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99" r:id="rId2"/>
    <p:sldId id="516" r:id="rId3"/>
    <p:sldId id="594" r:id="rId4"/>
    <p:sldId id="911" r:id="rId5"/>
    <p:sldId id="442" r:id="rId6"/>
    <p:sldId id="928" r:id="rId7"/>
    <p:sldId id="613" r:id="rId8"/>
    <p:sldId id="617" r:id="rId9"/>
    <p:sldId id="616" r:id="rId10"/>
    <p:sldId id="578" r:id="rId11"/>
    <p:sldId id="929" r:id="rId12"/>
    <p:sldId id="924" r:id="rId13"/>
    <p:sldId id="925" r:id="rId14"/>
    <p:sldId id="930" r:id="rId15"/>
    <p:sldId id="621" r:id="rId16"/>
    <p:sldId id="926" r:id="rId17"/>
    <p:sldId id="418" r:id="rId18"/>
    <p:sldId id="420" r:id="rId19"/>
    <p:sldId id="603" r:id="rId20"/>
    <p:sldId id="421" r:id="rId21"/>
    <p:sldId id="423" r:id="rId22"/>
    <p:sldId id="931" r:id="rId23"/>
    <p:sldId id="632" r:id="rId24"/>
    <p:sldId id="633" r:id="rId25"/>
    <p:sldId id="634" r:id="rId26"/>
    <p:sldId id="912" r:id="rId27"/>
    <p:sldId id="913" r:id="rId28"/>
    <p:sldId id="914" r:id="rId29"/>
    <p:sldId id="623" r:id="rId30"/>
    <p:sldId id="605" r:id="rId31"/>
    <p:sldId id="625" r:id="rId32"/>
    <p:sldId id="6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0"/>
    <p:restoredTop sz="94664"/>
  </p:normalViewPr>
  <p:slideViewPr>
    <p:cSldViewPr snapToGrid="0" snapToObjects="1">
      <p:cViewPr varScale="1">
        <p:scale>
          <a:sx n="125" d="100"/>
          <a:sy n="125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 (wrap-up); Ordering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13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60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1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8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82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434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74644-E356-6D43-B077-7DD65AAA8218}"/>
              </a:ext>
            </a:extLst>
          </p:cNvPr>
          <p:cNvSpPr txBox="1"/>
          <p:nvPr/>
        </p:nvSpPr>
        <p:spPr>
          <a:xfrm>
            <a:off x="1020322" y="3376362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Stop and Wait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1933FC-F134-8D4F-888D-A83A410B24AF}"/>
              </a:ext>
            </a:extLst>
          </p:cNvPr>
          <p:cNvCxnSpPr>
            <a:cxnSpLocks/>
          </p:cNvCxnSpPr>
          <p:nvPr/>
        </p:nvCxnSpPr>
        <p:spPr>
          <a:xfrm>
            <a:off x="1127800" y="4080482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50629-159A-184D-99AC-21E675891AD1}"/>
              </a:ext>
            </a:extLst>
          </p:cNvPr>
          <p:cNvCxnSpPr>
            <a:cxnSpLocks/>
          </p:cNvCxnSpPr>
          <p:nvPr/>
        </p:nvCxnSpPr>
        <p:spPr>
          <a:xfrm>
            <a:off x="1328585" y="415764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112AF-0D4F-C14C-818D-6D2D33F04BD2}"/>
              </a:ext>
            </a:extLst>
          </p:cNvPr>
          <p:cNvGrpSpPr/>
          <p:nvPr/>
        </p:nvGrpSpPr>
        <p:grpSpPr>
          <a:xfrm>
            <a:off x="3265263" y="4180419"/>
            <a:ext cx="515705" cy="320943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59AA93C-7019-F943-8BF4-05432F21F4D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4A183B3-87A1-5B4A-8920-D26EA71007E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6A3B4D-1F23-AC4D-A497-A1E28B24F8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E31741-4581-104A-9217-2B14CB01284C}"/>
              </a:ext>
            </a:extLst>
          </p:cNvPr>
          <p:cNvCxnSpPr>
            <a:cxnSpLocks/>
          </p:cNvCxnSpPr>
          <p:nvPr/>
        </p:nvCxnSpPr>
        <p:spPr>
          <a:xfrm flipH="1">
            <a:off x="1255005" y="4858461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15A39B-4125-6646-8A2C-58075C46468A}"/>
              </a:ext>
            </a:extLst>
          </p:cNvPr>
          <p:cNvGrpSpPr/>
          <p:nvPr/>
        </p:nvGrpSpPr>
        <p:grpSpPr>
          <a:xfrm>
            <a:off x="2972198" y="5343382"/>
            <a:ext cx="453882" cy="281889"/>
            <a:chOff x="9342783" y="1192696"/>
            <a:chExt cx="2011017" cy="101941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F145CEE-6D98-A541-A936-534F12BD6D6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DA11BA-7DBA-3748-A618-3C8C6070B83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62D75-D806-4B47-9649-016E9B316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37BCD0-B261-984D-9503-76AB9327D5EA}"/>
              </a:ext>
            </a:extLst>
          </p:cNvPr>
          <p:cNvCxnSpPr/>
          <p:nvPr/>
        </p:nvCxnSpPr>
        <p:spPr>
          <a:xfrm>
            <a:off x="1297648" y="6184261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A680BF-7352-074B-B8BA-72C8C0EB6E31}"/>
              </a:ext>
            </a:extLst>
          </p:cNvPr>
          <p:cNvCxnSpPr>
            <a:cxnSpLocks/>
          </p:cNvCxnSpPr>
          <p:nvPr/>
        </p:nvCxnSpPr>
        <p:spPr>
          <a:xfrm>
            <a:off x="1328585" y="4194457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447F653-83A6-6A41-AF52-A40D02306F52}"/>
              </a:ext>
            </a:extLst>
          </p:cNvPr>
          <p:cNvSpPr txBox="1"/>
          <p:nvPr/>
        </p:nvSpPr>
        <p:spPr>
          <a:xfrm rot="5400000">
            <a:off x="1054256" y="480760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80B9-6CCF-F34A-AD82-4E540792BB6B}"/>
              </a:ext>
            </a:extLst>
          </p:cNvPr>
          <p:cNvSpPr txBox="1"/>
          <p:nvPr/>
        </p:nvSpPr>
        <p:spPr>
          <a:xfrm>
            <a:off x="1167225" y="6256534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59B3A-52FE-0340-ADB2-F9A6ACD4C6A4}"/>
              </a:ext>
            </a:extLst>
          </p:cNvPr>
          <p:cNvSpPr txBox="1"/>
          <p:nvPr/>
        </p:nvSpPr>
        <p:spPr>
          <a:xfrm>
            <a:off x="3064431" y="386517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1C5E6-3D9E-9646-BF0A-B106146F896F}"/>
              </a:ext>
            </a:extLst>
          </p:cNvPr>
          <p:cNvSpPr txBox="1"/>
          <p:nvPr/>
        </p:nvSpPr>
        <p:spPr>
          <a:xfrm>
            <a:off x="3013569" y="5721355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EBF595-7399-0E42-BD61-8C5539776E8F}"/>
              </a:ext>
            </a:extLst>
          </p:cNvPr>
          <p:cNvCxnSpPr>
            <a:cxnSpLocks/>
          </p:cNvCxnSpPr>
          <p:nvPr/>
        </p:nvCxnSpPr>
        <p:spPr>
          <a:xfrm>
            <a:off x="1266713" y="6236903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5C93B1-61B2-1D4A-AC6F-DE6790E7850C}"/>
              </a:ext>
            </a:extLst>
          </p:cNvPr>
          <p:cNvSpPr txBox="1"/>
          <p:nvPr/>
        </p:nvSpPr>
        <p:spPr>
          <a:xfrm rot="464203">
            <a:off x="2128514" y="6421617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23814-AA84-A84E-A9C3-314B9AED687B}"/>
              </a:ext>
            </a:extLst>
          </p:cNvPr>
          <p:cNvSpPr txBox="1"/>
          <p:nvPr/>
        </p:nvSpPr>
        <p:spPr>
          <a:xfrm>
            <a:off x="2341651" y="5333636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365AD0-6727-9D4E-8DFE-CCB1C0760BBC}"/>
              </a:ext>
            </a:extLst>
          </p:cNvPr>
          <p:cNvCxnSpPr>
            <a:cxnSpLocks/>
          </p:cNvCxnSpPr>
          <p:nvPr/>
        </p:nvCxnSpPr>
        <p:spPr>
          <a:xfrm>
            <a:off x="4013126" y="40969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4F320-A7B5-7E46-A762-C49260122F8A}"/>
              </a:ext>
            </a:extLst>
          </p:cNvPr>
          <p:cNvGrpSpPr/>
          <p:nvPr/>
        </p:nvGrpSpPr>
        <p:grpSpPr>
          <a:xfrm>
            <a:off x="3192431" y="6047696"/>
            <a:ext cx="515705" cy="320943"/>
            <a:chOff x="9342783" y="1192696"/>
            <a:chExt cx="2011017" cy="1019419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87E58C7-98C9-BF41-920D-F6AF28ADE4F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3C667B5-5E73-D344-93D7-E1F5A33771A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313F45A-F7D4-BE4A-90D5-6875599FC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7C0201D-72DC-CA41-B7F1-5C6827FC0A8E}"/>
              </a:ext>
            </a:extLst>
          </p:cNvPr>
          <p:cNvSpPr txBox="1"/>
          <p:nvPr/>
        </p:nvSpPr>
        <p:spPr>
          <a:xfrm>
            <a:off x="8322591" y="1231644"/>
            <a:ext cx="371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Pipelined Reliability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B1381F-2CD5-424C-B16D-7D25B1CC9E61}"/>
              </a:ext>
            </a:extLst>
          </p:cNvPr>
          <p:cNvCxnSpPr>
            <a:cxnSpLocks/>
          </p:cNvCxnSpPr>
          <p:nvPr/>
        </p:nvCxnSpPr>
        <p:spPr>
          <a:xfrm>
            <a:off x="8792919" y="1938263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805E2E-1B30-C44C-BE62-8515CE4EC745}"/>
              </a:ext>
            </a:extLst>
          </p:cNvPr>
          <p:cNvCxnSpPr>
            <a:cxnSpLocks/>
          </p:cNvCxnSpPr>
          <p:nvPr/>
        </p:nvCxnSpPr>
        <p:spPr>
          <a:xfrm>
            <a:off x="8993704" y="201543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F8B0844-7773-0E4A-834F-24B5FE0768E4}"/>
              </a:ext>
            </a:extLst>
          </p:cNvPr>
          <p:cNvGrpSpPr/>
          <p:nvPr/>
        </p:nvGrpSpPr>
        <p:grpSpPr>
          <a:xfrm>
            <a:off x="10930382" y="2038200"/>
            <a:ext cx="515705" cy="320943"/>
            <a:chOff x="9342783" y="1192696"/>
            <a:chExt cx="2011017" cy="1019419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A5A68CD-27CF-1F48-AAD2-EACFDE563C8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514C3B-1226-8544-A917-94C58A3F8AF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E33B4CD-CE62-994A-8D19-A28145FF3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F7A8B5D-F217-914B-9B2A-8A8CF059527B}"/>
              </a:ext>
            </a:extLst>
          </p:cNvPr>
          <p:cNvSpPr txBox="1"/>
          <p:nvPr/>
        </p:nvSpPr>
        <p:spPr>
          <a:xfrm rot="736554">
            <a:off x="9573557" y="191710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FE58D0-F0AD-D743-8C46-E65823F7773F}"/>
              </a:ext>
            </a:extLst>
          </p:cNvPr>
          <p:cNvCxnSpPr>
            <a:cxnSpLocks/>
          </p:cNvCxnSpPr>
          <p:nvPr/>
        </p:nvCxnSpPr>
        <p:spPr>
          <a:xfrm>
            <a:off x="11678245" y="1954754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635CAF-5E37-D046-95C0-33DC9F01B5FE}"/>
              </a:ext>
            </a:extLst>
          </p:cNvPr>
          <p:cNvCxnSpPr>
            <a:cxnSpLocks/>
          </p:cNvCxnSpPr>
          <p:nvPr/>
        </p:nvCxnSpPr>
        <p:spPr>
          <a:xfrm>
            <a:off x="8993703" y="226837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DC8C112-CB17-1844-94CC-DAC20F2F5288}"/>
              </a:ext>
            </a:extLst>
          </p:cNvPr>
          <p:cNvCxnSpPr>
            <a:cxnSpLocks/>
          </p:cNvCxnSpPr>
          <p:nvPr/>
        </p:nvCxnSpPr>
        <p:spPr>
          <a:xfrm>
            <a:off x="8993702" y="253386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72A07E-130E-D74E-A87A-2CC59A0F5C94}"/>
              </a:ext>
            </a:extLst>
          </p:cNvPr>
          <p:cNvCxnSpPr>
            <a:cxnSpLocks/>
          </p:cNvCxnSpPr>
          <p:nvPr/>
        </p:nvCxnSpPr>
        <p:spPr>
          <a:xfrm>
            <a:off x="8666662" y="2002288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D76922-BACA-F042-9808-342D40708BF2}"/>
              </a:ext>
            </a:extLst>
          </p:cNvPr>
          <p:cNvSpPr txBox="1"/>
          <p:nvPr/>
        </p:nvSpPr>
        <p:spPr>
          <a:xfrm rot="5400000">
            <a:off x="8530622" y="330265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6D90A2-2AF7-3C4C-9FF7-C329354E7D37}"/>
              </a:ext>
            </a:extLst>
          </p:cNvPr>
          <p:cNvCxnSpPr>
            <a:cxnSpLocks/>
          </p:cNvCxnSpPr>
          <p:nvPr/>
        </p:nvCxnSpPr>
        <p:spPr>
          <a:xfrm flipH="1">
            <a:off x="8885222" y="2566163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7A02B7C-0B7C-E147-961D-B89091E87E4F}"/>
              </a:ext>
            </a:extLst>
          </p:cNvPr>
          <p:cNvCxnSpPr>
            <a:cxnSpLocks/>
          </p:cNvCxnSpPr>
          <p:nvPr/>
        </p:nvCxnSpPr>
        <p:spPr>
          <a:xfrm>
            <a:off x="8968622" y="28420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BBAAFB0-50F6-1C43-9305-D04896C34D97}"/>
              </a:ext>
            </a:extLst>
          </p:cNvPr>
          <p:cNvSpPr txBox="1"/>
          <p:nvPr/>
        </p:nvSpPr>
        <p:spPr>
          <a:xfrm>
            <a:off x="8901162" y="5339317"/>
            <a:ext cx="3343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Q2. Which packets were successfully delivered?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41050E-2C6A-7448-8E88-856824126AAF}"/>
              </a:ext>
            </a:extLst>
          </p:cNvPr>
          <p:cNvSpPr txBox="1"/>
          <p:nvPr/>
        </p:nvSpPr>
        <p:spPr>
          <a:xfrm>
            <a:off x="8874471" y="6076902"/>
            <a:ext cx="3536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Q3. Which packets should the sender retransmit?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AFE0DF-7AB4-3F48-AA8B-5389D070C518}"/>
              </a:ext>
            </a:extLst>
          </p:cNvPr>
          <p:cNvSpPr txBox="1"/>
          <p:nvPr/>
        </p:nvSpPr>
        <p:spPr>
          <a:xfrm>
            <a:off x="4361772" y="2152206"/>
            <a:ext cx="3563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Q1. Which packets are currently in flight?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C91456-A56E-E541-BE64-03AEFDCABDA5}"/>
              </a:ext>
            </a:extLst>
          </p:cNvPr>
          <p:cNvSpPr txBox="1"/>
          <p:nvPr/>
        </p:nvSpPr>
        <p:spPr>
          <a:xfrm rot="746861">
            <a:off x="9516242" y="218392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58EDD7-ADB8-EF42-B707-1C2D82F4A11C}"/>
              </a:ext>
            </a:extLst>
          </p:cNvPr>
          <p:cNvSpPr txBox="1"/>
          <p:nvPr/>
        </p:nvSpPr>
        <p:spPr>
          <a:xfrm rot="746861">
            <a:off x="9434446" y="243975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91F27E-689B-8B4D-A32F-D4B4949506BF}"/>
              </a:ext>
            </a:extLst>
          </p:cNvPr>
          <p:cNvSpPr txBox="1"/>
          <p:nvPr/>
        </p:nvSpPr>
        <p:spPr>
          <a:xfrm rot="746861">
            <a:off x="9350645" y="270573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3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335EAEC-5081-6C4C-A73D-BE73DE3F0F1C}"/>
              </a:ext>
            </a:extLst>
          </p:cNvPr>
          <p:cNvGrpSpPr/>
          <p:nvPr/>
        </p:nvGrpSpPr>
        <p:grpSpPr>
          <a:xfrm>
            <a:off x="4252105" y="3159517"/>
            <a:ext cx="4064955" cy="417751"/>
            <a:chOff x="4322691" y="3757484"/>
            <a:chExt cx="4064955" cy="41775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C101F27-BA67-B04A-A326-469F8F59E0EC}"/>
                </a:ext>
              </a:extLst>
            </p:cNvPr>
            <p:cNvGrpSpPr/>
            <p:nvPr/>
          </p:nvGrpSpPr>
          <p:grpSpPr>
            <a:xfrm>
              <a:off x="4766168" y="3765088"/>
              <a:ext cx="451030" cy="410147"/>
              <a:chOff x="4512954" y="3550990"/>
              <a:chExt cx="451030" cy="410147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426E74-598F-9C43-93DC-5390B61D4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A8C71A-1D3B-D04D-8CF6-37F405DEE278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FC23C84-A9E4-904A-9C71-BACFBECD1CFA}"/>
                </a:ext>
              </a:extLst>
            </p:cNvPr>
            <p:cNvGrpSpPr/>
            <p:nvPr/>
          </p:nvGrpSpPr>
          <p:grpSpPr>
            <a:xfrm>
              <a:off x="5215587" y="3764768"/>
              <a:ext cx="451030" cy="410147"/>
              <a:chOff x="4512954" y="3550990"/>
              <a:chExt cx="451030" cy="41014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AD1BBD-E941-6146-813E-E72C56025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FFDA7BB-FB6B-4143-B87B-3D98221309E7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4803C4D-62DC-1A4D-83ED-1C0584231BB5}"/>
                </a:ext>
              </a:extLst>
            </p:cNvPr>
            <p:cNvGrpSpPr/>
            <p:nvPr/>
          </p:nvGrpSpPr>
          <p:grpSpPr>
            <a:xfrm>
              <a:off x="5665006" y="3762340"/>
              <a:ext cx="451030" cy="410147"/>
              <a:chOff x="4512954" y="3550990"/>
              <a:chExt cx="451030" cy="410147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6135BA2-51AC-734C-9A52-823853E5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163DC47-BA6A-7F4B-BF60-93680E3A2F80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B019C57-B651-EE40-8396-9CC9C320CF57}"/>
                </a:ext>
              </a:extLst>
            </p:cNvPr>
            <p:cNvGrpSpPr/>
            <p:nvPr/>
          </p:nvGrpSpPr>
          <p:grpSpPr>
            <a:xfrm>
              <a:off x="6111886" y="3762340"/>
              <a:ext cx="451030" cy="410147"/>
              <a:chOff x="4512954" y="3550990"/>
              <a:chExt cx="451030" cy="410147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9548AB7F-3648-3A45-9754-E2DAAA1FC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8D5D305-B0FB-3847-8390-81251D430D8A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89C7591-6680-9842-9087-C03BC7F8C297}"/>
                </a:ext>
              </a:extLst>
            </p:cNvPr>
            <p:cNvGrpSpPr/>
            <p:nvPr/>
          </p:nvGrpSpPr>
          <p:grpSpPr>
            <a:xfrm>
              <a:off x="6565403" y="3762340"/>
              <a:ext cx="451030" cy="410147"/>
              <a:chOff x="4512954" y="3550990"/>
              <a:chExt cx="451030" cy="41014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7631CCF-81FA-4646-8D40-C3FB6BF14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A2B26B9-E460-3A45-BE77-AEE3E09FA9F2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61E3BC1-6767-4D43-B405-3CDB59C6F629}"/>
                </a:ext>
              </a:extLst>
            </p:cNvPr>
            <p:cNvGrpSpPr/>
            <p:nvPr/>
          </p:nvGrpSpPr>
          <p:grpSpPr>
            <a:xfrm>
              <a:off x="7014822" y="3759912"/>
              <a:ext cx="451030" cy="410147"/>
              <a:chOff x="4512954" y="3550990"/>
              <a:chExt cx="451030" cy="410147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2F445C6-C43F-2D4F-AF34-711A74E5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D05A6EDE-5B8A-0146-A568-E0E51EE653A9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61936A3-514A-2245-BC61-3532F0A04BB8}"/>
                </a:ext>
              </a:extLst>
            </p:cNvPr>
            <p:cNvGrpSpPr/>
            <p:nvPr/>
          </p:nvGrpSpPr>
          <p:grpSpPr>
            <a:xfrm>
              <a:off x="7473934" y="3757484"/>
              <a:ext cx="451030" cy="410147"/>
              <a:chOff x="4512954" y="3550990"/>
              <a:chExt cx="451030" cy="41014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806CF3A-4AD6-9E45-8DFD-85374DB94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9EF0C85E-E8D8-9E44-9765-371F733CEB14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1A40DB-F138-F841-AD2F-397127EEF8C3}"/>
                </a:ext>
              </a:extLst>
            </p:cNvPr>
            <p:cNvGrpSpPr/>
            <p:nvPr/>
          </p:nvGrpSpPr>
          <p:grpSpPr>
            <a:xfrm>
              <a:off x="7936616" y="3757484"/>
              <a:ext cx="451030" cy="410147"/>
              <a:chOff x="4512954" y="3550990"/>
              <a:chExt cx="451030" cy="41014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BFD8666B-7224-F74B-928B-F06C85F8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DDF8497-D7CA-E343-AB47-4F285779AEAE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499A995-316F-7948-856B-C9FE1173294C}"/>
                </a:ext>
              </a:extLst>
            </p:cNvPr>
            <p:cNvGrpSpPr/>
            <p:nvPr/>
          </p:nvGrpSpPr>
          <p:grpSpPr>
            <a:xfrm>
              <a:off x="4322691" y="3764118"/>
              <a:ext cx="451030" cy="410147"/>
              <a:chOff x="4512954" y="3550990"/>
              <a:chExt cx="451030" cy="41014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7F980E07-247F-014B-BCAE-CAB7A14AF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954" y="3550990"/>
                <a:ext cx="421279" cy="41014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377050C-E068-0E48-871F-B1AFFCACA42F}"/>
                  </a:ext>
                </a:extLst>
              </p:cNvPr>
              <p:cNvSpPr txBox="1"/>
              <p:nvPr/>
            </p:nvSpPr>
            <p:spPr>
              <a:xfrm>
                <a:off x="4580226" y="3573367"/>
                <a:ext cx="383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0C4100B-6097-4E40-B122-539E3839605A}"/>
              </a:ext>
            </a:extLst>
          </p:cNvPr>
          <p:cNvCxnSpPr>
            <a:cxnSpLocks/>
          </p:cNvCxnSpPr>
          <p:nvPr/>
        </p:nvCxnSpPr>
        <p:spPr>
          <a:xfrm flipH="1">
            <a:off x="8885222" y="283048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3FD696-40B5-F940-8A2B-81428943E566}"/>
              </a:ext>
            </a:extLst>
          </p:cNvPr>
          <p:cNvCxnSpPr>
            <a:cxnSpLocks/>
          </p:cNvCxnSpPr>
          <p:nvPr/>
        </p:nvCxnSpPr>
        <p:spPr>
          <a:xfrm flipH="1">
            <a:off x="8885222" y="310406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16F5A9D-9CFC-A046-BC7D-EF62E96AF1FB}"/>
              </a:ext>
            </a:extLst>
          </p:cNvPr>
          <p:cNvCxnSpPr>
            <a:cxnSpLocks/>
          </p:cNvCxnSpPr>
          <p:nvPr/>
        </p:nvCxnSpPr>
        <p:spPr>
          <a:xfrm flipH="1">
            <a:off x="8874471" y="340004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62560FD-C1B2-B046-A85D-5FD7EA5730AA}"/>
              </a:ext>
            </a:extLst>
          </p:cNvPr>
          <p:cNvGrpSpPr/>
          <p:nvPr/>
        </p:nvGrpSpPr>
        <p:grpSpPr>
          <a:xfrm>
            <a:off x="5029384" y="2842065"/>
            <a:ext cx="3584766" cy="1988341"/>
            <a:chOff x="5029384" y="2842065"/>
            <a:chExt cx="3584766" cy="1988341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371AE2E-F430-CC41-9C04-B9EE31B2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640" y="3587356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FC33ABD-6147-6B45-9213-AD5C16DBF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05" y="3600439"/>
              <a:ext cx="0" cy="5039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63665F2-B7D3-374D-977B-156D615B392D}"/>
                </a:ext>
              </a:extLst>
            </p:cNvPr>
            <p:cNvSpPr txBox="1"/>
            <p:nvPr/>
          </p:nvSpPr>
          <p:spPr>
            <a:xfrm>
              <a:off x="5029384" y="4170448"/>
              <a:ext cx="98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</a:t>
              </a:r>
            </a:p>
            <a:p>
              <a:pPr algn="l"/>
              <a:r>
                <a:rPr lang="en-US" dirty="0" err="1">
                  <a:latin typeface="Helvetica" pitchFamily="2" charset="0"/>
                </a:rPr>
                <a:t>ACK’ed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5711A55-1F61-0844-8C46-4411E904FF13}"/>
                </a:ext>
              </a:extLst>
            </p:cNvPr>
            <p:cNvSpPr txBox="1"/>
            <p:nvPr/>
          </p:nvSpPr>
          <p:spPr>
            <a:xfrm>
              <a:off x="6357815" y="4184075"/>
              <a:ext cx="2256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Latest transmitted (or) acceptable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F8E4958-5E3E-8A42-BD74-92832D785F5B}"/>
                </a:ext>
              </a:extLst>
            </p:cNvPr>
            <p:cNvSpPr/>
            <p:nvPr/>
          </p:nvSpPr>
          <p:spPr>
            <a:xfrm>
              <a:off x="5485237" y="2842065"/>
              <a:ext cx="1492085" cy="115033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5439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85BF29A-EB07-5544-84D1-ED3C49B43701}"/>
              </a:ext>
            </a:extLst>
          </p:cNvPr>
          <p:cNvSpPr txBox="1"/>
          <p:nvPr/>
        </p:nvSpPr>
        <p:spPr>
          <a:xfrm>
            <a:off x="4725820" y="4945074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871FA84-E674-4345-A49D-126397FCC9FD}"/>
              </a:ext>
            </a:extLst>
          </p:cNvPr>
          <p:cNvCxnSpPr>
            <a:cxnSpLocks/>
          </p:cNvCxnSpPr>
          <p:nvPr/>
        </p:nvCxnSpPr>
        <p:spPr>
          <a:xfrm flipH="1">
            <a:off x="4775063" y="5460595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8CD61EF-819C-1748-9434-C7AB95EE4F65}"/>
              </a:ext>
            </a:extLst>
          </p:cNvPr>
          <p:cNvSpPr txBox="1"/>
          <p:nvPr/>
        </p:nvSpPr>
        <p:spPr>
          <a:xfrm>
            <a:off x="4070489" y="5769143"/>
            <a:ext cx="1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Go-back-N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04BFE0A-C7D0-394F-8A9D-9A50D75D4AC7}"/>
              </a:ext>
            </a:extLst>
          </p:cNvPr>
          <p:cNvSpPr txBox="1"/>
          <p:nvPr/>
        </p:nvSpPr>
        <p:spPr>
          <a:xfrm>
            <a:off x="4326434" y="5369033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ABA21EB-AB90-AD48-A52D-E8895A46FA9B}"/>
              </a:ext>
            </a:extLst>
          </p:cNvPr>
          <p:cNvCxnSpPr>
            <a:cxnSpLocks/>
          </p:cNvCxnSpPr>
          <p:nvPr/>
        </p:nvCxnSpPr>
        <p:spPr>
          <a:xfrm>
            <a:off x="7061892" y="5418367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6297956" y="5868478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69B76C-6EDA-4646-A7D0-B8100E00256B}"/>
              </a:ext>
            </a:extLst>
          </p:cNvPr>
          <p:cNvSpPr txBox="1"/>
          <p:nvPr/>
        </p:nvSpPr>
        <p:spPr>
          <a:xfrm>
            <a:off x="7366850" y="5511143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4391C64-2A90-6D4B-9569-1DA39047FADF}"/>
              </a:ext>
            </a:extLst>
          </p:cNvPr>
          <p:cNvSpPr txBox="1"/>
          <p:nvPr/>
        </p:nvSpPr>
        <p:spPr>
          <a:xfrm>
            <a:off x="4217187" y="6324777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3048E8-C56A-FE4E-89FB-67F44BB898C6}"/>
              </a:ext>
            </a:extLst>
          </p:cNvPr>
          <p:cNvSpPr txBox="1"/>
          <p:nvPr/>
        </p:nvSpPr>
        <p:spPr>
          <a:xfrm>
            <a:off x="7365515" y="6437215"/>
            <a:ext cx="237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38725EB-3614-CD48-9E10-6D9FE58D17B4}"/>
              </a:ext>
            </a:extLst>
          </p:cNvPr>
          <p:cNvCxnSpPr>
            <a:cxnSpLocks/>
          </p:cNvCxnSpPr>
          <p:nvPr/>
        </p:nvCxnSpPr>
        <p:spPr>
          <a:xfrm flipV="1">
            <a:off x="6219119" y="6263222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26C466D-2CD1-5C4C-BE98-FBB4007873A9}"/>
              </a:ext>
            </a:extLst>
          </p:cNvPr>
          <p:cNvCxnSpPr>
            <a:cxnSpLocks/>
          </p:cNvCxnSpPr>
          <p:nvPr/>
        </p:nvCxnSpPr>
        <p:spPr>
          <a:xfrm flipH="1" flipV="1">
            <a:off x="7339588" y="6276021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8233887-4CFB-3143-9F69-A09610BBF8C5}"/>
              </a:ext>
            </a:extLst>
          </p:cNvPr>
          <p:cNvSpPr txBox="1"/>
          <p:nvPr/>
        </p:nvSpPr>
        <p:spPr>
          <a:xfrm>
            <a:off x="3828292" y="2815885"/>
            <a:ext cx="21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Sliding windows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DAA223F-3517-5C45-8177-4C5EAC8DD45E}"/>
              </a:ext>
            </a:extLst>
          </p:cNvPr>
          <p:cNvSpPr/>
          <p:nvPr/>
        </p:nvSpPr>
        <p:spPr>
          <a:xfrm rot="19640621">
            <a:off x="10547085" y="3632016"/>
            <a:ext cx="759772" cy="36775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4638AF8-901A-7141-805E-DFBACD15E481}"/>
              </a:ext>
            </a:extLst>
          </p:cNvPr>
          <p:cNvSpPr txBox="1"/>
          <p:nvPr/>
        </p:nvSpPr>
        <p:spPr>
          <a:xfrm rot="19723867">
            <a:off x="9245541" y="327409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60EE458-3EFA-7943-9334-93C6A1EAC755}"/>
              </a:ext>
            </a:extLst>
          </p:cNvPr>
          <p:cNvSpPr txBox="1"/>
          <p:nvPr/>
        </p:nvSpPr>
        <p:spPr>
          <a:xfrm rot="19723867">
            <a:off x="9357446" y="351809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9924BB-6B73-6043-B1CA-E6895D40DF96}"/>
              </a:ext>
            </a:extLst>
          </p:cNvPr>
          <p:cNvSpPr txBox="1"/>
          <p:nvPr/>
        </p:nvSpPr>
        <p:spPr>
          <a:xfrm rot="19723867">
            <a:off x="9469348" y="3726272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C9507A-0627-7049-B3BA-6E8AC3A1C396}"/>
              </a:ext>
            </a:extLst>
          </p:cNvPr>
          <p:cNvSpPr txBox="1"/>
          <p:nvPr/>
        </p:nvSpPr>
        <p:spPr>
          <a:xfrm rot="19723867">
            <a:off x="9581251" y="394438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0.0401 0.0044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5" grpId="0"/>
      <p:bldP spid="39" grpId="0"/>
      <p:bldP spid="45" grpId="0"/>
      <p:bldP spid="46" grpId="0"/>
      <p:bldP spid="47" grpId="0"/>
      <p:bldP spid="53" grpId="0"/>
      <p:bldP spid="53" grpId="1"/>
      <p:bldP spid="20" grpId="0"/>
      <p:bldP spid="69" grpId="0"/>
      <p:bldP spid="77" grpId="0"/>
      <p:bldP spid="85" grpId="0"/>
      <p:bldP spid="92" grpId="0"/>
      <p:bldP spid="93" grpId="0"/>
      <p:bldP spid="95" grpId="0"/>
      <p:bldP spid="96" grpId="0"/>
      <p:bldP spid="98" grpId="0"/>
      <p:bldP spid="98" grpId="1"/>
      <p:bldP spid="99" grpId="0"/>
      <p:bldP spid="161" grpId="0"/>
      <p:bldP spid="164" grpId="0"/>
      <p:bldP spid="165" grpId="0"/>
      <p:bldP spid="167" grpId="0"/>
      <p:bldP spid="168" grpId="0"/>
      <p:bldP spid="170" grpId="0"/>
      <p:bldP spid="171" grpId="0"/>
      <p:bldP spid="181" grpId="0"/>
      <p:bldP spid="182" grpId="0" animBg="1"/>
      <p:bldP spid="183" grpId="0"/>
      <p:bldP spid="184" grpId="0"/>
      <p:bldP spid="185" grpId="0"/>
      <p:bldP spid="185" grpId="1"/>
      <p:bldP spid="1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3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98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685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9A9C-7E6D-3643-A8DA-12402AA4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E459-A0ED-E747-A73A-52F361B0B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C12-31CC-3C41-944E-4EE97E8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187E-7383-154E-9BBC-276CF1448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E63-8FA1-194A-846F-F75665A0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9F88-2F42-2447-8135-3EB6CA6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6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258D-721E-2F4D-8B1D-89F1A49E4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3810000" y="4572000"/>
            <a:ext cx="889000" cy="660611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793" y="5232611"/>
            <a:ext cx="246130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 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398" y="5249676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187" y="4959163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50F584-8516-5140-83F9-9A10D2D18CA5}"/>
              </a:ext>
            </a:extLst>
          </p:cNvPr>
          <p:cNvSpPr txBox="1"/>
          <p:nvPr/>
        </p:nvSpPr>
        <p:spPr>
          <a:xfrm>
            <a:off x="561231" y="5870777"/>
            <a:ext cx="8818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Subtle: Even if there were multiple drops, retransmission after an RTO only includes the first dropped sequence number. Recovering each drop will require one RTO after corresponding packet was transmitted.</a:t>
            </a:r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902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8FC-75E3-AB4A-98B6-6097EF1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C657-621C-1143-AB09-DE3A906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654198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3900488" y="4572000"/>
            <a:ext cx="798512" cy="703284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721" y="5299146"/>
            <a:ext cx="15789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drop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9010" y="1974585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906" y="5217220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695" y="4926707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6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2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6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2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830439" y="3260681"/>
            <a:ext cx="1250342" cy="42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latin typeface="Helvetica" pitchFamily="2" charset="0"/>
              </a:rPr>
              <a:t>ACK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 dirty="0">
                <a:solidFill>
                  <a:srgbClr val="C00000"/>
                </a:solidFill>
                <a:latin typeface="Helvetica" pitchFamily="2" charset="0"/>
              </a:rPr>
              <a:t>SACK 0—4, 6—6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1999" y="2285999"/>
            <a:ext cx="4432297" cy="342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4296" y="218610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287384" y="3186665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3--3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964811" y="3174552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 rot="593825">
            <a:off x="9146492" y="2706764"/>
            <a:ext cx="604618" cy="163899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 Box 27">
            <a:extLst>
              <a:ext uri="{FF2B5EF4-FFF2-40B4-BE49-F238E27FC236}">
                <a16:creationId xmlns:a16="http://schemas.microsoft.com/office/drawing/2014/main" id="{7306D157-8E2E-984B-9F61-1CD5AFA0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656" y="4259055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60" name="Rectangle 53">
            <a:extLst>
              <a:ext uri="{FF2B5EF4-FFF2-40B4-BE49-F238E27FC236}">
                <a16:creationId xmlns:a16="http://schemas.microsoft.com/office/drawing/2014/main" id="{915CFACA-3DF8-3D4A-966C-7308276D7367}"/>
              </a:ext>
            </a:extLst>
          </p:cNvPr>
          <p:cNvSpPr>
            <a:spLocks noChangeArrowheads="1"/>
          </p:cNvSpPr>
          <p:nvPr/>
        </p:nvSpPr>
        <p:spPr bwMode="auto">
          <a:xfrm rot="16775992">
            <a:off x="6732465" y="3155382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3—4, 6--6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31BA12-DEDB-9E46-9569-7917C34423F8}"/>
              </a:ext>
            </a:extLst>
          </p:cNvPr>
          <p:cNvCxnSpPr>
            <a:cxnSpLocks/>
          </p:cNvCxnSpPr>
          <p:nvPr/>
        </p:nvCxnSpPr>
        <p:spPr>
          <a:xfrm flipH="1">
            <a:off x="7155656" y="4700359"/>
            <a:ext cx="429421" cy="340142"/>
          </a:xfrm>
          <a:prstGeom prst="straightConnector1">
            <a:avLst/>
          </a:prstGeom>
          <a:ln w="254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5CC838F-E1DA-844E-8814-4592AEE0D16D}"/>
              </a:ext>
            </a:extLst>
          </p:cNvPr>
          <p:cNvSpPr txBox="1"/>
          <p:nvPr/>
        </p:nvSpPr>
        <p:spPr>
          <a:xfrm>
            <a:off x="561231" y="5870777"/>
            <a:ext cx="107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slide assumes retransmissions are only triggered by an RTO.</a:t>
            </a:r>
          </a:p>
          <a:p>
            <a:pPr algn="l"/>
            <a:r>
              <a:rPr lang="en-US" dirty="0">
                <a:latin typeface="Helvetica" pitchFamily="2" charset="0"/>
              </a:rPr>
              <a:t>If other signals were to be used to retransmit earlier (e.g., triple dup ACK -- more on this soon), </a:t>
            </a:r>
          </a:p>
          <a:p>
            <a:pPr algn="l"/>
            <a:r>
              <a:rPr lang="en-US" dirty="0">
                <a:latin typeface="Helvetica" pitchFamily="2" charset="0"/>
              </a:rPr>
              <a:t>SACK significantly reduces the number of duplicate transmissions compared to cumulative-only ACKs.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3D077A-9FCF-6F43-9664-AD1826303F5A}"/>
              </a:ext>
            </a:extLst>
          </p:cNvPr>
          <p:cNvSpPr txBox="1"/>
          <p:nvPr/>
        </p:nvSpPr>
        <p:spPr>
          <a:xfrm>
            <a:off x="9753600" y="899763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RFC2018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7" grpId="0"/>
      <p:bldP spid="6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on TCP packets for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uses metadata in the form of sequence #s and ACK #s</a:t>
            </a:r>
          </a:p>
          <a:p>
            <a:endParaRPr lang="en-US" dirty="0"/>
          </a:p>
          <a:p>
            <a:r>
              <a:rPr lang="en-US" dirty="0"/>
              <a:t>Where are these stored? 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1515</Words>
  <Application>Microsoft Macintosh PowerPoint</Application>
  <PresentationFormat>Widescreen</PresentationFormat>
  <Paragraphs>350</Paragraphs>
  <Slides>32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Reliability (wrap-up); Ordering</vt:lpstr>
      <vt:lpstr>Quick recap of concepts</vt:lpstr>
      <vt:lpstr>Review: Cumulative ACK</vt:lpstr>
      <vt:lpstr>Selective repeat with selective ACK</vt:lpstr>
      <vt:lpstr>TCP: Cumulative &amp; Selective ACKs</vt:lpstr>
      <vt:lpstr>TCP reliability metadata</vt:lpstr>
      <vt:lpstr>Metadata on TCP packets for Reliability</vt:lpstr>
      <vt:lpstr>TCP header structure</vt:lpstr>
      <vt:lpstr>TCP header structure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  <vt:lpstr>Stream-Oriented Data Transfer</vt:lpstr>
      <vt:lpstr>Sequence numbers in the app’s stream</vt:lpstr>
      <vt:lpstr>Sequence numbers in the app’s stream</vt:lpstr>
      <vt:lpstr>Sequence numbers in the app’s stream</vt:lpstr>
      <vt:lpstr>PowerPoint Presentation</vt:lpstr>
      <vt:lpstr>PowerPoint Presentation</vt:lpstr>
      <vt:lpstr>PowerPoint Presentation</vt:lpstr>
      <vt:lpstr>How much data to keep in flight?</vt:lpstr>
      <vt:lpstr>How much data to keep in flight?</vt:lpstr>
      <vt:lpstr>Inspecting TCP stack parameters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3231</cp:revision>
  <dcterms:created xsi:type="dcterms:W3CDTF">2019-01-23T03:40:12Z</dcterms:created>
  <dcterms:modified xsi:type="dcterms:W3CDTF">2022-03-04T03:39:37Z</dcterms:modified>
</cp:coreProperties>
</file>