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1133" r:id="rId3"/>
    <p:sldId id="822" r:id="rId4"/>
    <p:sldId id="835" r:id="rId5"/>
    <p:sldId id="837" r:id="rId6"/>
    <p:sldId id="838" r:id="rId7"/>
    <p:sldId id="987" r:id="rId8"/>
    <p:sldId id="842" r:id="rId9"/>
    <p:sldId id="814" r:id="rId10"/>
    <p:sldId id="986" r:id="rId11"/>
    <p:sldId id="844" r:id="rId12"/>
    <p:sldId id="848" r:id="rId13"/>
    <p:sldId id="850" r:id="rId14"/>
    <p:sldId id="851" r:id="rId15"/>
    <p:sldId id="856" r:id="rId16"/>
    <p:sldId id="853" r:id="rId17"/>
    <p:sldId id="855" r:id="rId18"/>
    <p:sldId id="989" r:id="rId19"/>
    <p:sldId id="988" r:id="rId20"/>
    <p:sldId id="1130" r:id="rId21"/>
    <p:sldId id="992" r:id="rId22"/>
    <p:sldId id="267" r:id="rId23"/>
    <p:sldId id="1006" r:id="rId24"/>
    <p:sldId id="846" r:id="rId25"/>
    <p:sldId id="1025" r:id="rId26"/>
    <p:sldId id="1022" r:id="rId27"/>
    <p:sldId id="364" r:id="rId28"/>
    <p:sldId id="3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64"/>
  </p:normalViewPr>
  <p:slideViewPr>
    <p:cSldViewPr snapToGrid="0" snapToObjects="1">
      <p:cViewPr varScale="1">
        <p:scale>
          <a:sx n="141" d="100"/>
          <a:sy n="141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4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6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Routers; LPM;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B3AF56-05BB-641E-D0EC-4C4EC0F3429A}"/>
              </a:ext>
            </a:extLst>
          </p:cNvPr>
          <p:cNvSpPr txBox="1"/>
          <p:nvPr/>
        </p:nvSpPr>
        <p:spPr>
          <a:xfrm>
            <a:off x="6699250" y="190500"/>
            <a:ext cx="4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ISP = 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255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41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3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Ideally: 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24114D-BC53-B9C2-98E9-0BBEFF2D0935}"/>
              </a:ext>
            </a:extLst>
          </p:cNvPr>
          <p:cNvSpPr/>
          <p:nvPr/>
        </p:nvSpPr>
        <p:spPr>
          <a:xfrm>
            <a:off x="431800" y="6129878"/>
            <a:ext cx="11367163" cy="4782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The Internet uses a policy to prioritize: Longest Prefix Matching</a:t>
            </a:r>
          </a:p>
        </p:txBody>
      </p:sp>
    </p:spTree>
    <p:extLst>
      <p:ext uri="{BB962C8B-B14F-4D97-AF65-F5344CB8AC3E}">
        <p14:creationId xmlns:p14="http://schemas.microsoft.com/office/powerpoint/2010/main" val="88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How would you implement this in software?</a:t>
            </a:r>
          </a:p>
          <a:p>
            <a:pPr lvl="1"/>
            <a:r>
              <a:rPr lang="en-US" dirty="0"/>
              <a:t>Interesting algorithmic and design challenges in developing software and hardware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</a:t>
            </a:r>
            <a:r>
              <a:rPr lang="en-US" sz="5400">
                <a:latin typeface="Helvetica" pitchFamily="2" charset="0"/>
              </a:rPr>
              <a:t>longest-prefix matching </a:t>
            </a:r>
            <a:r>
              <a:rPr lang="en-US" sz="5400" dirty="0">
                <a:latin typeface="Helvetica" pitchFamily="2" charset="0"/>
              </a:rPr>
              <a:t>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403495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Help organizations move in one block to a different ISP while retaining their IP prefix assignment. </a:t>
            </a:r>
          </a:p>
          <a:p>
            <a:pPr lvl="1"/>
            <a:r>
              <a:rPr lang="en-US" dirty="0"/>
              <a:t>IPs unchanged: e.g., don’t have to update DNS for services in the org</a:t>
            </a:r>
          </a:p>
          <a:p>
            <a:endParaRPr lang="en-US" dirty="0"/>
          </a:p>
          <a:p>
            <a:r>
              <a:rPr lang="en-US" dirty="0"/>
              <a:t>Also enable an organization (e.g. Rutgers) to connect to two or more Internet Service Providers (ISPs) and express routing preferences</a:t>
            </a:r>
          </a:p>
          <a:p>
            <a:pPr lvl="1"/>
            <a:r>
              <a:rPr lang="en-US" dirty="0"/>
              <a:t>Announce longer prefixes to make the rest of the Internet prefer a certain path</a:t>
            </a:r>
          </a:p>
        </p:txBody>
      </p:sp>
    </p:spTree>
    <p:extLst>
      <p:ext uri="{BB962C8B-B14F-4D97-AF65-F5344CB8AC3E}">
        <p14:creationId xmlns:p14="http://schemas.microsoft.com/office/powerpoint/2010/main" val="39155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25478-176B-9AD2-C7D2-0363BDB9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68EC-4FC9-E18E-6AE0-E7EB7004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Router architecture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D187B867-6FD2-0025-16EF-CE2511CC85F5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AD692ABA-1AC9-F6A2-E7DA-07ECDDD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A1ABDD27-9D5C-3723-8786-199326C72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99F60E1F-FBFB-FF34-5155-3624F82D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B4425831-91A8-70FF-1028-CCF7A3CA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9C82384D-BFFB-5CBA-D864-1905E19B9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0" cy="5415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248CD097-316C-C27E-7E81-03ECF4221801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BDB5A65-6BDB-07C7-94E6-7990D5A5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80A713A-824B-1828-590D-7658CFE1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17B7A08-626F-523B-60CE-A230CA8E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8758D95-8205-5B2D-8286-5C9AC33F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690CE4-8BA7-D2AC-9DD4-6F89CD0C8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9EA2ABD7-5A02-92ED-B44B-DB937D125EC2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89FE1506-CC33-35EA-9B26-F96AB90C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901339D-32FD-DB6F-4226-3C605758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AE3AF614-5559-9DAD-7820-421D28D2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1D98EF4D-E5B4-8A13-B1D8-A0FF31CD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4652422C-BE8C-D740-B036-CD2D5637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D633AED-701A-85D5-54B0-E674FB36FA2D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22D8F333-91D1-23D8-6EF8-1BEE5B86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92287416-FC55-715D-5896-9BD43DBA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7330F27F-AE25-F8C0-5164-D59507F0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25C2C0A9-F4C8-73D9-666B-36A84FAE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23AF07EB-4ED8-F616-3DCB-A81A33E0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5994A032-654E-9A65-0B8F-8ABEEFD36B08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66F648FB-201E-AB8C-F9CE-9203715402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4A16C6BC-C7F2-A089-A221-99D45AF62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602EFE3B-B6CE-13E0-FD37-E08E45E01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AB931C5D-768F-CF98-E67B-128FDDCEE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D20B929A-968F-9970-DB13-510FB3490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A1FA8551-0DB8-7A92-6886-7B27B82DD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71FF7093-BD6A-0110-36C1-3029EBC0F9E9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B3189827-B510-6B8B-EE34-71093F324DE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0DDA9FAA-8FAC-DF22-D05A-5ED7DFDB9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42850FAD-E690-D79B-A480-9BF9FFEBE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19DB6839-1ACC-8B72-D05A-AE8E5F3EE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DB28A3FC-57FD-B210-48F0-CF412FD22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9F491E9A-1EB3-8509-0018-B4CEDAB1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FD2EA3AA-7373-A8BC-8FC5-57900E00E9C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95E94483-2EC8-8E80-C1C8-013484D9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33BFC54F-6EFC-CF34-2CE3-6DFCA060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583009F7-F4A4-8CE8-7170-088F1F85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ECFF2475-64B3-FE7A-675D-07FF1148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094B800C-EAC7-0140-24B3-F71C34CF2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C69A2077-18B4-287D-1319-624E368AD805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948D1BF-2F40-9F31-D3B6-E87856FE1221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F70B7D-D482-2D69-B01E-FCF600D668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8017DB-B9B9-CEB9-9877-A5F152E64424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4470F1-28D0-954C-4D11-C5817EE7E16C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A58DB-3E75-3AD7-38CD-707F77EA8DDD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7957DC-A4E4-5C56-8D51-438380F96D2F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CF01177B-6DBA-9ABC-988C-2955E1A2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5" y="5465927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5FAE5C-6F4E-02C6-27CD-A0545FEFD217}"/>
              </a:ext>
            </a:extLst>
          </p:cNvPr>
          <p:cNvCxnSpPr/>
          <p:nvPr/>
        </p:nvCxnSpPr>
        <p:spPr>
          <a:xfrm flipV="1">
            <a:off x="603538" y="3743807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B2370C-CD55-A7E0-C4EE-6D61B420D179}"/>
              </a:ext>
            </a:extLst>
          </p:cNvPr>
          <p:cNvCxnSpPr>
            <a:cxnSpLocks/>
          </p:cNvCxnSpPr>
          <p:nvPr/>
        </p:nvCxnSpPr>
        <p:spPr>
          <a:xfrm>
            <a:off x="1678177" y="6528298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1D1A-86A0-AB37-5F9D-714DE302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6ED-A07C-1358-D1DE-6EC69893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8AB9-F285-BABE-A7D1-3F5FE51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F26B3720-A1C5-974D-0BAB-520BE5C1EBE4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7352521-C70C-6981-D99D-3F78AC1B7D1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939E30F9-7B25-8D95-EFA8-1184DCC0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71228F9E-6EFA-95FB-B273-8B7F23B73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4CC3F68A-D6DA-2D01-1659-4CB49A6B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72755AE-AD75-8EC1-55DD-2E82C427BEAD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0DC76FC-106C-2A82-331F-6B99E8B4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DB24C0-BE0A-AD71-3C94-996409DFD05B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0D151D-F288-166F-4420-DB5CC1523953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8EEBE4-5A61-AA17-4B76-A2DF315F31CF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284562" cy="40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DFA80-EA9E-4AC5-8D4B-B8EC3FB87CB9}"/>
              </a:ext>
            </a:extLst>
          </p:cNvPr>
          <p:cNvSpPr txBox="1"/>
          <p:nvPr/>
        </p:nvSpPr>
        <p:spPr>
          <a:xfrm rot="20320526">
            <a:off x="11473567" y="490676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Agg</a:t>
            </a:r>
            <a:r>
              <a:rPr lang="en-US" dirty="0">
                <a:latin typeface="Helvetica" pitchFamily="2" charset="0"/>
              </a:rPr>
              <a:t>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D4E9B-1D21-1C8A-3686-9F38BD607354}"/>
              </a:ext>
            </a:extLst>
          </p:cNvPr>
          <p:cNvCxnSpPr>
            <a:cxnSpLocks/>
          </p:cNvCxnSpPr>
          <p:nvPr/>
        </p:nvCxnSpPr>
        <p:spPr>
          <a:xfrm>
            <a:off x="10355551" y="1647789"/>
            <a:ext cx="1088418" cy="223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298BF1-1C7B-1AB9-6B83-F545D9112511}"/>
              </a:ext>
            </a:extLst>
          </p:cNvPr>
          <p:cNvSpPr txBox="1"/>
          <p:nvPr/>
        </p:nvSpPr>
        <p:spPr>
          <a:xfrm rot="827045">
            <a:off x="10397120" y="1191430"/>
            <a:ext cx="174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  <a:r>
              <a:rPr lang="en-US" dirty="0">
                <a:latin typeface="Helvetica" pitchFamily="2" charset="0"/>
              </a:rPr>
              <a:t> route </a:t>
            </a:r>
          </a:p>
          <a:p>
            <a:pPr algn="l"/>
            <a:r>
              <a:rPr lang="en-US" dirty="0">
                <a:latin typeface="Helvetica" pitchFamily="2" charset="0"/>
              </a:rPr>
              <a:t>(longer prefix)</a:t>
            </a:r>
          </a:p>
        </p:txBody>
      </p:sp>
    </p:spTree>
    <p:extLst>
      <p:ext uri="{BB962C8B-B14F-4D97-AF65-F5344CB8AC3E}">
        <p14:creationId xmlns:p14="http://schemas.microsoft.com/office/powerpoint/2010/main" val="20658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(default)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(default) 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2D661-4618-3746-B7CC-365235C4C900}"/>
              </a:ext>
            </a:extLst>
          </p:cNvPr>
          <p:cNvGrpSpPr/>
          <p:nvPr/>
        </p:nvGrpSpPr>
        <p:grpSpPr>
          <a:xfrm>
            <a:off x="410901" y="261971"/>
            <a:ext cx="1175806" cy="1009935"/>
            <a:chOff x="9422462" y="2142976"/>
            <a:chExt cx="1175806" cy="100993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C25D0-987D-0B4E-A3E4-C6C91EBD865C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E93E1E-912A-E242-9261-282A7F0D1543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9AC61-A5DA-BC42-B0D9-93CFA2384311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A6F832-B5A0-A546-95A8-866B7D8FC682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9891-D672-F840-9EA0-E418BA219C15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08DC50-1ADA-124B-BBC7-C09539C7EEE2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B72F55-3402-3640-83BF-95AFAF702485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89BDFA-2916-A841-BBB3-F41494662594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28C4C9-F1A6-904D-9E35-73E5AB1BDABA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E892D-2890-8E4E-B8B6-D349A0A0CF06}"/>
              </a:ext>
            </a:extLst>
          </p:cNvPr>
          <p:cNvCxnSpPr/>
          <p:nvPr/>
        </p:nvCxnSpPr>
        <p:spPr>
          <a:xfrm>
            <a:off x="1682496" y="968376"/>
            <a:ext cx="2637092" cy="5387974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10C14A-7770-1F4F-89FE-203E6B4A7CF6}"/>
              </a:ext>
            </a:extLst>
          </p:cNvPr>
          <p:cNvCxnSpPr>
            <a:cxnSpLocks/>
          </p:cNvCxnSpPr>
          <p:nvPr/>
        </p:nvCxnSpPr>
        <p:spPr>
          <a:xfrm>
            <a:off x="1661859" y="606425"/>
            <a:ext cx="6855079" cy="4124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 &amp; IPv6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703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/>
              <a:t>Support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>
                <a:solidFill>
                  <a:srgbClr val="C00000"/>
                </a:solidFill>
              </a:rPr>
              <a:t>support protocols and mechanisms </a:t>
            </a:r>
            <a:r>
              <a:rPr lang="en-US" dirty="0"/>
              <a:t>for the network layer</a:t>
            </a:r>
          </a:p>
          <a:p>
            <a:pPr lvl="1"/>
            <a:r>
              <a:rPr lang="en-US" dirty="0"/>
              <a:t>Protocols: DHCP, </a:t>
            </a:r>
            <a:r>
              <a:rPr lang="en-US" dirty="0">
                <a:solidFill>
                  <a:srgbClr val="C00000"/>
                </a:solidFill>
              </a:rPr>
              <a:t>ICMP</a:t>
            </a:r>
            <a:r>
              <a:rPr lang="en-US" dirty="0"/>
              <a:t>, ARP, IPv6, …</a:t>
            </a:r>
          </a:p>
          <a:p>
            <a:pPr lvl="1"/>
            <a:r>
              <a:rPr lang="en-US" dirty="0"/>
              <a:t>Mechanisms: </a:t>
            </a:r>
            <a:r>
              <a:rPr lang="en-US" dirty="0">
                <a:solidFill>
                  <a:srgbClr val="C00000"/>
                </a:solidFill>
              </a:rPr>
              <a:t>NAT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C72C-B983-8C43-B76D-AD3A1E1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93F7-9A97-F14C-A53C-42FEA338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 format (informal)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</a:rPr>
              <a:t>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Without</a:t>
            </a:r>
            <a:r>
              <a:rPr lang="en-US" altLang="en-US" dirty="0"/>
              <a:t> running an app remotely or controlling that endpoint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7563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Nontrivial to achieve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accesses can be made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1C8BBF3-473C-28A1-017A-AFDD2B23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87288" y="4760748"/>
            <a:ext cx="880989" cy="620471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C3806F44-F492-CC04-9E63-FB2ECFF6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55" y="3707582"/>
            <a:ext cx="1002840" cy="58742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F64D6975-F42D-0206-EBB1-668AA6A265CA}"/>
              </a:ext>
            </a:extLst>
          </p:cNvPr>
          <p:cNvSpPr/>
          <p:nvPr/>
        </p:nvSpPr>
        <p:spPr>
          <a:xfrm>
            <a:off x="9903196" y="3123229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01F74A-BF44-42A7-D9E6-1F900416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43" y="3283491"/>
            <a:ext cx="1254257" cy="1082778"/>
          </a:xfrm>
          <a:prstGeom prst="rect">
            <a:avLst/>
          </a:prstGeom>
        </p:spPr>
      </p:pic>
      <p:pic>
        <p:nvPicPr>
          <p:cNvPr id="29" name="Picture 28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12BC76D-D391-3D17-2CCE-D01E1BF7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186" y="2619317"/>
            <a:ext cx="975228" cy="8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1366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1965</Words>
  <Application>Microsoft Macintosh PowerPoint</Application>
  <PresentationFormat>Widescreen</PresentationFormat>
  <Paragraphs>468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Office Theme</vt:lpstr>
      <vt:lpstr>Routers; LPM; Protocols</vt:lpstr>
      <vt:lpstr>Review: Router architecture</vt:lpstr>
      <vt:lpstr>Fabrics: Types</vt:lpstr>
      <vt:lpstr>Fabrics: Types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useful?</vt:lpstr>
      <vt:lpstr>Why is LPM useful?</vt:lpstr>
      <vt:lpstr>IPv4 Datagram Format</vt:lpstr>
      <vt:lpstr>PowerPoint Presentation</vt:lpstr>
      <vt:lpstr>PowerPoint Presentation</vt:lpstr>
      <vt:lpstr>IP Support Protocols</vt:lpstr>
      <vt:lpstr>Internet Control Message Protocol (ICMP)</vt:lpstr>
      <vt:lpstr>Internet Control Message Protocol</vt:lpstr>
      <vt:lpstr>ICMP message format (informal)</vt:lpstr>
      <vt:lpstr>Specific uses of ICMP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1856</cp:revision>
  <cp:lastPrinted>2021-01-24T11:57:08Z</cp:lastPrinted>
  <dcterms:created xsi:type="dcterms:W3CDTF">2019-01-23T03:40:12Z</dcterms:created>
  <dcterms:modified xsi:type="dcterms:W3CDTF">2024-12-03T15:33:56Z</dcterms:modified>
</cp:coreProperties>
</file>