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387" r:id="rId2"/>
    <p:sldId id="1138" r:id="rId3"/>
    <p:sldId id="1137" r:id="rId4"/>
    <p:sldId id="857" r:id="rId5"/>
    <p:sldId id="367" r:id="rId6"/>
    <p:sldId id="858" r:id="rId7"/>
    <p:sldId id="859" r:id="rId8"/>
    <p:sldId id="860" r:id="rId9"/>
    <p:sldId id="861" r:id="rId10"/>
    <p:sldId id="1039" r:id="rId11"/>
    <p:sldId id="1051" r:id="rId12"/>
    <p:sldId id="897" r:id="rId13"/>
    <p:sldId id="1041" r:id="rId14"/>
    <p:sldId id="1052" r:id="rId15"/>
    <p:sldId id="898" r:id="rId16"/>
    <p:sldId id="901" r:id="rId17"/>
    <p:sldId id="902" r:id="rId18"/>
    <p:sldId id="903" r:id="rId19"/>
    <p:sldId id="1044" r:id="rId20"/>
    <p:sldId id="1045" r:id="rId21"/>
    <p:sldId id="905" r:id="rId22"/>
    <p:sldId id="906" r:id="rId23"/>
    <p:sldId id="644" r:id="rId24"/>
    <p:sldId id="645" r:id="rId25"/>
    <p:sldId id="907" r:id="rId26"/>
    <p:sldId id="646" r:id="rId27"/>
    <p:sldId id="908" r:id="rId28"/>
    <p:sldId id="909" r:id="rId29"/>
    <p:sldId id="92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4664"/>
  </p:normalViewPr>
  <p:slideViewPr>
    <p:cSldViewPr snapToGrid="0" snapToObjects="1">
      <p:cViewPr varScale="1">
        <p:scale>
          <a:sx n="141" d="100"/>
          <a:sy n="141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FB8DBFD1-A141-E141-B522-D77B5AB8E1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CB6DF2-9E59-1F4B-8FB0-06734EC0FF13}" type="slidenum">
              <a:rPr lang="en-US" altLang="en-US" sz="1300" smtClean="0"/>
              <a:pPr/>
              <a:t>5</a:t>
            </a:fld>
            <a:endParaRPr lang="en-US" altLang="en-US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02953BC3-233A-D44A-A146-0E21789A53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F899431-650A-2F4F-A893-93A31326B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58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Debugging; Routing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23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7476A-6617-4642-8782-CCD53B50CDC2}"/>
              </a:ext>
            </a:extLst>
          </p:cNvPr>
          <p:cNvSpPr txBox="1"/>
          <p:nvPr/>
        </p:nvSpPr>
        <p:spPr>
          <a:xfrm>
            <a:off x="976256" y="210896"/>
            <a:ext cx="11008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The network layer enables</a:t>
            </a:r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 reachability</a:t>
            </a:r>
            <a:r>
              <a:rPr lang="en-US" sz="4000" dirty="0">
                <a:latin typeface="Helvetica" pitchFamily="2" charset="0"/>
              </a:rPr>
              <a:t>.</a:t>
            </a:r>
          </a:p>
          <a:p>
            <a:pPr algn="ctr"/>
            <a:r>
              <a:rPr lang="en-US" sz="4000" dirty="0">
                <a:latin typeface="Helvetica" pitchFamily="2" charset="0"/>
              </a:rPr>
              <a:t>Every protocol below solves a sub-problem.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437AA-D2F6-054E-B446-35C5140CAD43}"/>
              </a:ext>
            </a:extLst>
          </p:cNvPr>
          <p:cNvSpPr txBox="1"/>
          <p:nvPr/>
        </p:nvSpPr>
        <p:spPr>
          <a:xfrm>
            <a:off x="2192900" y="2286380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DHCP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9563F-6D28-6E42-8364-71DB169327B8}"/>
              </a:ext>
            </a:extLst>
          </p:cNvPr>
          <p:cNvSpPr txBox="1"/>
          <p:nvPr/>
        </p:nvSpPr>
        <p:spPr>
          <a:xfrm>
            <a:off x="335058" y="1624658"/>
            <a:ext cx="3467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get an address?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B7A0B-2F48-1D4D-AD64-7E8DAAE2B58D}"/>
              </a:ext>
            </a:extLst>
          </p:cNvPr>
          <p:cNvSpPr txBox="1"/>
          <p:nvPr/>
        </p:nvSpPr>
        <p:spPr>
          <a:xfrm>
            <a:off x="3392287" y="3680112"/>
            <a:ext cx="3467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within </a:t>
            </a:r>
            <a:r>
              <a:rPr lang="en-US" sz="2400" dirty="0">
                <a:latin typeface="Helvetica" pitchFamily="2" charset="0"/>
              </a:rPr>
              <a:t>the same network?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832457B5-D864-DC4C-860B-A6AC501F1824}"/>
              </a:ext>
            </a:extLst>
          </p:cNvPr>
          <p:cNvSpPr/>
          <p:nvPr/>
        </p:nvSpPr>
        <p:spPr>
          <a:xfrm>
            <a:off x="367285" y="3219136"/>
            <a:ext cx="6711872" cy="2975991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35">
            <a:extLst>
              <a:ext uri="{FF2B5EF4-FFF2-40B4-BE49-F238E27FC236}">
                <a16:creationId xmlns:a16="http://schemas.microsoft.com/office/drawing/2014/main" id="{AFE135E4-D804-B245-84EE-D5BCD75CB09C}"/>
              </a:ext>
            </a:extLst>
          </p:cNvPr>
          <p:cNvGrpSpPr>
            <a:grpSpLocks/>
          </p:cNvGrpSpPr>
          <p:nvPr/>
        </p:nvGrpSpPr>
        <p:grpSpPr bwMode="auto">
          <a:xfrm>
            <a:off x="3532727" y="2903350"/>
            <a:ext cx="1064210" cy="903201"/>
            <a:chOff x="-44" y="1473"/>
            <a:chExt cx="981" cy="1105"/>
          </a:xfrm>
        </p:grpSpPr>
        <p:pic>
          <p:nvPicPr>
            <p:cNvPr id="10" name="Picture 136" descr="desktop_computer_stylized_medium">
              <a:extLst>
                <a:ext uri="{FF2B5EF4-FFF2-40B4-BE49-F238E27FC236}">
                  <a16:creationId xmlns:a16="http://schemas.microsoft.com/office/drawing/2014/main" id="{C667A67B-C860-204F-ADDE-FA8A96874D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137">
              <a:extLst>
                <a:ext uri="{FF2B5EF4-FFF2-40B4-BE49-F238E27FC236}">
                  <a16:creationId xmlns:a16="http://schemas.microsoft.com/office/drawing/2014/main" id="{2668E5FD-4AA0-AE4E-BC4B-76AFD3CD51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135">
            <a:extLst>
              <a:ext uri="{FF2B5EF4-FFF2-40B4-BE49-F238E27FC236}">
                <a16:creationId xmlns:a16="http://schemas.microsoft.com/office/drawing/2014/main" id="{62D766EB-0245-8F40-A424-9691D9764645}"/>
              </a:ext>
            </a:extLst>
          </p:cNvPr>
          <p:cNvGrpSpPr>
            <a:grpSpLocks/>
          </p:cNvGrpSpPr>
          <p:nvPr/>
        </p:nvGrpSpPr>
        <p:grpSpPr bwMode="auto">
          <a:xfrm>
            <a:off x="9898295" y="3822277"/>
            <a:ext cx="1064210" cy="903201"/>
            <a:chOff x="-44" y="1473"/>
            <a:chExt cx="981" cy="1105"/>
          </a:xfrm>
        </p:grpSpPr>
        <p:pic>
          <p:nvPicPr>
            <p:cNvPr id="17" name="Picture 136" descr="desktop_computer_stylized_medium">
              <a:extLst>
                <a:ext uri="{FF2B5EF4-FFF2-40B4-BE49-F238E27FC236}">
                  <a16:creationId xmlns:a16="http://schemas.microsoft.com/office/drawing/2014/main" id="{6C3C34CE-05CB-0C48-8AB7-37F375CC14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137">
              <a:extLst>
                <a:ext uri="{FF2B5EF4-FFF2-40B4-BE49-F238E27FC236}">
                  <a16:creationId xmlns:a16="http://schemas.microsoft.com/office/drawing/2014/main" id="{8B1AE7F0-F268-6C42-AE6C-A76CFB1A5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" name="Cloud 18">
            <a:extLst>
              <a:ext uri="{FF2B5EF4-FFF2-40B4-BE49-F238E27FC236}">
                <a16:creationId xmlns:a16="http://schemas.microsoft.com/office/drawing/2014/main" id="{7515EBB9-D4DA-4449-AED4-21A6612939E1}"/>
              </a:ext>
            </a:extLst>
          </p:cNvPr>
          <p:cNvSpPr/>
          <p:nvPr/>
        </p:nvSpPr>
        <p:spPr>
          <a:xfrm>
            <a:off x="9825932" y="3429000"/>
            <a:ext cx="1953439" cy="1963778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C19CC4-B819-7D42-A208-F315FF3D100A}"/>
              </a:ext>
            </a:extLst>
          </p:cNvPr>
          <p:cNvSpPr txBox="1"/>
          <p:nvPr/>
        </p:nvSpPr>
        <p:spPr>
          <a:xfrm>
            <a:off x="3477422" y="4780132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ARP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F06135-B71A-8E43-9157-24CE8BBB3A42}"/>
              </a:ext>
            </a:extLst>
          </p:cNvPr>
          <p:cNvSpPr txBox="1"/>
          <p:nvPr/>
        </p:nvSpPr>
        <p:spPr>
          <a:xfrm>
            <a:off x="6589237" y="2018444"/>
            <a:ext cx="5321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outside </a:t>
            </a:r>
            <a:r>
              <a:rPr lang="en-US" sz="2400" dirty="0">
                <a:latin typeface="Helvetica" pitchFamily="2" charset="0"/>
              </a:rPr>
              <a:t>its network?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90906-5398-DB4D-8346-B679E56F2192}"/>
              </a:ext>
            </a:extLst>
          </p:cNvPr>
          <p:cNvSpPr txBox="1"/>
          <p:nvPr/>
        </p:nvSpPr>
        <p:spPr>
          <a:xfrm rot="21171944">
            <a:off x="7820149" y="3323498"/>
            <a:ext cx="23164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Routing protocols</a:t>
            </a:r>
          </a:p>
          <a:p>
            <a:pPr algn="l"/>
            <a:endParaRPr lang="en-US" sz="28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OSPF, RIP, BGP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344FD6-4597-EC4F-8C11-20CCF7393910}"/>
              </a:ext>
            </a:extLst>
          </p:cNvPr>
          <p:cNvSpPr txBox="1"/>
          <p:nvPr/>
        </p:nvSpPr>
        <p:spPr>
          <a:xfrm>
            <a:off x="6451046" y="5161945"/>
            <a:ext cx="166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Gateways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925C58-5C30-C54B-9D76-4596A8F6DB0E}"/>
              </a:ext>
            </a:extLst>
          </p:cNvPr>
          <p:cNvSpPr txBox="1"/>
          <p:nvPr/>
        </p:nvSpPr>
        <p:spPr>
          <a:xfrm>
            <a:off x="6859882" y="5531152"/>
            <a:ext cx="24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NAT</a:t>
            </a:r>
          </a:p>
        </p:txBody>
      </p:sp>
      <p:grpSp>
        <p:nvGrpSpPr>
          <p:cNvPr id="3" name="Group 135">
            <a:extLst>
              <a:ext uri="{FF2B5EF4-FFF2-40B4-BE49-F238E27FC236}">
                <a16:creationId xmlns:a16="http://schemas.microsoft.com/office/drawing/2014/main" id="{C0E844DD-B07F-4F44-857A-5FE361DCD9EA}"/>
              </a:ext>
            </a:extLst>
          </p:cNvPr>
          <p:cNvGrpSpPr>
            <a:grpSpLocks/>
          </p:cNvGrpSpPr>
          <p:nvPr/>
        </p:nvGrpSpPr>
        <p:grpSpPr bwMode="auto">
          <a:xfrm>
            <a:off x="227510" y="3424803"/>
            <a:ext cx="1399562" cy="1197821"/>
            <a:chOff x="-44" y="1473"/>
            <a:chExt cx="981" cy="1105"/>
          </a:xfrm>
        </p:grpSpPr>
        <p:pic>
          <p:nvPicPr>
            <p:cNvPr id="4" name="Picture 136" descr="desktop_computer_stylized_medium">
              <a:extLst>
                <a:ext uri="{FF2B5EF4-FFF2-40B4-BE49-F238E27FC236}">
                  <a16:creationId xmlns:a16="http://schemas.microsoft.com/office/drawing/2014/main" id="{635B3576-D6F8-384A-BF23-0A1B00B80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137">
              <a:extLst>
                <a:ext uri="{FF2B5EF4-FFF2-40B4-BE49-F238E27FC236}">
                  <a16:creationId xmlns:a16="http://schemas.microsoft.com/office/drawing/2014/main" id="{E327FC03-E45B-2048-BFDF-4848DCF8E6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35">
            <a:extLst>
              <a:ext uri="{FF2B5EF4-FFF2-40B4-BE49-F238E27FC236}">
                <a16:creationId xmlns:a16="http://schemas.microsoft.com/office/drawing/2014/main" id="{FF3FDD08-2AF8-7F4D-A0FD-DE557EB954B6}"/>
              </a:ext>
            </a:extLst>
          </p:cNvPr>
          <p:cNvGrpSpPr>
            <a:grpSpLocks/>
          </p:cNvGrpSpPr>
          <p:nvPr/>
        </p:nvGrpSpPr>
        <p:grpSpPr bwMode="auto">
          <a:xfrm>
            <a:off x="595230" y="5253814"/>
            <a:ext cx="1064210" cy="903201"/>
            <a:chOff x="-44" y="1473"/>
            <a:chExt cx="981" cy="1105"/>
          </a:xfrm>
        </p:grpSpPr>
        <p:pic>
          <p:nvPicPr>
            <p:cNvPr id="13" name="Picture 136" descr="desktop_computer_stylized_medium">
              <a:extLst>
                <a:ext uri="{FF2B5EF4-FFF2-40B4-BE49-F238E27FC236}">
                  <a16:creationId xmlns:a16="http://schemas.microsoft.com/office/drawing/2014/main" id="{9A103F8D-5B2A-C244-9BB8-F7313F14F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37">
              <a:extLst>
                <a:ext uri="{FF2B5EF4-FFF2-40B4-BE49-F238E27FC236}">
                  <a16:creationId xmlns:a16="http://schemas.microsoft.com/office/drawing/2014/main" id="{8DA6AC0D-76C0-C94F-9F0D-30F19B430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871D1CD-2B30-D04C-892D-E13B2AAE1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922" y="5328136"/>
            <a:ext cx="1896830" cy="56904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187A2B-4A5C-6A4A-8DFA-256195C5386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079157" y="4410889"/>
            <a:ext cx="2752834" cy="3692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9" descr="Router Clip Art">
            <a:extLst>
              <a:ext uri="{FF2B5EF4-FFF2-40B4-BE49-F238E27FC236}">
                <a16:creationId xmlns:a16="http://schemas.microsoft.com/office/drawing/2014/main" id="{EBE8C051-0090-0847-9555-29F2B6411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422" y="4455084"/>
            <a:ext cx="850847" cy="62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6F3A8D63-6C91-2F4B-B2C8-72B006B9D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2651" y="4810342"/>
            <a:ext cx="1072131" cy="121833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C57F36D-3DFF-4940-B59D-623B5FA62494}"/>
              </a:ext>
            </a:extLst>
          </p:cNvPr>
          <p:cNvSpPr txBox="1"/>
          <p:nvPr/>
        </p:nvSpPr>
        <p:spPr>
          <a:xfrm>
            <a:off x="4024494" y="1556779"/>
            <a:ext cx="3467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Debugging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047366-6C1F-6447-B6CE-185A7B111E67}"/>
              </a:ext>
            </a:extLst>
          </p:cNvPr>
          <p:cNvSpPr txBox="1"/>
          <p:nvPr/>
        </p:nvSpPr>
        <p:spPr>
          <a:xfrm>
            <a:off x="4319696" y="1979765"/>
            <a:ext cx="122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ICMP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90AFC4-C55F-2A4A-B107-228331A24BB9}"/>
              </a:ext>
            </a:extLst>
          </p:cNvPr>
          <p:cNvSpPr txBox="1"/>
          <p:nvPr/>
        </p:nvSpPr>
        <p:spPr>
          <a:xfrm>
            <a:off x="4506571" y="2401334"/>
            <a:ext cx="138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ping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D31DE29-3C40-8041-8593-44BEDFA0FF22}"/>
              </a:ext>
            </a:extLst>
          </p:cNvPr>
          <p:cNvSpPr txBox="1"/>
          <p:nvPr/>
        </p:nvSpPr>
        <p:spPr>
          <a:xfrm>
            <a:off x="4520933" y="2676875"/>
            <a:ext cx="16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traceroute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0A40BF-118C-C148-BADB-983210F3FEE5}"/>
              </a:ext>
            </a:extLst>
          </p:cNvPr>
          <p:cNvGrpSpPr/>
          <p:nvPr/>
        </p:nvGrpSpPr>
        <p:grpSpPr>
          <a:xfrm>
            <a:off x="141779" y="139815"/>
            <a:ext cx="1424366" cy="1090551"/>
            <a:chOff x="838200" y="2104967"/>
            <a:chExt cx="2805638" cy="1699490"/>
          </a:xfrm>
        </p:grpSpPr>
        <p:pic>
          <p:nvPicPr>
            <p:cNvPr id="80" name="Picture 79" descr="A piece of cake on a plate&#10;&#10;Description automatically generated">
              <a:extLst>
                <a:ext uri="{FF2B5EF4-FFF2-40B4-BE49-F238E27FC236}">
                  <a16:creationId xmlns:a16="http://schemas.microsoft.com/office/drawing/2014/main" id="{75B2B46C-54C2-4948-9F33-F8D37CAB4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200" y="2104967"/>
              <a:ext cx="2265987" cy="1699490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A1578B2-8EE8-4847-835A-20A59FF8EDD7}"/>
                </a:ext>
              </a:extLst>
            </p:cNvPr>
            <p:cNvSpPr txBox="1"/>
            <p:nvPr/>
          </p:nvSpPr>
          <p:spPr>
            <a:xfrm rot="768831">
              <a:off x="1319978" y="2803972"/>
              <a:ext cx="2323860" cy="575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latin typeface="Helvetica" pitchFamily="2" charset="0"/>
                </a:rPr>
                <a:t>Net layer</a:t>
              </a:r>
            </a:p>
          </p:txBody>
        </p:sp>
      </p:grpSp>
      <p:pic>
        <p:nvPicPr>
          <p:cNvPr id="82" name="Picture 81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21C31008-4FA1-0846-BC0D-86938C479F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555" y="-9502"/>
            <a:ext cx="1150396" cy="832887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582C70DB-C665-E74A-9697-0552B270B0C8}"/>
              </a:ext>
            </a:extLst>
          </p:cNvPr>
          <p:cNvSpPr/>
          <p:nvPr/>
        </p:nvSpPr>
        <p:spPr>
          <a:xfrm rot="21211934">
            <a:off x="7644978" y="3375969"/>
            <a:ext cx="1798416" cy="965860"/>
          </a:xfrm>
          <a:prstGeom prst="rect">
            <a:avLst/>
          </a:prstGeom>
          <a:noFill/>
          <a:ln w="50800">
            <a:solidFill>
              <a:srgbClr val="C00000"/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8ACEFC-637F-E14A-8116-17F4D6EE650C}"/>
              </a:ext>
            </a:extLst>
          </p:cNvPr>
          <p:cNvSpPr txBox="1"/>
          <p:nvPr/>
        </p:nvSpPr>
        <p:spPr>
          <a:xfrm>
            <a:off x="4883550" y="5971886"/>
            <a:ext cx="24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282259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  <p:bldP spid="15" grpId="0" animBg="1"/>
      <p:bldP spid="19" grpId="0" animBg="1"/>
      <p:bldP spid="20" grpId="0"/>
      <p:bldP spid="21" grpId="0"/>
      <p:bldP spid="22" grpId="0"/>
      <p:bldP spid="24" grpId="0"/>
      <p:bldP spid="25" grpId="0"/>
      <p:bldP spid="33" grpId="0"/>
      <p:bldP spid="34" grpId="0"/>
      <p:bldP spid="70" grpId="0"/>
      <p:bldP spid="71" grpId="0"/>
      <p:bldP spid="85" grpId="0" animBg="1"/>
      <p:bldP spid="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21ABC9-6E09-314D-A05C-ACE21230301B}"/>
              </a:ext>
            </a:extLst>
          </p:cNvPr>
          <p:cNvSpPr txBox="1"/>
          <p:nvPr/>
        </p:nvSpPr>
        <p:spPr>
          <a:xfrm>
            <a:off x="696468" y="1751618"/>
            <a:ext cx="10799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How would one design a “Google Maps” </a:t>
            </a:r>
          </a:p>
          <a:p>
            <a:pPr algn="ctr"/>
            <a:r>
              <a:rPr lang="en-US" sz="4000" dirty="0">
                <a:latin typeface="Helvetica" pitchFamily="2" charset="0"/>
              </a:rPr>
              <a:t>to navigate the Internet?</a:t>
            </a:r>
          </a:p>
          <a:p>
            <a:pPr algn="ctr"/>
            <a:endParaRPr lang="en-US" sz="4000" dirty="0">
              <a:latin typeface="Helvetica" pitchFamily="2" charset="0"/>
            </a:endParaRP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A9B7910C-79AD-DE4E-A49A-98BBE24D8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680" y="3127000"/>
            <a:ext cx="5127585" cy="3173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90145A-AE3C-9A4F-81D5-70BBA2EEFDD0}"/>
              </a:ext>
            </a:extLst>
          </p:cNvPr>
          <p:cNvSpPr txBox="1"/>
          <p:nvPr/>
        </p:nvSpPr>
        <p:spPr>
          <a:xfrm>
            <a:off x="542812" y="709984"/>
            <a:ext cx="1129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Routing is a fundamental problem in networking.</a:t>
            </a:r>
          </a:p>
        </p:txBody>
      </p:sp>
    </p:spTree>
    <p:extLst>
      <p:ext uri="{BB962C8B-B14F-4D97-AF65-F5344CB8AC3E}">
        <p14:creationId xmlns:p14="http://schemas.microsoft.com/office/powerpoint/2010/main" val="145312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0D7E-20A2-0243-A921-9904C009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Routing Protocols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3E35-C3C4-CB4A-A64E-333097BDB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dirty="0"/>
              <a:t>Determine </a:t>
            </a:r>
            <a:r>
              <a:rPr lang="en-US" dirty="0">
                <a:solidFill>
                  <a:srgbClr val="C00000"/>
                </a:solidFill>
              </a:rPr>
              <a:t>good paths </a:t>
            </a:r>
            <a:r>
              <a:rPr lang="en-US" dirty="0"/>
              <a:t>from source to destination</a:t>
            </a:r>
          </a:p>
          <a:p>
            <a:endParaRPr lang="en-US" dirty="0"/>
          </a:p>
          <a:p>
            <a:r>
              <a:rPr lang="en-US" dirty="0"/>
              <a:t>“Good” = least </a:t>
            </a:r>
            <a:r>
              <a:rPr lang="en-US" dirty="0">
                <a:solidFill>
                  <a:srgbClr val="C00000"/>
                </a:solidFill>
              </a:rPr>
              <a:t>cost</a:t>
            </a:r>
            <a:endParaRPr lang="en-US" dirty="0"/>
          </a:p>
          <a:p>
            <a:pPr lvl="1"/>
            <a:r>
              <a:rPr lang="en-US" dirty="0"/>
              <a:t>Least propagation delay</a:t>
            </a:r>
          </a:p>
          <a:p>
            <a:pPr lvl="1"/>
            <a:r>
              <a:rPr lang="en-US" dirty="0"/>
              <a:t>Least cost per unit bandwidth (e.g., $ per Gbit/s)</a:t>
            </a:r>
          </a:p>
          <a:p>
            <a:pPr lvl="1"/>
            <a:r>
              <a:rPr lang="en-US" dirty="0"/>
              <a:t>Least congested (workload-driven)</a:t>
            </a:r>
          </a:p>
          <a:p>
            <a:endParaRPr lang="en-US" dirty="0"/>
          </a:p>
          <a:p>
            <a:r>
              <a:rPr lang="en-US" dirty="0"/>
              <a:t>“Path” = a sequence of router ports (links)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6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0D7E-20A2-0243-A921-9904C009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Routing Protocols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3E35-C3C4-CB4A-A64E-333097BDB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dirty="0"/>
              <a:t>Make networks resilient to failures</a:t>
            </a:r>
          </a:p>
          <a:p>
            <a:endParaRPr lang="en-US" dirty="0"/>
          </a:p>
          <a:p>
            <a:r>
              <a:rPr lang="en-US" dirty="0"/>
              <a:t>Routers &amp; links can fail without taking down the entire network</a:t>
            </a:r>
          </a:p>
          <a:p>
            <a:endParaRPr lang="en-US" dirty="0"/>
          </a:p>
          <a:p>
            <a:r>
              <a:rPr lang="en-US" dirty="0"/>
              <a:t>Entire subsets can be unreachable; rest still reachable</a:t>
            </a:r>
          </a:p>
          <a:p>
            <a:endParaRPr lang="en-US" dirty="0"/>
          </a:p>
          <a:p>
            <a:r>
              <a:rPr lang="en-US" dirty="0"/>
              <a:t>Hence, the protocol must be </a:t>
            </a:r>
            <a:r>
              <a:rPr lang="en-US" dirty="0">
                <a:solidFill>
                  <a:srgbClr val="C00000"/>
                </a:solidFill>
              </a:rPr>
              <a:t>distributed</a:t>
            </a:r>
          </a:p>
          <a:p>
            <a:endParaRPr lang="en-US" dirty="0"/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19" descr="Router Clip Art">
            <a:extLst>
              <a:ext uri="{FF2B5EF4-FFF2-40B4-BE49-F238E27FC236}">
                <a16:creationId xmlns:a16="http://schemas.microsoft.com/office/drawing/2014/main" id="{345BF760-8BB0-F641-8041-E7F0BBCA4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907" y="4880408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B70017-E755-F74C-A33E-98477FDCE7AD}"/>
              </a:ext>
            </a:extLst>
          </p:cNvPr>
          <p:cNvCxnSpPr>
            <a:cxnSpLocks/>
          </p:cNvCxnSpPr>
          <p:nvPr/>
        </p:nvCxnSpPr>
        <p:spPr>
          <a:xfrm flipV="1">
            <a:off x="8945533" y="4753069"/>
            <a:ext cx="637759" cy="1273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F8CF659E-9F04-D348-99E1-5BE21C552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223" y="4428030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104FF6-3831-7A47-A96E-D6E74B0411A0}"/>
              </a:ext>
            </a:extLst>
          </p:cNvPr>
          <p:cNvCxnSpPr>
            <a:cxnSpLocks/>
          </p:cNvCxnSpPr>
          <p:nvPr/>
        </p:nvCxnSpPr>
        <p:spPr>
          <a:xfrm>
            <a:off x="10712674" y="4718614"/>
            <a:ext cx="388148" cy="2931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982893-F13B-FB41-A649-8B07B4FF3E1B}"/>
              </a:ext>
            </a:extLst>
          </p:cNvPr>
          <p:cNvCxnSpPr>
            <a:cxnSpLocks/>
          </p:cNvCxnSpPr>
          <p:nvPr/>
        </p:nvCxnSpPr>
        <p:spPr>
          <a:xfrm>
            <a:off x="8949990" y="5604109"/>
            <a:ext cx="532204" cy="4514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9" descr="Router Clip Art">
            <a:extLst>
              <a:ext uri="{FF2B5EF4-FFF2-40B4-BE49-F238E27FC236}">
                <a16:creationId xmlns:a16="http://schemas.microsoft.com/office/drawing/2014/main" id="{5FACEA31-7280-3548-BD0A-69A65107F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844" y="6055521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EC5BF5-D7EB-D04E-8AFC-F2F3CF3CE330}"/>
              </a:ext>
            </a:extLst>
          </p:cNvPr>
          <p:cNvCxnSpPr>
            <a:cxnSpLocks/>
          </p:cNvCxnSpPr>
          <p:nvPr/>
        </p:nvCxnSpPr>
        <p:spPr>
          <a:xfrm flipV="1">
            <a:off x="10567647" y="5787857"/>
            <a:ext cx="648222" cy="35712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9" descr="Router Clip Art">
            <a:extLst>
              <a:ext uri="{FF2B5EF4-FFF2-40B4-BE49-F238E27FC236}">
                <a16:creationId xmlns:a16="http://schemas.microsoft.com/office/drawing/2014/main" id="{175F4BA8-116C-594B-A053-62CB5FC28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822" y="5011788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3C1C9B-13F7-0B4A-A03A-DB5B8C121279}"/>
              </a:ext>
            </a:extLst>
          </p:cNvPr>
          <p:cNvCxnSpPr>
            <a:cxnSpLocks/>
          </p:cNvCxnSpPr>
          <p:nvPr/>
        </p:nvCxnSpPr>
        <p:spPr>
          <a:xfrm flipV="1">
            <a:off x="10110028" y="5205447"/>
            <a:ext cx="0" cy="71513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E20B0D9E-A3F5-6A4A-98FE-9DF17CD94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50" y="3879839"/>
            <a:ext cx="568541" cy="695437"/>
          </a:xfrm>
          <a:prstGeom prst="rect">
            <a:avLst/>
          </a:prstGeom>
        </p:spPr>
      </p:pic>
      <p:pic>
        <p:nvPicPr>
          <p:cNvPr id="28" name="Picture 27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24145498-A0B8-A147-A14A-05F037976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6536" y="4204263"/>
            <a:ext cx="1035403" cy="1035403"/>
          </a:xfrm>
          <a:prstGeom prst="rect">
            <a:avLst/>
          </a:prstGeom>
        </p:spPr>
      </p:pic>
      <p:sp>
        <p:nvSpPr>
          <p:cNvPr id="29" name="Freeform 28">
            <a:extLst>
              <a:ext uri="{FF2B5EF4-FFF2-40B4-BE49-F238E27FC236}">
                <a16:creationId xmlns:a16="http://schemas.microsoft.com/office/drawing/2014/main" id="{52B45ED0-E7B5-A54C-A559-46A50D1A70DB}"/>
              </a:ext>
            </a:extLst>
          </p:cNvPr>
          <p:cNvSpPr/>
          <p:nvPr/>
        </p:nvSpPr>
        <p:spPr>
          <a:xfrm>
            <a:off x="9190299" y="4934534"/>
            <a:ext cx="1794076" cy="320372"/>
          </a:xfrm>
          <a:custGeom>
            <a:avLst/>
            <a:gdLst>
              <a:gd name="connsiteX0" fmla="*/ 0 w 1794076"/>
              <a:gd name="connsiteY0" fmla="*/ 146752 h 320372"/>
              <a:gd name="connsiteX1" fmla="*/ 601883 w 1794076"/>
              <a:gd name="connsiteY1" fmla="*/ 42580 h 320372"/>
              <a:gd name="connsiteX2" fmla="*/ 1388962 w 1794076"/>
              <a:gd name="connsiteY2" fmla="*/ 19431 h 320372"/>
              <a:gd name="connsiteX3" fmla="*/ 1794076 w 1794076"/>
              <a:gd name="connsiteY3" fmla="*/ 320372 h 32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4076" h="320372">
                <a:moveTo>
                  <a:pt x="0" y="146752"/>
                </a:moveTo>
                <a:cubicBezTo>
                  <a:pt x="185194" y="105276"/>
                  <a:pt x="370389" y="63800"/>
                  <a:pt x="601883" y="42580"/>
                </a:cubicBezTo>
                <a:cubicBezTo>
                  <a:pt x="833377" y="21360"/>
                  <a:pt x="1190263" y="-26868"/>
                  <a:pt x="1388962" y="19431"/>
                </a:cubicBezTo>
                <a:cubicBezTo>
                  <a:pt x="1587661" y="65730"/>
                  <a:pt x="1690868" y="193051"/>
                  <a:pt x="1794076" y="320372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1A585E7-F8EA-A54C-B24E-DB6858260130}"/>
              </a:ext>
            </a:extLst>
          </p:cNvPr>
          <p:cNvSpPr/>
          <p:nvPr/>
        </p:nvSpPr>
        <p:spPr>
          <a:xfrm>
            <a:off x="9074552" y="5208608"/>
            <a:ext cx="2013995" cy="896338"/>
          </a:xfrm>
          <a:custGeom>
            <a:avLst/>
            <a:gdLst>
              <a:gd name="connsiteX0" fmla="*/ 0 w 2013995"/>
              <a:gd name="connsiteY0" fmla="*/ 0 h 896338"/>
              <a:gd name="connsiteX1" fmla="*/ 625033 w 2013995"/>
              <a:gd name="connsiteY1" fmla="*/ 787078 h 896338"/>
              <a:gd name="connsiteX2" fmla="*/ 1331089 w 2013995"/>
              <a:gd name="connsiteY2" fmla="*/ 833377 h 896338"/>
              <a:gd name="connsiteX3" fmla="*/ 2013995 w 2013995"/>
              <a:gd name="connsiteY3" fmla="*/ 254643 h 89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995" h="896338">
                <a:moveTo>
                  <a:pt x="0" y="0"/>
                </a:moveTo>
                <a:cubicBezTo>
                  <a:pt x="201592" y="324091"/>
                  <a:pt x="403185" y="648182"/>
                  <a:pt x="625033" y="787078"/>
                </a:cubicBezTo>
                <a:cubicBezTo>
                  <a:pt x="846881" y="925974"/>
                  <a:pt x="1099595" y="922116"/>
                  <a:pt x="1331089" y="833377"/>
                </a:cubicBezTo>
                <a:cubicBezTo>
                  <a:pt x="1562583" y="744638"/>
                  <a:pt x="1788289" y="499640"/>
                  <a:pt x="2013995" y="25464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E54D0ACB-D168-B842-BA99-12A6A01F9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665" y="4331717"/>
            <a:ext cx="568541" cy="695437"/>
          </a:xfrm>
          <a:prstGeom prst="rect">
            <a:avLst/>
          </a:prstGeom>
        </p:spPr>
      </p:pic>
      <p:pic>
        <p:nvPicPr>
          <p:cNvPr id="32" name="Picture 31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BBD8525C-A05A-894A-8B7B-D793725CD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151" y="4656141"/>
            <a:ext cx="1035403" cy="1035403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BE9A9E-C134-7547-A998-9F186D3C367F}"/>
              </a:ext>
            </a:extLst>
          </p:cNvPr>
          <p:cNvCxnSpPr>
            <a:cxnSpLocks/>
          </p:cNvCxnSpPr>
          <p:nvPr/>
        </p:nvCxnSpPr>
        <p:spPr>
          <a:xfrm flipV="1">
            <a:off x="10758342" y="5836117"/>
            <a:ext cx="912165" cy="479438"/>
          </a:xfrm>
          <a:prstGeom prst="straightConnector1">
            <a:avLst/>
          </a:prstGeom>
          <a:ln w="50800">
            <a:solidFill>
              <a:srgbClr val="C0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19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>
            <a:extLst>
              <a:ext uri="{FF2B5EF4-FFF2-40B4-BE49-F238E27FC236}">
                <a16:creationId xmlns:a16="http://schemas.microsoft.com/office/drawing/2014/main" id="{634E526E-2686-6D45-B68D-4925D3B04B09}"/>
              </a:ext>
            </a:extLst>
          </p:cNvPr>
          <p:cNvSpPr>
            <a:spLocks/>
          </p:cNvSpPr>
          <p:nvPr/>
        </p:nvSpPr>
        <p:spPr bwMode="auto">
          <a:xfrm>
            <a:off x="4740360" y="5094225"/>
            <a:ext cx="4383087" cy="1216007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FC291F3-0D39-A04F-992A-FF788918EBFF}"/>
              </a:ext>
            </a:extLst>
          </p:cNvPr>
          <p:cNvCxnSpPr/>
          <p:nvPr/>
        </p:nvCxnSpPr>
        <p:spPr>
          <a:xfrm flipV="1">
            <a:off x="5547604" y="5377100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5C52AED-8E09-C848-8E19-42C8AA74596D}"/>
              </a:ext>
            </a:extLst>
          </p:cNvPr>
          <p:cNvCxnSpPr/>
          <p:nvPr/>
        </p:nvCxnSpPr>
        <p:spPr>
          <a:xfrm>
            <a:off x="5436480" y="5562837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66E600-A040-804C-A02C-2843FDCF2B40}"/>
              </a:ext>
            </a:extLst>
          </p:cNvPr>
          <p:cNvCxnSpPr/>
          <p:nvPr/>
        </p:nvCxnSpPr>
        <p:spPr>
          <a:xfrm>
            <a:off x="5449180" y="5669201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BD66878-1897-924D-80B2-3C9558484517}"/>
              </a:ext>
            </a:extLst>
          </p:cNvPr>
          <p:cNvCxnSpPr/>
          <p:nvPr/>
        </p:nvCxnSpPr>
        <p:spPr>
          <a:xfrm flipV="1">
            <a:off x="6466768" y="5862875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E7FE4FE-3428-9C42-8EA8-99CBD998EE80}"/>
              </a:ext>
            </a:extLst>
          </p:cNvPr>
          <p:cNvCxnSpPr/>
          <p:nvPr/>
        </p:nvCxnSpPr>
        <p:spPr>
          <a:xfrm>
            <a:off x="7127168" y="5408851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16A4BEA-A9CB-114B-8BB1-43721B20BF40}"/>
              </a:ext>
            </a:extLst>
          </p:cNvPr>
          <p:cNvCxnSpPr/>
          <p:nvPr/>
        </p:nvCxnSpPr>
        <p:spPr>
          <a:xfrm flipV="1">
            <a:off x="6411204" y="5562837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2237CC7-185A-9240-97A9-906AACDCBA76}"/>
              </a:ext>
            </a:extLst>
          </p:cNvPr>
          <p:cNvCxnSpPr/>
          <p:nvPr/>
        </p:nvCxnSpPr>
        <p:spPr>
          <a:xfrm flipV="1">
            <a:off x="7738355" y="5591413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C573D09-B5C2-DC46-866A-9F8703D8E1F2}"/>
              </a:ext>
            </a:extLst>
          </p:cNvPr>
          <p:cNvCxnSpPr/>
          <p:nvPr/>
        </p:nvCxnSpPr>
        <p:spPr>
          <a:xfrm>
            <a:off x="6881104" y="5377100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15" name="Group 7">
            <a:extLst>
              <a:ext uri="{FF2B5EF4-FFF2-40B4-BE49-F238E27FC236}">
                <a16:creationId xmlns:a16="http://schemas.microsoft.com/office/drawing/2014/main" id="{4DE5AF7D-ED42-6549-9F52-BDC63457F0C3}"/>
              </a:ext>
            </a:extLst>
          </p:cNvPr>
          <p:cNvGrpSpPr>
            <a:grpSpLocks/>
          </p:cNvGrpSpPr>
          <p:nvPr/>
        </p:nvGrpSpPr>
        <p:grpSpPr bwMode="auto">
          <a:xfrm>
            <a:off x="6006392" y="5802551"/>
            <a:ext cx="563562" cy="293687"/>
            <a:chOff x="1871277" y="1576300"/>
            <a:chExt cx="1128371" cy="437861"/>
          </a:xfrm>
        </p:grpSpPr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114885C0-7FAA-374B-831F-6D5277967D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D2C0C32-FABF-EB4E-9FE2-8554A0F21B6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317E5CAE-4401-AE4D-AAF1-F239F59897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D828F515-ADF5-CD4D-9E02-175320CC82EE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6D21877-A411-CD40-91EE-B49437492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67A99E8F-7580-D24D-A95A-1E3F44A6E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27237BF5-EAE4-7B4A-B5A9-67584ABB0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37300EE-D88F-AB4F-89A6-7F30982DCDD7}"/>
                </a:ext>
              </a:extLst>
            </p:cNvPr>
            <p:cNvCxnSpPr>
              <a:cxnSpLocks noChangeShapeType="1"/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5E5FDA8-BEAF-714C-9C41-D193A44AF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6" name="Group 327">
            <a:extLst>
              <a:ext uri="{FF2B5EF4-FFF2-40B4-BE49-F238E27FC236}">
                <a16:creationId xmlns:a16="http://schemas.microsoft.com/office/drawing/2014/main" id="{A0F14C2E-8A56-2341-93BF-4DEC77A8A792}"/>
              </a:ext>
            </a:extLst>
          </p:cNvPr>
          <p:cNvGrpSpPr>
            <a:grpSpLocks/>
          </p:cNvGrpSpPr>
          <p:nvPr/>
        </p:nvGrpSpPr>
        <p:grpSpPr bwMode="auto">
          <a:xfrm>
            <a:off x="6701717" y="5261212"/>
            <a:ext cx="565150" cy="292100"/>
            <a:chOff x="1871277" y="1576300"/>
            <a:chExt cx="1128371" cy="437861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9B9C2662-23CF-1F44-96C2-2EF37DB4A9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49E7B60-1177-5E40-BF77-F42CCEF25941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1F62B5D-99E4-A84C-8E46-D25FC542FA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9035B0CE-5820-C945-80AB-2E1D0F446CD6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22EC89B8-B410-154A-85FE-99A7EBE1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2D11383-7839-E641-8F04-EF78A0495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4F4D092-591A-1244-A32D-6CEB25EEC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FC9CFD4-03E5-4440-B78B-FA4F4F2D1722}"/>
                </a:ext>
              </a:extLst>
            </p:cNvPr>
            <p:cNvCxnSpPr>
              <a:cxnSpLocks noChangeShapeType="1"/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6228B63-9833-7244-B601-FAAE553EB2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7" name="Group 337">
            <a:extLst>
              <a:ext uri="{FF2B5EF4-FFF2-40B4-BE49-F238E27FC236}">
                <a16:creationId xmlns:a16="http://schemas.microsoft.com/office/drawing/2014/main" id="{53ACAE03-B167-0048-9924-15AF572C8FBE}"/>
              </a:ext>
            </a:extLst>
          </p:cNvPr>
          <p:cNvGrpSpPr>
            <a:grpSpLocks/>
          </p:cNvGrpSpPr>
          <p:nvPr/>
        </p:nvGrpSpPr>
        <p:grpSpPr bwMode="auto">
          <a:xfrm>
            <a:off x="7344655" y="5715237"/>
            <a:ext cx="563563" cy="293688"/>
            <a:chOff x="1871277" y="1576300"/>
            <a:chExt cx="1128371" cy="437861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7071B9F3-6D77-1943-BDAB-FA37616C48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6D7C3B0F-582E-C340-B21D-12C9E3F0ECE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067EFE6B-C91C-8649-B3AC-C0861E9B81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92EB8F0B-F59D-F34A-9009-E45D2D953AC5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C45B9726-9D51-1149-A061-94155AA1F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AD18836-625F-1340-A8C5-1447D72C4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CC86AD6B-E8A2-F74F-A246-297F8898A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984F087-DA99-DB4D-8536-1160758E582C}"/>
                </a:ext>
              </a:extLst>
            </p:cNvPr>
            <p:cNvCxnSpPr>
              <a:cxnSpLocks noChangeShapeType="1"/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969E9E-0998-0847-9BE5-39AA5AE629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8" name="Group 347">
            <a:extLst>
              <a:ext uri="{FF2B5EF4-FFF2-40B4-BE49-F238E27FC236}">
                <a16:creationId xmlns:a16="http://schemas.microsoft.com/office/drawing/2014/main" id="{6B33BD30-4940-0243-9093-A7A0F9459A1E}"/>
              </a:ext>
            </a:extLst>
          </p:cNvPr>
          <p:cNvGrpSpPr>
            <a:grpSpLocks/>
          </p:cNvGrpSpPr>
          <p:nvPr/>
        </p:nvGrpSpPr>
        <p:grpSpPr bwMode="auto">
          <a:xfrm>
            <a:off x="8066967" y="5400912"/>
            <a:ext cx="565150" cy="293688"/>
            <a:chOff x="1871277" y="1576300"/>
            <a:chExt cx="1128371" cy="437861"/>
          </a:xfrm>
        </p:grpSpPr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1137244C-130F-3044-8BAE-F5049E9E3A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492E2FC2-23FF-3246-BFCE-74A3EF65D263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2D551B89-863C-994A-88A4-CB60E7FC05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ECD7788B-9962-344C-9F8B-A3D7626D9401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65BDF7AC-4D4D-C942-84B5-A72CDB281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F61C84F7-6F90-1C42-9A58-6647BEEA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7C4B265-33E3-A144-9610-2AE8C214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88FA1F8-F268-0D48-B7D9-B017955A650B}"/>
                </a:ext>
              </a:extLst>
            </p:cNvPr>
            <p:cNvCxnSpPr>
              <a:cxnSpLocks noChangeShapeType="1"/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2611A12-8F0C-FE4E-AD9E-349DF59281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DF1CF9-6AAD-6D4C-A5DB-9063E7311B3E}"/>
              </a:ext>
            </a:extLst>
          </p:cNvPr>
          <p:cNvGrpSpPr>
            <a:grpSpLocks/>
          </p:cNvGrpSpPr>
          <p:nvPr/>
        </p:nvGrpSpPr>
        <p:grpSpPr bwMode="auto">
          <a:xfrm>
            <a:off x="4082342" y="2117962"/>
            <a:ext cx="5270500" cy="3805238"/>
            <a:chOff x="1757805" y="2331054"/>
            <a:chExt cx="5270058" cy="3804634"/>
          </a:xfrm>
        </p:grpSpPr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A4243F5E-6EED-9441-9814-0D7E71556274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45760CC5-39F4-B247-AD55-C7590D5D451A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56F61F6A-0F9B-B34F-8902-187CB59DABB9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0B65C0E8-B7A5-4C4E-8A83-D5F343C1336B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2772937-46A4-6C4B-BB32-58F84B7AD189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7200" name="Group 17">
              <a:extLst>
                <a:ext uri="{FF2B5EF4-FFF2-40B4-BE49-F238E27FC236}">
                  <a16:creationId xmlns:a16="http://schemas.microsoft.com/office/drawing/2014/main" id="{2203B5C5-1456-844E-8F5E-AA592B41A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DFEBC2F-9148-3E4C-8144-752236C1CB4C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96" name="Group 104">
                <a:extLst>
                  <a:ext uri="{FF2B5EF4-FFF2-40B4-BE49-F238E27FC236}">
                    <a16:creationId xmlns:a16="http://schemas.microsoft.com/office/drawing/2014/main" id="{A530DAED-1FE3-A544-9CC1-AF1C02DBFE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E4BD8D7B-86CD-8145-A428-DB72B0EF1A7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EF41E68-9C12-C541-9F7C-A7469A09C860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B91A080-4D05-2345-A3FA-B3D4BDCA80B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25CD774-E63F-1545-A618-F75ECAD50739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D6FE1C9-FBEC-9940-ABC9-4BFFE4118773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C4B95C-D1EB-834F-979D-54DB42FC06E8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C94EBF9-4455-274A-89FC-E94FEB3F90BB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8FF9376-02C8-2846-BF2D-E05976045300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00" name="Group 9">
                <a:extLst>
                  <a:ext uri="{FF2B5EF4-FFF2-40B4-BE49-F238E27FC236}">
                    <a16:creationId xmlns:a16="http://schemas.microsoft.com/office/drawing/2014/main" id="{38118CAF-643D-064E-9CBD-74FEFB240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B36E6C3C-0773-8D4D-89EE-267547B4CE36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2B108E8A-EA03-C247-B6C5-10E80E978602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C8F7D730-6323-0445-AEAE-F16F94A24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5C1EAB30-518B-F848-AEDF-68B849D1B983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535B07AC-4D6D-D84F-842D-FB45A7347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367DBA81-67EF-3D46-949F-6E2C472BE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0C74AC0B-7313-204A-B6A7-3AAFF917A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FB9E0C25-5AA0-9040-AD86-384CC999BD55}"/>
                    </a:ext>
                  </a:extLst>
                </p:cNvPr>
                <p:cNvCxnSpPr>
                  <a:cxnSpLocks noChangeShapeType="1"/>
                  <a:endCxn id="371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C228D664-A64F-DE46-B884-C16F2C4BFA6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1" name="Group 18">
              <a:extLst>
                <a:ext uri="{FF2B5EF4-FFF2-40B4-BE49-F238E27FC236}">
                  <a16:creationId xmlns:a16="http://schemas.microsoft.com/office/drawing/2014/main" id="{28C76D16-ECC7-2044-B2EC-ABFB754C5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DFD9264-89F9-6C48-8C97-C83520CC9ED7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C527D26-079D-2A4D-82A8-0D357D7CEFCD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76" name="Picture 86" descr="router_top.png">
                <a:extLst>
                  <a:ext uri="{FF2B5EF4-FFF2-40B4-BE49-F238E27FC236}">
                    <a16:creationId xmlns:a16="http://schemas.microsoft.com/office/drawing/2014/main" id="{7C448A41-57DE-B045-AB4D-92C510EA2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77" name="Group 82">
                <a:extLst>
                  <a:ext uri="{FF2B5EF4-FFF2-40B4-BE49-F238E27FC236}">
                    <a16:creationId xmlns:a16="http://schemas.microsoft.com/office/drawing/2014/main" id="{25586F75-62AA-7D45-BC23-A425F3245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135B02A-DA94-7A4E-BF4C-2B0587368DC1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D6ACF10-4A43-5440-96E7-5306600A7B2B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C68F720-7F4D-3640-ACBC-66E9CC92667E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B5993D2-473D-5842-911A-7A8A28B3278B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1F1AE57-3E50-6042-9E6B-3E65B5BE751A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53D9AE6-A568-8546-AAEA-9BFDF168D73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CD7E20C-58E4-E349-8902-730A4A376F12}"/>
                  </a:ext>
                </a:extLst>
              </p:cNvPr>
              <p:cNvCxnSpPr>
                <a:stCxn id="381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0" name="Group 377">
                <a:extLst>
                  <a:ext uri="{FF2B5EF4-FFF2-40B4-BE49-F238E27FC236}">
                    <a16:creationId xmlns:a16="http://schemas.microsoft.com/office/drawing/2014/main" id="{23C81A49-07B8-C840-A358-4FA3A1873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C9B39705-C061-A14D-98DE-18B432D3183E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688B5F26-D195-6441-8857-CDA96370D41C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E8F3781E-D5DB-9641-9694-546648D34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16FC6907-2C7C-7048-99A3-1435676D4007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:a16="http://schemas.microsoft.com/office/drawing/2014/main" id="{8E646897-0A22-2443-93E6-28238CD307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597BFF48-A91A-4D4A-B8B5-A058EDA5A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5" name="Freeform 384">
                  <a:extLst>
                    <a:ext uri="{FF2B5EF4-FFF2-40B4-BE49-F238E27FC236}">
                      <a16:creationId xmlns:a16="http://schemas.microsoft.com/office/drawing/2014/main" id="{75099847-5914-5F49-B8DE-A3CAD73E5C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AB4E713B-E4B1-D54A-84D4-61ADEA7FB4F0}"/>
                    </a:ext>
                  </a:extLst>
                </p:cNvPr>
                <p:cNvCxnSpPr>
                  <a:cxnSpLocks noChangeShapeType="1"/>
                  <a:endCxn id="381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55AE7175-EB9D-3445-88C7-3E76335FB6D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2" name="Group 19">
              <a:extLst>
                <a:ext uri="{FF2B5EF4-FFF2-40B4-BE49-F238E27FC236}">
                  <a16:creationId xmlns:a16="http://schemas.microsoft.com/office/drawing/2014/main" id="{1300D0CA-4008-354F-AAB6-2912D5E7E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CF582CD9-8A31-4C4B-B6BD-00537AE7F9D0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6C9928E-4817-3044-A149-5B4A33769DE2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4" name="Group 442">
                <a:extLst>
                  <a:ext uri="{FF2B5EF4-FFF2-40B4-BE49-F238E27FC236}">
                    <a16:creationId xmlns:a16="http://schemas.microsoft.com/office/drawing/2014/main" id="{B54537E1-C272-114E-9FB0-3E36E01413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7F7D47F9-7673-3045-8692-4FEAE8071791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E5253033-7B56-684A-A748-FA80AF44CC65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1E3E8E3A-98C4-4D49-BF10-5C935379B12F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F8F86FD4-2EC7-9748-832E-34EA8FFF619B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6EAC8429-B56C-E848-9962-AC9935440EF8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A609CFDB-6CFB-BF49-BB2B-75E875337E5E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68F9DB2-1DBD-B349-B803-F063367F4348}"/>
                  </a:ext>
                </a:extLst>
              </p:cNvPr>
              <p:cNvCxnSpPr>
                <a:stCxn id="458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7" name="Group 456">
                <a:extLst>
                  <a:ext uri="{FF2B5EF4-FFF2-40B4-BE49-F238E27FC236}">
                    <a16:creationId xmlns:a16="http://schemas.microsoft.com/office/drawing/2014/main" id="{61114553-7AE6-F940-84CE-AD9DAC7D03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FB85A90A-78CB-EB4B-A038-CE87274C18B9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1EF26BA7-E8CF-554E-BF4F-83C3C69F210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79274863-ADA2-D74D-8937-435AF80F5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A6BCD9AD-AC54-2244-BA5D-72A3D60510BB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C060E590-B005-8443-81D4-1949DE4FAD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3" name="Freeform 462">
                  <a:extLst>
                    <a:ext uri="{FF2B5EF4-FFF2-40B4-BE49-F238E27FC236}">
                      <a16:creationId xmlns:a16="http://schemas.microsoft.com/office/drawing/2014/main" id="{28A33C0F-3AA4-1F4A-A67A-96FE2C77E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4" name="Freeform 463">
                  <a:extLst>
                    <a:ext uri="{FF2B5EF4-FFF2-40B4-BE49-F238E27FC236}">
                      <a16:creationId xmlns:a16="http://schemas.microsoft.com/office/drawing/2014/main" id="{C3F89BD2-4382-8F45-BF74-6EC2EB48F0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5D24DC80-0F62-264A-94AD-B74D430662C7}"/>
                    </a:ext>
                  </a:extLst>
                </p:cNvPr>
                <p:cNvCxnSpPr>
                  <a:cxnSpLocks noChangeShapeType="1"/>
                  <a:endCxn id="460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680956C3-A075-5047-A8C9-17C8768EBA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3" name="Group 20">
              <a:extLst>
                <a:ext uri="{FF2B5EF4-FFF2-40B4-BE49-F238E27FC236}">
                  <a16:creationId xmlns:a16="http://schemas.microsoft.com/office/drawing/2014/main" id="{A4C641B0-1DBF-D643-ACE0-EC7F61591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8140DFF3-0F19-A440-B162-7B638094FD6F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069F475E-76CC-8246-A82E-1A5305A1D3C6}"/>
                  </a:ext>
                </a:extLst>
              </p:cNvPr>
              <p:cNvCxnSpPr>
                <a:stCxn id="48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31" name="Picture 469" descr="router_top.png">
                <a:extLst>
                  <a:ext uri="{FF2B5EF4-FFF2-40B4-BE49-F238E27FC236}">
                    <a16:creationId xmlns:a16="http://schemas.microsoft.com/office/drawing/2014/main" id="{649CA784-DCE1-2941-B7FD-C2DF38ACD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32" name="Group 471">
                <a:extLst>
                  <a:ext uri="{FF2B5EF4-FFF2-40B4-BE49-F238E27FC236}">
                    <a16:creationId xmlns:a16="http://schemas.microsoft.com/office/drawing/2014/main" id="{F4070489-F1F3-5646-A5A5-ABC3E55300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F074608B-8A38-C946-BCD7-EACE6ADB070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23ACA6D6-711A-AE47-BC36-E8167549712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2A26B3EB-0401-7440-8EAE-C5BCAE08943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0DDA3E96-8937-E54C-A10D-CBFCDEE962AC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0DE93C27-226F-C14F-9E57-20A0D6BE286A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2410A82-0CA4-6C4A-B649-C3BED929F24B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0EA580E3-479E-6D49-8052-A944F458217E}"/>
                  </a:ext>
                </a:extLst>
              </p:cNvPr>
              <p:cNvCxnSpPr>
                <a:stCxn id="47231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5" name="Group 485">
                <a:extLst>
                  <a:ext uri="{FF2B5EF4-FFF2-40B4-BE49-F238E27FC236}">
                    <a16:creationId xmlns:a16="http://schemas.microsoft.com/office/drawing/2014/main" id="{48ACEBED-19B8-194A-AF9F-948E24791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56019423-FB8B-9C41-9A5A-328BF71A1308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FBC3D2F3-CA7D-2B4D-8FBE-B35EC6273A39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5D24200F-4557-FB41-B5F7-7B1B2DC74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90" name="Freeform 489">
                  <a:extLst>
                    <a:ext uri="{FF2B5EF4-FFF2-40B4-BE49-F238E27FC236}">
                      <a16:creationId xmlns:a16="http://schemas.microsoft.com/office/drawing/2014/main" id="{02D0117B-A9D3-F949-A0A4-D465E45403CF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>
                  <a:extLst>
                    <a:ext uri="{FF2B5EF4-FFF2-40B4-BE49-F238E27FC236}">
                      <a16:creationId xmlns:a16="http://schemas.microsoft.com/office/drawing/2014/main" id="{35B249AE-4CD3-D349-A2D4-5C0373F1E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2" name="Freeform 491">
                  <a:extLst>
                    <a:ext uri="{FF2B5EF4-FFF2-40B4-BE49-F238E27FC236}">
                      <a16:creationId xmlns:a16="http://schemas.microsoft.com/office/drawing/2014/main" id="{565D2813-1B6E-8046-86F4-C746C8254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3" name="Freeform 492">
                  <a:extLst>
                    <a:ext uri="{FF2B5EF4-FFF2-40B4-BE49-F238E27FC236}">
                      <a16:creationId xmlns:a16="http://schemas.microsoft.com/office/drawing/2014/main" id="{EDD5060A-E614-C04A-85FC-C8386138D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844D9062-F406-6A41-81DC-C249DE81F163}"/>
                    </a:ext>
                  </a:extLst>
                </p:cNvPr>
                <p:cNvCxnSpPr>
                  <a:cxnSpLocks noChangeShapeType="1"/>
                  <a:endCxn id="48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9C3366F1-3F1E-9C40-AB07-92C1BA61116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4" name="Group 21">
              <a:extLst>
                <a:ext uri="{FF2B5EF4-FFF2-40B4-BE49-F238E27FC236}">
                  <a16:creationId xmlns:a16="http://schemas.microsoft.com/office/drawing/2014/main" id="{2A292C81-E6E3-5F42-8781-2508EB0DA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C6114D7F-A341-B048-B684-58AD610B2009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B9664657-7122-7D4F-B356-27D1EE2D8A3F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09" name="Group 500">
                <a:extLst>
                  <a:ext uri="{FF2B5EF4-FFF2-40B4-BE49-F238E27FC236}">
                    <a16:creationId xmlns:a16="http://schemas.microsoft.com/office/drawing/2014/main" id="{E4A08BF4-7FD0-C047-B882-5C53BEC83B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6C3AD4A8-D6D6-4E49-A769-BC1A9F30984B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25CD4CF-BDB5-734D-A573-ED5358879811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5A9F195-94FA-0E46-9021-DDA053690598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F1B2B240-0D9D-5C4C-9987-1ADA8FCFD547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A1555B09-561F-C742-B1F3-1D7F74A124CD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59A7DF26-30E6-7C4F-BA65-4E76B6F49717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860E00C9-5CFF-CF43-A1AE-1DC946EBE4A7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2" name="Group 514">
                <a:extLst>
                  <a:ext uri="{FF2B5EF4-FFF2-40B4-BE49-F238E27FC236}">
                    <a16:creationId xmlns:a16="http://schemas.microsoft.com/office/drawing/2014/main" id="{F485486B-3991-3F4B-AAB8-26DDD61E1E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6150FBCA-08E5-A24D-BDDD-4B4F386A093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8E079A08-57EE-4C40-96EC-52A5E13015F3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5BA5B3B3-0B7A-F141-87CA-B9E04385D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6AD8155-7614-8B4F-BD51-ED95BDE86A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0B03137A-9376-F942-A0F4-B0F9A588C3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1" name="Freeform 520">
                  <a:extLst>
                    <a:ext uri="{FF2B5EF4-FFF2-40B4-BE49-F238E27FC236}">
                      <a16:creationId xmlns:a16="http://schemas.microsoft.com/office/drawing/2014/main" id="{57F15128-E725-6249-8E83-3497993CB8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C083A4B3-A361-D24F-B9F0-27DF8FDDD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648194A2-13CA-454B-B112-3E1FE79B952C}"/>
                    </a:ext>
                  </a:extLst>
                </p:cNvPr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010B15FB-66B2-B049-8708-F397EA9ED00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24604E4-4E95-DB40-AFC9-5F65F575439F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2473563"/>
            <a:ext cx="5111750" cy="879475"/>
            <a:chOff x="1866825" y="707349"/>
            <a:chExt cx="5112820" cy="879389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4FC18E1-0801-154B-9929-59E0A83F3C19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82" name="TextBox 233">
              <a:extLst>
                <a:ext uri="{FF2B5EF4-FFF2-40B4-BE49-F238E27FC236}">
                  <a16:creationId xmlns:a16="http://schemas.microsoft.com/office/drawing/2014/main" id="{AED34F5E-F4CA-F640-BCBB-22B9E603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347" y="783191"/>
              <a:ext cx="941481" cy="47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75"/>
                </a:lnSpc>
              </a:pPr>
              <a:r>
                <a:rPr lang="en-US" altLang="en-US" sz="1400"/>
                <a:t>Routing</a:t>
              </a:r>
            </a:p>
            <a:p>
              <a:pPr algn="ctr">
                <a:lnSpc>
                  <a:spcPts val="1475"/>
                </a:lnSpc>
              </a:pPr>
              <a:r>
                <a:rPr lang="en-US" altLang="en-US" sz="1400"/>
                <a:t>Algorithm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92B024C-5A1B-C546-A882-6D1ACAFA7172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6D6B8A10-32ED-3D4E-95AE-A9405815D8DF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A9FAEE90-C60B-DD4C-8687-37C325EE2258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39EF1FBF-A732-ED44-8AE5-F8F3231D0CB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F87D3E59-10BD-7C4E-8474-05BE76E54AAE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5D59D04-883C-F54C-8C35-381BF0106920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FF1BD261-DAFF-5A4C-8CEE-466F30507AC3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DFAD7CE-DFB4-134D-B5A5-3FA2FF2DF1AA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4AB5883-4EF1-F941-86A0-109F286908CD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4C4AD68E-3274-5444-8962-A927AFE3A050}"/>
                </a:ext>
              </a:extLst>
            </p:cNvPr>
            <p:cNvCxnSpPr>
              <a:endCxn id="23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1862B2AC-AC3B-7541-B8E5-F1B78C84765F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93B2EDF-9F94-D048-96BD-11CF6BBA0940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0F1C94-0639-964C-9BC8-CEC811088098}"/>
              </a:ext>
            </a:extLst>
          </p:cNvPr>
          <p:cNvGrpSpPr>
            <a:grpSpLocks/>
          </p:cNvGrpSpPr>
          <p:nvPr/>
        </p:nvGrpSpPr>
        <p:grpSpPr bwMode="auto">
          <a:xfrm>
            <a:off x="3882317" y="2462923"/>
            <a:ext cx="6534170" cy="1766939"/>
            <a:chOff x="1557338" y="2675411"/>
            <a:chExt cx="6534170" cy="1766939"/>
          </a:xfrm>
        </p:grpSpPr>
        <p:sp>
          <p:nvSpPr>
            <p:cNvPr id="47178" name="TextBox 232">
              <a:extLst>
                <a:ext uri="{FF2B5EF4-FFF2-40B4-BE49-F238E27FC236}">
                  <a16:creationId xmlns:a16="http://schemas.microsoft.com/office/drawing/2014/main" id="{CC96A214-C402-044F-AC6E-27AD8B72C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2194" y="3734464"/>
              <a:ext cx="81304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>
                  <a:latin typeface="Helvetica" pitchFamily="2" charset="0"/>
                </a:rPr>
                <a:t>data</a:t>
              </a:r>
            </a:p>
            <a:p>
              <a:pPr algn="ctr"/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sp>
          <p:nvSpPr>
            <p:cNvPr id="47179" name="TextBox 233">
              <a:extLst>
                <a:ext uri="{FF2B5EF4-FFF2-40B4-BE49-F238E27FC236}">
                  <a16:creationId xmlns:a16="http://schemas.microsoft.com/office/drawing/2014/main" id="{04A7B6C4-DE3E-CD43-9D57-5FBCB1E03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7401" y="2675411"/>
              <a:ext cx="954107" cy="768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en-US" sz="2000" dirty="0">
                  <a:latin typeface="Helvetica" pitchFamily="2" charset="0"/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846EE91-AC88-6F45-821B-F27D733DF7D4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9FE138-1728-CD4A-9008-41B5D8F58984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3489563"/>
            <a:ext cx="5126038" cy="1120775"/>
            <a:chOff x="-4746102" y="4471477"/>
            <a:chExt cx="5126173" cy="1120753"/>
          </a:xfrm>
        </p:grpSpPr>
        <p:pic>
          <p:nvPicPr>
            <p:cNvPr id="47156" name="Picture 10" descr="fig42_table.pdf">
              <a:extLst>
                <a:ext uri="{FF2B5EF4-FFF2-40B4-BE49-F238E27FC236}">
                  <a16:creationId xmlns:a16="http://schemas.microsoft.com/office/drawing/2014/main" id="{59C81313-79D9-E048-8AE2-9794B754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57" name="Group 25">
              <a:extLst>
                <a:ext uri="{FF2B5EF4-FFF2-40B4-BE49-F238E27FC236}">
                  <a16:creationId xmlns:a16="http://schemas.microsoft.com/office/drawing/2014/main" id="{D97046FC-06C7-274E-9581-20129682F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158" name="Group 241">
                <a:extLst>
                  <a:ext uri="{FF2B5EF4-FFF2-40B4-BE49-F238E27FC236}">
                    <a16:creationId xmlns:a16="http://schemas.microsoft.com/office/drawing/2014/main" id="{062920D3-3E88-C543-930A-1FEF8C405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66C20B4-C4A9-7247-92A0-E0E39B19E67B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0B28A7B-CD34-904C-BA35-88DBC284DA0B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F700DA3-E48B-AB44-BF47-6945169DD442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7162707-A751-C849-A3CC-E7078610248B}"/>
                    </a:ext>
                  </a:extLst>
                </p:cNvPr>
                <p:cNvCxnSpPr>
                  <a:stCxn id="92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59" name="Group 444">
                <a:extLst>
                  <a:ext uri="{FF2B5EF4-FFF2-40B4-BE49-F238E27FC236}">
                    <a16:creationId xmlns:a16="http://schemas.microsoft.com/office/drawing/2014/main" id="{B11A9085-4696-4349-9A4B-06217A8B39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133B3D90-B34C-824F-A862-7613850A651C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62CBAF07-4BE4-8C4E-A2EE-97113E034012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62B088FD-9CE5-374C-9899-CC32605D8B60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CB5F26BF-E7A1-0344-90FC-DB1E1A31C3E6}"/>
                    </a:ext>
                  </a:extLst>
                </p:cNvPr>
                <p:cNvCxnSpPr>
                  <a:stCxn id="448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0" name="Group 473">
                <a:extLst>
                  <a:ext uri="{FF2B5EF4-FFF2-40B4-BE49-F238E27FC236}">
                    <a16:creationId xmlns:a16="http://schemas.microsoft.com/office/drawing/2014/main" id="{45E5DFDF-3A4E-2B40-9B77-707F5FC1D7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3F1B4138-B826-2C47-A5DD-F40EC73354E8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DD15592C-2693-E24E-89F0-C506D020F050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FA239C0B-4E92-AD46-98B9-9DEEB059ABA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0876A218-086A-D649-A045-906342ACBC13}"/>
                    </a:ext>
                  </a:extLst>
                </p:cNvPr>
                <p:cNvCxnSpPr>
                  <a:stCxn id="47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1" name="Group 502">
                <a:extLst>
                  <a:ext uri="{FF2B5EF4-FFF2-40B4-BE49-F238E27FC236}">
                    <a16:creationId xmlns:a16="http://schemas.microsoft.com/office/drawing/2014/main" id="{E8FC8CE4-97B7-7D48-88C5-EA266FC91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DFDF0847-A411-4B4E-A31E-1F69D522BF93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FA9778C7-8C84-D949-911E-22A9F9D0540A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62F91FC-571F-5B46-A1FC-72BA2E2D4AE3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3279F266-2A70-8742-BCD8-A176DA76B50C}"/>
                    </a:ext>
                  </a:extLst>
                </p:cNvPr>
                <p:cNvCxnSpPr>
                  <a:stCxn id="50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A9FCEF-7859-C645-93B9-61AD73F8D0D2}"/>
              </a:ext>
            </a:extLst>
          </p:cNvPr>
          <p:cNvGrpSpPr>
            <a:grpSpLocks/>
          </p:cNvGrpSpPr>
          <p:nvPr/>
        </p:nvGrpSpPr>
        <p:grpSpPr bwMode="auto">
          <a:xfrm>
            <a:off x="4607805" y="2670413"/>
            <a:ext cx="4437063" cy="1577975"/>
            <a:chOff x="-4267279" y="3655204"/>
            <a:chExt cx="4437063" cy="157851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94E33A6-6F4C-A241-B67C-CF75CE6BB2EB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3040823-C89F-2742-AD78-B42F725F8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38C3ACF3-D3B3-904F-ADC4-D01CCFBFD9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532BEEE4-B2D6-8448-8474-D7809DFB4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B86874C7-7404-C548-9688-8A53DD1B28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29" name="TextBox 265">
            <a:extLst>
              <a:ext uri="{FF2B5EF4-FFF2-40B4-BE49-F238E27FC236}">
                <a16:creationId xmlns:a16="http://schemas.microsoft.com/office/drawing/2014/main" id="{CE305DF5-51E6-A04B-8657-93D516160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792" y="52612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1</a:t>
            </a:r>
          </a:p>
        </p:txBody>
      </p:sp>
      <p:sp>
        <p:nvSpPr>
          <p:cNvPr id="47130" name="TextBox 281">
            <a:extLst>
              <a:ext uri="{FF2B5EF4-FFF2-40B4-BE49-F238E27FC236}">
                <a16:creationId xmlns:a16="http://schemas.microsoft.com/office/drawing/2014/main" id="{93383B5D-C970-8C45-A9C4-7292CE0D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417" y="55485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FF779B-EFA7-DD49-937D-3042ACF52C57}"/>
              </a:ext>
            </a:extLst>
          </p:cNvPr>
          <p:cNvGrpSpPr/>
          <p:nvPr/>
        </p:nvGrpSpPr>
        <p:grpSpPr>
          <a:xfrm>
            <a:off x="3263193" y="5259954"/>
            <a:ext cx="1316604" cy="277000"/>
            <a:chOff x="2462214" y="5472442"/>
            <a:chExt cx="1316604" cy="277000"/>
          </a:xfrm>
        </p:grpSpPr>
        <p:sp>
          <p:nvSpPr>
            <p:cNvPr id="47145" name="Rectangle 97">
              <a:extLst>
                <a:ext uri="{FF2B5EF4-FFF2-40B4-BE49-F238E27FC236}">
                  <a16:creationId xmlns:a16="http://schemas.microsoft.com/office/drawing/2014/main" id="{4DC7C216-72A9-6940-978C-9334894C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793" y="5484317"/>
              <a:ext cx="1290025" cy="208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6" name="Rectangle 98">
              <a:extLst>
                <a:ext uri="{FF2B5EF4-FFF2-40B4-BE49-F238E27FC236}">
                  <a16:creationId xmlns:a16="http://schemas.microsoft.com/office/drawing/2014/main" id="{868C809B-D485-6A4A-95A8-DB8F3CEC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4" y="5505144"/>
              <a:ext cx="1281165" cy="20827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8" name="Rectangle 104">
              <a:extLst>
                <a:ext uri="{FF2B5EF4-FFF2-40B4-BE49-F238E27FC236}">
                  <a16:creationId xmlns:a16="http://schemas.microsoft.com/office/drawing/2014/main" id="{188942D6-7658-D240-AAB8-9F7536644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931" y="5507921"/>
              <a:ext cx="476671" cy="2096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9" name="Text Box 105">
              <a:extLst>
                <a:ext uri="{FF2B5EF4-FFF2-40B4-BE49-F238E27FC236}">
                  <a16:creationId xmlns:a16="http://schemas.microsoft.com/office/drawing/2014/main" id="{464DE2F3-253A-7845-A03A-AA09B68F4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520" y="5472442"/>
              <a:ext cx="501676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dirty="0">
                  <a:solidFill>
                    <a:schemeClr val="bg1"/>
                  </a:solidFill>
                  <a:latin typeface="Helvetica" pitchFamily="2" charset="0"/>
                </a:rPr>
                <a:t>0111</a:t>
              </a:r>
            </a:p>
          </p:txBody>
        </p:sp>
      </p:grpSp>
      <p:sp>
        <p:nvSpPr>
          <p:cNvPr id="47150" name="Line 119">
            <a:extLst>
              <a:ext uri="{FF2B5EF4-FFF2-40B4-BE49-F238E27FC236}">
                <a16:creationId xmlns:a16="http://schemas.microsoft.com/office/drawing/2014/main" id="{05154368-2727-084D-ACFE-5648AF1D58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4065" y="5570818"/>
            <a:ext cx="59699" cy="4609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Freeform 120">
            <a:extLst>
              <a:ext uri="{FF2B5EF4-FFF2-40B4-BE49-F238E27FC236}">
                <a16:creationId xmlns:a16="http://schemas.microsoft.com/office/drawing/2014/main" id="{19808B60-D1ED-3440-B21E-60B16A6E78AF}"/>
              </a:ext>
            </a:extLst>
          </p:cNvPr>
          <p:cNvSpPr>
            <a:spLocks/>
          </p:cNvSpPr>
          <p:nvPr/>
        </p:nvSpPr>
        <p:spPr bwMode="auto">
          <a:xfrm>
            <a:off x="4818942" y="5456475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33" name="Group 357">
            <a:extLst>
              <a:ext uri="{FF2B5EF4-FFF2-40B4-BE49-F238E27FC236}">
                <a16:creationId xmlns:a16="http://schemas.microsoft.com/office/drawing/2014/main" id="{BD173ADB-AEAE-9645-B89F-B82F1A212A86}"/>
              </a:ext>
            </a:extLst>
          </p:cNvPr>
          <p:cNvGrpSpPr>
            <a:grpSpLocks/>
          </p:cNvGrpSpPr>
          <p:nvPr/>
        </p:nvGrpSpPr>
        <p:grpSpPr bwMode="auto">
          <a:xfrm>
            <a:off x="5039604" y="5446951"/>
            <a:ext cx="565150" cy="293687"/>
            <a:chOff x="1871277" y="1576300"/>
            <a:chExt cx="1128371" cy="437861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505F76D7-CADC-3441-8F60-3F9DCEE19F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B21D12F-43AA-BC4D-B6C4-9DDAD41AB6D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ADBD47E6-312F-8B49-A3BC-3F8A49D1FF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468CC66D-2719-1147-A58E-F0C929D2886C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798B5AD2-0A9F-CD4A-A169-0718D9D7C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84DED8B-512E-0B41-B970-2E594DD91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6E7712E3-B41E-984C-8AC3-690DBE55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1A649D5-1EBD-E24F-8B4A-020A7B05A22D}"/>
                </a:ext>
              </a:extLst>
            </p:cNvPr>
            <p:cNvCxnSpPr>
              <a:cxnSpLocks noChangeShapeType="1"/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9C36AEB-A10D-E141-A17F-4A4E57E318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34" name="TextBox 6">
            <a:extLst>
              <a:ext uri="{FF2B5EF4-FFF2-40B4-BE49-F238E27FC236}">
                <a16:creationId xmlns:a16="http://schemas.microsoft.com/office/drawing/2014/main" id="{FA6F3E9E-FD16-B541-A26E-7BFEB01D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712" y="6032237"/>
            <a:ext cx="29121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/>
              <a:t>values in arriving </a:t>
            </a:r>
          </a:p>
          <a:p>
            <a:r>
              <a:rPr lang="en-US" altLang="en-US" sz="1600" dirty="0"/>
              <a:t>packet header, </a:t>
            </a:r>
          </a:p>
          <a:p>
            <a:r>
              <a:rPr lang="en-US" altLang="en-US" sz="1600" dirty="0" err="1"/>
              <a:t>i.e</a:t>
            </a:r>
            <a:r>
              <a:rPr lang="en-US" altLang="en-US" sz="1600" dirty="0"/>
              <a:t>, destination IP address</a:t>
            </a:r>
            <a:endParaRPr lang="en-US" altLang="en-US" sz="2000" dirty="0"/>
          </a:p>
        </p:txBody>
      </p:sp>
      <p:sp>
        <p:nvSpPr>
          <p:cNvPr id="47135" name="TextBox 282">
            <a:extLst>
              <a:ext uri="{FF2B5EF4-FFF2-40B4-BE49-F238E27FC236}">
                <a16:creationId xmlns:a16="http://schemas.microsoft.com/office/drawing/2014/main" id="{A8701469-AECB-E045-BF87-6B7DAE226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617" y="56501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</a:t>
            </a:r>
          </a:p>
        </p:txBody>
      </p:sp>
      <p:sp>
        <p:nvSpPr>
          <p:cNvPr id="247" name="Text Box 8">
            <a:extLst>
              <a:ext uri="{FF2B5EF4-FFF2-40B4-BE49-F238E27FC236}">
                <a16:creationId xmlns:a16="http://schemas.microsoft.com/office/drawing/2014/main" id="{BF7E83CC-4903-9D4C-BFBF-B243D0E05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00" y="4261458"/>
            <a:ext cx="3213099" cy="200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Helvetica" pitchFamily="2" charset="0"/>
              </a:rPr>
              <a:t>Data plane</a:t>
            </a:r>
            <a:endParaRPr lang="en-US" altLang="en-US" sz="24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per-packet processing, moving packet from input port to output port</a:t>
            </a:r>
          </a:p>
        </p:txBody>
      </p:sp>
      <p:sp>
        <p:nvSpPr>
          <p:cNvPr id="248" name="Line 2">
            <a:extLst>
              <a:ext uri="{FF2B5EF4-FFF2-40B4-BE49-F238E27FC236}">
                <a16:creationId xmlns:a16="http://schemas.microsoft.com/office/drawing/2014/main" id="{B6DEB6B7-2481-8548-8BED-96E25E328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1131" y="3881001"/>
            <a:ext cx="1785893" cy="540339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0" name="Text Box 8">
            <a:extLst>
              <a:ext uri="{FF2B5EF4-FFF2-40B4-BE49-F238E27FC236}">
                <a16:creationId xmlns:a16="http://schemas.microsoft.com/office/drawing/2014/main" id="{E4898DAE-741C-FD41-9535-97A38390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391" y="1435203"/>
            <a:ext cx="3213099" cy="280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Helvetica" pitchFamily="2" charset="0"/>
              </a:rPr>
              <a:t>Distributed</a:t>
            </a:r>
            <a:r>
              <a:rPr lang="en-US" altLang="en-US" b="1" dirty="0">
                <a:latin typeface="Helvetica" pitchFamily="2" charset="0"/>
              </a:rPr>
              <a:t> control plane:</a:t>
            </a:r>
            <a:r>
              <a:rPr lang="en-US" altLang="en-US" sz="2400" dirty="0">
                <a:latin typeface="Helvetica" pitchFamily="2" charset="0"/>
              </a:rPr>
              <a:t> Components in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every router</a:t>
            </a:r>
            <a:r>
              <a:rPr lang="en-US" altLang="en-US" sz="2400" dirty="0">
                <a:latin typeface="Helvetica" pitchFamily="2" charset="0"/>
              </a:rPr>
              <a:t> interact with other components to produce a routing outcome.</a:t>
            </a:r>
          </a:p>
        </p:txBody>
      </p:sp>
      <p:sp>
        <p:nvSpPr>
          <p:cNvPr id="251" name="Line 2">
            <a:extLst>
              <a:ext uri="{FF2B5EF4-FFF2-40B4-BE49-F238E27FC236}">
                <a16:creationId xmlns:a16="http://schemas.microsoft.com/office/drawing/2014/main" id="{99FCF550-828A-914E-AB40-D03638F35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6471" y="2094151"/>
            <a:ext cx="1144292" cy="60324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2" name="Title 10">
            <a:extLst>
              <a:ext uri="{FF2B5EF4-FFF2-40B4-BE49-F238E27FC236}">
                <a16:creationId xmlns:a16="http://schemas.microsoft.com/office/drawing/2014/main" id="{28CD5BB6-FDC0-C04C-8B57-58190771DDC0}"/>
              </a:ext>
            </a:extLst>
          </p:cNvPr>
          <p:cNvSpPr txBox="1">
            <a:spLocks/>
          </p:cNvSpPr>
          <p:nvPr/>
        </p:nvSpPr>
        <p:spPr>
          <a:xfrm>
            <a:off x="635919" y="663266"/>
            <a:ext cx="10853488" cy="1013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Per-router control plane</a:t>
            </a:r>
          </a:p>
        </p:txBody>
      </p:sp>
      <p:pic>
        <p:nvPicPr>
          <p:cNvPr id="4" name="Picture 3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46838288-E60D-CA49-979A-C261BDA5F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398" y="2391006"/>
            <a:ext cx="1219200" cy="107124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BFE72B4C-1CB9-6E49-ABB3-A31B19D2D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720" y="2104276"/>
            <a:ext cx="638972" cy="522795"/>
          </a:xfrm>
          <a:prstGeom prst="rect">
            <a:avLst/>
          </a:prstGeom>
        </p:spPr>
      </p:pic>
      <p:pic>
        <p:nvPicPr>
          <p:cNvPr id="249" name="Picture 24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FDD3A60-7003-B948-9DB2-D1905F1D9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968043" y="1991088"/>
            <a:ext cx="638972" cy="522795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DE9AF33F-5F6D-D446-9940-0B28F478F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4248" y="5938367"/>
            <a:ext cx="1387358" cy="913494"/>
          </a:xfrm>
          <a:prstGeom prst="rect">
            <a:avLst/>
          </a:prstGeom>
        </p:spPr>
      </p:pic>
      <p:pic>
        <p:nvPicPr>
          <p:cNvPr id="253" name="Picture 252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4F75DE10-A96B-6044-AB55-7DDE79704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308" y="2386250"/>
            <a:ext cx="764258" cy="671512"/>
          </a:xfrm>
          <a:prstGeom prst="rect">
            <a:avLst/>
          </a:prstGeom>
        </p:spPr>
      </p:pic>
      <p:pic>
        <p:nvPicPr>
          <p:cNvPr id="254" name="Picture 253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CE400521-37E1-5043-9FD4-378BE602C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051" y="3100229"/>
            <a:ext cx="598940" cy="526256"/>
          </a:xfrm>
          <a:prstGeom prst="rect">
            <a:avLst/>
          </a:prstGeom>
        </p:spPr>
      </p:pic>
      <p:pic>
        <p:nvPicPr>
          <p:cNvPr id="255" name="Picture 254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7A4553D6-73F9-C14F-A616-A75484EE4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610" y="3100229"/>
            <a:ext cx="598940" cy="526256"/>
          </a:xfrm>
          <a:prstGeom prst="rect">
            <a:avLst/>
          </a:prstGeom>
        </p:spPr>
      </p:pic>
      <p:pic>
        <p:nvPicPr>
          <p:cNvPr id="256" name="Picture 255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0BDE0B2C-AE9B-F345-B31D-5B2B57563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28" y="2595222"/>
            <a:ext cx="598940" cy="526256"/>
          </a:xfrm>
          <a:prstGeom prst="rect">
            <a:avLst/>
          </a:prstGeom>
        </p:spPr>
      </p:pic>
      <p:pic>
        <p:nvPicPr>
          <p:cNvPr id="257" name="Picture 256" descr="Shape&#10;&#10;Description automatically generated with medium confidence">
            <a:extLst>
              <a:ext uri="{FF2B5EF4-FFF2-40B4-BE49-F238E27FC236}">
                <a16:creationId xmlns:a16="http://schemas.microsoft.com/office/drawing/2014/main" id="{E31516E3-BB5F-8843-B1C6-8A147D551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4238" y="2047855"/>
            <a:ext cx="638972" cy="522795"/>
          </a:xfrm>
          <a:prstGeom prst="rect">
            <a:avLst/>
          </a:prstGeom>
        </p:spPr>
      </p:pic>
      <p:pic>
        <p:nvPicPr>
          <p:cNvPr id="258" name="Picture 25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4F45F5-BB21-C841-9088-570C35177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177295" y="2118581"/>
            <a:ext cx="638972" cy="522795"/>
          </a:xfrm>
          <a:prstGeom prst="rect">
            <a:avLst/>
          </a:prstGeom>
        </p:spPr>
      </p:pic>
      <p:pic>
        <p:nvPicPr>
          <p:cNvPr id="259" name="Picture 258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279FB5-388F-6349-BA30-32341B973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3447" y="4839906"/>
            <a:ext cx="1281340" cy="1048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E310A3-290F-0147-A9C9-67046868BA73}"/>
              </a:ext>
            </a:extLst>
          </p:cNvPr>
          <p:cNvSpPr txBox="1"/>
          <p:nvPr/>
        </p:nvSpPr>
        <p:spPr>
          <a:xfrm>
            <a:off x="10435176" y="5057478"/>
            <a:ext cx="172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Q1. What info exchanged?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DD07164-F2A8-1B48-B416-1CAB8613B4BC}"/>
              </a:ext>
            </a:extLst>
          </p:cNvPr>
          <p:cNvSpPr txBox="1"/>
          <p:nvPr/>
        </p:nvSpPr>
        <p:spPr>
          <a:xfrm>
            <a:off x="10454443" y="6096238"/>
            <a:ext cx="172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Q2. What computation?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8B94C-0DCE-8D40-85B2-832A2DC58BFC}"/>
              </a:ext>
            </a:extLst>
          </p:cNvPr>
          <p:cNvSpPr txBox="1"/>
          <p:nvPr/>
        </p:nvSpPr>
        <p:spPr>
          <a:xfrm>
            <a:off x="10479587" y="3917935"/>
            <a:ext cx="17216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Routing protocol</a:t>
            </a:r>
          </a:p>
        </p:txBody>
      </p:sp>
    </p:spTree>
    <p:extLst>
      <p:ext uri="{BB962C8B-B14F-4D97-AF65-F5344CB8AC3E}">
        <p14:creationId xmlns:p14="http://schemas.microsoft.com/office/powerpoint/2010/main" val="246704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50" grpId="0" animBg="1"/>
      <p:bldP spid="47132" grpId="0" animBg="1"/>
      <p:bldP spid="47134" grpId="0"/>
      <p:bldP spid="247" grpId="0"/>
      <p:bldP spid="248" grpId="0" animBg="1"/>
      <p:bldP spid="250" grpId="0"/>
      <p:bldP spid="251" grpId="0" animBg="1"/>
      <p:bldP spid="9" grpId="0"/>
      <p:bldP spid="260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2927-BB38-D142-B0BA-7DA9E5D6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26EE-6C06-6B4F-8C75-4CEA4607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2278"/>
            <a:ext cx="11013832" cy="5345722"/>
          </a:xfrm>
        </p:spPr>
        <p:txBody>
          <a:bodyPr>
            <a:normAutofit/>
          </a:bodyPr>
          <a:lstStyle/>
          <a:p>
            <a:r>
              <a:rPr lang="en-US" dirty="0"/>
              <a:t>Routing algorithms work over an abstract representation of a network: </a:t>
            </a:r>
            <a:r>
              <a:rPr lang="en-US" dirty="0">
                <a:solidFill>
                  <a:srgbClr val="C00000"/>
                </a:solidFill>
              </a:rPr>
              <a:t>the graph abstraction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Each router is a </a:t>
            </a:r>
            <a:r>
              <a:rPr lang="en-US" dirty="0">
                <a:solidFill>
                  <a:srgbClr val="C00000"/>
                </a:solidFill>
              </a:rPr>
              <a:t>node</a:t>
            </a:r>
            <a:r>
              <a:rPr lang="en-US" dirty="0"/>
              <a:t> in a graph</a:t>
            </a:r>
          </a:p>
          <a:p>
            <a:r>
              <a:rPr lang="en-US" dirty="0"/>
              <a:t>Each link is an </a:t>
            </a:r>
            <a:r>
              <a:rPr lang="en-US" dirty="0">
                <a:solidFill>
                  <a:srgbClr val="C00000"/>
                </a:solidFill>
              </a:rPr>
              <a:t>edge</a:t>
            </a:r>
            <a:r>
              <a:rPr lang="en-US" dirty="0"/>
              <a:t> in the graph</a:t>
            </a:r>
          </a:p>
          <a:p>
            <a:r>
              <a:rPr lang="en-US" dirty="0"/>
              <a:t>Edges have </a:t>
            </a:r>
            <a:r>
              <a:rPr lang="en-US" dirty="0">
                <a:solidFill>
                  <a:srgbClr val="C00000"/>
                </a:solidFill>
              </a:rPr>
              <a:t>weights </a:t>
            </a:r>
            <a:r>
              <a:rPr lang="en-US" dirty="0"/>
              <a:t>(also called </a:t>
            </a:r>
            <a:r>
              <a:rPr lang="en-US" dirty="0">
                <a:solidFill>
                  <a:srgbClr val="C00000"/>
                </a:solidFill>
              </a:rPr>
              <a:t>link metrics). </a:t>
            </a:r>
            <a:r>
              <a:rPr lang="en-US" dirty="0"/>
              <a:t>Set by </a:t>
            </a:r>
            <a:r>
              <a:rPr lang="en-US" dirty="0" err="1"/>
              <a:t>netadmin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6AA36F2-C11B-7E4A-856F-D57DBCC49D08}"/>
              </a:ext>
            </a:extLst>
          </p:cNvPr>
          <p:cNvSpPr>
            <a:spLocks/>
          </p:cNvSpPr>
          <p:nvPr/>
        </p:nvSpPr>
        <p:spPr bwMode="auto">
          <a:xfrm>
            <a:off x="4103078" y="2519487"/>
            <a:ext cx="3571875" cy="2236788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39FB3D6E-5034-2748-9A18-EC0262AE8FA2}"/>
              </a:ext>
            </a:extLst>
          </p:cNvPr>
          <p:cNvSpPr>
            <a:spLocks/>
          </p:cNvSpPr>
          <p:nvPr/>
        </p:nvSpPr>
        <p:spPr bwMode="auto">
          <a:xfrm>
            <a:off x="4636478" y="3391025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E2C537A6-A00E-F440-ADB3-72F3FA4F5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28" y="37752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0304DDBF-DE37-5840-B283-5988C42C7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3728" y="37640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304C825-C510-BC4B-B4D5-4420208DE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0616" y="37640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4D810F9-003F-C346-912E-359A3871B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28" y="3764087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868A894F-8339-7544-8745-EDD30DE2B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966" y="3670425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09718FD3-4FD9-D242-93A2-6CFBC5D3B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203" y="4389562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08BC5DCF-22CA-EA4E-96F1-33B5B6966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203" y="43784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7FC3ECB1-F2E0-8544-98CF-B20A6AA56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3091" y="43784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504817-EBDA-F34E-A333-D88B3B821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203" y="4378450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76A193E1-65B5-8343-9414-C92F6C133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441" y="4284787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9AD19C60-CECF-914D-9B61-158F91E0F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853" y="3294187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EFC7206C-1F4A-4142-926F-91B1CB4CD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9853" y="328307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214C743B-788B-B34D-B3EB-9F5D11957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6741" y="328307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2259441A-1272-2045-9F2F-B2AA4C8CD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853" y="3283075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19">
            <a:extLst>
              <a:ext uri="{FF2B5EF4-FFF2-40B4-BE49-F238E27FC236}">
                <a16:creationId xmlns:a16="http://schemas.microsoft.com/office/drawing/2014/main" id="{391D7FA2-B08C-6A45-8B28-E0FBBE724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091" y="3189412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6D475E29-885E-374C-B4E2-454FA8608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116" y="3287837"/>
            <a:ext cx="495300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59678F29-4EB2-A842-B773-D1006A375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4116" y="32767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E16A6E46-66C0-9446-93C7-5A9F69995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9416" y="32767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1C81ADCB-310E-D047-B285-E9BCD9481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116" y="3276725"/>
            <a:ext cx="490538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6" name="Oval 24">
            <a:extLst>
              <a:ext uri="{FF2B5EF4-FFF2-40B4-BE49-F238E27FC236}">
                <a16:creationId xmlns:a16="http://schemas.microsoft.com/office/drawing/2014/main" id="{57677031-B541-9949-A124-74DD1951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878" y="3187825"/>
            <a:ext cx="495300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Oval 25">
            <a:extLst>
              <a:ext uri="{FF2B5EF4-FFF2-40B4-BE49-F238E27FC236}">
                <a16:creationId xmlns:a16="http://schemas.microsoft.com/office/drawing/2014/main" id="{7BA5DE5F-B157-5B41-8BC0-7F4238D9A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991" y="43848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5522935A-DE15-E441-BB71-48978361F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9991" y="43736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5B21B7C0-DBCA-D04D-9A00-2711EAEED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6878" y="43736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5C1EC9F4-0ABB-DD46-80C1-69546E626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991" y="4373687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1" name="Oval 29">
            <a:extLst>
              <a:ext uri="{FF2B5EF4-FFF2-40B4-BE49-F238E27FC236}">
                <a16:creationId xmlns:a16="http://schemas.microsoft.com/office/drawing/2014/main" id="{E730812D-AE40-8E4A-980D-857AB1B19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228" y="4280025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Oval 30">
            <a:extLst>
              <a:ext uri="{FF2B5EF4-FFF2-40B4-BE49-F238E27FC236}">
                <a16:creationId xmlns:a16="http://schemas.microsoft.com/office/drawing/2014/main" id="{928A2163-FDBF-2F43-B7CB-96B14CAE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928" y="3843462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EC3A519D-5162-764E-A3FD-97BC1F644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6928" y="38323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CD138B40-4242-AA42-B261-9CDED32A5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3816" y="38323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3EB9607E-03CB-4146-8B70-B717A2A30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928" y="3832350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6" name="Oval 34">
            <a:extLst>
              <a:ext uri="{FF2B5EF4-FFF2-40B4-BE49-F238E27FC236}">
                <a16:creationId xmlns:a16="http://schemas.microsoft.com/office/drawing/2014/main" id="{C9863082-F339-5544-B9A4-A19903465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166" y="3738687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Freeform 35">
            <a:extLst>
              <a:ext uri="{FF2B5EF4-FFF2-40B4-BE49-F238E27FC236}">
                <a16:creationId xmlns:a16="http://schemas.microsoft.com/office/drawing/2014/main" id="{FF88D18F-8694-EF4D-BE05-45EF9A8E065A}"/>
              </a:ext>
            </a:extLst>
          </p:cNvPr>
          <p:cNvSpPr>
            <a:spLocks/>
          </p:cNvSpPr>
          <p:nvPr/>
        </p:nvSpPr>
        <p:spPr bwMode="auto">
          <a:xfrm>
            <a:off x="6317641" y="3433887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Freeform 36">
            <a:extLst>
              <a:ext uri="{FF2B5EF4-FFF2-40B4-BE49-F238E27FC236}">
                <a16:creationId xmlns:a16="http://schemas.microsoft.com/office/drawing/2014/main" id="{661E0A0E-307E-2C49-AC04-126CA1B17B95}"/>
              </a:ext>
            </a:extLst>
          </p:cNvPr>
          <p:cNvSpPr>
            <a:spLocks/>
          </p:cNvSpPr>
          <p:nvPr/>
        </p:nvSpPr>
        <p:spPr bwMode="auto">
          <a:xfrm>
            <a:off x="5217503" y="3443412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Freeform 37">
            <a:extLst>
              <a:ext uri="{FF2B5EF4-FFF2-40B4-BE49-F238E27FC236}">
                <a16:creationId xmlns:a16="http://schemas.microsoft.com/office/drawing/2014/main" id="{E33BA9AC-5628-B64B-BECE-5A26B9BA0CD1}"/>
              </a:ext>
            </a:extLst>
          </p:cNvPr>
          <p:cNvSpPr>
            <a:spLocks/>
          </p:cNvSpPr>
          <p:nvPr/>
        </p:nvSpPr>
        <p:spPr bwMode="auto">
          <a:xfrm>
            <a:off x="5479441" y="3419600"/>
            <a:ext cx="800100" cy="952500"/>
          </a:xfrm>
          <a:custGeom>
            <a:avLst/>
            <a:gdLst>
              <a:gd name="T0" fmla="*/ 0 w 378"/>
              <a:gd name="T1" fmla="*/ 600 h 174"/>
              <a:gd name="T2" fmla="*/ 504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Freeform 38">
            <a:extLst>
              <a:ext uri="{FF2B5EF4-FFF2-40B4-BE49-F238E27FC236}">
                <a16:creationId xmlns:a16="http://schemas.microsoft.com/office/drawing/2014/main" id="{7B38EBFA-3B95-4B4C-AD50-2E167E25CF92}"/>
              </a:ext>
            </a:extLst>
          </p:cNvPr>
          <p:cNvSpPr>
            <a:spLocks/>
          </p:cNvSpPr>
          <p:nvPr/>
        </p:nvSpPr>
        <p:spPr bwMode="auto">
          <a:xfrm>
            <a:off x="6570053" y="3972050"/>
            <a:ext cx="581025" cy="428625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Freeform 39">
            <a:extLst>
              <a:ext uri="{FF2B5EF4-FFF2-40B4-BE49-F238E27FC236}">
                <a16:creationId xmlns:a16="http://schemas.microsoft.com/office/drawing/2014/main" id="{1ABBA0D3-E03E-B84F-8488-9A1CA05B3FF8}"/>
              </a:ext>
            </a:extLst>
          </p:cNvPr>
          <p:cNvSpPr>
            <a:spLocks/>
          </p:cNvSpPr>
          <p:nvPr/>
        </p:nvSpPr>
        <p:spPr bwMode="auto">
          <a:xfrm>
            <a:off x="5488966" y="4419725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Freeform 40">
            <a:extLst>
              <a:ext uri="{FF2B5EF4-FFF2-40B4-BE49-F238E27FC236}">
                <a16:creationId xmlns:a16="http://schemas.microsoft.com/office/drawing/2014/main" id="{D0F4F0D0-78E3-FF4C-A591-A002F3918419}"/>
              </a:ext>
            </a:extLst>
          </p:cNvPr>
          <p:cNvSpPr>
            <a:spLocks/>
          </p:cNvSpPr>
          <p:nvPr/>
        </p:nvSpPr>
        <p:spPr bwMode="auto">
          <a:xfrm>
            <a:off x="4550753" y="3905375"/>
            <a:ext cx="438150" cy="41910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Freeform 41">
            <a:extLst>
              <a:ext uri="{FF2B5EF4-FFF2-40B4-BE49-F238E27FC236}">
                <a16:creationId xmlns:a16="http://schemas.microsoft.com/office/drawing/2014/main" id="{6CA125C3-F035-DF4C-9FAB-795CD746B39B}"/>
              </a:ext>
            </a:extLst>
          </p:cNvPr>
          <p:cNvSpPr>
            <a:spLocks/>
          </p:cNvSpPr>
          <p:nvPr/>
        </p:nvSpPr>
        <p:spPr bwMode="auto">
          <a:xfrm>
            <a:off x="5479441" y="3324350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Freeform 42">
            <a:extLst>
              <a:ext uri="{FF2B5EF4-FFF2-40B4-BE49-F238E27FC236}">
                <a16:creationId xmlns:a16="http://schemas.microsoft.com/office/drawing/2014/main" id="{401F77F0-0EAC-3840-8666-AB24E95B8AD4}"/>
              </a:ext>
            </a:extLst>
          </p:cNvPr>
          <p:cNvSpPr>
            <a:spLocks/>
          </p:cNvSpPr>
          <p:nvPr/>
        </p:nvSpPr>
        <p:spPr bwMode="auto">
          <a:xfrm>
            <a:off x="6551003" y="3319587"/>
            <a:ext cx="628650" cy="423863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Freeform 43">
            <a:extLst>
              <a:ext uri="{FF2B5EF4-FFF2-40B4-BE49-F238E27FC236}">
                <a16:creationId xmlns:a16="http://schemas.microsoft.com/office/drawing/2014/main" id="{72B937D4-EB85-AA4B-BF0D-E8E9A7C6DE2F}"/>
              </a:ext>
            </a:extLst>
          </p:cNvPr>
          <p:cNvSpPr>
            <a:spLocks/>
          </p:cNvSpPr>
          <p:nvPr/>
        </p:nvSpPr>
        <p:spPr bwMode="auto">
          <a:xfrm>
            <a:off x="4460266" y="2638550"/>
            <a:ext cx="1762125" cy="1023938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ectangle 45">
            <a:extLst>
              <a:ext uri="{FF2B5EF4-FFF2-40B4-BE49-F238E27FC236}">
                <a16:creationId xmlns:a16="http://schemas.microsoft.com/office/drawing/2014/main" id="{64DFFDB1-00FC-AD41-BC19-4FA7B025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359" y="3691063"/>
            <a:ext cx="225239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73" name="Text Box 46">
            <a:extLst>
              <a:ext uri="{FF2B5EF4-FFF2-40B4-BE49-F238E27FC236}">
                <a16:creationId xmlns:a16="http://schemas.microsoft.com/office/drawing/2014/main" id="{59308691-2F9F-D84F-B5BC-F0C518DE3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691" y="3594225"/>
            <a:ext cx="319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solidFill>
                  <a:schemeClr val="bg1"/>
                </a:solidFill>
              </a:rPr>
              <a:t>u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0" name="Rectangle 48">
            <a:extLst>
              <a:ext uri="{FF2B5EF4-FFF2-40B4-BE49-F238E27FC236}">
                <a16:creationId xmlns:a16="http://schemas.microsoft.com/office/drawing/2014/main" id="{F6AECA28-1D83-AC4E-A32F-594157644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670" y="4300663"/>
            <a:ext cx="225029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71" name="Text Box 49">
            <a:extLst>
              <a:ext uri="{FF2B5EF4-FFF2-40B4-BE49-F238E27FC236}">
                <a16:creationId xmlns:a16="http://schemas.microsoft.com/office/drawing/2014/main" id="{4B193E79-F5AB-7E4C-903C-55B2B4277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8416" y="4203825"/>
            <a:ext cx="300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</a:rPr>
              <a:t>y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8" name="Rectangle 51">
            <a:extLst>
              <a:ext uri="{FF2B5EF4-FFF2-40B4-BE49-F238E27FC236}">
                <a16:creationId xmlns:a16="http://schemas.microsoft.com/office/drawing/2014/main" id="{9A670E30-8910-3D46-A2F7-21D846174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7293" y="4295900"/>
            <a:ext cx="227463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9" name="Text Box 52">
            <a:extLst>
              <a:ext uri="{FF2B5EF4-FFF2-40B4-BE49-F238E27FC236}">
                <a16:creationId xmlns:a16="http://schemas.microsoft.com/office/drawing/2014/main" id="{D2F40E79-ECBF-EF47-A16B-C72C3A3E4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803" y="4151437"/>
            <a:ext cx="317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66" name="Rectangle 54">
            <a:extLst>
              <a:ext uri="{FF2B5EF4-FFF2-40B4-BE49-F238E27FC236}">
                <a16:creationId xmlns:a16="http://schemas.microsoft.com/office/drawing/2014/main" id="{DEAE1FC2-2635-6543-B733-C059D2871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573" y="3205288"/>
            <a:ext cx="225682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Text Box 55">
            <a:extLst>
              <a:ext uri="{FF2B5EF4-FFF2-40B4-BE49-F238E27FC236}">
                <a16:creationId xmlns:a16="http://schemas.microsoft.com/office/drawing/2014/main" id="{45007B86-4E19-9A41-AA35-E2514A0A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316" y="3108450"/>
            <a:ext cx="368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solidFill>
                  <a:schemeClr val="bg1"/>
                </a:solidFill>
              </a:rPr>
              <a:t>w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" name="Rectangle 57">
            <a:extLst>
              <a:ext uri="{FF2B5EF4-FFF2-40B4-BE49-F238E27FC236}">
                <a16:creationId xmlns:a16="http://schemas.microsoft.com/office/drawing/2014/main" id="{15DD4324-1D32-6C4F-976F-F15C1496F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409" y="3205288"/>
            <a:ext cx="225119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Text Box 58">
            <a:extLst>
              <a:ext uri="{FF2B5EF4-FFF2-40B4-BE49-F238E27FC236}">
                <a16:creationId xmlns:a16="http://schemas.microsoft.com/office/drawing/2014/main" id="{5D1DDF8A-3125-6842-AB38-6D2970C99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453" y="3108450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</a:rPr>
              <a:t>v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2" name="Rectangle 60">
            <a:extLst>
              <a:ext uri="{FF2B5EF4-FFF2-40B4-BE49-F238E27FC236}">
                <a16:creationId xmlns:a16="http://schemas.microsoft.com/office/drawing/2014/main" id="{A1FE25BA-79FE-3941-B366-EF499464C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6254" y="3757738"/>
            <a:ext cx="226256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Text Box 61">
            <a:extLst>
              <a:ext uri="{FF2B5EF4-FFF2-40B4-BE49-F238E27FC236}">
                <a16:creationId xmlns:a16="http://schemas.microsoft.com/office/drawing/2014/main" id="{DAC756A5-1F33-0C4A-ACA7-8F3E9E302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116" y="3613275"/>
            <a:ext cx="306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52" name="Text Box 62">
            <a:extLst>
              <a:ext uri="{FF2B5EF4-FFF2-40B4-BE49-F238E27FC236}">
                <a16:creationId xmlns:a16="http://schemas.microsoft.com/office/drawing/2014/main" id="{9B72EA58-A6FC-7740-A160-52E189FDA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303" y="331323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/>
              <a:t>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3" name="Text Box 63">
            <a:extLst>
              <a:ext uri="{FF2B5EF4-FFF2-40B4-BE49-F238E27FC236}">
                <a16:creationId xmlns:a16="http://schemas.microsoft.com/office/drawing/2014/main" id="{3105E872-7A2B-3C41-97DC-E431928C5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753" y="36609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/>
              <a:t>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4" name="Text Box 64">
            <a:extLst>
              <a:ext uri="{FF2B5EF4-FFF2-40B4-BE49-F238E27FC236}">
                <a16:creationId xmlns:a16="http://schemas.microsoft.com/office/drawing/2014/main" id="{826437D1-F983-AB4E-9142-64101916A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603" y="399903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5" name="Text Box 65">
            <a:extLst>
              <a:ext uri="{FF2B5EF4-FFF2-40B4-BE49-F238E27FC236}">
                <a16:creationId xmlns:a16="http://schemas.microsoft.com/office/drawing/2014/main" id="{99B65FFB-2DB3-8843-8C70-1A587A170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353" y="380853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6" name="Text Box 66">
            <a:extLst>
              <a:ext uri="{FF2B5EF4-FFF2-40B4-BE49-F238E27FC236}">
                <a16:creationId xmlns:a16="http://schemas.microsoft.com/office/drawing/2014/main" id="{2B173FAD-AD0C-C149-AD27-45B1B6FF0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753" y="4370512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7" name="Text Box 67">
            <a:extLst>
              <a:ext uri="{FF2B5EF4-FFF2-40B4-BE49-F238E27FC236}">
                <a16:creationId xmlns:a16="http://schemas.microsoft.com/office/drawing/2014/main" id="{424F83FF-FCE2-DE4E-AD4F-E5F85CEA8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253" y="36894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8" name="Text Box 68">
            <a:extLst>
              <a:ext uri="{FF2B5EF4-FFF2-40B4-BE49-F238E27FC236}">
                <a16:creationId xmlns:a16="http://schemas.microsoft.com/office/drawing/2014/main" id="{54035322-07AF-304D-AEFC-F0C2C8883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341" y="41085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9" name="Text Box 69">
            <a:extLst>
              <a:ext uri="{FF2B5EF4-FFF2-40B4-BE49-F238E27FC236}">
                <a16:creationId xmlns:a16="http://schemas.microsoft.com/office/drawing/2014/main" id="{72BFBEC9-BD47-E14B-AE8C-F295900F2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5478" y="325608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0" name="Text Box 70">
            <a:extLst>
              <a:ext uri="{FF2B5EF4-FFF2-40B4-BE49-F238E27FC236}">
                <a16:creationId xmlns:a16="http://schemas.microsoft.com/office/drawing/2014/main" id="{42697AC4-B0EA-B248-A803-1D6C00F2B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8666" y="3017962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1" name="Text Box 71">
            <a:extLst>
              <a:ext uri="{FF2B5EF4-FFF2-40B4-BE49-F238E27FC236}">
                <a16:creationId xmlns:a16="http://schemas.microsoft.com/office/drawing/2014/main" id="{9D56BD3B-70F9-8945-8D58-626936AB2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453" y="25941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/>
              <a:t>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1432829-6FD9-AB4B-8236-3D80C79E48F4}"/>
              </a:ext>
            </a:extLst>
          </p:cNvPr>
          <p:cNvSpPr txBox="1"/>
          <p:nvPr/>
        </p:nvSpPr>
        <p:spPr>
          <a:xfrm>
            <a:off x="949569" y="2618279"/>
            <a:ext cx="30042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Ex: Rutgers campus</a:t>
            </a:r>
          </a:p>
          <a:p>
            <a:pPr algn="r"/>
            <a:endParaRPr lang="en-US" sz="2000" dirty="0">
              <a:latin typeface="Helvetica" pitchFamily="2" charset="0"/>
            </a:endParaRPr>
          </a:p>
          <a:p>
            <a:pPr algn="r"/>
            <a:r>
              <a:rPr lang="en-US" sz="2000" dirty="0">
                <a:latin typeface="Helvetica" pitchFamily="2" charset="0"/>
              </a:rPr>
              <a:t>u: Computer Science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v: School of Engineering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808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1" grpId="0"/>
      <p:bldP spid="69" grpId="0"/>
      <p:bldP spid="67" grpId="0"/>
      <p:bldP spid="65" grpId="0"/>
      <p:bldP spid="63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2927-BB38-D142-B0BA-7DA9E5D6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26EE-6C06-6B4F-8C75-4CEA4607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2278"/>
            <a:ext cx="10134601" cy="5345722"/>
          </a:xfrm>
        </p:spPr>
        <p:txBody>
          <a:bodyPr>
            <a:normAutofit/>
          </a:bodyPr>
          <a:lstStyle/>
          <a:p>
            <a:r>
              <a:rPr lang="en-US" dirty="0"/>
              <a:t>Routing algorithms work over an abstract representation of a network: </a:t>
            </a:r>
            <a:r>
              <a:rPr lang="en-US" dirty="0">
                <a:solidFill>
                  <a:srgbClr val="C00000"/>
                </a:solidFill>
              </a:rPr>
              <a:t>the graph abstraction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G = (N, E)</a:t>
            </a:r>
          </a:p>
          <a:p>
            <a:r>
              <a:rPr lang="en-US" dirty="0"/>
              <a:t>N = {u, v, w, x, y, z}</a:t>
            </a:r>
          </a:p>
          <a:p>
            <a:r>
              <a:rPr lang="en-US" dirty="0"/>
              <a:t>E = { (</a:t>
            </a:r>
            <a:r>
              <a:rPr lang="en-US" dirty="0" err="1"/>
              <a:t>u,v</a:t>
            </a:r>
            <a:r>
              <a:rPr lang="en-US" dirty="0"/>
              <a:t>), (</a:t>
            </a:r>
            <a:r>
              <a:rPr lang="en-US" dirty="0" err="1"/>
              <a:t>u,x</a:t>
            </a:r>
            <a:r>
              <a:rPr lang="en-US" dirty="0"/>
              <a:t>), (</a:t>
            </a:r>
            <a:r>
              <a:rPr lang="en-US" dirty="0" err="1"/>
              <a:t>v,x</a:t>
            </a:r>
            <a:r>
              <a:rPr lang="en-US" dirty="0"/>
              <a:t>), (</a:t>
            </a:r>
            <a:r>
              <a:rPr lang="en-US" dirty="0" err="1"/>
              <a:t>v,w</a:t>
            </a:r>
            <a:r>
              <a:rPr lang="en-US" dirty="0"/>
              <a:t>), (</a:t>
            </a:r>
            <a:r>
              <a:rPr lang="en-US" dirty="0" err="1"/>
              <a:t>x,w</a:t>
            </a:r>
            <a:r>
              <a:rPr lang="en-US" dirty="0"/>
              <a:t>), (</a:t>
            </a:r>
            <a:r>
              <a:rPr lang="en-US" dirty="0" err="1"/>
              <a:t>x,y</a:t>
            </a:r>
            <a:r>
              <a:rPr lang="en-US" dirty="0"/>
              <a:t>), (</a:t>
            </a:r>
            <a:r>
              <a:rPr lang="en-US" dirty="0" err="1"/>
              <a:t>w,y</a:t>
            </a:r>
            <a:r>
              <a:rPr lang="en-US" dirty="0"/>
              <a:t>), (</a:t>
            </a:r>
            <a:r>
              <a:rPr lang="en-US" dirty="0" err="1"/>
              <a:t>w,z</a:t>
            </a:r>
            <a:r>
              <a:rPr lang="en-US" dirty="0"/>
              <a:t>), (</a:t>
            </a:r>
            <a:r>
              <a:rPr lang="en-US" dirty="0" err="1"/>
              <a:t>y,z</a:t>
            </a:r>
            <a:r>
              <a:rPr lang="en-US" dirty="0"/>
              <a:t>) 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77A84D-5451-1544-9C1C-B31F1359388E}"/>
              </a:ext>
            </a:extLst>
          </p:cNvPr>
          <p:cNvGrpSpPr/>
          <p:nvPr/>
        </p:nvGrpSpPr>
        <p:grpSpPr>
          <a:xfrm>
            <a:off x="4103078" y="2519487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16AA36F2-C11B-7E4A-856F-D57DBCC49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39FB3D6E-5034-2748-9A18-EC0262A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E2C537A6-A00E-F440-ADB3-72F3FA4F5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304DDBF-DE37-5840-B283-5988C42C7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304C825-C510-BC4B-B4D5-4420208DE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74D810F9-003F-C346-912E-359A3871B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868A894F-8339-7544-8745-EDD30DE2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09718FD3-4FD9-D242-93A2-6CFBC5D3B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08BC5DCF-22CA-EA4E-96F1-33B5B6966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7FC3ECB1-F2E0-8544-98CF-B20A6AA56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0504817-EBDA-F34E-A333-D88B3B821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6A193E1-65B5-8343-9414-C92F6C133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9AD19C60-CECF-914D-9B61-158F91E0F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EFC7206C-1F4A-4142-926F-91B1CB4CD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214C743B-788B-B34D-B3EB-9F5D11957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2259441A-1272-2045-9F2F-B2AA4C8CD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391D7FA2-B08C-6A45-8B28-E0FBBE724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6D475E29-885E-374C-B4E2-454FA8608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59678F29-4EB2-A842-B773-D1006A375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E16A6E46-66C0-9446-93C7-5A9F69995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1C81ADCB-310E-D047-B285-E9BCD9481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57677031-B541-9949-A124-74DD19513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7BA5DE5F-B157-5B41-8BC0-7F4238D9A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5522935A-DE15-E441-BB71-48978361F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5B21B7C0-DBCA-D04D-9A00-2711EAEED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5C1EC9F4-0ABB-DD46-80C1-69546E626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E730812D-AE40-8E4A-980D-857AB1B19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928A2163-FDBF-2F43-B7CB-96B14CAE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EC3A519D-5162-764E-A3FD-97BC1F644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CD138B40-4242-AA42-B261-9CDED32A5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3EB9607E-03CB-4146-8B70-B717A2A30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C9863082-F339-5544-B9A4-A19903465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FF88D18F-8694-EF4D-BE05-45EF9A8E0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661E0A0E-307E-2C49-AC04-126CA1B17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33BA9AC-5628-B64B-BECE-5A26B9BA0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B38EBFA-3B95-4B4C-AD50-2E167E25C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1ABBA0D3-E03E-B84F-8488-9A1CA05B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0F4F0D0-78E3-FF4C-A591-A002F3918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6CA125C3-F035-DF4C-9FAB-795CD746B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401F77F0-0EAC-3840-8666-AB24E95B8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72B937D4-EB85-AA4B-BF0D-E8E9A7C6D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45">
              <a:extLst>
                <a:ext uri="{FF2B5EF4-FFF2-40B4-BE49-F238E27FC236}">
                  <a16:creationId xmlns:a16="http://schemas.microsoft.com/office/drawing/2014/main" id="{64DFFDB1-00FC-AD41-BC19-4FA7B0253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Text Box 46">
              <a:extLst>
                <a:ext uri="{FF2B5EF4-FFF2-40B4-BE49-F238E27FC236}">
                  <a16:creationId xmlns:a16="http://schemas.microsoft.com/office/drawing/2014/main" id="{59308691-2F9F-D84F-B5BC-F0C518DE3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8">
              <a:extLst>
                <a:ext uri="{FF2B5EF4-FFF2-40B4-BE49-F238E27FC236}">
                  <a16:creationId xmlns:a16="http://schemas.microsoft.com/office/drawing/2014/main" id="{F6AECA28-1D83-AC4E-A32F-594157644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Text Box 49">
              <a:extLst>
                <a:ext uri="{FF2B5EF4-FFF2-40B4-BE49-F238E27FC236}">
                  <a16:creationId xmlns:a16="http://schemas.microsoft.com/office/drawing/2014/main" id="{4B193E79-F5AB-7E4C-903C-55B2B4277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51">
              <a:extLst>
                <a:ext uri="{FF2B5EF4-FFF2-40B4-BE49-F238E27FC236}">
                  <a16:creationId xmlns:a16="http://schemas.microsoft.com/office/drawing/2014/main" id="{9A670E30-8910-3D46-A2F7-21D846174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D2F40E79-ECBF-EF47-A16B-C72C3A3E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66" name="Rectangle 54">
              <a:extLst>
                <a:ext uri="{FF2B5EF4-FFF2-40B4-BE49-F238E27FC236}">
                  <a16:creationId xmlns:a16="http://schemas.microsoft.com/office/drawing/2014/main" id="{DEAE1FC2-2635-6543-B733-C059D2871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 Box 55">
              <a:extLst>
                <a:ext uri="{FF2B5EF4-FFF2-40B4-BE49-F238E27FC236}">
                  <a16:creationId xmlns:a16="http://schemas.microsoft.com/office/drawing/2014/main" id="{45007B86-4E19-9A41-AA35-E2514A0AD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15DD4324-1D32-6C4F-976F-F15C1496F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5D1DDF8A-3125-6842-AB38-6D2970C99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id="{A1FE25BA-79FE-3941-B366-EF499464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Text Box 61">
              <a:extLst>
                <a:ext uri="{FF2B5EF4-FFF2-40B4-BE49-F238E27FC236}">
                  <a16:creationId xmlns:a16="http://schemas.microsoft.com/office/drawing/2014/main" id="{DAC756A5-1F33-0C4A-ACA7-8F3E9E302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2" name="Text Box 62">
              <a:extLst>
                <a:ext uri="{FF2B5EF4-FFF2-40B4-BE49-F238E27FC236}">
                  <a16:creationId xmlns:a16="http://schemas.microsoft.com/office/drawing/2014/main" id="{9B72EA58-A6FC-7740-A160-52E189FDA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3" name="Text Box 63">
              <a:extLst>
                <a:ext uri="{FF2B5EF4-FFF2-40B4-BE49-F238E27FC236}">
                  <a16:creationId xmlns:a16="http://schemas.microsoft.com/office/drawing/2014/main" id="{3105E872-7A2B-3C41-97DC-E431928C5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4" name="Text Box 64">
              <a:extLst>
                <a:ext uri="{FF2B5EF4-FFF2-40B4-BE49-F238E27FC236}">
                  <a16:creationId xmlns:a16="http://schemas.microsoft.com/office/drawing/2014/main" id="{826437D1-F983-AB4E-9142-64101916A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5" name="Text Box 65">
              <a:extLst>
                <a:ext uri="{FF2B5EF4-FFF2-40B4-BE49-F238E27FC236}">
                  <a16:creationId xmlns:a16="http://schemas.microsoft.com/office/drawing/2014/main" id="{99B65FFB-2DB3-8843-8C70-1A587A170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" name="Text Box 66">
              <a:extLst>
                <a:ext uri="{FF2B5EF4-FFF2-40B4-BE49-F238E27FC236}">
                  <a16:creationId xmlns:a16="http://schemas.microsoft.com/office/drawing/2014/main" id="{2B173FAD-AD0C-C149-AD27-45B1B6FF0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" name="Text Box 67">
              <a:extLst>
                <a:ext uri="{FF2B5EF4-FFF2-40B4-BE49-F238E27FC236}">
                  <a16:creationId xmlns:a16="http://schemas.microsoft.com/office/drawing/2014/main" id="{424F83FF-FCE2-DE4E-AD4F-E5F85CEA8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8" name="Text Box 68">
              <a:extLst>
                <a:ext uri="{FF2B5EF4-FFF2-40B4-BE49-F238E27FC236}">
                  <a16:creationId xmlns:a16="http://schemas.microsoft.com/office/drawing/2014/main" id="{54035322-07AF-304D-AEFC-F0C2C8883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9" name="Text Box 69">
              <a:extLst>
                <a:ext uri="{FF2B5EF4-FFF2-40B4-BE49-F238E27FC236}">
                  <a16:creationId xmlns:a16="http://schemas.microsoft.com/office/drawing/2014/main" id="{72BFBEC9-BD47-E14B-AE8C-F295900F2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0" name="Text Box 70">
              <a:extLst>
                <a:ext uri="{FF2B5EF4-FFF2-40B4-BE49-F238E27FC236}">
                  <a16:creationId xmlns:a16="http://schemas.microsoft.com/office/drawing/2014/main" id="{42697AC4-B0EA-B248-A803-1D6C00F2B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71">
              <a:extLst>
                <a:ext uri="{FF2B5EF4-FFF2-40B4-BE49-F238E27FC236}">
                  <a16:creationId xmlns:a16="http://schemas.microsoft.com/office/drawing/2014/main" id="{9D56BD3B-70F9-8945-8D58-626936AB2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1432829-6FD9-AB4B-8236-3D80C79E48F4}"/>
              </a:ext>
            </a:extLst>
          </p:cNvPr>
          <p:cNvSpPr txBox="1"/>
          <p:nvPr/>
        </p:nvSpPr>
        <p:spPr>
          <a:xfrm>
            <a:off x="949569" y="2618279"/>
            <a:ext cx="30042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Ex: Rutgers campus</a:t>
            </a:r>
          </a:p>
          <a:p>
            <a:pPr algn="r"/>
            <a:endParaRPr lang="en-US" sz="2000" dirty="0">
              <a:latin typeface="Helvetica" pitchFamily="2" charset="0"/>
            </a:endParaRPr>
          </a:p>
          <a:p>
            <a:pPr algn="r"/>
            <a:r>
              <a:rPr lang="en-US" sz="2000" dirty="0">
                <a:latin typeface="Helvetica" pitchFamily="2" charset="0"/>
              </a:rPr>
              <a:t>u: Computer Science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v: School of Engineering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2194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2927-BB38-D142-B0BA-7DA9E5D6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26EE-6C06-6B4F-8C75-4CEA4607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7077"/>
            <a:ext cx="10834323" cy="48885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Cost of an edge: </a:t>
            </a:r>
            <a:r>
              <a:rPr lang="en-US" dirty="0">
                <a:solidFill>
                  <a:srgbClr val="C00000"/>
                </a:solidFill>
              </a:rPr>
              <a:t>c(x, y)</a:t>
            </a:r>
          </a:p>
          <a:p>
            <a:pPr lvl="1"/>
            <a:r>
              <a:rPr lang="en-US" dirty="0"/>
              <a:t>Examples: c(u, v) = 2, c(u, w) = 5</a:t>
            </a:r>
          </a:p>
          <a:p>
            <a:r>
              <a:rPr lang="en-US" dirty="0"/>
              <a:t>Cost of a path = </a:t>
            </a:r>
            <a:r>
              <a:rPr lang="en-US" dirty="0">
                <a:solidFill>
                  <a:srgbClr val="C00000"/>
                </a:solidFill>
              </a:rPr>
              <a:t>sum of edge costs</a:t>
            </a:r>
          </a:p>
          <a:p>
            <a:pPr lvl="1"/>
            <a:r>
              <a:rPr lang="en-US" dirty="0"/>
              <a:t>c(path x </a:t>
            </a:r>
            <a:r>
              <a:rPr lang="en-US" dirty="0">
                <a:sym typeface="Wingdings" pitchFamily="2" charset="2"/>
              </a:rPr>
              <a:t> w  y  z) = 3 + 1 + 2 = 6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Outcome</a:t>
            </a:r>
            <a:r>
              <a:rPr lang="en-US" dirty="0">
                <a:sym typeface="Wingdings" pitchFamily="2" charset="2"/>
              </a:rPr>
              <a:t> of routing: each node should determine the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least cost path </a:t>
            </a:r>
            <a:r>
              <a:rPr lang="en-US" dirty="0">
                <a:sym typeface="Wingdings" pitchFamily="2" charset="2"/>
              </a:rPr>
              <a:t>to every other node</a:t>
            </a:r>
          </a:p>
          <a:p>
            <a:r>
              <a:rPr lang="en-US" dirty="0">
                <a:sym typeface="Wingdings" pitchFamily="2" charset="2"/>
              </a:rPr>
              <a:t>Q1: What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information</a:t>
            </a:r>
            <a:r>
              <a:rPr lang="en-US" dirty="0">
                <a:sym typeface="Wingdings" pitchFamily="2" charset="2"/>
              </a:rPr>
              <a:t> should nodes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exchange</a:t>
            </a:r>
            <a:r>
              <a:rPr lang="en-US" dirty="0">
                <a:sym typeface="Wingdings" pitchFamily="2" charset="2"/>
              </a:rPr>
              <a:t> with each other to enable this computation?</a:t>
            </a:r>
          </a:p>
          <a:p>
            <a:r>
              <a:rPr lang="en-US" dirty="0">
                <a:sym typeface="Wingdings" pitchFamily="2" charset="2"/>
              </a:rPr>
              <a:t>Q2: What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algorithm</a:t>
            </a:r>
            <a:r>
              <a:rPr lang="en-US" dirty="0">
                <a:sym typeface="Wingdings" pitchFamily="2" charset="2"/>
              </a:rPr>
              <a:t> should each node run to compute the least cost path to every node?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77A84D-5451-1544-9C1C-B31F1359388E}"/>
              </a:ext>
            </a:extLst>
          </p:cNvPr>
          <p:cNvGrpSpPr/>
          <p:nvPr/>
        </p:nvGrpSpPr>
        <p:grpSpPr>
          <a:xfrm>
            <a:off x="8100647" y="1722322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16AA36F2-C11B-7E4A-856F-D57DBCC49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39FB3D6E-5034-2748-9A18-EC0262A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E2C537A6-A00E-F440-ADB3-72F3FA4F5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304DDBF-DE37-5840-B283-5988C42C7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304C825-C510-BC4B-B4D5-4420208DE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74D810F9-003F-C346-912E-359A3871B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868A894F-8339-7544-8745-EDD30DE2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09718FD3-4FD9-D242-93A2-6CFBC5D3B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08BC5DCF-22CA-EA4E-96F1-33B5B6966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7FC3ECB1-F2E0-8544-98CF-B20A6AA56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0504817-EBDA-F34E-A333-D88B3B821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6A193E1-65B5-8343-9414-C92F6C133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9AD19C60-CECF-914D-9B61-158F91E0F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EFC7206C-1F4A-4142-926F-91B1CB4CD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214C743B-788B-B34D-B3EB-9F5D11957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2259441A-1272-2045-9F2F-B2AA4C8CD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391D7FA2-B08C-6A45-8B28-E0FBBE724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6D475E29-885E-374C-B4E2-454FA8608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59678F29-4EB2-A842-B773-D1006A375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E16A6E46-66C0-9446-93C7-5A9F69995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1C81ADCB-310E-D047-B285-E9BCD9481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57677031-B541-9949-A124-74DD19513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7BA5DE5F-B157-5B41-8BC0-7F4238D9A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5522935A-DE15-E441-BB71-48978361F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5B21B7C0-DBCA-D04D-9A00-2711EAEED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5C1EC9F4-0ABB-DD46-80C1-69546E626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E730812D-AE40-8E4A-980D-857AB1B19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928A2163-FDBF-2F43-B7CB-96B14CAE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EC3A519D-5162-764E-A3FD-97BC1F644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CD138B40-4242-AA42-B261-9CDED32A5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3EB9607E-03CB-4146-8B70-B717A2A30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C9863082-F339-5544-B9A4-A19903465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FF88D18F-8694-EF4D-BE05-45EF9A8E0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661E0A0E-307E-2C49-AC04-126CA1B17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33BA9AC-5628-B64B-BECE-5A26B9BA0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B38EBFA-3B95-4B4C-AD50-2E167E25C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1ABBA0D3-E03E-B84F-8488-9A1CA05B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0F4F0D0-78E3-FF4C-A591-A002F3918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6CA125C3-F035-DF4C-9FAB-795CD746B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401F77F0-0EAC-3840-8666-AB24E95B8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72B937D4-EB85-AA4B-BF0D-E8E9A7C6D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45">
              <a:extLst>
                <a:ext uri="{FF2B5EF4-FFF2-40B4-BE49-F238E27FC236}">
                  <a16:creationId xmlns:a16="http://schemas.microsoft.com/office/drawing/2014/main" id="{64DFFDB1-00FC-AD41-BC19-4FA7B0253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Text Box 46">
              <a:extLst>
                <a:ext uri="{FF2B5EF4-FFF2-40B4-BE49-F238E27FC236}">
                  <a16:creationId xmlns:a16="http://schemas.microsoft.com/office/drawing/2014/main" id="{59308691-2F9F-D84F-B5BC-F0C518DE3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8">
              <a:extLst>
                <a:ext uri="{FF2B5EF4-FFF2-40B4-BE49-F238E27FC236}">
                  <a16:creationId xmlns:a16="http://schemas.microsoft.com/office/drawing/2014/main" id="{F6AECA28-1D83-AC4E-A32F-594157644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Text Box 49">
              <a:extLst>
                <a:ext uri="{FF2B5EF4-FFF2-40B4-BE49-F238E27FC236}">
                  <a16:creationId xmlns:a16="http://schemas.microsoft.com/office/drawing/2014/main" id="{4B193E79-F5AB-7E4C-903C-55B2B4277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51">
              <a:extLst>
                <a:ext uri="{FF2B5EF4-FFF2-40B4-BE49-F238E27FC236}">
                  <a16:creationId xmlns:a16="http://schemas.microsoft.com/office/drawing/2014/main" id="{9A670E30-8910-3D46-A2F7-21D846174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D2F40E79-ECBF-EF47-A16B-C72C3A3E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66" name="Rectangle 54">
              <a:extLst>
                <a:ext uri="{FF2B5EF4-FFF2-40B4-BE49-F238E27FC236}">
                  <a16:creationId xmlns:a16="http://schemas.microsoft.com/office/drawing/2014/main" id="{DEAE1FC2-2635-6543-B733-C059D2871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 Box 55">
              <a:extLst>
                <a:ext uri="{FF2B5EF4-FFF2-40B4-BE49-F238E27FC236}">
                  <a16:creationId xmlns:a16="http://schemas.microsoft.com/office/drawing/2014/main" id="{45007B86-4E19-9A41-AA35-E2514A0AD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15DD4324-1D32-6C4F-976F-F15C1496F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5D1DDF8A-3125-6842-AB38-6D2970C99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id="{A1FE25BA-79FE-3941-B366-EF499464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Text Box 61">
              <a:extLst>
                <a:ext uri="{FF2B5EF4-FFF2-40B4-BE49-F238E27FC236}">
                  <a16:creationId xmlns:a16="http://schemas.microsoft.com/office/drawing/2014/main" id="{DAC756A5-1F33-0C4A-ACA7-8F3E9E302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2" name="Text Box 62">
              <a:extLst>
                <a:ext uri="{FF2B5EF4-FFF2-40B4-BE49-F238E27FC236}">
                  <a16:creationId xmlns:a16="http://schemas.microsoft.com/office/drawing/2014/main" id="{9B72EA58-A6FC-7740-A160-52E189FDA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3" name="Text Box 63">
              <a:extLst>
                <a:ext uri="{FF2B5EF4-FFF2-40B4-BE49-F238E27FC236}">
                  <a16:creationId xmlns:a16="http://schemas.microsoft.com/office/drawing/2014/main" id="{3105E872-7A2B-3C41-97DC-E431928C5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4" name="Text Box 64">
              <a:extLst>
                <a:ext uri="{FF2B5EF4-FFF2-40B4-BE49-F238E27FC236}">
                  <a16:creationId xmlns:a16="http://schemas.microsoft.com/office/drawing/2014/main" id="{826437D1-F983-AB4E-9142-64101916A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5" name="Text Box 65">
              <a:extLst>
                <a:ext uri="{FF2B5EF4-FFF2-40B4-BE49-F238E27FC236}">
                  <a16:creationId xmlns:a16="http://schemas.microsoft.com/office/drawing/2014/main" id="{99B65FFB-2DB3-8843-8C70-1A587A170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" name="Text Box 66">
              <a:extLst>
                <a:ext uri="{FF2B5EF4-FFF2-40B4-BE49-F238E27FC236}">
                  <a16:creationId xmlns:a16="http://schemas.microsoft.com/office/drawing/2014/main" id="{2B173FAD-AD0C-C149-AD27-45B1B6FF0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" name="Text Box 67">
              <a:extLst>
                <a:ext uri="{FF2B5EF4-FFF2-40B4-BE49-F238E27FC236}">
                  <a16:creationId xmlns:a16="http://schemas.microsoft.com/office/drawing/2014/main" id="{424F83FF-FCE2-DE4E-AD4F-E5F85CEA8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8" name="Text Box 68">
              <a:extLst>
                <a:ext uri="{FF2B5EF4-FFF2-40B4-BE49-F238E27FC236}">
                  <a16:creationId xmlns:a16="http://schemas.microsoft.com/office/drawing/2014/main" id="{54035322-07AF-304D-AEFC-F0C2C8883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9" name="Text Box 69">
              <a:extLst>
                <a:ext uri="{FF2B5EF4-FFF2-40B4-BE49-F238E27FC236}">
                  <a16:creationId xmlns:a16="http://schemas.microsoft.com/office/drawing/2014/main" id="{72BFBEC9-BD47-E14B-AE8C-F295900F2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0" name="Text Box 70">
              <a:extLst>
                <a:ext uri="{FF2B5EF4-FFF2-40B4-BE49-F238E27FC236}">
                  <a16:creationId xmlns:a16="http://schemas.microsoft.com/office/drawing/2014/main" id="{42697AC4-B0EA-B248-A803-1D6C00F2B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71">
              <a:extLst>
                <a:ext uri="{FF2B5EF4-FFF2-40B4-BE49-F238E27FC236}">
                  <a16:creationId xmlns:a16="http://schemas.microsoft.com/office/drawing/2014/main" id="{9D56BD3B-70F9-8945-8D58-626936AB2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250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5BB0-2757-3E4B-BA1C-760E6984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next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F9ECC-9543-1042-B2A2-36E1D7B98FC8}"/>
              </a:ext>
            </a:extLst>
          </p:cNvPr>
          <p:cNvSpPr txBox="1"/>
          <p:nvPr/>
        </p:nvSpPr>
        <p:spPr>
          <a:xfrm>
            <a:off x="4536160" y="1503120"/>
            <a:ext cx="3213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Routing protocols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B22DF-EC9A-2043-9E8F-17FFF019FCD3}"/>
              </a:ext>
            </a:extLst>
          </p:cNvPr>
          <p:cNvSpPr txBox="1"/>
          <p:nvPr/>
        </p:nvSpPr>
        <p:spPr>
          <a:xfrm>
            <a:off x="456195" y="2881195"/>
            <a:ext cx="3213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Link state </a:t>
            </a:r>
          </a:p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protocols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3495A1-CF0B-FB4F-9812-8F341A60FA27}"/>
              </a:ext>
            </a:extLst>
          </p:cNvPr>
          <p:cNvCxnSpPr>
            <a:cxnSpLocks/>
          </p:cNvCxnSpPr>
          <p:nvPr/>
        </p:nvCxnSpPr>
        <p:spPr>
          <a:xfrm flipH="1">
            <a:off x="2755259" y="2030826"/>
            <a:ext cx="2391172" cy="6827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9CD306-6D74-C04F-AABC-81B5E2302BCA}"/>
              </a:ext>
            </a:extLst>
          </p:cNvPr>
          <p:cNvCxnSpPr>
            <a:cxnSpLocks/>
          </p:cNvCxnSpPr>
          <p:nvPr/>
        </p:nvCxnSpPr>
        <p:spPr>
          <a:xfrm>
            <a:off x="7373147" y="2030826"/>
            <a:ext cx="1630176" cy="6827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18ABAF-1EB0-894F-B6D2-34EB92CF30C7}"/>
              </a:ext>
            </a:extLst>
          </p:cNvPr>
          <p:cNvSpPr txBox="1"/>
          <p:nvPr/>
        </p:nvSpPr>
        <p:spPr>
          <a:xfrm>
            <a:off x="7749623" y="2863444"/>
            <a:ext cx="3213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Distance vector protocols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70530-7834-1244-BF81-FED161ED0C79}"/>
              </a:ext>
            </a:extLst>
          </p:cNvPr>
          <p:cNvSpPr txBox="1"/>
          <p:nvPr/>
        </p:nvSpPr>
        <p:spPr>
          <a:xfrm>
            <a:off x="266218" y="4073240"/>
            <a:ext cx="58297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Each router has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complete information</a:t>
            </a:r>
            <a:r>
              <a:rPr lang="en-US" sz="2400" dirty="0">
                <a:latin typeface="Helvetica" pitchFamily="2" charset="0"/>
              </a:rPr>
              <a:t> of the graph</a:t>
            </a:r>
          </a:p>
          <a:p>
            <a:pPr algn="r"/>
            <a:endParaRPr lang="en-US" sz="2400" dirty="0">
              <a:latin typeface="Helvetica" pitchFamily="2" charset="0"/>
            </a:endParaRPr>
          </a:p>
          <a:p>
            <a:pPr algn="r"/>
            <a:r>
              <a:rPr lang="en-US" sz="2400" dirty="0">
                <a:latin typeface="Helvetica" pitchFamily="2" charset="0"/>
              </a:rPr>
              <a:t>Messages exchanged by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flooding</a:t>
            </a:r>
            <a:r>
              <a:rPr lang="en-US" sz="2400" dirty="0">
                <a:latin typeface="Helvetica" pitchFamily="2" charset="0"/>
              </a:rPr>
              <a:t> all over the network</a:t>
            </a:r>
          </a:p>
          <a:p>
            <a:pPr algn="r"/>
            <a:endParaRPr lang="en-US" sz="2400" dirty="0">
              <a:latin typeface="Helvetica" pitchFamily="2" charset="0"/>
            </a:endParaRPr>
          </a:p>
          <a:p>
            <a:pPr algn="r"/>
            <a:r>
              <a:rPr lang="en-US" sz="2400" dirty="0">
                <a:latin typeface="Helvetica" pitchFamily="2" charset="0"/>
              </a:rPr>
              <a:t>Communication expensive, but complete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324DE5-A1F6-164E-8933-17EE23A19083}"/>
              </a:ext>
            </a:extLst>
          </p:cNvPr>
          <p:cNvSpPr txBox="1"/>
          <p:nvPr/>
        </p:nvSpPr>
        <p:spPr>
          <a:xfrm>
            <a:off x="6406142" y="4073240"/>
            <a:ext cx="5519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Each router only maintains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distances</a:t>
            </a:r>
            <a:r>
              <a:rPr lang="en-US" sz="2400" dirty="0">
                <a:latin typeface="Helvetica" pitchFamily="2" charset="0"/>
              </a:rPr>
              <a:t> &amp;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next hop </a:t>
            </a:r>
            <a:r>
              <a:rPr lang="en-US" sz="2400" dirty="0">
                <a:latin typeface="Helvetica" pitchFamily="2" charset="0"/>
              </a:rPr>
              <a:t>to others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Messages are exchanged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only between neighbors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Communication cheap, but incomplete</a:t>
            </a:r>
          </a:p>
        </p:txBody>
      </p:sp>
    </p:spTree>
    <p:extLst>
      <p:ext uri="{BB962C8B-B14F-4D97-AF65-F5344CB8AC3E}">
        <p14:creationId xmlns:p14="http://schemas.microsoft.com/office/powerpoint/2010/main" val="149433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05B8-29AF-E341-A0F6-F49A88C2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CD683-863D-8044-AB15-A8DAB73A1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2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75386-8CAA-771A-7A90-672BBD055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CAE783-B87C-57BB-E9D1-ACA5901B78E4}"/>
              </a:ext>
            </a:extLst>
          </p:cNvPr>
          <p:cNvSpPr txBox="1"/>
          <p:nvPr/>
        </p:nvSpPr>
        <p:spPr>
          <a:xfrm>
            <a:off x="593766" y="523237"/>
            <a:ext cx="11008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The network layer enables </a:t>
            </a:r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reachability</a:t>
            </a:r>
            <a:r>
              <a:rPr lang="en-US" sz="4000" dirty="0">
                <a:latin typeface="Helvetica" pitchFamily="2" charset="0"/>
              </a:rPr>
              <a:t>.</a:t>
            </a:r>
          </a:p>
          <a:p>
            <a:pPr algn="ctr"/>
            <a:r>
              <a:rPr lang="en-US" sz="4000" dirty="0">
                <a:latin typeface="Helvetica" pitchFamily="2" charset="0"/>
              </a:rPr>
              <a:t>We’ll see protocols that solve subproblems.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A7CFD-EAD3-E45C-D041-69662CF2D462}"/>
              </a:ext>
            </a:extLst>
          </p:cNvPr>
          <p:cNvSpPr txBox="1"/>
          <p:nvPr/>
        </p:nvSpPr>
        <p:spPr>
          <a:xfrm>
            <a:off x="795647" y="2162462"/>
            <a:ext cx="3467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get an address?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D94B4-8197-A957-FC8F-7CF9B2104984}"/>
              </a:ext>
            </a:extLst>
          </p:cNvPr>
          <p:cNvSpPr txBox="1"/>
          <p:nvPr/>
        </p:nvSpPr>
        <p:spPr>
          <a:xfrm>
            <a:off x="1802085" y="2991770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DHCP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78865-DCBC-BB49-D8EC-AB5CA8456837}"/>
              </a:ext>
            </a:extLst>
          </p:cNvPr>
          <p:cNvSpPr txBox="1"/>
          <p:nvPr/>
        </p:nvSpPr>
        <p:spPr>
          <a:xfrm>
            <a:off x="2594082" y="4287836"/>
            <a:ext cx="3467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within </a:t>
            </a:r>
            <a:r>
              <a:rPr lang="en-US" sz="2400" dirty="0">
                <a:latin typeface="Helvetica" pitchFamily="2" charset="0"/>
              </a:rPr>
              <a:t>the same network?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16F89189-E9E0-9975-B33E-8ED5CAAD7FBB}"/>
              </a:ext>
            </a:extLst>
          </p:cNvPr>
          <p:cNvSpPr/>
          <p:nvPr/>
        </p:nvSpPr>
        <p:spPr>
          <a:xfrm>
            <a:off x="567702" y="3741218"/>
            <a:ext cx="6711872" cy="2975991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35">
            <a:extLst>
              <a:ext uri="{FF2B5EF4-FFF2-40B4-BE49-F238E27FC236}">
                <a16:creationId xmlns:a16="http://schemas.microsoft.com/office/drawing/2014/main" id="{4510240B-46B6-BADF-3C6F-AB3404059633}"/>
              </a:ext>
            </a:extLst>
          </p:cNvPr>
          <p:cNvGrpSpPr>
            <a:grpSpLocks/>
          </p:cNvGrpSpPr>
          <p:nvPr/>
        </p:nvGrpSpPr>
        <p:grpSpPr bwMode="auto">
          <a:xfrm>
            <a:off x="3733144" y="3425432"/>
            <a:ext cx="1064210" cy="903201"/>
            <a:chOff x="-44" y="1473"/>
            <a:chExt cx="981" cy="1105"/>
          </a:xfrm>
        </p:grpSpPr>
        <p:pic>
          <p:nvPicPr>
            <p:cNvPr id="10" name="Picture 136" descr="desktop_computer_stylized_medium">
              <a:extLst>
                <a:ext uri="{FF2B5EF4-FFF2-40B4-BE49-F238E27FC236}">
                  <a16:creationId xmlns:a16="http://schemas.microsoft.com/office/drawing/2014/main" id="{D587362D-B207-1E41-8A7F-44D11FCF5E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137">
              <a:extLst>
                <a:ext uri="{FF2B5EF4-FFF2-40B4-BE49-F238E27FC236}">
                  <a16:creationId xmlns:a16="http://schemas.microsoft.com/office/drawing/2014/main" id="{3915813B-8570-6993-AEC9-87EC34AE18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135">
            <a:extLst>
              <a:ext uri="{FF2B5EF4-FFF2-40B4-BE49-F238E27FC236}">
                <a16:creationId xmlns:a16="http://schemas.microsoft.com/office/drawing/2014/main" id="{F0D13D29-DB43-F14F-3956-2673FD590170}"/>
              </a:ext>
            </a:extLst>
          </p:cNvPr>
          <p:cNvGrpSpPr>
            <a:grpSpLocks/>
          </p:cNvGrpSpPr>
          <p:nvPr/>
        </p:nvGrpSpPr>
        <p:grpSpPr bwMode="auto">
          <a:xfrm>
            <a:off x="10098712" y="4344359"/>
            <a:ext cx="1064210" cy="903201"/>
            <a:chOff x="-44" y="1473"/>
            <a:chExt cx="981" cy="1105"/>
          </a:xfrm>
        </p:grpSpPr>
        <p:pic>
          <p:nvPicPr>
            <p:cNvPr id="17" name="Picture 136" descr="desktop_computer_stylized_medium">
              <a:extLst>
                <a:ext uri="{FF2B5EF4-FFF2-40B4-BE49-F238E27FC236}">
                  <a16:creationId xmlns:a16="http://schemas.microsoft.com/office/drawing/2014/main" id="{762FC470-21B0-A8F0-10D8-FEFD940D86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137">
              <a:extLst>
                <a:ext uri="{FF2B5EF4-FFF2-40B4-BE49-F238E27FC236}">
                  <a16:creationId xmlns:a16="http://schemas.microsoft.com/office/drawing/2014/main" id="{F0A58F1C-725D-AE7C-0A37-B8F9792669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" name="Cloud 18">
            <a:extLst>
              <a:ext uri="{FF2B5EF4-FFF2-40B4-BE49-F238E27FC236}">
                <a16:creationId xmlns:a16="http://schemas.microsoft.com/office/drawing/2014/main" id="{61300C0C-E440-5190-E7E1-F73489264D54}"/>
              </a:ext>
            </a:extLst>
          </p:cNvPr>
          <p:cNvSpPr/>
          <p:nvPr/>
        </p:nvSpPr>
        <p:spPr>
          <a:xfrm>
            <a:off x="8217635" y="3951082"/>
            <a:ext cx="3762153" cy="1963778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39A6B6-9353-C2DE-9C32-821B604EF96F}"/>
              </a:ext>
            </a:extLst>
          </p:cNvPr>
          <p:cNvSpPr txBox="1"/>
          <p:nvPr/>
        </p:nvSpPr>
        <p:spPr>
          <a:xfrm>
            <a:off x="4186776" y="5401378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ARP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3C8E78-4F5C-78C5-1EA0-573F63D2CB99}"/>
              </a:ext>
            </a:extLst>
          </p:cNvPr>
          <p:cNvSpPr txBox="1"/>
          <p:nvPr/>
        </p:nvSpPr>
        <p:spPr>
          <a:xfrm>
            <a:off x="7496108" y="2080673"/>
            <a:ext cx="5111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outside </a:t>
            </a:r>
            <a:r>
              <a:rPr lang="en-US" sz="2400" dirty="0">
                <a:latin typeface="Helvetica" pitchFamily="2" charset="0"/>
              </a:rPr>
              <a:t>its network?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DF11F6-EB79-09D8-0037-0931218EEE9B}"/>
              </a:ext>
            </a:extLst>
          </p:cNvPr>
          <p:cNvSpPr txBox="1"/>
          <p:nvPr/>
        </p:nvSpPr>
        <p:spPr>
          <a:xfrm>
            <a:off x="7544129" y="2873864"/>
            <a:ext cx="5256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Routing protocols</a:t>
            </a:r>
          </a:p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OSPF, RIP, BGP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2C16A6-B6D0-E7FE-4963-3770603F0F96}"/>
              </a:ext>
            </a:extLst>
          </p:cNvPr>
          <p:cNvSpPr txBox="1"/>
          <p:nvPr/>
        </p:nvSpPr>
        <p:spPr>
          <a:xfrm>
            <a:off x="7046777" y="5670769"/>
            <a:ext cx="166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Gateways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99F9E1-F46E-FA94-618A-52D0C716D964}"/>
              </a:ext>
            </a:extLst>
          </p:cNvPr>
          <p:cNvSpPr txBox="1"/>
          <p:nvPr/>
        </p:nvSpPr>
        <p:spPr>
          <a:xfrm>
            <a:off x="7060299" y="6053234"/>
            <a:ext cx="24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NAT</a:t>
            </a:r>
          </a:p>
        </p:txBody>
      </p:sp>
      <p:grpSp>
        <p:nvGrpSpPr>
          <p:cNvPr id="3" name="Group 135">
            <a:extLst>
              <a:ext uri="{FF2B5EF4-FFF2-40B4-BE49-F238E27FC236}">
                <a16:creationId xmlns:a16="http://schemas.microsoft.com/office/drawing/2014/main" id="{43889F5B-7325-9C6B-8DFF-6D05550C45D1}"/>
              </a:ext>
            </a:extLst>
          </p:cNvPr>
          <p:cNvGrpSpPr>
            <a:grpSpLocks/>
          </p:cNvGrpSpPr>
          <p:nvPr/>
        </p:nvGrpSpPr>
        <p:grpSpPr bwMode="auto">
          <a:xfrm>
            <a:off x="427927" y="3946885"/>
            <a:ext cx="1399562" cy="1197821"/>
            <a:chOff x="-44" y="1473"/>
            <a:chExt cx="981" cy="1105"/>
          </a:xfrm>
        </p:grpSpPr>
        <p:pic>
          <p:nvPicPr>
            <p:cNvPr id="4" name="Picture 136" descr="desktop_computer_stylized_medium">
              <a:extLst>
                <a:ext uri="{FF2B5EF4-FFF2-40B4-BE49-F238E27FC236}">
                  <a16:creationId xmlns:a16="http://schemas.microsoft.com/office/drawing/2014/main" id="{9E47A9CF-AD3E-555A-03CE-D3F50C245B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137">
              <a:extLst>
                <a:ext uri="{FF2B5EF4-FFF2-40B4-BE49-F238E27FC236}">
                  <a16:creationId xmlns:a16="http://schemas.microsoft.com/office/drawing/2014/main" id="{37E39EF5-B2BE-1888-2407-1D3368FF4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35">
            <a:extLst>
              <a:ext uri="{FF2B5EF4-FFF2-40B4-BE49-F238E27FC236}">
                <a16:creationId xmlns:a16="http://schemas.microsoft.com/office/drawing/2014/main" id="{F2582804-31DF-8DDC-4FBA-767D56CAA0FF}"/>
              </a:ext>
            </a:extLst>
          </p:cNvPr>
          <p:cNvGrpSpPr>
            <a:grpSpLocks/>
          </p:cNvGrpSpPr>
          <p:nvPr/>
        </p:nvGrpSpPr>
        <p:grpSpPr bwMode="auto">
          <a:xfrm>
            <a:off x="795647" y="5775896"/>
            <a:ext cx="1064210" cy="903201"/>
            <a:chOff x="-44" y="1473"/>
            <a:chExt cx="981" cy="1105"/>
          </a:xfrm>
        </p:grpSpPr>
        <p:pic>
          <p:nvPicPr>
            <p:cNvPr id="13" name="Picture 136" descr="desktop_computer_stylized_medium">
              <a:extLst>
                <a:ext uri="{FF2B5EF4-FFF2-40B4-BE49-F238E27FC236}">
                  <a16:creationId xmlns:a16="http://schemas.microsoft.com/office/drawing/2014/main" id="{DB2E525C-89E1-7CB5-EB8A-36AB97316E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37">
              <a:extLst>
                <a:ext uri="{FF2B5EF4-FFF2-40B4-BE49-F238E27FC236}">
                  <a16:creationId xmlns:a16="http://schemas.microsoft.com/office/drawing/2014/main" id="{4E50AC7D-64EC-65CA-93D8-C422D57F05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C8A27AE-BC96-EAEC-D3F2-725920300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39" y="5850218"/>
            <a:ext cx="1896830" cy="56904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C36A3F-C868-CF27-8847-2A63D4A7BF1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279574" y="4932971"/>
            <a:ext cx="949731" cy="3692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9" descr="Router Clip Art">
            <a:extLst>
              <a:ext uri="{FF2B5EF4-FFF2-40B4-BE49-F238E27FC236}">
                <a16:creationId xmlns:a16="http://schemas.microsoft.com/office/drawing/2014/main" id="{8A4EC54F-6368-70D2-9E24-C7E441DCB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839" y="4977166"/>
            <a:ext cx="850847" cy="62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7F63A5B7-219F-709A-B984-B2BA8C33F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6832" y="5452001"/>
            <a:ext cx="1072131" cy="121833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3E75296-1EDC-F6A0-2C0B-8502B138B710}"/>
              </a:ext>
            </a:extLst>
          </p:cNvPr>
          <p:cNvSpPr txBox="1"/>
          <p:nvPr/>
        </p:nvSpPr>
        <p:spPr>
          <a:xfrm>
            <a:off x="4778360" y="2352687"/>
            <a:ext cx="3467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Debugging?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474038-942A-5B37-7185-B634504E2D26}"/>
              </a:ext>
            </a:extLst>
          </p:cNvPr>
          <p:cNvSpPr txBox="1"/>
          <p:nvPr/>
        </p:nvSpPr>
        <p:spPr>
          <a:xfrm>
            <a:off x="5073562" y="2775673"/>
            <a:ext cx="122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ICMP</a:t>
            </a:r>
          </a:p>
        </p:txBody>
      </p:sp>
    </p:spTree>
    <p:extLst>
      <p:ext uri="{BB962C8B-B14F-4D97-AF65-F5344CB8AC3E}">
        <p14:creationId xmlns:p14="http://schemas.microsoft.com/office/powerpoint/2010/main" val="1042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5" grpId="0" animBg="1"/>
      <p:bldP spid="19" grpId="0" animBg="1"/>
      <p:bldP spid="20" grpId="0"/>
      <p:bldP spid="21" grpId="0"/>
      <p:bldP spid="22" grpId="0"/>
      <p:bldP spid="24" grpId="0"/>
      <p:bldP spid="25" grpId="0"/>
      <p:bldP spid="33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9640-289E-3C4D-99AF-4C926393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83CA-0E0E-BC41-98D5-FB89FFFD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router knows the </a:t>
            </a:r>
            <a:r>
              <a:rPr lang="en-US" dirty="0">
                <a:solidFill>
                  <a:srgbClr val="C00000"/>
                </a:solidFill>
              </a:rPr>
              <a:t>state </a:t>
            </a:r>
            <a:r>
              <a:rPr lang="en-US" dirty="0"/>
              <a:t>of all the links and routers in the network</a:t>
            </a:r>
          </a:p>
          <a:p>
            <a:endParaRPr lang="en-US" dirty="0"/>
          </a:p>
          <a:p>
            <a:r>
              <a:rPr lang="en-US" dirty="0"/>
              <a:t>Every router performs an </a:t>
            </a:r>
            <a:r>
              <a:rPr lang="en-US" dirty="0">
                <a:solidFill>
                  <a:srgbClr val="C00000"/>
                </a:solidFill>
              </a:rPr>
              <a:t>independent</a:t>
            </a:r>
            <a:r>
              <a:rPr lang="en-US" dirty="0"/>
              <a:t> computation on </a:t>
            </a:r>
            <a:r>
              <a:rPr lang="en-US" dirty="0">
                <a:solidFill>
                  <a:srgbClr val="C00000"/>
                </a:solidFill>
              </a:rPr>
              <a:t>globally shared</a:t>
            </a:r>
            <a:r>
              <a:rPr lang="en-US" dirty="0"/>
              <a:t> knowledge of network’s </a:t>
            </a:r>
            <a:r>
              <a:rPr lang="en-US" dirty="0">
                <a:solidFill>
                  <a:srgbClr val="C00000"/>
                </a:solidFill>
              </a:rPr>
              <a:t>complete</a:t>
            </a:r>
            <a:r>
              <a:rPr lang="en-US" dirty="0"/>
              <a:t> graph representation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B29039-7DFD-1041-9B7D-9004C8528F77}"/>
              </a:ext>
            </a:extLst>
          </p:cNvPr>
          <p:cNvGrpSpPr/>
          <p:nvPr/>
        </p:nvGrpSpPr>
        <p:grpSpPr>
          <a:xfrm>
            <a:off x="8216598" y="4721288"/>
            <a:ext cx="3853993" cy="1853541"/>
            <a:chOff x="8300523" y="1771650"/>
            <a:chExt cx="4046386" cy="18535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F7F2AB-1061-2C44-A3E5-B4C1C4C1BE21}"/>
                </a:ext>
              </a:extLst>
            </p:cNvPr>
            <p:cNvSpPr txBox="1"/>
            <p:nvPr/>
          </p:nvSpPr>
          <p:spPr>
            <a:xfrm>
              <a:off x="10048266" y="2978860"/>
              <a:ext cx="2298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B2FAA1-6191-BB41-894B-3837DD071C98}"/>
                </a:ext>
              </a:extLst>
            </p:cNvPr>
            <p:cNvGrpSpPr/>
            <p:nvPr/>
          </p:nvGrpSpPr>
          <p:grpSpPr>
            <a:xfrm>
              <a:off x="8300523" y="1771650"/>
              <a:ext cx="3495581" cy="1850476"/>
              <a:chOff x="8300523" y="1771650"/>
              <a:chExt cx="3495581" cy="185047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F68909-F339-0645-A912-D80AEC470C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7540" y="2313727"/>
                <a:ext cx="571501" cy="5731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E3C1CB8-E50F-6944-8F13-D02865773C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6128" y="2336477"/>
                <a:ext cx="627672" cy="493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2E7092-EE09-EE41-BC4D-0EC6CB8BDEFE}"/>
                  </a:ext>
                </a:extLst>
              </p:cNvPr>
              <p:cNvSpPr txBox="1"/>
              <p:nvPr/>
            </p:nvSpPr>
            <p:spPr>
              <a:xfrm>
                <a:off x="8582641" y="177165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57B41F-74E0-204C-A182-1980BF706C07}"/>
                  </a:ext>
                </a:extLst>
              </p:cNvPr>
              <p:cNvSpPr txBox="1"/>
              <p:nvPr/>
            </p:nvSpPr>
            <p:spPr>
              <a:xfrm>
                <a:off x="8300523" y="2975795"/>
                <a:ext cx="1747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</a:rPr>
                  <a:t>protocols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390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E5C7-41B9-564D-94C6-FA4CB6C4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Information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B2AC-3BE5-8848-B801-50C4027E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658807" cy="49385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 state flooding:</a:t>
            </a:r>
            <a:r>
              <a:rPr lang="en-US" dirty="0"/>
              <a:t> the process by which neighborhood information of </a:t>
            </a:r>
            <a:r>
              <a:rPr lang="en-US" dirty="0">
                <a:solidFill>
                  <a:srgbClr val="C00000"/>
                </a:solidFill>
              </a:rPr>
              <a:t>each network router</a:t>
            </a:r>
            <a:r>
              <a:rPr lang="en-US" dirty="0"/>
              <a:t> is transmitted to </a:t>
            </a:r>
            <a:r>
              <a:rPr lang="en-US" dirty="0">
                <a:solidFill>
                  <a:srgbClr val="C00000"/>
                </a:solidFill>
              </a:rPr>
              <a:t>all other routers</a:t>
            </a:r>
          </a:p>
          <a:p>
            <a:r>
              <a:rPr lang="en-US" dirty="0"/>
              <a:t>Each router sends a </a:t>
            </a:r>
            <a:r>
              <a:rPr lang="en-US" dirty="0">
                <a:solidFill>
                  <a:srgbClr val="C00000"/>
                </a:solidFill>
              </a:rPr>
              <a:t>link state advertisement</a:t>
            </a:r>
            <a:r>
              <a:rPr lang="en-US" dirty="0"/>
              <a:t> (LSA) to each of its neighbors</a:t>
            </a:r>
          </a:p>
          <a:p>
            <a:r>
              <a:rPr lang="en-US" dirty="0"/>
              <a:t>LSA contains </a:t>
            </a:r>
            <a:r>
              <a:rPr lang="en-US" dirty="0">
                <a:solidFill>
                  <a:schemeClr val="tx1"/>
                </a:solidFill>
              </a:rPr>
              <a:t>the router ID, the IP prefix owned by the router, the router’s neighbors, and link cost to those neighbors</a:t>
            </a:r>
          </a:p>
          <a:p>
            <a:r>
              <a:rPr lang="en-US" dirty="0"/>
              <a:t>Upon receiving an LSA, a router forwards it to each of its neighbors: </a:t>
            </a:r>
            <a:r>
              <a:rPr lang="en-US" dirty="0">
                <a:solidFill>
                  <a:srgbClr val="C00000"/>
                </a:solidFill>
              </a:rPr>
              <a:t>flooding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A40EF9-7AC5-0E40-8DFE-35A19FEAED20}"/>
              </a:ext>
            </a:extLst>
          </p:cNvPr>
          <p:cNvGrpSpPr/>
          <p:nvPr/>
        </p:nvGrpSpPr>
        <p:grpSpPr>
          <a:xfrm>
            <a:off x="8404932" y="2050349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80C5EBE5-CAF0-A34F-BF3B-21967FFDF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6E55B162-65A2-B14F-93E3-64AD0FCD9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094EECA9-E427-0948-AB46-5F7755352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7C0A2B89-1888-4D4F-BA4F-44E8046D7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ABFA0EA4-6A06-D34E-A48A-7C652453F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CB403DC4-A1D1-DE4B-93ED-E59379AC0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47A218A4-6FE1-4E4E-96DB-4D0D04E6F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B3F8D3D1-0C9D-6145-93F0-7299594B4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881430A3-6360-4B46-B000-8BA59D7B6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368D2BDC-195B-C949-A4C3-906CDB6E9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114D97ED-8F73-4440-8CEF-9716E05DD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4A1191C-4E34-AF4B-B4DA-4E2B61F25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C6714078-48A4-F344-8CA1-694E24260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136F522C-3232-9D42-B438-278EF8FAD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B992DA2D-2386-E646-ABC5-235E9F82F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C8E18537-E937-C94A-AD04-0F2DC52D7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6453ECA3-31E1-1D4A-8F54-CB4B717AB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BC020F5F-A37F-0848-901D-637ED45A4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F3E6201D-191C-484A-A01F-7C5660BC4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8D12B636-ACFA-E94C-9344-FF7D1DB78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7B894F68-2F90-1A47-BE22-255943D5E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7F016B0B-8993-1143-84E3-A57A775CE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19C922EF-A7B8-654A-9862-F2BE8789B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788C0EC9-12AD-384A-8677-2A56F6A7A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473DFF4A-345D-B94E-BF13-BC4B3576B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3B15912-6BC2-E848-B803-739D558B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8A266BB2-8F74-BF4F-879D-4DE787A4F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670CC436-12E2-5948-A6DB-4C788C2DA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9E9A33D7-4000-D041-BF92-01A48E32A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D8FEF4CC-FDB3-1746-AD9B-FBECA60FF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DCA8D17C-90C5-BF41-AE25-D78D57AEA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072D9CE8-8A07-434A-8E10-D51BAA11B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D98AF19A-E1E2-FC42-BECD-D540F6772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28184BCF-E424-3A4C-813E-757406BC2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D07A1F0-9280-4E41-BD46-100197C3F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A7BD5C2-E74A-854B-A9A8-DEE5F736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0C9719DF-EDD8-6D42-A846-2AABF5BFB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82D709AE-E5CE-CD43-A6EC-2F62514A2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A5BD44EC-48C2-6847-A459-91F23CDEE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E0EA6617-2D76-684A-8A6C-1C42B078A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5ED58263-EC44-384D-8FAD-7CA529206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A72689-7E26-B24C-8790-DA3E447C9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C096260B-F438-BA4D-ADAF-7EE11EB6F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id="{6722DCA2-E405-DD49-997D-06B9CD419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FE48674B-58D5-2745-8176-39F3A18C8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4AA62AF3-63E7-0D48-A941-1C000F0C7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Text Box 52">
              <a:extLst>
                <a:ext uri="{FF2B5EF4-FFF2-40B4-BE49-F238E27FC236}">
                  <a16:creationId xmlns:a16="http://schemas.microsoft.com/office/drawing/2014/main" id="{CE6F1C0C-AF21-664A-9F2F-1044DD0B5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2" name="Rectangle 54">
              <a:extLst>
                <a:ext uri="{FF2B5EF4-FFF2-40B4-BE49-F238E27FC236}">
                  <a16:creationId xmlns:a16="http://schemas.microsoft.com/office/drawing/2014/main" id="{767E1219-DD92-CB40-AEE7-901877131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55">
              <a:extLst>
                <a:ext uri="{FF2B5EF4-FFF2-40B4-BE49-F238E27FC236}">
                  <a16:creationId xmlns:a16="http://schemas.microsoft.com/office/drawing/2014/main" id="{EAFD4DEF-6AA0-974A-9DA2-797002D3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57">
              <a:extLst>
                <a:ext uri="{FF2B5EF4-FFF2-40B4-BE49-F238E27FC236}">
                  <a16:creationId xmlns:a16="http://schemas.microsoft.com/office/drawing/2014/main" id="{1AF32F6E-ABE7-4F47-B57F-FBA0646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A3441A79-045E-0940-A95E-FF3DF2B25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60">
              <a:extLst>
                <a:ext uri="{FF2B5EF4-FFF2-40B4-BE49-F238E27FC236}">
                  <a16:creationId xmlns:a16="http://schemas.microsoft.com/office/drawing/2014/main" id="{4BD77302-2ECB-9745-BA76-7D324EBD0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61">
              <a:extLst>
                <a:ext uri="{FF2B5EF4-FFF2-40B4-BE49-F238E27FC236}">
                  <a16:creationId xmlns:a16="http://schemas.microsoft.com/office/drawing/2014/main" id="{7E3CBBCC-7C8F-5043-B8C3-88884775B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8" name="Text Box 62">
              <a:extLst>
                <a:ext uri="{FF2B5EF4-FFF2-40B4-BE49-F238E27FC236}">
                  <a16:creationId xmlns:a16="http://schemas.microsoft.com/office/drawing/2014/main" id="{09C0E53B-86D4-DB45-BA5E-F90A75725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9" name="Text Box 63">
              <a:extLst>
                <a:ext uri="{FF2B5EF4-FFF2-40B4-BE49-F238E27FC236}">
                  <a16:creationId xmlns:a16="http://schemas.microsoft.com/office/drawing/2014/main" id="{5F03CCD3-A03E-1641-8163-689EAB47D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0" name="Text Box 64">
              <a:extLst>
                <a:ext uri="{FF2B5EF4-FFF2-40B4-BE49-F238E27FC236}">
                  <a16:creationId xmlns:a16="http://schemas.microsoft.com/office/drawing/2014/main" id="{DEDFB122-706D-8E4D-B49A-07836FA98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65">
              <a:extLst>
                <a:ext uri="{FF2B5EF4-FFF2-40B4-BE49-F238E27FC236}">
                  <a16:creationId xmlns:a16="http://schemas.microsoft.com/office/drawing/2014/main" id="{1963496A-8ACA-174A-930A-F3807C37B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" name="Text Box 66">
              <a:extLst>
                <a:ext uri="{FF2B5EF4-FFF2-40B4-BE49-F238E27FC236}">
                  <a16:creationId xmlns:a16="http://schemas.microsoft.com/office/drawing/2014/main" id="{4B99B3BA-9C62-D74B-9989-8F5BBD7B0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" name="Text Box 67">
              <a:extLst>
                <a:ext uri="{FF2B5EF4-FFF2-40B4-BE49-F238E27FC236}">
                  <a16:creationId xmlns:a16="http://schemas.microsoft.com/office/drawing/2014/main" id="{C0CF002E-D695-F044-820A-4682140C0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4" name="Text Box 68">
              <a:extLst>
                <a:ext uri="{FF2B5EF4-FFF2-40B4-BE49-F238E27FC236}">
                  <a16:creationId xmlns:a16="http://schemas.microsoft.com/office/drawing/2014/main" id="{0E85498C-EBCD-FB49-9969-6070B1100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5" name="Text Box 69">
              <a:extLst>
                <a:ext uri="{FF2B5EF4-FFF2-40B4-BE49-F238E27FC236}">
                  <a16:creationId xmlns:a16="http://schemas.microsoft.com/office/drawing/2014/main" id="{87953599-40D4-544B-B085-C2FB4FE97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6" name="Text Box 70">
              <a:extLst>
                <a:ext uri="{FF2B5EF4-FFF2-40B4-BE49-F238E27FC236}">
                  <a16:creationId xmlns:a16="http://schemas.microsoft.com/office/drawing/2014/main" id="{9103E63C-0BC5-BD4A-B58C-2314B4253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" name="Text Box 71">
              <a:extLst>
                <a:ext uri="{FF2B5EF4-FFF2-40B4-BE49-F238E27FC236}">
                  <a16:creationId xmlns:a16="http://schemas.microsoft.com/office/drawing/2014/main" id="{2489A9B4-E46A-E34C-96E0-C9B2664C5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53F2DE5-522F-C249-AF85-4F4735578912}"/>
              </a:ext>
            </a:extLst>
          </p:cNvPr>
          <p:cNvCxnSpPr>
            <a:cxnSpLocks/>
          </p:cNvCxnSpPr>
          <p:nvPr/>
        </p:nvCxnSpPr>
        <p:spPr>
          <a:xfrm>
            <a:off x="9606868" y="3059117"/>
            <a:ext cx="10914" cy="7652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A9C55B-4A9F-A04B-B941-C3BC70E64DB1}"/>
              </a:ext>
            </a:extLst>
          </p:cNvPr>
          <p:cNvCxnSpPr>
            <a:cxnSpLocks/>
          </p:cNvCxnSpPr>
          <p:nvPr/>
        </p:nvCxnSpPr>
        <p:spPr>
          <a:xfrm flipH="1">
            <a:off x="9072072" y="3090716"/>
            <a:ext cx="323072" cy="2950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06ECFB3-827E-D34F-8C64-272711256389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9649719" y="2639312"/>
            <a:ext cx="966601" cy="101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1E125E-075A-5741-8DCB-C1127FDBF551}"/>
              </a:ext>
            </a:extLst>
          </p:cNvPr>
          <p:cNvCxnSpPr>
            <a:cxnSpLocks/>
          </p:cNvCxnSpPr>
          <p:nvPr/>
        </p:nvCxnSpPr>
        <p:spPr>
          <a:xfrm>
            <a:off x="10728885" y="3024281"/>
            <a:ext cx="71585" cy="64658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DEBFB0-689F-3E42-A16D-87BD37FBB0E2}"/>
              </a:ext>
            </a:extLst>
          </p:cNvPr>
          <p:cNvCxnSpPr>
            <a:cxnSpLocks/>
          </p:cNvCxnSpPr>
          <p:nvPr/>
        </p:nvCxnSpPr>
        <p:spPr>
          <a:xfrm flipH="1">
            <a:off x="10118916" y="3198298"/>
            <a:ext cx="351354" cy="5617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4E92865-CE7D-6143-977E-31B0B032A83F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997647" y="2764792"/>
            <a:ext cx="527517" cy="3793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6D34AA69-E890-F44B-ADFD-6482E2F1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464" y="401017"/>
            <a:ext cx="1281340" cy="10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1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E5C7-41B9-564D-94C6-FA4CB6C4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Information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B2AC-3BE5-8848-B801-50C4027E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624863" cy="5032376"/>
          </a:xfrm>
        </p:spPr>
        <p:txBody>
          <a:bodyPr>
            <a:normAutofit/>
          </a:bodyPr>
          <a:lstStyle/>
          <a:p>
            <a:r>
              <a:rPr lang="en-US" dirty="0"/>
              <a:t>Eventually, the entire network receives LSAs originated by each router</a:t>
            </a:r>
          </a:p>
          <a:p>
            <a:r>
              <a:rPr lang="en-US" dirty="0"/>
              <a:t>LSAs put into a </a:t>
            </a:r>
            <a:r>
              <a:rPr lang="en-US" dirty="0">
                <a:solidFill>
                  <a:srgbClr val="C00000"/>
                </a:solidFill>
              </a:rPr>
              <a:t>link state database</a:t>
            </a:r>
            <a:endParaRPr lang="en-US" dirty="0"/>
          </a:p>
          <a:p>
            <a:r>
              <a:rPr lang="en-US" dirty="0"/>
              <a:t>LSAs occur periodically and </a:t>
            </a:r>
            <a:r>
              <a:rPr lang="en-US" dirty="0">
                <a:solidFill>
                  <a:srgbClr val="C00000"/>
                </a:solidFill>
              </a:rPr>
              <a:t>whenever the graph changes</a:t>
            </a:r>
          </a:p>
          <a:p>
            <a:pPr lvl="1"/>
            <a:r>
              <a:rPr lang="en-US" dirty="0"/>
              <a:t>Example: if a link fails</a:t>
            </a:r>
          </a:p>
          <a:p>
            <a:pPr lvl="1"/>
            <a:r>
              <a:rPr lang="en-US" dirty="0"/>
              <a:t>Example: if a new link or router is added</a:t>
            </a:r>
          </a:p>
          <a:p>
            <a:r>
              <a:rPr lang="en-US" dirty="0"/>
              <a:t>The routing algorithm running at each router can </a:t>
            </a:r>
            <a:r>
              <a:rPr lang="en-US" dirty="0">
                <a:solidFill>
                  <a:srgbClr val="C00000"/>
                </a:solidFill>
              </a:rPr>
              <a:t>use the entire network’s graph</a:t>
            </a:r>
            <a:r>
              <a:rPr lang="en-US" dirty="0"/>
              <a:t> to compute least cost paths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A40EF9-7AC5-0E40-8DFE-35A19FEAED20}"/>
              </a:ext>
            </a:extLst>
          </p:cNvPr>
          <p:cNvGrpSpPr/>
          <p:nvPr/>
        </p:nvGrpSpPr>
        <p:grpSpPr>
          <a:xfrm>
            <a:off x="8404932" y="2050349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80C5EBE5-CAF0-A34F-BF3B-21967FFDF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6E55B162-65A2-B14F-93E3-64AD0FCD9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094EECA9-E427-0948-AB46-5F7755352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7C0A2B89-1888-4D4F-BA4F-44E8046D7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ABFA0EA4-6A06-D34E-A48A-7C652453F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CB403DC4-A1D1-DE4B-93ED-E59379AC0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47A218A4-6FE1-4E4E-96DB-4D0D04E6F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B3F8D3D1-0C9D-6145-93F0-7299594B4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881430A3-6360-4B46-B000-8BA59D7B6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368D2BDC-195B-C949-A4C3-906CDB6E9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114D97ED-8F73-4440-8CEF-9716E05DD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4A1191C-4E34-AF4B-B4DA-4E2B61F25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C6714078-48A4-F344-8CA1-694E24260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136F522C-3232-9D42-B438-278EF8FAD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B992DA2D-2386-E646-ABC5-235E9F82F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C8E18537-E937-C94A-AD04-0F2DC52D7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6453ECA3-31E1-1D4A-8F54-CB4B717AB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BC020F5F-A37F-0848-901D-637ED45A4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F3E6201D-191C-484A-A01F-7C5660BC4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8D12B636-ACFA-E94C-9344-FF7D1DB78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7B894F68-2F90-1A47-BE22-255943D5E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7F016B0B-8993-1143-84E3-A57A775CE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19C922EF-A7B8-654A-9862-F2BE8789B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788C0EC9-12AD-384A-8677-2A56F6A7A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473DFF4A-345D-B94E-BF13-BC4B3576B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3B15912-6BC2-E848-B803-739D558B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8A266BB2-8F74-BF4F-879D-4DE787A4F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670CC436-12E2-5948-A6DB-4C788C2DA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9E9A33D7-4000-D041-BF92-01A48E32A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D8FEF4CC-FDB3-1746-AD9B-FBECA60FF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DCA8D17C-90C5-BF41-AE25-D78D57AEA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072D9CE8-8A07-434A-8E10-D51BAA11B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D98AF19A-E1E2-FC42-BECD-D540F6772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28184BCF-E424-3A4C-813E-757406BC2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D07A1F0-9280-4E41-BD46-100197C3F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A7BD5C2-E74A-854B-A9A8-DEE5F736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0C9719DF-EDD8-6D42-A846-2AABF5BFB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82D709AE-E5CE-CD43-A6EC-2F62514A2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A5BD44EC-48C2-6847-A459-91F23CDEE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E0EA6617-2D76-684A-8A6C-1C42B078A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5ED58263-EC44-384D-8FAD-7CA529206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A72689-7E26-B24C-8790-DA3E447C9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C096260B-F438-BA4D-ADAF-7EE11EB6F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id="{6722DCA2-E405-DD49-997D-06B9CD419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FE48674B-58D5-2745-8176-39F3A18C8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4AA62AF3-63E7-0D48-A941-1C000F0C7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Text Box 52">
              <a:extLst>
                <a:ext uri="{FF2B5EF4-FFF2-40B4-BE49-F238E27FC236}">
                  <a16:creationId xmlns:a16="http://schemas.microsoft.com/office/drawing/2014/main" id="{CE6F1C0C-AF21-664A-9F2F-1044DD0B5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2" name="Rectangle 54">
              <a:extLst>
                <a:ext uri="{FF2B5EF4-FFF2-40B4-BE49-F238E27FC236}">
                  <a16:creationId xmlns:a16="http://schemas.microsoft.com/office/drawing/2014/main" id="{767E1219-DD92-CB40-AEE7-901877131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55">
              <a:extLst>
                <a:ext uri="{FF2B5EF4-FFF2-40B4-BE49-F238E27FC236}">
                  <a16:creationId xmlns:a16="http://schemas.microsoft.com/office/drawing/2014/main" id="{EAFD4DEF-6AA0-974A-9DA2-797002D3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57">
              <a:extLst>
                <a:ext uri="{FF2B5EF4-FFF2-40B4-BE49-F238E27FC236}">
                  <a16:creationId xmlns:a16="http://schemas.microsoft.com/office/drawing/2014/main" id="{1AF32F6E-ABE7-4F47-B57F-FBA0646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A3441A79-045E-0940-A95E-FF3DF2B25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60">
              <a:extLst>
                <a:ext uri="{FF2B5EF4-FFF2-40B4-BE49-F238E27FC236}">
                  <a16:creationId xmlns:a16="http://schemas.microsoft.com/office/drawing/2014/main" id="{4BD77302-2ECB-9745-BA76-7D324EBD0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61">
              <a:extLst>
                <a:ext uri="{FF2B5EF4-FFF2-40B4-BE49-F238E27FC236}">
                  <a16:creationId xmlns:a16="http://schemas.microsoft.com/office/drawing/2014/main" id="{7E3CBBCC-7C8F-5043-B8C3-88884775B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8" name="Text Box 62">
              <a:extLst>
                <a:ext uri="{FF2B5EF4-FFF2-40B4-BE49-F238E27FC236}">
                  <a16:creationId xmlns:a16="http://schemas.microsoft.com/office/drawing/2014/main" id="{09C0E53B-86D4-DB45-BA5E-F90A75725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9" name="Text Box 63">
              <a:extLst>
                <a:ext uri="{FF2B5EF4-FFF2-40B4-BE49-F238E27FC236}">
                  <a16:creationId xmlns:a16="http://schemas.microsoft.com/office/drawing/2014/main" id="{5F03CCD3-A03E-1641-8163-689EAB47D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0" name="Text Box 64">
              <a:extLst>
                <a:ext uri="{FF2B5EF4-FFF2-40B4-BE49-F238E27FC236}">
                  <a16:creationId xmlns:a16="http://schemas.microsoft.com/office/drawing/2014/main" id="{DEDFB122-706D-8E4D-B49A-07836FA98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65">
              <a:extLst>
                <a:ext uri="{FF2B5EF4-FFF2-40B4-BE49-F238E27FC236}">
                  <a16:creationId xmlns:a16="http://schemas.microsoft.com/office/drawing/2014/main" id="{1963496A-8ACA-174A-930A-F3807C37B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" name="Text Box 66">
              <a:extLst>
                <a:ext uri="{FF2B5EF4-FFF2-40B4-BE49-F238E27FC236}">
                  <a16:creationId xmlns:a16="http://schemas.microsoft.com/office/drawing/2014/main" id="{4B99B3BA-9C62-D74B-9989-8F5BBD7B0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" name="Text Box 67">
              <a:extLst>
                <a:ext uri="{FF2B5EF4-FFF2-40B4-BE49-F238E27FC236}">
                  <a16:creationId xmlns:a16="http://schemas.microsoft.com/office/drawing/2014/main" id="{C0CF002E-D695-F044-820A-4682140C0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4" name="Text Box 68">
              <a:extLst>
                <a:ext uri="{FF2B5EF4-FFF2-40B4-BE49-F238E27FC236}">
                  <a16:creationId xmlns:a16="http://schemas.microsoft.com/office/drawing/2014/main" id="{0E85498C-EBCD-FB49-9969-6070B1100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5" name="Text Box 69">
              <a:extLst>
                <a:ext uri="{FF2B5EF4-FFF2-40B4-BE49-F238E27FC236}">
                  <a16:creationId xmlns:a16="http://schemas.microsoft.com/office/drawing/2014/main" id="{87953599-40D4-544B-B085-C2FB4FE97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6" name="Text Box 70">
              <a:extLst>
                <a:ext uri="{FF2B5EF4-FFF2-40B4-BE49-F238E27FC236}">
                  <a16:creationId xmlns:a16="http://schemas.microsoft.com/office/drawing/2014/main" id="{9103E63C-0BC5-BD4A-B58C-2314B4253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" name="Text Box 71">
              <a:extLst>
                <a:ext uri="{FF2B5EF4-FFF2-40B4-BE49-F238E27FC236}">
                  <a16:creationId xmlns:a16="http://schemas.microsoft.com/office/drawing/2014/main" id="{2489A9B4-E46A-E34C-96E0-C9B2664C5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53F2DE5-522F-C249-AF85-4F4735578912}"/>
              </a:ext>
            </a:extLst>
          </p:cNvPr>
          <p:cNvCxnSpPr>
            <a:cxnSpLocks/>
          </p:cNvCxnSpPr>
          <p:nvPr/>
        </p:nvCxnSpPr>
        <p:spPr>
          <a:xfrm>
            <a:off x="9606868" y="3059117"/>
            <a:ext cx="10914" cy="7652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A9C55B-4A9F-A04B-B941-C3BC70E64DB1}"/>
              </a:ext>
            </a:extLst>
          </p:cNvPr>
          <p:cNvCxnSpPr>
            <a:cxnSpLocks/>
          </p:cNvCxnSpPr>
          <p:nvPr/>
        </p:nvCxnSpPr>
        <p:spPr>
          <a:xfrm flipH="1">
            <a:off x="9072072" y="3090716"/>
            <a:ext cx="323072" cy="2950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06ECFB3-827E-D34F-8C64-272711256389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9649719" y="2639312"/>
            <a:ext cx="966601" cy="101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1E125E-075A-5741-8DCB-C1127FDBF551}"/>
              </a:ext>
            </a:extLst>
          </p:cNvPr>
          <p:cNvCxnSpPr>
            <a:cxnSpLocks/>
          </p:cNvCxnSpPr>
          <p:nvPr/>
        </p:nvCxnSpPr>
        <p:spPr>
          <a:xfrm>
            <a:off x="10728885" y="3024281"/>
            <a:ext cx="71585" cy="64658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DEBFB0-689F-3E42-A16D-87BD37FBB0E2}"/>
              </a:ext>
            </a:extLst>
          </p:cNvPr>
          <p:cNvCxnSpPr>
            <a:cxnSpLocks/>
          </p:cNvCxnSpPr>
          <p:nvPr/>
        </p:nvCxnSpPr>
        <p:spPr>
          <a:xfrm flipH="1">
            <a:off x="10118916" y="3198298"/>
            <a:ext cx="351354" cy="5617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4E92865-CE7D-6143-977E-31B0B032A83F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997647" y="2764792"/>
            <a:ext cx="527517" cy="3793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1D59B960-9B26-864F-B18A-41C88DF44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464" y="401017"/>
            <a:ext cx="1281340" cy="10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7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Q2: The algorithm</a:t>
            </a:r>
            <a:endParaRPr lang="en-US" sz="48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5625"/>
            <a:ext cx="5181600" cy="4895850"/>
          </a:xfrm>
        </p:spPr>
        <p:txBody>
          <a:bodyPr>
            <a:normAutofit/>
          </a:bodyPr>
          <a:lstStyle/>
          <a:p>
            <a:pPr>
              <a:buFont typeface="ZapfDingbats"/>
              <a:buNone/>
            </a:pPr>
            <a:r>
              <a:rPr lang="en-US" sz="3000" dirty="0">
                <a:solidFill>
                  <a:srgbClr val="C00000"/>
                </a:solidFill>
              </a:rPr>
              <a:t>Dijkstra’s algorithm</a:t>
            </a:r>
          </a:p>
          <a:p>
            <a:r>
              <a:rPr lang="en-US" sz="2400" dirty="0"/>
              <a:t>Given a network graph, the algorithm computes the least cost paths from one node (</a:t>
            </a:r>
            <a:r>
              <a:rPr lang="en-US" sz="2400" dirty="0">
                <a:solidFill>
                  <a:srgbClr val="C00000"/>
                </a:solidFill>
              </a:rPr>
              <a:t>source</a:t>
            </a:r>
            <a:r>
              <a:rPr lang="en-US" sz="2400" dirty="0"/>
              <a:t>) to all other nodes</a:t>
            </a:r>
          </a:p>
          <a:p>
            <a:r>
              <a:rPr lang="en-US" sz="2400" dirty="0"/>
              <a:t>This can then be used to compute the </a:t>
            </a:r>
            <a:r>
              <a:rPr lang="en-US" sz="2400" dirty="0">
                <a:solidFill>
                  <a:srgbClr val="C00000"/>
                </a:solidFill>
              </a:rPr>
              <a:t>forwarding table</a:t>
            </a:r>
            <a:r>
              <a:rPr lang="en-US" sz="2400" dirty="0"/>
              <a:t> at that node</a:t>
            </a:r>
            <a:endParaRPr lang="en-US" dirty="0"/>
          </a:p>
          <a:p>
            <a:r>
              <a:rPr lang="en-US" sz="2400" dirty="0"/>
              <a:t>Iterative algorithm: maintain </a:t>
            </a:r>
            <a:r>
              <a:rPr lang="en-US" sz="2400" dirty="0">
                <a:solidFill>
                  <a:srgbClr val="C00000"/>
                </a:solidFill>
              </a:rPr>
              <a:t>estimates</a:t>
            </a:r>
            <a:r>
              <a:rPr lang="en-US" sz="2400" dirty="0"/>
              <a:t> of least costs to reach every other node.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After k iterations, each node definitively knows the least cost path to k destinations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/>
          </a:bodyPr>
          <a:lstStyle/>
          <a:p>
            <a:pPr>
              <a:buFont typeface="ZapfDingbats"/>
              <a:buNone/>
            </a:pPr>
            <a:r>
              <a:rPr lang="en-US" sz="3200" dirty="0">
                <a:solidFill>
                  <a:srgbClr val="C00000"/>
                </a:solidFill>
              </a:rPr>
              <a:t>Notation</a:t>
            </a:r>
            <a:r>
              <a:rPr lang="en-US" sz="3200" dirty="0">
                <a:solidFill>
                  <a:srgbClr val="FF0000"/>
                </a:solidFill>
              </a:rPr>
              <a:t>:</a:t>
            </a:r>
            <a:endParaRPr lang="en-US" sz="3200" dirty="0"/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c(</a:t>
            </a:r>
            <a:r>
              <a:rPr lang="en-US" dirty="0" err="1">
                <a:solidFill>
                  <a:srgbClr val="C00000"/>
                </a:solidFill>
                <a:latin typeface="Arial" charset="0"/>
              </a:rPr>
              <a:t>x,y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):</a:t>
            </a:r>
            <a:r>
              <a:rPr lang="en-US" sz="2400" dirty="0"/>
              <a:t> link cost from node x to y;  = ∞ if not direct neighbors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D(v):</a:t>
            </a:r>
            <a:r>
              <a:rPr lang="en-US" sz="2400" dirty="0"/>
              <a:t> current estimate of cost of path from source to destination v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p(v):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C00000"/>
                </a:solidFill>
              </a:rPr>
              <a:t>predecessor node</a:t>
            </a:r>
            <a:r>
              <a:rPr lang="en-US" sz="2400" dirty="0"/>
              <a:t>) the last node before v on the path from source to v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N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'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:</a:t>
            </a:r>
            <a:r>
              <a:rPr lang="en-US" sz="2400" dirty="0"/>
              <a:t> set of nodes whose least cost path is definitively known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EE073403-AB26-5048-ABA0-EF779C4C5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82" y="365125"/>
            <a:ext cx="1387358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1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Dijsktra’s</a:t>
            </a:r>
            <a:r>
              <a:rPr lang="en-US" dirty="0"/>
              <a:t> Algorithm</a:t>
            </a:r>
            <a:endParaRPr lang="en-US" sz="5400" dirty="0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665413" y="1458914"/>
            <a:ext cx="622141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Arial" charset="0"/>
              </a:rPr>
              <a:t>1  </a:t>
            </a:r>
            <a:r>
              <a:rPr lang="en-US" sz="2000" b="1" i="1" dirty="0">
                <a:latin typeface="Arial" charset="0"/>
              </a:rPr>
              <a:t>Initialization: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2   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= {u}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3    for all nodes v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4      if v adjacent to u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5          then D(v) = c(</a:t>
            </a:r>
            <a:r>
              <a:rPr lang="en-US" sz="2000" dirty="0" err="1">
                <a:latin typeface="Arial" charset="0"/>
              </a:rPr>
              <a:t>u,v</a:t>
            </a:r>
            <a:r>
              <a:rPr lang="en-US" sz="2000" dirty="0">
                <a:latin typeface="Arial" charset="0"/>
              </a:rPr>
              <a:t>)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6      else D(v) = </a:t>
            </a:r>
            <a:r>
              <a:rPr lang="en-US" sz="2000" dirty="0">
                <a:latin typeface="Arial" charset="0"/>
                <a:cs typeface="Arial" charset="0"/>
              </a:rPr>
              <a:t>∞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7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8   </a:t>
            </a:r>
            <a:r>
              <a:rPr lang="en-US" sz="2000" b="1" i="1" dirty="0">
                <a:latin typeface="Arial" charset="0"/>
              </a:rPr>
              <a:t>Loop</a:t>
            </a:r>
            <a:r>
              <a:rPr lang="en-US" sz="2000" i="1" dirty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  <a:p>
            <a:pPr eaLnBrk="0" hangingPunct="0"/>
            <a:r>
              <a:rPr lang="en-US" sz="2000" dirty="0">
                <a:latin typeface="Arial" charset="0"/>
              </a:rPr>
              <a:t>9     find w not in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such that D(w) is a minimum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10    add w to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11    update D(v) for all v adjacent to w and not in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: </a:t>
            </a:r>
          </a:p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Arial" charset="0"/>
              </a:rPr>
              <a:t>12       D(v) = min( D(v), D(w) + c(</a:t>
            </a:r>
            <a:r>
              <a:rPr lang="en-US" sz="2000" dirty="0" err="1">
                <a:solidFill>
                  <a:srgbClr val="C00000"/>
                </a:solidFill>
                <a:latin typeface="Arial" charset="0"/>
              </a:rPr>
              <a:t>w,v</a:t>
            </a:r>
            <a:r>
              <a:rPr lang="en-US" sz="2000" dirty="0">
                <a:solidFill>
                  <a:srgbClr val="C00000"/>
                </a:solidFill>
                <a:latin typeface="Arial" charset="0"/>
              </a:rPr>
              <a:t>) )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13    /* new cost to v is either old cost to v or known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14     shortest path cost to w plus cost from w to v */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15  </a:t>
            </a:r>
            <a:r>
              <a:rPr lang="en-US" sz="2000" b="1" i="1" dirty="0">
                <a:latin typeface="Arial" charset="0"/>
              </a:rPr>
              <a:t>until all nodes in N</a:t>
            </a:r>
            <a:r>
              <a:rPr lang="en-US" sz="2000" b="1" i="1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</a:t>
            </a: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2124075" y="3543301"/>
            <a:ext cx="800100" cy="2886075"/>
          </a:xfrm>
          <a:custGeom>
            <a:avLst/>
            <a:gdLst>
              <a:gd name="T0" fmla="*/ 800100 w 504"/>
              <a:gd name="T1" fmla="*/ 2533650 h 1818"/>
              <a:gd name="T2" fmla="*/ 190500 w 504"/>
              <a:gd name="T3" fmla="*/ 2543175 h 1818"/>
              <a:gd name="T4" fmla="*/ 142875 w 504"/>
              <a:gd name="T5" fmla="*/ 304800 h 1818"/>
              <a:gd name="T6" fmla="*/ 628650 w 504"/>
              <a:gd name="T7" fmla="*/ 228600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0E324C-0733-F442-B6EC-33549ABC019F}"/>
              </a:ext>
            </a:extLst>
          </p:cNvPr>
          <p:cNvSpPr txBox="1"/>
          <p:nvPr/>
        </p:nvSpPr>
        <p:spPr>
          <a:xfrm>
            <a:off x="7553265" y="1865442"/>
            <a:ext cx="2988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Initial estimates of distances are just the link costs of neighbors.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FF58D14-4F37-E94F-94B6-D8785F7A0234}"/>
              </a:ext>
            </a:extLst>
          </p:cNvPr>
          <p:cNvSpPr/>
          <p:nvPr/>
        </p:nvSpPr>
        <p:spPr>
          <a:xfrm>
            <a:off x="6810070" y="1458914"/>
            <a:ext cx="634084" cy="180010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AB43B8-7B80-0841-8020-D1B726B2BAC7}"/>
              </a:ext>
            </a:extLst>
          </p:cNvPr>
          <p:cNvSpPr txBox="1"/>
          <p:nvPr/>
        </p:nvSpPr>
        <p:spPr>
          <a:xfrm>
            <a:off x="8904410" y="3609461"/>
            <a:ext cx="2988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Least cost node among all estimates. This cost cannot decrease further.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C34E866-E24E-F346-8596-22A47373CE27}"/>
              </a:ext>
            </a:extLst>
          </p:cNvPr>
          <p:cNvSpPr/>
          <p:nvPr/>
        </p:nvSpPr>
        <p:spPr>
          <a:xfrm>
            <a:off x="8252741" y="3790951"/>
            <a:ext cx="634084" cy="659419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16E0B90-7466-6844-AC5B-1DBC3C4F36FD}"/>
              </a:ext>
            </a:extLst>
          </p:cNvPr>
          <p:cNvSpPr/>
          <p:nvPr/>
        </p:nvSpPr>
        <p:spPr>
          <a:xfrm>
            <a:off x="8710246" y="4625124"/>
            <a:ext cx="562708" cy="108401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09510-531B-FB47-8925-47CEE3C97A5E}"/>
              </a:ext>
            </a:extLst>
          </p:cNvPr>
          <p:cNvSpPr txBox="1"/>
          <p:nvPr/>
        </p:nvSpPr>
        <p:spPr>
          <a:xfrm>
            <a:off x="9428163" y="4905521"/>
            <a:ext cx="236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Relaxation</a:t>
            </a:r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2AFF042E-567B-A443-AE57-FFBD0B858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82" y="365125"/>
            <a:ext cx="1387358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" grpId="0"/>
      <p:bldP spid="3" grpId="0" animBg="1"/>
      <p:bldP spid="8" grpId="0"/>
      <p:bldP spid="9" grpId="0" animBg="1"/>
      <p:bldP spid="4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779A86A-A5E2-4B46-8AC3-76B849905319}"/>
              </a:ext>
            </a:extLst>
          </p:cNvPr>
          <p:cNvCxnSpPr>
            <a:cxnSpLocks/>
          </p:cNvCxnSpPr>
          <p:nvPr/>
        </p:nvCxnSpPr>
        <p:spPr>
          <a:xfrm>
            <a:off x="6488666" y="2907900"/>
            <a:ext cx="1113006" cy="1163175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97F7742-61C6-A544-8D7B-8BDE515E257E}"/>
              </a:ext>
            </a:extLst>
          </p:cNvPr>
          <p:cNvCxnSpPr>
            <a:cxnSpLocks/>
          </p:cNvCxnSpPr>
          <p:nvPr/>
        </p:nvCxnSpPr>
        <p:spPr>
          <a:xfrm>
            <a:off x="6353956" y="3027608"/>
            <a:ext cx="1213253" cy="191673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>
            <a:extLst>
              <a:ext uri="{FF2B5EF4-FFF2-40B4-BE49-F238E27FC236}">
                <a16:creationId xmlns:a16="http://schemas.microsoft.com/office/drawing/2014/main" id="{312A0B50-23C9-B645-B7DA-3A234E7A7EF6}"/>
              </a:ext>
            </a:extLst>
          </p:cNvPr>
          <p:cNvSpPr/>
          <p:nvPr/>
        </p:nvSpPr>
        <p:spPr>
          <a:xfrm rot="1542643">
            <a:off x="2640326" y="3998367"/>
            <a:ext cx="4847584" cy="1771209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chemeClr val="bg1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39F1FF9C-38D9-DA4E-A0D7-881DDFBFCB8E}"/>
              </a:ext>
            </a:extLst>
          </p:cNvPr>
          <p:cNvSpPr/>
          <p:nvPr/>
        </p:nvSpPr>
        <p:spPr>
          <a:xfrm rot="719505">
            <a:off x="2678016" y="3522486"/>
            <a:ext cx="4803387" cy="1553723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chemeClr val="bg1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B5D65-F3A3-994B-A811-F857F85B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58393D-3615-4645-98B2-8ADF86D157C7}"/>
              </a:ext>
            </a:extLst>
          </p:cNvPr>
          <p:cNvGrpSpPr/>
          <p:nvPr/>
        </p:nvGrpSpPr>
        <p:grpSpPr>
          <a:xfrm>
            <a:off x="7659650" y="3140668"/>
            <a:ext cx="501650" cy="461665"/>
            <a:chOff x="6962166" y="3613275"/>
            <a:chExt cx="501650" cy="46166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0F391A9-AD12-ED4F-8C8F-4670FCE0D670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6" name="Oval 30">
                <a:extLst>
                  <a:ext uri="{FF2B5EF4-FFF2-40B4-BE49-F238E27FC236}">
                    <a16:creationId xmlns:a16="http://schemas.microsoft.com/office/drawing/2014/main" id="{D6DFD080-0A4F-364A-8E7A-08A353631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Line 31">
                <a:extLst>
                  <a:ext uri="{FF2B5EF4-FFF2-40B4-BE49-F238E27FC236}">
                    <a16:creationId xmlns:a16="http://schemas.microsoft.com/office/drawing/2014/main" id="{868576DD-85AF-664B-A270-9FDCE83F2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Line 32">
                <a:extLst>
                  <a:ext uri="{FF2B5EF4-FFF2-40B4-BE49-F238E27FC236}">
                    <a16:creationId xmlns:a16="http://schemas.microsoft.com/office/drawing/2014/main" id="{DE10D24E-9DAB-4848-969A-997584FE2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33">
                <a:extLst>
                  <a:ext uri="{FF2B5EF4-FFF2-40B4-BE49-F238E27FC236}">
                    <a16:creationId xmlns:a16="http://schemas.microsoft.com/office/drawing/2014/main" id="{74816445-8669-E84B-AB29-EA8E4F500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Oval 34">
                <a:extLst>
                  <a:ext uri="{FF2B5EF4-FFF2-40B4-BE49-F238E27FC236}">
                    <a16:creationId xmlns:a16="http://schemas.microsoft.com/office/drawing/2014/main" id="{B9F937F6-B4C9-D14A-ACA4-09AAB3D98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 60">
                <a:extLst>
                  <a:ext uri="{FF2B5EF4-FFF2-40B4-BE49-F238E27FC236}">
                    <a16:creationId xmlns:a16="http://schemas.microsoft.com/office/drawing/2014/main" id="{316A658B-AB3E-D047-9D08-1B063F354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Text Box 61">
              <a:extLst>
                <a:ext uri="{FF2B5EF4-FFF2-40B4-BE49-F238E27FC236}">
                  <a16:creationId xmlns:a16="http://schemas.microsoft.com/office/drawing/2014/main" id="{AEAA7396-B688-004E-B0ED-A2AE13F71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1246" y="3613275"/>
              <a:ext cx="32412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v</a:t>
              </a:r>
              <a:endParaRPr lang="en-US" sz="24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B27347-2EE9-554A-9995-10D54884F4C7}"/>
              </a:ext>
            </a:extLst>
          </p:cNvPr>
          <p:cNvGrpSpPr/>
          <p:nvPr/>
        </p:nvGrpSpPr>
        <p:grpSpPr>
          <a:xfrm>
            <a:off x="5919661" y="2506089"/>
            <a:ext cx="501650" cy="461665"/>
            <a:chOff x="6962166" y="3613275"/>
            <a:chExt cx="501650" cy="46166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6665CF2-9BA4-E04A-A8E4-06B22C34AE1D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18" name="Oval 30">
                <a:extLst>
                  <a:ext uri="{FF2B5EF4-FFF2-40B4-BE49-F238E27FC236}">
                    <a16:creationId xmlns:a16="http://schemas.microsoft.com/office/drawing/2014/main" id="{4393CD69-6250-3A40-9807-CB2B371A7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Line 31">
                <a:extLst>
                  <a:ext uri="{FF2B5EF4-FFF2-40B4-BE49-F238E27FC236}">
                    <a16:creationId xmlns:a16="http://schemas.microsoft.com/office/drawing/2014/main" id="{7885C067-B23F-1946-9E6D-B606A00D2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Line 32">
                <a:extLst>
                  <a:ext uri="{FF2B5EF4-FFF2-40B4-BE49-F238E27FC236}">
                    <a16:creationId xmlns:a16="http://schemas.microsoft.com/office/drawing/2014/main" id="{EA88D05A-BCB1-5641-B895-11E989400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33">
                <a:extLst>
                  <a:ext uri="{FF2B5EF4-FFF2-40B4-BE49-F238E27FC236}">
                    <a16:creationId xmlns:a16="http://schemas.microsoft.com/office/drawing/2014/main" id="{66DF9A51-E081-9441-8E21-4224BFE4E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" name="Oval 34">
                <a:extLst>
                  <a:ext uri="{FF2B5EF4-FFF2-40B4-BE49-F238E27FC236}">
                    <a16:creationId xmlns:a16="http://schemas.microsoft.com/office/drawing/2014/main" id="{0818780C-5F5C-2C43-9BC2-D59844404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60">
                <a:extLst>
                  <a:ext uri="{FF2B5EF4-FFF2-40B4-BE49-F238E27FC236}">
                    <a16:creationId xmlns:a16="http://schemas.microsoft.com/office/drawing/2014/main" id="{00CD9BBB-7D1C-6342-A975-63AE0F8D1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 Box 61">
              <a:extLst>
                <a:ext uri="{FF2B5EF4-FFF2-40B4-BE49-F238E27FC236}">
                  <a16:creationId xmlns:a16="http://schemas.microsoft.com/office/drawing/2014/main" id="{FC52584B-1ECD-6A43-90C9-34B42D846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1171" y="3613275"/>
              <a:ext cx="40427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w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4C4AC44-AFB2-3A42-90E3-F8486DF4C7BA}"/>
              </a:ext>
            </a:extLst>
          </p:cNvPr>
          <p:cNvGrpSpPr/>
          <p:nvPr/>
        </p:nvGrpSpPr>
        <p:grpSpPr>
          <a:xfrm>
            <a:off x="1916108" y="4168725"/>
            <a:ext cx="501650" cy="461665"/>
            <a:chOff x="6962166" y="3613275"/>
            <a:chExt cx="501650" cy="4616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ABB8B3F-C208-B34D-83DB-13A85937ACC6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27" name="Oval 30">
                <a:extLst>
                  <a:ext uri="{FF2B5EF4-FFF2-40B4-BE49-F238E27FC236}">
                    <a16:creationId xmlns:a16="http://schemas.microsoft.com/office/drawing/2014/main" id="{C05F7CE2-3A85-6744-8B41-3EE502BC2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008EF3E4-3A94-BF4D-815C-C2E8EC4A6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5599C74A-17B3-5A4E-B7F5-A2B5E184B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ectangle 33">
                <a:extLst>
                  <a:ext uri="{FF2B5EF4-FFF2-40B4-BE49-F238E27FC236}">
                    <a16:creationId xmlns:a16="http://schemas.microsoft.com/office/drawing/2014/main" id="{7E7A9B3C-0130-B241-B9AB-C94A29A00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" name="Oval 34">
                <a:extLst>
                  <a:ext uri="{FF2B5EF4-FFF2-40B4-BE49-F238E27FC236}">
                    <a16:creationId xmlns:a16="http://schemas.microsoft.com/office/drawing/2014/main" id="{D3C48C42-8404-A749-A4FC-7D21D415A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60">
                <a:extLst>
                  <a:ext uri="{FF2B5EF4-FFF2-40B4-BE49-F238E27FC236}">
                    <a16:creationId xmlns:a16="http://schemas.microsoft.com/office/drawing/2014/main" id="{4606EDFB-4346-554C-A7FA-746C85D37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Text Box 61">
              <a:extLst>
                <a:ext uri="{FF2B5EF4-FFF2-40B4-BE49-F238E27FC236}">
                  <a16:creationId xmlns:a16="http://schemas.microsoft.com/office/drawing/2014/main" id="{4EDDF52C-86C6-0744-AA21-84CA464D8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0025" y="3613275"/>
              <a:ext cx="34657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u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5B8185-EF6E-0245-AF46-6D128AFE6A9E}"/>
              </a:ext>
            </a:extLst>
          </p:cNvPr>
          <p:cNvCxnSpPr>
            <a:cxnSpLocks/>
          </p:cNvCxnSpPr>
          <p:nvPr/>
        </p:nvCxnSpPr>
        <p:spPr>
          <a:xfrm>
            <a:off x="5087815" y="1430215"/>
            <a:ext cx="11095" cy="4056185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2C06805-8D96-2742-82D3-DE081DD39804}"/>
              </a:ext>
            </a:extLst>
          </p:cNvPr>
          <p:cNvSpPr txBox="1"/>
          <p:nvPr/>
        </p:nvSpPr>
        <p:spPr>
          <a:xfrm>
            <a:off x="340583" y="1533990"/>
            <a:ext cx="321736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N’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nodes whose least cost paths from </a:t>
            </a:r>
            <a:r>
              <a:rPr lang="en-US" sz="2400" dirty="0">
                <a:latin typeface="Courier" pitchFamily="2" charset="0"/>
              </a:rPr>
              <a:t>u</a:t>
            </a:r>
            <a:r>
              <a:rPr lang="en-US" sz="2400" dirty="0">
                <a:latin typeface="Helvetica" pitchFamily="2" charset="0"/>
              </a:rPr>
              <a:t> are definitively known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7BE619-06F3-3C4A-9468-08D08B3CCB0A}"/>
              </a:ext>
            </a:extLst>
          </p:cNvPr>
          <p:cNvGrpSpPr/>
          <p:nvPr/>
        </p:nvGrpSpPr>
        <p:grpSpPr>
          <a:xfrm>
            <a:off x="7659650" y="3992789"/>
            <a:ext cx="501650" cy="461665"/>
            <a:chOff x="6962166" y="3624998"/>
            <a:chExt cx="501650" cy="46166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9E45707-D2D1-DA49-9574-9D31E8E1CA84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39" name="Oval 30">
                <a:extLst>
                  <a:ext uri="{FF2B5EF4-FFF2-40B4-BE49-F238E27FC236}">
                    <a16:creationId xmlns:a16="http://schemas.microsoft.com/office/drawing/2014/main" id="{16D56210-E5C5-014D-81AA-DBA3A9465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Line 31">
                <a:extLst>
                  <a:ext uri="{FF2B5EF4-FFF2-40B4-BE49-F238E27FC236}">
                    <a16:creationId xmlns:a16="http://schemas.microsoft.com/office/drawing/2014/main" id="{2A49F5A7-4172-FE4A-BDDD-D1F6617EE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Line 32">
                <a:extLst>
                  <a:ext uri="{FF2B5EF4-FFF2-40B4-BE49-F238E27FC236}">
                    <a16:creationId xmlns:a16="http://schemas.microsoft.com/office/drawing/2014/main" id="{C1154A36-2FCF-BA48-BFAD-02287CA19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33">
                <a:extLst>
                  <a:ext uri="{FF2B5EF4-FFF2-40B4-BE49-F238E27FC236}">
                    <a16:creationId xmlns:a16="http://schemas.microsoft.com/office/drawing/2014/main" id="{843F7B63-DAB0-5B49-8347-6C8ECC8B0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" name="Oval 34">
                <a:extLst>
                  <a:ext uri="{FF2B5EF4-FFF2-40B4-BE49-F238E27FC236}">
                    <a16:creationId xmlns:a16="http://schemas.microsoft.com/office/drawing/2014/main" id="{C7DBDECD-EB94-D540-AAB2-1A172FA48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B749F949-66DE-CE40-B219-1AF621544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Text Box 61">
              <a:extLst>
                <a:ext uri="{FF2B5EF4-FFF2-40B4-BE49-F238E27FC236}">
                  <a16:creationId xmlns:a16="http://schemas.microsoft.com/office/drawing/2014/main" id="{C09658EE-FD7C-CF46-ABCF-1909EB94D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1701" y="3624998"/>
              <a:ext cx="4101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v’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3CE075E-30A1-F442-914D-A07FB2AEF9AD}"/>
              </a:ext>
            </a:extLst>
          </p:cNvPr>
          <p:cNvGrpSpPr/>
          <p:nvPr/>
        </p:nvGrpSpPr>
        <p:grpSpPr>
          <a:xfrm>
            <a:off x="7659650" y="4830656"/>
            <a:ext cx="551565" cy="461665"/>
            <a:chOff x="6962166" y="3624998"/>
            <a:chExt cx="551565" cy="461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F8B5055-8D56-4B4A-906D-4FAB02D46F14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66" name="Oval 30">
                <a:extLst>
                  <a:ext uri="{FF2B5EF4-FFF2-40B4-BE49-F238E27FC236}">
                    <a16:creationId xmlns:a16="http://schemas.microsoft.com/office/drawing/2014/main" id="{900F7852-70DE-1048-9B89-2C86FD667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Line 31">
                <a:extLst>
                  <a:ext uri="{FF2B5EF4-FFF2-40B4-BE49-F238E27FC236}">
                    <a16:creationId xmlns:a16="http://schemas.microsoft.com/office/drawing/2014/main" id="{5774EE22-339C-EE4B-80BC-4892F105E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Line 32">
                <a:extLst>
                  <a:ext uri="{FF2B5EF4-FFF2-40B4-BE49-F238E27FC236}">
                    <a16:creationId xmlns:a16="http://schemas.microsoft.com/office/drawing/2014/main" id="{CD807721-5942-7B44-A5E2-0350F348C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Rectangle 33">
                <a:extLst>
                  <a:ext uri="{FF2B5EF4-FFF2-40B4-BE49-F238E27FC236}">
                    <a16:creationId xmlns:a16="http://schemas.microsoft.com/office/drawing/2014/main" id="{4F7E2163-F6BD-044A-A250-11B5BD53B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0" name="Oval 34">
                <a:extLst>
                  <a:ext uri="{FF2B5EF4-FFF2-40B4-BE49-F238E27FC236}">
                    <a16:creationId xmlns:a16="http://schemas.microsoft.com/office/drawing/2014/main" id="{424C4150-BE8E-DF42-83DF-C29338E1A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Rectangle 60">
                <a:extLst>
                  <a:ext uri="{FF2B5EF4-FFF2-40B4-BE49-F238E27FC236}">
                    <a16:creationId xmlns:a16="http://schemas.microsoft.com/office/drawing/2014/main" id="{03C90371-321E-2445-8BC4-564BF9E7F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Text Box 61">
              <a:extLst>
                <a:ext uri="{FF2B5EF4-FFF2-40B4-BE49-F238E27FC236}">
                  <a16:creationId xmlns:a16="http://schemas.microsoft.com/office/drawing/2014/main" id="{C4315017-D929-4F44-99FA-0F91A0904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6675" y="3624998"/>
              <a:ext cx="48705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v’’</a:t>
              </a:r>
              <a:endParaRPr lang="en-US" sz="24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EEA496-A314-4C43-8AF8-FF6697DD5D85}"/>
              </a:ext>
            </a:extLst>
          </p:cNvPr>
          <p:cNvCxnSpPr/>
          <p:nvPr/>
        </p:nvCxnSpPr>
        <p:spPr>
          <a:xfrm>
            <a:off x="6593627" y="2789136"/>
            <a:ext cx="1066023" cy="476944"/>
          </a:xfrm>
          <a:prstGeom prst="line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AE076D-C162-A44C-80D2-4BACEA56A579}"/>
              </a:ext>
            </a:extLst>
          </p:cNvPr>
          <p:cNvSpPr txBox="1"/>
          <p:nvPr/>
        </p:nvSpPr>
        <p:spPr>
          <a:xfrm>
            <a:off x="8542611" y="1331561"/>
            <a:ext cx="32173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 \ N’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Nodes with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estimated </a:t>
            </a:r>
            <a:r>
              <a:rPr lang="en-US" sz="2400" dirty="0">
                <a:latin typeface="Helvetica" pitchFamily="2" charset="0"/>
              </a:rPr>
              <a:t>least path costs, not definitively known to be smallest possible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9C3B25B-8790-1145-9ADC-4E792C725308}"/>
              </a:ext>
            </a:extLst>
          </p:cNvPr>
          <p:cNvSpPr/>
          <p:nvPr/>
        </p:nvSpPr>
        <p:spPr>
          <a:xfrm>
            <a:off x="5624367" y="2302944"/>
            <a:ext cx="990617" cy="904766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BEF3C9-081C-1D47-84AB-1DAC818081E9}"/>
              </a:ext>
            </a:extLst>
          </p:cNvPr>
          <p:cNvSpPr txBox="1"/>
          <p:nvPr/>
        </p:nvSpPr>
        <p:spPr>
          <a:xfrm>
            <a:off x="6277696" y="1383470"/>
            <a:ext cx="211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min cost in N \ N’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F68DA18-AD95-584F-AA5E-33A488DEFF1B}"/>
              </a:ext>
            </a:extLst>
          </p:cNvPr>
          <p:cNvCxnSpPr>
            <a:endCxn id="81" idx="0"/>
          </p:cNvCxnSpPr>
          <p:nvPr/>
        </p:nvCxnSpPr>
        <p:spPr>
          <a:xfrm flipH="1">
            <a:off x="6119676" y="1815508"/>
            <a:ext cx="461667" cy="4874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85">
            <a:extLst>
              <a:ext uri="{FF2B5EF4-FFF2-40B4-BE49-F238E27FC236}">
                <a16:creationId xmlns:a16="http://schemas.microsoft.com/office/drawing/2014/main" id="{4C1068B1-2212-1844-81AA-6B15D68DDCE6}"/>
              </a:ext>
            </a:extLst>
          </p:cNvPr>
          <p:cNvSpPr/>
          <p:nvPr/>
        </p:nvSpPr>
        <p:spPr>
          <a:xfrm>
            <a:off x="2602523" y="2883877"/>
            <a:ext cx="3305908" cy="1407232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DD1CC985-9A0E-1948-BD7F-DCE3D1888E12}"/>
              </a:ext>
            </a:extLst>
          </p:cNvPr>
          <p:cNvSpPr/>
          <p:nvPr/>
        </p:nvSpPr>
        <p:spPr>
          <a:xfrm rot="626130">
            <a:off x="2734840" y="2966419"/>
            <a:ext cx="4728141" cy="1963170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161EEB9-1032-1543-8B2A-E3ECCE086288}"/>
              </a:ext>
            </a:extLst>
          </p:cNvPr>
          <p:cNvSpPr txBox="1"/>
          <p:nvPr/>
        </p:nvSpPr>
        <p:spPr>
          <a:xfrm rot="20164495">
            <a:off x="3712149" y="2914755"/>
            <a:ext cx="103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D(w)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ED9A729-C546-8B46-A773-195D4900533C}"/>
              </a:ext>
            </a:extLst>
          </p:cNvPr>
          <p:cNvSpPr txBox="1"/>
          <p:nvPr/>
        </p:nvSpPr>
        <p:spPr>
          <a:xfrm rot="1567686">
            <a:off x="6732557" y="2553015"/>
            <a:ext cx="135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c(w, v)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DE0E4C8-6226-0E43-8C9A-31226362AAEC}"/>
              </a:ext>
            </a:extLst>
          </p:cNvPr>
          <p:cNvSpPr txBox="1"/>
          <p:nvPr/>
        </p:nvSpPr>
        <p:spPr>
          <a:xfrm rot="20164495">
            <a:off x="5116490" y="3945896"/>
            <a:ext cx="103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D(v)</a:t>
            </a: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8EBE31F9-CE17-6D49-AE03-55D85409A361}"/>
              </a:ext>
            </a:extLst>
          </p:cNvPr>
          <p:cNvSpPr/>
          <p:nvPr/>
        </p:nvSpPr>
        <p:spPr>
          <a:xfrm>
            <a:off x="4032738" y="2121852"/>
            <a:ext cx="1817077" cy="234486"/>
          </a:xfrm>
          <a:custGeom>
            <a:avLst/>
            <a:gdLst>
              <a:gd name="connsiteX0" fmla="*/ 1817077 w 1817077"/>
              <a:gd name="connsiteY0" fmla="*/ 234486 h 234486"/>
              <a:gd name="connsiteX1" fmla="*/ 1113693 w 1817077"/>
              <a:gd name="connsiteY1" fmla="*/ 25 h 234486"/>
              <a:gd name="connsiteX2" fmla="*/ 0 w 1817077"/>
              <a:gd name="connsiteY2" fmla="*/ 222763 h 234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7077" h="234486">
                <a:moveTo>
                  <a:pt x="1817077" y="234486"/>
                </a:moveTo>
                <a:cubicBezTo>
                  <a:pt x="1616808" y="118232"/>
                  <a:pt x="1416539" y="1979"/>
                  <a:pt x="1113693" y="25"/>
                </a:cubicBezTo>
                <a:cubicBezTo>
                  <a:pt x="810847" y="-1929"/>
                  <a:pt x="405423" y="110417"/>
                  <a:pt x="0" y="22276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19D7F83-1225-7546-8E57-FDEB44B901C7}"/>
              </a:ext>
            </a:extLst>
          </p:cNvPr>
          <p:cNvSpPr txBox="1"/>
          <p:nvPr/>
        </p:nvSpPr>
        <p:spPr>
          <a:xfrm>
            <a:off x="3585011" y="1499603"/>
            <a:ext cx="162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W should move to N’.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7C475C4-BEBC-C748-AE23-6B5567F0E6CF}"/>
              </a:ext>
            </a:extLst>
          </p:cNvPr>
          <p:cNvSpPr txBox="1"/>
          <p:nvPr/>
        </p:nvSpPr>
        <p:spPr>
          <a:xfrm>
            <a:off x="8656748" y="3806663"/>
            <a:ext cx="34062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Relaxation</a:t>
            </a:r>
            <a:r>
              <a:rPr lang="en-US" sz="2400" dirty="0">
                <a:latin typeface="Helvetica" pitchFamily="2" charset="0"/>
              </a:rPr>
              <a:t>: for each v in N \ N’, is the cost of the path via w smaller than known least cost path to v?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If so,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update D(v)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Predecessor of v is w.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30C03C-82FA-B74E-B405-A78CD4199C49}"/>
              </a:ext>
            </a:extLst>
          </p:cNvPr>
          <p:cNvSpPr txBox="1"/>
          <p:nvPr/>
        </p:nvSpPr>
        <p:spPr>
          <a:xfrm>
            <a:off x="1110667" y="5732585"/>
            <a:ext cx="5504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Cost of path via w: D(w) + c(</a:t>
            </a:r>
            <a:r>
              <a:rPr lang="en-US" sz="2800" dirty="0" err="1">
                <a:latin typeface="Helvetica" pitchFamily="2" charset="0"/>
              </a:rPr>
              <a:t>w,v</a:t>
            </a:r>
            <a:r>
              <a:rPr lang="en-US" sz="2800" dirty="0">
                <a:latin typeface="Helvetica" pitchFamily="2" charset="0"/>
              </a:rPr>
              <a:t>)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Cost of known best path: D(v)</a:t>
            </a:r>
          </a:p>
        </p:txBody>
      </p:sp>
      <p:pic>
        <p:nvPicPr>
          <p:cNvPr id="72" name="Picture 71" descr="Shape&#10;&#10;Description automatically generated with low confidence">
            <a:extLst>
              <a:ext uri="{FF2B5EF4-FFF2-40B4-BE49-F238E27FC236}">
                <a16:creationId xmlns:a16="http://schemas.microsoft.com/office/drawing/2014/main" id="{4844CCF5-BB30-4F4C-B50A-F5C1D3F6D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82" y="365125"/>
            <a:ext cx="1387358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9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7" grpId="0" animBg="1"/>
      <p:bldP spid="35" grpId="0"/>
      <p:bldP spid="80" grpId="0"/>
      <p:bldP spid="81" grpId="0" animBg="1"/>
      <p:bldP spid="82" grpId="0"/>
      <p:bldP spid="86" grpId="0" animBg="1"/>
      <p:bldP spid="87" grpId="0" animBg="1"/>
      <p:bldP spid="89" grpId="0"/>
      <p:bldP spid="90" grpId="0"/>
      <p:bldP spid="91" grpId="0"/>
      <p:bldP spid="92" grpId="0" animBg="1"/>
      <p:bldP spid="9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Dijkstra’s algorithm: example</a:t>
            </a:r>
            <a:endParaRPr lang="en-US" sz="5400" dirty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63714" y="1506539"/>
            <a:ext cx="7064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Step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0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1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3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4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5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776539" y="1516064"/>
            <a:ext cx="101758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u</a:t>
            </a:r>
          </a:p>
          <a:p>
            <a:pPr algn="r" eaLnBrk="0" hangingPunct="0"/>
            <a:r>
              <a:rPr lang="en-US" sz="2000" dirty="0" err="1">
                <a:latin typeface="Arial" charset="0"/>
              </a:rPr>
              <a:t>ux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uxyv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uxyvw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uxyvwz</a:t>
            </a:r>
            <a:endParaRPr lang="en-US" sz="2000" dirty="0">
              <a:latin typeface="Arial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24314" y="1497014"/>
            <a:ext cx="11699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D(v),p(v)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2,u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2,u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2,u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191125" y="1501776"/>
            <a:ext cx="12842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D(w),p(w)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5,u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4,x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3,y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3,y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581775" y="1497014"/>
            <a:ext cx="11699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D(x),p(x)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1,u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877175" y="1501776"/>
            <a:ext cx="11699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D(y),p(y)</a:t>
            </a:r>
          </a:p>
          <a:p>
            <a:pPr algn="r" eaLnBrk="0" hangingPunct="0"/>
            <a:r>
              <a:rPr lang="en-US" sz="2000">
                <a:cs typeface="Arial" charset="0"/>
              </a:rPr>
              <a:t>∞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2,x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9129714" y="1516063"/>
            <a:ext cx="1169987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D(z),p(z)</a:t>
            </a:r>
          </a:p>
          <a:p>
            <a:pPr algn="r" eaLnBrk="0" hangingPunct="0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 eaLnBrk="0" hangingPunct="0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1885951" y="1857376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043114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2062163" y="2457451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2071688" y="2767014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2081213" y="3071814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2095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590" name="Line 86"/>
          <p:cNvSpPr>
            <a:spLocks noChangeShapeType="1"/>
          </p:cNvSpPr>
          <p:nvPr/>
        </p:nvSpPr>
        <p:spPr bwMode="auto">
          <a:xfrm flipH="1">
            <a:off x="3765551" y="2035176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1" name="Line 87"/>
          <p:cNvSpPr>
            <a:spLocks noChangeShapeType="1"/>
          </p:cNvSpPr>
          <p:nvPr/>
        </p:nvSpPr>
        <p:spPr bwMode="auto">
          <a:xfrm flipH="1">
            <a:off x="3687763" y="2330451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2" name="Line 88"/>
          <p:cNvSpPr>
            <a:spLocks noChangeShapeType="1"/>
          </p:cNvSpPr>
          <p:nvPr/>
        </p:nvSpPr>
        <p:spPr bwMode="auto">
          <a:xfrm flipH="1">
            <a:off x="3751263" y="2692401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3" name="Line 89"/>
          <p:cNvSpPr>
            <a:spLocks noChangeShapeType="1"/>
          </p:cNvSpPr>
          <p:nvPr/>
        </p:nvSpPr>
        <p:spPr bwMode="auto">
          <a:xfrm flipH="1">
            <a:off x="3765551" y="2949576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4" name="Line 90"/>
          <p:cNvSpPr>
            <a:spLocks noChangeShapeType="1"/>
          </p:cNvSpPr>
          <p:nvPr/>
        </p:nvSpPr>
        <p:spPr bwMode="auto">
          <a:xfrm flipH="1">
            <a:off x="3778250" y="3206751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A4B90FE-33A7-234C-A7EF-C1D7B1AF8F82}"/>
              </a:ext>
            </a:extLst>
          </p:cNvPr>
          <p:cNvGrpSpPr/>
          <p:nvPr/>
        </p:nvGrpSpPr>
        <p:grpSpPr>
          <a:xfrm>
            <a:off x="4441031" y="3940178"/>
            <a:ext cx="3571875" cy="2236788"/>
            <a:chOff x="4103078" y="2519487"/>
            <a:chExt cx="3571875" cy="2236788"/>
          </a:xfrm>
        </p:grpSpPr>
        <p:sp>
          <p:nvSpPr>
            <p:cNvPr id="93" name="Freeform 3">
              <a:extLst>
                <a:ext uri="{FF2B5EF4-FFF2-40B4-BE49-F238E27FC236}">
                  <a16:creationId xmlns:a16="http://schemas.microsoft.com/office/drawing/2014/main" id="{632A032F-435E-3247-9E61-D1ED615C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" name="Freeform 4">
              <a:extLst>
                <a:ext uri="{FF2B5EF4-FFF2-40B4-BE49-F238E27FC236}">
                  <a16:creationId xmlns:a16="http://schemas.microsoft.com/office/drawing/2014/main" id="{CAB6F082-CABC-A741-AED9-A48B84CE3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Oval 5">
              <a:extLst>
                <a:ext uri="{FF2B5EF4-FFF2-40B4-BE49-F238E27FC236}">
                  <a16:creationId xmlns:a16="http://schemas.microsoft.com/office/drawing/2014/main" id="{EB76A9FC-DBC6-5748-889B-C52F93B30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" name="Line 6">
              <a:extLst>
                <a:ext uri="{FF2B5EF4-FFF2-40B4-BE49-F238E27FC236}">
                  <a16:creationId xmlns:a16="http://schemas.microsoft.com/office/drawing/2014/main" id="{9A460593-B6B4-5749-AD48-CD1ECBCFF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" name="Line 7">
              <a:extLst>
                <a:ext uri="{FF2B5EF4-FFF2-40B4-BE49-F238E27FC236}">
                  <a16:creationId xmlns:a16="http://schemas.microsoft.com/office/drawing/2014/main" id="{68797FD8-5B4D-504B-93F7-2ADE347F7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" name="Rectangle 8">
              <a:extLst>
                <a:ext uri="{FF2B5EF4-FFF2-40B4-BE49-F238E27FC236}">
                  <a16:creationId xmlns:a16="http://schemas.microsoft.com/office/drawing/2014/main" id="{8A90BE05-E1BF-F044-832B-9F1D89531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99" name="Oval 9">
              <a:extLst>
                <a:ext uri="{FF2B5EF4-FFF2-40B4-BE49-F238E27FC236}">
                  <a16:creationId xmlns:a16="http://schemas.microsoft.com/office/drawing/2014/main" id="{763A044C-77F7-BB49-A473-29E97C1B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Oval 10">
              <a:extLst>
                <a:ext uri="{FF2B5EF4-FFF2-40B4-BE49-F238E27FC236}">
                  <a16:creationId xmlns:a16="http://schemas.microsoft.com/office/drawing/2014/main" id="{B6CA5E5E-0B34-4E4E-912A-54722AEBE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1" name="Line 11">
              <a:extLst>
                <a:ext uri="{FF2B5EF4-FFF2-40B4-BE49-F238E27FC236}">
                  <a16:creationId xmlns:a16="http://schemas.microsoft.com/office/drawing/2014/main" id="{2B73C5B8-9C91-184B-99F6-0D50030A8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2" name="Line 12">
              <a:extLst>
                <a:ext uri="{FF2B5EF4-FFF2-40B4-BE49-F238E27FC236}">
                  <a16:creationId xmlns:a16="http://schemas.microsoft.com/office/drawing/2014/main" id="{FB096E02-A30E-984D-804B-7EFA9AFF5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" name="Rectangle 13">
              <a:extLst>
                <a:ext uri="{FF2B5EF4-FFF2-40B4-BE49-F238E27FC236}">
                  <a16:creationId xmlns:a16="http://schemas.microsoft.com/office/drawing/2014/main" id="{A136A04D-C4B5-1841-BE48-32B858CFE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04" name="Oval 14">
              <a:extLst>
                <a:ext uri="{FF2B5EF4-FFF2-40B4-BE49-F238E27FC236}">
                  <a16:creationId xmlns:a16="http://schemas.microsoft.com/office/drawing/2014/main" id="{D6652BF6-48B2-3E4A-99EA-5917349E2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5" name="Oval 15">
              <a:extLst>
                <a:ext uri="{FF2B5EF4-FFF2-40B4-BE49-F238E27FC236}">
                  <a16:creationId xmlns:a16="http://schemas.microsoft.com/office/drawing/2014/main" id="{6C1F2416-6168-B247-A40E-C03108145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6" name="Line 16">
              <a:extLst>
                <a:ext uri="{FF2B5EF4-FFF2-40B4-BE49-F238E27FC236}">
                  <a16:creationId xmlns:a16="http://schemas.microsoft.com/office/drawing/2014/main" id="{19F14863-23AA-5947-ABB4-CD76906E2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7" name="Line 17">
              <a:extLst>
                <a:ext uri="{FF2B5EF4-FFF2-40B4-BE49-F238E27FC236}">
                  <a16:creationId xmlns:a16="http://schemas.microsoft.com/office/drawing/2014/main" id="{DABFC2C4-1BB1-4945-A3A3-BBDE0D8D3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8" name="Rectangle 18">
              <a:extLst>
                <a:ext uri="{FF2B5EF4-FFF2-40B4-BE49-F238E27FC236}">
                  <a16:creationId xmlns:a16="http://schemas.microsoft.com/office/drawing/2014/main" id="{C6245B9B-09A7-4D4A-B4C8-9AC5A085D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09" name="Oval 19">
              <a:extLst>
                <a:ext uri="{FF2B5EF4-FFF2-40B4-BE49-F238E27FC236}">
                  <a16:creationId xmlns:a16="http://schemas.microsoft.com/office/drawing/2014/main" id="{40295AE0-ACA0-5542-AFFD-5F1AA32FA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Oval 20">
              <a:extLst>
                <a:ext uri="{FF2B5EF4-FFF2-40B4-BE49-F238E27FC236}">
                  <a16:creationId xmlns:a16="http://schemas.microsoft.com/office/drawing/2014/main" id="{CCCEF164-13B6-2C4F-A554-DF178139C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1" name="Line 21">
              <a:extLst>
                <a:ext uri="{FF2B5EF4-FFF2-40B4-BE49-F238E27FC236}">
                  <a16:creationId xmlns:a16="http://schemas.microsoft.com/office/drawing/2014/main" id="{D9DDFB22-863E-924B-8211-2B192F722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2" name="Line 22">
              <a:extLst>
                <a:ext uri="{FF2B5EF4-FFF2-40B4-BE49-F238E27FC236}">
                  <a16:creationId xmlns:a16="http://schemas.microsoft.com/office/drawing/2014/main" id="{91B9977C-F723-CE48-9338-BFF873101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3" name="Rectangle 23">
              <a:extLst>
                <a:ext uri="{FF2B5EF4-FFF2-40B4-BE49-F238E27FC236}">
                  <a16:creationId xmlns:a16="http://schemas.microsoft.com/office/drawing/2014/main" id="{D4B8039D-09F4-AD49-AB45-4DDDAF00D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4" name="Oval 24">
              <a:extLst>
                <a:ext uri="{FF2B5EF4-FFF2-40B4-BE49-F238E27FC236}">
                  <a16:creationId xmlns:a16="http://schemas.microsoft.com/office/drawing/2014/main" id="{FBA4B0DF-CE0B-1E43-854D-ECD418F70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5" name="Oval 25">
              <a:extLst>
                <a:ext uri="{FF2B5EF4-FFF2-40B4-BE49-F238E27FC236}">
                  <a16:creationId xmlns:a16="http://schemas.microsoft.com/office/drawing/2014/main" id="{E70DCB9E-19D1-D741-9C02-DFD64A58C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6" name="Line 26">
              <a:extLst>
                <a:ext uri="{FF2B5EF4-FFF2-40B4-BE49-F238E27FC236}">
                  <a16:creationId xmlns:a16="http://schemas.microsoft.com/office/drawing/2014/main" id="{F376BBED-4D07-C54D-A430-3DDB67EC8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7" name="Line 27">
              <a:extLst>
                <a:ext uri="{FF2B5EF4-FFF2-40B4-BE49-F238E27FC236}">
                  <a16:creationId xmlns:a16="http://schemas.microsoft.com/office/drawing/2014/main" id="{60CC7789-E4EC-B148-8BB3-68C49A509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36467F97-8D7B-7A4F-BB1B-ECA2A3471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9" name="Oval 29">
              <a:extLst>
                <a:ext uri="{FF2B5EF4-FFF2-40B4-BE49-F238E27FC236}">
                  <a16:creationId xmlns:a16="http://schemas.microsoft.com/office/drawing/2014/main" id="{92AE8664-F9EF-B845-B2A7-01AA67919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0" name="Oval 30">
              <a:extLst>
                <a:ext uri="{FF2B5EF4-FFF2-40B4-BE49-F238E27FC236}">
                  <a16:creationId xmlns:a16="http://schemas.microsoft.com/office/drawing/2014/main" id="{8D8635F1-096B-5945-8590-DC45020D1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1" name="Line 31">
              <a:extLst>
                <a:ext uri="{FF2B5EF4-FFF2-40B4-BE49-F238E27FC236}">
                  <a16:creationId xmlns:a16="http://schemas.microsoft.com/office/drawing/2014/main" id="{6AA2BF11-8729-8D47-9FF3-60513A61F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2" name="Line 32">
              <a:extLst>
                <a:ext uri="{FF2B5EF4-FFF2-40B4-BE49-F238E27FC236}">
                  <a16:creationId xmlns:a16="http://schemas.microsoft.com/office/drawing/2014/main" id="{20574A28-5A97-CB4C-9839-8359DFFF8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3" name="Rectangle 33">
              <a:extLst>
                <a:ext uri="{FF2B5EF4-FFF2-40B4-BE49-F238E27FC236}">
                  <a16:creationId xmlns:a16="http://schemas.microsoft.com/office/drawing/2014/main" id="{F5612F0F-0700-8141-B530-50B95E1D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24" name="Oval 34">
              <a:extLst>
                <a:ext uri="{FF2B5EF4-FFF2-40B4-BE49-F238E27FC236}">
                  <a16:creationId xmlns:a16="http://schemas.microsoft.com/office/drawing/2014/main" id="{FFF5B9EE-15DE-E64E-9016-F455C2E8F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5" name="Freeform 35">
              <a:extLst>
                <a:ext uri="{FF2B5EF4-FFF2-40B4-BE49-F238E27FC236}">
                  <a16:creationId xmlns:a16="http://schemas.microsoft.com/office/drawing/2014/main" id="{6781CC19-06DF-4E4C-B0A6-C8F57522A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id="{EF813921-9E2B-F04B-BA15-A33EFC131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7" name="Freeform 37">
              <a:extLst>
                <a:ext uri="{FF2B5EF4-FFF2-40B4-BE49-F238E27FC236}">
                  <a16:creationId xmlns:a16="http://schemas.microsoft.com/office/drawing/2014/main" id="{2DA1BD4F-8370-5D4A-8830-7F3EBE6B4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" name="Freeform 38">
              <a:extLst>
                <a:ext uri="{FF2B5EF4-FFF2-40B4-BE49-F238E27FC236}">
                  <a16:creationId xmlns:a16="http://schemas.microsoft.com/office/drawing/2014/main" id="{DCCAAE1D-46DC-0945-A5DE-732FB786F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9" name="Freeform 39">
              <a:extLst>
                <a:ext uri="{FF2B5EF4-FFF2-40B4-BE49-F238E27FC236}">
                  <a16:creationId xmlns:a16="http://schemas.microsoft.com/office/drawing/2014/main" id="{C9448D8B-1686-0B42-A487-8BCC1D0A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" name="Freeform 40">
              <a:extLst>
                <a:ext uri="{FF2B5EF4-FFF2-40B4-BE49-F238E27FC236}">
                  <a16:creationId xmlns:a16="http://schemas.microsoft.com/office/drawing/2014/main" id="{58E4EC18-C61D-A546-862B-0FDAB1ED8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Freeform 41">
              <a:extLst>
                <a:ext uri="{FF2B5EF4-FFF2-40B4-BE49-F238E27FC236}">
                  <a16:creationId xmlns:a16="http://schemas.microsoft.com/office/drawing/2014/main" id="{5C8F6780-9ABE-B44E-A5DE-C227196B7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2" name="Freeform 42">
              <a:extLst>
                <a:ext uri="{FF2B5EF4-FFF2-40B4-BE49-F238E27FC236}">
                  <a16:creationId xmlns:a16="http://schemas.microsoft.com/office/drawing/2014/main" id="{A01C3AE7-30BB-8842-AEB1-C745882C9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3" name="Freeform 43">
              <a:extLst>
                <a:ext uri="{FF2B5EF4-FFF2-40B4-BE49-F238E27FC236}">
                  <a16:creationId xmlns:a16="http://schemas.microsoft.com/office/drawing/2014/main" id="{FF90D890-3E20-DC43-B9BF-EF7950D91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FC909CD-08B9-EC49-9597-048F97935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5" name="Text Box 46">
              <a:extLst>
                <a:ext uri="{FF2B5EF4-FFF2-40B4-BE49-F238E27FC236}">
                  <a16:creationId xmlns:a16="http://schemas.microsoft.com/office/drawing/2014/main" id="{5692C172-5A05-C549-82C5-626452AE9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36" name="Rectangle 48">
              <a:extLst>
                <a:ext uri="{FF2B5EF4-FFF2-40B4-BE49-F238E27FC236}">
                  <a16:creationId xmlns:a16="http://schemas.microsoft.com/office/drawing/2014/main" id="{486BCE73-0F42-1C41-8D0E-FA0A7C16F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7" name="Text Box 49">
              <a:extLst>
                <a:ext uri="{FF2B5EF4-FFF2-40B4-BE49-F238E27FC236}">
                  <a16:creationId xmlns:a16="http://schemas.microsoft.com/office/drawing/2014/main" id="{84D296A2-026D-2046-B4EC-7ECF697DD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38" name="Rectangle 51">
              <a:extLst>
                <a:ext uri="{FF2B5EF4-FFF2-40B4-BE49-F238E27FC236}">
                  <a16:creationId xmlns:a16="http://schemas.microsoft.com/office/drawing/2014/main" id="{EF6E3428-7156-B94D-A678-6A84C0CB5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9" name="Text Box 52">
              <a:extLst>
                <a:ext uri="{FF2B5EF4-FFF2-40B4-BE49-F238E27FC236}">
                  <a16:creationId xmlns:a16="http://schemas.microsoft.com/office/drawing/2014/main" id="{D3572AD4-4DFF-1642-8DC9-AD7D7DC32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0" name="Rectangle 54">
              <a:extLst>
                <a:ext uri="{FF2B5EF4-FFF2-40B4-BE49-F238E27FC236}">
                  <a16:creationId xmlns:a16="http://schemas.microsoft.com/office/drawing/2014/main" id="{50A5533A-B5F4-A140-9D9D-494DE875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1" name="Text Box 55">
              <a:extLst>
                <a:ext uri="{FF2B5EF4-FFF2-40B4-BE49-F238E27FC236}">
                  <a16:creationId xmlns:a16="http://schemas.microsoft.com/office/drawing/2014/main" id="{30A51A32-CABE-E344-8EF9-68C55EC76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57">
              <a:extLst>
                <a:ext uri="{FF2B5EF4-FFF2-40B4-BE49-F238E27FC236}">
                  <a16:creationId xmlns:a16="http://schemas.microsoft.com/office/drawing/2014/main" id="{8909E61C-4EE6-AD44-BD69-A622AA1D1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3" name="Text Box 58">
              <a:extLst>
                <a:ext uri="{FF2B5EF4-FFF2-40B4-BE49-F238E27FC236}">
                  <a16:creationId xmlns:a16="http://schemas.microsoft.com/office/drawing/2014/main" id="{77947E10-0B1E-7843-BEF5-79E13CA8A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60">
              <a:extLst>
                <a:ext uri="{FF2B5EF4-FFF2-40B4-BE49-F238E27FC236}">
                  <a16:creationId xmlns:a16="http://schemas.microsoft.com/office/drawing/2014/main" id="{BD41C208-AC04-FA4B-80EE-FCE60813C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5" name="Text Box 61">
              <a:extLst>
                <a:ext uri="{FF2B5EF4-FFF2-40B4-BE49-F238E27FC236}">
                  <a16:creationId xmlns:a16="http://schemas.microsoft.com/office/drawing/2014/main" id="{2B1CBFE5-8739-9841-A745-458F67566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146" name="Text Box 62">
              <a:extLst>
                <a:ext uri="{FF2B5EF4-FFF2-40B4-BE49-F238E27FC236}">
                  <a16:creationId xmlns:a16="http://schemas.microsoft.com/office/drawing/2014/main" id="{DA72DAE6-90D4-6F4F-83B2-18C7C28FB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47" name="Text Box 63">
              <a:extLst>
                <a:ext uri="{FF2B5EF4-FFF2-40B4-BE49-F238E27FC236}">
                  <a16:creationId xmlns:a16="http://schemas.microsoft.com/office/drawing/2014/main" id="{0ACC2123-4512-E64F-8B44-C3E511762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48" name="Text Box 64">
              <a:extLst>
                <a:ext uri="{FF2B5EF4-FFF2-40B4-BE49-F238E27FC236}">
                  <a16:creationId xmlns:a16="http://schemas.microsoft.com/office/drawing/2014/main" id="{7C74987F-BAC6-6441-B77A-C5B667A98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9" name="Text Box 65">
              <a:extLst>
                <a:ext uri="{FF2B5EF4-FFF2-40B4-BE49-F238E27FC236}">
                  <a16:creationId xmlns:a16="http://schemas.microsoft.com/office/drawing/2014/main" id="{9616A81D-33DE-DF4D-A974-C1613CE7F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0" name="Text Box 66">
              <a:extLst>
                <a:ext uri="{FF2B5EF4-FFF2-40B4-BE49-F238E27FC236}">
                  <a16:creationId xmlns:a16="http://schemas.microsoft.com/office/drawing/2014/main" id="{E541A67B-DC9B-584F-A8F2-C125D2081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1" name="Text Box 67">
              <a:extLst>
                <a:ext uri="{FF2B5EF4-FFF2-40B4-BE49-F238E27FC236}">
                  <a16:creationId xmlns:a16="http://schemas.microsoft.com/office/drawing/2014/main" id="{714FD9F2-1180-CE40-BD2A-233943F16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2" name="Text Box 68">
              <a:extLst>
                <a:ext uri="{FF2B5EF4-FFF2-40B4-BE49-F238E27FC236}">
                  <a16:creationId xmlns:a16="http://schemas.microsoft.com/office/drawing/2014/main" id="{30B747AB-200C-DB40-97B4-E97C130D0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3" name="Text Box 69">
              <a:extLst>
                <a:ext uri="{FF2B5EF4-FFF2-40B4-BE49-F238E27FC236}">
                  <a16:creationId xmlns:a16="http://schemas.microsoft.com/office/drawing/2014/main" id="{7159D628-F4B7-524B-BB68-6BE35EC26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4" name="Text Box 70">
              <a:extLst>
                <a:ext uri="{FF2B5EF4-FFF2-40B4-BE49-F238E27FC236}">
                  <a16:creationId xmlns:a16="http://schemas.microsoft.com/office/drawing/2014/main" id="{943CABAD-EDC3-2D4D-BA91-1A12DF80B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5" name="Text Box 71">
              <a:extLst>
                <a:ext uri="{FF2B5EF4-FFF2-40B4-BE49-F238E27FC236}">
                  <a16:creationId xmlns:a16="http://schemas.microsoft.com/office/drawing/2014/main" id="{5716B791-D3E8-774D-B913-595ED366B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95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90" grpId="0" animBg="1"/>
      <p:bldP spid="661591" grpId="0" animBg="1"/>
      <p:bldP spid="661592" grpId="0" animBg="1"/>
      <p:bldP spid="661593" grpId="0" animBg="1"/>
      <p:bldP spid="66159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5588-0885-464E-8BA8-A5FF6C60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forwarding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920A-C661-1F4B-8DF6-C1CE99DF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router port to use for a given destination (router), find the </a:t>
            </a:r>
            <a:r>
              <a:rPr lang="en-US" dirty="0">
                <a:solidFill>
                  <a:srgbClr val="C00000"/>
                </a:solidFill>
              </a:rPr>
              <a:t>predecessor </a:t>
            </a:r>
            <a:r>
              <a:rPr lang="en-US" dirty="0"/>
              <a:t>of the node </a:t>
            </a:r>
            <a:r>
              <a:rPr lang="en-US" dirty="0">
                <a:solidFill>
                  <a:srgbClr val="C00000"/>
                </a:solidFill>
              </a:rPr>
              <a:t>iteratively </a:t>
            </a:r>
            <a:r>
              <a:rPr lang="en-US" dirty="0"/>
              <a:t>until reaching an </a:t>
            </a:r>
            <a:r>
              <a:rPr lang="en-US" dirty="0">
                <a:solidFill>
                  <a:srgbClr val="C00000"/>
                </a:solidFill>
              </a:rPr>
              <a:t>immediate neighbor of the source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u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The port connecting </a:t>
            </a:r>
            <a:r>
              <a:rPr lang="en-US" dirty="0">
                <a:latin typeface="Courier" pitchFamily="2" charset="0"/>
              </a:rPr>
              <a:t>u</a:t>
            </a:r>
            <a:r>
              <a:rPr lang="en-US" dirty="0"/>
              <a:t> to this neighbor is the output port for this destination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0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5588-0885-464E-8BA8-A5FF6C60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forwarding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920A-C661-1F4B-8DF6-C1CE99DF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forwarding entry for z.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07F9F9-B788-734E-ABFF-00AFE17F49B2}"/>
              </a:ext>
            </a:extLst>
          </p:cNvPr>
          <p:cNvGrpSpPr/>
          <p:nvPr/>
        </p:nvGrpSpPr>
        <p:grpSpPr>
          <a:xfrm>
            <a:off x="606362" y="3842574"/>
            <a:ext cx="8505825" cy="726935"/>
            <a:chOff x="1122975" y="5822466"/>
            <a:chExt cx="8505825" cy="726935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5188BB7A-9926-174D-89C1-585F3D9FD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520" y="5822466"/>
              <a:ext cx="118013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D(v),p(v)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2,u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94B6A03E-6CBC-644C-AEE5-B22D9F8A7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216" y="5827228"/>
              <a:ext cx="129554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D(w),p(w)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3,y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62ADE664-A625-5445-8CBB-72D09FE56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125" y="5822466"/>
              <a:ext cx="1169988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D(x),p(x)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1,u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37395196-0154-D44F-92E0-992CB80D3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7382" y="5827228"/>
              <a:ext cx="118013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D(y),p(y)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2,x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F199B8CE-1D58-D34E-B588-4B844D979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9920" y="5841515"/>
              <a:ext cx="118013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D(z),p(z)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4,y</a:t>
              </a: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F0CE7E3F-E465-4C4F-8B11-B90B1D992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975" y="6195458"/>
              <a:ext cx="8505825" cy="95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8949B6B-2A93-CD46-8901-9371619B6E3E}"/>
              </a:ext>
            </a:extLst>
          </p:cNvPr>
          <p:cNvSpPr txBox="1"/>
          <p:nvPr/>
        </p:nvSpPr>
        <p:spPr>
          <a:xfrm>
            <a:off x="9427909" y="3799224"/>
            <a:ext cx="224933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z: p(z) = y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y: p(y) = x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x: p(x) =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u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x is an immediate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neighbor of 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D13563-ED14-5E4E-BF13-509A93117078}"/>
              </a:ext>
            </a:extLst>
          </p:cNvPr>
          <p:cNvGrpSpPr/>
          <p:nvPr/>
        </p:nvGrpSpPr>
        <p:grpSpPr>
          <a:xfrm>
            <a:off x="8399675" y="1335424"/>
            <a:ext cx="3571875" cy="2236788"/>
            <a:chOff x="4103078" y="2519487"/>
            <a:chExt cx="3571875" cy="2236788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2057443B-E716-3A4F-B126-E9705C44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2340C2CD-587F-234D-BF0A-1D3C58DA6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CE3A1DC0-A246-ED4E-9867-5ABCF0655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23EE115A-434E-E347-88BE-750359055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FE49F204-92C6-344A-B87E-D9CC9C0C9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FD4E2ABE-6018-2449-977E-368A2B9C2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5C151415-1083-E94E-8B6A-C13BCE3AE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8B2EB493-2B18-5947-B351-3295EA1E9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016A95CB-3CED-7742-8BDE-503CFE991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F71100AF-350B-4044-993D-C35D83F80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175CB64B-FF67-DE40-8451-E5C9F7AF0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E96E39DB-F2DD-F044-BC87-144719732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15">
              <a:extLst>
                <a:ext uri="{FF2B5EF4-FFF2-40B4-BE49-F238E27FC236}">
                  <a16:creationId xmlns:a16="http://schemas.microsoft.com/office/drawing/2014/main" id="{DA20F5E1-0DD4-7A41-96AF-688B33B57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9237E48D-D9E8-F440-A03C-4E12A6B43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17">
              <a:extLst>
                <a:ext uri="{FF2B5EF4-FFF2-40B4-BE49-F238E27FC236}">
                  <a16:creationId xmlns:a16="http://schemas.microsoft.com/office/drawing/2014/main" id="{5BC7C2C0-3587-F349-8280-E6F538628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18">
              <a:extLst>
                <a:ext uri="{FF2B5EF4-FFF2-40B4-BE49-F238E27FC236}">
                  <a16:creationId xmlns:a16="http://schemas.microsoft.com/office/drawing/2014/main" id="{49B9C02D-4AB7-AC43-AB74-EDE91098E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19">
              <a:extLst>
                <a:ext uri="{FF2B5EF4-FFF2-40B4-BE49-F238E27FC236}">
                  <a16:creationId xmlns:a16="http://schemas.microsoft.com/office/drawing/2014/main" id="{29584C32-80C9-6F4D-86E5-74F4E1F3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20">
              <a:extLst>
                <a:ext uri="{FF2B5EF4-FFF2-40B4-BE49-F238E27FC236}">
                  <a16:creationId xmlns:a16="http://schemas.microsoft.com/office/drawing/2014/main" id="{28915FA7-BA6A-B34E-A9BC-2B3B5EE8B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21">
              <a:extLst>
                <a:ext uri="{FF2B5EF4-FFF2-40B4-BE49-F238E27FC236}">
                  <a16:creationId xmlns:a16="http://schemas.microsoft.com/office/drawing/2014/main" id="{F19EE127-0D33-904D-985A-FE1A86771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22">
              <a:extLst>
                <a:ext uri="{FF2B5EF4-FFF2-40B4-BE49-F238E27FC236}">
                  <a16:creationId xmlns:a16="http://schemas.microsoft.com/office/drawing/2014/main" id="{FAE5CC48-B86D-6E43-AF3E-A350B8D3E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2855B004-940B-E641-A9AC-D13A05223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24">
              <a:extLst>
                <a:ext uri="{FF2B5EF4-FFF2-40B4-BE49-F238E27FC236}">
                  <a16:creationId xmlns:a16="http://schemas.microsoft.com/office/drawing/2014/main" id="{43632760-37FF-2E40-9785-FBBAE730F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25">
              <a:extLst>
                <a:ext uri="{FF2B5EF4-FFF2-40B4-BE49-F238E27FC236}">
                  <a16:creationId xmlns:a16="http://schemas.microsoft.com/office/drawing/2014/main" id="{5A1D5848-07F7-174F-A083-C1FA287CF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Line 26">
              <a:extLst>
                <a:ext uri="{FF2B5EF4-FFF2-40B4-BE49-F238E27FC236}">
                  <a16:creationId xmlns:a16="http://schemas.microsoft.com/office/drawing/2014/main" id="{B9777F47-5331-3F48-B85B-CE73050B9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Line 27">
              <a:extLst>
                <a:ext uri="{FF2B5EF4-FFF2-40B4-BE49-F238E27FC236}">
                  <a16:creationId xmlns:a16="http://schemas.microsoft.com/office/drawing/2014/main" id="{FC99C819-CA0A-1B4D-B4E6-F14087268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13BEACE5-4E34-2042-A531-3BD510D3C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1" name="Oval 29">
              <a:extLst>
                <a:ext uri="{FF2B5EF4-FFF2-40B4-BE49-F238E27FC236}">
                  <a16:creationId xmlns:a16="http://schemas.microsoft.com/office/drawing/2014/main" id="{429A5C1F-C4F6-814A-BD58-A9E771B66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Oval 30">
              <a:extLst>
                <a:ext uri="{FF2B5EF4-FFF2-40B4-BE49-F238E27FC236}">
                  <a16:creationId xmlns:a16="http://schemas.microsoft.com/office/drawing/2014/main" id="{7FFA8C0B-5CFA-CB4D-A0D9-5BBAF9B96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Line 31">
              <a:extLst>
                <a:ext uri="{FF2B5EF4-FFF2-40B4-BE49-F238E27FC236}">
                  <a16:creationId xmlns:a16="http://schemas.microsoft.com/office/drawing/2014/main" id="{34021224-9434-8C4B-B778-C534798B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Line 32">
              <a:extLst>
                <a:ext uri="{FF2B5EF4-FFF2-40B4-BE49-F238E27FC236}">
                  <a16:creationId xmlns:a16="http://schemas.microsoft.com/office/drawing/2014/main" id="{944B6C55-3593-1F49-A8FE-5DE66425A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ED2AE763-F025-9C4C-96F4-FF30D4A2A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6" name="Oval 34">
              <a:extLst>
                <a:ext uri="{FF2B5EF4-FFF2-40B4-BE49-F238E27FC236}">
                  <a16:creationId xmlns:a16="http://schemas.microsoft.com/office/drawing/2014/main" id="{1DDEB2CB-7EF1-824A-854F-DBCEF0E65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CA71D95E-EC60-EF4F-846B-7A79825F0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D5F92E54-5F68-1D46-AB37-0C59342C7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FDCCF3C9-9B69-C24B-81BC-D09A4C9D3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C064433E-CD8C-8442-A774-1899D0A4D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AA26FDB4-3127-0B46-8BBE-8D3FFC2E1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C0D84409-42A8-E348-BD74-669E29699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417444DA-6FD1-EC47-BB9C-DEBE2E1D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9A40A70A-588A-5547-A7F6-5258C87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BBBD48D1-8B12-2640-BCE4-B65186851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1DB2059-C1C2-1443-8C98-87165D240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46">
              <a:extLst>
                <a:ext uri="{FF2B5EF4-FFF2-40B4-BE49-F238E27FC236}">
                  <a16:creationId xmlns:a16="http://schemas.microsoft.com/office/drawing/2014/main" id="{F7BB4DFC-A4E7-1949-AED1-1147357BB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48">
              <a:extLst>
                <a:ext uri="{FF2B5EF4-FFF2-40B4-BE49-F238E27FC236}">
                  <a16:creationId xmlns:a16="http://schemas.microsoft.com/office/drawing/2014/main" id="{E3153CD7-8766-F142-9BA2-9CC1A2246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Text Box 49">
              <a:extLst>
                <a:ext uri="{FF2B5EF4-FFF2-40B4-BE49-F238E27FC236}">
                  <a16:creationId xmlns:a16="http://schemas.microsoft.com/office/drawing/2014/main" id="{A2ACDE2C-BCF9-EC44-A3F2-62FA7343A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51">
              <a:extLst>
                <a:ext uri="{FF2B5EF4-FFF2-40B4-BE49-F238E27FC236}">
                  <a16:creationId xmlns:a16="http://schemas.microsoft.com/office/drawing/2014/main" id="{46038743-B4F0-9848-A1CE-48F207772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Text Box 52">
              <a:extLst>
                <a:ext uri="{FF2B5EF4-FFF2-40B4-BE49-F238E27FC236}">
                  <a16:creationId xmlns:a16="http://schemas.microsoft.com/office/drawing/2014/main" id="{94E2FA28-F267-2944-B300-74A5DD03A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62" name="Rectangle 54">
              <a:extLst>
                <a:ext uri="{FF2B5EF4-FFF2-40B4-BE49-F238E27FC236}">
                  <a16:creationId xmlns:a16="http://schemas.microsoft.com/office/drawing/2014/main" id="{7D93FD83-4DDF-964B-ACB2-E7F0A47A4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Text Box 55">
              <a:extLst>
                <a:ext uri="{FF2B5EF4-FFF2-40B4-BE49-F238E27FC236}">
                  <a16:creationId xmlns:a16="http://schemas.microsoft.com/office/drawing/2014/main" id="{259F6932-DF71-C347-85CD-093E6574D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5189FDDA-C71F-EA49-AE31-5DA569906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FC8799AC-81DD-B940-ADAE-D26B5FC71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60">
              <a:extLst>
                <a:ext uri="{FF2B5EF4-FFF2-40B4-BE49-F238E27FC236}">
                  <a16:creationId xmlns:a16="http://schemas.microsoft.com/office/drawing/2014/main" id="{9B1A17A7-3D5F-5E4F-B70F-EAA8CD24E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 Box 61">
              <a:extLst>
                <a:ext uri="{FF2B5EF4-FFF2-40B4-BE49-F238E27FC236}">
                  <a16:creationId xmlns:a16="http://schemas.microsoft.com/office/drawing/2014/main" id="{8BC91E47-7BFB-4F4B-93C5-F21B2C88A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68" name="Text Box 62">
              <a:extLst>
                <a:ext uri="{FF2B5EF4-FFF2-40B4-BE49-F238E27FC236}">
                  <a16:creationId xmlns:a16="http://schemas.microsoft.com/office/drawing/2014/main" id="{16C67AF0-DC71-3F44-A855-3DD9110D4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9" name="Text Box 63">
              <a:extLst>
                <a:ext uri="{FF2B5EF4-FFF2-40B4-BE49-F238E27FC236}">
                  <a16:creationId xmlns:a16="http://schemas.microsoft.com/office/drawing/2014/main" id="{DDEB5914-9846-9443-B96A-FB86AE21A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0" name="Text Box 64">
              <a:extLst>
                <a:ext uri="{FF2B5EF4-FFF2-40B4-BE49-F238E27FC236}">
                  <a16:creationId xmlns:a16="http://schemas.microsoft.com/office/drawing/2014/main" id="{6FDC842D-0C7E-6148-9631-EBC47559E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" name="Text Box 65">
              <a:extLst>
                <a:ext uri="{FF2B5EF4-FFF2-40B4-BE49-F238E27FC236}">
                  <a16:creationId xmlns:a16="http://schemas.microsoft.com/office/drawing/2014/main" id="{8089EB9B-A4CA-A047-A47E-17C359CA0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" name="Text Box 66">
              <a:extLst>
                <a:ext uri="{FF2B5EF4-FFF2-40B4-BE49-F238E27FC236}">
                  <a16:creationId xmlns:a16="http://schemas.microsoft.com/office/drawing/2014/main" id="{5F3D3665-055F-B645-A07B-66E313FBC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" name="Text Box 67">
              <a:extLst>
                <a:ext uri="{FF2B5EF4-FFF2-40B4-BE49-F238E27FC236}">
                  <a16:creationId xmlns:a16="http://schemas.microsoft.com/office/drawing/2014/main" id="{5136EE96-1E4A-3D4E-BCE5-A1D106040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" name="Text Box 68">
              <a:extLst>
                <a:ext uri="{FF2B5EF4-FFF2-40B4-BE49-F238E27FC236}">
                  <a16:creationId xmlns:a16="http://schemas.microsoft.com/office/drawing/2014/main" id="{D944F50A-4906-3342-A02A-75CD59102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" name="Text Box 69">
              <a:extLst>
                <a:ext uri="{FF2B5EF4-FFF2-40B4-BE49-F238E27FC236}">
                  <a16:creationId xmlns:a16="http://schemas.microsoft.com/office/drawing/2014/main" id="{35FE0CB4-D2DA-F14C-901E-45F7C2867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6" name="Text Box 70">
              <a:extLst>
                <a:ext uri="{FF2B5EF4-FFF2-40B4-BE49-F238E27FC236}">
                  <a16:creationId xmlns:a16="http://schemas.microsoft.com/office/drawing/2014/main" id="{F8AEFBFC-4E61-6D41-9CDD-C44F6706D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7" name="Text Box 71">
              <a:extLst>
                <a:ext uri="{FF2B5EF4-FFF2-40B4-BE49-F238E27FC236}">
                  <a16:creationId xmlns:a16="http://schemas.microsoft.com/office/drawing/2014/main" id="{322EE286-216A-9245-A4F4-B38737437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F0DF4C9-8F20-C94C-BDC4-B5C7F370722C}"/>
              </a:ext>
            </a:extLst>
          </p:cNvPr>
          <p:cNvCxnSpPr>
            <a:cxnSpLocks/>
          </p:cNvCxnSpPr>
          <p:nvPr/>
        </p:nvCxnSpPr>
        <p:spPr>
          <a:xfrm flipH="1">
            <a:off x="7874912" y="4044187"/>
            <a:ext cx="1479396" cy="30730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FE3F5602-DDCA-E74F-BDFF-0BAE9FC8ED4B}"/>
              </a:ext>
            </a:extLst>
          </p:cNvPr>
          <p:cNvSpPr/>
          <p:nvPr/>
        </p:nvSpPr>
        <p:spPr>
          <a:xfrm>
            <a:off x="6257127" y="4585956"/>
            <a:ext cx="1148861" cy="422244"/>
          </a:xfrm>
          <a:custGeom>
            <a:avLst/>
            <a:gdLst>
              <a:gd name="connsiteX0" fmla="*/ 1148861 w 1148861"/>
              <a:gd name="connsiteY0" fmla="*/ 0 h 422244"/>
              <a:gd name="connsiteX1" fmla="*/ 597877 w 1148861"/>
              <a:gd name="connsiteY1" fmla="*/ 422031 h 422244"/>
              <a:gd name="connsiteX2" fmla="*/ 0 w 1148861"/>
              <a:gd name="connsiteY2" fmla="*/ 58616 h 4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861" h="422244">
                <a:moveTo>
                  <a:pt x="1148861" y="0"/>
                </a:moveTo>
                <a:cubicBezTo>
                  <a:pt x="969107" y="206131"/>
                  <a:pt x="789354" y="412262"/>
                  <a:pt x="597877" y="422031"/>
                </a:cubicBezTo>
                <a:cubicBezTo>
                  <a:pt x="406400" y="431800"/>
                  <a:pt x="189523" y="103555"/>
                  <a:pt x="0" y="5861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7D7D7937-441D-654F-ACBF-95B4CBADBACC}"/>
              </a:ext>
            </a:extLst>
          </p:cNvPr>
          <p:cNvSpPr/>
          <p:nvPr/>
        </p:nvSpPr>
        <p:spPr>
          <a:xfrm>
            <a:off x="4950405" y="4656469"/>
            <a:ext cx="1148861" cy="422244"/>
          </a:xfrm>
          <a:custGeom>
            <a:avLst/>
            <a:gdLst>
              <a:gd name="connsiteX0" fmla="*/ 1148861 w 1148861"/>
              <a:gd name="connsiteY0" fmla="*/ 0 h 422244"/>
              <a:gd name="connsiteX1" fmla="*/ 597877 w 1148861"/>
              <a:gd name="connsiteY1" fmla="*/ 422031 h 422244"/>
              <a:gd name="connsiteX2" fmla="*/ 0 w 1148861"/>
              <a:gd name="connsiteY2" fmla="*/ 58616 h 4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861" h="422244">
                <a:moveTo>
                  <a:pt x="1148861" y="0"/>
                </a:moveTo>
                <a:cubicBezTo>
                  <a:pt x="969107" y="206131"/>
                  <a:pt x="789354" y="412262"/>
                  <a:pt x="597877" y="422031"/>
                </a:cubicBezTo>
                <a:cubicBezTo>
                  <a:pt x="406400" y="431800"/>
                  <a:pt x="189523" y="103555"/>
                  <a:pt x="0" y="5861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58">
            <a:extLst>
              <a:ext uri="{FF2B5EF4-FFF2-40B4-BE49-F238E27FC236}">
                <a16:creationId xmlns:a16="http://schemas.microsoft.com/office/drawing/2014/main" id="{1840CC16-5F15-6B4C-BB35-C567676936EB}"/>
              </a:ext>
            </a:extLst>
          </p:cNvPr>
          <p:cNvGrpSpPr>
            <a:grpSpLocks/>
          </p:cNvGrpSpPr>
          <p:nvPr/>
        </p:nvGrpSpPr>
        <p:grpSpPr bwMode="auto">
          <a:xfrm>
            <a:off x="3949944" y="5439580"/>
            <a:ext cx="3119432" cy="939801"/>
            <a:chOff x="186" y="2768"/>
            <a:chExt cx="1965" cy="592"/>
          </a:xfrm>
        </p:grpSpPr>
        <p:sp>
          <p:nvSpPr>
            <p:cNvPr id="84" name="Line 59">
              <a:extLst>
                <a:ext uri="{FF2B5EF4-FFF2-40B4-BE49-F238E27FC236}">
                  <a16:creationId xmlns:a16="http://schemas.microsoft.com/office/drawing/2014/main" id="{B2CBB828-70F7-754C-8D62-CCA4C03B99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1" y="2820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" name="Line 60">
              <a:extLst>
                <a:ext uri="{FF2B5EF4-FFF2-40B4-BE49-F238E27FC236}">
                  <a16:creationId xmlns:a16="http://schemas.microsoft.com/office/drawing/2014/main" id="{7F6097C0-4C55-8B4A-B32D-9E1C3E2192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" y="3059"/>
              <a:ext cx="1965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0" name="Text Box 65">
              <a:extLst>
                <a:ext uri="{FF2B5EF4-FFF2-40B4-BE49-F238E27FC236}">
                  <a16:creationId xmlns:a16="http://schemas.microsoft.com/office/drawing/2014/main" id="{605918EE-5FB3-E547-99CC-1B6348D19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" y="3063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z</a:t>
              </a:r>
            </a:p>
          </p:txBody>
        </p:sp>
        <p:sp>
          <p:nvSpPr>
            <p:cNvPr id="95" name="Text Box 70">
              <a:extLst>
                <a:ext uri="{FF2B5EF4-FFF2-40B4-BE49-F238E27FC236}">
                  <a16:creationId xmlns:a16="http://schemas.microsoft.com/office/drawing/2014/main" id="{C411D51A-4715-FC43-9A9F-26C79E752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" y="3069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(</a:t>
              </a:r>
              <a:r>
                <a:rPr lang="en-US" dirty="0" err="1">
                  <a:latin typeface="Helvetica" pitchFamily="2" charset="0"/>
                </a:rPr>
                <a:t>u,x</a:t>
              </a:r>
              <a:r>
                <a:rPr lang="en-US" dirty="0">
                  <a:latin typeface="Helvetica" pitchFamily="2" charset="0"/>
                </a:rPr>
                <a:t>)</a:t>
              </a:r>
            </a:p>
          </p:txBody>
        </p:sp>
        <p:sp>
          <p:nvSpPr>
            <p:cNvPr id="96" name="Text Box 71">
              <a:extLst>
                <a:ext uri="{FF2B5EF4-FFF2-40B4-BE49-F238E27FC236}">
                  <a16:creationId xmlns:a16="http://schemas.microsoft.com/office/drawing/2014/main" id="{B23B957D-746F-CC4E-A00B-F51EBA5F0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" y="2768"/>
              <a:ext cx="105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destination</a:t>
              </a:r>
            </a:p>
          </p:txBody>
        </p:sp>
        <p:sp>
          <p:nvSpPr>
            <p:cNvPr id="97" name="Text Box 72">
              <a:extLst>
                <a:ext uri="{FF2B5EF4-FFF2-40B4-BE49-F238E27FC236}">
                  <a16:creationId xmlns:a16="http://schemas.microsoft.com/office/drawing/2014/main" id="{9A7C1996-D5A9-BB44-AFF8-AA7F928A7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" y="2791"/>
              <a:ext cx="4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link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69D1D95-EC80-224A-9BFD-34CC1BB472B8}"/>
              </a:ext>
            </a:extLst>
          </p:cNvPr>
          <p:cNvSpPr txBox="1"/>
          <p:nvPr/>
        </p:nvSpPr>
        <p:spPr>
          <a:xfrm>
            <a:off x="2205704" y="5501919"/>
            <a:ext cx="1815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Forwarding table at </a:t>
            </a:r>
            <a:r>
              <a:rPr lang="en-US" sz="2400" dirty="0">
                <a:latin typeface="Courier" pitchFamily="2" charset="0"/>
              </a:rPr>
              <a:t>u</a:t>
            </a:r>
            <a:r>
              <a:rPr lang="en-US" sz="2400" dirty="0">
                <a:latin typeface="Helvetica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7067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9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40BC-AAB4-6F4E-843F-461C9E21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link state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389FF-A37A-694D-A7A0-FA5CE9E9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router announces link state to the entire network using flooding</a:t>
            </a:r>
          </a:p>
          <a:p>
            <a:endParaRPr lang="en-US" dirty="0"/>
          </a:p>
          <a:p>
            <a:r>
              <a:rPr lang="en-US" dirty="0"/>
              <a:t>Each node independently computes least cost paths to every other node using the full network graph</a:t>
            </a:r>
          </a:p>
          <a:p>
            <a:endParaRPr lang="en-US" dirty="0"/>
          </a:p>
          <a:p>
            <a:r>
              <a:rPr lang="en-US" dirty="0"/>
              <a:t>Dijkstra’s algorithm can efficiently compute these best paths</a:t>
            </a:r>
          </a:p>
          <a:p>
            <a:pPr lvl="1"/>
            <a:r>
              <a:rPr lang="en-US" dirty="0"/>
              <a:t>Easy to populate the forwarding table from predecessor information computed during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27332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408CC-6F55-1C04-01E8-299C3F5CF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61AF-39B3-44FA-0E76-85771444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Internet Control Message Protocol (ICMP)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C9867-1482-B169-2993-3B981188A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74" y="1825625"/>
            <a:ext cx="10515600" cy="4351338"/>
          </a:xfrm>
        </p:spPr>
        <p:txBody>
          <a:bodyPr/>
          <a:lstStyle/>
          <a:p>
            <a:r>
              <a:rPr lang="en-US" dirty="0"/>
              <a:t>A protocol for </a:t>
            </a:r>
            <a:r>
              <a:rPr lang="en-US" dirty="0">
                <a:solidFill>
                  <a:srgbClr val="C00000"/>
                </a:solidFill>
              </a:rPr>
              <a:t>troubleshooting</a:t>
            </a:r>
            <a:r>
              <a:rPr lang="en-US" dirty="0"/>
              <a:t> and diagnostics</a:t>
            </a:r>
          </a:p>
          <a:p>
            <a:r>
              <a:rPr lang="en-US" dirty="0"/>
              <a:t>Works over IP: </a:t>
            </a:r>
            <a:r>
              <a:rPr lang="en-US" dirty="0">
                <a:solidFill>
                  <a:srgbClr val="C00000"/>
                </a:solidFill>
              </a:rPr>
              <a:t>unreliable delivery </a:t>
            </a:r>
            <a:r>
              <a:rPr lang="en-US" dirty="0"/>
              <a:t>of packets</a:t>
            </a:r>
          </a:p>
          <a:p>
            <a:r>
              <a:rPr lang="en-US" dirty="0"/>
              <a:t>Some functions of ICMP:</a:t>
            </a:r>
          </a:p>
          <a:p>
            <a:pPr lvl="1"/>
            <a:r>
              <a:rPr lang="en-US" altLang="en-US" dirty="0"/>
              <a:t>Determine reachability (ping) and provide unreachability errors</a:t>
            </a:r>
          </a:p>
          <a:p>
            <a:pPr lvl="1"/>
            <a:r>
              <a:rPr lang="en-US" altLang="en-US" dirty="0"/>
              <a:t>Specify that packets have been in the network for too long (traceroute)</a:t>
            </a:r>
          </a:p>
          <a:p>
            <a:endParaRPr lang="en-US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974E6-049C-77B1-81B2-B098F4ACF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641"/>
            <a:ext cx="70104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IP header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3260DC-8DDA-943A-CBAF-CD3BDE391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286804"/>
            <a:ext cx="7010400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ICMP header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Message 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type</a:t>
            </a:r>
            <a:r>
              <a:rPr lang="en-US" altLang="en-US" sz="2400" dirty="0">
                <a:latin typeface="Arial" panose="020B0604020202020204" pitchFamily="34" charset="0"/>
              </a:rPr>
              <a:t>, Code, Checksum,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ICMP data</a:t>
            </a:r>
          </a:p>
        </p:txBody>
      </p:sp>
    </p:spTree>
    <p:extLst>
      <p:ext uri="{BB962C8B-B14F-4D97-AF65-F5344CB8AC3E}">
        <p14:creationId xmlns:p14="http://schemas.microsoft.com/office/powerpoint/2010/main" val="38109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FE16-7BAC-974B-A401-E95B40E9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752C-785C-AF49-94A4-B439ECFE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667250"/>
          </a:xfrm>
        </p:spPr>
        <p:txBody>
          <a:bodyPr>
            <a:normAutofit/>
          </a:bodyPr>
          <a:lstStyle/>
          <a:p>
            <a:r>
              <a:rPr lang="en-US" altLang="en-US" dirty="0"/>
              <a:t>Uses ICMP echo request (type=8, code=0) and reply (type=0, code=0)</a:t>
            </a:r>
          </a:p>
          <a:p>
            <a:r>
              <a:rPr lang="en-US" altLang="en-US" dirty="0"/>
              <a:t>Source sends ICMP </a:t>
            </a:r>
            <a:r>
              <a:rPr lang="en-US" altLang="en-US" dirty="0">
                <a:solidFill>
                  <a:srgbClr val="C00000"/>
                </a:solidFill>
              </a:rPr>
              <a:t>echo request</a:t>
            </a:r>
            <a:r>
              <a:rPr lang="en-US" altLang="en-US" dirty="0"/>
              <a:t> message to </a:t>
            </a:r>
            <a:r>
              <a:rPr lang="en-US" altLang="en-US" dirty="0" err="1"/>
              <a:t>dst</a:t>
            </a:r>
            <a:r>
              <a:rPr lang="en-US" altLang="en-US" dirty="0"/>
              <a:t> address</a:t>
            </a:r>
          </a:p>
          <a:p>
            <a:r>
              <a:rPr lang="en-US" altLang="en-US" dirty="0"/>
              <a:t>Destination network stack replies with an ICMP </a:t>
            </a:r>
            <a:r>
              <a:rPr lang="en-US" altLang="en-US" dirty="0">
                <a:solidFill>
                  <a:srgbClr val="C00000"/>
                </a:solidFill>
              </a:rPr>
              <a:t>echo reply</a:t>
            </a:r>
            <a:r>
              <a:rPr lang="en-US" altLang="en-US" dirty="0"/>
              <a:t> message </a:t>
            </a:r>
          </a:p>
          <a:p>
            <a:r>
              <a:rPr lang="en-US" altLang="en-US" dirty="0"/>
              <a:t>Source can calculate round trip time (RTT) of packets</a:t>
            </a:r>
          </a:p>
          <a:p>
            <a:r>
              <a:rPr lang="en-US" altLang="en-US" dirty="0"/>
              <a:t>If no echo reply comes back, then the destination is </a:t>
            </a:r>
            <a:r>
              <a:rPr lang="en-US" altLang="en-US" dirty="0">
                <a:solidFill>
                  <a:srgbClr val="C00000"/>
                </a:solidFill>
              </a:rPr>
              <a:t>unreachable</a:t>
            </a:r>
          </a:p>
          <a:p>
            <a:r>
              <a:rPr lang="en-US" altLang="en-US" dirty="0"/>
              <a:t>Don’t need to have a server program running on the other side</a:t>
            </a:r>
          </a:p>
          <a:p>
            <a:pPr lvl="1"/>
            <a:r>
              <a:rPr lang="en-US" altLang="en-US" dirty="0"/>
              <a:t>In general, the remote endpoint can be completely outside your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5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>
            <a:extLst>
              <a:ext uri="{FF2B5EF4-FFF2-40B4-BE49-F238E27FC236}">
                <a16:creationId xmlns:a16="http://schemas.microsoft.com/office/drawing/2014/main" id="{E90DC711-C3C3-3D4C-872D-10F0C1161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Ping</a:t>
            </a:r>
          </a:p>
        </p:txBody>
      </p:sp>
      <p:sp>
        <p:nvSpPr>
          <p:cNvPr id="82948" name="Line 3">
            <a:extLst>
              <a:ext uri="{FF2B5EF4-FFF2-40B4-BE49-F238E27FC236}">
                <a16:creationId xmlns:a16="http://schemas.microsoft.com/office/drawing/2014/main" id="{1D7D3DBB-FB20-564A-A3C3-9E63BB199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5146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Line 9">
            <a:extLst>
              <a:ext uri="{FF2B5EF4-FFF2-40B4-BE49-F238E27FC236}">
                <a16:creationId xmlns:a16="http://schemas.microsoft.com/office/drawing/2014/main" id="{FF580B23-B99E-B44F-B179-A9242D9E3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8194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Line 10">
            <a:extLst>
              <a:ext uri="{FF2B5EF4-FFF2-40B4-BE49-F238E27FC236}">
                <a16:creationId xmlns:a16="http://schemas.microsoft.com/office/drawing/2014/main" id="{4E5D4894-B656-8B48-A1EA-C117B867B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7432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1">
            <a:extLst>
              <a:ext uri="{FF2B5EF4-FFF2-40B4-BE49-F238E27FC236}">
                <a16:creationId xmlns:a16="http://schemas.microsoft.com/office/drawing/2014/main" id="{15F298F0-417A-6C4F-8586-744ABFF2A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7432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2">
            <a:extLst>
              <a:ext uri="{FF2B5EF4-FFF2-40B4-BE49-F238E27FC236}">
                <a16:creationId xmlns:a16="http://schemas.microsoft.com/office/drawing/2014/main" id="{17D467E8-9547-D24E-84F1-91EF76971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7432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>
            <a:extLst>
              <a:ext uri="{FF2B5EF4-FFF2-40B4-BE49-F238E27FC236}">
                <a16:creationId xmlns:a16="http://schemas.microsoft.com/office/drawing/2014/main" id="{8B000FE7-2935-3B4D-BE83-2A27FE51D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27432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Text Box 14">
            <a:extLst>
              <a:ext uri="{FF2B5EF4-FFF2-40B4-BE49-F238E27FC236}">
                <a16:creationId xmlns:a16="http://schemas.microsoft.com/office/drawing/2014/main" id="{3B914EBD-2638-2D4B-8C62-EDE9651AF88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9553379" y="3363912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82960" name="Line 15">
            <a:extLst>
              <a:ext uri="{FF2B5EF4-FFF2-40B4-BE49-F238E27FC236}">
                <a16:creationId xmlns:a16="http://schemas.microsoft.com/office/drawing/2014/main" id="{F7B70D9A-FBAA-4645-B64E-FC7C83D50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9950553" y="4115594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16">
            <a:extLst>
              <a:ext uri="{FF2B5EF4-FFF2-40B4-BE49-F238E27FC236}">
                <a16:creationId xmlns:a16="http://schemas.microsoft.com/office/drawing/2014/main" id="{64B6E837-2244-7644-B2F3-DDFB0999F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124200"/>
            <a:ext cx="1447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>
            <a:extLst>
              <a:ext uri="{FF2B5EF4-FFF2-40B4-BE49-F238E27FC236}">
                <a16:creationId xmlns:a16="http://schemas.microsoft.com/office/drawing/2014/main" id="{3E556F74-21AD-AF4B-85A1-9FC08BA2D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352800"/>
            <a:ext cx="1752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>
            <a:extLst>
              <a:ext uri="{FF2B5EF4-FFF2-40B4-BE49-F238E27FC236}">
                <a16:creationId xmlns:a16="http://schemas.microsoft.com/office/drawing/2014/main" id="{F134FDBD-4DAE-494B-B02C-6EB55EEA9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733800"/>
            <a:ext cx="1752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>
            <a:extLst>
              <a:ext uri="{FF2B5EF4-FFF2-40B4-BE49-F238E27FC236}">
                <a16:creationId xmlns:a16="http://schemas.microsoft.com/office/drawing/2014/main" id="{E89C1CD8-416E-914A-9AE2-E4F0CDB8F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114800"/>
            <a:ext cx="1524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Line 20">
            <a:extLst>
              <a:ext uri="{FF2B5EF4-FFF2-40B4-BE49-F238E27FC236}">
                <a16:creationId xmlns:a16="http://schemas.microsoft.com/office/drawing/2014/main" id="{E8E01AC2-BEC2-8B47-ACA2-793395E9A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4343400"/>
            <a:ext cx="1524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6" name="Line 21">
            <a:extLst>
              <a:ext uri="{FF2B5EF4-FFF2-40B4-BE49-F238E27FC236}">
                <a16:creationId xmlns:a16="http://schemas.microsoft.com/office/drawing/2014/main" id="{168111E9-494D-A84D-A7C5-43B85677B3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648200"/>
            <a:ext cx="1752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7" name="Line 22">
            <a:extLst>
              <a:ext uri="{FF2B5EF4-FFF2-40B4-BE49-F238E27FC236}">
                <a16:creationId xmlns:a16="http://schemas.microsoft.com/office/drawing/2014/main" id="{00CA84BB-7574-4F42-BA36-1663A60626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953000"/>
            <a:ext cx="1752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8" name="Line 23">
            <a:extLst>
              <a:ext uri="{FF2B5EF4-FFF2-40B4-BE49-F238E27FC236}">
                <a16:creationId xmlns:a16="http://schemas.microsoft.com/office/drawing/2014/main" id="{4FBDEBF4-0485-0C4E-83DA-D9E7933AEF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5410200"/>
            <a:ext cx="1447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9" name="Text Box 24">
            <a:extLst>
              <a:ext uri="{FF2B5EF4-FFF2-40B4-BE49-F238E27FC236}">
                <a16:creationId xmlns:a16="http://schemas.microsoft.com/office/drawing/2014/main" id="{385B001D-1334-C840-AB22-A25B3D055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257" y="3303586"/>
            <a:ext cx="12121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Echo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request</a:t>
            </a:r>
          </a:p>
        </p:txBody>
      </p:sp>
      <p:sp>
        <p:nvSpPr>
          <p:cNvPr id="82970" name="Text Box 25">
            <a:extLst>
              <a:ext uri="{FF2B5EF4-FFF2-40B4-BE49-F238E27FC236}">
                <a16:creationId xmlns:a16="http://schemas.microsoft.com/office/drawing/2014/main" id="{0EAB41F9-F0EB-0E4E-9D1D-C547C0F26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520" y="4719935"/>
            <a:ext cx="16401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Echo reply</a:t>
            </a:r>
          </a:p>
        </p:txBody>
      </p:sp>
      <p:grpSp>
        <p:nvGrpSpPr>
          <p:cNvPr id="27" name="Group 150">
            <a:extLst>
              <a:ext uri="{FF2B5EF4-FFF2-40B4-BE49-F238E27FC236}">
                <a16:creationId xmlns:a16="http://schemas.microsoft.com/office/drawing/2014/main" id="{40BAD5BD-A59B-E34D-B770-B11E7ABD5F16}"/>
              </a:ext>
            </a:extLst>
          </p:cNvPr>
          <p:cNvGrpSpPr>
            <a:grpSpLocks/>
          </p:cNvGrpSpPr>
          <p:nvPr/>
        </p:nvGrpSpPr>
        <p:grpSpPr bwMode="auto">
          <a:xfrm>
            <a:off x="3856039" y="2324101"/>
            <a:ext cx="698500" cy="355600"/>
            <a:chOff x="4396" y="1245"/>
            <a:chExt cx="672" cy="248"/>
          </a:xfrm>
        </p:grpSpPr>
        <p:sp>
          <p:nvSpPr>
            <p:cNvPr id="28" name="Oval 407">
              <a:extLst>
                <a:ext uri="{FF2B5EF4-FFF2-40B4-BE49-F238E27FC236}">
                  <a16:creationId xmlns:a16="http://schemas.microsoft.com/office/drawing/2014/main" id="{2F23F68A-187B-EC42-B708-3BC8CEAE5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410">
              <a:extLst>
                <a:ext uri="{FF2B5EF4-FFF2-40B4-BE49-F238E27FC236}">
                  <a16:creationId xmlns:a16="http://schemas.microsoft.com/office/drawing/2014/main" id="{F2F245EB-5BD8-1C49-B234-BC65BAEBF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" name="Oval 411">
              <a:extLst>
                <a:ext uri="{FF2B5EF4-FFF2-40B4-BE49-F238E27FC236}">
                  <a16:creationId xmlns:a16="http://schemas.microsoft.com/office/drawing/2014/main" id="{B8A9AB1C-FC64-AF49-A3F3-616B446DC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1" name="Group 154">
              <a:extLst>
                <a:ext uri="{FF2B5EF4-FFF2-40B4-BE49-F238E27FC236}">
                  <a16:creationId xmlns:a16="http://schemas.microsoft.com/office/drawing/2014/main" id="{EE7EDD96-66C3-1249-B0BE-37FD37A12F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4" name="Freeform 155">
                <a:extLst>
                  <a:ext uri="{FF2B5EF4-FFF2-40B4-BE49-F238E27FC236}">
                    <a16:creationId xmlns:a16="http://schemas.microsoft.com/office/drawing/2014/main" id="{85E97E66-8EF9-7648-8390-86105FE1FF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56">
                <a:extLst>
                  <a:ext uri="{FF2B5EF4-FFF2-40B4-BE49-F238E27FC236}">
                    <a16:creationId xmlns:a16="http://schemas.microsoft.com/office/drawing/2014/main" id="{5249FBBE-5618-DF46-9249-9C07138CC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Line 157">
              <a:extLst>
                <a:ext uri="{FF2B5EF4-FFF2-40B4-BE49-F238E27FC236}">
                  <a16:creationId xmlns:a16="http://schemas.microsoft.com/office/drawing/2014/main" id="{50865181-82CE-6B47-B817-EC5A803A1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58">
              <a:extLst>
                <a:ext uri="{FF2B5EF4-FFF2-40B4-BE49-F238E27FC236}">
                  <a16:creationId xmlns:a16="http://schemas.microsoft.com/office/drawing/2014/main" id="{D036DEA6-AC7D-D04E-8567-1C26547A7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150">
            <a:extLst>
              <a:ext uri="{FF2B5EF4-FFF2-40B4-BE49-F238E27FC236}">
                <a16:creationId xmlns:a16="http://schemas.microsoft.com/office/drawing/2014/main" id="{8ACF82E7-C45E-3044-BF48-0917010C73CF}"/>
              </a:ext>
            </a:extLst>
          </p:cNvPr>
          <p:cNvGrpSpPr>
            <a:grpSpLocks/>
          </p:cNvGrpSpPr>
          <p:nvPr/>
        </p:nvGrpSpPr>
        <p:grpSpPr bwMode="auto">
          <a:xfrm>
            <a:off x="5688011" y="2314064"/>
            <a:ext cx="698500" cy="355600"/>
            <a:chOff x="4396" y="1245"/>
            <a:chExt cx="672" cy="248"/>
          </a:xfrm>
        </p:grpSpPr>
        <p:sp>
          <p:nvSpPr>
            <p:cNvPr id="37" name="Oval 407">
              <a:extLst>
                <a:ext uri="{FF2B5EF4-FFF2-40B4-BE49-F238E27FC236}">
                  <a16:creationId xmlns:a16="http://schemas.microsoft.com/office/drawing/2014/main" id="{F45F07C2-6331-3D43-8F92-294A880FE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410">
              <a:extLst>
                <a:ext uri="{FF2B5EF4-FFF2-40B4-BE49-F238E27FC236}">
                  <a16:creationId xmlns:a16="http://schemas.microsoft.com/office/drawing/2014/main" id="{4FE86974-9FA0-6547-992A-8ADB6C3B8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9" name="Oval 411">
              <a:extLst>
                <a:ext uri="{FF2B5EF4-FFF2-40B4-BE49-F238E27FC236}">
                  <a16:creationId xmlns:a16="http://schemas.microsoft.com/office/drawing/2014/main" id="{2103DAEC-A254-EB49-9C36-EEAC4320E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0" name="Group 154">
              <a:extLst>
                <a:ext uri="{FF2B5EF4-FFF2-40B4-BE49-F238E27FC236}">
                  <a16:creationId xmlns:a16="http://schemas.microsoft.com/office/drawing/2014/main" id="{8262F668-4C8C-424A-A8C6-721062A1C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3" name="Freeform 155">
                <a:extLst>
                  <a:ext uri="{FF2B5EF4-FFF2-40B4-BE49-F238E27FC236}">
                    <a16:creationId xmlns:a16="http://schemas.microsoft.com/office/drawing/2014/main" id="{90E28500-D094-9242-8D6A-0A87E97F5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56">
                <a:extLst>
                  <a:ext uri="{FF2B5EF4-FFF2-40B4-BE49-F238E27FC236}">
                    <a16:creationId xmlns:a16="http://schemas.microsoft.com/office/drawing/2014/main" id="{7F879F00-ACFF-5F4C-A168-C9C48A9CB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" name="Line 157">
              <a:extLst>
                <a:ext uri="{FF2B5EF4-FFF2-40B4-BE49-F238E27FC236}">
                  <a16:creationId xmlns:a16="http://schemas.microsoft.com/office/drawing/2014/main" id="{65C78A97-A2A6-DB4E-8BF6-E79570809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58">
              <a:extLst>
                <a:ext uri="{FF2B5EF4-FFF2-40B4-BE49-F238E27FC236}">
                  <a16:creationId xmlns:a16="http://schemas.microsoft.com/office/drawing/2014/main" id="{CC8C8A9D-EB2C-294F-9A55-BB800BC27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" name="Group 150">
            <a:extLst>
              <a:ext uri="{FF2B5EF4-FFF2-40B4-BE49-F238E27FC236}">
                <a16:creationId xmlns:a16="http://schemas.microsoft.com/office/drawing/2014/main" id="{10206F25-5CD8-5F48-BF50-BEAFFBFD59B7}"/>
              </a:ext>
            </a:extLst>
          </p:cNvPr>
          <p:cNvGrpSpPr>
            <a:grpSpLocks/>
          </p:cNvGrpSpPr>
          <p:nvPr/>
        </p:nvGrpSpPr>
        <p:grpSpPr bwMode="auto">
          <a:xfrm>
            <a:off x="7431303" y="2304027"/>
            <a:ext cx="698500" cy="355600"/>
            <a:chOff x="4396" y="1245"/>
            <a:chExt cx="672" cy="248"/>
          </a:xfrm>
        </p:grpSpPr>
        <p:sp>
          <p:nvSpPr>
            <p:cNvPr id="46" name="Oval 407">
              <a:extLst>
                <a:ext uri="{FF2B5EF4-FFF2-40B4-BE49-F238E27FC236}">
                  <a16:creationId xmlns:a16="http://schemas.microsoft.com/office/drawing/2014/main" id="{3480E84D-7586-DF47-85BD-624888D63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410">
              <a:extLst>
                <a:ext uri="{FF2B5EF4-FFF2-40B4-BE49-F238E27FC236}">
                  <a16:creationId xmlns:a16="http://schemas.microsoft.com/office/drawing/2014/main" id="{D5ECA9BF-869C-4341-9C9D-4314518AD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" name="Oval 411">
              <a:extLst>
                <a:ext uri="{FF2B5EF4-FFF2-40B4-BE49-F238E27FC236}">
                  <a16:creationId xmlns:a16="http://schemas.microsoft.com/office/drawing/2014/main" id="{526522EF-F7D6-B148-A09C-FD5091820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9" name="Group 154">
              <a:extLst>
                <a:ext uri="{FF2B5EF4-FFF2-40B4-BE49-F238E27FC236}">
                  <a16:creationId xmlns:a16="http://schemas.microsoft.com/office/drawing/2014/main" id="{0F2F5F5F-8936-F641-B09B-68E8979BCE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2" name="Freeform 155">
                <a:extLst>
                  <a:ext uri="{FF2B5EF4-FFF2-40B4-BE49-F238E27FC236}">
                    <a16:creationId xmlns:a16="http://schemas.microsoft.com/office/drawing/2014/main" id="{C0694417-5AC7-D848-AC6F-10BF95107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56">
                <a:extLst>
                  <a:ext uri="{FF2B5EF4-FFF2-40B4-BE49-F238E27FC236}">
                    <a16:creationId xmlns:a16="http://schemas.microsoft.com/office/drawing/2014/main" id="{1BFEE2A3-5DD7-5B4E-87A1-00CF64B19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" name="Line 157">
              <a:extLst>
                <a:ext uri="{FF2B5EF4-FFF2-40B4-BE49-F238E27FC236}">
                  <a16:creationId xmlns:a16="http://schemas.microsoft.com/office/drawing/2014/main" id="{420CC042-031F-074D-ABE3-630075F9B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58">
              <a:extLst>
                <a:ext uri="{FF2B5EF4-FFF2-40B4-BE49-F238E27FC236}">
                  <a16:creationId xmlns:a16="http://schemas.microsoft.com/office/drawing/2014/main" id="{0C4061F6-7F3A-CD45-8E36-FC58B1AC7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" name="Group 135">
            <a:extLst>
              <a:ext uri="{FF2B5EF4-FFF2-40B4-BE49-F238E27FC236}">
                <a16:creationId xmlns:a16="http://schemas.microsoft.com/office/drawing/2014/main" id="{261EA0E8-CBD3-8A49-BEF7-0A038EB1BADA}"/>
              </a:ext>
            </a:extLst>
          </p:cNvPr>
          <p:cNvGrpSpPr>
            <a:grpSpLocks/>
          </p:cNvGrpSpPr>
          <p:nvPr/>
        </p:nvGrpSpPr>
        <p:grpSpPr bwMode="auto">
          <a:xfrm>
            <a:off x="2294344" y="2300287"/>
            <a:ext cx="641350" cy="558800"/>
            <a:chOff x="-44" y="1473"/>
            <a:chExt cx="981" cy="1105"/>
          </a:xfrm>
        </p:grpSpPr>
        <p:pic>
          <p:nvPicPr>
            <p:cNvPr id="55" name="Picture 136" descr="desktop_computer_stylized_medium">
              <a:extLst>
                <a:ext uri="{FF2B5EF4-FFF2-40B4-BE49-F238E27FC236}">
                  <a16:creationId xmlns:a16="http://schemas.microsoft.com/office/drawing/2014/main" id="{AF5FCF5D-6A5E-934F-8A2F-332BEF2A84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Freeform 137">
              <a:extLst>
                <a:ext uri="{FF2B5EF4-FFF2-40B4-BE49-F238E27FC236}">
                  <a16:creationId xmlns:a16="http://schemas.microsoft.com/office/drawing/2014/main" id="{BCB5AE2D-F619-2048-8459-F2DC2F7079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7" name="Group 135">
            <a:extLst>
              <a:ext uri="{FF2B5EF4-FFF2-40B4-BE49-F238E27FC236}">
                <a16:creationId xmlns:a16="http://schemas.microsoft.com/office/drawing/2014/main" id="{46D3D0C0-238E-CB43-B008-94A83B1D5739}"/>
              </a:ext>
            </a:extLst>
          </p:cNvPr>
          <p:cNvGrpSpPr>
            <a:grpSpLocks/>
          </p:cNvGrpSpPr>
          <p:nvPr/>
        </p:nvGrpSpPr>
        <p:grpSpPr bwMode="auto">
          <a:xfrm>
            <a:off x="8837015" y="2178844"/>
            <a:ext cx="641350" cy="558800"/>
            <a:chOff x="-44" y="1473"/>
            <a:chExt cx="981" cy="1105"/>
          </a:xfrm>
        </p:grpSpPr>
        <p:pic>
          <p:nvPicPr>
            <p:cNvPr id="58" name="Picture 136" descr="desktop_computer_stylized_medium">
              <a:extLst>
                <a:ext uri="{FF2B5EF4-FFF2-40B4-BE49-F238E27FC236}">
                  <a16:creationId xmlns:a16="http://schemas.microsoft.com/office/drawing/2014/main" id="{78CCDFA3-999C-D945-870D-2ACD69D221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Freeform 137">
              <a:extLst>
                <a:ext uri="{FF2B5EF4-FFF2-40B4-BE49-F238E27FC236}">
                  <a16:creationId xmlns:a16="http://schemas.microsoft.com/office/drawing/2014/main" id="{1B4CB461-6948-EA4F-A8C3-FE1CC80FC9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A77D7A-928F-8F41-B159-EB196C781DEA}"/>
              </a:ext>
            </a:extLst>
          </p:cNvPr>
          <p:cNvSpPr txBox="1"/>
          <p:nvPr/>
        </p:nvSpPr>
        <p:spPr>
          <a:xfrm>
            <a:off x="2514601" y="1764690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BE429F-C09E-8140-8364-005F3B869774}"/>
              </a:ext>
            </a:extLst>
          </p:cNvPr>
          <p:cNvSpPr txBox="1"/>
          <p:nvPr/>
        </p:nvSpPr>
        <p:spPr>
          <a:xfrm>
            <a:off x="9113937" y="1765043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CA1D54-41EB-BA43-9B7D-FD54E140A5D6}"/>
              </a:ext>
            </a:extLst>
          </p:cNvPr>
          <p:cNvSpPr txBox="1"/>
          <p:nvPr/>
        </p:nvSpPr>
        <p:spPr>
          <a:xfrm>
            <a:off x="3962625" y="1751217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6ACE099-EB17-CD41-B901-ED693CAA7EE3}"/>
              </a:ext>
            </a:extLst>
          </p:cNvPr>
          <p:cNvSpPr txBox="1"/>
          <p:nvPr/>
        </p:nvSpPr>
        <p:spPr>
          <a:xfrm>
            <a:off x="5794597" y="1750746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E0A288-DB86-1D4A-84EB-5C03983EA122}"/>
              </a:ext>
            </a:extLst>
          </p:cNvPr>
          <p:cNvSpPr txBox="1"/>
          <p:nvPr/>
        </p:nvSpPr>
        <p:spPr>
          <a:xfrm>
            <a:off x="7484595" y="1764268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R3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BE71B15-F243-DD4E-B20E-2824412FF38C}"/>
              </a:ext>
            </a:extLst>
          </p:cNvPr>
          <p:cNvSpPr/>
          <p:nvPr/>
        </p:nvSpPr>
        <p:spPr>
          <a:xfrm>
            <a:off x="1727200" y="3124200"/>
            <a:ext cx="567144" cy="24257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7AF8B-5E7D-794C-A2DC-58DECBFBB4D5}"/>
              </a:ext>
            </a:extLst>
          </p:cNvPr>
          <p:cNvSpPr txBox="1"/>
          <p:nvPr/>
        </p:nvSpPr>
        <p:spPr>
          <a:xfrm>
            <a:off x="254002" y="3886200"/>
            <a:ext cx="1316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Helvetica" pitchFamily="2" charset="0"/>
              </a:rPr>
              <a:t>Ping time</a:t>
            </a:r>
          </a:p>
        </p:txBody>
      </p:sp>
    </p:spTree>
    <p:extLst>
      <p:ext uri="{BB962C8B-B14F-4D97-AF65-F5344CB8AC3E}">
        <p14:creationId xmlns:p14="http://schemas.microsoft.com/office/powerpoint/2010/main" val="287693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1" grpId="0" animBg="1"/>
      <p:bldP spid="82962" grpId="0" animBg="1"/>
      <p:bldP spid="82963" grpId="0" animBg="1"/>
      <p:bldP spid="82964" grpId="0" animBg="1"/>
      <p:bldP spid="82965" grpId="0" animBg="1"/>
      <p:bldP spid="82966" grpId="0" animBg="1"/>
      <p:bldP spid="82967" grpId="0" animBg="1"/>
      <p:bldP spid="82968" grpId="0" animBg="1"/>
      <p:bldP spid="82969" grpId="0"/>
      <p:bldP spid="82970" grpId="0"/>
      <p:bldP spid="3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24C9-ADFD-8F42-8F8B-2B810EE7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91E22-1994-124A-8D63-E6CDB4A78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that can record the router-level path taken by packets</a:t>
            </a:r>
          </a:p>
          <a:p>
            <a:r>
              <a:rPr lang="en-US" dirty="0"/>
              <a:t>A clever use of the IP </a:t>
            </a:r>
            <a:r>
              <a:rPr lang="en-US" dirty="0">
                <a:solidFill>
                  <a:srgbClr val="C00000"/>
                </a:solidFill>
              </a:rPr>
              <a:t>time-to-live</a:t>
            </a:r>
            <a:r>
              <a:rPr lang="en-US" dirty="0"/>
              <a:t> (TTL) field</a:t>
            </a:r>
          </a:p>
          <a:p>
            <a:r>
              <a:rPr lang="en-US" dirty="0"/>
              <a:t>In general, when a router receives an IP packet, it decrements the TTL field on the packet</a:t>
            </a:r>
          </a:p>
          <a:p>
            <a:pPr lvl="1"/>
            <a:r>
              <a:rPr lang="en-US" dirty="0"/>
              <a:t>A failsafe mechanism to ensure packets don’t keep taking up network resources for too long</a:t>
            </a:r>
          </a:p>
          <a:p>
            <a:r>
              <a:rPr lang="en-US" dirty="0"/>
              <a:t>If a router receives a packet with TTL=0, it sends an </a:t>
            </a:r>
            <a:r>
              <a:rPr lang="en-US" dirty="0">
                <a:solidFill>
                  <a:srgbClr val="C00000"/>
                </a:solidFill>
              </a:rPr>
              <a:t>ICMP time exceeded</a:t>
            </a:r>
            <a:r>
              <a:rPr lang="en-US" dirty="0"/>
              <a:t> message (type=11, code=0) to the source endpoint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7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B27A-890E-2C47-96C7-BD770D3A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1760-682F-2842-BE4C-2F6D24E27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0100" cy="4351338"/>
          </a:xfrm>
        </p:spPr>
        <p:txBody>
          <a:bodyPr/>
          <a:lstStyle/>
          <a:p>
            <a:r>
              <a:rPr lang="en-US" dirty="0"/>
              <a:t>Traceroute sends multiple packets to a destination endpoint</a:t>
            </a:r>
          </a:p>
          <a:p>
            <a:r>
              <a:rPr lang="en-US" dirty="0"/>
              <a:t>But it </a:t>
            </a:r>
            <a:r>
              <a:rPr lang="en-US" dirty="0">
                <a:solidFill>
                  <a:srgbClr val="C00000"/>
                </a:solidFill>
              </a:rPr>
              <a:t>progressively increases the TTL</a:t>
            </a:r>
            <a:r>
              <a:rPr lang="en-US" dirty="0"/>
              <a:t> on those packets: 1, 2, ...</a:t>
            </a:r>
          </a:p>
          <a:p>
            <a:r>
              <a:rPr lang="en-US" dirty="0"/>
              <a:t>Every time a time exceeded message is received, record the router’s IP address</a:t>
            </a:r>
          </a:p>
          <a:p>
            <a:r>
              <a:rPr lang="en-US" dirty="0"/>
              <a:t>Process repeated until the destination endpoint is reached</a:t>
            </a:r>
          </a:p>
          <a:p>
            <a:r>
              <a:rPr lang="en-US" dirty="0"/>
              <a:t>If the packet reaches the destination endpoint (i.e.: TTL is high enough), then the endpoint sends a </a:t>
            </a:r>
            <a:r>
              <a:rPr lang="en-US" dirty="0">
                <a:solidFill>
                  <a:srgbClr val="C00000"/>
                </a:solidFill>
              </a:rPr>
              <a:t>port unreachable</a:t>
            </a:r>
            <a:r>
              <a:rPr lang="en-US" dirty="0"/>
              <a:t> message (type=3, code=3)</a:t>
            </a:r>
          </a:p>
        </p:txBody>
      </p:sp>
    </p:spTree>
    <p:extLst>
      <p:ext uri="{BB962C8B-B14F-4D97-AF65-F5344CB8AC3E}">
        <p14:creationId xmlns:p14="http://schemas.microsoft.com/office/powerpoint/2010/main" val="30361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CDD8-1189-E043-8708-08B64C06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D0CC9134-8A6B-D54B-A4F1-8E6A526BD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871" y="20447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E56F2D1B-0B38-2243-B339-185ABBD6B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2471" y="2349499"/>
            <a:ext cx="7220" cy="4229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0691E6C9-FF90-434F-84D4-5DE9872B6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0270" y="2273299"/>
            <a:ext cx="37181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8B406C48-83BC-DD41-A929-0C9AD0B41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2870" y="2273299"/>
            <a:ext cx="79149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40C068B6-217B-B243-AF90-3081C753D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5470" y="2273299"/>
            <a:ext cx="41963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268E2AD0-580B-BE40-98B9-454877C5A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19471" y="2273300"/>
            <a:ext cx="0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FCC2190C-36F2-E946-9C9C-BA2342C96CF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9576450" y="2894012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8E0F94B2-BD72-3B46-8D5E-C8B3D7658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73624" y="3645694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BE8264D1-9880-0946-BD1C-7A3591941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2471" y="2654300"/>
            <a:ext cx="1447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366F4360-63B9-F444-A4AD-956E7F021C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8302" y="4216400"/>
            <a:ext cx="1752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345D2C26-6934-9542-995A-D70BA9BA36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4372" y="4471973"/>
            <a:ext cx="1447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id="{0F716816-0945-3548-A2D1-B27A92B8B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27" y="2354496"/>
            <a:ext cx="22036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TTL=1, </a:t>
            </a:r>
            <a:r>
              <a:rPr lang="en-US" altLang="en-US" sz="2000" dirty="0" err="1">
                <a:latin typeface="Arial" panose="020B0604020202020204" pitchFamily="34" charset="0"/>
              </a:rPr>
              <a:t>dest</a:t>
            </a:r>
            <a:r>
              <a:rPr lang="en-US" altLang="en-US" sz="2000" dirty="0">
                <a:latin typeface="Arial" panose="020B0604020202020204" pitchFamily="34" charset="0"/>
              </a:rPr>
              <a:t> = B, </a:t>
            </a:r>
            <a:r>
              <a:rPr lang="en-US" altLang="en-US" sz="2000" dirty="0" err="1">
                <a:latin typeface="Arial" panose="020B0604020202020204" pitchFamily="34" charset="0"/>
              </a:rPr>
              <a:t>dstport</a:t>
            </a:r>
            <a:r>
              <a:rPr lang="en-US" altLang="en-US" sz="2000" dirty="0">
                <a:latin typeface="Arial" panose="020B0604020202020204" pitchFamily="34" charset="0"/>
              </a:rPr>
              <a:t> = invalid</a:t>
            </a:r>
          </a:p>
        </p:txBody>
      </p:sp>
      <p:grpSp>
        <p:nvGrpSpPr>
          <p:cNvPr id="22" name="Group 150">
            <a:extLst>
              <a:ext uri="{FF2B5EF4-FFF2-40B4-BE49-F238E27FC236}">
                <a16:creationId xmlns:a16="http://schemas.microsoft.com/office/drawing/2014/main" id="{5A6A43B2-BDA1-5A4B-A649-39930CD93EDC}"/>
              </a:ext>
            </a:extLst>
          </p:cNvPr>
          <p:cNvGrpSpPr>
            <a:grpSpLocks/>
          </p:cNvGrpSpPr>
          <p:nvPr/>
        </p:nvGrpSpPr>
        <p:grpSpPr bwMode="auto">
          <a:xfrm>
            <a:off x="3879110" y="1854201"/>
            <a:ext cx="698500" cy="355600"/>
            <a:chOff x="4396" y="1245"/>
            <a:chExt cx="672" cy="248"/>
          </a:xfrm>
        </p:grpSpPr>
        <p:sp>
          <p:nvSpPr>
            <p:cNvPr id="23" name="Oval 407">
              <a:extLst>
                <a:ext uri="{FF2B5EF4-FFF2-40B4-BE49-F238E27FC236}">
                  <a16:creationId xmlns:a16="http://schemas.microsoft.com/office/drawing/2014/main" id="{6AD86F8E-EC5F-DF4C-93B9-BD0688907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410">
              <a:extLst>
                <a:ext uri="{FF2B5EF4-FFF2-40B4-BE49-F238E27FC236}">
                  <a16:creationId xmlns:a16="http://schemas.microsoft.com/office/drawing/2014/main" id="{7059E769-3EDD-9E4C-8E01-712702A99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" name="Oval 411">
              <a:extLst>
                <a:ext uri="{FF2B5EF4-FFF2-40B4-BE49-F238E27FC236}">
                  <a16:creationId xmlns:a16="http://schemas.microsoft.com/office/drawing/2014/main" id="{6ABB1726-6B1B-2142-8553-A58959702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154">
              <a:extLst>
                <a:ext uri="{FF2B5EF4-FFF2-40B4-BE49-F238E27FC236}">
                  <a16:creationId xmlns:a16="http://schemas.microsoft.com/office/drawing/2014/main" id="{8EAED737-2DAC-6E44-88D4-27974CAF0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9" name="Freeform 155">
                <a:extLst>
                  <a:ext uri="{FF2B5EF4-FFF2-40B4-BE49-F238E27FC236}">
                    <a16:creationId xmlns:a16="http://schemas.microsoft.com/office/drawing/2014/main" id="{1DBDA927-40D1-FA4D-9260-8953481DF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56">
                <a:extLst>
                  <a:ext uri="{FF2B5EF4-FFF2-40B4-BE49-F238E27FC236}">
                    <a16:creationId xmlns:a16="http://schemas.microsoft.com/office/drawing/2014/main" id="{69D8F6DD-97FC-E740-815C-E770CC139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" name="Line 157">
              <a:extLst>
                <a:ext uri="{FF2B5EF4-FFF2-40B4-BE49-F238E27FC236}">
                  <a16:creationId xmlns:a16="http://schemas.microsoft.com/office/drawing/2014/main" id="{E7144350-DCED-1346-81AE-48C1E636F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58">
              <a:extLst>
                <a:ext uri="{FF2B5EF4-FFF2-40B4-BE49-F238E27FC236}">
                  <a16:creationId xmlns:a16="http://schemas.microsoft.com/office/drawing/2014/main" id="{0E0C2E36-9312-7F49-A6E7-35A20B587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150">
            <a:extLst>
              <a:ext uri="{FF2B5EF4-FFF2-40B4-BE49-F238E27FC236}">
                <a16:creationId xmlns:a16="http://schemas.microsoft.com/office/drawing/2014/main" id="{21FDC89E-40E1-C44E-8EAA-AA358D92FA66}"/>
              </a:ext>
            </a:extLst>
          </p:cNvPr>
          <p:cNvGrpSpPr>
            <a:grpSpLocks/>
          </p:cNvGrpSpPr>
          <p:nvPr/>
        </p:nvGrpSpPr>
        <p:grpSpPr bwMode="auto">
          <a:xfrm>
            <a:off x="5711082" y="1844164"/>
            <a:ext cx="698500" cy="355600"/>
            <a:chOff x="4396" y="1245"/>
            <a:chExt cx="672" cy="248"/>
          </a:xfrm>
        </p:grpSpPr>
        <p:sp>
          <p:nvSpPr>
            <p:cNvPr id="32" name="Oval 407">
              <a:extLst>
                <a:ext uri="{FF2B5EF4-FFF2-40B4-BE49-F238E27FC236}">
                  <a16:creationId xmlns:a16="http://schemas.microsoft.com/office/drawing/2014/main" id="{A1E214B8-C6E2-134E-855B-470D1F6A7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410">
              <a:extLst>
                <a:ext uri="{FF2B5EF4-FFF2-40B4-BE49-F238E27FC236}">
                  <a16:creationId xmlns:a16="http://schemas.microsoft.com/office/drawing/2014/main" id="{E404DD1E-39CB-814E-98EB-02398FFC7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4" name="Oval 411">
              <a:extLst>
                <a:ext uri="{FF2B5EF4-FFF2-40B4-BE49-F238E27FC236}">
                  <a16:creationId xmlns:a16="http://schemas.microsoft.com/office/drawing/2014/main" id="{26EDF2E7-5F2C-5E4F-9711-267A7247C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Group 154">
              <a:extLst>
                <a:ext uri="{FF2B5EF4-FFF2-40B4-BE49-F238E27FC236}">
                  <a16:creationId xmlns:a16="http://schemas.microsoft.com/office/drawing/2014/main" id="{0F78022C-76AA-754A-B6C5-8447D9272B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8" name="Freeform 155">
                <a:extLst>
                  <a:ext uri="{FF2B5EF4-FFF2-40B4-BE49-F238E27FC236}">
                    <a16:creationId xmlns:a16="http://schemas.microsoft.com/office/drawing/2014/main" id="{BFD30065-477C-4047-A914-B4475400C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56">
                <a:extLst>
                  <a:ext uri="{FF2B5EF4-FFF2-40B4-BE49-F238E27FC236}">
                    <a16:creationId xmlns:a16="http://schemas.microsoft.com/office/drawing/2014/main" id="{7DBDD27E-1A8D-FD44-96F4-0F8870ECB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" name="Line 157">
              <a:extLst>
                <a:ext uri="{FF2B5EF4-FFF2-40B4-BE49-F238E27FC236}">
                  <a16:creationId xmlns:a16="http://schemas.microsoft.com/office/drawing/2014/main" id="{A3370389-1F0E-B74C-B61D-A9249EC2A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58">
              <a:extLst>
                <a:ext uri="{FF2B5EF4-FFF2-40B4-BE49-F238E27FC236}">
                  <a16:creationId xmlns:a16="http://schemas.microsoft.com/office/drawing/2014/main" id="{81B4043B-EC57-FB4F-A6B5-320BB4A39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150">
            <a:extLst>
              <a:ext uri="{FF2B5EF4-FFF2-40B4-BE49-F238E27FC236}">
                <a16:creationId xmlns:a16="http://schemas.microsoft.com/office/drawing/2014/main" id="{56D67E90-F69F-C94C-8227-D885CAA9C447}"/>
              </a:ext>
            </a:extLst>
          </p:cNvPr>
          <p:cNvGrpSpPr>
            <a:grpSpLocks/>
          </p:cNvGrpSpPr>
          <p:nvPr/>
        </p:nvGrpSpPr>
        <p:grpSpPr bwMode="auto">
          <a:xfrm>
            <a:off x="7454374" y="1834127"/>
            <a:ext cx="698500" cy="355600"/>
            <a:chOff x="4396" y="1245"/>
            <a:chExt cx="672" cy="248"/>
          </a:xfrm>
        </p:grpSpPr>
        <p:sp>
          <p:nvSpPr>
            <p:cNvPr id="41" name="Oval 407">
              <a:extLst>
                <a:ext uri="{FF2B5EF4-FFF2-40B4-BE49-F238E27FC236}">
                  <a16:creationId xmlns:a16="http://schemas.microsoft.com/office/drawing/2014/main" id="{569D4F32-4501-8B4D-925A-FB252FC78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0">
              <a:extLst>
                <a:ext uri="{FF2B5EF4-FFF2-40B4-BE49-F238E27FC236}">
                  <a16:creationId xmlns:a16="http://schemas.microsoft.com/office/drawing/2014/main" id="{533E5B37-D478-7F46-8FA0-521597EF0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" name="Oval 411">
              <a:extLst>
                <a:ext uri="{FF2B5EF4-FFF2-40B4-BE49-F238E27FC236}">
                  <a16:creationId xmlns:a16="http://schemas.microsoft.com/office/drawing/2014/main" id="{D74C71BB-710E-1F4E-B8D8-05423F12D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" name="Group 154">
              <a:extLst>
                <a:ext uri="{FF2B5EF4-FFF2-40B4-BE49-F238E27FC236}">
                  <a16:creationId xmlns:a16="http://schemas.microsoft.com/office/drawing/2014/main" id="{F76D1F32-AA2F-834C-98C2-685D22C4A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7" name="Freeform 155">
                <a:extLst>
                  <a:ext uri="{FF2B5EF4-FFF2-40B4-BE49-F238E27FC236}">
                    <a16:creationId xmlns:a16="http://schemas.microsoft.com/office/drawing/2014/main" id="{91F655FF-0572-6243-BCFC-552BFFF13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56">
                <a:extLst>
                  <a:ext uri="{FF2B5EF4-FFF2-40B4-BE49-F238E27FC236}">
                    <a16:creationId xmlns:a16="http://schemas.microsoft.com/office/drawing/2014/main" id="{81528D7D-58AE-F642-A9FF-24B962179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" name="Line 157">
              <a:extLst>
                <a:ext uri="{FF2B5EF4-FFF2-40B4-BE49-F238E27FC236}">
                  <a16:creationId xmlns:a16="http://schemas.microsoft.com/office/drawing/2014/main" id="{EE79202F-0597-7743-9224-648C64CF1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8">
              <a:extLst>
                <a:ext uri="{FF2B5EF4-FFF2-40B4-BE49-F238E27FC236}">
                  <a16:creationId xmlns:a16="http://schemas.microsoft.com/office/drawing/2014/main" id="{7E227304-05CC-E74C-B494-B02E0EE36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135">
            <a:extLst>
              <a:ext uri="{FF2B5EF4-FFF2-40B4-BE49-F238E27FC236}">
                <a16:creationId xmlns:a16="http://schemas.microsoft.com/office/drawing/2014/main" id="{6CDD2B50-27DB-ED47-B619-D062F5EE8683}"/>
              </a:ext>
            </a:extLst>
          </p:cNvPr>
          <p:cNvGrpSpPr>
            <a:grpSpLocks/>
          </p:cNvGrpSpPr>
          <p:nvPr/>
        </p:nvGrpSpPr>
        <p:grpSpPr bwMode="auto">
          <a:xfrm>
            <a:off x="2317415" y="1830387"/>
            <a:ext cx="641350" cy="558800"/>
            <a:chOff x="-44" y="1473"/>
            <a:chExt cx="981" cy="1105"/>
          </a:xfrm>
        </p:grpSpPr>
        <p:pic>
          <p:nvPicPr>
            <p:cNvPr id="50" name="Picture 136" descr="desktop_computer_stylized_medium">
              <a:extLst>
                <a:ext uri="{FF2B5EF4-FFF2-40B4-BE49-F238E27FC236}">
                  <a16:creationId xmlns:a16="http://schemas.microsoft.com/office/drawing/2014/main" id="{41F2889F-9C4E-AB4F-BAE9-F7DCB8FB9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137">
              <a:extLst>
                <a:ext uri="{FF2B5EF4-FFF2-40B4-BE49-F238E27FC236}">
                  <a16:creationId xmlns:a16="http://schemas.microsoft.com/office/drawing/2014/main" id="{9AAEE497-734C-F940-9A88-57CF409A47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2" name="Group 135">
            <a:extLst>
              <a:ext uri="{FF2B5EF4-FFF2-40B4-BE49-F238E27FC236}">
                <a16:creationId xmlns:a16="http://schemas.microsoft.com/office/drawing/2014/main" id="{E231634C-A806-9146-AFE7-557B0CA56928}"/>
              </a:ext>
            </a:extLst>
          </p:cNvPr>
          <p:cNvGrpSpPr>
            <a:grpSpLocks/>
          </p:cNvGrpSpPr>
          <p:nvPr/>
        </p:nvGrpSpPr>
        <p:grpSpPr bwMode="auto">
          <a:xfrm>
            <a:off x="8860086" y="1708944"/>
            <a:ext cx="641350" cy="558800"/>
            <a:chOff x="-44" y="1473"/>
            <a:chExt cx="981" cy="1105"/>
          </a:xfrm>
        </p:grpSpPr>
        <p:pic>
          <p:nvPicPr>
            <p:cNvPr id="53" name="Picture 136" descr="desktop_computer_stylized_medium">
              <a:extLst>
                <a:ext uri="{FF2B5EF4-FFF2-40B4-BE49-F238E27FC236}">
                  <a16:creationId xmlns:a16="http://schemas.microsoft.com/office/drawing/2014/main" id="{771FED8E-944A-404C-97C9-3A1A148C8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Freeform 137">
              <a:extLst>
                <a:ext uri="{FF2B5EF4-FFF2-40B4-BE49-F238E27FC236}">
                  <a16:creationId xmlns:a16="http://schemas.microsoft.com/office/drawing/2014/main" id="{C6B3CC09-FBD6-3F44-B9C8-82727064C1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ADB4EC0-306E-7349-B124-78FF8F573E77}"/>
              </a:ext>
            </a:extLst>
          </p:cNvPr>
          <p:cNvSpPr txBox="1"/>
          <p:nvPr/>
        </p:nvSpPr>
        <p:spPr>
          <a:xfrm>
            <a:off x="2537672" y="1294790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695ABB-735F-C24B-9AD2-3F2A3D1E653F}"/>
              </a:ext>
            </a:extLst>
          </p:cNvPr>
          <p:cNvSpPr txBox="1"/>
          <p:nvPr/>
        </p:nvSpPr>
        <p:spPr>
          <a:xfrm>
            <a:off x="9137008" y="1295143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0DCE67-D4FF-684C-B078-08E9DD297B27}"/>
              </a:ext>
            </a:extLst>
          </p:cNvPr>
          <p:cNvSpPr txBox="1"/>
          <p:nvPr/>
        </p:nvSpPr>
        <p:spPr>
          <a:xfrm>
            <a:off x="3985696" y="1281317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2336BA-3812-3043-9A2C-057BA9C315FB}"/>
              </a:ext>
            </a:extLst>
          </p:cNvPr>
          <p:cNvSpPr txBox="1"/>
          <p:nvPr/>
        </p:nvSpPr>
        <p:spPr>
          <a:xfrm>
            <a:off x="5817668" y="1280846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6214D2-E880-4B47-9E30-B2C2D3838CA4}"/>
              </a:ext>
            </a:extLst>
          </p:cNvPr>
          <p:cNvSpPr txBox="1"/>
          <p:nvPr/>
        </p:nvSpPr>
        <p:spPr>
          <a:xfrm>
            <a:off x="7507666" y="1294368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R3</a:t>
            </a:r>
          </a:p>
        </p:txBody>
      </p:sp>
      <p:sp>
        <p:nvSpPr>
          <p:cNvPr id="62" name="Line 20">
            <a:extLst>
              <a:ext uri="{FF2B5EF4-FFF2-40B4-BE49-F238E27FC236}">
                <a16:creationId xmlns:a16="http://schemas.microsoft.com/office/drawing/2014/main" id="{D049CAED-60DF-7C4B-A53C-CCCFD2DFB6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2470" y="2908300"/>
            <a:ext cx="1428146" cy="279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24">
            <a:extLst>
              <a:ext uri="{FF2B5EF4-FFF2-40B4-BE49-F238E27FC236}">
                <a16:creationId xmlns:a16="http://schemas.microsoft.com/office/drawing/2014/main" id="{4CFFFC0B-37CC-4140-AF4A-5529164DC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732" y="3155525"/>
            <a:ext cx="22437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Time exceeded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Source: 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R1</a:t>
            </a:r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AAE7FB99-A713-C646-ACFC-A62F52BB6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4477" y="3899459"/>
            <a:ext cx="1459803" cy="1178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7">
            <a:extLst>
              <a:ext uri="{FF2B5EF4-FFF2-40B4-BE49-F238E27FC236}">
                <a16:creationId xmlns:a16="http://schemas.microsoft.com/office/drawing/2014/main" id="{021A03A2-EDA0-2E4C-8204-950E4CBFE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5133" y="4017298"/>
            <a:ext cx="1752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24">
            <a:extLst>
              <a:ext uri="{FF2B5EF4-FFF2-40B4-BE49-F238E27FC236}">
                <a16:creationId xmlns:a16="http://schemas.microsoft.com/office/drawing/2014/main" id="{78470FFC-800F-DB49-913A-CF320109E555}"/>
              </a:ext>
            </a:extLst>
          </p:cNvPr>
          <p:cNvSpPr txBox="1">
            <a:spLocks noChangeArrowheads="1"/>
          </p:cNvSpPr>
          <p:nvPr/>
        </p:nvSpPr>
        <p:spPr bwMode="auto">
          <a:xfrm rot="390726">
            <a:off x="2963333" y="3488044"/>
            <a:ext cx="12494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TTL = 2</a:t>
            </a:r>
          </a:p>
        </p:txBody>
      </p:sp>
      <p:sp>
        <p:nvSpPr>
          <p:cNvPr id="67" name="Text Box 24">
            <a:extLst>
              <a:ext uri="{FF2B5EF4-FFF2-40B4-BE49-F238E27FC236}">
                <a16:creationId xmlns:a16="http://schemas.microsoft.com/office/drawing/2014/main" id="{B9A1BB2F-CFBB-E342-BC40-A59942DDB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9749" y="4386218"/>
            <a:ext cx="1007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TE(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R2)</a:t>
            </a:r>
          </a:p>
        </p:txBody>
      </p:sp>
      <p:sp>
        <p:nvSpPr>
          <p:cNvPr id="68" name="Line 17">
            <a:extLst>
              <a:ext uri="{FF2B5EF4-FFF2-40B4-BE49-F238E27FC236}">
                <a16:creationId xmlns:a16="http://schemas.microsoft.com/office/drawing/2014/main" id="{908AF5C2-4732-1A4B-A4B4-DE39052CB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627" y="4979194"/>
            <a:ext cx="1432642" cy="130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7">
            <a:extLst>
              <a:ext uri="{FF2B5EF4-FFF2-40B4-BE49-F238E27FC236}">
                <a16:creationId xmlns:a16="http://schemas.microsoft.com/office/drawing/2014/main" id="{C7099B37-BC53-5B49-AF38-3FBE52014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8298" y="5110057"/>
            <a:ext cx="1714572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7">
            <a:extLst>
              <a:ext uri="{FF2B5EF4-FFF2-40B4-BE49-F238E27FC236}">
                <a16:creationId xmlns:a16="http://schemas.microsoft.com/office/drawing/2014/main" id="{752AEE33-D6B0-1846-946F-1BB61E880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8689" y="5262457"/>
            <a:ext cx="1714572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7">
            <a:extLst>
              <a:ext uri="{FF2B5EF4-FFF2-40B4-BE49-F238E27FC236}">
                <a16:creationId xmlns:a16="http://schemas.microsoft.com/office/drawing/2014/main" id="{62A508EB-7AB9-CA43-A8DC-CE4EB5937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6758" y="5429041"/>
            <a:ext cx="1436883" cy="1338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23">
            <a:extLst>
              <a:ext uri="{FF2B5EF4-FFF2-40B4-BE49-F238E27FC236}">
                <a16:creationId xmlns:a16="http://schemas.microsoft.com/office/drawing/2014/main" id="{BB81C043-83B3-9D4E-8348-2B2448D022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6457" y="5669290"/>
            <a:ext cx="1460821" cy="1338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23">
            <a:extLst>
              <a:ext uri="{FF2B5EF4-FFF2-40B4-BE49-F238E27FC236}">
                <a16:creationId xmlns:a16="http://schemas.microsoft.com/office/drawing/2014/main" id="{C4C54456-B000-7942-8CC8-C6C802770C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2019" y="5816600"/>
            <a:ext cx="1670536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23">
            <a:extLst>
              <a:ext uri="{FF2B5EF4-FFF2-40B4-BE49-F238E27FC236}">
                <a16:creationId xmlns:a16="http://schemas.microsoft.com/office/drawing/2014/main" id="{F4B6D5DF-4182-6441-BE18-1A60EDE29F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8456" y="5977661"/>
            <a:ext cx="1670536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23">
            <a:extLst>
              <a:ext uri="{FF2B5EF4-FFF2-40B4-BE49-F238E27FC236}">
                <a16:creationId xmlns:a16="http://schemas.microsoft.com/office/drawing/2014/main" id="{5AC0285B-E4C8-A546-8D39-FD5BE08BFF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1624" y="6129167"/>
            <a:ext cx="1391578" cy="130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24">
            <a:extLst>
              <a:ext uri="{FF2B5EF4-FFF2-40B4-BE49-F238E27FC236}">
                <a16:creationId xmlns:a16="http://schemas.microsoft.com/office/drawing/2014/main" id="{6C3680D6-FF00-C842-A20C-7688517F8086}"/>
              </a:ext>
            </a:extLst>
          </p:cNvPr>
          <p:cNvSpPr txBox="1">
            <a:spLocks noChangeArrowheads="1"/>
          </p:cNvSpPr>
          <p:nvPr/>
        </p:nvSpPr>
        <p:spPr bwMode="auto">
          <a:xfrm rot="21135758">
            <a:off x="7771847" y="5761177"/>
            <a:ext cx="151621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Port un- reachable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Source: 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96A8A6E-7E5E-8047-A9B9-2B70B30D46C9}"/>
              </a:ext>
            </a:extLst>
          </p:cNvPr>
          <p:cNvSpPr txBox="1"/>
          <p:nvPr/>
        </p:nvSpPr>
        <p:spPr>
          <a:xfrm>
            <a:off x="0" y="4339127"/>
            <a:ext cx="2793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Similarly, capture IP addresses of routers at distance 3, 4, …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D9D552-4B3D-AB4C-8F68-64426CB76992}"/>
              </a:ext>
            </a:extLst>
          </p:cNvPr>
          <p:cNvSpPr txBox="1"/>
          <p:nvPr/>
        </p:nvSpPr>
        <p:spPr>
          <a:xfrm>
            <a:off x="25424" y="5906087"/>
            <a:ext cx="2793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Have full router-level path until destination</a:t>
            </a:r>
          </a:p>
        </p:txBody>
      </p:sp>
    </p:spTree>
    <p:extLst>
      <p:ext uri="{BB962C8B-B14F-4D97-AF65-F5344CB8AC3E}">
        <p14:creationId xmlns:p14="http://schemas.microsoft.com/office/powerpoint/2010/main" val="158723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20" grpId="0"/>
      <p:bldP spid="62" grpId="0" animBg="1"/>
      <p:bldP spid="63" grpId="0"/>
      <p:bldP spid="64" grpId="0" animBg="1"/>
      <p:bldP spid="65" grpId="0" animBg="1"/>
      <p:bldP spid="66" grpId="0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6" grpId="1"/>
      <p:bldP spid="77" grpId="0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B6C8-5825-034F-8EFF-380C5AFC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ICMP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7FFFF-FE78-834D-8727-91940DABE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protocol for network diagnostics and troubleshooting</a:t>
            </a:r>
          </a:p>
          <a:p>
            <a:endParaRPr lang="en-US" dirty="0"/>
          </a:p>
          <a:p>
            <a:r>
              <a:rPr lang="en-US" dirty="0"/>
              <a:t>Two useful tools: </a:t>
            </a:r>
            <a:r>
              <a:rPr lang="en-US" dirty="0">
                <a:solidFill>
                  <a:srgbClr val="C00000"/>
                </a:solidFill>
              </a:rPr>
              <a:t>ping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traceroute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Ping: test connectivity to a machine totally outside your control</a:t>
            </a:r>
          </a:p>
          <a:p>
            <a:pPr lvl="1"/>
            <a:r>
              <a:rPr lang="en-US" dirty="0"/>
              <a:t>Use ICMP echo request and reply</a:t>
            </a:r>
          </a:p>
          <a:p>
            <a:pPr lvl="1"/>
            <a:endParaRPr lang="en-US" dirty="0"/>
          </a:p>
          <a:p>
            <a:r>
              <a:rPr lang="en-US" dirty="0"/>
              <a:t>Traceroute: determine router-level path to a remote endpoint</a:t>
            </a:r>
          </a:p>
          <a:p>
            <a:pPr lvl="1"/>
            <a:r>
              <a:rPr lang="en-US" dirty="0"/>
              <a:t>A smart use of the TTL field in the IP header</a:t>
            </a:r>
          </a:p>
        </p:txBody>
      </p:sp>
    </p:spTree>
    <p:extLst>
      <p:ext uri="{BB962C8B-B14F-4D97-AF65-F5344CB8AC3E}">
        <p14:creationId xmlns:p14="http://schemas.microsoft.com/office/powerpoint/2010/main" val="3182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2146</Words>
  <Application>Microsoft Macintosh PowerPoint</Application>
  <PresentationFormat>Widescreen</PresentationFormat>
  <Paragraphs>449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ＭＳ Ｐゴシック</vt:lpstr>
      <vt:lpstr>Arial</vt:lpstr>
      <vt:lpstr>Calibri</vt:lpstr>
      <vt:lpstr>Courier</vt:lpstr>
      <vt:lpstr>Helvetica</vt:lpstr>
      <vt:lpstr>Times New Roman</vt:lpstr>
      <vt:lpstr>Wingdings</vt:lpstr>
      <vt:lpstr>ZapfDingbats</vt:lpstr>
      <vt:lpstr>Office Theme</vt:lpstr>
      <vt:lpstr>Debugging; Routing</vt:lpstr>
      <vt:lpstr>PowerPoint Presentation</vt:lpstr>
      <vt:lpstr>Review: Internet Control Message Protocol (ICMP)</vt:lpstr>
      <vt:lpstr>Ping</vt:lpstr>
      <vt:lpstr>Ping</vt:lpstr>
      <vt:lpstr>Traceroute</vt:lpstr>
      <vt:lpstr>Traceroute</vt:lpstr>
      <vt:lpstr>Traceroute</vt:lpstr>
      <vt:lpstr>Summary of ICMP</vt:lpstr>
      <vt:lpstr>PowerPoint Presentation</vt:lpstr>
      <vt:lpstr>PowerPoint Presentation</vt:lpstr>
      <vt:lpstr>Goals of Routing Protocols #1</vt:lpstr>
      <vt:lpstr>Goals of Routing Protocols #2</vt:lpstr>
      <vt:lpstr>PowerPoint Presentation</vt:lpstr>
      <vt:lpstr>The graph abstraction</vt:lpstr>
      <vt:lpstr>The graph abstraction</vt:lpstr>
      <vt:lpstr>The graph abstraction</vt:lpstr>
      <vt:lpstr>Coming up next</vt:lpstr>
      <vt:lpstr>Link State Protocols</vt:lpstr>
      <vt:lpstr>Link state protocol</vt:lpstr>
      <vt:lpstr>Q1: Information exchange</vt:lpstr>
      <vt:lpstr>Q1: Information exchange</vt:lpstr>
      <vt:lpstr>Q2: The algorithm</vt:lpstr>
      <vt:lpstr>Dijsktra’s Algorithm</vt:lpstr>
      <vt:lpstr>Visualization</vt:lpstr>
      <vt:lpstr>Dijkstra’s algorithm: example</vt:lpstr>
      <vt:lpstr>Constructing the forwarding table</vt:lpstr>
      <vt:lpstr>Constructing the forwarding table</vt:lpstr>
      <vt:lpstr>Summary of link state 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1871</cp:revision>
  <cp:lastPrinted>2021-01-24T11:57:08Z</cp:lastPrinted>
  <dcterms:created xsi:type="dcterms:W3CDTF">2019-01-23T03:40:12Z</dcterms:created>
  <dcterms:modified xsi:type="dcterms:W3CDTF">2024-12-03T15:32:27Z</dcterms:modified>
</cp:coreProperties>
</file>