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87" r:id="rId2"/>
    <p:sldId id="1143" r:id="rId3"/>
    <p:sldId id="1040" r:id="rId4"/>
    <p:sldId id="1050" r:id="rId5"/>
    <p:sldId id="651" r:id="rId6"/>
    <p:sldId id="911" r:id="rId7"/>
    <p:sldId id="913" r:id="rId8"/>
    <p:sldId id="654" r:id="rId9"/>
    <p:sldId id="916" r:id="rId10"/>
    <p:sldId id="917" r:id="rId11"/>
    <p:sldId id="918" r:id="rId12"/>
    <p:sldId id="920" r:id="rId13"/>
    <p:sldId id="1065" r:id="rId14"/>
    <p:sldId id="1074" r:id="rId15"/>
    <p:sldId id="1066" r:id="rId16"/>
    <p:sldId id="1067" r:id="rId17"/>
    <p:sldId id="1068" r:id="rId18"/>
    <p:sldId id="1069" r:id="rId19"/>
    <p:sldId id="1070" r:id="rId20"/>
    <p:sldId id="1072" r:id="rId21"/>
    <p:sldId id="910" r:id="rId22"/>
    <p:sldId id="1055" r:id="rId23"/>
    <p:sldId id="1073" r:id="rId24"/>
    <p:sldId id="867" r:id="rId25"/>
    <p:sldId id="864" r:id="rId26"/>
    <p:sldId id="842" r:id="rId27"/>
    <p:sldId id="912" r:id="rId28"/>
    <p:sldId id="1057" r:id="rId29"/>
    <p:sldId id="1141" r:id="rId30"/>
    <p:sldId id="914" r:id="rId31"/>
    <p:sldId id="1058" r:id="rId32"/>
    <p:sldId id="1078" r:id="rId33"/>
    <p:sldId id="1079" r:id="rId34"/>
    <p:sldId id="1080" r:id="rId35"/>
    <p:sldId id="1081" r:id="rId36"/>
    <p:sldId id="1082" r:id="rId37"/>
    <p:sldId id="1083" r:id="rId38"/>
    <p:sldId id="108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4"/>
    <p:restoredTop sz="94664"/>
  </p:normalViewPr>
  <p:slideViewPr>
    <p:cSldViewPr snapToGrid="0" snapToObjects="1">
      <p:cViewPr varScale="1">
        <p:scale>
          <a:sx n="110" d="100"/>
          <a:sy n="110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249332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63291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(part 2)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7573864" y="5457757"/>
            <a:ext cx="464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D256C-7C4A-6645-A6D2-8F130115184F}"/>
              </a:ext>
            </a:extLst>
          </p:cNvPr>
          <p:cNvSpPr txBox="1"/>
          <p:nvPr/>
        </p:nvSpPr>
        <p:spPr>
          <a:xfrm>
            <a:off x="8493205" y="2382989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 still thinks it can reach A through C… bad!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3E443-48D5-B748-9BE6-525269154AF9}"/>
              </a:ext>
            </a:extLst>
          </p:cNvPr>
          <p:cNvCxnSpPr>
            <a:cxnSpLocks/>
            <a:stCxn id="49" idx="1"/>
            <a:endCxn id="19" idx="3"/>
          </p:cNvCxnSpPr>
          <p:nvPr/>
        </p:nvCxnSpPr>
        <p:spPr>
          <a:xfrm flipH="1">
            <a:off x="2394809" y="2798488"/>
            <a:ext cx="6098396" cy="1246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AD87AC-84D2-7B4A-9D45-E29B4BDAC244}"/>
              </a:ext>
            </a:extLst>
          </p:cNvPr>
          <p:cNvSpPr txBox="1"/>
          <p:nvPr/>
        </p:nvSpPr>
        <p:spPr>
          <a:xfrm>
            <a:off x="8487264" y="339654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thinks it can reach A through B… worse!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500CD9-B071-CF46-9452-BFBB84163A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288572" y="3831524"/>
            <a:ext cx="5178786" cy="7734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8DEF0D-18EF-1E49-9C56-3AFB3AE9FD91}"/>
              </a:ext>
            </a:extLst>
          </p:cNvPr>
          <p:cNvSpPr txBox="1"/>
          <p:nvPr/>
        </p:nvSpPr>
        <p:spPr>
          <a:xfrm>
            <a:off x="8503962" y="444419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B, D think they can reach A through C… ugly!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F62B-BC5D-4248-B121-1A8A569913A0}"/>
              </a:ext>
            </a:extLst>
          </p:cNvPr>
          <p:cNvCxnSpPr>
            <a:cxnSpLocks/>
          </p:cNvCxnSpPr>
          <p:nvPr/>
        </p:nvCxnSpPr>
        <p:spPr>
          <a:xfrm flipH="1">
            <a:off x="4068857" y="4577572"/>
            <a:ext cx="4374822" cy="71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254FD7-7669-C54F-8816-A3B6D131E456}"/>
              </a:ext>
            </a:extLst>
          </p:cNvPr>
          <p:cNvCxnSpPr>
            <a:cxnSpLocks/>
          </p:cNvCxnSpPr>
          <p:nvPr/>
        </p:nvCxnSpPr>
        <p:spPr>
          <a:xfrm flipH="1">
            <a:off x="2318606" y="4588893"/>
            <a:ext cx="6125073" cy="4387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CB290C-4BA9-AD41-ADD5-6D30C6E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2970213"/>
            <a:ext cx="568541" cy="695437"/>
          </a:xfrm>
          <a:prstGeom prst="rect">
            <a:avLst/>
          </a:prstGeom>
        </p:spPr>
      </p:pic>
      <p:pic>
        <p:nvPicPr>
          <p:cNvPr id="66" name="Picture 6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C38930D-C308-B04E-A18C-8813F4CB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2" y="2856247"/>
            <a:ext cx="577295" cy="577295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8E453646-91C6-634C-B7A1-CD7954C7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5CE10-B174-014B-96BD-224572CC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DBD582D-5E3D-BD45-99FC-DDFD0443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10"/>
            <a:ext cx="10515600" cy="5247782"/>
          </a:xfrm>
        </p:spPr>
        <p:txBody>
          <a:bodyPr>
            <a:normAutofit/>
          </a:bodyPr>
          <a:lstStyle/>
          <a:p>
            <a:r>
              <a:rPr lang="en-US" dirty="0"/>
              <a:t>Reacting appropriately to bad news requires information that only other routers have. </a:t>
            </a:r>
            <a:r>
              <a:rPr lang="en-US" dirty="0">
                <a:solidFill>
                  <a:srgbClr val="C00000"/>
                </a:solidFill>
              </a:rPr>
              <a:t>DV does not exchange sufficient info.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r>
              <a:rPr lang="en-US" dirty="0">
                <a:solidFill>
                  <a:srgbClr val="C00000"/>
                </a:solidFill>
              </a:rPr>
              <a:t>DV does not exchange paths; just distances!</a:t>
            </a: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pPr lvl="1"/>
            <a:r>
              <a:rPr lang="en-US" dirty="0"/>
              <a:t>However, this won’t solve the problem in general (think why.)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758" y="3006521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18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96" y="2917622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6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07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0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70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08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83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095" y="2841421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1795" y="2841421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8E2A3769-75DD-6F42-B6B2-7EFF83F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D770D4-1997-1C46-9594-6284527B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8C73F-A2A1-B744-915D-40255483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Copious message exchange: each LSA is flooded over the whole network</a:t>
            </a:r>
          </a:p>
          <a:p>
            <a:r>
              <a:rPr lang="en-US" dirty="0"/>
              <a:t>Robust to network changes and failures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>
            <a:normAutofit/>
          </a:bodyPr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Sparse message exchange: DVs  are exchanged among neighbors only</a:t>
            </a:r>
          </a:p>
          <a:p>
            <a:r>
              <a:rPr lang="en-US" dirty="0"/>
              <a:t>Brittle to router failures. Incorrect info may propagate all over 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3C246-322E-5441-B026-E6AFCDC5B161}"/>
              </a:ext>
            </a:extLst>
          </p:cNvPr>
          <p:cNvSpPr txBox="1"/>
          <p:nvPr/>
        </p:nvSpPr>
        <p:spPr>
          <a:xfrm>
            <a:off x="590309" y="5589498"/>
            <a:ext cx="5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OSPF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Open Shortest Path First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(v2 RFC 2328)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5333-F86B-EE4B-8E7C-85934490B259}"/>
              </a:ext>
            </a:extLst>
          </p:cNvPr>
          <p:cNvSpPr txBox="1"/>
          <p:nvPr/>
        </p:nvSpPr>
        <p:spPr>
          <a:xfrm>
            <a:off x="6386149" y="5589497"/>
            <a:ext cx="54072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EIGRP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Enhanced Interior Gateway Routing Protocol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(RFC 7868)</a:t>
            </a:r>
          </a:p>
        </p:txBody>
      </p:sp>
    </p:spTree>
    <p:extLst>
      <p:ext uri="{BB962C8B-B14F-4D97-AF65-F5344CB8AC3E}">
        <p14:creationId xmlns:p14="http://schemas.microsoft.com/office/powerpoint/2010/main" val="23582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23216D-6313-6B47-BC42-7BED8089A59B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EAC9-FBE4-2F40-8151-8EB9F8941009}"/>
              </a:ext>
            </a:extLst>
          </p:cNvPr>
          <p:cNvSpPr txBox="1"/>
          <p:nvPr/>
        </p:nvSpPr>
        <p:spPr>
          <a:xfrm>
            <a:off x="243068" y="5265461"/>
            <a:ext cx="118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assumptions/settings cannot work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79590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9D4D-44EE-F5B9-74F2-23B60E9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336A-9CC5-2354-A222-DC720AC5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01247F-6C77-434A-A41F-542AB0306F5C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F3C0E98A-7F80-9942-9DAA-6421B58A6D41}"/>
              </a:ext>
            </a:extLst>
          </p:cNvPr>
          <p:cNvSpPr/>
          <p:nvPr/>
        </p:nvSpPr>
        <p:spPr>
          <a:xfrm>
            <a:off x="5100651" y="2129624"/>
            <a:ext cx="5106030" cy="4371947"/>
          </a:xfrm>
          <a:custGeom>
            <a:avLst/>
            <a:gdLst>
              <a:gd name="connsiteX0" fmla="*/ 2690 w 5106030"/>
              <a:gd name="connsiteY0" fmla="*/ 2133457 h 4371947"/>
              <a:gd name="connsiteX1" fmla="*/ 188041 w 5106030"/>
              <a:gd name="connsiteY1" fmla="*/ 1181987 h 4371947"/>
              <a:gd name="connsiteX2" fmla="*/ 1201295 w 5106030"/>
              <a:gd name="connsiteY2" fmla="*/ 774214 h 4371947"/>
              <a:gd name="connsiteX3" fmla="*/ 1102441 w 5106030"/>
              <a:gd name="connsiteY3" fmla="*/ 2343522 h 4371947"/>
              <a:gd name="connsiteX4" fmla="*/ 1176581 w 5106030"/>
              <a:gd name="connsiteY4" fmla="*/ 3603911 h 4371947"/>
              <a:gd name="connsiteX5" fmla="*/ 2115695 w 5106030"/>
              <a:gd name="connsiteY5" fmla="*/ 1330268 h 4371947"/>
              <a:gd name="connsiteX6" fmla="*/ 2696463 w 5106030"/>
              <a:gd name="connsiteY6" fmla="*/ 32808 h 4371947"/>
              <a:gd name="connsiteX7" fmla="*/ 3128949 w 5106030"/>
              <a:gd name="connsiteY7" fmla="*/ 2640084 h 4371947"/>
              <a:gd name="connsiteX8" fmla="*/ 3783857 w 5106030"/>
              <a:gd name="connsiteY8" fmla="*/ 4357673 h 4371947"/>
              <a:gd name="connsiteX9" fmla="*/ 4933035 w 5106030"/>
              <a:gd name="connsiteY9" fmla="*/ 3393846 h 4371947"/>
              <a:gd name="connsiteX10" fmla="*/ 4760041 w 5106030"/>
              <a:gd name="connsiteY10" fmla="*/ 2232311 h 4371947"/>
              <a:gd name="connsiteX11" fmla="*/ 4475835 w 5106030"/>
              <a:gd name="connsiteY11" fmla="*/ 1107846 h 4371947"/>
              <a:gd name="connsiteX12" fmla="*/ 5106030 w 5106030"/>
              <a:gd name="connsiteY12" fmla="*/ 490008 h 437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030" h="4371947">
                <a:moveTo>
                  <a:pt x="2690" y="2133457"/>
                </a:moveTo>
                <a:cubicBezTo>
                  <a:pt x="-4518" y="1770992"/>
                  <a:pt x="-11726" y="1408527"/>
                  <a:pt x="188041" y="1181987"/>
                </a:cubicBezTo>
                <a:cubicBezTo>
                  <a:pt x="387808" y="955447"/>
                  <a:pt x="1048895" y="580625"/>
                  <a:pt x="1201295" y="774214"/>
                </a:cubicBezTo>
                <a:cubicBezTo>
                  <a:pt x="1353695" y="967803"/>
                  <a:pt x="1106560" y="1871906"/>
                  <a:pt x="1102441" y="2343522"/>
                </a:cubicBezTo>
                <a:cubicBezTo>
                  <a:pt x="1098322" y="2815138"/>
                  <a:pt x="1007705" y="3772787"/>
                  <a:pt x="1176581" y="3603911"/>
                </a:cubicBezTo>
                <a:cubicBezTo>
                  <a:pt x="1345457" y="3435035"/>
                  <a:pt x="1862381" y="1925452"/>
                  <a:pt x="2115695" y="1330268"/>
                </a:cubicBezTo>
                <a:cubicBezTo>
                  <a:pt x="2369009" y="735084"/>
                  <a:pt x="2527587" y="-185495"/>
                  <a:pt x="2696463" y="32808"/>
                </a:cubicBezTo>
                <a:cubicBezTo>
                  <a:pt x="2865339" y="251111"/>
                  <a:pt x="2947717" y="1919273"/>
                  <a:pt x="3128949" y="2640084"/>
                </a:cubicBezTo>
                <a:cubicBezTo>
                  <a:pt x="3310181" y="3360895"/>
                  <a:pt x="3483176" y="4232046"/>
                  <a:pt x="3783857" y="4357673"/>
                </a:cubicBezTo>
                <a:cubicBezTo>
                  <a:pt x="4084538" y="4483300"/>
                  <a:pt x="4770338" y="3748073"/>
                  <a:pt x="4933035" y="3393846"/>
                </a:cubicBezTo>
                <a:cubicBezTo>
                  <a:pt x="5095732" y="3039619"/>
                  <a:pt x="4836241" y="2613311"/>
                  <a:pt x="4760041" y="2232311"/>
                </a:cubicBezTo>
                <a:cubicBezTo>
                  <a:pt x="4683841" y="1851311"/>
                  <a:pt x="4418170" y="1398230"/>
                  <a:pt x="4475835" y="1107846"/>
                </a:cubicBezTo>
                <a:cubicBezTo>
                  <a:pt x="4533500" y="817462"/>
                  <a:pt x="4819765" y="653735"/>
                  <a:pt x="5106030" y="490008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ot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5" grpId="0" animBg="1"/>
      <p:bldP spid="26" grpId="0"/>
      <p:bldP spid="34" grpId="0" animBg="1"/>
      <p:bldP spid="50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604FDD-2DD3-4D40-940A-98FB98D6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1EDDF9B-559F-914C-9415-EFE387D6F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48803E-6D43-C54A-B65C-0F51F64581A9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16940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14843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CB-5CEB-194E-A2E8-82C1E47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92C-6F14-D348-BF15-836B3377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approaches so far (LS + DV) are applicable within one </a:t>
            </a:r>
            <a:r>
              <a:rPr lang="en-US" dirty="0">
                <a:solidFill>
                  <a:srgbClr val="C00000"/>
                </a:solidFill>
              </a:rPr>
              <a:t>autonomous system (AS)</a:t>
            </a:r>
            <a:r>
              <a:rPr lang="en-US" dirty="0"/>
              <a:t>, e.g., Rutgers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intra-domain </a:t>
            </a:r>
            <a:r>
              <a:rPr lang="en-US" dirty="0"/>
              <a:t>routing protocols</a:t>
            </a:r>
          </a:p>
          <a:p>
            <a:r>
              <a:rPr lang="en-US" dirty="0"/>
              <a:t>The Internet uses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speak BGP. </a:t>
            </a:r>
            <a:r>
              <a:rPr lang="en-US" dirty="0"/>
              <a:t>It is the glue that holds the Internet together</a:t>
            </a:r>
          </a:p>
          <a:p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 protocol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466FD-81C7-1843-9AF5-0FB13AF836FE}"/>
              </a:ext>
            </a:extLst>
          </p:cNvPr>
          <p:cNvGrpSpPr/>
          <p:nvPr/>
        </p:nvGrpSpPr>
        <p:grpSpPr>
          <a:xfrm>
            <a:off x="5601650" y="4316452"/>
            <a:ext cx="4404603" cy="1860511"/>
            <a:chOff x="8300523" y="1764680"/>
            <a:chExt cx="4821725" cy="18605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437E83-969D-0D4A-976E-75486C0B00D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BB1E02-A922-F74A-AC67-839F6D3E8636}"/>
                </a:ext>
              </a:extLst>
            </p:cNvPr>
            <p:cNvGrpSpPr/>
            <p:nvPr/>
          </p:nvGrpSpPr>
          <p:grpSpPr>
            <a:xfrm>
              <a:off x="8300523" y="1764680"/>
              <a:ext cx="4821725" cy="1857446"/>
              <a:chOff x="8300523" y="1764680"/>
              <a:chExt cx="4821725" cy="185744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E69BAC-48DA-DF40-9A1F-D451245EB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1" y="2268320"/>
                <a:ext cx="1243955" cy="6185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0BE7E-6757-FE41-9948-0F4D03028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3801" y="2307967"/>
                <a:ext cx="0" cy="5223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10EAB1-C1D0-FF46-BA63-A94E7A9B823D}"/>
                  </a:ext>
                </a:extLst>
              </p:cNvPr>
              <p:cNvSpPr txBox="1"/>
              <p:nvPr/>
            </p:nvSpPr>
            <p:spPr>
              <a:xfrm>
                <a:off x="9908785" y="176468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878C1-FB36-D747-930E-DD04FFACB01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B32F9-55DF-5740-AAD7-49B036FF55F0}"/>
              </a:ext>
            </a:extLst>
          </p:cNvPr>
          <p:cNvSpPr txBox="1"/>
          <p:nvPr/>
        </p:nvSpPr>
        <p:spPr>
          <a:xfrm>
            <a:off x="9146328" y="5527567"/>
            <a:ext cx="209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Path vector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CB603-A168-7142-871B-991C103A1F74}"/>
              </a:ext>
            </a:extLst>
          </p:cNvPr>
          <p:cNvCxnSpPr>
            <a:cxnSpLocks/>
          </p:cNvCxnSpPr>
          <p:nvPr/>
        </p:nvCxnSpPr>
        <p:spPr>
          <a:xfrm>
            <a:off x="9297988" y="4820721"/>
            <a:ext cx="1040933" cy="5583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356F2B-9EA7-AE49-BAB7-818DD38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6" y="5170534"/>
            <a:ext cx="1508676" cy="1234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37C49FA-35F1-F549-9D44-A5BC429A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5" y="5287097"/>
            <a:ext cx="1634752" cy="1076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FB8EF-B5A7-5A49-BD86-83EB6EE3AFE6}"/>
              </a:ext>
            </a:extLst>
          </p:cNvPr>
          <p:cNvSpPr txBox="1"/>
          <p:nvPr/>
        </p:nvSpPr>
        <p:spPr>
          <a:xfrm>
            <a:off x="1315803" y="6386041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Messages?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061FA-7DFC-2744-9ABB-2CCDB1729B3E}"/>
              </a:ext>
            </a:extLst>
          </p:cNvPr>
          <p:cNvSpPr txBox="1"/>
          <p:nvPr/>
        </p:nvSpPr>
        <p:spPr>
          <a:xfrm>
            <a:off x="3622078" y="6413489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28970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A7E1B9DD-E19C-33CF-63F4-F8922F05D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2" y="601657"/>
            <a:ext cx="3706765" cy="2294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354AC7-0A30-3978-4513-7456F033CDA8}"/>
              </a:ext>
            </a:extLst>
          </p:cNvPr>
          <p:cNvSpPr txBox="1"/>
          <p:nvPr/>
        </p:nvSpPr>
        <p:spPr>
          <a:xfrm>
            <a:off x="583190" y="3071197"/>
            <a:ext cx="458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</a:t>
            </a:r>
            <a:r>
              <a:rPr lang="en-US" dirty="0">
                <a:latin typeface="Helvetica" pitchFamily="2" charset="0"/>
              </a:rPr>
              <a:t>: Google Maps for the Internet?</a:t>
            </a: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4AE85F2A-6C53-EF57-B523-DE3540BB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29" y="1304289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1C44AA-3911-D400-C2A4-2CBE76DC5C48}"/>
              </a:ext>
            </a:extLst>
          </p:cNvPr>
          <p:cNvCxnSpPr>
            <a:cxnSpLocks/>
          </p:cNvCxnSpPr>
          <p:nvPr/>
        </p:nvCxnSpPr>
        <p:spPr>
          <a:xfrm flipV="1">
            <a:off x="8573355" y="1176950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9" descr="Router Clip Art">
            <a:extLst>
              <a:ext uri="{FF2B5EF4-FFF2-40B4-BE49-F238E27FC236}">
                <a16:creationId xmlns:a16="http://schemas.microsoft.com/office/drawing/2014/main" id="{2292ACE0-2B9C-FC2F-BF61-DA707AAB0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045" y="85191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D77EF3-FE22-D475-3026-B80CB5C7013E}"/>
              </a:ext>
            </a:extLst>
          </p:cNvPr>
          <p:cNvCxnSpPr>
            <a:cxnSpLocks/>
          </p:cNvCxnSpPr>
          <p:nvPr/>
        </p:nvCxnSpPr>
        <p:spPr>
          <a:xfrm>
            <a:off x="10340496" y="1142495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CCCBC1-B616-E7D4-410E-01884172CBFB}"/>
              </a:ext>
            </a:extLst>
          </p:cNvPr>
          <p:cNvCxnSpPr>
            <a:cxnSpLocks/>
          </p:cNvCxnSpPr>
          <p:nvPr/>
        </p:nvCxnSpPr>
        <p:spPr>
          <a:xfrm>
            <a:off x="8577812" y="2027990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89768A74-4F1B-E8AE-03D9-5716C39D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66" y="2479402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5468E-CC6B-E086-CB32-2559DBEA2113}"/>
              </a:ext>
            </a:extLst>
          </p:cNvPr>
          <p:cNvCxnSpPr>
            <a:cxnSpLocks/>
          </p:cNvCxnSpPr>
          <p:nvPr/>
        </p:nvCxnSpPr>
        <p:spPr>
          <a:xfrm flipV="1">
            <a:off x="10195469" y="2211738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" descr="Router Clip Art">
            <a:extLst>
              <a:ext uri="{FF2B5EF4-FFF2-40B4-BE49-F238E27FC236}">
                <a16:creationId xmlns:a16="http://schemas.microsoft.com/office/drawing/2014/main" id="{B6E7720D-A87C-B002-DFC1-40B17FE8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644" y="1435669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CA3C14-C86C-F377-557F-192A788F6BC2}"/>
              </a:ext>
            </a:extLst>
          </p:cNvPr>
          <p:cNvCxnSpPr>
            <a:cxnSpLocks/>
          </p:cNvCxnSpPr>
          <p:nvPr/>
        </p:nvCxnSpPr>
        <p:spPr>
          <a:xfrm flipV="1">
            <a:off x="9737850" y="1629328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8CAF25-B47D-8B9E-346F-5B80FD2D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872" y="303720"/>
            <a:ext cx="568541" cy="695437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634D484-AF97-894B-D59C-D29A3EE0B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358" y="628144"/>
            <a:ext cx="1035403" cy="1035403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B5CBC314-D76A-0521-2135-E919E0CD1651}"/>
              </a:ext>
            </a:extLst>
          </p:cNvPr>
          <p:cNvSpPr/>
          <p:nvPr/>
        </p:nvSpPr>
        <p:spPr>
          <a:xfrm>
            <a:off x="8818121" y="1358415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0C6BA0E-399A-4DEE-6854-5006750470FF}"/>
              </a:ext>
            </a:extLst>
          </p:cNvPr>
          <p:cNvSpPr/>
          <p:nvPr/>
        </p:nvSpPr>
        <p:spPr>
          <a:xfrm>
            <a:off x="8702374" y="1632489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7D7EC7-E066-C7EF-5D2A-1ACEB91B6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487" y="755598"/>
            <a:ext cx="568541" cy="695437"/>
          </a:xfrm>
          <a:prstGeom prst="rect">
            <a:avLst/>
          </a:prstGeom>
        </p:spPr>
      </p:pic>
      <p:pic>
        <p:nvPicPr>
          <p:cNvPr id="18" name="Picture 1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FD8D5FF-65D9-EE69-8C2C-1DFBD4B9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973" y="1080022"/>
            <a:ext cx="1035403" cy="103540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92349-6F5A-9D3A-76A9-C5B3B6F4A012}"/>
              </a:ext>
            </a:extLst>
          </p:cNvPr>
          <p:cNvCxnSpPr>
            <a:cxnSpLocks/>
          </p:cNvCxnSpPr>
          <p:nvPr/>
        </p:nvCxnSpPr>
        <p:spPr>
          <a:xfrm flipV="1">
            <a:off x="10386164" y="2259998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726614-DD28-C246-DEC8-94651D2D7024}"/>
              </a:ext>
            </a:extLst>
          </p:cNvPr>
          <p:cNvSpPr txBox="1"/>
          <p:nvPr/>
        </p:nvSpPr>
        <p:spPr>
          <a:xfrm>
            <a:off x="4699097" y="809491"/>
            <a:ext cx="3474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Goals of routing: 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#1 Good paths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#2 Failure resilience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D663FA-EABD-476A-483E-76EE0D7CCFCD}"/>
              </a:ext>
            </a:extLst>
          </p:cNvPr>
          <p:cNvGrpSpPr/>
          <p:nvPr/>
        </p:nvGrpSpPr>
        <p:grpSpPr>
          <a:xfrm>
            <a:off x="181271" y="3521841"/>
            <a:ext cx="3154923" cy="1597967"/>
            <a:chOff x="8300523" y="1771650"/>
            <a:chExt cx="4046386" cy="18535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2F49AA-BADE-A96C-3BCC-D901B9B1385F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D2FA53-8C4D-AAAE-7787-8EE14DE1D3D5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5E61C6A-47AC-5B63-67D1-F0DDEFF6E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368ADEB-F609-0092-3661-9FD2DC288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BA46D5-39E4-B036-2F71-C52839E8227A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8A5E23-A691-C15F-6662-0E877632E89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855560-E523-2F51-277F-E22425458EB9}"/>
              </a:ext>
            </a:extLst>
          </p:cNvPr>
          <p:cNvGrpSpPr/>
          <p:nvPr/>
        </p:nvGrpSpPr>
        <p:grpSpPr>
          <a:xfrm>
            <a:off x="3280659" y="4125959"/>
            <a:ext cx="3571875" cy="2236788"/>
            <a:chOff x="4103078" y="2519487"/>
            <a:chExt cx="3571875" cy="2236788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AF44763-58F9-EED5-2E7D-98E08A8EE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9327F540-D00B-58BB-0B8A-D070CD7B7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4A906D07-37FF-B215-B3BB-698D3F51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4465FBA7-8E7B-4BFD-A2BE-57321A813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175FC7F9-247C-21A2-1AF7-C63066507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C5E5E788-7C3B-05B3-024A-A7AC08D92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BD6DB8EB-CB22-210C-3830-0FA8611A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CE85C9E5-6F66-1985-94A5-B80222FB6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11F9E6F6-ADDB-9ACB-92A9-00E437FC0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102EE784-219F-8D03-768A-34CDBD0C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2464EDA0-C999-5998-45A1-D4193FC1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28E5485D-0A97-2717-6622-1253820B0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Oval 15">
              <a:extLst>
                <a:ext uri="{FF2B5EF4-FFF2-40B4-BE49-F238E27FC236}">
                  <a16:creationId xmlns:a16="http://schemas.microsoft.com/office/drawing/2014/main" id="{D745AC62-487A-CA33-B397-978F6EFCC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F6C7C8AB-8996-8D80-CC07-71BFA3E52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17">
              <a:extLst>
                <a:ext uri="{FF2B5EF4-FFF2-40B4-BE49-F238E27FC236}">
                  <a16:creationId xmlns:a16="http://schemas.microsoft.com/office/drawing/2014/main" id="{503C8E12-91E5-B11C-F1CB-2BCC4A5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7560E026-B5A0-52B8-4147-ABF3A3F3E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DB97752F-6A14-7698-5C6E-67829D30D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756E6B2A-A258-D8D9-CABE-2542DDAC3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02A75052-B11F-BC04-5180-41B08A037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22">
              <a:extLst>
                <a:ext uri="{FF2B5EF4-FFF2-40B4-BE49-F238E27FC236}">
                  <a16:creationId xmlns:a16="http://schemas.microsoft.com/office/drawing/2014/main" id="{A21E14C5-F8DA-E433-DE45-BBC07CB66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729877F6-FA0E-8859-700B-F5E31D5E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Oval 24">
              <a:extLst>
                <a:ext uri="{FF2B5EF4-FFF2-40B4-BE49-F238E27FC236}">
                  <a16:creationId xmlns:a16="http://schemas.microsoft.com/office/drawing/2014/main" id="{F096C7DD-2453-7D49-F0FD-C1F3C131F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DD59ACF7-F531-A81C-FE29-29BF24F7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Line 26">
              <a:extLst>
                <a:ext uri="{FF2B5EF4-FFF2-40B4-BE49-F238E27FC236}">
                  <a16:creationId xmlns:a16="http://schemas.microsoft.com/office/drawing/2014/main" id="{BFDDF760-AC58-5B7C-CEA0-A277B58AF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Line 27">
              <a:extLst>
                <a:ext uri="{FF2B5EF4-FFF2-40B4-BE49-F238E27FC236}">
                  <a16:creationId xmlns:a16="http://schemas.microsoft.com/office/drawing/2014/main" id="{E3EA2B54-7108-9D86-F241-0591B6F78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0BE885ED-8A16-EB05-379E-7A77D4B76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5" name="Oval 29">
              <a:extLst>
                <a:ext uri="{FF2B5EF4-FFF2-40B4-BE49-F238E27FC236}">
                  <a16:creationId xmlns:a16="http://schemas.microsoft.com/office/drawing/2014/main" id="{42082478-1856-FEC5-DC7E-6A0B78E5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30">
              <a:extLst>
                <a:ext uri="{FF2B5EF4-FFF2-40B4-BE49-F238E27FC236}">
                  <a16:creationId xmlns:a16="http://schemas.microsoft.com/office/drawing/2014/main" id="{CE99990C-E849-0CEC-029F-CE0B2114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0B95C369-DAA0-0421-B11E-C9B200F63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6ECC3CB6-F7FD-C236-EDB6-80C61211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ABD25FFC-505E-BD1E-8607-D4766F4C6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Oval 34">
              <a:extLst>
                <a:ext uri="{FF2B5EF4-FFF2-40B4-BE49-F238E27FC236}">
                  <a16:creationId xmlns:a16="http://schemas.microsoft.com/office/drawing/2014/main" id="{14307B79-5C85-3D91-ED2A-43C8307A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70EB7B1D-01AF-F1A6-DDCA-9FCCD19FE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70388095-0567-2019-FEF6-B9CA25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6D0A3873-8C85-3E7C-A05C-1AA72C25B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EC5A2227-44AE-395F-87A5-C74254093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0756D812-E2BD-46BF-95D8-1A69BB60F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D75BC2C6-7C90-A8C3-0E91-2C09E02AA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41F711FD-F5A8-2E14-8797-59AD681F0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DB1FEE3A-116B-7509-AC18-1E2DC19FC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9909F7E0-A39F-B5AC-B702-3889497E7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A2D6AB-4984-4717-0219-BB5874063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6">
              <a:extLst>
                <a:ext uri="{FF2B5EF4-FFF2-40B4-BE49-F238E27FC236}">
                  <a16:creationId xmlns:a16="http://schemas.microsoft.com/office/drawing/2014/main" id="{E8C891A6-AA02-B564-2ADA-344C4F251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8">
              <a:extLst>
                <a:ext uri="{FF2B5EF4-FFF2-40B4-BE49-F238E27FC236}">
                  <a16:creationId xmlns:a16="http://schemas.microsoft.com/office/drawing/2014/main" id="{53F8CEBA-CA17-589A-865E-BF84D6B0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15F7579F-8CAC-4AB2-D50E-97F1FF8B8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51">
              <a:extLst>
                <a:ext uri="{FF2B5EF4-FFF2-40B4-BE49-F238E27FC236}">
                  <a16:creationId xmlns:a16="http://schemas.microsoft.com/office/drawing/2014/main" id="{95447E52-6C73-9227-F002-8863A167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 Box 52">
              <a:extLst>
                <a:ext uri="{FF2B5EF4-FFF2-40B4-BE49-F238E27FC236}">
                  <a16:creationId xmlns:a16="http://schemas.microsoft.com/office/drawing/2014/main" id="{AC564964-936A-01F0-C6FD-5AC3BC9F5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6" name="Rectangle 54">
              <a:extLst>
                <a:ext uri="{FF2B5EF4-FFF2-40B4-BE49-F238E27FC236}">
                  <a16:creationId xmlns:a16="http://schemas.microsoft.com/office/drawing/2014/main" id="{458F8AE0-5131-C006-530D-D9EF77048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F9858362-856D-2AD7-73E1-1D908C991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57">
              <a:extLst>
                <a:ext uri="{FF2B5EF4-FFF2-40B4-BE49-F238E27FC236}">
                  <a16:creationId xmlns:a16="http://schemas.microsoft.com/office/drawing/2014/main" id="{2F3F85F8-75E6-13BA-C409-49C6F0D6A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Text Box 58">
              <a:extLst>
                <a:ext uri="{FF2B5EF4-FFF2-40B4-BE49-F238E27FC236}">
                  <a16:creationId xmlns:a16="http://schemas.microsoft.com/office/drawing/2014/main" id="{D5D13939-3F98-6660-3E94-B6A05FA18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60">
              <a:extLst>
                <a:ext uri="{FF2B5EF4-FFF2-40B4-BE49-F238E27FC236}">
                  <a16:creationId xmlns:a16="http://schemas.microsoft.com/office/drawing/2014/main" id="{1781145F-F82D-3C5F-3833-BCAF8ECD6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1" name="Text Box 61">
              <a:extLst>
                <a:ext uri="{FF2B5EF4-FFF2-40B4-BE49-F238E27FC236}">
                  <a16:creationId xmlns:a16="http://schemas.microsoft.com/office/drawing/2014/main" id="{E11F4592-6EC5-52E3-9E51-71F32F7D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82" name="Text Box 62">
              <a:extLst>
                <a:ext uri="{FF2B5EF4-FFF2-40B4-BE49-F238E27FC236}">
                  <a16:creationId xmlns:a16="http://schemas.microsoft.com/office/drawing/2014/main" id="{44093374-8D2D-8A3B-30E6-0E97126F6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3" name="Text Box 63">
              <a:extLst>
                <a:ext uri="{FF2B5EF4-FFF2-40B4-BE49-F238E27FC236}">
                  <a16:creationId xmlns:a16="http://schemas.microsoft.com/office/drawing/2014/main" id="{4E581064-2271-F3A0-F51A-0DF4D9085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84" name="Text Box 64">
              <a:extLst>
                <a:ext uri="{FF2B5EF4-FFF2-40B4-BE49-F238E27FC236}">
                  <a16:creationId xmlns:a16="http://schemas.microsoft.com/office/drawing/2014/main" id="{D9A6980C-4D84-7DDB-E85F-12DCABDB2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5" name="Text Box 65">
              <a:extLst>
                <a:ext uri="{FF2B5EF4-FFF2-40B4-BE49-F238E27FC236}">
                  <a16:creationId xmlns:a16="http://schemas.microsoft.com/office/drawing/2014/main" id="{1917A9FA-330B-3187-990C-C56BCC6E3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6" name="Text Box 66">
              <a:extLst>
                <a:ext uri="{FF2B5EF4-FFF2-40B4-BE49-F238E27FC236}">
                  <a16:creationId xmlns:a16="http://schemas.microsoft.com/office/drawing/2014/main" id="{9E6459D4-A2DC-1ABF-8C73-5731140A7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7" name="Text Box 67">
              <a:extLst>
                <a:ext uri="{FF2B5EF4-FFF2-40B4-BE49-F238E27FC236}">
                  <a16:creationId xmlns:a16="http://schemas.microsoft.com/office/drawing/2014/main" id="{43A307D6-9A69-A565-8944-940B042F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8" name="Text Box 68">
              <a:extLst>
                <a:ext uri="{FF2B5EF4-FFF2-40B4-BE49-F238E27FC236}">
                  <a16:creationId xmlns:a16="http://schemas.microsoft.com/office/drawing/2014/main" id="{FBDD1502-8EF8-184F-C7AF-679421A3A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9" name="Text Box 69">
              <a:extLst>
                <a:ext uri="{FF2B5EF4-FFF2-40B4-BE49-F238E27FC236}">
                  <a16:creationId xmlns:a16="http://schemas.microsoft.com/office/drawing/2014/main" id="{E248147A-94F3-6997-D0BE-7ADA13B23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033E8ED4-7B5D-6939-34A7-00A6C811C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1" name="Text Box 71">
              <a:extLst>
                <a:ext uri="{FF2B5EF4-FFF2-40B4-BE49-F238E27FC236}">
                  <a16:creationId xmlns:a16="http://schemas.microsoft.com/office/drawing/2014/main" id="{BCF3AA7D-5B94-5DA4-64D1-E4BBA45BC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69B675-CA9F-673F-0476-865C3250359A}"/>
              </a:ext>
            </a:extLst>
          </p:cNvPr>
          <p:cNvCxnSpPr>
            <a:cxnSpLocks/>
          </p:cNvCxnSpPr>
          <p:nvPr/>
        </p:nvCxnSpPr>
        <p:spPr>
          <a:xfrm>
            <a:off x="4482595" y="513472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CF86091-1FC9-FF7C-6B21-A2141B82FC06}"/>
              </a:ext>
            </a:extLst>
          </p:cNvPr>
          <p:cNvCxnSpPr>
            <a:cxnSpLocks/>
          </p:cNvCxnSpPr>
          <p:nvPr/>
        </p:nvCxnSpPr>
        <p:spPr>
          <a:xfrm flipH="1">
            <a:off x="3947799" y="516632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882157-BA1A-D2BD-7D9F-39B5E24E24F9}"/>
              </a:ext>
            </a:extLst>
          </p:cNvPr>
          <p:cNvCxnSpPr>
            <a:cxnSpLocks/>
            <a:endCxn id="77" idx="0"/>
          </p:cNvCxnSpPr>
          <p:nvPr/>
        </p:nvCxnSpPr>
        <p:spPr>
          <a:xfrm flipV="1">
            <a:off x="4525446" y="471492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46B6DB-BB53-4100-C6C1-1AA25E2962F9}"/>
              </a:ext>
            </a:extLst>
          </p:cNvPr>
          <p:cNvCxnSpPr>
            <a:cxnSpLocks/>
          </p:cNvCxnSpPr>
          <p:nvPr/>
        </p:nvCxnSpPr>
        <p:spPr>
          <a:xfrm>
            <a:off x="5604612" y="509989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F93BEE6-9E15-2023-B427-528A48C16415}"/>
              </a:ext>
            </a:extLst>
          </p:cNvPr>
          <p:cNvCxnSpPr>
            <a:cxnSpLocks/>
          </p:cNvCxnSpPr>
          <p:nvPr/>
        </p:nvCxnSpPr>
        <p:spPr>
          <a:xfrm flipH="1">
            <a:off x="4994643" y="527390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A8EA22-F783-4278-2877-AB37E2CFE91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873374" y="484040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1214AB3-CD11-839E-8E05-041AF374EAE0}"/>
              </a:ext>
            </a:extLst>
          </p:cNvPr>
          <p:cNvSpPr txBox="1"/>
          <p:nvPr/>
        </p:nvSpPr>
        <p:spPr>
          <a:xfrm>
            <a:off x="3891746" y="3530271"/>
            <a:ext cx="161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Flooding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12B581-F380-5787-3862-3A3527A7099F}"/>
              </a:ext>
            </a:extLst>
          </p:cNvPr>
          <p:cNvGrpSpPr/>
          <p:nvPr/>
        </p:nvGrpSpPr>
        <p:grpSpPr>
          <a:xfrm>
            <a:off x="11560495" y="5219385"/>
            <a:ext cx="501650" cy="461665"/>
            <a:chOff x="6962166" y="3613275"/>
            <a:chExt cx="501650" cy="46166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F4AF714-43D4-6F63-FB3D-81A8402D6D1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02" name="Oval 30">
                <a:extLst>
                  <a:ext uri="{FF2B5EF4-FFF2-40B4-BE49-F238E27FC236}">
                    <a16:creationId xmlns:a16="http://schemas.microsoft.com/office/drawing/2014/main" id="{96910F25-44B8-522A-3676-AFE6133D2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Line 31">
                <a:extLst>
                  <a:ext uri="{FF2B5EF4-FFF2-40B4-BE49-F238E27FC236}">
                    <a16:creationId xmlns:a16="http://schemas.microsoft.com/office/drawing/2014/main" id="{239C277B-98F2-BABA-12FF-C4341B0E4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64E46A79-1F67-64FD-7BF4-277B5DE22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Rectangle 33">
                <a:extLst>
                  <a:ext uri="{FF2B5EF4-FFF2-40B4-BE49-F238E27FC236}">
                    <a16:creationId xmlns:a16="http://schemas.microsoft.com/office/drawing/2014/main" id="{1713839A-6B7D-B88C-40BE-77B71A4E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Oval 34">
                <a:extLst>
                  <a:ext uri="{FF2B5EF4-FFF2-40B4-BE49-F238E27FC236}">
                    <a16:creationId xmlns:a16="http://schemas.microsoft.com/office/drawing/2014/main" id="{A73CF7F6-3611-D92C-DFA2-17CE802C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Rectangle 60">
                <a:extLst>
                  <a:ext uri="{FF2B5EF4-FFF2-40B4-BE49-F238E27FC236}">
                    <a16:creationId xmlns:a16="http://schemas.microsoft.com/office/drawing/2014/main" id="{AE075E2B-45C1-3A2C-D4BE-91DE2E740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1" name="Text Box 61">
              <a:extLst>
                <a:ext uri="{FF2B5EF4-FFF2-40B4-BE49-F238E27FC236}">
                  <a16:creationId xmlns:a16="http://schemas.microsoft.com/office/drawing/2014/main" id="{27BD8239-6CF9-810A-013D-C1BA200FE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6BB47D-088B-CB8A-2850-7D9E21212912}"/>
              </a:ext>
            </a:extLst>
          </p:cNvPr>
          <p:cNvGrpSpPr/>
          <p:nvPr/>
        </p:nvGrpSpPr>
        <p:grpSpPr>
          <a:xfrm>
            <a:off x="9820506" y="4584806"/>
            <a:ext cx="501650" cy="461665"/>
            <a:chOff x="6962166" y="3613275"/>
            <a:chExt cx="501650" cy="46166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CB75EB9-DB18-CAF2-0AFD-713DCEE1F69E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11" name="Oval 30">
                <a:extLst>
                  <a:ext uri="{FF2B5EF4-FFF2-40B4-BE49-F238E27FC236}">
                    <a16:creationId xmlns:a16="http://schemas.microsoft.com/office/drawing/2014/main" id="{8A465C0A-A85F-05E9-8B5C-1F00EDB65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03B8FAD2-CA2D-ADA1-56CE-C06C55543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C93D61D6-2509-0030-F181-FF09C2A55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Rectangle 33">
                <a:extLst>
                  <a:ext uri="{FF2B5EF4-FFF2-40B4-BE49-F238E27FC236}">
                    <a16:creationId xmlns:a16="http://schemas.microsoft.com/office/drawing/2014/main" id="{E03DD3E3-C845-BFE0-D774-D45B5B526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Oval 34">
                <a:extLst>
                  <a:ext uri="{FF2B5EF4-FFF2-40B4-BE49-F238E27FC236}">
                    <a16:creationId xmlns:a16="http://schemas.microsoft.com/office/drawing/2014/main" id="{3C90E6D0-497B-1F67-D9AD-740E3231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Rectangle 60">
                <a:extLst>
                  <a:ext uri="{FF2B5EF4-FFF2-40B4-BE49-F238E27FC236}">
                    <a16:creationId xmlns:a16="http://schemas.microsoft.com/office/drawing/2014/main" id="{721CD643-060F-4894-DACD-1E9607FE9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0" name="Text Box 61">
              <a:extLst>
                <a:ext uri="{FF2B5EF4-FFF2-40B4-BE49-F238E27FC236}">
                  <a16:creationId xmlns:a16="http://schemas.microsoft.com/office/drawing/2014/main" id="{1ED88652-11EF-F8D0-636D-350D0E6A8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22373ED-CEBA-07B1-19AC-ACA15808866D}"/>
              </a:ext>
            </a:extLst>
          </p:cNvPr>
          <p:cNvGrpSpPr/>
          <p:nvPr/>
        </p:nvGrpSpPr>
        <p:grpSpPr>
          <a:xfrm>
            <a:off x="5816953" y="6247442"/>
            <a:ext cx="501650" cy="461665"/>
            <a:chOff x="6962166" y="3613275"/>
            <a:chExt cx="501650" cy="4616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BF48B2A-E4D4-8C5A-7D02-6204C89BC259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20" name="Oval 30">
                <a:extLst>
                  <a:ext uri="{FF2B5EF4-FFF2-40B4-BE49-F238E27FC236}">
                    <a16:creationId xmlns:a16="http://schemas.microsoft.com/office/drawing/2014/main" id="{DE9294BD-A8CF-5BBA-FC1C-8EEF0F4D5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Line 31">
                <a:extLst>
                  <a:ext uri="{FF2B5EF4-FFF2-40B4-BE49-F238E27FC236}">
                    <a16:creationId xmlns:a16="http://schemas.microsoft.com/office/drawing/2014/main" id="{10BE83D1-2CA2-B8B7-F98A-AFB67B2F8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Line 32">
                <a:extLst>
                  <a:ext uri="{FF2B5EF4-FFF2-40B4-BE49-F238E27FC236}">
                    <a16:creationId xmlns:a16="http://schemas.microsoft.com/office/drawing/2014/main" id="{ADA4528B-3713-271E-C5F5-188C148A0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Rectangle 33">
                <a:extLst>
                  <a:ext uri="{FF2B5EF4-FFF2-40B4-BE49-F238E27FC236}">
                    <a16:creationId xmlns:a16="http://schemas.microsoft.com/office/drawing/2014/main" id="{D00316DC-F8CF-0860-17DE-B70C2255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Oval 34">
                <a:extLst>
                  <a:ext uri="{FF2B5EF4-FFF2-40B4-BE49-F238E27FC236}">
                    <a16:creationId xmlns:a16="http://schemas.microsoft.com/office/drawing/2014/main" id="{211F7A8A-183D-B812-9B62-4B656520C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60">
                <a:extLst>
                  <a:ext uri="{FF2B5EF4-FFF2-40B4-BE49-F238E27FC236}">
                    <a16:creationId xmlns:a16="http://schemas.microsoft.com/office/drawing/2014/main" id="{633719F2-CAA6-0109-16C8-C480147D6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Text Box 61">
              <a:extLst>
                <a:ext uri="{FF2B5EF4-FFF2-40B4-BE49-F238E27FC236}">
                  <a16:creationId xmlns:a16="http://schemas.microsoft.com/office/drawing/2014/main" id="{2CC7F367-9BC5-09F8-C8A1-29C401B34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57DEED-2908-44BD-5211-B34D23F61B8A}"/>
              </a:ext>
            </a:extLst>
          </p:cNvPr>
          <p:cNvCxnSpPr/>
          <p:nvPr/>
        </p:nvCxnSpPr>
        <p:spPr>
          <a:xfrm>
            <a:off x="10494472" y="4867853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 126">
            <a:extLst>
              <a:ext uri="{FF2B5EF4-FFF2-40B4-BE49-F238E27FC236}">
                <a16:creationId xmlns:a16="http://schemas.microsoft.com/office/drawing/2014/main" id="{C98DC867-F9D4-E5A8-B484-8E407C202F58}"/>
              </a:ext>
            </a:extLst>
          </p:cNvPr>
          <p:cNvSpPr/>
          <p:nvPr/>
        </p:nvSpPr>
        <p:spPr>
          <a:xfrm>
            <a:off x="6503368" y="4962594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8A2A5A2-511A-90E1-AB8D-46384F2E1694}"/>
              </a:ext>
            </a:extLst>
          </p:cNvPr>
          <p:cNvSpPr/>
          <p:nvPr/>
        </p:nvSpPr>
        <p:spPr>
          <a:xfrm rot="626130">
            <a:off x="6635685" y="5045136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532002-FFC1-1846-9952-6ED352F1EE47}"/>
              </a:ext>
            </a:extLst>
          </p:cNvPr>
          <p:cNvSpPr txBox="1"/>
          <p:nvPr/>
        </p:nvSpPr>
        <p:spPr>
          <a:xfrm rot="20164495">
            <a:off x="6977062" y="4707381"/>
            <a:ext cx="20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D(w),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known least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73F405-95CD-CDA9-3352-5DEE8087088E}"/>
              </a:ext>
            </a:extLst>
          </p:cNvPr>
          <p:cNvSpPr txBox="1"/>
          <p:nvPr/>
        </p:nvSpPr>
        <p:spPr>
          <a:xfrm rot="1567686">
            <a:off x="10633402" y="4631732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6A8580-9AF6-2ED8-828A-B6567DF966C9}"/>
              </a:ext>
            </a:extLst>
          </p:cNvPr>
          <p:cNvSpPr txBox="1"/>
          <p:nvPr/>
        </p:nvSpPr>
        <p:spPr>
          <a:xfrm rot="20164495">
            <a:off x="9299302" y="5840628"/>
            <a:ext cx="1724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D(v),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C808AC4-C7B8-F323-F81B-BD03603823AB}"/>
              </a:ext>
            </a:extLst>
          </p:cNvPr>
          <p:cNvSpPr txBox="1"/>
          <p:nvPr/>
        </p:nvSpPr>
        <p:spPr>
          <a:xfrm>
            <a:off x="6845254" y="3533383"/>
            <a:ext cx="4245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Dijkstra’s algorithm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33" name="Picture 132" descr="Shape&#10;&#10;Description automatically generated with low confidence">
            <a:extLst>
              <a:ext uri="{FF2B5EF4-FFF2-40B4-BE49-F238E27FC236}">
                <a16:creationId xmlns:a16="http://schemas.microsoft.com/office/drawing/2014/main" id="{3FFA0233-A975-9F96-9EA2-A868D264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16" y="6092957"/>
            <a:ext cx="840983" cy="553738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2101A1-8EF1-D5E1-40AD-211604C97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756" y="5313855"/>
            <a:ext cx="794708" cy="650216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06E7326-8905-1B7E-65C6-3297100A9446}"/>
              </a:ext>
            </a:extLst>
          </p:cNvPr>
          <p:cNvSpPr txBox="1"/>
          <p:nvPr/>
        </p:nvSpPr>
        <p:spPr>
          <a:xfrm>
            <a:off x="1430151" y="527390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AA8E5C-60C7-E5A3-AF0F-8692004D0BF7}"/>
              </a:ext>
            </a:extLst>
          </p:cNvPr>
          <p:cNvSpPr txBox="1"/>
          <p:nvPr/>
        </p:nvSpPr>
        <p:spPr>
          <a:xfrm>
            <a:off x="1457581" y="6092957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</p:spTree>
    <p:extLst>
      <p:ext uri="{BB962C8B-B14F-4D97-AF65-F5344CB8AC3E}">
        <p14:creationId xmlns:p14="http://schemas.microsoft.com/office/powerpoint/2010/main" val="6809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 animBg="1"/>
      <p:bldP spid="20" grpId="0"/>
      <p:bldP spid="98" grpId="0"/>
      <p:bldP spid="127" grpId="0" animBg="1"/>
      <p:bldP spid="128" grpId="0" animBg="1"/>
      <p:bldP spid="129" grpId="0"/>
      <p:bldP spid="130" grpId="0"/>
      <p:bldP spid="131" grpId="0"/>
      <p:bldP spid="132" grpId="0"/>
      <p:bldP spid="135" grpId="0"/>
      <p:bldP spid="1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807-144A-FE43-BF8F-E0A8BCC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57A-CCE8-0E47-8BF2-2DBCC90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9573" cy="5032376"/>
          </a:xfrm>
        </p:spPr>
        <p:txBody>
          <a:bodyPr>
            <a:normAutofit/>
          </a:bodyPr>
          <a:lstStyle/>
          <a:p>
            <a:r>
              <a:rPr lang="en-US" dirty="0"/>
              <a:t>Routing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Advertisements</a:t>
            </a:r>
          </a:p>
          <a:p>
            <a:pPr lvl="1"/>
            <a:r>
              <a:rPr lang="en-US" dirty="0"/>
              <a:t>“I am here” or “I can reach here”</a:t>
            </a:r>
          </a:p>
          <a:p>
            <a:pPr lvl="1"/>
            <a:r>
              <a:rPr lang="en-US" dirty="0"/>
              <a:t>Occur over a TCP connection (</a:t>
            </a:r>
            <a:r>
              <a:rPr lang="en-US" dirty="0">
                <a:solidFill>
                  <a:srgbClr val="C00000"/>
                </a:solidFill>
              </a:rPr>
              <a:t>BGP session</a:t>
            </a:r>
            <a:r>
              <a:rPr lang="en-US" dirty="0"/>
              <a:t>) between routers</a:t>
            </a:r>
          </a:p>
          <a:p>
            <a:r>
              <a:rPr lang="en-US" dirty="0"/>
              <a:t>Route announcement = destination + attributes</a:t>
            </a:r>
          </a:p>
          <a:p>
            <a:pPr lvl="1"/>
            <a:r>
              <a:rPr lang="en-US" dirty="0"/>
              <a:t>Destination: IP prefix</a:t>
            </a:r>
          </a:p>
          <a:p>
            <a:r>
              <a:rPr lang="en-US" dirty="0"/>
              <a:t>Route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AS-level path</a:t>
            </a:r>
          </a:p>
          <a:p>
            <a:pPr lvl="1"/>
            <a:r>
              <a:rPr lang="en-US" dirty="0"/>
              <a:t>Next hop</a:t>
            </a:r>
          </a:p>
          <a:p>
            <a:pPr lvl="1"/>
            <a:r>
              <a:rPr lang="en-US" dirty="0"/>
              <a:t>Several others: origin, MED, community, etc.</a:t>
            </a:r>
          </a:p>
          <a:p>
            <a:r>
              <a:rPr lang="en-US" dirty="0"/>
              <a:t>An AS promises to use advertised path to reach destination</a:t>
            </a:r>
          </a:p>
          <a:p>
            <a:r>
              <a:rPr lang="en-US" dirty="0"/>
              <a:t>Only route changes are advertised after BGP session established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BE1EB-3694-E649-9A4C-C6DB1ED5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9C1B-7FCB-5F41-9DB1-7E22302B42A1}"/>
              </a:ext>
            </a:extLst>
          </p:cNvPr>
          <p:cNvGrpSpPr/>
          <p:nvPr/>
        </p:nvGrpSpPr>
        <p:grpSpPr>
          <a:xfrm>
            <a:off x="7746728" y="4056139"/>
            <a:ext cx="2545688" cy="1648409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4E0464CF-02FE-384A-B5BF-7AE520F2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9526E7-BFC7-914E-BEA3-7477BDB8A8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BE463A-6CC3-1943-BE62-DB060E2FD60A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7F976791-8A6A-854F-88C0-7E1C590EDD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F4A9C61-9667-424E-AB98-28D2F96C29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E7EAE52-B2F9-6C41-A1F0-C35ADCDD3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7CA3E91-1B0A-1C4F-A9AD-0BEA98731E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52D55834-6138-514C-AB56-B2BC5162A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FC4F773-8E7F-324C-B200-2C81B2C200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E7B9E18-82B3-7C4D-9BA5-6E7AE6029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9FAB94-D376-734A-89B0-C4E1EC12E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21BAEFC-0BB8-DD47-A0A7-7BFC132FC62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00F76-BA02-B444-905B-B50B6CAE3AC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2926A2-2D17-A141-A358-168F83DA7DE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ACA7A9-C028-D54A-8B7A-0AC725D57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4FD3729-CA1A-6249-9E50-0E3601EFE4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189F3F-2D40-4D49-B704-9FBC340DB2D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7F53CC45-BD0D-184F-AF7F-E0531E3E8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B3B3C96-B48A-7D41-857A-615915D7F20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E3636-1463-7043-A674-4518449652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729CA9-C512-6A49-980F-626D33A893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FAEE8A71-0C86-244A-B227-4B5275DD8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E22AAA11-1927-914C-81BD-1D7DCC80C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DF5FE47-A430-204D-8E3C-C9EDC26DC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43E15134-5220-7549-89EC-B48765807C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96E60B1A-1D59-4C45-ACEF-DC4D667BB938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F31B66F-8E3F-BF4B-B32B-961F6368C17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CF6B2B-561F-D34E-80D0-67AA73DF81E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30F277-DC6D-F348-9CD9-CA0E411144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1348268-C068-794B-A1EF-7509CCED909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0D0799-FB5C-794E-8DDF-2E619159C4F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68206E27-6755-6A44-882B-0DCB91DE3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2BC878-4933-E743-96E2-AA8A8B9B33E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01D97E0-EB5E-8241-B741-DCB2F47C6A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88BCD5-C8F2-704D-A192-D910D3DB3E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35984A7D-27A9-674B-AAE9-DBCE66E4D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E2B40C86-8A0F-544C-A39E-7CD6896670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2D877DEB-9911-4041-99B7-E86BD9F00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9CA76F2-E038-CF47-9E8F-B1F4CAED64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94C0432-CFDC-0541-B8AE-30FD6474F63F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218514-D0E2-7D48-A420-D05F608F73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C9EDFCA-1DB6-6340-877C-E1764748AB0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1C19386-9FE4-C44A-96AA-0E7987CA2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1505306-89EB-0E4D-8F58-7EFBC6C1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B82C27-2339-924B-9B12-D7DCE2A99CD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4665C0B8-B02D-CD46-ADBB-3C9F29C79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01CD01E-BA84-F141-A820-287277B159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B0B68A-5C44-1E41-B335-855D79044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ACDA8C1-579D-F44D-BFAA-8034DC983D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6A09DC1-BF10-7342-A1CF-C4049E1D05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E4F2BE5D-8B7D-DC4F-9D6C-787AE91A86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8C318FDC-4438-B843-B382-10E390140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E53894C7-2B9A-E547-97F9-BE5B07F06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C38AEDF-9946-B74F-8544-DCC2B72E389D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C066F8C-152A-D14D-89B2-AED32D888F4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A523F9-5BF3-6D40-BCC7-0BAAA54DD67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A519613-B968-5D42-9A3B-4D3D33CE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EFED8F-A716-FF45-ABC5-E860DC66A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BC77A45-9C91-3843-B776-573E26948DAB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7B51F6-780E-594A-AFB4-626E58296C2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5DF989-B3D6-484B-B992-F5726A368B28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04CB3F0-004A-5D4A-AEB0-316C15182B0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2CC73C-2BF1-7845-8471-648462A5D73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25C2E8-F189-694D-814F-21E9495B4E6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0C272F-B4F9-4949-9508-B9834EACB0E4}"/>
              </a:ext>
            </a:extLst>
          </p:cNvPr>
          <p:cNvGrpSpPr/>
          <p:nvPr/>
        </p:nvGrpSpPr>
        <p:grpSpPr>
          <a:xfrm>
            <a:off x="10019814" y="4662495"/>
            <a:ext cx="1701734" cy="616172"/>
            <a:chOff x="7073692" y="5469792"/>
            <a:chExt cx="1701734" cy="6161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852196-1379-234A-8774-D4797B28592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4" name="Freeform 2">
                <a:extLst>
                  <a:ext uri="{FF2B5EF4-FFF2-40B4-BE49-F238E27FC236}">
                    <a16:creationId xmlns:a16="http://schemas.microsoft.com/office/drawing/2014/main" id="{615B636F-3321-3243-8AC5-F1067A284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327">
                <a:extLst>
                  <a:ext uri="{FF2B5EF4-FFF2-40B4-BE49-F238E27FC236}">
                    <a16:creationId xmlns:a16="http://schemas.microsoft.com/office/drawing/2014/main" id="{6AE75E75-572D-1542-94F1-85FDA4419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A53F04-B418-FD4B-AA0E-DF1163016A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53542AE-4087-CA45-B981-BCFEA3F8EA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2C9326C-DB77-6C46-80E8-754CFBE6C82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CD5B0BF-F974-554A-8B81-70FB6D8F223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575C0A0-2D05-A142-BDDC-BBA2154EE8D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7BD46F05-076D-D24D-80F8-01F09A4D1DF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1E25835-6D18-A145-83D2-2202252B94A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DCA3B2B-855B-5C49-BCC0-EBF65D73B3C3}"/>
                    </a:ext>
                  </a:extLst>
                </p:cNvPr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2B81B4-CB25-1A47-AECC-7986AF9D760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E9F53D-7060-BA40-956F-32700F17C72B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4FF115D-8590-6647-A216-86B1F4D48CC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DD6B76-137B-A54D-A90A-65C4FE00F99E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EAF1C6-B874-2B47-89F4-138873E321F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C5FFFAE5-6CEA-FA42-AE0D-7883B0016156}"/>
              </a:ext>
            </a:extLst>
          </p:cNvPr>
          <p:cNvSpPr/>
          <p:nvPr/>
        </p:nvSpPr>
        <p:spPr>
          <a:xfrm rot="5400000">
            <a:off x="10377654" y="4079296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CBBC0F-5D68-4948-B9C4-BE96611A5C03}"/>
              </a:ext>
            </a:extLst>
          </p:cNvPr>
          <p:cNvSpPr txBox="1"/>
          <p:nvPr/>
        </p:nvSpPr>
        <p:spPr>
          <a:xfrm>
            <a:off x="9768644" y="3289729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2C2DD7DC-769B-3541-A288-8D5B3A2B3DDD}"/>
              </a:ext>
            </a:extLst>
          </p:cNvPr>
          <p:cNvSpPr/>
          <p:nvPr/>
        </p:nvSpPr>
        <p:spPr>
          <a:xfrm rot="6122251">
            <a:off x="6672136" y="4479158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6DD7DA-6039-D349-868D-33C1ADCBB83A}"/>
              </a:ext>
            </a:extLst>
          </p:cNvPr>
          <p:cNvSpPr txBox="1"/>
          <p:nvPr/>
        </p:nvSpPr>
        <p:spPr>
          <a:xfrm>
            <a:off x="6463809" y="3564912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7A40-D041-FA49-BE1B-4870322389D1}"/>
              </a:ext>
            </a:extLst>
          </p:cNvPr>
          <p:cNvSpPr txBox="1"/>
          <p:nvPr/>
        </p:nvSpPr>
        <p:spPr>
          <a:xfrm>
            <a:off x="8659671" y="3702287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AD44A-5A1B-C146-B55D-4A6974B6027F}"/>
              </a:ext>
            </a:extLst>
          </p:cNvPr>
          <p:cNvGrpSpPr/>
          <p:nvPr/>
        </p:nvGrpSpPr>
        <p:grpSpPr>
          <a:xfrm>
            <a:off x="3824190" y="3539511"/>
            <a:ext cx="2557336" cy="1719017"/>
            <a:chOff x="-2170772" y="2784954"/>
            <a:chExt cx="2712783" cy="1853712"/>
          </a:xfrm>
        </p:grpSpPr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4B92BAD5-9732-C64D-87EB-40AFE636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68E6D5-38EB-804B-8BFB-AC9228B9DA6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9959387-8D2B-1243-880E-CE7066AA1152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45" name="Group 327">
                  <a:extLst>
                    <a:ext uri="{FF2B5EF4-FFF2-40B4-BE49-F238E27FC236}">
                      <a16:creationId xmlns:a16="http://schemas.microsoft.com/office/drawing/2014/main" id="{B0C41DCE-1B11-2346-A48B-991A16467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593A08F-8E00-F345-9765-7F2CC1FB55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BBD041AA-8BEA-D248-8C9A-F4D2DDFCA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CA6BA0E-C35B-E740-985D-497BF796D4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D4AAEA39-4CCB-3347-89AD-CED6D992B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9349728C-755B-544B-867C-CE1AC27ED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1775A8C1-C980-4142-B475-2BC3CFA14F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1905AA4A-4EDE-E04C-AA69-F8A6DD6F6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19F8B1F-AFF5-B645-BE09-0CCE9EABEE52}"/>
                      </a:ext>
                    </a:extLst>
                  </p:cNvPr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68FFFBF9-CC98-2948-8030-A6F9605729D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3340E60-41E9-3A4D-B169-D0581792929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4911B90E-803B-BE42-92D3-50C0A5528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2B574D6-8DCB-3946-9EBD-0E82E634A4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480911-1054-E342-A75B-9B698A80B2D5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57A4EE56-F656-4346-8B54-486C84258B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EFB2E75-9F9C-A841-8CB2-2B008EF2E51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ACB3613-4717-E741-9373-C502A5A1B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74FD9D0-16BF-AB48-A251-8B85F4513C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C24072C7-8CCB-BC4F-AD05-E78F17A2F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ECC9C3A2-0B4A-4947-B1DE-6B002591C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C81F386-E6AB-8C4F-BF37-EA6F86B7B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B509D3E-3FB0-834F-87FB-E52AB407D0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40097C5-9DAB-B14A-927E-FC596D5CE4A5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1F12294-6792-8D40-8FBE-534254216E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23449F4-E054-B64E-91B2-B5172D6CF5A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51F867-DBF6-154E-B4BF-13ED152BD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97640F2-A842-E847-8311-447FEAA89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7F038-E198-7149-9F55-65D588A30F18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9" name="Group 327">
                  <a:extLst>
                    <a:ext uri="{FF2B5EF4-FFF2-40B4-BE49-F238E27FC236}">
                      <a16:creationId xmlns:a16="http://schemas.microsoft.com/office/drawing/2014/main" id="{A8DC415E-B33C-3F4B-9B23-D4F7DA88A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D47881A-479C-994B-9A9B-DCBE270552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D85BE0-624B-5243-9431-943062A79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04D2CB9-AFD4-2644-91F0-08903976DD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A1F57F3F-2E2E-7042-BAB8-16CA634AC5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278C239D-44F4-9346-90D3-6EF421263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622F1AEF-2DEE-104D-8E13-1ABE0A56B0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A82B926-43E7-5644-8DA2-E93003448C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D51EA2B-76EC-2544-8CB1-DCB832F354AE}"/>
                      </a:ext>
                    </a:extLst>
                  </p:cNvPr>
                  <p:cNvCxnSpPr>
                    <a:endCxn id="1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D4FA4FF-E0BC-BD42-AF2D-16A271529C0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A41223E0-CB75-844C-AE64-E96F7DDF2DB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848AB5C-6B11-264F-94EA-EFB1C0A1C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2B02B06-3889-4F4F-9135-1464391E37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53030AA-D12C-6A49-A7D7-9C101D55A2C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06" name="Group 327">
                  <a:extLst>
                    <a:ext uri="{FF2B5EF4-FFF2-40B4-BE49-F238E27FC236}">
                      <a16:creationId xmlns:a16="http://schemas.microsoft.com/office/drawing/2014/main" id="{4B6BCF3B-A3A4-8147-B5FC-5F93EBD9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51E9EAF-C90D-1B4D-90EA-F3FB79CA833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23AB099-133D-3245-9AFB-70B8EA11F8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355593F-B422-7E40-B4C8-DC1DBC60942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4BCCDA-5E49-F743-9F69-4A1E41AE15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52F3240B-9D01-DA45-87DA-21D0BFD73F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3016AAEC-E794-4E44-A2C9-7EAB955644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75C5C1F1-08CA-7C42-B3AC-8BAC911F4F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8439A88-E30C-324F-8E7E-64BDCE188663}"/>
                      </a:ext>
                    </a:extLst>
                  </p:cNvPr>
                  <p:cNvCxnSpPr>
                    <a:endCxn id="1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E83602D-341E-3647-9CB2-24F4082637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AE2AEC1-FCA8-D041-B1C9-85E97C92F83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39A3955-8EB8-6F46-AA26-43F0B8C7D4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BF38D8-BB5A-5D43-92EF-84153CC1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F588C3-9FDD-8D4C-80EC-5585F92D2F2E}"/>
                  </a:ext>
                </a:extLst>
              </p:cNvPr>
              <p:cNvCxnSpPr>
                <a:stCxn id="148" idx="2"/>
                <a:endCxn id="135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B6AB4CE-0BAF-F442-BFC1-D5E3D9280BA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1E3C78-48BF-1342-B68C-E15C4A660B71}"/>
                  </a:ext>
                </a:extLst>
              </p:cNvPr>
              <p:cNvCxnSpPr>
                <a:stCxn id="1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EFE029E-4CC2-E84B-A244-7EFF1AA0D02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754594D-E773-AA4B-9673-E6FFB8F09EC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34EA2E-B864-A645-85B2-C05BC1B3F10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3BD5BE-A651-7B40-87BE-C13A52BAE44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267818" y="4466456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59EE925-CF11-084A-973D-4C38664FA961}"/>
              </a:ext>
            </a:extLst>
          </p:cNvPr>
          <p:cNvSpPr txBox="1"/>
          <p:nvPr/>
        </p:nvSpPr>
        <p:spPr>
          <a:xfrm>
            <a:off x="8239259" y="1825921"/>
            <a:ext cx="38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link metrics, distances!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19195D-C26C-4B4C-8E1D-D754E03A92E6}"/>
              </a:ext>
            </a:extLst>
          </p:cNvPr>
          <p:cNvCxnSpPr>
            <a:cxnSpLocks/>
          </p:cNvCxnSpPr>
          <p:nvPr/>
        </p:nvCxnSpPr>
        <p:spPr>
          <a:xfrm>
            <a:off x="10292416" y="2427445"/>
            <a:ext cx="18768" cy="82156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C4D54B6-EC0D-214D-A934-2CC016404CAD}"/>
              </a:ext>
            </a:extLst>
          </p:cNvPr>
          <p:cNvCxnSpPr>
            <a:cxnSpLocks/>
          </p:cNvCxnSpPr>
          <p:nvPr/>
        </p:nvCxnSpPr>
        <p:spPr>
          <a:xfrm flipH="1">
            <a:off x="8360916" y="2410267"/>
            <a:ext cx="881415" cy="1308558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AED79F5-7DEC-F64D-8167-1EE6DB535DB0}"/>
              </a:ext>
            </a:extLst>
          </p:cNvPr>
          <p:cNvSpPr txBox="1"/>
          <p:nvPr/>
        </p:nvSpPr>
        <p:spPr>
          <a:xfrm>
            <a:off x="7967630" y="1373540"/>
            <a:ext cx="49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Exchange paths: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36612C-A4B1-1042-838C-AFD7EA6D6405}"/>
              </a:ext>
            </a:extLst>
          </p:cNvPr>
          <p:cNvSpPr txBox="1"/>
          <p:nvPr/>
        </p:nvSpPr>
        <p:spPr>
          <a:xfrm>
            <a:off x="8205937" y="515581"/>
            <a:ext cx="37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Loop detection is easy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(no “count to infinity”)</a:t>
            </a:r>
          </a:p>
        </p:txBody>
      </p:sp>
    </p:spTree>
    <p:extLst>
      <p:ext uri="{BB962C8B-B14F-4D97-AF65-F5344CB8AC3E}">
        <p14:creationId xmlns:p14="http://schemas.microsoft.com/office/powerpoint/2010/main" val="6332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 animBg="1"/>
      <p:bldP spid="91" grpId="0"/>
      <p:bldP spid="92" grpId="0"/>
      <p:bldP spid="160" grpId="0"/>
      <p:bldP spid="169" grpId="0"/>
      <p:bldP spid="1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first router interface that begins the AS-level path</a:t>
            </a:r>
          </a:p>
          <a:p>
            <a:pPr lvl="1"/>
            <a:r>
              <a:rPr lang="en-US" dirty="0"/>
              <a:t>The meaning of this attribute is context-dependent</a:t>
            </a:r>
          </a:p>
          <a:p>
            <a:r>
              <a:rPr lang="en-US" dirty="0"/>
              <a:t>In an announcement arriving from a different AS (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), next hop is the router </a:t>
            </a:r>
            <a:r>
              <a:rPr lang="en-US" dirty="0">
                <a:solidFill>
                  <a:srgbClr val="C00000"/>
                </a:solidFill>
              </a:rPr>
              <a:t>in the next AS </a:t>
            </a:r>
            <a:r>
              <a:rPr lang="en-US" dirty="0"/>
              <a:t>which sent the announcement</a:t>
            </a:r>
          </a:p>
          <a:p>
            <a:pPr lvl="1"/>
            <a:r>
              <a:rPr lang="en-US" dirty="0"/>
              <a:t>Example: 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6" name="Picture 1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00B7F-9F06-854C-BB9A-E76D9FE1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 animBg="1"/>
      <p:bldP spid="1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imports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this (iBGP) announcement is set to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E3F9F-A5D0-724F-9A89-830ECFB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391-5535-0043-AF4E-DFD82C6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704-A8E2-D240-AA6B-4AA8EBAE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BGP router does </a:t>
            </a:r>
            <a:r>
              <a:rPr lang="en-US" i="1" dirty="0"/>
              <a:t>not</a:t>
            </a:r>
            <a:r>
              <a:rPr lang="en-US" dirty="0"/>
              <a:t> consider every routing advertisement it receives by default to make routing decisions!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import policy </a:t>
            </a:r>
            <a:r>
              <a:rPr lang="en-US" dirty="0"/>
              <a:t>determines whether a route is even considered a candidate</a:t>
            </a:r>
          </a:p>
          <a:p>
            <a:r>
              <a:rPr lang="en-US" dirty="0"/>
              <a:t>Once imported, the router performs </a:t>
            </a:r>
            <a:r>
              <a:rPr lang="en-US" dirty="0">
                <a:solidFill>
                  <a:srgbClr val="C00000"/>
                </a:solidFill>
              </a:rPr>
              <a:t>route selection</a:t>
            </a:r>
          </a:p>
          <a:p>
            <a:r>
              <a:rPr lang="en-US" dirty="0"/>
              <a:t>A BGP router does </a:t>
            </a:r>
            <a:r>
              <a:rPr lang="en-US" i="1" dirty="0"/>
              <a:t>not </a:t>
            </a:r>
            <a:r>
              <a:rPr lang="en-US" dirty="0"/>
              <a:t>propagate its chosen path to a destination to all other </a:t>
            </a:r>
            <a:r>
              <a:rPr lang="en-US" dirty="0" err="1"/>
              <a:t>AS’es</a:t>
            </a:r>
            <a:r>
              <a:rPr lang="en-US" dirty="0"/>
              <a:t> by default!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export policy </a:t>
            </a:r>
            <a:r>
              <a:rPr lang="en-US" dirty="0"/>
              <a:t>determines whether a (chosen) path can be advertised to other </a:t>
            </a:r>
            <a:r>
              <a:rPr lang="en-US" dirty="0" err="1"/>
              <a:t>AS’es</a:t>
            </a:r>
            <a:r>
              <a:rPr lang="en-US" dirty="0"/>
              <a:t> and routers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884C199-0546-4746-83AA-A16502D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7" y="230188"/>
            <a:ext cx="1730525" cy="113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9292-BBC9-1442-8703-C338C6A32A74}"/>
              </a:ext>
            </a:extLst>
          </p:cNvPr>
          <p:cNvSpPr txBox="1"/>
          <p:nvPr/>
        </p:nvSpPr>
        <p:spPr>
          <a:xfrm>
            <a:off x="568411" y="5597611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Policy considerations make BGP very different from intra-domain (LS / DV)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A59ED-12CE-2745-8CE9-B5739444D03F}"/>
              </a:ext>
            </a:extLst>
          </p:cNvPr>
          <p:cNvSpPr txBox="1"/>
          <p:nvPr/>
        </p:nvSpPr>
        <p:spPr>
          <a:xfrm>
            <a:off x="10292148" y="3429000"/>
            <a:ext cx="173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Programmed by network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0677D-4E4E-A542-BB6D-4F85F97A0119}"/>
              </a:ext>
            </a:extLst>
          </p:cNvPr>
          <p:cNvCxnSpPr>
            <a:cxnSpLocks/>
          </p:cNvCxnSpPr>
          <p:nvPr/>
        </p:nvCxnSpPr>
        <p:spPr>
          <a:xfrm flipH="1" flipV="1">
            <a:off x="3484606" y="3064476"/>
            <a:ext cx="6774591" cy="4648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4DEB5-329F-3A4E-B44D-D98FDF8AE632}"/>
              </a:ext>
            </a:extLst>
          </p:cNvPr>
          <p:cNvCxnSpPr>
            <a:cxnSpLocks/>
          </p:cNvCxnSpPr>
          <p:nvPr/>
        </p:nvCxnSpPr>
        <p:spPr>
          <a:xfrm flipH="1">
            <a:off x="3793525" y="4249483"/>
            <a:ext cx="6437870" cy="6038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9947395-D1FD-3A48-97DF-D4EE5830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61" y="3429000"/>
            <a:ext cx="1730525" cy="1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pPr lvl="1"/>
            <a:endParaRPr lang="en-US" dirty="0"/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pPr lvl="1"/>
            <a:endParaRPr lang="en-US" dirty="0"/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So, X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will not announce </a:t>
            </a:r>
            <a:r>
              <a:rPr lang="en-US" sz="2400" dirty="0">
                <a:latin typeface="Helvetica" pitchFamily="2" charset="0"/>
              </a:rPr>
              <a:t>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4DB9E5E2-506E-D445-9698-C1D8E8A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144EB7-1BC1-9547-AFA3-89F8EECE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will not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DE07F3DD-8D6F-3B4B-AA73-BF55268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EEC914-CF5F-4B47-B801-EAF262B6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may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choose not to import </a:t>
            </a:r>
            <a:r>
              <a:rPr lang="en-US" sz="2800" dirty="0">
                <a:latin typeface="Helvetica" pitchFamily="2" charset="0"/>
              </a:rPr>
              <a:t>the path Cy to y since it has a peer path (“y”) towards y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497209EC-504A-1145-ACAB-70F36D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imports more than one route to a destination IP prefix,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(import policy decision --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Route Selection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9DB0FAB-AED0-324E-A288-EF03A4D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4" y="253914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D7B-A69C-E347-9C72-F438427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3F9-B70B-4A44-9063-992D1F53E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5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0" animBg="1"/>
      <p:bldP spid="29" grpId="0"/>
      <p:bldP spid="30" grpId="0"/>
      <p:bldP spid="31" grpId="0"/>
      <p:bldP spid="32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 resource use within local AS</a:t>
            </a:r>
          </a:p>
          <a:p>
            <a:pPr lvl="1"/>
            <a:r>
              <a:rPr lang="en-US" dirty="0"/>
              <a:t>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40866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8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804-7618-744A-95B0-6ABBA69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BGP’s impact: October ’21 FB++ outage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5E511232-CFFF-F94D-AA03-3C2FDBB4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841" y="1772222"/>
            <a:ext cx="5330723" cy="29608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4CDC6-4658-5C47-9F80-28E2FB8F08D6}"/>
              </a:ext>
            </a:extLst>
          </p:cNvPr>
          <p:cNvSpPr txBox="1"/>
          <p:nvPr/>
        </p:nvSpPr>
        <p:spPr>
          <a:xfrm>
            <a:off x="5432782" y="5828933"/>
            <a:ext cx="668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https://</a:t>
            </a:r>
            <a:r>
              <a:rPr lang="en-US" sz="1600" dirty="0" err="1">
                <a:latin typeface="Helvetica" pitchFamily="2" charset="0"/>
              </a:rPr>
              <a:t>engineering.fb.com</a:t>
            </a:r>
            <a:r>
              <a:rPr lang="en-US" sz="1600" dirty="0">
                <a:latin typeface="Helvetica" pitchFamily="2" charset="0"/>
              </a:rPr>
              <a:t>/2021/10/05/networking-traffic/outage-details/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343FE-F8BD-A544-9BFA-D3E0F66D060D}"/>
              </a:ext>
            </a:extLst>
          </p:cNvPr>
          <p:cNvSpPr txBox="1"/>
          <p:nvPr/>
        </p:nvSpPr>
        <p:spPr>
          <a:xfrm>
            <a:off x="3207797" y="6180245"/>
            <a:ext cx="898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By Doug </a:t>
            </a:r>
            <a:r>
              <a:rPr lang="en-US" sz="1600" dirty="0" err="1">
                <a:latin typeface="Helvetica" pitchFamily="2" charset="0"/>
              </a:rPr>
              <a:t>Madory</a:t>
            </a:r>
            <a:r>
              <a:rPr lang="en-US" sz="1600" dirty="0">
                <a:latin typeface="Helvetica" pitchFamily="2" charset="0"/>
              </a:rPr>
              <a:t> - https://</a:t>
            </a:r>
            <a:r>
              <a:rPr lang="en-US" sz="1600" dirty="0" err="1">
                <a:latin typeface="Helvetica" pitchFamily="2" charset="0"/>
              </a:rPr>
              <a:t>www.kentik.com</a:t>
            </a:r>
            <a:r>
              <a:rPr lang="en-US" sz="1600" dirty="0">
                <a:latin typeface="Helvetica" pitchFamily="2" charset="0"/>
              </a:rPr>
              <a:t>/blog/</a:t>
            </a:r>
            <a:r>
              <a:rPr lang="en-US" sz="1600" dirty="0" err="1">
                <a:latin typeface="Helvetica" pitchFamily="2" charset="0"/>
              </a:rPr>
              <a:t>facebooks</a:t>
            </a:r>
            <a:r>
              <a:rPr lang="en-US" sz="1600" dirty="0">
                <a:latin typeface="Helvetica" pitchFamily="2" charset="0"/>
              </a:rPr>
              <a:t>-historic-outage-explained/, CC BY 4.0, https://</a:t>
            </a:r>
            <a:r>
              <a:rPr lang="en-US" sz="1600" dirty="0" err="1">
                <a:latin typeface="Helvetica" pitchFamily="2" charset="0"/>
              </a:rPr>
              <a:t>commons.wikimedia.org</a:t>
            </a:r>
            <a:r>
              <a:rPr lang="en-US" sz="1600" dirty="0">
                <a:latin typeface="Helvetica" pitchFamily="2" charset="0"/>
              </a:rPr>
              <a:t>/w/</a:t>
            </a:r>
            <a:r>
              <a:rPr lang="en-US" sz="1600" dirty="0" err="1">
                <a:latin typeface="Helvetica" pitchFamily="2" charset="0"/>
              </a:rPr>
              <a:t>index.php?curid</a:t>
            </a:r>
            <a:r>
              <a:rPr lang="en-US" sz="1600" dirty="0">
                <a:latin typeface="Helvetica" pitchFamily="2" charset="0"/>
              </a:rPr>
              <a:t>=110816752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0497C9F-BAE0-8441-811F-6838E6BF3573}"/>
              </a:ext>
            </a:extLst>
          </p:cNvPr>
          <p:cNvSpPr/>
          <p:nvPr/>
        </p:nvSpPr>
        <p:spPr>
          <a:xfrm>
            <a:off x="237230" y="1582197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4A6D-9DC9-2147-8C06-DE72BE3E62F1}"/>
              </a:ext>
            </a:extLst>
          </p:cNvPr>
          <p:cNvSpPr txBox="1"/>
          <p:nvPr/>
        </p:nvSpPr>
        <p:spPr>
          <a:xfrm>
            <a:off x="752133" y="201819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 network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9852903-4FB5-1F4E-8464-8FF2C9BF9110}"/>
              </a:ext>
            </a:extLst>
          </p:cNvPr>
          <p:cNvSpPr/>
          <p:nvPr/>
        </p:nvSpPr>
        <p:spPr>
          <a:xfrm>
            <a:off x="237230" y="4050968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BDABE-9973-9048-A2B8-B0E4330AF37B}"/>
              </a:ext>
            </a:extLst>
          </p:cNvPr>
          <p:cNvSpPr txBox="1"/>
          <p:nvPr/>
        </p:nvSpPr>
        <p:spPr>
          <a:xfrm>
            <a:off x="533395" y="4486966"/>
            <a:ext cx="160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FB’s DNS servers</a:t>
            </a:r>
          </a:p>
        </p:txBody>
      </p: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37FD9E4D-7F6E-1049-81DF-652F0AD71B4E}"/>
              </a:ext>
            </a:extLst>
          </p:cNvPr>
          <p:cNvGrpSpPr>
            <a:grpSpLocks/>
          </p:cNvGrpSpPr>
          <p:nvPr/>
        </p:nvGrpSpPr>
        <p:grpSpPr bwMode="auto">
          <a:xfrm>
            <a:off x="533395" y="5039353"/>
            <a:ext cx="358775" cy="623888"/>
            <a:chOff x="4140" y="429"/>
            <a:chExt cx="1425" cy="2396"/>
          </a:xfrm>
        </p:grpSpPr>
        <p:sp>
          <p:nvSpPr>
            <p:cNvPr id="13" name="Freeform 148">
              <a:extLst>
                <a:ext uri="{FF2B5EF4-FFF2-40B4-BE49-F238E27FC236}">
                  <a16:creationId xmlns:a16="http://schemas.microsoft.com/office/drawing/2014/main" id="{94350624-25ED-B143-A18B-AC75DDD9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37685F1F-910C-554E-8CC3-9A4EEDA6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5" name="Freeform 150">
              <a:extLst>
                <a:ext uri="{FF2B5EF4-FFF2-40B4-BE49-F238E27FC236}">
                  <a16:creationId xmlns:a16="http://schemas.microsoft.com/office/drawing/2014/main" id="{AD7AA9B5-7A2F-4946-A179-F5592EB95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Freeform 151">
              <a:extLst>
                <a:ext uri="{FF2B5EF4-FFF2-40B4-BE49-F238E27FC236}">
                  <a16:creationId xmlns:a16="http://schemas.microsoft.com/office/drawing/2014/main" id="{D982675D-2296-9B4D-838C-6D731F33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2EEE165D-54F4-1742-94BC-B483C31E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8" name="Group 153">
              <a:extLst>
                <a:ext uri="{FF2B5EF4-FFF2-40B4-BE49-F238E27FC236}">
                  <a16:creationId xmlns:a16="http://schemas.microsoft.com/office/drawing/2014/main" id="{EC0D5D57-F01A-8E4F-BB2B-41153C816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" name="AutoShape 154">
                <a:extLst>
                  <a:ext uri="{FF2B5EF4-FFF2-40B4-BE49-F238E27FC236}">
                    <a16:creationId xmlns:a16="http://schemas.microsoft.com/office/drawing/2014/main" id="{E8570104-A599-DC48-8DC9-49A7C603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4" name="AutoShape 155">
                <a:extLst>
                  <a:ext uri="{FF2B5EF4-FFF2-40B4-BE49-F238E27FC236}">
                    <a16:creationId xmlns:a16="http://schemas.microsoft.com/office/drawing/2014/main" id="{BC433D82-1D1E-5344-A1A2-E082F47CC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9" name="Rectangle 156">
              <a:extLst>
                <a:ext uri="{FF2B5EF4-FFF2-40B4-BE49-F238E27FC236}">
                  <a16:creationId xmlns:a16="http://schemas.microsoft.com/office/drawing/2014/main" id="{D4878D0F-C3EE-E240-878D-1D783FFE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" name="Group 157">
              <a:extLst>
                <a:ext uri="{FF2B5EF4-FFF2-40B4-BE49-F238E27FC236}">
                  <a16:creationId xmlns:a16="http://schemas.microsoft.com/office/drawing/2014/main" id="{BF4DA494-027B-C24A-8376-FCD66AB7C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" name="AutoShape 158">
                <a:extLst>
                  <a:ext uri="{FF2B5EF4-FFF2-40B4-BE49-F238E27FC236}">
                    <a16:creationId xmlns:a16="http://schemas.microsoft.com/office/drawing/2014/main" id="{93317AE4-AF19-FB44-8230-494D38DF2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2" name="AutoShape 159">
                <a:extLst>
                  <a:ext uri="{FF2B5EF4-FFF2-40B4-BE49-F238E27FC236}">
                    <a16:creationId xmlns:a16="http://schemas.microsoft.com/office/drawing/2014/main" id="{7E76ACA0-126D-1B4E-9074-DB5C2BA1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" name="Rectangle 160">
              <a:extLst>
                <a:ext uri="{FF2B5EF4-FFF2-40B4-BE49-F238E27FC236}">
                  <a16:creationId xmlns:a16="http://schemas.microsoft.com/office/drawing/2014/main" id="{A41DA3D0-6B67-8542-9B41-85DCF8D6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2" name="Rectangle 161">
              <a:extLst>
                <a:ext uri="{FF2B5EF4-FFF2-40B4-BE49-F238E27FC236}">
                  <a16:creationId xmlns:a16="http://schemas.microsoft.com/office/drawing/2014/main" id="{ADBCFD81-4D17-014E-88F0-12E852F5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3" name="Group 162">
              <a:extLst>
                <a:ext uri="{FF2B5EF4-FFF2-40B4-BE49-F238E27FC236}">
                  <a16:creationId xmlns:a16="http://schemas.microsoft.com/office/drawing/2014/main" id="{C85551A8-8C2A-A948-8238-611D114AF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" name="AutoShape 163">
                <a:extLst>
                  <a:ext uri="{FF2B5EF4-FFF2-40B4-BE49-F238E27FC236}">
                    <a16:creationId xmlns:a16="http://schemas.microsoft.com/office/drawing/2014/main" id="{4D259894-8FF3-184B-B428-6C74FBFB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0" name="AutoShape 164">
                <a:extLst>
                  <a:ext uri="{FF2B5EF4-FFF2-40B4-BE49-F238E27FC236}">
                    <a16:creationId xmlns:a16="http://schemas.microsoft.com/office/drawing/2014/main" id="{7AC2CAAA-0CA9-AF47-963B-16EDFAEAE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4" name="Freeform 165">
              <a:extLst>
                <a:ext uri="{FF2B5EF4-FFF2-40B4-BE49-F238E27FC236}">
                  <a16:creationId xmlns:a16="http://schemas.microsoft.com/office/drawing/2014/main" id="{6E5B80E3-3981-D64E-9652-7B9A3E9B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5" name="Group 166">
              <a:extLst>
                <a:ext uri="{FF2B5EF4-FFF2-40B4-BE49-F238E27FC236}">
                  <a16:creationId xmlns:a16="http://schemas.microsoft.com/office/drawing/2014/main" id="{8E967872-DF63-A945-9B80-64121E245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" name="AutoShape 167">
                <a:extLst>
                  <a:ext uri="{FF2B5EF4-FFF2-40B4-BE49-F238E27FC236}">
                    <a16:creationId xmlns:a16="http://schemas.microsoft.com/office/drawing/2014/main" id="{4228B388-F6E3-A54E-9135-5FB7D242E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38" name="AutoShape 168">
                <a:extLst>
                  <a:ext uri="{FF2B5EF4-FFF2-40B4-BE49-F238E27FC236}">
                    <a16:creationId xmlns:a16="http://schemas.microsoft.com/office/drawing/2014/main" id="{7CFD5E17-DD80-874F-900B-DEACD9D5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6" name="Rectangle 169">
              <a:extLst>
                <a:ext uri="{FF2B5EF4-FFF2-40B4-BE49-F238E27FC236}">
                  <a16:creationId xmlns:a16="http://schemas.microsoft.com/office/drawing/2014/main" id="{7FD035EE-E4B0-5849-AECC-5A124469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7" name="Freeform 170">
              <a:extLst>
                <a:ext uri="{FF2B5EF4-FFF2-40B4-BE49-F238E27FC236}">
                  <a16:creationId xmlns:a16="http://schemas.microsoft.com/office/drawing/2014/main" id="{1B1D64C3-8BC4-7247-AC6C-A8E24AFF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8" name="Freeform 171">
              <a:extLst>
                <a:ext uri="{FF2B5EF4-FFF2-40B4-BE49-F238E27FC236}">
                  <a16:creationId xmlns:a16="http://schemas.microsoft.com/office/drawing/2014/main" id="{F564C3BF-C1ED-7A4A-979E-99C6850E8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9" name="Oval 172">
              <a:extLst>
                <a:ext uri="{FF2B5EF4-FFF2-40B4-BE49-F238E27FC236}">
                  <a16:creationId xmlns:a16="http://schemas.microsoft.com/office/drawing/2014/main" id="{D929CE37-7F32-6C47-867E-11420190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0" name="Freeform 173">
              <a:extLst>
                <a:ext uri="{FF2B5EF4-FFF2-40B4-BE49-F238E27FC236}">
                  <a16:creationId xmlns:a16="http://schemas.microsoft.com/office/drawing/2014/main" id="{FD74C710-144E-6E49-955D-FD369949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AutoShape 174">
              <a:extLst>
                <a:ext uri="{FF2B5EF4-FFF2-40B4-BE49-F238E27FC236}">
                  <a16:creationId xmlns:a16="http://schemas.microsoft.com/office/drawing/2014/main" id="{5892D416-F794-034D-8698-AAEC2BB6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2" name="AutoShape 175">
              <a:extLst>
                <a:ext uri="{FF2B5EF4-FFF2-40B4-BE49-F238E27FC236}">
                  <a16:creationId xmlns:a16="http://schemas.microsoft.com/office/drawing/2014/main" id="{3A91D868-F5E7-E54B-8B0B-3A258D16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3" name="Oval 176">
              <a:extLst>
                <a:ext uri="{FF2B5EF4-FFF2-40B4-BE49-F238E27FC236}">
                  <a16:creationId xmlns:a16="http://schemas.microsoft.com/office/drawing/2014/main" id="{76EBB7A3-6493-894F-9718-7D4CFEFB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" name="Oval 177">
              <a:extLst>
                <a:ext uri="{FF2B5EF4-FFF2-40B4-BE49-F238E27FC236}">
                  <a16:creationId xmlns:a16="http://schemas.microsoft.com/office/drawing/2014/main" id="{3D5A37F1-FE18-5E42-B0FF-D73DED42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35" name="Oval 178">
              <a:extLst>
                <a:ext uri="{FF2B5EF4-FFF2-40B4-BE49-F238E27FC236}">
                  <a16:creationId xmlns:a16="http://schemas.microsoft.com/office/drawing/2014/main" id="{789078E8-1C86-6442-8386-C66DC0C0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6" name="Rectangle 179">
              <a:extLst>
                <a:ext uri="{FF2B5EF4-FFF2-40B4-BE49-F238E27FC236}">
                  <a16:creationId xmlns:a16="http://schemas.microsoft.com/office/drawing/2014/main" id="{D36A95A3-22BA-E34B-B3AD-FD4C5366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45" name="Group 248">
            <a:extLst>
              <a:ext uri="{FF2B5EF4-FFF2-40B4-BE49-F238E27FC236}">
                <a16:creationId xmlns:a16="http://schemas.microsoft.com/office/drawing/2014/main" id="{42C4DE7F-C7AB-3C45-B4EE-FD425BBF57C5}"/>
              </a:ext>
            </a:extLst>
          </p:cNvPr>
          <p:cNvGrpSpPr>
            <a:grpSpLocks/>
          </p:cNvGrpSpPr>
          <p:nvPr/>
        </p:nvGrpSpPr>
        <p:grpSpPr bwMode="auto">
          <a:xfrm>
            <a:off x="1176313" y="5205045"/>
            <a:ext cx="358775" cy="623888"/>
            <a:chOff x="4140" y="429"/>
            <a:chExt cx="1425" cy="2396"/>
          </a:xfrm>
        </p:grpSpPr>
        <p:sp>
          <p:nvSpPr>
            <p:cNvPr id="46" name="Freeform 148">
              <a:extLst>
                <a:ext uri="{FF2B5EF4-FFF2-40B4-BE49-F238E27FC236}">
                  <a16:creationId xmlns:a16="http://schemas.microsoft.com/office/drawing/2014/main" id="{59815BC3-F104-D04D-91B9-E8427B70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7" name="Rectangle 149">
              <a:extLst>
                <a:ext uri="{FF2B5EF4-FFF2-40B4-BE49-F238E27FC236}">
                  <a16:creationId xmlns:a16="http://schemas.microsoft.com/office/drawing/2014/main" id="{1B8B4509-F5D1-6741-BBAF-F091DA52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48" name="Freeform 150">
              <a:extLst>
                <a:ext uri="{FF2B5EF4-FFF2-40B4-BE49-F238E27FC236}">
                  <a16:creationId xmlns:a16="http://schemas.microsoft.com/office/drawing/2014/main" id="{8C8ACFCC-E172-4D49-BEA3-49C0B65C5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" name="Freeform 151">
              <a:extLst>
                <a:ext uri="{FF2B5EF4-FFF2-40B4-BE49-F238E27FC236}">
                  <a16:creationId xmlns:a16="http://schemas.microsoft.com/office/drawing/2014/main" id="{B11D11A5-669D-D543-A266-6CE0905D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" name="Rectangle 152">
              <a:extLst>
                <a:ext uri="{FF2B5EF4-FFF2-40B4-BE49-F238E27FC236}">
                  <a16:creationId xmlns:a16="http://schemas.microsoft.com/office/drawing/2014/main" id="{E852B855-4784-AC45-A9D5-086947C8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1" name="Group 153">
              <a:extLst>
                <a:ext uri="{FF2B5EF4-FFF2-40B4-BE49-F238E27FC236}">
                  <a16:creationId xmlns:a16="http://schemas.microsoft.com/office/drawing/2014/main" id="{C3BA7CE7-A493-B94C-997D-3E43D7EF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" name="AutoShape 154">
                <a:extLst>
                  <a:ext uri="{FF2B5EF4-FFF2-40B4-BE49-F238E27FC236}">
                    <a16:creationId xmlns:a16="http://schemas.microsoft.com/office/drawing/2014/main" id="{C9DB1E0F-BDBD-BE45-87C1-84039C2B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7" name="AutoShape 155">
                <a:extLst>
                  <a:ext uri="{FF2B5EF4-FFF2-40B4-BE49-F238E27FC236}">
                    <a16:creationId xmlns:a16="http://schemas.microsoft.com/office/drawing/2014/main" id="{AC7F87CF-34DE-0A4C-AF8B-7C3EE449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2" name="Rectangle 156">
              <a:extLst>
                <a:ext uri="{FF2B5EF4-FFF2-40B4-BE49-F238E27FC236}">
                  <a16:creationId xmlns:a16="http://schemas.microsoft.com/office/drawing/2014/main" id="{FC44DC76-F944-B04B-9B5F-FCD5A8D3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3" name="Group 157">
              <a:extLst>
                <a:ext uri="{FF2B5EF4-FFF2-40B4-BE49-F238E27FC236}">
                  <a16:creationId xmlns:a16="http://schemas.microsoft.com/office/drawing/2014/main" id="{8344601D-1411-5743-9095-EFF1DAA9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" name="AutoShape 158">
                <a:extLst>
                  <a:ext uri="{FF2B5EF4-FFF2-40B4-BE49-F238E27FC236}">
                    <a16:creationId xmlns:a16="http://schemas.microsoft.com/office/drawing/2014/main" id="{79604E90-925A-4F4A-9222-1A60CEE9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5" name="AutoShape 159">
                <a:extLst>
                  <a:ext uri="{FF2B5EF4-FFF2-40B4-BE49-F238E27FC236}">
                    <a16:creationId xmlns:a16="http://schemas.microsoft.com/office/drawing/2014/main" id="{F3A15D5E-9784-9948-B3EE-3BE0C63A5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4" name="Rectangle 160">
              <a:extLst>
                <a:ext uri="{FF2B5EF4-FFF2-40B4-BE49-F238E27FC236}">
                  <a16:creationId xmlns:a16="http://schemas.microsoft.com/office/drawing/2014/main" id="{6BB1E306-56A7-B743-A2E3-09A08224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5" name="Rectangle 161">
              <a:extLst>
                <a:ext uri="{FF2B5EF4-FFF2-40B4-BE49-F238E27FC236}">
                  <a16:creationId xmlns:a16="http://schemas.microsoft.com/office/drawing/2014/main" id="{D482CC54-5360-8642-8C46-C09D21545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AD549BB1-6825-124F-882E-6BCFF5C61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" name="AutoShape 163">
                <a:extLst>
                  <a:ext uri="{FF2B5EF4-FFF2-40B4-BE49-F238E27FC236}">
                    <a16:creationId xmlns:a16="http://schemas.microsoft.com/office/drawing/2014/main" id="{54EEEC36-8AA8-2247-AB11-82F4690F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AutoShape 164">
                <a:extLst>
                  <a:ext uri="{FF2B5EF4-FFF2-40B4-BE49-F238E27FC236}">
                    <a16:creationId xmlns:a16="http://schemas.microsoft.com/office/drawing/2014/main" id="{D521E9C9-B7B1-7245-B6F2-C8CD0522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Freeform 165">
              <a:extLst>
                <a:ext uri="{FF2B5EF4-FFF2-40B4-BE49-F238E27FC236}">
                  <a16:creationId xmlns:a16="http://schemas.microsoft.com/office/drawing/2014/main" id="{D48C722E-CC88-8D4B-A2E5-95BFF8CB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58" name="Group 166">
              <a:extLst>
                <a:ext uri="{FF2B5EF4-FFF2-40B4-BE49-F238E27FC236}">
                  <a16:creationId xmlns:a16="http://schemas.microsoft.com/office/drawing/2014/main" id="{09826139-5A32-5B42-B30E-638989220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" name="AutoShape 167">
                <a:extLst>
                  <a:ext uri="{FF2B5EF4-FFF2-40B4-BE49-F238E27FC236}">
                    <a16:creationId xmlns:a16="http://schemas.microsoft.com/office/drawing/2014/main" id="{41D205EE-5B25-8943-9F22-5605D3F5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1" name="AutoShape 168">
                <a:extLst>
                  <a:ext uri="{FF2B5EF4-FFF2-40B4-BE49-F238E27FC236}">
                    <a16:creationId xmlns:a16="http://schemas.microsoft.com/office/drawing/2014/main" id="{604AAC2E-AC93-1940-9DC6-D7F85D518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9" name="Rectangle 169">
              <a:extLst>
                <a:ext uri="{FF2B5EF4-FFF2-40B4-BE49-F238E27FC236}">
                  <a16:creationId xmlns:a16="http://schemas.microsoft.com/office/drawing/2014/main" id="{33AEDC77-B037-2641-9C0A-B797D033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0" name="Freeform 170">
              <a:extLst>
                <a:ext uri="{FF2B5EF4-FFF2-40B4-BE49-F238E27FC236}">
                  <a16:creationId xmlns:a16="http://schemas.microsoft.com/office/drawing/2014/main" id="{C4834190-CD89-2E4D-BBCC-E530043D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1" name="Freeform 171">
              <a:extLst>
                <a:ext uri="{FF2B5EF4-FFF2-40B4-BE49-F238E27FC236}">
                  <a16:creationId xmlns:a16="http://schemas.microsoft.com/office/drawing/2014/main" id="{69AA4BBF-F4CF-614D-9077-C403C022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" name="Oval 172">
              <a:extLst>
                <a:ext uri="{FF2B5EF4-FFF2-40B4-BE49-F238E27FC236}">
                  <a16:creationId xmlns:a16="http://schemas.microsoft.com/office/drawing/2014/main" id="{51AB4D9B-354A-5A41-8EFB-1589F351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173">
              <a:extLst>
                <a:ext uri="{FF2B5EF4-FFF2-40B4-BE49-F238E27FC236}">
                  <a16:creationId xmlns:a16="http://schemas.microsoft.com/office/drawing/2014/main" id="{9A2458B0-E233-1C4A-8D56-279E41D5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4" name="AutoShape 174">
              <a:extLst>
                <a:ext uri="{FF2B5EF4-FFF2-40B4-BE49-F238E27FC236}">
                  <a16:creationId xmlns:a16="http://schemas.microsoft.com/office/drawing/2014/main" id="{E58442F0-3E87-DA4E-BDE9-3E473B65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5" name="AutoShape 175">
              <a:extLst>
                <a:ext uri="{FF2B5EF4-FFF2-40B4-BE49-F238E27FC236}">
                  <a16:creationId xmlns:a16="http://schemas.microsoft.com/office/drawing/2014/main" id="{7A34ABB9-6C16-DB41-9007-A202FC0D4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Oval 176">
              <a:extLst>
                <a:ext uri="{FF2B5EF4-FFF2-40B4-BE49-F238E27FC236}">
                  <a16:creationId xmlns:a16="http://schemas.microsoft.com/office/drawing/2014/main" id="{6C1D4466-4D83-8F42-B2E7-B0BA44E94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7" name="Oval 177">
              <a:extLst>
                <a:ext uri="{FF2B5EF4-FFF2-40B4-BE49-F238E27FC236}">
                  <a16:creationId xmlns:a16="http://schemas.microsoft.com/office/drawing/2014/main" id="{2AAAF07D-0E13-824E-8229-52DD70F5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68" name="Oval 178">
              <a:extLst>
                <a:ext uri="{FF2B5EF4-FFF2-40B4-BE49-F238E27FC236}">
                  <a16:creationId xmlns:a16="http://schemas.microsoft.com/office/drawing/2014/main" id="{16A956B6-536E-244B-B3C4-A1EBE934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Rectangle 179">
              <a:extLst>
                <a:ext uri="{FF2B5EF4-FFF2-40B4-BE49-F238E27FC236}">
                  <a16:creationId xmlns:a16="http://schemas.microsoft.com/office/drawing/2014/main" id="{32801537-F985-FE42-9782-86497806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8" name="Group 248">
            <a:extLst>
              <a:ext uri="{FF2B5EF4-FFF2-40B4-BE49-F238E27FC236}">
                <a16:creationId xmlns:a16="http://schemas.microsoft.com/office/drawing/2014/main" id="{8F3B2830-D23E-5541-8DD2-4223C5E301EF}"/>
              </a:ext>
            </a:extLst>
          </p:cNvPr>
          <p:cNvGrpSpPr>
            <a:grpSpLocks/>
          </p:cNvGrpSpPr>
          <p:nvPr/>
        </p:nvGrpSpPr>
        <p:grpSpPr bwMode="auto">
          <a:xfrm>
            <a:off x="1898861" y="5136990"/>
            <a:ext cx="358775" cy="623888"/>
            <a:chOff x="4140" y="429"/>
            <a:chExt cx="1425" cy="2396"/>
          </a:xfrm>
        </p:grpSpPr>
        <p:sp>
          <p:nvSpPr>
            <p:cNvPr id="79" name="Freeform 148">
              <a:extLst>
                <a:ext uri="{FF2B5EF4-FFF2-40B4-BE49-F238E27FC236}">
                  <a16:creationId xmlns:a16="http://schemas.microsoft.com/office/drawing/2014/main" id="{E37E3DA9-69D6-6049-BBCC-4FE5BCA9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0" name="Rectangle 149">
              <a:extLst>
                <a:ext uri="{FF2B5EF4-FFF2-40B4-BE49-F238E27FC236}">
                  <a16:creationId xmlns:a16="http://schemas.microsoft.com/office/drawing/2014/main" id="{01A73352-A1F8-FC47-A119-E17CCF95F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1" name="Freeform 150">
              <a:extLst>
                <a:ext uri="{FF2B5EF4-FFF2-40B4-BE49-F238E27FC236}">
                  <a16:creationId xmlns:a16="http://schemas.microsoft.com/office/drawing/2014/main" id="{155997CD-C667-174E-9639-EF510E56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" name="Freeform 151">
              <a:extLst>
                <a:ext uri="{FF2B5EF4-FFF2-40B4-BE49-F238E27FC236}">
                  <a16:creationId xmlns:a16="http://schemas.microsoft.com/office/drawing/2014/main" id="{2175B663-F6BF-0E4B-A472-DD962E20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3" name="Rectangle 152">
              <a:extLst>
                <a:ext uri="{FF2B5EF4-FFF2-40B4-BE49-F238E27FC236}">
                  <a16:creationId xmlns:a16="http://schemas.microsoft.com/office/drawing/2014/main" id="{69ADA2E7-8F6A-FA48-948E-5B0D633B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4" name="Group 153">
              <a:extLst>
                <a:ext uri="{FF2B5EF4-FFF2-40B4-BE49-F238E27FC236}">
                  <a16:creationId xmlns:a16="http://schemas.microsoft.com/office/drawing/2014/main" id="{3FEDC6A9-FAF2-7C4C-A75E-B7854358A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" name="AutoShape 154">
                <a:extLst>
                  <a:ext uri="{FF2B5EF4-FFF2-40B4-BE49-F238E27FC236}">
                    <a16:creationId xmlns:a16="http://schemas.microsoft.com/office/drawing/2014/main" id="{CA03FB8E-5382-6448-ACFA-94DE0C3C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10" name="AutoShape 155">
                <a:extLst>
                  <a:ext uri="{FF2B5EF4-FFF2-40B4-BE49-F238E27FC236}">
                    <a16:creationId xmlns:a16="http://schemas.microsoft.com/office/drawing/2014/main" id="{1462EB19-03A5-1F4E-836F-AFE2D4079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5" name="Rectangle 156">
              <a:extLst>
                <a:ext uri="{FF2B5EF4-FFF2-40B4-BE49-F238E27FC236}">
                  <a16:creationId xmlns:a16="http://schemas.microsoft.com/office/drawing/2014/main" id="{0225A56A-50EF-6742-BE2B-AA2C81B7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6" name="Group 157">
              <a:extLst>
                <a:ext uri="{FF2B5EF4-FFF2-40B4-BE49-F238E27FC236}">
                  <a16:creationId xmlns:a16="http://schemas.microsoft.com/office/drawing/2014/main" id="{F0D471C7-5B6C-D343-AEA0-379685365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" name="AutoShape 158">
                <a:extLst>
                  <a:ext uri="{FF2B5EF4-FFF2-40B4-BE49-F238E27FC236}">
                    <a16:creationId xmlns:a16="http://schemas.microsoft.com/office/drawing/2014/main" id="{D389D1A5-9DBF-D14B-9E4F-8CB29FD9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8" name="AutoShape 159">
                <a:extLst>
                  <a:ext uri="{FF2B5EF4-FFF2-40B4-BE49-F238E27FC236}">
                    <a16:creationId xmlns:a16="http://schemas.microsoft.com/office/drawing/2014/main" id="{2CEBFCCE-3886-2043-846D-74CF53309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" name="Rectangle 160">
              <a:extLst>
                <a:ext uri="{FF2B5EF4-FFF2-40B4-BE49-F238E27FC236}">
                  <a16:creationId xmlns:a16="http://schemas.microsoft.com/office/drawing/2014/main" id="{B41122BD-DA0F-EF42-B985-A9C2B467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" name="Rectangle 161">
              <a:extLst>
                <a:ext uri="{FF2B5EF4-FFF2-40B4-BE49-F238E27FC236}">
                  <a16:creationId xmlns:a16="http://schemas.microsoft.com/office/drawing/2014/main" id="{412A4121-196B-C74C-8A7B-55131213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9" name="Group 162">
              <a:extLst>
                <a:ext uri="{FF2B5EF4-FFF2-40B4-BE49-F238E27FC236}">
                  <a16:creationId xmlns:a16="http://schemas.microsoft.com/office/drawing/2014/main" id="{E791F70E-0362-F74D-8EE4-F5EA8083B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" name="AutoShape 163">
                <a:extLst>
                  <a:ext uri="{FF2B5EF4-FFF2-40B4-BE49-F238E27FC236}">
                    <a16:creationId xmlns:a16="http://schemas.microsoft.com/office/drawing/2014/main" id="{53749803-7D55-DA4A-9D65-2840FC766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6" name="AutoShape 164">
                <a:extLst>
                  <a:ext uri="{FF2B5EF4-FFF2-40B4-BE49-F238E27FC236}">
                    <a16:creationId xmlns:a16="http://schemas.microsoft.com/office/drawing/2014/main" id="{A0096A41-911E-7A46-9449-84AFF70A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" name="Freeform 165">
              <a:extLst>
                <a:ext uri="{FF2B5EF4-FFF2-40B4-BE49-F238E27FC236}">
                  <a16:creationId xmlns:a16="http://schemas.microsoft.com/office/drawing/2014/main" id="{6724052B-AE3A-AA4E-ADD7-44360F815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" name="Group 166">
              <a:extLst>
                <a:ext uri="{FF2B5EF4-FFF2-40B4-BE49-F238E27FC236}">
                  <a16:creationId xmlns:a16="http://schemas.microsoft.com/office/drawing/2014/main" id="{B83E1D0E-94D2-EF47-AB2F-3A29FC012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" name="AutoShape 167">
                <a:extLst>
                  <a:ext uri="{FF2B5EF4-FFF2-40B4-BE49-F238E27FC236}">
                    <a16:creationId xmlns:a16="http://schemas.microsoft.com/office/drawing/2014/main" id="{06F53D4C-4726-0644-978D-F05291F5F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4" name="AutoShape 168">
                <a:extLst>
                  <a:ext uri="{FF2B5EF4-FFF2-40B4-BE49-F238E27FC236}">
                    <a16:creationId xmlns:a16="http://schemas.microsoft.com/office/drawing/2014/main" id="{FF52DF85-49B5-A74B-9352-48EDC8D43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" name="Rectangle 169">
              <a:extLst>
                <a:ext uri="{FF2B5EF4-FFF2-40B4-BE49-F238E27FC236}">
                  <a16:creationId xmlns:a16="http://schemas.microsoft.com/office/drawing/2014/main" id="{3D5069B1-CA37-4B46-B517-FC2226F4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" name="Freeform 170">
              <a:extLst>
                <a:ext uri="{FF2B5EF4-FFF2-40B4-BE49-F238E27FC236}">
                  <a16:creationId xmlns:a16="http://schemas.microsoft.com/office/drawing/2014/main" id="{0C7195ED-8626-AD41-9E3D-85A5D61D7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" name="Freeform 171">
              <a:extLst>
                <a:ext uri="{FF2B5EF4-FFF2-40B4-BE49-F238E27FC236}">
                  <a16:creationId xmlns:a16="http://schemas.microsoft.com/office/drawing/2014/main" id="{2354FCFA-B5FF-E947-8729-8DC05E6D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5" name="Oval 172">
              <a:extLst>
                <a:ext uri="{FF2B5EF4-FFF2-40B4-BE49-F238E27FC236}">
                  <a16:creationId xmlns:a16="http://schemas.microsoft.com/office/drawing/2014/main" id="{10AB2D2E-2639-2B49-B576-7CA9CE75C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6" name="Freeform 173">
              <a:extLst>
                <a:ext uri="{FF2B5EF4-FFF2-40B4-BE49-F238E27FC236}">
                  <a16:creationId xmlns:a16="http://schemas.microsoft.com/office/drawing/2014/main" id="{54D7574D-2EBC-F343-96A6-979C9C751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AutoShape 174">
              <a:extLst>
                <a:ext uri="{FF2B5EF4-FFF2-40B4-BE49-F238E27FC236}">
                  <a16:creationId xmlns:a16="http://schemas.microsoft.com/office/drawing/2014/main" id="{8CBEBA9F-BDDD-774A-9986-1859E92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8" name="AutoShape 175">
              <a:extLst>
                <a:ext uri="{FF2B5EF4-FFF2-40B4-BE49-F238E27FC236}">
                  <a16:creationId xmlns:a16="http://schemas.microsoft.com/office/drawing/2014/main" id="{6B3EC642-FF44-1249-AE58-8EE1A5AC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9" name="Oval 176">
              <a:extLst>
                <a:ext uri="{FF2B5EF4-FFF2-40B4-BE49-F238E27FC236}">
                  <a16:creationId xmlns:a16="http://schemas.microsoft.com/office/drawing/2014/main" id="{D7BD1C01-CB6C-BB42-81FE-F9E7EB23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0" name="Oval 177">
              <a:extLst>
                <a:ext uri="{FF2B5EF4-FFF2-40B4-BE49-F238E27FC236}">
                  <a16:creationId xmlns:a16="http://schemas.microsoft.com/office/drawing/2014/main" id="{9DDB1412-C999-6D46-8B98-AE7452C4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01" name="Oval 178">
              <a:extLst>
                <a:ext uri="{FF2B5EF4-FFF2-40B4-BE49-F238E27FC236}">
                  <a16:creationId xmlns:a16="http://schemas.microsoft.com/office/drawing/2014/main" id="{73544C12-D11F-174A-B68A-CF7CC1AF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2" name="Rectangle 179">
              <a:extLst>
                <a:ext uri="{FF2B5EF4-FFF2-40B4-BE49-F238E27FC236}">
                  <a16:creationId xmlns:a16="http://schemas.microsoft.com/office/drawing/2014/main" id="{1E0C3B84-5EE2-D242-AFD3-98812264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111" name="Group 248">
            <a:extLst>
              <a:ext uri="{FF2B5EF4-FFF2-40B4-BE49-F238E27FC236}">
                <a16:creationId xmlns:a16="http://schemas.microsoft.com/office/drawing/2014/main" id="{4B3D9D49-E04E-C246-94F1-92EFA5309427}"/>
              </a:ext>
            </a:extLst>
          </p:cNvPr>
          <p:cNvGrpSpPr>
            <a:grpSpLocks/>
          </p:cNvGrpSpPr>
          <p:nvPr/>
        </p:nvGrpSpPr>
        <p:grpSpPr bwMode="auto">
          <a:xfrm>
            <a:off x="1622667" y="1418583"/>
            <a:ext cx="358775" cy="623888"/>
            <a:chOff x="4140" y="429"/>
            <a:chExt cx="1425" cy="2396"/>
          </a:xfrm>
        </p:grpSpPr>
        <p:sp>
          <p:nvSpPr>
            <p:cNvPr id="112" name="Freeform 148">
              <a:extLst>
                <a:ext uri="{FF2B5EF4-FFF2-40B4-BE49-F238E27FC236}">
                  <a16:creationId xmlns:a16="http://schemas.microsoft.com/office/drawing/2014/main" id="{133BF227-AABA-B84D-8A63-2FCC8C8B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3" name="Rectangle 149">
              <a:extLst>
                <a:ext uri="{FF2B5EF4-FFF2-40B4-BE49-F238E27FC236}">
                  <a16:creationId xmlns:a16="http://schemas.microsoft.com/office/drawing/2014/main" id="{97B9F4BD-7965-EE4B-8A2B-D31137C0D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14" name="Freeform 150">
              <a:extLst>
                <a:ext uri="{FF2B5EF4-FFF2-40B4-BE49-F238E27FC236}">
                  <a16:creationId xmlns:a16="http://schemas.microsoft.com/office/drawing/2014/main" id="{03DAA728-7313-504A-AFC1-821DACE0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5" name="Freeform 151">
              <a:extLst>
                <a:ext uri="{FF2B5EF4-FFF2-40B4-BE49-F238E27FC236}">
                  <a16:creationId xmlns:a16="http://schemas.microsoft.com/office/drawing/2014/main" id="{456BD789-C698-8044-91D1-8C3E3D63B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" name="Rectangle 152">
              <a:extLst>
                <a:ext uri="{FF2B5EF4-FFF2-40B4-BE49-F238E27FC236}">
                  <a16:creationId xmlns:a16="http://schemas.microsoft.com/office/drawing/2014/main" id="{5F98809D-5531-1542-8F65-7D0F9846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7" name="Group 153">
              <a:extLst>
                <a:ext uri="{FF2B5EF4-FFF2-40B4-BE49-F238E27FC236}">
                  <a16:creationId xmlns:a16="http://schemas.microsoft.com/office/drawing/2014/main" id="{BA8E13EE-CCE6-6845-9909-408818BD0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2" name="AutoShape 154">
                <a:extLst>
                  <a:ext uri="{FF2B5EF4-FFF2-40B4-BE49-F238E27FC236}">
                    <a16:creationId xmlns:a16="http://schemas.microsoft.com/office/drawing/2014/main" id="{28C3488E-B8F1-0644-833A-2BEA9FF5B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3" name="AutoShape 155">
                <a:extLst>
                  <a:ext uri="{FF2B5EF4-FFF2-40B4-BE49-F238E27FC236}">
                    <a16:creationId xmlns:a16="http://schemas.microsoft.com/office/drawing/2014/main" id="{31ED96DB-63D4-CB4A-B94B-1B66C114C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18" name="Rectangle 156">
              <a:extLst>
                <a:ext uri="{FF2B5EF4-FFF2-40B4-BE49-F238E27FC236}">
                  <a16:creationId xmlns:a16="http://schemas.microsoft.com/office/drawing/2014/main" id="{975FE576-19AE-7142-BE7A-AB75D22B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9" name="Group 157">
              <a:extLst>
                <a:ext uri="{FF2B5EF4-FFF2-40B4-BE49-F238E27FC236}">
                  <a16:creationId xmlns:a16="http://schemas.microsoft.com/office/drawing/2014/main" id="{38CAAC13-623C-C240-9539-5FF3D0980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0" name="AutoShape 158">
                <a:extLst>
                  <a:ext uri="{FF2B5EF4-FFF2-40B4-BE49-F238E27FC236}">
                    <a16:creationId xmlns:a16="http://schemas.microsoft.com/office/drawing/2014/main" id="{0422B3EC-0578-5B40-8F34-E486B167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1" name="AutoShape 159">
                <a:extLst>
                  <a:ext uri="{FF2B5EF4-FFF2-40B4-BE49-F238E27FC236}">
                    <a16:creationId xmlns:a16="http://schemas.microsoft.com/office/drawing/2014/main" id="{9D591134-FCE0-8548-9CCA-3CA77110F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0" name="Rectangle 160">
              <a:extLst>
                <a:ext uri="{FF2B5EF4-FFF2-40B4-BE49-F238E27FC236}">
                  <a16:creationId xmlns:a16="http://schemas.microsoft.com/office/drawing/2014/main" id="{8114F188-1F6D-DB40-B81F-3D1205F7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Rectangle 161">
              <a:extLst>
                <a:ext uri="{FF2B5EF4-FFF2-40B4-BE49-F238E27FC236}">
                  <a16:creationId xmlns:a16="http://schemas.microsoft.com/office/drawing/2014/main" id="{FA76DAF1-542D-A54B-BB9D-E052A09B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22" name="Group 162">
              <a:extLst>
                <a:ext uri="{FF2B5EF4-FFF2-40B4-BE49-F238E27FC236}">
                  <a16:creationId xmlns:a16="http://schemas.microsoft.com/office/drawing/2014/main" id="{732C4925-C798-3240-843F-279D4E158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8" name="AutoShape 163">
                <a:extLst>
                  <a:ext uri="{FF2B5EF4-FFF2-40B4-BE49-F238E27FC236}">
                    <a16:creationId xmlns:a16="http://schemas.microsoft.com/office/drawing/2014/main" id="{C2C3F78A-315C-9C49-8543-1DC7A47D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9" name="AutoShape 164">
                <a:extLst>
                  <a:ext uri="{FF2B5EF4-FFF2-40B4-BE49-F238E27FC236}">
                    <a16:creationId xmlns:a16="http://schemas.microsoft.com/office/drawing/2014/main" id="{901FA18F-90FA-9249-9FDD-5E32A5AB3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3" name="Freeform 165">
              <a:extLst>
                <a:ext uri="{FF2B5EF4-FFF2-40B4-BE49-F238E27FC236}">
                  <a16:creationId xmlns:a16="http://schemas.microsoft.com/office/drawing/2014/main" id="{18E30E80-7358-6943-89C8-CB0052DB9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4" name="Group 166">
              <a:extLst>
                <a:ext uri="{FF2B5EF4-FFF2-40B4-BE49-F238E27FC236}">
                  <a16:creationId xmlns:a16="http://schemas.microsoft.com/office/drawing/2014/main" id="{4BB03BD7-1E3D-494F-945B-41BB2A227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" name="AutoShape 167">
                <a:extLst>
                  <a:ext uri="{FF2B5EF4-FFF2-40B4-BE49-F238E27FC236}">
                    <a16:creationId xmlns:a16="http://schemas.microsoft.com/office/drawing/2014/main" id="{46097B2D-7F8F-714D-907C-3CE388DAB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7" name="AutoShape 168">
                <a:extLst>
                  <a:ext uri="{FF2B5EF4-FFF2-40B4-BE49-F238E27FC236}">
                    <a16:creationId xmlns:a16="http://schemas.microsoft.com/office/drawing/2014/main" id="{4BC67F62-3FE4-734E-B6B0-E9BFA0955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5" name="Rectangle 169">
              <a:extLst>
                <a:ext uri="{FF2B5EF4-FFF2-40B4-BE49-F238E27FC236}">
                  <a16:creationId xmlns:a16="http://schemas.microsoft.com/office/drawing/2014/main" id="{7BCC79EB-410A-E142-AD3E-0112FA57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6" name="Freeform 170">
              <a:extLst>
                <a:ext uri="{FF2B5EF4-FFF2-40B4-BE49-F238E27FC236}">
                  <a16:creationId xmlns:a16="http://schemas.microsoft.com/office/drawing/2014/main" id="{A274C229-436C-5D44-832B-1F0F5CD5A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" name="Freeform 171">
              <a:extLst>
                <a:ext uri="{FF2B5EF4-FFF2-40B4-BE49-F238E27FC236}">
                  <a16:creationId xmlns:a16="http://schemas.microsoft.com/office/drawing/2014/main" id="{763D0CBC-868B-9641-9EA4-F86FD9A6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8" name="Oval 172">
              <a:extLst>
                <a:ext uri="{FF2B5EF4-FFF2-40B4-BE49-F238E27FC236}">
                  <a16:creationId xmlns:a16="http://schemas.microsoft.com/office/drawing/2014/main" id="{0710BC79-BAA2-FF4F-B61D-28C1BCC8C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9" name="Freeform 173">
              <a:extLst>
                <a:ext uri="{FF2B5EF4-FFF2-40B4-BE49-F238E27FC236}">
                  <a16:creationId xmlns:a16="http://schemas.microsoft.com/office/drawing/2014/main" id="{9ED51321-AD0F-5D4D-90BE-6CE63E86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0" name="AutoShape 174">
              <a:extLst>
                <a:ext uri="{FF2B5EF4-FFF2-40B4-BE49-F238E27FC236}">
                  <a16:creationId xmlns:a16="http://schemas.microsoft.com/office/drawing/2014/main" id="{1EC5189E-4DA7-A848-8200-4254E7BF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1" name="AutoShape 175">
              <a:extLst>
                <a:ext uri="{FF2B5EF4-FFF2-40B4-BE49-F238E27FC236}">
                  <a16:creationId xmlns:a16="http://schemas.microsoft.com/office/drawing/2014/main" id="{29C96362-E6E3-504D-86F0-8A7AB32A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2" name="Oval 176">
              <a:extLst>
                <a:ext uri="{FF2B5EF4-FFF2-40B4-BE49-F238E27FC236}">
                  <a16:creationId xmlns:a16="http://schemas.microsoft.com/office/drawing/2014/main" id="{9D9220E5-9744-6346-8CE4-B2F0B5FAA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3" name="Oval 177">
              <a:extLst>
                <a:ext uri="{FF2B5EF4-FFF2-40B4-BE49-F238E27FC236}">
                  <a16:creationId xmlns:a16="http://schemas.microsoft.com/office/drawing/2014/main" id="{905A0889-9380-6B4B-AA68-C128EE36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34" name="Oval 178">
              <a:extLst>
                <a:ext uri="{FF2B5EF4-FFF2-40B4-BE49-F238E27FC236}">
                  <a16:creationId xmlns:a16="http://schemas.microsoft.com/office/drawing/2014/main" id="{98513B39-E29E-4F42-A043-D608FCEA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5" name="Rectangle 179">
              <a:extLst>
                <a:ext uri="{FF2B5EF4-FFF2-40B4-BE49-F238E27FC236}">
                  <a16:creationId xmlns:a16="http://schemas.microsoft.com/office/drawing/2014/main" id="{10E0A20E-7D74-4B45-812B-82FB3F79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44" name="AutoShape 118">
            <a:extLst>
              <a:ext uri="{FF2B5EF4-FFF2-40B4-BE49-F238E27FC236}">
                <a16:creationId xmlns:a16="http://schemas.microsoft.com/office/drawing/2014/main" id="{FC1BE1F7-8F5D-A347-ABB4-8BCDA97E2684}"/>
              </a:ext>
            </a:extLst>
          </p:cNvPr>
          <p:cNvSpPr>
            <a:spLocks noChangeArrowheads="1"/>
          </p:cNvSpPr>
          <p:nvPr/>
        </p:nvSpPr>
        <p:spPr bwMode="auto">
          <a:xfrm rot="11027189">
            <a:off x="2497727" y="2565774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F77348-EFDD-F542-86F6-AD0D81173402}"/>
              </a:ext>
            </a:extLst>
          </p:cNvPr>
          <p:cNvSpPr txBox="1"/>
          <p:nvPr/>
        </p:nvSpPr>
        <p:spPr>
          <a:xfrm>
            <a:off x="4140825" y="2362948"/>
            <a:ext cx="206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Rest of the Internet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E4DF0B-E394-7648-939D-A7AB403379F6}"/>
              </a:ext>
            </a:extLst>
          </p:cNvPr>
          <p:cNvSpPr txBox="1"/>
          <p:nvPr/>
        </p:nvSpPr>
        <p:spPr>
          <a:xfrm>
            <a:off x="2522848" y="1309975"/>
            <a:ext cx="206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withdrawal:</a:t>
            </a:r>
          </a:p>
          <a:p>
            <a:pPr algn="l"/>
            <a:r>
              <a:rPr lang="en-US" dirty="0">
                <a:latin typeface="Helvetica" pitchFamily="2" charset="0"/>
              </a:rPr>
              <a:t>“I can’t reach FB anymore”</a:t>
            </a:r>
          </a:p>
        </p:txBody>
      </p:sp>
      <p:pic>
        <p:nvPicPr>
          <p:cNvPr id="149" name="Picture 148" descr="A picture containing sky, outdoor, road, building&#10;&#10;Description automatically generated">
            <a:extLst>
              <a:ext uri="{FF2B5EF4-FFF2-40B4-BE49-F238E27FC236}">
                <a16:creationId xmlns:a16="http://schemas.microsoft.com/office/drawing/2014/main" id="{B0B0E567-1124-3D42-9F5C-CB5E65DF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63" y="3429000"/>
            <a:ext cx="2926421" cy="1529055"/>
          </a:xfrm>
          <a:prstGeom prst="rect">
            <a:avLst/>
          </a:prstGeom>
        </p:spPr>
      </p:pic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6A431F7E-8EE3-3943-82F6-6E11E60A7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033" y="3740703"/>
            <a:ext cx="1279162" cy="905647"/>
          </a:xfrm>
          <a:prstGeom prst="rect">
            <a:avLst/>
          </a:prstGeom>
        </p:spPr>
      </p:pic>
      <p:sp>
        <p:nvSpPr>
          <p:cNvPr id="152" name="AutoShape 118">
            <a:extLst>
              <a:ext uri="{FF2B5EF4-FFF2-40B4-BE49-F238E27FC236}">
                <a16:creationId xmlns:a16="http://schemas.microsoft.com/office/drawing/2014/main" id="{63A775E2-A0C2-B344-B567-368FB379721C}"/>
              </a:ext>
            </a:extLst>
          </p:cNvPr>
          <p:cNvSpPr>
            <a:spLocks noChangeArrowheads="1"/>
          </p:cNvSpPr>
          <p:nvPr/>
        </p:nvSpPr>
        <p:spPr bwMode="auto">
          <a:xfrm rot="9687217">
            <a:off x="2212697" y="3267268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88F944-E16D-C44B-86D2-B719E38F570A}"/>
              </a:ext>
            </a:extLst>
          </p:cNvPr>
          <p:cNvSpPr txBox="1"/>
          <p:nvPr/>
        </p:nvSpPr>
        <p:spPr>
          <a:xfrm>
            <a:off x="88696" y="3148900"/>
            <a:ext cx="22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withdrawal: don’t use me to get to FB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484D85-C1E8-3044-B7F7-7A78AA79DD9C}"/>
              </a:ext>
            </a:extLst>
          </p:cNvPr>
          <p:cNvSpPr txBox="1"/>
          <p:nvPr/>
        </p:nvSpPr>
        <p:spPr>
          <a:xfrm>
            <a:off x="2502402" y="5070000"/>
            <a:ext cx="464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 remote access (no more reachability due to BGP withdrawal of DC and DNS servers)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6086DEC-B852-DA4A-951E-6A9CDCFE4B8E}"/>
              </a:ext>
            </a:extLst>
          </p:cNvPr>
          <p:cNvSpPr txBox="1"/>
          <p:nvPr/>
        </p:nvSpPr>
        <p:spPr>
          <a:xfrm>
            <a:off x="6802371" y="4997771"/>
            <a:ext cx="420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Restricted physical access (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can’t verify, can’t access 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28403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0" grpId="0" animBg="1"/>
      <p:bldP spid="11" grpId="0"/>
      <p:bldP spid="144" grpId="0" animBg="1"/>
      <p:bldP spid="146" grpId="0"/>
      <p:bldP spid="147" grpId="0"/>
      <p:bldP spid="152" grpId="0" animBg="1"/>
      <p:bldP spid="153" grpId="0"/>
      <p:bldP spid="154" grpId="0"/>
      <p:bldP spid="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8869-840E-734B-B16A-3FBB2ABF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F1A0-71E4-1B47-BA88-4873E879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only exchanges a </a:t>
            </a:r>
            <a:r>
              <a:rPr lang="en-US" dirty="0">
                <a:solidFill>
                  <a:srgbClr val="C00000"/>
                </a:solidFill>
              </a:rPr>
              <a:t>distance vector</a:t>
            </a:r>
            <a:r>
              <a:rPr lang="en-US" dirty="0"/>
              <a:t> with its neighbors</a:t>
            </a:r>
          </a:p>
          <a:p>
            <a:pPr lvl="1"/>
            <a:r>
              <a:rPr lang="en-US" dirty="0"/>
              <a:t>Distance: how far the destination is</a:t>
            </a:r>
          </a:p>
          <a:p>
            <a:pPr lvl="1"/>
            <a:r>
              <a:rPr lang="en-US" dirty="0"/>
              <a:t>Vector: a value for each destination</a:t>
            </a:r>
          </a:p>
          <a:p>
            <a:r>
              <a:rPr lang="en-US" dirty="0"/>
              <a:t>DVs are only exchanged between neighbors; not flooded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incomplete</a:t>
            </a:r>
            <a:r>
              <a:rPr lang="en-US" dirty="0"/>
              <a:t> view of graph </a:t>
            </a:r>
            <a:r>
              <a:rPr lang="en-US" dirty="0">
                <a:solidFill>
                  <a:srgbClr val="C00000"/>
                </a:solidFill>
              </a:rPr>
              <a:t>derived from neighbors’ </a:t>
            </a:r>
            <a:r>
              <a:rPr lang="en-US" dirty="0"/>
              <a:t>distance vectors to compute the shortest paths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C9752-DECD-404C-8E32-B7B177497432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695D5E-CC96-2842-9307-0ED37E9F7F39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9ED1A9-C4B3-9D4C-A836-6DDFCC7F34B6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29514E-BE98-D644-9391-5A46ACFD0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B058493-3DE1-4547-8EAB-7BE342B54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571EF-A3ED-804F-9F46-309C8B81B2FC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D0A8-8822-504D-895D-4E753D1BA6C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CC94314-027B-9964-8240-944DAD1E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68" y="6009251"/>
            <a:ext cx="840983" cy="553738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185967-6F4D-C4EE-F932-100D82D8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08" y="5230149"/>
            <a:ext cx="794708" cy="650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FE9C7-FFB9-F992-A79A-FE44ADE61554}"/>
              </a:ext>
            </a:extLst>
          </p:cNvPr>
          <p:cNvSpPr txBox="1"/>
          <p:nvPr/>
        </p:nvSpPr>
        <p:spPr>
          <a:xfrm>
            <a:off x="3975403" y="5190202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B1D9A-B072-6C23-EF5C-B8C81CD58B36}"/>
              </a:ext>
            </a:extLst>
          </p:cNvPr>
          <p:cNvSpPr txBox="1"/>
          <p:nvPr/>
        </p:nvSpPr>
        <p:spPr>
          <a:xfrm>
            <a:off x="4002833" y="6009251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</p:spTree>
    <p:extLst>
      <p:ext uri="{BB962C8B-B14F-4D97-AF65-F5344CB8AC3E}">
        <p14:creationId xmlns:p14="http://schemas.microsoft.com/office/powerpoint/2010/main" val="6276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Q1: Distance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  <a:p>
            <a:r>
              <a:rPr lang="en-US" dirty="0"/>
              <a:t>Nodes exchange distance vector periodically and </a:t>
            </a:r>
            <a:r>
              <a:rPr lang="en-US" dirty="0">
                <a:solidFill>
                  <a:srgbClr val="C00000"/>
                </a:solidFill>
              </a:rPr>
              <a:t>whenever the local distance vector changes</a:t>
            </a:r>
            <a:r>
              <a:rPr lang="en-US" dirty="0"/>
              <a:t> (e.g., link failure, cost changes)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B5BC872-1120-974F-8A5C-4DEC1459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Q2: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Each node initializes its own distance vector (DV) to edge costs</a:t>
            </a:r>
          </a:p>
          <a:p>
            <a:r>
              <a:rPr lang="en-US" dirty="0"/>
              <a:t>Each node sends its DVs to its neighbors</a:t>
            </a:r>
          </a:p>
          <a:p>
            <a:r>
              <a:rPr lang="en-US" dirty="0"/>
              <a:t>When a node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receives new DV from a neighbor </a:t>
            </a:r>
            <a:r>
              <a:rPr lang="en-US" dirty="0">
                <a:latin typeface="Courier" pitchFamily="2" charset="0"/>
              </a:rPr>
              <a:t>v</a:t>
            </a:r>
            <a:r>
              <a:rPr lang="en-US" dirty="0"/>
              <a:t>, it updates its own DV using the </a:t>
            </a:r>
            <a:r>
              <a:rPr lang="en-US" dirty="0">
                <a:solidFill>
                  <a:srgbClr val="C00000"/>
                </a:solidFill>
              </a:rPr>
              <a:t>Bellman-Ford equation:</a:t>
            </a:r>
            <a:endParaRPr lang="en-US" dirty="0"/>
          </a:p>
          <a:p>
            <a:r>
              <a:rPr lang="en-US" dirty="0"/>
              <a:t>Given d</a:t>
            </a:r>
            <a:r>
              <a:rPr lang="en-US" baseline="-25000" dirty="0"/>
              <a:t>x</a:t>
            </a:r>
            <a:r>
              <a:rPr lang="en-US" dirty="0"/>
              <a:t>(y) := estimated cost of the least-cost path from x to y</a:t>
            </a:r>
          </a:p>
          <a:p>
            <a:r>
              <a:rPr lang="en-US" dirty="0">
                <a:solidFill>
                  <a:srgbClr val="CC0000"/>
                </a:solidFill>
              </a:rPr>
              <a:t>Update d</a:t>
            </a:r>
            <a:r>
              <a:rPr lang="en-US" baseline="-25000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 = </a:t>
            </a:r>
            <a:r>
              <a:rPr lang="en-US" dirty="0" err="1">
                <a:solidFill>
                  <a:srgbClr val="CC0000"/>
                </a:solidFill>
              </a:rPr>
              <a:t>min</a:t>
            </a:r>
            <a:r>
              <a:rPr lang="en-US" baseline="-25000" dirty="0" err="1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 {c(</a:t>
            </a:r>
            <a:r>
              <a:rPr lang="en-US" dirty="0" err="1">
                <a:solidFill>
                  <a:srgbClr val="CC0000"/>
                </a:solidFill>
              </a:rPr>
              <a:t>x,v</a:t>
            </a:r>
            <a:r>
              <a:rPr lang="en-US" dirty="0">
                <a:solidFill>
                  <a:srgbClr val="CC0000"/>
                </a:solidFill>
              </a:rPr>
              <a:t>) + d</a:t>
            </a:r>
            <a:r>
              <a:rPr lang="en-US" baseline="-25000" dirty="0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(y) 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60F311-1C89-F848-AAD7-93677471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801" y="6217877"/>
            <a:ext cx="567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to reach neighbor v directly from x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2DF104E-F51E-9349-B089-1879EA48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90" y="5861925"/>
            <a:ext cx="30428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minimum taken over </a:t>
            </a:r>
          </a:p>
          <a:p>
            <a:r>
              <a:rPr lang="en-US" dirty="0">
                <a:latin typeface="Helvetica" pitchFamily="2" charset="0"/>
              </a:rPr>
              <a:t>all neighbors v of x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5264FEC-C589-0F4F-B193-0BA65B50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95" y="5530751"/>
            <a:ext cx="6421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of path from neighbor v to destination y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D32E5C-D0D2-C94D-96F8-AD2876FD2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69" y="5314723"/>
            <a:ext cx="689135" cy="5267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7ED8133-B876-6C4A-AEBE-4BBCA4CB8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55" y="5287816"/>
            <a:ext cx="422772" cy="899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4EE5F2F-8697-D144-936E-7BF911D28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275" y="5287816"/>
            <a:ext cx="319198" cy="242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15DF25A-330A-2246-B30D-3F8C1C6C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7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F69-BC7A-0440-9B34-A5C6874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424-72E0-D444-AA88-4C25A25A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300" cy="4891698"/>
          </a:xfrm>
        </p:spPr>
        <p:txBody>
          <a:bodyPr>
            <a:normAutofit/>
          </a:bodyPr>
          <a:lstStyle/>
          <a:p>
            <a:r>
              <a:rPr lang="en-US" dirty="0"/>
              <a:t>Which neighbor v offers the current best path from x to y?</a:t>
            </a:r>
          </a:p>
          <a:p>
            <a:r>
              <a:rPr lang="en-US" dirty="0"/>
              <a:t>Path through neighbor v has cost c(</a:t>
            </a:r>
            <a:r>
              <a:rPr lang="en-US" dirty="0" err="1"/>
              <a:t>x,v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(y)</a:t>
            </a:r>
          </a:p>
          <a:p>
            <a:r>
              <a:rPr lang="en-US" dirty="0"/>
              <a:t>Choose min-cost neighbor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rgbClr val="C00000"/>
                </a:solidFill>
              </a:rPr>
              <a:t>min-cost neighbor </a:t>
            </a:r>
            <a:r>
              <a:rPr lang="en-US" dirty="0"/>
              <a:t>as the one used to reach node y</a:t>
            </a:r>
          </a:p>
          <a:p>
            <a:r>
              <a:rPr lang="en-US" dirty="0"/>
              <a:t>This neighbor determines the output port!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FBF6-2B57-1B41-83B7-FE9845EF0340}"/>
              </a:ext>
            </a:extLst>
          </p:cNvPr>
          <p:cNvGrpSpPr/>
          <p:nvPr/>
        </p:nvGrpSpPr>
        <p:grpSpPr>
          <a:xfrm>
            <a:off x="5468200" y="3629324"/>
            <a:ext cx="1073276" cy="584776"/>
            <a:chOff x="6962166" y="3736456"/>
            <a:chExt cx="501650" cy="236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4E58EE-A262-0C4D-887F-5CFE58295408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4F3E00C7-5F03-7645-A391-F96A080B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1">
                <a:extLst>
                  <a:ext uri="{FF2B5EF4-FFF2-40B4-BE49-F238E27FC236}">
                    <a16:creationId xmlns:a16="http://schemas.microsoft.com/office/drawing/2014/main" id="{90BD7160-357C-3448-801B-CBE4E97B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2">
                <a:extLst>
                  <a:ext uri="{FF2B5EF4-FFF2-40B4-BE49-F238E27FC236}">
                    <a16:creationId xmlns:a16="http://schemas.microsoft.com/office/drawing/2014/main" id="{F1C0B661-FE6F-DC47-9F1F-1879AA7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CC4973D-56E5-6D49-9BF7-BA9A789B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4E5502FA-B229-E241-9399-C5ADAD90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0">
                <a:extLst>
                  <a:ext uri="{FF2B5EF4-FFF2-40B4-BE49-F238E27FC236}">
                    <a16:creationId xmlns:a16="http://schemas.microsoft.com/office/drawing/2014/main" id="{3D599491-D730-2740-BD19-FE9B6284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61">
              <a:extLst>
                <a:ext uri="{FF2B5EF4-FFF2-40B4-BE49-F238E27FC236}">
                  <a16:creationId xmlns:a16="http://schemas.microsoft.com/office/drawing/2014/main" id="{BAE1E86F-CA64-B941-8BF4-A696D4590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70" y="3736456"/>
              <a:ext cx="169480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B813E-912E-5F4E-9FF5-8C4E6C37F91E}"/>
              </a:ext>
            </a:extLst>
          </p:cNvPr>
          <p:cNvGrpSpPr/>
          <p:nvPr/>
        </p:nvGrpSpPr>
        <p:grpSpPr>
          <a:xfrm>
            <a:off x="8973400" y="2044123"/>
            <a:ext cx="1073276" cy="584776"/>
            <a:chOff x="6962166" y="3736456"/>
            <a:chExt cx="501650" cy="236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07295-541C-AA41-A7E6-FF101315978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6" name="Oval 30">
                <a:extLst>
                  <a:ext uri="{FF2B5EF4-FFF2-40B4-BE49-F238E27FC236}">
                    <a16:creationId xmlns:a16="http://schemas.microsoft.com/office/drawing/2014/main" id="{AEB9673D-6133-0E41-8089-68C377DC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E38F602E-1D87-4B46-AC9E-5B2DBE80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888C0E65-A4DE-0247-A43F-9184378F8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16764EC3-0461-784E-848A-923423AB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BEBDCBC9-7FE9-9F4D-91B0-4DA591F02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60">
                <a:extLst>
                  <a:ext uri="{FF2B5EF4-FFF2-40B4-BE49-F238E27FC236}">
                    <a16:creationId xmlns:a16="http://schemas.microsoft.com/office/drawing/2014/main" id="{F7166A63-5054-DD4B-8AD2-92872EEE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21F73BFA-E598-BB42-BE5B-EAB3F0FE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DD48B-07BE-F34B-934A-CDCE723E0CCD}"/>
              </a:ext>
            </a:extLst>
          </p:cNvPr>
          <p:cNvGrpSpPr/>
          <p:nvPr/>
        </p:nvGrpSpPr>
        <p:grpSpPr>
          <a:xfrm>
            <a:off x="10251215" y="5385200"/>
            <a:ext cx="1073276" cy="584776"/>
            <a:chOff x="6962166" y="3736456"/>
            <a:chExt cx="501650" cy="2364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B5676-8C7D-DD41-9EDD-9B7D88248C9C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2CCB3A7-FB83-A648-8214-A1CBC45D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0FE214E2-B848-AC44-8619-DE4A4BC16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98CD4C15-AF20-BA4C-A959-FC9D7400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0076873B-0381-FD4F-9BD5-C54582D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40D119E3-36DE-6740-AEFD-413E04C69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4628B3B2-12C2-4341-B17A-20D2D693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345C3BC-42B2-494D-BA57-2E02D949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65B22CF-CE45-6248-B1FE-E59B40916847}"/>
              </a:ext>
            </a:extLst>
          </p:cNvPr>
          <p:cNvSpPr/>
          <p:nvPr/>
        </p:nvSpPr>
        <p:spPr>
          <a:xfrm>
            <a:off x="9812215" y="2813538"/>
            <a:ext cx="1078523" cy="2532184"/>
          </a:xfrm>
          <a:custGeom>
            <a:avLst/>
            <a:gdLst>
              <a:gd name="connsiteX0" fmla="*/ 0 w 1078523"/>
              <a:gd name="connsiteY0" fmla="*/ 0 h 2532184"/>
              <a:gd name="connsiteX1" fmla="*/ 128954 w 1078523"/>
              <a:gd name="connsiteY1" fmla="*/ 82061 h 2532184"/>
              <a:gd name="connsiteX2" fmla="*/ 175846 w 1078523"/>
              <a:gd name="connsiteY2" fmla="*/ 152400 h 2532184"/>
              <a:gd name="connsiteX3" fmla="*/ 199292 w 1078523"/>
              <a:gd name="connsiteY3" fmla="*/ 187569 h 2532184"/>
              <a:gd name="connsiteX4" fmla="*/ 222738 w 1078523"/>
              <a:gd name="connsiteY4" fmla="*/ 269631 h 2532184"/>
              <a:gd name="connsiteX5" fmla="*/ 234461 w 1078523"/>
              <a:gd name="connsiteY5" fmla="*/ 304800 h 2532184"/>
              <a:gd name="connsiteX6" fmla="*/ 246184 w 1078523"/>
              <a:gd name="connsiteY6" fmla="*/ 375138 h 2532184"/>
              <a:gd name="connsiteX7" fmla="*/ 234461 w 1078523"/>
              <a:gd name="connsiteY7" fmla="*/ 738554 h 2532184"/>
              <a:gd name="connsiteX8" fmla="*/ 246184 w 1078523"/>
              <a:gd name="connsiteY8" fmla="*/ 1090246 h 2532184"/>
              <a:gd name="connsiteX9" fmla="*/ 257908 w 1078523"/>
              <a:gd name="connsiteY9" fmla="*/ 1137138 h 2532184"/>
              <a:gd name="connsiteX10" fmla="*/ 269631 w 1078523"/>
              <a:gd name="connsiteY10" fmla="*/ 1207477 h 2532184"/>
              <a:gd name="connsiteX11" fmla="*/ 316523 w 1078523"/>
              <a:gd name="connsiteY11" fmla="*/ 1371600 h 2532184"/>
              <a:gd name="connsiteX12" fmla="*/ 363415 w 1078523"/>
              <a:gd name="connsiteY12" fmla="*/ 1441938 h 2532184"/>
              <a:gd name="connsiteX13" fmla="*/ 398584 w 1078523"/>
              <a:gd name="connsiteY13" fmla="*/ 1488831 h 2532184"/>
              <a:gd name="connsiteX14" fmla="*/ 445477 w 1078523"/>
              <a:gd name="connsiteY14" fmla="*/ 1512277 h 2532184"/>
              <a:gd name="connsiteX15" fmla="*/ 504092 w 1078523"/>
              <a:gd name="connsiteY15" fmla="*/ 1570892 h 2532184"/>
              <a:gd name="connsiteX16" fmla="*/ 586154 w 1078523"/>
              <a:gd name="connsiteY16" fmla="*/ 1629507 h 2532184"/>
              <a:gd name="connsiteX17" fmla="*/ 609600 w 1078523"/>
              <a:gd name="connsiteY17" fmla="*/ 1652954 h 2532184"/>
              <a:gd name="connsiteX18" fmla="*/ 726831 w 1078523"/>
              <a:gd name="connsiteY18" fmla="*/ 1735015 h 2532184"/>
              <a:gd name="connsiteX19" fmla="*/ 797169 w 1078523"/>
              <a:gd name="connsiteY19" fmla="*/ 1770184 h 2532184"/>
              <a:gd name="connsiteX20" fmla="*/ 855784 w 1078523"/>
              <a:gd name="connsiteY20" fmla="*/ 1828800 h 2532184"/>
              <a:gd name="connsiteX21" fmla="*/ 914400 w 1078523"/>
              <a:gd name="connsiteY21" fmla="*/ 1899138 h 2532184"/>
              <a:gd name="connsiteX22" fmla="*/ 937846 w 1078523"/>
              <a:gd name="connsiteY22" fmla="*/ 1969477 h 2532184"/>
              <a:gd name="connsiteX23" fmla="*/ 996461 w 1078523"/>
              <a:gd name="connsiteY23" fmla="*/ 2051538 h 2532184"/>
              <a:gd name="connsiteX24" fmla="*/ 1031631 w 1078523"/>
              <a:gd name="connsiteY24" fmla="*/ 2110154 h 2532184"/>
              <a:gd name="connsiteX25" fmla="*/ 1066800 w 1078523"/>
              <a:gd name="connsiteY25" fmla="*/ 2227384 h 2532184"/>
              <a:gd name="connsiteX26" fmla="*/ 1078523 w 1078523"/>
              <a:gd name="connsiteY26" fmla="*/ 2309446 h 2532184"/>
              <a:gd name="connsiteX27" fmla="*/ 1066800 w 1078523"/>
              <a:gd name="connsiteY27" fmla="*/ 2532184 h 2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78523" h="2532184">
                <a:moveTo>
                  <a:pt x="0" y="0"/>
                </a:moveTo>
                <a:cubicBezTo>
                  <a:pt x="42985" y="27354"/>
                  <a:pt x="100692" y="39668"/>
                  <a:pt x="128954" y="82061"/>
                </a:cubicBezTo>
                <a:lnTo>
                  <a:pt x="175846" y="152400"/>
                </a:lnTo>
                <a:cubicBezTo>
                  <a:pt x="183661" y="164123"/>
                  <a:pt x="194837" y="174203"/>
                  <a:pt x="199292" y="187569"/>
                </a:cubicBezTo>
                <a:cubicBezTo>
                  <a:pt x="227400" y="271892"/>
                  <a:pt x="193298" y="166590"/>
                  <a:pt x="222738" y="269631"/>
                </a:cubicBezTo>
                <a:cubicBezTo>
                  <a:pt x="226133" y="281513"/>
                  <a:pt x="231780" y="292737"/>
                  <a:pt x="234461" y="304800"/>
                </a:cubicBezTo>
                <a:cubicBezTo>
                  <a:pt x="239617" y="328003"/>
                  <a:pt x="242276" y="351692"/>
                  <a:pt x="246184" y="375138"/>
                </a:cubicBezTo>
                <a:cubicBezTo>
                  <a:pt x="242276" y="496277"/>
                  <a:pt x="234461" y="617352"/>
                  <a:pt x="234461" y="738554"/>
                </a:cubicBezTo>
                <a:cubicBezTo>
                  <a:pt x="234461" y="855850"/>
                  <a:pt x="239296" y="973153"/>
                  <a:pt x="246184" y="1090246"/>
                </a:cubicBezTo>
                <a:cubicBezTo>
                  <a:pt x="247130" y="1106330"/>
                  <a:pt x="254748" y="1121339"/>
                  <a:pt x="257908" y="1137138"/>
                </a:cubicBezTo>
                <a:cubicBezTo>
                  <a:pt x="262570" y="1160446"/>
                  <a:pt x="264651" y="1184235"/>
                  <a:pt x="269631" y="1207477"/>
                </a:cubicBezTo>
                <a:cubicBezTo>
                  <a:pt x="272099" y="1218995"/>
                  <a:pt x="303574" y="1352177"/>
                  <a:pt x="316523" y="1371600"/>
                </a:cubicBezTo>
                <a:cubicBezTo>
                  <a:pt x="332154" y="1395046"/>
                  <a:pt x="346508" y="1419395"/>
                  <a:pt x="363415" y="1441938"/>
                </a:cubicBezTo>
                <a:cubicBezTo>
                  <a:pt x="375138" y="1457569"/>
                  <a:pt x="383749" y="1476115"/>
                  <a:pt x="398584" y="1488831"/>
                </a:cubicBezTo>
                <a:cubicBezTo>
                  <a:pt x="411853" y="1500204"/>
                  <a:pt x="429846" y="1504462"/>
                  <a:pt x="445477" y="1512277"/>
                </a:cubicBezTo>
                <a:cubicBezTo>
                  <a:pt x="488461" y="1576754"/>
                  <a:pt x="445477" y="1522046"/>
                  <a:pt x="504092" y="1570892"/>
                </a:cubicBezTo>
                <a:cubicBezTo>
                  <a:pt x="575381" y="1630299"/>
                  <a:pt x="499384" y="1586123"/>
                  <a:pt x="586154" y="1629507"/>
                </a:cubicBezTo>
                <a:cubicBezTo>
                  <a:pt x="593969" y="1637323"/>
                  <a:pt x="601109" y="1645878"/>
                  <a:pt x="609600" y="1652954"/>
                </a:cubicBezTo>
                <a:cubicBezTo>
                  <a:pt x="644317" y="1681885"/>
                  <a:pt x="690307" y="1710666"/>
                  <a:pt x="726831" y="1735015"/>
                </a:cubicBezTo>
                <a:cubicBezTo>
                  <a:pt x="772283" y="1765316"/>
                  <a:pt x="748633" y="1754005"/>
                  <a:pt x="797169" y="1770184"/>
                </a:cubicBezTo>
                <a:cubicBezTo>
                  <a:pt x="816707" y="1789723"/>
                  <a:pt x="840456" y="1805809"/>
                  <a:pt x="855784" y="1828800"/>
                </a:cubicBezTo>
                <a:cubicBezTo>
                  <a:pt x="888428" y="1877763"/>
                  <a:pt x="869268" y="1854006"/>
                  <a:pt x="914400" y="1899138"/>
                </a:cubicBezTo>
                <a:cubicBezTo>
                  <a:pt x="922215" y="1922584"/>
                  <a:pt x="923017" y="1949705"/>
                  <a:pt x="937846" y="1969477"/>
                </a:cubicBezTo>
                <a:cubicBezTo>
                  <a:pt x="945811" y="1980097"/>
                  <a:pt x="987890" y="2034396"/>
                  <a:pt x="996461" y="2051538"/>
                </a:cubicBezTo>
                <a:cubicBezTo>
                  <a:pt x="1026898" y="2112411"/>
                  <a:pt x="985834" y="2064357"/>
                  <a:pt x="1031631" y="2110154"/>
                </a:cubicBezTo>
                <a:cubicBezTo>
                  <a:pt x="1043866" y="2146858"/>
                  <a:pt x="1059713" y="2188407"/>
                  <a:pt x="1066800" y="2227384"/>
                </a:cubicBezTo>
                <a:cubicBezTo>
                  <a:pt x="1071743" y="2254570"/>
                  <a:pt x="1074615" y="2282092"/>
                  <a:pt x="1078523" y="2309446"/>
                </a:cubicBezTo>
                <a:lnTo>
                  <a:pt x="1066800" y="2532184"/>
                </a:ln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40B0-640C-EF4A-8E8B-DE31C10355C0}"/>
              </a:ext>
            </a:extLst>
          </p:cNvPr>
          <p:cNvCxnSpPr/>
          <p:nvPr/>
        </p:nvCxnSpPr>
        <p:spPr>
          <a:xfrm flipV="1">
            <a:off x="6605428" y="2477613"/>
            <a:ext cx="2163433" cy="1051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F582B-78E4-E74A-9359-877213757A3A}"/>
              </a:ext>
            </a:extLst>
          </p:cNvPr>
          <p:cNvSpPr txBox="1"/>
          <p:nvPr/>
        </p:nvSpPr>
        <p:spPr>
          <a:xfrm rot="20213088">
            <a:off x="6616875" y="2413475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c(</a:t>
            </a:r>
            <a:r>
              <a:rPr lang="en-US" sz="3200" dirty="0" err="1">
                <a:latin typeface="Helvetica" pitchFamily="2" charset="0"/>
              </a:rPr>
              <a:t>x,v</a:t>
            </a:r>
            <a:r>
              <a:rPr lang="en-US" sz="3200" dirty="0">
                <a:latin typeface="Helvetica" pitchFamily="2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31E2-4175-8147-8444-48BB7E9DE9B6}"/>
              </a:ext>
            </a:extLst>
          </p:cNvPr>
          <p:cNvSpPr txBox="1"/>
          <p:nvPr/>
        </p:nvSpPr>
        <p:spPr>
          <a:xfrm>
            <a:off x="5855262" y="1387498"/>
            <a:ext cx="291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Neighbor v sends its distance vector to x.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B3E77-CEF9-774B-ABD5-0B4A364E6086}"/>
              </a:ext>
            </a:extLst>
          </p:cNvPr>
          <p:cNvSpPr txBox="1"/>
          <p:nvPr/>
        </p:nvSpPr>
        <p:spPr>
          <a:xfrm>
            <a:off x="10251215" y="3740491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</a:t>
            </a:r>
            <a:r>
              <a:rPr lang="en-US" sz="3200" baseline="-25000" dirty="0">
                <a:latin typeface="Helvetica" pitchFamily="2" charset="0"/>
              </a:rPr>
              <a:t>v</a:t>
            </a:r>
            <a:r>
              <a:rPr lang="en-US" sz="3200" dirty="0">
                <a:latin typeface="Helvetica" pitchFamily="2" charset="0"/>
              </a:rPr>
              <a:t>(y)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79BDAE-83B4-1348-84C9-E77468E1A620}"/>
              </a:ext>
            </a:extLst>
          </p:cNvPr>
          <p:cNvGrpSpPr/>
          <p:nvPr/>
        </p:nvGrpSpPr>
        <p:grpSpPr>
          <a:xfrm>
            <a:off x="8545033" y="3290186"/>
            <a:ext cx="1073276" cy="584776"/>
            <a:chOff x="6962166" y="3736456"/>
            <a:chExt cx="501650" cy="2364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C6BDA3-201D-7548-93DE-518C6EB82D81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25470983-B2B2-224C-888C-24F8EA1D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1">
                <a:extLst>
                  <a:ext uri="{FF2B5EF4-FFF2-40B4-BE49-F238E27FC236}">
                    <a16:creationId xmlns:a16="http://schemas.microsoft.com/office/drawing/2014/main" id="{EF318EC6-2BB2-4E44-8708-B1F5D4B5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AA1D6198-4FF6-2441-B5E2-B7BE7D33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B75B4315-27AE-1846-9721-61D1E880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7A528B05-7109-F248-901D-9B398701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2BA2EB5-BED1-9546-B04F-B9F7B4B6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B88E9C8D-D3AB-A240-8AE6-CEABAB01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204" y="3736456"/>
              <a:ext cx="226812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58F2E2-6F0B-734C-BD9D-2CDEDC8A1E6F}"/>
              </a:ext>
            </a:extLst>
          </p:cNvPr>
          <p:cNvGrpSpPr/>
          <p:nvPr/>
        </p:nvGrpSpPr>
        <p:grpSpPr>
          <a:xfrm>
            <a:off x="8100254" y="4399650"/>
            <a:ext cx="1073276" cy="584776"/>
            <a:chOff x="6962166" y="3736456"/>
            <a:chExt cx="501650" cy="2364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5BD0DE-E729-8240-B855-DBEC8C4720D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9EB4C7DC-B128-7D47-AABE-21138B6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28F748DF-D512-CF4B-9B4E-56313448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4788BBBF-9503-B641-A4DA-05006F44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693DA7B6-ABFF-A847-8702-C8067B86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BB54E1AD-4C29-3342-B849-C1DED48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60">
                <a:extLst>
                  <a:ext uri="{FF2B5EF4-FFF2-40B4-BE49-F238E27FC236}">
                    <a16:creationId xmlns:a16="http://schemas.microsoft.com/office/drawing/2014/main" id="{D9580A88-56D1-EA43-B72D-5E5C8983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DA12E85D-F2DB-6243-9595-2AE87067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229" y="3736456"/>
              <a:ext cx="274763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556932-94A7-5B43-9DE9-ECB8E685DD0C}"/>
              </a:ext>
            </a:extLst>
          </p:cNvPr>
          <p:cNvGrpSpPr/>
          <p:nvPr/>
        </p:nvGrpSpPr>
        <p:grpSpPr>
          <a:xfrm>
            <a:off x="8188609" y="5725615"/>
            <a:ext cx="1073276" cy="584776"/>
            <a:chOff x="6962166" y="3736456"/>
            <a:chExt cx="501650" cy="23643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29DC-6B61-2040-B3D6-D4BC76B0F6A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9" name="Oval 30">
                <a:extLst>
                  <a:ext uri="{FF2B5EF4-FFF2-40B4-BE49-F238E27FC236}">
                    <a16:creationId xmlns:a16="http://schemas.microsoft.com/office/drawing/2014/main" id="{C8F4F9AA-A103-DE4E-9E14-090FB512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A946C259-DBD6-F844-BAA4-8B589A2E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0E8FF206-1873-DB47-BC0E-7B1BF0B2E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C11A500F-C38B-7C42-91D2-0DE1A28B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Oval 34">
                <a:extLst>
                  <a:ext uri="{FF2B5EF4-FFF2-40B4-BE49-F238E27FC236}">
                    <a16:creationId xmlns:a16="http://schemas.microsoft.com/office/drawing/2014/main" id="{A845E7F5-5A5F-2E4F-B5F1-A8CC7DD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EF9C5C5A-84B8-204D-AE93-33D771B14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508216A0-63E2-7449-9826-DBAD45C9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255" y="3736456"/>
              <a:ext cx="32271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v’’’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E3CD0-117A-B14A-983A-7276426039C1}"/>
              </a:ext>
            </a:extLst>
          </p:cNvPr>
          <p:cNvCxnSpPr>
            <a:cxnSpLocks/>
          </p:cNvCxnSpPr>
          <p:nvPr/>
        </p:nvCxnSpPr>
        <p:spPr>
          <a:xfrm flipV="1">
            <a:off x="6652340" y="3609031"/>
            <a:ext cx="1738693" cy="322137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AB61B2-8A07-E44A-9175-BABBB25DFA0E}"/>
              </a:ext>
            </a:extLst>
          </p:cNvPr>
          <p:cNvCxnSpPr>
            <a:cxnSpLocks/>
          </p:cNvCxnSpPr>
          <p:nvPr/>
        </p:nvCxnSpPr>
        <p:spPr>
          <a:xfrm>
            <a:off x="6698001" y="4200648"/>
            <a:ext cx="1304941" cy="38120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BF85B-12F3-6740-8E62-3FD435D34EBD}"/>
              </a:ext>
            </a:extLst>
          </p:cNvPr>
          <p:cNvCxnSpPr>
            <a:cxnSpLocks/>
          </p:cNvCxnSpPr>
          <p:nvPr/>
        </p:nvCxnSpPr>
        <p:spPr>
          <a:xfrm>
            <a:off x="6318614" y="4446675"/>
            <a:ext cx="1699033" cy="1383973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A088543E-651C-4F4F-ABBD-25D7BF97628B}"/>
              </a:ext>
            </a:extLst>
          </p:cNvPr>
          <p:cNvSpPr/>
          <p:nvPr/>
        </p:nvSpPr>
        <p:spPr>
          <a:xfrm>
            <a:off x="9577754" y="3997569"/>
            <a:ext cx="902677" cy="1289539"/>
          </a:xfrm>
          <a:custGeom>
            <a:avLst/>
            <a:gdLst>
              <a:gd name="connsiteX0" fmla="*/ 0 w 902677"/>
              <a:gd name="connsiteY0" fmla="*/ 0 h 1289539"/>
              <a:gd name="connsiteX1" fmla="*/ 58615 w 902677"/>
              <a:gd name="connsiteY1" fmla="*/ 398585 h 1289539"/>
              <a:gd name="connsiteX2" fmla="*/ 82061 w 902677"/>
              <a:gd name="connsiteY2" fmla="*/ 433754 h 1289539"/>
              <a:gd name="connsiteX3" fmla="*/ 117231 w 902677"/>
              <a:gd name="connsiteY3" fmla="*/ 468923 h 1289539"/>
              <a:gd name="connsiteX4" fmla="*/ 175846 w 902677"/>
              <a:gd name="connsiteY4" fmla="*/ 515816 h 1289539"/>
              <a:gd name="connsiteX5" fmla="*/ 281354 w 902677"/>
              <a:gd name="connsiteY5" fmla="*/ 597877 h 1289539"/>
              <a:gd name="connsiteX6" fmla="*/ 316523 w 902677"/>
              <a:gd name="connsiteY6" fmla="*/ 621323 h 1289539"/>
              <a:gd name="connsiteX7" fmla="*/ 398584 w 902677"/>
              <a:gd name="connsiteY7" fmla="*/ 656493 h 1289539"/>
              <a:gd name="connsiteX8" fmla="*/ 422031 w 902677"/>
              <a:gd name="connsiteY8" fmla="*/ 679939 h 1289539"/>
              <a:gd name="connsiteX9" fmla="*/ 457200 w 902677"/>
              <a:gd name="connsiteY9" fmla="*/ 691662 h 1289539"/>
              <a:gd name="connsiteX10" fmla="*/ 492369 w 902677"/>
              <a:gd name="connsiteY10" fmla="*/ 715108 h 1289539"/>
              <a:gd name="connsiteX11" fmla="*/ 539261 w 902677"/>
              <a:gd name="connsiteY11" fmla="*/ 750277 h 1289539"/>
              <a:gd name="connsiteX12" fmla="*/ 562708 w 902677"/>
              <a:gd name="connsiteY12" fmla="*/ 773723 h 1289539"/>
              <a:gd name="connsiteX13" fmla="*/ 597877 w 902677"/>
              <a:gd name="connsiteY13" fmla="*/ 797169 h 1289539"/>
              <a:gd name="connsiteX14" fmla="*/ 644769 w 902677"/>
              <a:gd name="connsiteY14" fmla="*/ 855785 h 1289539"/>
              <a:gd name="connsiteX15" fmla="*/ 679938 w 902677"/>
              <a:gd name="connsiteY15" fmla="*/ 879231 h 1289539"/>
              <a:gd name="connsiteX16" fmla="*/ 703384 w 902677"/>
              <a:gd name="connsiteY16" fmla="*/ 914400 h 1289539"/>
              <a:gd name="connsiteX17" fmla="*/ 726831 w 902677"/>
              <a:gd name="connsiteY17" fmla="*/ 937846 h 1289539"/>
              <a:gd name="connsiteX18" fmla="*/ 773723 w 902677"/>
              <a:gd name="connsiteY18" fmla="*/ 1008185 h 1289539"/>
              <a:gd name="connsiteX19" fmla="*/ 797169 w 902677"/>
              <a:gd name="connsiteY19" fmla="*/ 1043354 h 1289539"/>
              <a:gd name="connsiteX20" fmla="*/ 820615 w 902677"/>
              <a:gd name="connsiteY20" fmla="*/ 1078523 h 1289539"/>
              <a:gd name="connsiteX21" fmla="*/ 832338 w 902677"/>
              <a:gd name="connsiteY21" fmla="*/ 1113693 h 1289539"/>
              <a:gd name="connsiteX22" fmla="*/ 855784 w 902677"/>
              <a:gd name="connsiteY22" fmla="*/ 1148862 h 1289539"/>
              <a:gd name="connsiteX23" fmla="*/ 879231 w 902677"/>
              <a:gd name="connsiteY23" fmla="*/ 1219200 h 1289539"/>
              <a:gd name="connsiteX24" fmla="*/ 890954 w 902677"/>
              <a:gd name="connsiteY24" fmla="*/ 1254369 h 1289539"/>
              <a:gd name="connsiteX25" fmla="*/ 902677 w 902677"/>
              <a:gd name="connsiteY25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2677" h="1289539">
                <a:moveTo>
                  <a:pt x="0" y="0"/>
                </a:moveTo>
                <a:cubicBezTo>
                  <a:pt x="21354" y="213543"/>
                  <a:pt x="-15213" y="269387"/>
                  <a:pt x="58615" y="398585"/>
                </a:cubicBezTo>
                <a:cubicBezTo>
                  <a:pt x="65605" y="410818"/>
                  <a:pt x="73041" y="422930"/>
                  <a:pt x="82061" y="433754"/>
                </a:cubicBezTo>
                <a:cubicBezTo>
                  <a:pt x="92675" y="446490"/>
                  <a:pt x="106617" y="456187"/>
                  <a:pt x="117231" y="468923"/>
                </a:cubicBezTo>
                <a:cubicBezTo>
                  <a:pt x="158022" y="517872"/>
                  <a:pt x="118110" y="496571"/>
                  <a:pt x="175846" y="515816"/>
                </a:cubicBezTo>
                <a:cubicBezTo>
                  <a:pt x="230941" y="570911"/>
                  <a:pt x="197220" y="541788"/>
                  <a:pt x="281354" y="597877"/>
                </a:cubicBezTo>
                <a:cubicBezTo>
                  <a:pt x="293077" y="605692"/>
                  <a:pt x="303157" y="616868"/>
                  <a:pt x="316523" y="621323"/>
                </a:cubicBezTo>
                <a:cubicBezTo>
                  <a:pt x="347787" y="631744"/>
                  <a:pt x="369608" y="637176"/>
                  <a:pt x="398584" y="656493"/>
                </a:cubicBezTo>
                <a:cubicBezTo>
                  <a:pt x="407780" y="662624"/>
                  <a:pt x="412553" y="674252"/>
                  <a:pt x="422031" y="679939"/>
                </a:cubicBezTo>
                <a:cubicBezTo>
                  <a:pt x="432627" y="686297"/>
                  <a:pt x="446147" y="686136"/>
                  <a:pt x="457200" y="691662"/>
                </a:cubicBezTo>
                <a:cubicBezTo>
                  <a:pt x="469802" y="697963"/>
                  <a:pt x="480904" y="706919"/>
                  <a:pt x="492369" y="715108"/>
                </a:cubicBezTo>
                <a:cubicBezTo>
                  <a:pt x="508268" y="726464"/>
                  <a:pt x="524251" y="737769"/>
                  <a:pt x="539261" y="750277"/>
                </a:cubicBezTo>
                <a:cubicBezTo>
                  <a:pt x="547752" y="757353"/>
                  <a:pt x="554077" y="766818"/>
                  <a:pt x="562708" y="773723"/>
                </a:cubicBezTo>
                <a:cubicBezTo>
                  <a:pt x="573710" y="782524"/>
                  <a:pt x="586875" y="788367"/>
                  <a:pt x="597877" y="797169"/>
                </a:cubicBezTo>
                <a:cubicBezTo>
                  <a:pt x="655881" y="843573"/>
                  <a:pt x="583839" y="794855"/>
                  <a:pt x="644769" y="855785"/>
                </a:cubicBezTo>
                <a:cubicBezTo>
                  <a:pt x="654732" y="865748"/>
                  <a:pt x="668215" y="871416"/>
                  <a:pt x="679938" y="879231"/>
                </a:cubicBezTo>
                <a:cubicBezTo>
                  <a:pt x="687753" y="890954"/>
                  <a:pt x="694582" y="903398"/>
                  <a:pt x="703384" y="914400"/>
                </a:cubicBezTo>
                <a:cubicBezTo>
                  <a:pt x="710289" y="923031"/>
                  <a:pt x="720199" y="929004"/>
                  <a:pt x="726831" y="937846"/>
                </a:cubicBezTo>
                <a:cubicBezTo>
                  <a:pt x="743738" y="960389"/>
                  <a:pt x="758092" y="984739"/>
                  <a:pt x="773723" y="1008185"/>
                </a:cubicBezTo>
                <a:lnTo>
                  <a:pt x="797169" y="1043354"/>
                </a:lnTo>
                <a:lnTo>
                  <a:pt x="820615" y="1078523"/>
                </a:lnTo>
                <a:cubicBezTo>
                  <a:pt x="824523" y="1090246"/>
                  <a:pt x="826812" y="1102640"/>
                  <a:pt x="832338" y="1113693"/>
                </a:cubicBezTo>
                <a:cubicBezTo>
                  <a:pt x="838639" y="1126295"/>
                  <a:pt x="850062" y="1135987"/>
                  <a:pt x="855784" y="1148862"/>
                </a:cubicBezTo>
                <a:cubicBezTo>
                  <a:pt x="865822" y="1171446"/>
                  <a:pt x="871415" y="1195754"/>
                  <a:pt x="879231" y="1219200"/>
                </a:cubicBezTo>
                <a:lnTo>
                  <a:pt x="890954" y="1254369"/>
                </a:lnTo>
                <a:lnTo>
                  <a:pt x="902677" y="1289539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15376D20-5FDA-D94B-AB22-4240631044B1}"/>
              </a:ext>
            </a:extLst>
          </p:cNvPr>
          <p:cNvSpPr/>
          <p:nvPr/>
        </p:nvSpPr>
        <p:spPr>
          <a:xfrm rot="7627602">
            <a:off x="8707941" y="4945705"/>
            <a:ext cx="1983258" cy="1314188"/>
          </a:xfrm>
          <a:prstGeom prst="arc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E100098-6CAD-9240-982F-6BC371192A22}"/>
              </a:ext>
            </a:extLst>
          </p:cNvPr>
          <p:cNvSpPr/>
          <p:nvPr/>
        </p:nvSpPr>
        <p:spPr>
          <a:xfrm>
            <a:off x="9226062" y="4935415"/>
            <a:ext cx="961292" cy="785447"/>
          </a:xfrm>
          <a:custGeom>
            <a:avLst/>
            <a:gdLst>
              <a:gd name="connsiteX0" fmla="*/ 0 w 961292"/>
              <a:gd name="connsiteY0" fmla="*/ 0 h 785447"/>
              <a:gd name="connsiteX1" fmla="*/ 128953 w 961292"/>
              <a:gd name="connsiteY1" fmla="*/ 23447 h 785447"/>
              <a:gd name="connsiteX2" fmla="*/ 234461 w 961292"/>
              <a:gd name="connsiteY2" fmla="*/ 35170 h 785447"/>
              <a:gd name="connsiteX3" fmla="*/ 281353 w 961292"/>
              <a:gd name="connsiteY3" fmla="*/ 70339 h 785447"/>
              <a:gd name="connsiteX4" fmla="*/ 351692 w 961292"/>
              <a:gd name="connsiteY4" fmla="*/ 117231 h 785447"/>
              <a:gd name="connsiteX5" fmla="*/ 386861 w 961292"/>
              <a:gd name="connsiteY5" fmla="*/ 164123 h 785447"/>
              <a:gd name="connsiteX6" fmla="*/ 398584 w 961292"/>
              <a:gd name="connsiteY6" fmla="*/ 199293 h 785447"/>
              <a:gd name="connsiteX7" fmla="*/ 433753 w 961292"/>
              <a:gd name="connsiteY7" fmla="*/ 234462 h 785447"/>
              <a:gd name="connsiteX8" fmla="*/ 457200 w 961292"/>
              <a:gd name="connsiteY8" fmla="*/ 269631 h 785447"/>
              <a:gd name="connsiteX9" fmla="*/ 468923 w 961292"/>
              <a:gd name="connsiteY9" fmla="*/ 328247 h 785447"/>
              <a:gd name="connsiteX10" fmla="*/ 480646 w 961292"/>
              <a:gd name="connsiteY10" fmla="*/ 363416 h 785447"/>
              <a:gd name="connsiteX11" fmla="*/ 492369 w 961292"/>
              <a:gd name="connsiteY11" fmla="*/ 445477 h 785447"/>
              <a:gd name="connsiteX12" fmla="*/ 504092 w 961292"/>
              <a:gd name="connsiteY12" fmla="*/ 492370 h 785447"/>
              <a:gd name="connsiteX13" fmla="*/ 515815 w 961292"/>
              <a:gd name="connsiteY13" fmla="*/ 562708 h 785447"/>
              <a:gd name="connsiteX14" fmla="*/ 562707 w 961292"/>
              <a:gd name="connsiteY14" fmla="*/ 633047 h 785447"/>
              <a:gd name="connsiteX15" fmla="*/ 621323 w 961292"/>
              <a:gd name="connsiteY15" fmla="*/ 703385 h 785447"/>
              <a:gd name="connsiteX16" fmla="*/ 679938 w 961292"/>
              <a:gd name="connsiteY16" fmla="*/ 750277 h 785447"/>
              <a:gd name="connsiteX17" fmla="*/ 797169 w 961292"/>
              <a:gd name="connsiteY17" fmla="*/ 773723 h 785447"/>
              <a:gd name="connsiteX18" fmla="*/ 832338 w 961292"/>
              <a:gd name="connsiteY18" fmla="*/ 785447 h 785447"/>
              <a:gd name="connsiteX19" fmla="*/ 961292 w 961292"/>
              <a:gd name="connsiteY19" fmla="*/ 773723 h 7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292" h="785447">
                <a:moveTo>
                  <a:pt x="0" y="0"/>
                </a:moveTo>
                <a:cubicBezTo>
                  <a:pt x="42984" y="7816"/>
                  <a:pt x="85747" y="16966"/>
                  <a:pt x="128953" y="23447"/>
                </a:cubicBezTo>
                <a:cubicBezTo>
                  <a:pt x="163947" y="28696"/>
                  <a:pt x="200640" y="24764"/>
                  <a:pt x="234461" y="35170"/>
                </a:cubicBezTo>
                <a:cubicBezTo>
                  <a:pt x="253135" y="40916"/>
                  <a:pt x="265347" y="59135"/>
                  <a:pt x="281353" y="70339"/>
                </a:cubicBezTo>
                <a:cubicBezTo>
                  <a:pt x="304438" y="86498"/>
                  <a:pt x="328246" y="101600"/>
                  <a:pt x="351692" y="117231"/>
                </a:cubicBezTo>
                <a:cubicBezTo>
                  <a:pt x="363415" y="132862"/>
                  <a:pt x="377167" y="147159"/>
                  <a:pt x="386861" y="164123"/>
                </a:cubicBezTo>
                <a:cubicBezTo>
                  <a:pt x="392992" y="174852"/>
                  <a:pt x="391729" y="189011"/>
                  <a:pt x="398584" y="199293"/>
                </a:cubicBezTo>
                <a:cubicBezTo>
                  <a:pt x="407780" y="213087"/>
                  <a:pt x="423139" y="221726"/>
                  <a:pt x="433753" y="234462"/>
                </a:cubicBezTo>
                <a:cubicBezTo>
                  <a:pt x="442773" y="245286"/>
                  <a:pt x="449384" y="257908"/>
                  <a:pt x="457200" y="269631"/>
                </a:cubicBezTo>
                <a:cubicBezTo>
                  <a:pt x="461108" y="289170"/>
                  <a:pt x="464090" y="308916"/>
                  <a:pt x="468923" y="328247"/>
                </a:cubicBezTo>
                <a:cubicBezTo>
                  <a:pt x="471920" y="340235"/>
                  <a:pt x="478223" y="351299"/>
                  <a:pt x="480646" y="363416"/>
                </a:cubicBezTo>
                <a:cubicBezTo>
                  <a:pt x="486065" y="390511"/>
                  <a:pt x="487426" y="418291"/>
                  <a:pt x="492369" y="445477"/>
                </a:cubicBezTo>
                <a:cubicBezTo>
                  <a:pt x="495251" y="461329"/>
                  <a:pt x="500932" y="476571"/>
                  <a:pt x="504092" y="492370"/>
                </a:cubicBezTo>
                <a:cubicBezTo>
                  <a:pt x="508754" y="515678"/>
                  <a:pt x="506673" y="540767"/>
                  <a:pt x="515815" y="562708"/>
                </a:cubicBezTo>
                <a:cubicBezTo>
                  <a:pt x="526653" y="588719"/>
                  <a:pt x="547076" y="609601"/>
                  <a:pt x="562707" y="633047"/>
                </a:cubicBezTo>
                <a:cubicBezTo>
                  <a:pt x="587679" y="670506"/>
                  <a:pt x="585216" y="671792"/>
                  <a:pt x="621323" y="703385"/>
                </a:cubicBezTo>
                <a:cubicBezTo>
                  <a:pt x="640154" y="719862"/>
                  <a:pt x="656706" y="740984"/>
                  <a:pt x="679938" y="750277"/>
                </a:cubicBezTo>
                <a:cubicBezTo>
                  <a:pt x="716939" y="765077"/>
                  <a:pt x="759363" y="761120"/>
                  <a:pt x="797169" y="773723"/>
                </a:cubicBezTo>
                <a:lnTo>
                  <a:pt x="832338" y="785447"/>
                </a:lnTo>
                <a:lnTo>
                  <a:pt x="961292" y="773723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44B86C-87B7-E74D-AC48-CA699ABDF799}"/>
              </a:ext>
            </a:extLst>
          </p:cNvPr>
          <p:cNvSpPr txBox="1"/>
          <p:nvPr/>
        </p:nvSpPr>
        <p:spPr>
          <a:xfrm>
            <a:off x="5512525" y="5881030"/>
            <a:ext cx="242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Use v’’ and link (</a:t>
            </a:r>
            <a:r>
              <a:rPr lang="en-US" sz="2400" dirty="0" err="1">
                <a:latin typeface="Helvetica" pitchFamily="2" charset="0"/>
              </a:rPr>
              <a:t>x,v</a:t>
            </a:r>
            <a:r>
              <a:rPr lang="en-US" sz="2400" dirty="0">
                <a:latin typeface="Helvetica" pitchFamily="2" charset="0"/>
              </a:rPr>
              <a:t>’’) to reach y.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19BCD8-0B05-6840-8E60-0338C4C1D893}"/>
              </a:ext>
            </a:extLst>
          </p:cNvPr>
          <p:cNvCxnSpPr>
            <a:cxnSpLocks/>
          </p:cNvCxnSpPr>
          <p:nvPr/>
        </p:nvCxnSpPr>
        <p:spPr>
          <a:xfrm flipV="1">
            <a:off x="7051488" y="4980844"/>
            <a:ext cx="1052697" cy="752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1132AFC9-36AF-2747-8DE3-325D83E9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7" grpId="0"/>
      <p:bldP spid="71" grpId="0" animBg="1"/>
      <p:bldP spid="74" grpId="0" animBg="1"/>
      <p:bldP spid="75" grpId="0" animBg="1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2" y="82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2" charset="0"/>
                </a:rPr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2" charset="0"/>
                </a:rPr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175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17592" y="55795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4792" y="2074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4992" y="19981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4992" y="37507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47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085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49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3043145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</a:p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7513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05618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1570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6998678" y="2110154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275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5332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661400" y="3010416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909339" y="80593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925812" y="2696421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925812" y="4475162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2878218" y="184836"/>
            <a:ext cx="46892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633973" y="778947"/>
            <a:ext cx="369411" cy="8328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7964808" y="107454"/>
            <a:ext cx="385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dirty="0" err="1">
                <a:latin typeface="Helvetica" pitchFamily="2" charset="0"/>
              </a:rPr>
              <a:t>D</a:t>
            </a:r>
            <a:r>
              <a:rPr lang="fr-FR" baseline="-25000" dirty="0" err="1">
                <a:latin typeface="Helvetica" pitchFamily="2" charset="0"/>
              </a:rPr>
              <a:t>x</a:t>
            </a:r>
            <a:r>
              <a:rPr lang="fr-FR" dirty="0">
                <a:latin typeface="Helvetica" pitchFamily="2" charset="0"/>
              </a:rPr>
              <a:t>(z) = min{c(</a:t>
            </a:r>
            <a:r>
              <a:rPr lang="fr-FR" dirty="0" err="1">
                <a:latin typeface="Helvetica" pitchFamily="2" charset="0"/>
              </a:rPr>
              <a:t>x,y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y</a:t>
            </a:r>
            <a:r>
              <a:rPr lang="fr-FR" dirty="0">
                <a:latin typeface="Helvetica" pitchFamily="2" charset="0"/>
              </a:rPr>
              <a:t>(z), </a:t>
            </a:r>
          </a:p>
          <a:p>
            <a:pPr eaLnBrk="0" hangingPunct="0"/>
            <a:r>
              <a:rPr lang="fr-FR" dirty="0">
                <a:latin typeface="Helvetica" pitchFamily="2" charset="0"/>
              </a:rPr>
              <a:t>                  c(</a:t>
            </a:r>
            <a:r>
              <a:rPr lang="fr-FR" dirty="0" err="1">
                <a:latin typeface="Helvetica" pitchFamily="2" charset="0"/>
              </a:rPr>
              <a:t>x,z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z</a:t>
            </a:r>
            <a:r>
              <a:rPr lang="fr-FR" dirty="0">
                <a:latin typeface="Helvetica" pitchFamily="2" charset="0"/>
              </a:rPr>
              <a:t>(z)} </a:t>
            </a:r>
          </a:p>
          <a:p>
            <a:pPr algn="just" eaLnBrk="0" hangingPunct="0"/>
            <a:r>
              <a:rPr lang="fr-FR" dirty="0">
                <a:latin typeface="Helvetica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91200" y="563562"/>
            <a:ext cx="2286000" cy="1101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" name="Text Box 44">
            <a:extLst>
              <a:ext uri="{FF2B5EF4-FFF2-40B4-BE49-F238E27FC236}">
                <a16:creationId xmlns:a16="http://schemas.microsoft.com/office/drawing/2014/main" id="{BE07DC12-6F14-8444-97E1-C5D517F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71" y="342769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35879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07" grpId="0" animBg="1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27" grpId="0" animBg="1"/>
      <p:bldP spid="33828" grpId="0" animBg="1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 animBg="1"/>
      <p:bldP spid="33837" grpId="0" animBg="1"/>
      <p:bldP spid="33838" grpId="0"/>
      <p:bldP spid="33839" grpId="0"/>
      <p:bldP spid="33840" grpId="0"/>
      <p:bldP spid="33841" grpId="0"/>
      <p:bldP spid="33842" grpId="0"/>
      <p:bldP spid="33843" grpId="0"/>
      <p:bldP spid="33844" grpId="0"/>
      <p:bldP spid="33845" grpId="0" animBg="1"/>
      <p:bldP spid="33846" grpId="0" animBg="1"/>
      <p:bldP spid="33847" grpId="0"/>
      <p:bldP spid="33848" grpId="0"/>
      <p:bldP spid="33849" grpId="0"/>
      <p:bldP spid="33850" grpId="0"/>
      <p:bldP spid="33851" grpId="0"/>
      <p:bldP spid="33852" grpId="0"/>
      <p:bldP spid="33853" grpId="0"/>
      <p:bldP spid="33854" grpId="0" animBg="1"/>
      <p:bldP spid="33855" grpId="0" animBg="1"/>
      <p:bldP spid="33856" grpId="0"/>
      <p:bldP spid="33857" grpId="0"/>
      <p:bldP spid="33858" grpId="0"/>
      <p:bldP spid="33859" grpId="0"/>
      <p:bldP spid="33860" grpId="0"/>
      <p:bldP spid="33861" grpId="0"/>
      <p:bldP spid="33862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/>
      <p:bldP spid="33887" grpId="0"/>
      <p:bldP spid="33888" grpId="0"/>
      <p:bldP spid="33889" grpId="0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1" grpId="0"/>
      <p:bldP spid="33909" grpId="0" animBg="1"/>
      <p:bldP spid="33909" grpId="1" animBg="1"/>
      <p:bldP spid="33910" grpId="0" animBg="1"/>
      <p:bldP spid="33911" grpId="0"/>
      <p:bldP spid="33912" grpId="0" animBg="1"/>
      <p:bldP spid="33913" grpId="0"/>
      <p:bldP spid="339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travels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CEA823E-AC5F-AD45-A9FF-52DB5FD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0" y="432793"/>
            <a:ext cx="1387358" cy="913494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FE91CF-D614-B645-80DE-85A665E0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3081</Words>
  <Application>Microsoft Macintosh PowerPoint</Application>
  <PresentationFormat>Widescreen</PresentationFormat>
  <Paragraphs>738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ZapfDingbats</vt:lpstr>
      <vt:lpstr>Office Theme</vt:lpstr>
      <vt:lpstr>Routing (part 2)</vt:lpstr>
      <vt:lpstr>PowerPoint Presentation</vt:lpstr>
      <vt:lpstr>Distance Vector Protocols</vt:lpstr>
      <vt:lpstr>Distance Vector Protocol</vt:lpstr>
      <vt:lpstr>Q1: Distance Vectors</vt:lpstr>
      <vt:lpstr>Q2: Algorithm</vt:lpstr>
      <vt:lpstr>Visualization</vt:lpstr>
      <vt:lpstr>PowerPoint Presentation</vt:lpstr>
      <vt:lpstr>Good news travels fast</vt:lpstr>
      <vt:lpstr>Bad news travels slowly</vt:lpstr>
      <vt:lpstr>Bad news travels slowly</vt:lpstr>
      <vt:lpstr>Summary: Comparison of LS and DV</vt:lpstr>
      <vt:lpstr>PowerPoint Presentation</vt:lpstr>
      <vt:lpstr>Internet Routing</vt:lpstr>
      <vt:lpstr>The Internet is a large federated network</vt:lpstr>
      <vt:lpstr>The Internet is a large federated network</vt:lpstr>
      <vt:lpstr>The Internet is a large federated network</vt:lpstr>
      <vt:lpstr>The Internet is a large federated network</vt:lpstr>
      <vt:lpstr>Inter-domain Routing</vt:lpstr>
      <vt:lpstr>Q1. BGP Messages</vt:lpstr>
      <vt:lpstr>Q1. Next Hop</vt:lpstr>
      <vt:lpstr>Q1. Next Hop</vt:lpstr>
      <vt:lpstr>Q2. The algorithm</vt:lpstr>
      <vt:lpstr>Policies in BGP</vt:lpstr>
      <vt:lpstr>Policy arises from business relationships</vt:lpstr>
      <vt:lpstr>BGP Export Policy</vt:lpstr>
      <vt:lpstr>BGP Export Policy</vt:lpstr>
      <vt:lpstr>BGP Import Policy</vt:lpstr>
      <vt:lpstr>Q2. BGP Route Selection</vt:lpstr>
      <vt:lpstr>Example of route selection</vt:lpstr>
      <vt:lpstr>Example of route selection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  <vt:lpstr>BGP’s impact: October ’21 FB++ outage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1890</cp:revision>
  <cp:lastPrinted>2021-01-24T11:57:08Z</cp:lastPrinted>
  <dcterms:created xsi:type="dcterms:W3CDTF">2019-01-23T03:40:12Z</dcterms:created>
  <dcterms:modified xsi:type="dcterms:W3CDTF">2024-12-03T15:41:48Z</dcterms:modified>
</cp:coreProperties>
</file>