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87" r:id="rId2"/>
    <p:sldId id="326" r:id="rId3"/>
    <p:sldId id="325" r:id="rId4"/>
    <p:sldId id="418" r:id="rId5"/>
    <p:sldId id="458" r:id="rId6"/>
    <p:sldId id="499" r:id="rId7"/>
    <p:sldId id="416" r:id="rId8"/>
    <p:sldId id="491" r:id="rId9"/>
    <p:sldId id="381" r:id="rId10"/>
    <p:sldId id="486" r:id="rId11"/>
    <p:sldId id="493" r:id="rId12"/>
    <p:sldId id="500" r:id="rId13"/>
    <p:sldId id="495" r:id="rId14"/>
    <p:sldId id="459" r:id="rId15"/>
    <p:sldId id="460" r:id="rId16"/>
    <p:sldId id="311" r:id="rId17"/>
    <p:sldId id="487" r:id="rId18"/>
    <p:sldId id="477" r:id="rId19"/>
    <p:sldId id="462" r:id="rId20"/>
    <p:sldId id="476" r:id="rId21"/>
    <p:sldId id="464" r:id="rId22"/>
    <p:sldId id="465" r:id="rId23"/>
    <p:sldId id="466" r:id="rId24"/>
    <p:sldId id="467" r:id="rId25"/>
    <p:sldId id="501" r:id="rId26"/>
    <p:sldId id="496" r:id="rId27"/>
    <p:sldId id="497" r:id="rId28"/>
    <p:sldId id="469" r:id="rId29"/>
    <p:sldId id="485" r:id="rId30"/>
    <p:sldId id="502" r:id="rId31"/>
    <p:sldId id="468" r:id="rId32"/>
    <p:sldId id="471" r:id="rId33"/>
    <p:sldId id="472" r:id="rId34"/>
    <p:sldId id="473" r:id="rId35"/>
    <p:sldId id="470" r:id="rId36"/>
    <p:sldId id="47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2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5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5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64453-15F8-EE40-9C44-B10294C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A7DDCA-A783-E348-BF69-9655A0577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5B996-D984-6D49-B1F1-D669C834C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9E850-648E-C948-ADC3-B79D94DFD8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50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44360-DA1A-6749-9CEA-F5A20BB9E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B9B95-785C-9540-87A0-7DD51BA088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5919A-C680-EC43-9766-CD4AD02698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5D086-6E2E-C44C-98DD-B4E196CA85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51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8.emf"/><Relationship Id="rId22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8.bin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8.emf"/><Relationship Id="rId22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Application Layer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3.1,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Peer-to-peer (P2P)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4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669591"/>
            <a:ext cx="5511838" cy="46482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Peers:</a:t>
            </a:r>
            <a:endParaRPr lang="en-US" altLang="en-US" sz="2400" dirty="0"/>
          </a:p>
          <a:p>
            <a:pPr lvl="1"/>
            <a:r>
              <a:rPr lang="en-US" altLang="en-US" sz="2000" dirty="0"/>
              <a:t>Intermittently connected hosts</a:t>
            </a:r>
          </a:p>
          <a:p>
            <a:pPr lvl="1"/>
            <a:r>
              <a:rPr lang="en-US" altLang="en-US" sz="2000" dirty="0"/>
              <a:t>Directly talking to each other</a:t>
            </a:r>
          </a:p>
          <a:p>
            <a:endParaRPr lang="en-US" altLang="en-US" sz="2400" dirty="0"/>
          </a:p>
          <a:p>
            <a:r>
              <a:rPr lang="en-US" altLang="en-US" sz="2400" dirty="0"/>
              <a:t>Little to no reliance on always-up servers</a:t>
            </a:r>
          </a:p>
          <a:p>
            <a:pPr lvl="1"/>
            <a:r>
              <a:rPr lang="en-US" altLang="en-US" sz="2000" dirty="0"/>
              <a:t>Examples: </a:t>
            </a:r>
            <a:r>
              <a:rPr lang="en-US" altLang="en-US" sz="2000" dirty="0" err="1"/>
              <a:t>BitTorrent</a:t>
            </a:r>
            <a:r>
              <a:rPr lang="en-US" altLang="en-US" sz="2000" dirty="0"/>
              <a:t>, Skype</a:t>
            </a:r>
          </a:p>
          <a:p>
            <a:endParaRPr lang="en-US" altLang="en-US" sz="2400" dirty="0"/>
          </a:p>
          <a:p>
            <a:r>
              <a:rPr lang="en-US" altLang="en-US" sz="2400" dirty="0"/>
              <a:t>Today, many applications use a </a:t>
            </a:r>
            <a:r>
              <a:rPr lang="en-US" altLang="en-US" sz="2400" dirty="0">
                <a:solidFill>
                  <a:srgbClr val="C00000"/>
                </a:solidFill>
              </a:rPr>
              <a:t>hybrid</a:t>
            </a:r>
            <a:r>
              <a:rPr lang="en-US" altLang="en-US" sz="2400" dirty="0"/>
              <a:t> model</a:t>
            </a:r>
          </a:p>
          <a:p>
            <a:pPr lvl="1"/>
            <a:r>
              <a:rPr lang="en-US" altLang="en-US" sz="2000" dirty="0"/>
              <a:t>Example: Skype “</a:t>
            </a:r>
            <a:r>
              <a:rPr lang="en-US" altLang="en-US" sz="2000" dirty="0" err="1"/>
              <a:t>supernodes</a:t>
            </a:r>
            <a:r>
              <a:rPr lang="en-US" altLang="en-US" sz="2000" dirty="0"/>
              <a:t>”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5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6" name="Clip" r:id="rId6" imgW="9131300" imgH="6438900" progId="MS_ClipArt_Gallery.2">
                    <p:embed/>
                  </p:oleObj>
                </mc:Choice>
                <mc:Fallback>
                  <p:oleObj name="Clip" r:id="rId6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7"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8" name="Clip" r:id="rId9" imgW="9131300" imgH="6438900" progId="MS_ClipArt_Gallery.2">
                    <p:embed/>
                  </p:oleObj>
                </mc:Choice>
                <mc:Fallback>
                  <p:oleObj name="Clip" r:id="rId9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9"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0" name="Clip" r:id="rId11" imgW="17462500" imgH="14478000" progId="MS_ClipArt_Gallery.2">
                    <p:embed/>
                  </p:oleObj>
                </mc:Choice>
                <mc:Fallback>
                  <p:oleObj name="Clip" r:id="rId11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1" name="Clip" r:id="rId12" imgW="17462500" imgH="14478000" progId="MS_ClipArt_Gallery.2">
                  <p:embed/>
                </p:oleObj>
              </mc:Choice>
              <mc:Fallback>
                <p:oleObj name="Clip" r:id="rId12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2" name="Clip" r:id="rId13" imgW="13271500" imgH="16306800" progId="MS_ClipArt_Gallery.2">
                  <p:embed/>
                </p:oleObj>
              </mc:Choice>
              <mc:Fallback>
                <p:oleObj name="Clip" r:id="rId13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3" name="Clip" r:id="rId15" imgW="13271500" imgH="16306800" progId="MS_ClipArt_Gallery.2">
                  <p:embed/>
                </p:oleObj>
              </mc:Choice>
              <mc:Fallback>
                <p:oleObj name="Clip" r:id="rId15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4" name="Clip" r:id="rId16" imgW="11137900" imgH="11315700" progId="MS_ClipArt_Gallery.2">
                    <p:embed/>
                  </p:oleObj>
                </mc:Choice>
                <mc:Fallback>
                  <p:oleObj name="Clip" r:id="rId16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5" name="Clip" r:id="rId18" imgW="17005300" imgH="16078200" progId="MS_ClipArt_Gallery.2">
                    <p:embed/>
                  </p:oleObj>
                </mc:Choice>
                <mc:Fallback>
                  <p:oleObj name="Clip" r:id="rId18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6" name="Clip" r:id="rId20" imgW="11137900" imgH="11315700" progId="MS_ClipArt_Gallery.2">
                    <p:embed/>
                  </p:oleObj>
                </mc:Choice>
                <mc:Fallback>
                  <p:oleObj name="Clip" r:id="rId20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7" name="Clip" r:id="rId21" imgW="17005300" imgH="16078200" progId="MS_ClipArt_Gallery.2">
                    <p:embed/>
                  </p:oleObj>
                </mc:Choice>
                <mc:Fallback>
                  <p:oleObj name="Clip" r:id="rId21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8" name="Clip" r:id="rId22" imgW="11137900" imgH="11315700" progId="MS_ClipArt_Gallery.2">
                    <p:embed/>
                  </p:oleObj>
                </mc:Choice>
                <mc:Fallback>
                  <p:oleObj name="Clip" r:id="rId22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2079176"/>
            <a:ext cx="1171575" cy="2743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1926776"/>
            <a:ext cx="1195386" cy="279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216773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F569-4473-E643-9D7E-27B23990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forward: A few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B1F5-6CEB-AC46-8690-BDA9FBE1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  <a:p>
            <a:endParaRPr lang="en-US" dirty="0"/>
          </a:p>
          <a:p>
            <a:r>
              <a:rPr lang="en-US" dirty="0"/>
              <a:t>The web: HTTP</a:t>
            </a:r>
          </a:p>
          <a:p>
            <a:endParaRPr lang="en-US" dirty="0"/>
          </a:p>
          <a:p>
            <a:r>
              <a:rPr lang="en-US" dirty="0"/>
              <a:t>Mail</a:t>
            </a:r>
          </a:p>
          <a:p>
            <a:endParaRPr lang="en-US" dirty="0"/>
          </a:p>
          <a:p>
            <a:r>
              <a:rPr lang="en-US" dirty="0"/>
              <a:t>File transfer</a:t>
            </a:r>
          </a:p>
        </p:txBody>
      </p:sp>
    </p:spTree>
    <p:extLst>
      <p:ext uri="{BB962C8B-B14F-4D97-AF65-F5344CB8AC3E}">
        <p14:creationId xmlns:p14="http://schemas.microsoft.com/office/powerpoint/2010/main" val="372237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57AE-2F12-934C-ACCD-B5984FD4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EC99-B33D-CC4F-AF63-0A9D92EF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9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Domain Name System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3.2,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5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478DF161-C5CD-B049-A5A3-55B6B1B883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4388" y="2100262"/>
            <a:ext cx="10629900" cy="1795463"/>
          </a:xfrm>
        </p:spPr>
        <p:txBody>
          <a:bodyPr/>
          <a:lstStyle/>
          <a:p>
            <a:r>
              <a:rPr lang="en-US" altLang="en-US" dirty="0"/>
              <a:t>“You have my name. Can you lookup my address?”</a:t>
            </a:r>
          </a:p>
        </p:txBody>
      </p:sp>
    </p:spTree>
    <p:extLst>
      <p:ext uri="{BB962C8B-B14F-4D97-AF65-F5344CB8AC3E}">
        <p14:creationId xmlns:p14="http://schemas.microsoft.com/office/powerpoint/2010/main" val="2228125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7938678-5B49-714C-80BE-5026204B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2FA86C3-EA6A-0943-AF08-39C96B5F919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6181472-F19D-8B48-BAF5-F0B8FE828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  Domain Name System (DNS)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F085DC8-406E-954D-B2E7-28C2A66A9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Problem statement:</a:t>
            </a:r>
          </a:p>
          <a:p>
            <a:pPr marL="692150" lvl="1" indent="-347663"/>
            <a:r>
              <a:rPr lang="en-US" altLang="en-US" sz="2000" dirty="0"/>
              <a:t>Average brain can easily remember 7 digits for a few names</a:t>
            </a:r>
          </a:p>
          <a:p>
            <a:pPr marL="692150" lvl="1" indent="-347663"/>
            <a:r>
              <a:rPr lang="en-US" altLang="en-US" sz="2000" dirty="0"/>
              <a:t>On average, IP addresses have 12 digits</a:t>
            </a:r>
          </a:p>
          <a:p>
            <a:pPr marL="692150" lvl="1" indent="-347663"/>
            <a:r>
              <a:rPr lang="en-US" altLang="en-US" sz="2000" dirty="0"/>
              <a:t>We need an easier way to remember IP addresses</a:t>
            </a:r>
          </a:p>
          <a:p>
            <a:endParaRPr lang="en-US" altLang="en-US" sz="2400" dirty="0"/>
          </a:p>
          <a:p>
            <a:r>
              <a:rPr lang="en-US" altLang="en-US" sz="2400" dirty="0"/>
              <a:t>Solution:</a:t>
            </a:r>
          </a:p>
          <a:p>
            <a:pPr marL="692150" lvl="1" indent="-347663"/>
            <a:r>
              <a:rPr lang="en-US" altLang="en-US" sz="2000" dirty="0"/>
              <a:t>Use alphanumeric names to refer to hosts. Called </a:t>
            </a:r>
            <a:r>
              <a:rPr lang="en-US" altLang="en-US" sz="2000" dirty="0">
                <a:solidFill>
                  <a:srgbClr val="C00000"/>
                </a:solidFill>
              </a:rPr>
              <a:t>host names </a:t>
            </a:r>
            <a:r>
              <a:rPr lang="en-US" altLang="en-US" sz="2000" dirty="0"/>
              <a:t>or </a:t>
            </a:r>
            <a:r>
              <a:rPr lang="en-US" altLang="en-US" sz="2000" dirty="0">
                <a:solidFill>
                  <a:srgbClr val="C00000"/>
                </a:solidFill>
              </a:rPr>
              <a:t>domain names</a:t>
            </a:r>
          </a:p>
          <a:p>
            <a:pPr marL="1149350" lvl="2" indent="-347663"/>
            <a:r>
              <a:rPr lang="en-US" altLang="en-US" sz="1600" dirty="0"/>
              <a:t>Example: </a:t>
            </a:r>
            <a:r>
              <a:rPr lang="en-US" altLang="en-US" sz="1600" dirty="0" err="1"/>
              <a:t>cs.rutgers.edu</a:t>
            </a:r>
            <a:endParaRPr lang="en-US" altLang="en-US" sz="1600" dirty="0"/>
          </a:p>
          <a:p>
            <a:pPr marL="692150" lvl="1" indent="-347663"/>
            <a:r>
              <a:rPr lang="en-US" altLang="en-US" sz="2000" dirty="0"/>
              <a:t>We need a </a:t>
            </a:r>
            <a:r>
              <a:rPr lang="en-US" altLang="en-US" sz="2000" dirty="0">
                <a:solidFill>
                  <a:srgbClr val="C00000"/>
                </a:solidFill>
              </a:rPr>
              <a:t>directory: </a:t>
            </a:r>
            <a:r>
              <a:rPr lang="en-US" altLang="en-US" sz="2000" dirty="0"/>
              <a:t>add a service to map between alphanumeric host names and binary IP addresses</a:t>
            </a:r>
          </a:p>
          <a:p>
            <a:pPr marL="692150" lvl="1" indent="-347663"/>
            <a:r>
              <a:rPr lang="en-US" altLang="en-US" sz="2000" dirty="0"/>
              <a:t>We call this process </a:t>
            </a:r>
            <a:r>
              <a:rPr lang="en-US" altLang="en-US" sz="2000" dirty="0">
                <a:solidFill>
                  <a:srgbClr val="C00000"/>
                </a:solidFill>
              </a:rPr>
              <a:t>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36313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Directories</a:t>
            </a: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Directories map a </a:t>
            </a:r>
            <a:r>
              <a:rPr lang="en-US" altLang="en-US" i="1" dirty="0">
                <a:ea typeface="ＭＳ Ｐゴシック" charset="-128"/>
              </a:rPr>
              <a:t>name </a:t>
            </a:r>
            <a:r>
              <a:rPr lang="en-US" altLang="en-US" dirty="0">
                <a:ea typeface="ＭＳ Ｐゴシック" charset="-128"/>
              </a:rPr>
              <a:t>to an </a:t>
            </a:r>
            <a:r>
              <a:rPr lang="en-US" altLang="en-US" i="1" dirty="0">
                <a:ea typeface="ＭＳ Ｐゴシック" charset="-128"/>
              </a:rPr>
              <a:t>address</a:t>
            </a:r>
          </a:p>
          <a:p>
            <a:r>
              <a:rPr lang="en-US" altLang="en-US" dirty="0">
                <a:ea typeface="ＭＳ Ｐゴシック" charset="-128"/>
              </a:rPr>
              <a:t>Simplistic designs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charset="-128"/>
              </a:rPr>
              <a:t>Central directory</a:t>
            </a:r>
          </a:p>
          <a:p>
            <a:pPr lvl="1"/>
            <a:r>
              <a:rPr lang="en-US" altLang="en-US" dirty="0"/>
              <a:t>Ask everyone (e.g., flooding)</a:t>
            </a:r>
          </a:p>
          <a:p>
            <a:pPr lvl="1"/>
            <a:r>
              <a:rPr lang="en-US" altLang="en-US" dirty="0"/>
              <a:t>Tell everyone (e.g., push to a file like /</a:t>
            </a:r>
            <a:r>
              <a:rPr lang="en-US" altLang="en-US" dirty="0" err="1"/>
              <a:t>etc</a:t>
            </a:r>
            <a:r>
              <a:rPr lang="en-US" altLang="en-US" dirty="0"/>
              <a:t>/hosts)</a:t>
            </a:r>
          </a:p>
          <a:p>
            <a:r>
              <a:rPr lang="en-US" altLang="en-US" dirty="0">
                <a:ea typeface="ＭＳ Ｐゴシック" charset="-128"/>
              </a:rPr>
              <a:t>Scalable distributed designs</a:t>
            </a:r>
          </a:p>
          <a:p>
            <a:pPr lvl="1"/>
            <a:r>
              <a:rPr lang="en-US" altLang="en-US" dirty="0"/>
              <a:t>Hierarchical namespace (e.g., Domain Name System </a:t>
            </a:r>
            <a:r>
              <a:rPr lang="en-US" altLang="en-US" dirty="0">
                <a:solidFill>
                  <a:srgbClr val="C00000"/>
                </a:solidFill>
              </a:rPr>
              <a:t>(DNS</a:t>
            </a:r>
            <a:r>
              <a:rPr lang="en-US" altLang="en-US" dirty="0"/>
              <a:t>))</a:t>
            </a:r>
          </a:p>
          <a:p>
            <a:pPr lvl="1"/>
            <a:r>
              <a:rPr lang="en-US" altLang="en-US" dirty="0"/>
              <a:t>Flat name space (e.g., Distributed Hash Table)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6" y="896144"/>
            <a:ext cx="2805112" cy="21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DE34-2622-AC40-A312-19A9B16C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BC4A-CD68-C548-A6D5-83C24972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every host has a local directory?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etc</a:t>
            </a:r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hosts.txt</a:t>
            </a:r>
            <a:endParaRPr lang="en-US" sz="2400" dirty="0">
              <a:latin typeface="Lucida Console" panose="020B0609040504020204" pitchFamily="49" charset="0"/>
            </a:endParaRPr>
          </a:p>
          <a:p>
            <a:pPr lvl="1"/>
            <a:r>
              <a:rPr lang="en-US" sz="2000" dirty="0"/>
              <a:t>How things worked in the early days of the Internet!</a:t>
            </a:r>
          </a:p>
          <a:p>
            <a:r>
              <a:rPr lang="en-US" dirty="0"/>
              <a:t>What if hosts moved around? How do you keep this up to date?</a:t>
            </a:r>
          </a:p>
          <a:p>
            <a:endParaRPr lang="en-US" dirty="0"/>
          </a:p>
        </p:txBody>
      </p:sp>
      <p:pic>
        <p:nvPicPr>
          <p:cNvPr id="5" name="Picture 4" descr="A close up of a newspaper&#13;&#10;&#13;&#10;Description automatically generated">
            <a:extLst>
              <a:ext uri="{FF2B5EF4-FFF2-40B4-BE49-F238E27FC236}">
                <a16:creationId xmlns:a16="http://schemas.microsoft.com/office/drawing/2014/main" id="{B2ED4963-2951-DE4F-84EA-36C25559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24" y="3702710"/>
            <a:ext cx="5118559" cy="30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Placeholder 5">
            <a:extLst>
              <a:ext uri="{FF2B5EF4-FFF2-40B4-BE49-F238E27FC236}">
                <a16:creationId xmlns:a16="http://schemas.microsoft.com/office/drawing/2014/main" id="{F5F83FCE-4FCC-5944-BBE6-A7B92D78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849" y="4291012"/>
            <a:ext cx="10101901" cy="2566988"/>
          </a:xfrm>
        </p:spPr>
        <p:txBody>
          <a:bodyPr>
            <a:normAutofit/>
          </a:bodyPr>
          <a:lstStyle/>
          <a:p>
            <a:r>
              <a:rPr lang="en-US" altLang="en-US" dirty="0"/>
              <a:t>Key idea: Implement a server that looks up a table.</a:t>
            </a:r>
          </a:p>
          <a:p>
            <a:r>
              <a:rPr lang="en-US" altLang="en-US" dirty="0"/>
              <a:t>Will this scale?</a:t>
            </a:r>
          </a:p>
          <a:p>
            <a:pPr lvl="1"/>
            <a:r>
              <a:rPr lang="en-US" altLang="en-US" dirty="0"/>
              <a:t>Every new host needs to be entered in this table</a:t>
            </a:r>
          </a:p>
          <a:p>
            <a:pPr lvl="1"/>
            <a:r>
              <a:rPr lang="en-US" altLang="en-US" dirty="0"/>
              <a:t>Performance: can the server serve billions of Internet users</a:t>
            </a:r>
          </a:p>
          <a:p>
            <a:pPr lvl="1"/>
            <a:r>
              <a:rPr lang="en-US" altLang="en-US" dirty="0"/>
              <a:t>Failure: what if the server or the database crashes?</a:t>
            </a:r>
          </a:p>
          <a:p>
            <a:pPr lvl="1"/>
            <a:r>
              <a:rPr lang="en-US" altLang="en-US" dirty="0"/>
              <a:t>How to secure this server?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17F5CF3-9D09-1543-B981-846A444D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4F791E9-0A13-634C-9A94-3CE750F3F5A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2">
            <a:extLst>
              <a:ext uri="{FF2B5EF4-FFF2-40B4-BE49-F238E27FC236}">
                <a16:creationId xmlns:a16="http://schemas.microsoft.com/office/drawing/2014/main" id="{F7235B5A-B9E4-4943-842B-ACECAFAF4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2975" y="2747964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4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2293" name="Object 2">
                        <a:extLst>
                          <a:ext uri="{FF2B5EF4-FFF2-40B4-BE49-F238E27FC236}">
                            <a16:creationId xmlns:a16="http://schemas.microsoft.com/office/drawing/2014/main" id="{F7235B5A-B9E4-4943-842B-ACECAFAF4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2747964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4" name="Group 40">
            <a:extLst>
              <a:ext uri="{FF2B5EF4-FFF2-40B4-BE49-F238E27FC236}">
                <a16:creationId xmlns:a16="http://schemas.microsoft.com/office/drawing/2014/main" id="{9DD6D948-74F9-2F49-B77D-421D3D528D81}"/>
              </a:ext>
            </a:extLst>
          </p:cNvPr>
          <p:cNvGrpSpPr>
            <a:grpSpLocks/>
          </p:cNvGrpSpPr>
          <p:nvPr/>
        </p:nvGrpSpPr>
        <p:grpSpPr bwMode="auto">
          <a:xfrm>
            <a:off x="9374189" y="2524126"/>
            <a:ext cx="369887" cy="657225"/>
            <a:chOff x="4180" y="783"/>
            <a:chExt cx="150" cy="307"/>
          </a:xfrm>
        </p:grpSpPr>
        <p:sp>
          <p:nvSpPr>
            <p:cNvPr id="12321" name="AutoShape 41">
              <a:extLst>
                <a:ext uri="{FF2B5EF4-FFF2-40B4-BE49-F238E27FC236}">
                  <a16:creationId xmlns:a16="http://schemas.microsoft.com/office/drawing/2014/main" id="{E8B83893-E9BA-D948-B138-3038D7165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2" name="Rectangle 42">
              <a:extLst>
                <a:ext uri="{FF2B5EF4-FFF2-40B4-BE49-F238E27FC236}">
                  <a16:creationId xmlns:a16="http://schemas.microsoft.com/office/drawing/2014/main" id="{F2E23C04-7D41-474D-9A7B-C8A670498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3" name="Rectangle 43">
              <a:extLst>
                <a:ext uri="{FF2B5EF4-FFF2-40B4-BE49-F238E27FC236}">
                  <a16:creationId xmlns:a16="http://schemas.microsoft.com/office/drawing/2014/main" id="{B0F741C5-53D3-6348-A88A-8A2E129BC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4" name="AutoShape 44">
              <a:extLst>
                <a:ext uri="{FF2B5EF4-FFF2-40B4-BE49-F238E27FC236}">
                  <a16:creationId xmlns:a16="http://schemas.microsoft.com/office/drawing/2014/main" id="{68ECEF31-355B-1B47-8C16-03E41068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5" name="Line 45">
              <a:extLst>
                <a:ext uri="{FF2B5EF4-FFF2-40B4-BE49-F238E27FC236}">
                  <a16:creationId xmlns:a16="http://schemas.microsoft.com/office/drawing/2014/main" id="{A0F8159C-5CC3-6940-B259-4C028738A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Line 46">
              <a:extLst>
                <a:ext uri="{FF2B5EF4-FFF2-40B4-BE49-F238E27FC236}">
                  <a16:creationId xmlns:a16="http://schemas.microsoft.com/office/drawing/2014/main" id="{4E6BEC2A-2D26-0648-9C70-BFB981A9C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Rectangle 47">
              <a:extLst>
                <a:ext uri="{FF2B5EF4-FFF2-40B4-BE49-F238E27FC236}">
                  <a16:creationId xmlns:a16="http://schemas.microsoft.com/office/drawing/2014/main" id="{A2462E19-E1A0-2B4E-8D2D-E0B46CFD4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8" name="Rectangle 48">
              <a:extLst>
                <a:ext uri="{FF2B5EF4-FFF2-40B4-BE49-F238E27FC236}">
                  <a16:creationId xmlns:a16="http://schemas.microsoft.com/office/drawing/2014/main" id="{50F00971-BF52-4745-9B45-4EA2287DE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CC8C853-08CF-4642-9AA4-73D4858E9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63662"/>
              </p:ext>
            </p:extLst>
          </p:nvPr>
        </p:nvGraphicFramePr>
        <p:xfrm>
          <a:off x="5834708" y="389892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15" name="TextBox 21">
            <a:extLst>
              <a:ext uri="{FF2B5EF4-FFF2-40B4-BE49-F238E27FC236}">
                <a16:creationId xmlns:a16="http://schemas.microsoft.com/office/drawing/2014/main" id="{C31769EA-1C91-FD45-AE4A-E5E8C71F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0" y="2837951"/>
            <a:ext cx="55043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QUERY | STD QUERY | </a:t>
            </a:r>
            <a:r>
              <a:rPr lang="en-US" altLang="en-US" sz="2400" dirty="0" err="1">
                <a:latin typeface="Helvetica" pitchFamily="2" charset="0"/>
              </a:rPr>
              <a:t>cs.rutgers.edu</a:t>
            </a:r>
            <a:endParaRPr lang="en-US" altLang="en-US" sz="2400" dirty="0">
              <a:latin typeface="Helvetica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2A6AB8-8794-004F-BC7C-3C5BD3BB2307}"/>
              </a:ext>
            </a:extLst>
          </p:cNvPr>
          <p:cNvCxnSpPr/>
          <p:nvPr/>
        </p:nvCxnSpPr>
        <p:spPr bwMode="auto">
          <a:xfrm>
            <a:off x="2981326" y="2764926"/>
            <a:ext cx="639286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17" name="Straight Arrow Connector 28">
            <a:extLst>
              <a:ext uri="{FF2B5EF4-FFF2-40B4-BE49-F238E27FC236}">
                <a16:creationId xmlns:a16="http://schemas.microsoft.com/office/drawing/2014/main" id="{B12756D7-E4D3-6C41-9463-4AD964C7EDE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38451" y="3700463"/>
            <a:ext cx="6708775" cy="0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TextBox 29">
            <a:extLst>
              <a:ext uri="{FF2B5EF4-FFF2-40B4-BE49-F238E27FC236}">
                <a16:creationId xmlns:a16="http://schemas.microsoft.com/office/drawing/2014/main" id="{A5280324-D38E-364E-812C-CFEE359A0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700463"/>
            <a:ext cx="5463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RESPONSE | STD QUERY | 128.6.4.2</a:t>
            </a:r>
          </a:p>
        </p:txBody>
      </p:sp>
      <p:sp>
        <p:nvSpPr>
          <p:cNvPr id="12319" name="TextBox 30">
            <a:extLst>
              <a:ext uri="{FF2B5EF4-FFF2-40B4-BE49-F238E27FC236}">
                <a16:creationId xmlns:a16="http://schemas.microsoft.com/office/drawing/2014/main" id="{982A0CD2-3816-5F4D-8FE6-C44F634BB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2391864"/>
            <a:ext cx="3176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 dirty="0">
                <a:latin typeface="Helvetica" pitchFamily="2" charset="0"/>
              </a:rPr>
              <a:t>&lt;Client IP, </a:t>
            </a:r>
            <a:r>
              <a:rPr lang="en-US" altLang="en-US" sz="1400" dirty="0" err="1">
                <a:latin typeface="Helvetica" pitchFamily="2" charset="0"/>
              </a:rPr>
              <a:t>CPort</a:t>
            </a:r>
            <a:r>
              <a:rPr lang="en-US" altLang="en-US" sz="1400" dirty="0">
                <a:latin typeface="Helvetica" pitchFamily="2" charset="0"/>
              </a:rPr>
              <a:t>, DNS server IP, 53&gt; </a:t>
            </a:r>
          </a:p>
        </p:txBody>
      </p:sp>
      <p:sp>
        <p:nvSpPr>
          <p:cNvPr id="12320" name="TextBox 31">
            <a:extLst>
              <a:ext uri="{FF2B5EF4-FFF2-40B4-BE49-F238E27FC236}">
                <a16:creationId xmlns:a16="http://schemas.microsoft.com/office/drawing/2014/main" id="{0363D13B-44CD-A14B-AD77-30ABEE8EB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9" y="3387726"/>
            <a:ext cx="2948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>
                <a:latin typeface="Helvetica" pitchFamily="2" charset="0"/>
              </a:rPr>
              <a:t>&lt;DNS server, 53, Client IP, Cport&gt;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327731-9EF3-534B-B4B8-7960BCB9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5" grpId="0"/>
      <p:bldP spid="12318" grpId="0"/>
      <p:bldP spid="12319" grpId="0"/>
      <p:bldP spid="123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>
            <a:extLst>
              <a:ext uri="{FF2B5EF4-FFF2-40B4-BE49-F238E27FC236}">
                <a16:creationId xmlns:a16="http://schemas.microsoft.com/office/drawing/2014/main" id="{266DCEF4-203F-F94A-98A5-EADF08A5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1403D0-2BF8-F643-BE6A-D55A9773C9F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CD09C6D6-82DD-0D40-B5C5-B8F44CC0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19192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Root DNS Servers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2C38EFAA-E66D-114D-A72C-25ACBB648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2987676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com DNS servers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9D487FE8-72D8-9D48-98BC-D4115260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2921001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org DNS servers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E744E2F4-6F19-9F4D-B689-EC9EC7455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2921001"/>
            <a:ext cx="192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edu DNS servers</a:t>
            </a: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0C624542-E3B4-3442-8B03-A4B15FD65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8076" y="2319338"/>
            <a:ext cx="2074863" cy="6016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0B69DC45-70E1-004D-87A2-A5DF035E3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2252664"/>
            <a:ext cx="0" cy="668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FDD431E1-D7F1-4543-A409-68E6881FD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464" y="2319338"/>
            <a:ext cx="2147887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0EEB8BCD-D37A-E74C-832D-42A61D714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35956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rutgers.edu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893DAF49-4DA7-9F48-A7D5-783959425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788" y="355600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umass.edu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67A621CC-C988-C747-B7BA-693289C056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2263" y="3254376"/>
            <a:ext cx="500062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311D0620-3368-C146-931E-5B394FE75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2539" y="3254376"/>
            <a:ext cx="428625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845E2251-6B04-1B46-AA09-FDF78D55C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368935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google.com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854EBB05-B461-0048-93B8-516B7CEC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722688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amazon.com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2E07294C-1128-C241-B9ED-D9F3241D5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9239" y="3322638"/>
            <a:ext cx="287337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6A97D8D4-36F0-4C48-8596-9E96B5716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4" y="3322638"/>
            <a:ext cx="358775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7247BEFF-6F5F-E945-9312-D1B592EE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36210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wnyc.org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196920E4-A70A-A94E-BEEC-02A056C7D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3254375"/>
            <a:ext cx="0" cy="401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5">
            <a:extLst>
              <a:ext uri="{FF2B5EF4-FFF2-40B4-BE49-F238E27FC236}">
                <a16:creationId xmlns:a16="http://schemas.microsoft.com/office/drawing/2014/main" id="{F40CB8C9-8A6F-5F47-9820-38758628A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7875" y="4244975"/>
            <a:ext cx="444500" cy="522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Text Box 26">
            <a:extLst>
              <a:ext uri="{FF2B5EF4-FFF2-40B4-BE49-F238E27FC236}">
                <a16:creationId xmlns:a16="http://schemas.microsoft.com/office/drawing/2014/main" id="{3BC06DE9-3011-554E-B016-5FAE1543C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477361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cs.rutgers.edu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DNS server</a:t>
            </a:r>
          </a:p>
        </p:txBody>
      </p:sp>
      <p:sp>
        <p:nvSpPr>
          <p:cNvPr id="14359" name="Text Box 27">
            <a:extLst>
              <a:ext uri="{FF2B5EF4-FFF2-40B4-BE49-F238E27FC236}">
                <a16:creationId xmlns:a16="http://schemas.microsoft.com/office/drawing/2014/main" id="{30F37D51-231D-E04E-AC77-88A01811D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125517"/>
            <a:ext cx="79944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RFC 1034: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Distribution through hierarchy enables scaling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438B3-A2CF-AF46-9E20-6061D638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and hierarchical database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A28DC-F86B-0340-8BAE-EDF38BD68A2F}"/>
              </a:ext>
            </a:extLst>
          </p:cNvPr>
          <p:cNvSpPr txBox="1"/>
          <p:nvPr/>
        </p:nvSpPr>
        <p:spPr>
          <a:xfrm>
            <a:off x="9580563" y="1919288"/>
            <a:ext cx="230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Top-level domain (TLD) servers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ADBC3-871D-6644-82AD-F8E4EFE24056}"/>
              </a:ext>
            </a:extLst>
          </p:cNvPr>
          <p:cNvCxnSpPr/>
          <p:nvPr/>
        </p:nvCxnSpPr>
        <p:spPr>
          <a:xfrm flipH="1">
            <a:off x="8872539" y="2319338"/>
            <a:ext cx="581024" cy="60166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82E6E-EA88-7F44-8FB6-EA26473AB96C}"/>
              </a:ext>
            </a:extLst>
          </p:cNvPr>
          <p:cNvCxnSpPr>
            <a:cxnSpLocks/>
          </p:cNvCxnSpPr>
          <p:nvPr/>
        </p:nvCxnSpPr>
        <p:spPr>
          <a:xfrm flipH="1">
            <a:off x="6653214" y="2210447"/>
            <a:ext cx="2771774" cy="7772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9C737B-0191-FC43-842A-4E0B65675A0A}"/>
              </a:ext>
            </a:extLst>
          </p:cNvPr>
          <p:cNvCxnSpPr>
            <a:cxnSpLocks/>
          </p:cNvCxnSpPr>
          <p:nvPr/>
        </p:nvCxnSpPr>
        <p:spPr>
          <a:xfrm flipH="1">
            <a:off x="4305301" y="2108160"/>
            <a:ext cx="5148262" cy="8593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1367C-5A94-1046-83F2-9FDA406D55EA}"/>
              </a:ext>
            </a:extLst>
          </p:cNvPr>
          <p:cNvSpPr txBox="1"/>
          <p:nvPr/>
        </p:nvSpPr>
        <p:spPr>
          <a:xfrm>
            <a:off x="9453563" y="4724619"/>
            <a:ext cx="231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Authoritative name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A953FC-6495-CD4F-8A5F-575AC0BDA5FA}"/>
              </a:ext>
            </a:extLst>
          </p:cNvPr>
          <p:cNvCxnSpPr>
            <a:endCxn id="14358" idx="3"/>
          </p:cNvCxnSpPr>
          <p:nvPr/>
        </p:nvCxnSpPr>
        <p:spPr>
          <a:xfrm flipH="1">
            <a:off x="8443913" y="4953684"/>
            <a:ext cx="857251" cy="14060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4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>
            <a:extLst>
              <a:ext uri="{FF2B5EF4-FFF2-40B4-BE49-F238E27FC236}">
                <a16:creationId xmlns:a16="http://schemas.microsoft.com/office/drawing/2014/main" id="{B1610F52-1BDF-C248-9166-99641280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5741C80-4DF1-BC44-AC37-F7B616EA079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42E92E39-EC97-C048-A72A-3DD555B4B6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42704" y="1670277"/>
            <a:ext cx="4336867" cy="4648200"/>
          </a:xfrm>
        </p:spPr>
        <p:txBody>
          <a:bodyPr/>
          <a:lstStyle/>
          <a:p>
            <a:r>
              <a:rPr lang="en-US" altLang="en-US" sz="2400" dirty="0"/>
              <a:t>Types of messages exchanged, </a:t>
            </a:r>
          </a:p>
          <a:p>
            <a:pPr lvl="1"/>
            <a:r>
              <a:rPr lang="en-US" altLang="en-US" sz="2000" dirty="0"/>
              <a:t>e.g., request, response 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Message format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000" dirty="0"/>
              <a:t>Syntax: what fields in messages &amp; how fields are delineated</a:t>
            </a:r>
          </a:p>
          <a:p>
            <a:pPr lvl="1"/>
            <a:r>
              <a:rPr lang="en-US" altLang="en-US" sz="2000" dirty="0"/>
              <a:t>Semantics: meaning of information in fields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Actions:</a:t>
            </a:r>
            <a:r>
              <a:rPr lang="en-US" altLang="en-US" sz="2400" dirty="0"/>
              <a:t> when and how processes send &amp; respond to messages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4011838C-2023-0741-9DBF-BB62152B152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5999" y="1690688"/>
            <a:ext cx="5442857" cy="2982912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Public-domain protocols:</a:t>
            </a:r>
          </a:p>
          <a:p>
            <a:r>
              <a:rPr lang="en-US" altLang="en-US" sz="2400" dirty="0"/>
              <a:t>defined in RFCs</a:t>
            </a:r>
          </a:p>
          <a:p>
            <a:r>
              <a:rPr lang="en-US" altLang="en-US" sz="2400" dirty="0"/>
              <a:t>allows for interoperability</a:t>
            </a:r>
          </a:p>
          <a:p>
            <a:r>
              <a:rPr lang="en-US" altLang="en-US" sz="2400" dirty="0"/>
              <a:t>e.g., HTTP, SMTP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Proprietary protocols:</a:t>
            </a:r>
          </a:p>
          <a:p>
            <a:r>
              <a:rPr lang="en-US" altLang="en-US" sz="2400" dirty="0"/>
              <a:t>e.g., Skype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91DA55-31E4-4E43-AABC-390D441B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Application-layer </a:t>
            </a:r>
            <a:r>
              <a:rPr lang="en-US" altLang="en-US" dirty="0">
                <a:solidFill>
                  <a:srgbClr val="C00000"/>
                </a:solidFill>
              </a:rPr>
              <a:t>Protocol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>
            <a:extLst>
              <a:ext uri="{FF2B5EF4-FFF2-40B4-BE49-F238E27FC236}">
                <a16:creationId xmlns:a16="http://schemas.microsoft.com/office/drawing/2014/main" id="{8885EFF7-874F-A74F-BE66-F4A7967B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344E-4D6C-0F4A-9A24-1D8D5BB07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Client and Server</a:t>
            </a:r>
          </a:p>
          <a:p>
            <a:pPr>
              <a:defRPr/>
            </a:pPr>
            <a:r>
              <a:rPr lang="en-US" dirty="0"/>
              <a:t>Client connects to Port 53 on server </a:t>
            </a:r>
          </a:p>
          <a:p>
            <a:pPr>
              <a:defRPr/>
            </a:pPr>
            <a:r>
              <a:rPr lang="en-US" dirty="0"/>
              <a:t>Assume DNS server IP known</a:t>
            </a:r>
          </a:p>
          <a:p>
            <a:pPr>
              <a:defRPr/>
            </a:pPr>
            <a:r>
              <a:rPr lang="en-US" dirty="0"/>
              <a:t>Two types of messages</a:t>
            </a:r>
          </a:p>
          <a:p>
            <a:pPr lvl="1">
              <a:defRPr/>
            </a:pPr>
            <a:r>
              <a:rPr lang="en-US" dirty="0"/>
              <a:t>Queries</a:t>
            </a:r>
          </a:p>
          <a:p>
            <a:pPr lvl="1">
              <a:defRPr/>
            </a:pPr>
            <a:r>
              <a:rPr lang="en-US" dirty="0"/>
              <a:t>Responses</a:t>
            </a:r>
          </a:p>
          <a:p>
            <a:pPr>
              <a:defRPr/>
            </a:pPr>
            <a:r>
              <a:rPr lang="en-US" dirty="0"/>
              <a:t>Type of Query (OPCODE) methods</a:t>
            </a:r>
          </a:p>
          <a:p>
            <a:pPr lvl="1">
              <a:defRPr/>
            </a:pPr>
            <a:r>
              <a:rPr lang="en-US" dirty="0"/>
              <a:t>Standard query (0x0)</a:t>
            </a:r>
          </a:p>
          <a:p>
            <a:pPr lvl="2">
              <a:defRPr/>
            </a:pPr>
            <a:r>
              <a:rPr lang="en-US" dirty="0"/>
              <a:t>Request domain name for a given IP address</a:t>
            </a:r>
          </a:p>
          <a:p>
            <a:pPr lvl="1">
              <a:defRPr/>
            </a:pPr>
            <a:r>
              <a:rPr lang="en-US" dirty="0"/>
              <a:t>Updates (0x5)</a:t>
            </a:r>
          </a:p>
          <a:p>
            <a:pPr lvl="2">
              <a:defRPr/>
            </a:pPr>
            <a:r>
              <a:rPr lang="en-US" dirty="0"/>
              <a:t>Provide a binding of IP address to domain name</a:t>
            </a:r>
          </a:p>
          <a:p>
            <a:pPr>
              <a:defRPr/>
            </a:pPr>
            <a:r>
              <a:rPr lang="en-US" dirty="0"/>
              <a:t>Each type has a common message format that follows the header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5FB4C05D-2EC7-B248-9702-6B4D6D75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508A60-AA3C-124C-8CD4-88E731871A8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5C29B33-5C05-194D-8ECE-C9D60B33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10176F2-617F-EA4E-B508-76B38B6D6F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91183BA-C5A2-EF42-9FFD-357E7A6A9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Protocol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88252BC-09F5-F743-BA00-2ADE855F2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00" dirty="0"/>
              <a:t>When client wants to know an IP address for a host name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Client sends a DNS query to the “local” name server in its network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If name server contains the mapping, it returns the IP address to the client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Otherwise, the name server forwards the request to the root name server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The request works its way down the tree toward the host until it reaches a name server with the correct mapping</a:t>
            </a:r>
          </a:p>
          <a:p>
            <a:pPr marL="692150" lvl="1" indent="-347663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53341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1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783" y="4881564"/>
            <a:ext cx="176202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cis.poly.edu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2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95951" y="3062286"/>
            <a:ext cx="1916113" cy="615949"/>
            <a:chOff x="2826" y="2132"/>
            <a:chExt cx="1207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132"/>
              <a:ext cx="12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dns.poly.edu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Host at </a:t>
            </a:r>
            <a:r>
              <a:rPr lang="en-US" altLang="en-US" sz="2400" dirty="0" err="1"/>
              <a:t>cis.poly.edu</a:t>
            </a:r>
            <a:r>
              <a:rPr lang="en-US" altLang="en-US" sz="2400" dirty="0"/>
              <a:t> wants IP address for </a:t>
            </a:r>
            <a:r>
              <a:rPr lang="en-US" altLang="en-US" sz="2400" dirty="0" err="1"/>
              <a:t>gaia.cs.umass.edu</a:t>
            </a: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>
              <a:lnSpc>
                <a:spcPct val="100000"/>
              </a:lnSpc>
            </a:pPr>
            <a:r>
              <a:rPr lang="en-US" altLang="en-US" sz="2400" dirty="0"/>
              <a:t>Local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Root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TLD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Authoritative</a:t>
            </a:r>
            <a:r>
              <a:rPr lang="en-US" altLang="en-US" sz="2400" dirty="0"/>
              <a:t>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9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3" grpId="0"/>
      <p:bldP spid="283674" grpId="0"/>
      <p:bldP spid="283675" grpId="0"/>
      <p:bldP spid="283676" grpId="0"/>
      <p:bldP spid="283677" grpId="0"/>
      <p:bldP spid="283678" grpId="0"/>
      <p:bldP spid="283707" grpId="0"/>
      <p:bldP spid="2837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>
            <a:extLst>
              <a:ext uri="{FF2B5EF4-FFF2-40B4-BE49-F238E27FC236}">
                <a16:creationId xmlns:a16="http://schemas.microsoft.com/office/drawing/2014/main" id="{A4584764-162D-8C43-8169-E04821B3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EF96464-0C44-1945-A9FA-4C193BF9960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2">
            <a:extLst>
              <a:ext uri="{FF2B5EF4-FFF2-40B4-BE49-F238E27FC236}">
                <a16:creationId xmlns:a16="http://schemas.microsoft.com/office/drawing/2014/main" id="{EAA8D857-D451-F240-8D07-5E359C2747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5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8435" name="Object 2">
                        <a:extLst>
                          <a:ext uri="{FF2B5EF4-FFF2-40B4-BE49-F238E27FC236}">
                            <a16:creationId xmlns:a16="http://schemas.microsoft.com/office/drawing/2014/main" id="{EAA8D857-D451-F240-8D07-5E359C2747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3">
            <a:extLst>
              <a:ext uri="{FF2B5EF4-FFF2-40B4-BE49-F238E27FC236}">
                <a16:creationId xmlns:a16="http://schemas.microsoft.com/office/drawing/2014/main" id="{2FA60B7A-F3F6-8443-A47B-D212AA136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783" y="4881564"/>
            <a:ext cx="176202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cis.poly.edu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32D8EFF9-1F68-7743-BB21-0A191BA51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8438" name="Object 5">
            <a:extLst>
              <a:ext uri="{FF2B5EF4-FFF2-40B4-BE49-F238E27FC236}">
                <a16:creationId xmlns:a16="http://schemas.microsoft.com/office/drawing/2014/main" id="{0755DC0E-2FA8-FE49-9E85-A050629EA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6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18438" name="Object 5">
                        <a:extLst>
                          <a:ext uri="{FF2B5EF4-FFF2-40B4-BE49-F238E27FC236}">
                            <a16:creationId xmlns:a16="http://schemas.microsoft.com/office/drawing/2014/main" id="{0755DC0E-2FA8-FE49-9E85-A050629EA6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9" name="Group 6">
            <a:extLst>
              <a:ext uri="{FF2B5EF4-FFF2-40B4-BE49-F238E27FC236}">
                <a16:creationId xmlns:a16="http://schemas.microsoft.com/office/drawing/2014/main" id="{FFC27F48-9F8B-1A4F-9FB5-2588611C2FB2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8491" name="AutoShape 7">
              <a:extLst>
                <a:ext uri="{FF2B5EF4-FFF2-40B4-BE49-F238E27FC236}">
                  <a16:creationId xmlns:a16="http://schemas.microsoft.com/office/drawing/2014/main" id="{D3E61354-BF30-E34D-A920-479E38074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2" name="Rectangle 8">
              <a:extLst>
                <a:ext uri="{FF2B5EF4-FFF2-40B4-BE49-F238E27FC236}">
                  <a16:creationId xmlns:a16="http://schemas.microsoft.com/office/drawing/2014/main" id="{3195950E-62FC-D445-AB95-D46C0B6F4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3" name="Rectangle 9">
              <a:extLst>
                <a:ext uri="{FF2B5EF4-FFF2-40B4-BE49-F238E27FC236}">
                  <a16:creationId xmlns:a16="http://schemas.microsoft.com/office/drawing/2014/main" id="{0B913E71-1E5D-C64C-B865-29FD3AB9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4" name="AutoShape 10">
              <a:extLst>
                <a:ext uri="{FF2B5EF4-FFF2-40B4-BE49-F238E27FC236}">
                  <a16:creationId xmlns:a16="http://schemas.microsoft.com/office/drawing/2014/main" id="{0C02A239-B9AD-1A45-B5D3-200EB04E1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5" name="Line 11">
              <a:extLst>
                <a:ext uri="{FF2B5EF4-FFF2-40B4-BE49-F238E27FC236}">
                  <a16:creationId xmlns:a16="http://schemas.microsoft.com/office/drawing/2014/main" id="{FBAC42A9-6D5E-E949-BD73-B5C709EDC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Line 12">
              <a:extLst>
                <a:ext uri="{FF2B5EF4-FFF2-40B4-BE49-F238E27FC236}">
                  <a16:creationId xmlns:a16="http://schemas.microsoft.com/office/drawing/2014/main" id="{4219BDCD-7C94-AF48-917A-A69DB9BBF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7" name="Rectangle 13">
              <a:extLst>
                <a:ext uri="{FF2B5EF4-FFF2-40B4-BE49-F238E27FC236}">
                  <a16:creationId xmlns:a16="http://schemas.microsoft.com/office/drawing/2014/main" id="{979AE5AF-AFE0-6B49-AFB4-A8C0C611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8" name="Rectangle 14">
              <a:extLst>
                <a:ext uri="{FF2B5EF4-FFF2-40B4-BE49-F238E27FC236}">
                  <a16:creationId xmlns:a16="http://schemas.microsoft.com/office/drawing/2014/main" id="{990BEFE2-D803-094D-9A1F-C85F10A71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8440" name="Text Box 15">
            <a:extLst>
              <a:ext uri="{FF2B5EF4-FFF2-40B4-BE49-F238E27FC236}">
                <a16:creationId xmlns:a16="http://schemas.microsoft.com/office/drawing/2014/main" id="{C8E48C12-AF34-1A45-A01B-FBD3D738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8441" name="Line 16">
            <a:extLst>
              <a:ext uri="{FF2B5EF4-FFF2-40B4-BE49-F238E27FC236}">
                <a16:creationId xmlns:a16="http://schemas.microsoft.com/office/drawing/2014/main" id="{59FDE3CB-ADA6-8647-8AC6-9CF0C7A421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7">
            <a:extLst>
              <a:ext uri="{FF2B5EF4-FFF2-40B4-BE49-F238E27FC236}">
                <a16:creationId xmlns:a16="http://schemas.microsoft.com/office/drawing/2014/main" id="{2BBDAE14-B521-1D43-8FD7-B78C4046D2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8">
            <a:extLst>
              <a:ext uri="{FF2B5EF4-FFF2-40B4-BE49-F238E27FC236}">
                <a16:creationId xmlns:a16="http://schemas.microsoft.com/office/drawing/2014/main" id="{C0589685-F7AE-264E-99AC-DEFEB9C3D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9">
            <a:extLst>
              <a:ext uri="{FF2B5EF4-FFF2-40B4-BE49-F238E27FC236}">
                <a16:creationId xmlns:a16="http://schemas.microsoft.com/office/drawing/2014/main" id="{F1D67258-86D7-1D42-8C24-AFD58D8F21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20">
            <a:extLst>
              <a:ext uri="{FF2B5EF4-FFF2-40B4-BE49-F238E27FC236}">
                <a16:creationId xmlns:a16="http://schemas.microsoft.com/office/drawing/2014/main" id="{81F9EBDF-DC23-2F49-A176-662AC984E5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21">
            <a:extLst>
              <a:ext uri="{FF2B5EF4-FFF2-40B4-BE49-F238E27FC236}">
                <a16:creationId xmlns:a16="http://schemas.microsoft.com/office/drawing/2014/main" id="{340D5CD8-A9A8-C84C-9D05-53C88A4A4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47" name="Group 22">
            <a:extLst>
              <a:ext uri="{FF2B5EF4-FFF2-40B4-BE49-F238E27FC236}">
                <a16:creationId xmlns:a16="http://schemas.microsoft.com/office/drawing/2014/main" id="{38DF4A90-CA88-A94A-9245-18ACE89001A0}"/>
              </a:ext>
            </a:extLst>
          </p:cNvPr>
          <p:cNvGrpSpPr>
            <a:grpSpLocks/>
          </p:cNvGrpSpPr>
          <p:nvPr/>
        </p:nvGrpSpPr>
        <p:grpSpPr bwMode="auto">
          <a:xfrm>
            <a:off x="5695951" y="3062286"/>
            <a:ext cx="1916113" cy="615949"/>
            <a:chOff x="2826" y="2132"/>
            <a:chExt cx="1207" cy="388"/>
          </a:xfrm>
        </p:grpSpPr>
        <p:sp>
          <p:nvSpPr>
            <p:cNvPr id="18489" name="Rectangle 23">
              <a:extLst>
                <a:ext uri="{FF2B5EF4-FFF2-40B4-BE49-F238E27FC236}">
                  <a16:creationId xmlns:a16="http://schemas.microsoft.com/office/drawing/2014/main" id="{476B2F9B-2295-7642-A9BD-DD970C4BA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0" name="Text Box 24">
              <a:extLst>
                <a:ext uri="{FF2B5EF4-FFF2-40B4-BE49-F238E27FC236}">
                  <a16:creationId xmlns:a16="http://schemas.microsoft.com/office/drawing/2014/main" id="{F6E6669E-D91B-B045-9A62-F13465A87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132"/>
              <a:ext cx="12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dns.poly.edu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8" name="Text Box 25">
            <a:extLst>
              <a:ext uri="{FF2B5EF4-FFF2-40B4-BE49-F238E27FC236}">
                <a16:creationId xmlns:a16="http://schemas.microsoft.com/office/drawing/2014/main" id="{DBFE8D39-C040-3F4B-A5F1-A9087C6C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9" name="Text Box 26">
            <a:extLst>
              <a:ext uri="{FF2B5EF4-FFF2-40B4-BE49-F238E27FC236}">
                <a16:creationId xmlns:a16="http://schemas.microsoft.com/office/drawing/2014/main" id="{C012DD3D-9581-5249-A7C8-8F2069E2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0" name="Text Box 27">
            <a:extLst>
              <a:ext uri="{FF2B5EF4-FFF2-40B4-BE49-F238E27FC236}">
                <a16:creationId xmlns:a16="http://schemas.microsoft.com/office/drawing/2014/main" id="{EF947403-E223-BC4D-9D99-741EF266F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1" name="Text Box 28">
            <a:extLst>
              <a:ext uri="{FF2B5EF4-FFF2-40B4-BE49-F238E27FC236}">
                <a16:creationId xmlns:a16="http://schemas.microsoft.com/office/drawing/2014/main" id="{716966F3-8777-EC42-9726-43B5D031A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2" name="Text Box 29">
            <a:extLst>
              <a:ext uri="{FF2B5EF4-FFF2-40B4-BE49-F238E27FC236}">
                <a16:creationId xmlns:a16="http://schemas.microsoft.com/office/drawing/2014/main" id="{22262039-9EA7-2247-9C4A-DFCE620E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3" name="Text Box 30">
            <a:extLst>
              <a:ext uri="{FF2B5EF4-FFF2-40B4-BE49-F238E27FC236}">
                <a16:creationId xmlns:a16="http://schemas.microsoft.com/office/drawing/2014/main" id="{14CB1B3D-DAAD-A64C-8523-119DAAA27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8454" name="Group 31">
            <a:extLst>
              <a:ext uri="{FF2B5EF4-FFF2-40B4-BE49-F238E27FC236}">
                <a16:creationId xmlns:a16="http://schemas.microsoft.com/office/drawing/2014/main" id="{21EDAB5E-43B3-6244-A192-6CD4BAA44394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8481" name="AutoShape 32">
              <a:extLst>
                <a:ext uri="{FF2B5EF4-FFF2-40B4-BE49-F238E27FC236}">
                  <a16:creationId xmlns:a16="http://schemas.microsoft.com/office/drawing/2014/main" id="{BF4F5F33-7749-F149-B6E6-563DAC219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2" name="Rectangle 33">
              <a:extLst>
                <a:ext uri="{FF2B5EF4-FFF2-40B4-BE49-F238E27FC236}">
                  <a16:creationId xmlns:a16="http://schemas.microsoft.com/office/drawing/2014/main" id="{C083E64F-8A79-C245-AE25-904256674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3" name="Rectangle 34">
              <a:extLst>
                <a:ext uri="{FF2B5EF4-FFF2-40B4-BE49-F238E27FC236}">
                  <a16:creationId xmlns:a16="http://schemas.microsoft.com/office/drawing/2014/main" id="{508CD86B-0A14-7745-A3A5-3F60F6FA3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4" name="AutoShape 35">
              <a:extLst>
                <a:ext uri="{FF2B5EF4-FFF2-40B4-BE49-F238E27FC236}">
                  <a16:creationId xmlns:a16="http://schemas.microsoft.com/office/drawing/2014/main" id="{7A5BA969-D828-6441-BCC9-AE5D0F30C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5" name="Line 36">
              <a:extLst>
                <a:ext uri="{FF2B5EF4-FFF2-40B4-BE49-F238E27FC236}">
                  <a16:creationId xmlns:a16="http://schemas.microsoft.com/office/drawing/2014/main" id="{3334EA81-EB48-1F4A-A169-2049DA3B9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37">
              <a:extLst>
                <a:ext uri="{FF2B5EF4-FFF2-40B4-BE49-F238E27FC236}">
                  <a16:creationId xmlns:a16="http://schemas.microsoft.com/office/drawing/2014/main" id="{A1782C09-77EC-FD43-9AD6-FD8F47C1A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Rectangle 38">
              <a:extLst>
                <a:ext uri="{FF2B5EF4-FFF2-40B4-BE49-F238E27FC236}">
                  <a16:creationId xmlns:a16="http://schemas.microsoft.com/office/drawing/2014/main" id="{E14F8558-B1B4-C24C-B57D-2EFEAEFE4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8" name="Rectangle 39">
              <a:extLst>
                <a:ext uri="{FF2B5EF4-FFF2-40B4-BE49-F238E27FC236}">
                  <a16:creationId xmlns:a16="http://schemas.microsoft.com/office/drawing/2014/main" id="{A4F21945-DBAD-554E-8981-D7A07371F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8455" name="Group 40">
            <a:extLst>
              <a:ext uri="{FF2B5EF4-FFF2-40B4-BE49-F238E27FC236}">
                <a16:creationId xmlns:a16="http://schemas.microsoft.com/office/drawing/2014/main" id="{02376548-B888-A246-BC56-70E3E93BEEE2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8473" name="AutoShape 41">
              <a:extLst>
                <a:ext uri="{FF2B5EF4-FFF2-40B4-BE49-F238E27FC236}">
                  <a16:creationId xmlns:a16="http://schemas.microsoft.com/office/drawing/2014/main" id="{A1370A39-0E97-3E46-AD2D-430A42DB3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4" name="Rectangle 42">
              <a:extLst>
                <a:ext uri="{FF2B5EF4-FFF2-40B4-BE49-F238E27FC236}">
                  <a16:creationId xmlns:a16="http://schemas.microsoft.com/office/drawing/2014/main" id="{FC5E375A-0FC0-134F-A694-35863D97A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5" name="Rectangle 43">
              <a:extLst>
                <a:ext uri="{FF2B5EF4-FFF2-40B4-BE49-F238E27FC236}">
                  <a16:creationId xmlns:a16="http://schemas.microsoft.com/office/drawing/2014/main" id="{E791CCBD-1437-764B-951D-B807A88F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6" name="AutoShape 44">
              <a:extLst>
                <a:ext uri="{FF2B5EF4-FFF2-40B4-BE49-F238E27FC236}">
                  <a16:creationId xmlns:a16="http://schemas.microsoft.com/office/drawing/2014/main" id="{EDDBD281-A7DF-6E46-9D46-92568BA71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7" name="Line 45">
              <a:extLst>
                <a:ext uri="{FF2B5EF4-FFF2-40B4-BE49-F238E27FC236}">
                  <a16:creationId xmlns:a16="http://schemas.microsoft.com/office/drawing/2014/main" id="{0E8A5C66-9F8B-D24D-AAB3-2E4EE180F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46">
              <a:extLst>
                <a:ext uri="{FF2B5EF4-FFF2-40B4-BE49-F238E27FC236}">
                  <a16:creationId xmlns:a16="http://schemas.microsoft.com/office/drawing/2014/main" id="{41ACB69A-E1F2-4844-B95F-F8141F694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Rectangle 47">
              <a:extLst>
                <a:ext uri="{FF2B5EF4-FFF2-40B4-BE49-F238E27FC236}">
                  <a16:creationId xmlns:a16="http://schemas.microsoft.com/office/drawing/2014/main" id="{8F0604DA-1182-7E4D-B6B0-D174CEBAE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0" name="Rectangle 48">
              <a:extLst>
                <a:ext uri="{FF2B5EF4-FFF2-40B4-BE49-F238E27FC236}">
                  <a16:creationId xmlns:a16="http://schemas.microsoft.com/office/drawing/2014/main" id="{5BB0670F-6C04-BD4B-BFED-A40A74A0E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8456" name="Group 49">
            <a:extLst>
              <a:ext uri="{FF2B5EF4-FFF2-40B4-BE49-F238E27FC236}">
                <a16:creationId xmlns:a16="http://schemas.microsoft.com/office/drawing/2014/main" id="{38A7362F-1994-1142-8B8D-B7B4546B6D5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8465" name="AutoShape 50">
              <a:extLst>
                <a:ext uri="{FF2B5EF4-FFF2-40B4-BE49-F238E27FC236}">
                  <a16:creationId xmlns:a16="http://schemas.microsoft.com/office/drawing/2014/main" id="{D583641C-80A0-C94B-BCC0-EC3A50F5D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6" name="Rectangle 51">
              <a:extLst>
                <a:ext uri="{FF2B5EF4-FFF2-40B4-BE49-F238E27FC236}">
                  <a16:creationId xmlns:a16="http://schemas.microsoft.com/office/drawing/2014/main" id="{9275C120-4B70-E547-85C3-F2A581A90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7" name="Rectangle 52">
              <a:extLst>
                <a:ext uri="{FF2B5EF4-FFF2-40B4-BE49-F238E27FC236}">
                  <a16:creationId xmlns:a16="http://schemas.microsoft.com/office/drawing/2014/main" id="{6EED23D9-79B1-AD41-A19A-52367ECC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8" name="AutoShape 53">
              <a:extLst>
                <a:ext uri="{FF2B5EF4-FFF2-40B4-BE49-F238E27FC236}">
                  <a16:creationId xmlns:a16="http://schemas.microsoft.com/office/drawing/2014/main" id="{5677ABBE-1536-A643-9862-025D9640B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9" name="Line 54">
              <a:extLst>
                <a:ext uri="{FF2B5EF4-FFF2-40B4-BE49-F238E27FC236}">
                  <a16:creationId xmlns:a16="http://schemas.microsoft.com/office/drawing/2014/main" id="{11FABD5E-1CC6-854A-8112-B71E64F1B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55">
              <a:extLst>
                <a:ext uri="{FF2B5EF4-FFF2-40B4-BE49-F238E27FC236}">
                  <a16:creationId xmlns:a16="http://schemas.microsoft.com/office/drawing/2014/main" id="{82D4B78E-7746-1041-8F48-29E19715D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Rectangle 56">
              <a:extLst>
                <a:ext uri="{FF2B5EF4-FFF2-40B4-BE49-F238E27FC236}">
                  <a16:creationId xmlns:a16="http://schemas.microsoft.com/office/drawing/2014/main" id="{25B6F7EC-6686-C24F-9119-93FE65EA8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2" name="Rectangle 57">
              <a:extLst>
                <a:ext uri="{FF2B5EF4-FFF2-40B4-BE49-F238E27FC236}">
                  <a16:creationId xmlns:a16="http://schemas.microsoft.com/office/drawing/2014/main" id="{2C1CDC5D-0BAD-8C4A-AB4A-E340CB6DB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8457" name="Text Box 58">
            <a:extLst>
              <a:ext uri="{FF2B5EF4-FFF2-40B4-BE49-F238E27FC236}">
                <a16:creationId xmlns:a16="http://schemas.microsoft.com/office/drawing/2014/main" id="{46CB7DAB-C6F5-6844-83B1-2958D3CC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8458" name="Text Box 59">
            <a:extLst>
              <a:ext uri="{FF2B5EF4-FFF2-40B4-BE49-F238E27FC236}">
                <a16:creationId xmlns:a16="http://schemas.microsoft.com/office/drawing/2014/main" id="{1DD95614-9962-5D40-B3F7-DBD25F51C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9" name="Text Box 60">
            <a:extLst>
              <a:ext uri="{FF2B5EF4-FFF2-40B4-BE49-F238E27FC236}">
                <a16:creationId xmlns:a16="http://schemas.microsoft.com/office/drawing/2014/main" id="{FCEE40A2-8E06-9049-8075-8ADDE4FDA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60" name="Line 61">
            <a:extLst>
              <a:ext uri="{FF2B5EF4-FFF2-40B4-BE49-F238E27FC236}">
                <a16:creationId xmlns:a16="http://schemas.microsoft.com/office/drawing/2014/main" id="{CF57E2B3-CE1B-1D4C-95BA-1EA3320A4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62">
            <a:extLst>
              <a:ext uri="{FF2B5EF4-FFF2-40B4-BE49-F238E27FC236}">
                <a16:creationId xmlns:a16="http://schemas.microsoft.com/office/drawing/2014/main" id="{9391FFEB-6794-A34C-97BB-FBD936AD63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Text Box 63">
            <a:extLst>
              <a:ext uri="{FF2B5EF4-FFF2-40B4-BE49-F238E27FC236}">
                <a16:creationId xmlns:a16="http://schemas.microsoft.com/office/drawing/2014/main" id="{ADA43BFC-7973-F648-BB8D-AB3B416A4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.</a:t>
            </a:r>
            <a:r>
              <a:rPr lang="en-US" altLang="en-US" sz="1800" dirty="0" err="1">
                <a:latin typeface="Helvetica" pitchFamily="2" charset="0"/>
              </a:rPr>
              <a:t>edu</a:t>
            </a:r>
            <a:r>
              <a:rPr lang="en-US" altLang="en-US" sz="1800" dirty="0">
                <a:latin typeface="Helvetica" pitchFamily="2" charset="0"/>
              </a:rPr>
              <a:t>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8464" name="Rectangle 65">
            <a:extLst>
              <a:ext uri="{FF2B5EF4-FFF2-40B4-BE49-F238E27FC236}">
                <a16:creationId xmlns:a16="http://schemas.microsoft.com/office/drawing/2014/main" id="{FEC04AA4-3FFB-9441-9A41-C7A2ADD1E95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6" y="1704975"/>
            <a:ext cx="4753766" cy="4648200"/>
          </a:xfrm>
        </p:spPr>
        <p:txBody>
          <a:bodyPr/>
          <a:lstStyle/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Iterative query:</a:t>
            </a:r>
            <a:endParaRPr lang="en-US" altLang="en-US" sz="20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Contacted server replies with name of server to contact</a:t>
            </a:r>
          </a:p>
          <a:p>
            <a:endParaRPr lang="en-US" altLang="en-US" sz="2400" dirty="0"/>
          </a:p>
          <a:p>
            <a:r>
              <a:rPr lang="en-US" altLang="en-US" sz="2400" dirty="0"/>
              <a:t>“I don’t know this name, but ask this server”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400" dirty="0"/>
              <a:t>Queries are iterative for the local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7CEBE-AAC3-4243-B5E4-82475FC9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54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6B9D18A9-23AA-A943-9B03-90CD51DE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13BD270-1EAC-A54D-BE3E-E2851C91FC2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3">
            <a:extLst>
              <a:ext uri="{FF2B5EF4-FFF2-40B4-BE49-F238E27FC236}">
                <a16:creationId xmlns:a16="http://schemas.microsoft.com/office/drawing/2014/main" id="{FB300A17-B4EF-9346-880E-792FE237D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9138" y="4613276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9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9462" name="Object 3">
                        <a:extLst>
                          <a:ext uri="{FF2B5EF4-FFF2-40B4-BE49-F238E27FC236}">
                            <a16:creationId xmlns:a16="http://schemas.microsoft.com/office/drawing/2014/main" id="{FB300A17-B4EF-9346-880E-792FE237D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4613276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4">
            <a:extLst>
              <a:ext uri="{FF2B5EF4-FFF2-40B4-BE49-F238E27FC236}">
                <a16:creationId xmlns:a16="http://schemas.microsoft.com/office/drawing/2014/main" id="{25C43C66-6461-AC4A-B99D-C2A1573F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5191126"/>
            <a:ext cx="17621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cis.poly.edu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64" name="Text Box 5">
            <a:extLst>
              <a:ext uri="{FF2B5EF4-FFF2-40B4-BE49-F238E27FC236}">
                <a16:creationId xmlns:a16="http://schemas.microsoft.com/office/drawing/2014/main" id="{1DD07BDC-4646-4144-95A0-0B39DB069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5980113"/>
            <a:ext cx="2282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9465" name="Object 6">
            <a:extLst>
              <a:ext uri="{FF2B5EF4-FFF2-40B4-BE49-F238E27FC236}">
                <a16:creationId xmlns:a16="http://schemas.microsoft.com/office/drawing/2014/main" id="{EFFC03CD-6698-2A47-A83E-F8CE3898C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3213" y="5413376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0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19465" name="Object 6">
                        <a:extLst>
                          <a:ext uri="{FF2B5EF4-FFF2-40B4-BE49-F238E27FC236}">
                            <a16:creationId xmlns:a16="http://schemas.microsoft.com/office/drawing/2014/main" id="{EFFC03CD-6698-2A47-A83E-F8CE3898C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213" y="5413376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Group 7">
            <a:extLst>
              <a:ext uri="{FF2B5EF4-FFF2-40B4-BE49-F238E27FC236}">
                <a16:creationId xmlns:a16="http://schemas.microsoft.com/office/drawing/2014/main" id="{D4AFABB2-CAFB-2145-9313-5F4EAAEABEE8}"/>
              </a:ext>
            </a:extLst>
          </p:cNvPr>
          <p:cNvGrpSpPr>
            <a:grpSpLocks/>
          </p:cNvGrpSpPr>
          <p:nvPr/>
        </p:nvGrpSpPr>
        <p:grpSpPr bwMode="auto">
          <a:xfrm>
            <a:off x="6046788" y="2538413"/>
            <a:ext cx="369888" cy="657225"/>
            <a:chOff x="4180" y="783"/>
            <a:chExt cx="150" cy="307"/>
          </a:xfrm>
        </p:grpSpPr>
        <p:sp>
          <p:nvSpPr>
            <p:cNvPr id="19516" name="AutoShape 8">
              <a:extLst>
                <a:ext uri="{FF2B5EF4-FFF2-40B4-BE49-F238E27FC236}">
                  <a16:creationId xmlns:a16="http://schemas.microsoft.com/office/drawing/2014/main" id="{51D3DD00-5714-1E4F-B98B-1CD55BB99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7" name="Rectangle 9">
              <a:extLst>
                <a:ext uri="{FF2B5EF4-FFF2-40B4-BE49-F238E27FC236}">
                  <a16:creationId xmlns:a16="http://schemas.microsoft.com/office/drawing/2014/main" id="{EC6C29C9-8833-1440-AB55-533A88488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8" name="Rectangle 10">
              <a:extLst>
                <a:ext uri="{FF2B5EF4-FFF2-40B4-BE49-F238E27FC236}">
                  <a16:creationId xmlns:a16="http://schemas.microsoft.com/office/drawing/2014/main" id="{F8A357B3-F7BF-7847-A8C8-FDB6B8C9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9" name="AutoShape 11">
              <a:extLst>
                <a:ext uri="{FF2B5EF4-FFF2-40B4-BE49-F238E27FC236}">
                  <a16:creationId xmlns:a16="http://schemas.microsoft.com/office/drawing/2014/main" id="{53077D92-6243-D749-8AC4-B63A2428C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0" name="Line 12">
              <a:extLst>
                <a:ext uri="{FF2B5EF4-FFF2-40B4-BE49-F238E27FC236}">
                  <a16:creationId xmlns:a16="http://schemas.microsoft.com/office/drawing/2014/main" id="{0FFC42EC-67EA-9643-BB55-75B505B27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13">
              <a:extLst>
                <a:ext uri="{FF2B5EF4-FFF2-40B4-BE49-F238E27FC236}">
                  <a16:creationId xmlns:a16="http://schemas.microsoft.com/office/drawing/2014/main" id="{E5F0BE56-575B-584A-9448-A87BCCBF3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Rectangle 14">
              <a:extLst>
                <a:ext uri="{FF2B5EF4-FFF2-40B4-BE49-F238E27FC236}">
                  <a16:creationId xmlns:a16="http://schemas.microsoft.com/office/drawing/2014/main" id="{E0A05CE6-5AEA-9841-B544-9D743072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3" name="Rectangle 15">
              <a:extLst>
                <a:ext uri="{FF2B5EF4-FFF2-40B4-BE49-F238E27FC236}">
                  <a16:creationId xmlns:a16="http://schemas.microsoft.com/office/drawing/2014/main" id="{F31805F7-579A-D243-B179-3242BC442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67" name="Text Box 16">
            <a:extLst>
              <a:ext uri="{FF2B5EF4-FFF2-40B4-BE49-F238E27FC236}">
                <a16:creationId xmlns:a16="http://schemas.microsoft.com/office/drawing/2014/main" id="{39A590B7-8889-4B40-859D-08971CB1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79057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68" name="Line 17">
            <a:extLst>
              <a:ext uri="{FF2B5EF4-FFF2-40B4-BE49-F238E27FC236}">
                <a16:creationId xmlns:a16="http://schemas.microsoft.com/office/drawing/2014/main" id="{7053E567-5CD9-5C46-B3CD-8618562296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225800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8">
            <a:extLst>
              <a:ext uri="{FF2B5EF4-FFF2-40B4-BE49-F238E27FC236}">
                <a16:creationId xmlns:a16="http://schemas.microsoft.com/office/drawing/2014/main" id="{2893C652-5F98-FB4B-9EA7-52BD9AC79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1530350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9">
            <a:extLst>
              <a:ext uri="{FF2B5EF4-FFF2-40B4-BE49-F238E27FC236}">
                <a16:creationId xmlns:a16="http://schemas.microsoft.com/office/drawing/2014/main" id="{8708BBCC-1DE6-D14F-8EC5-589E1994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3254375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71" name="Group 20">
            <a:extLst>
              <a:ext uri="{FF2B5EF4-FFF2-40B4-BE49-F238E27FC236}">
                <a16:creationId xmlns:a16="http://schemas.microsoft.com/office/drawing/2014/main" id="{955C94BC-6B94-2141-8F72-3769390BEA48}"/>
              </a:ext>
            </a:extLst>
          </p:cNvPr>
          <p:cNvGrpSpPr>
            <a:grpSpLocks/>
          </p:cNvGrpSpPr>
          <p:nvPr/>
        </p:nvGrpSpPr>
        <p:grpSpPr bwMode="auto">
          <a:xfrm>
            <a:off x="4981575" y="3371850"/>
            <a:ext cx="1916113" cy="615950"/>
            <a:chOff x="2826" y="2132"/>
            <a:chExt cx="1207" cy="388"/>
          </a:xfrm>
        </p:grpSpPr>
        <p:sp>
          <p:nvSpPr>
            <p:cNvPr id="19514" name="Rectangle 21">
              <a:extLst>
                <a:ext uri="{FF2B5EF4-FFF2-40B4-BE49-F238E27FC236}">
                  <a16:creationId xmlns:a16="http://schemas.microsoft.com/office/drawing/2014/main" id="{F5D6DFF7-E569-C441-A3A1-455E55E6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5" name="Text Box 22">
              <a:extLst>
                <a:ext uri="{FF2B5EF4-FFF2-40B4-BE49-F238E27FC236}">
                  <a16:creationId xmlns:a16="http://schemas.microsoft.com/office/drawing/2014/main" id="{F157AA0C-B7DD-9142-9741-189115640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132"/>
              <a:ext cx="12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dns.poly.edu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72" name="Text Box 23">
            <a:extLst>
              <a:ext uri="{FF2B5EF4-FFF2-40B4-BE49-F238E27FC236}">
                <a16:creationId xmlns:a16="http://schemas.microsoft.com/office/drawing/2014/main" id="{950F0CE3-2660-DD45-AC56-8D1EB4DB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5" y="408146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3" name="Text Box 24">
            <a:extLst>
              <a:ext uri="{FF2B5EF4-FFF2-40B4-BE49-F238E27FC236}">
                <a16:creationId xmlns:a16="http://schemas.microsoft.com/office/drawing/2014/main" id="{B62A8115-115B-8A48-A3D9-2C910391A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17478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4" name="Text Box 25">
            <a:extLst>
              <a:ext uri="{FF2B5EF4-FFF2-40B4-BE49-F238E27FC236}">
                <a16:creationId xmlns:a16="http://schemas.microsoft.com/office/drawing/2014/main" id="{DC1F5830-2D6B-3E40-A3DF-B0B59D223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638" y="35337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5" name="Text Box 26">
            <a:extLst>
              <a:ext uri="{FF2B5EF4-FFF2-40B4-BE49-F238E27FC236}">
                <a16:creationId xmlns:a16="http://schemas.microsoft.com/office/drawing/2014/main" id="{1B7B8584-9C93-6D41-B418-DEFFF953F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438" y="3609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6" name="Text Box 27">
            <a:extLst>
              <a:ext uri="{FF2B5EF4-FFF2-40B4-BE49-F238E27FC236}">
                <a16:creationId xmlns:a16="http://schemas.microsoft.com/office/drawing/2014/main" id="{DDC7DB96-06BA-F846-8F5A-5FBF33C3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8" y="22383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9477" name="Group 28">
            <a:extLst>
              <a:ext uri="{FF2B5EF4-FFF2-40B4-BE49-F238E27FC236}">
                <a16:creationId xmlns:a16="http://schemas.microsoft.com/office/drawing/2014/main" id="{F9E644DE-E959-6640-862D-5F63705F8A3D}"/>
              </a:ext>
            </a:extLst>
          </p:cNvPr>
          <p:cNvGrpSpPr>
            <a:grpSpLocks/>
          </p:cNvGrpSpPr>
          <p:nvPr/>
        </p:nvGrpSpPr>
        <p:grpSpPr bwMode="auto">
          <a:xfrm>
            <a:off x="7161213" y="1119188"/>
            <a:ext cx="369888" cy="657225"/>
            <a:chOff x="4180" y="783"/>
            <a:chExt cx="150" cy="307"/>
          </a:xfrm>
        </p:grpSpPr>
        <p:sp>
          <p:nvSpPr>
            <p:cNvPr id="19506" name="AutoShape 29">
              <a:extLst>
                <a:ext uri="{FF2B5EF4-FFF2-40B4-BE49-F238E27FC236}">
                  <a16:creationId xmlns:a16="http://schemas.microsoft.com/office/drawing/2014/main" id="{03EAA193-C083-AD41-BCDC-20FAB188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7" name="Rectangle 30">
              <a:extLst>
                <a:ext uri="{FF2B5EF4-FFF2-40B4-BE49-F238E27FC236}">
                  <a16:creationId xmlns:a16="http://schemas.microsoft.com/office/drawing/2014/main" id="{BE463B6B-1445-D042-BAE5-C3970B27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8" name="Rectangle 31">
              <a:extLst>
                <a:ext uri="{FF2B5EF4-FFF2-40B4-BE49-F238E27FC236}">
                  <a16:creationId xmlns:a16="http://schemas.microsoft.com/office/drawing/2014/main" id="{3DE495D8-D62B-4E4F-AB85-92440372A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9" name="AutoShape 32">
              <a:extLst>
                <a:ext uri="{FF2B5EF4-FFF2-40B4-BE49-F238E27FC236}">
                  <a16:creationId xmlns:a16="http://schemas.microsoft.com/office/drawing/2014/main" id="{DF306364-A589-9F44-8A5C-76370CE4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0" name="Line 33">
              <a:extLst>
                <a:ext uri="{FF2B5EF4-FFF2-40B4-BE49-F238E27FC236}">
                  <a16:creationId xmlns:a16="http://schemas.microsoft.com/office/drawing/2014/main" id="{6710E7D8-12E5-8146-9EFE-231CDDD83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34">
              <a:extLst>
                <a:ext uri="{FF2B5EF4-FFF2-40B4-BE49-F238E27FC236}">
                  <a16:creationId xmlns:a16="http://schemas.microsoft.com/office/drawing/2014/main" id="{3CFC39E6-69EF-D141-B338-D062C83AF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Rectangle 35">
              <a:extLst>
                <a:ext uri="{FF2B5EF4-FFF2-40B4-BE49-F238E27FC236}">
                  <a16:creationId xmlns:a16="http://schemas.microsoft.com/office/drawing/2014/main" id="{9A2F9168-0853-5A4F-9D97-3282DF42D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3" name="Rectangle 36">
              <a:extLst>
                <a:ext uri="{FF2B5EF4-FFF2-40B4-BE49-F238E27FC236}">
                  <a16:creationId xmlns:a16="http://schemas.microsoft.com/office/drawing/2014/main" id="{3E3E0F9A-ED27-6D4D-B7B8-CBB396EC3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8" name="Group 37">
            <a:extLst>
              <a:ext uri="{FF2B5EF4-FFF2-40B4-BE49-F238E27FC236}">
                <a16:creationId xmlns:a16="http://schemas.microsoft.com/office/drawing/2014/main" id="{C914F66D-2D14-EA41-AF8A-7BCFE412D5E0}"/>
              </a:ext>
            </a:extLst>
          </p:cNvPr>
          <p:cNvGrpSpPr>
            <a:grpSpLocks/>
          </p:cNvGrpSpPr>
          <p:nvPr/>
        </p:nvGrpSpPr>
        <p:grpSpPr bwMode="auto">
          <a:xfrm>
            <a:off x="7989888" y="2547938"/>
            <a:ext cx="369888" cy="657225"/>
            <a:chOff x="4180" y="783"/>
            <a:chExt cx="150" cy="307"/>
          </a:xfrm>
        </p:grpSpPr>
        <p:sp>
          <p:nvSpPr>
            <p:cNvPr id="19498" name="AutoShape 38">
              <a:extLst>
                <a:ext uri="{FF2B5EF4-FFF2-40B4-BE49-F238E27FC236}">
                  <a16:creationId xmlns:a16="http://schemas.microsoft.com/office/drawing/2014/main" id="{66D35943-DC0F-EE4A-97CB-6E117DB7B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9" name="Rectangle 39">
              <a:extLst>
                <a:ext uri="{FF2B5EF4-FFF2-40B4-BE49-F238E27FC236}">
                  <a16:creationId xmlns:a16="http://schemas.microsoft.com/office/drawing/2014/main" id="{F4AD169C-1FD2-BD40-8BAE-DBB4ACB62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0" name="Rectangle 40">
              <a:extLst>
                <a:ext uri="{FF2B5EF4-FFF2-40B4-BE49-F238E27FC236}">
                  <a16:creationId xmlns:a16="http://schemas.microsoft.com/office/drawing/2014/main" id="{9F9D78E8-BBBB-E546-A907-46735236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1" name="AutoShape 41">
              <a:extLst>
                <a:ext uri="{FF2B5EF4-FFF2-40B4-BE49-F238E27FC236}">
                  <a16:creationId xmlns:a16="http://schemas.microsoft.com/office/drawing/2014/main" id="{A3D9EEFE-FF47-A743-90DA-EDAF8ED0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2" name="Line 42">
              <a:extLst>
                <a:ext uri="{FF2B5EF4-FFF2-40B4-BE49-F238E27FC236}">
                  <a16:creationId xmlns:a16="http://schemas.microsoft.com/office/drawing/2014/main" id="{313F43BF-687D-7545-8A33-E08741508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43">
              <a:extLst>
                <a:ext uri="{FF2B5EF4-FFF2-40B4-BE49-F238E27FC236}">
                  <a16:creationId xmlns:a16="http://schemas.microsoft.com/office/drawing/2014/main" id="{1CDB8127-92B9-5A49-ABFF-D99DDDD87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Rectangle 44">
              <a:extLst>
                <a:ext uri="{FF2B5EF4-FFF2-40B4-BE49-F238E27FC236}">
                  <a16:creationId xmlns:a16="http://schemas.microsoft.com/office/drawing/2014/main" id="{08488DF1-BE00-6D4C-A35B-50A9F3143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5" name="Rectangle 45">
              <a:extLst>
                <a:ext uri="{FF2B5EF4-FFF2-40B4-BE49-F238E27FC236}">
                  <a16:creationId xmlns:a16="http://schemas.microsoft.com/office/drawing/2014/main" id="{AC5BDBC4-20EB-3E40-891A-6116AF43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9" name="Group 46">
            <a:extLst>
              <a:ext uri="{FF2B5EF4-FFF2-40B4-BE49-F238E27FC236}">
                <a16:creationId xmlns:a16="http://schemas.microsoft.com/office/drawing/2014/main" id="{C3969308-E812-824E-977B-4DF3F45A7B2F}"/>
              </a:ext>
            </a:extLst>
          </p:cNvPr>
          <p:cNvGrpSpPr>
            <a:grpSpLocks/>
          </p:cNvGrpSpPr>
          <p:nvPr/>
        </p:nvGrpSpPr>
        <p:grpSpPr bwMode="auto">
          <a:xfrm>
            <a:off x="7970838" y="4167188"/>
            <a:ext cx="369888" cy="657225"/>
            <a:chOff x="4180" y="783"/>
            <a:chExt cx="150" cy="307"/>
          </a:xfrm>
        </p:grpSpPr>
        <p:sp>
          <p:nvSpPr>
            <p:cNvPr id="19490" name="AutoShape 47">
              <a:extLst>
                <a:ext uri="{FF2B5EF4-FFF2-40B4-BE49-F238E27FC236}">
                  <a16:creationId xmlns:a16="http://schemas.microsoft.com/office/drawing/2014/main" id="{1FC3F83E-8B47-5241-9741-8CB69A674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1" name="Rectangle 48">
              <a:extLst>
                <a:ext uri="{FF2B5EF4-FFF2-40B4-BE49-F238E27FC236}">
                  <a16:creationId xmlns:a16="http://schemas.microsoft.com/office/drawing/2014/main" id="{D9157777-30B9-6940-A126-BFE560E6F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2" name="Rectangle 49">
              <a:extLst>
                <a:ext uri="{FF2B5EF4-FFF2-40B4-BE49-F238E27FC236}">
                  <a16:creationId xmlns:a16="http://schemas.microsoft.com/office/drawing/2014/main" id="{CD7A1209-CFD8-B944-88F9-39AE5F6CE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3" name="AutoShape 50">
              <a:extLst>
                <a:ext uri="{FF2B5EF4-FFF2-40B4-BE49-F238E27FC236}">
                  <a16:creationId xmlns:a16="http://schemas.microsoft.com/office/drawing/2014/main" id="{3FC72F62-66EC-A845-A9B6-7828EE7AC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4" name="Line 51">
              <a:extLst>
                <a:ext uri="{FF2B5EF4-FFF2-40B4-BE49-F238E27FC236}">
                  <a16:creationId xmlns:a16="http://schemas.microsoft.com/office/drawing/2014/main" id="{66BFC35B-7982-1941-8D28-AB3D394C4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52">
              <a:extLst>
                <a:ext uri="{FF2B5EF4-FFF2-40B4-BE49-F238E27FC236}">
                  <a16:creationId xmlns:a16="http://schemas.microsoft.com/office/drawing/2014/main" id="{1A5820C6-7331-FD48-AE53-5A9B6356A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Rectangle 53">
              <a:extLst>
                <a:ext uri="{FF2B5EF4-FFF2-40B4-BE49-F238E27FC236}">
                  <a16:creationId xmlns:a16="http://schemas.microsoft.com/office/drawing/2014/main" id="{21CFF099-71E8-2542-97DB-877CE8B1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7" name="Rectangle 54">
              <a:extLst>
                <a:ext uri="{FF2B5EF4-FFF2-40B4-BE49-F238E27FC236}">
                  <a16:creationId xmlns:a16="http://schemas.microsoft.com/office/drawing/2014/main" id="{5B333CC0-91BC-374D-870A-FF268F04F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80" name="Text Box 55">
            <a:extLst>
              <a:ext uri="{FF2B5EF4-FFF2-40B4-BE49-F238E27FC236}">
                <a16:creationId xmlns:a16="http://schemas.microsoft.com/office/drawing/2014/main" id="{52EE6F85-9026-AD45-9C24-5558E9908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425" y="4738688"/>
            <a:ext cx="2305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81" name="Text Box 56">
            <a:extLst>
              <a:ext uri="{FF2B5EF4-FFF2-40B4-BE49-F238E27FC236}">
                <a16:creationId xmlns:a16="http://schemas.microsoft.com/office/drawing/2014/main" id="{87E291C9-9D36-3E47-A47B-6D1C9DDE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438" y="23145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82" name="Text Box 57">
            <a:extLst>
              <a:ext uri="{FF2B5EF4-FFF2-40B4-BE49-F238E27FC236}">
                <a16:creationId xmlns:a16="http://schemas.microsoft.com/office/drawing/2014/main" id="{8BD31147-558F-D74B-BB34-3CB7A2C43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525" y="41005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83" name="Line 58">
            <a:extLst>
              <a:ext uri="{FF2B5EF4-FFF2-40B4-BE49-F238E27FC236}">
                <a16:creationId xmlns:a16="http://schemas.microsoft.com/office/drawing/2014/main" id="{CD81A710-C2B4-BA43-9F25-1349DFA9F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3638" y="1400175"/>
            <a:ext cx="6858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Text Box 59">
            <a:extLst>
              <a:ext uri="{FF2B5EF4-FFF2-40B4-BE49-F238E27FC236}">
                <a16:creationId xmlns:a16="http://schemas.microsoft.com/office/drawing/2014/main" id="{EB4F2A6E-E212-6640-96F9-A6AB025CF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638" y="261937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.</a:t>
            </a:r>
            <a:r>
              <a:rPr lang="en-US" altLang="en-US" sz="1800" dirty="0" err="1">
                <a:latin typeface="Helvetica" pitchFamily="2" charset="0"/>
              </a:rPr>
              <a:t>edu</a:t>
            </a:r>
            <a:r>
              <a:rPr lang="en-US" altLang="en-US" sz="1800" dirty="0">
                <a:latin typeface="Helvetica" pitchFamily="2" charset="0"/>
              </a:rPr>
              <a:t>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85" name="Line 60">
            <a:extLst>
              <a:ext uri="{FF2B5EF4-FFF2-40B4-BE49-F238E27FC236}">
                <a16:creationId xmlns:a16="http://schemas.microsoft.com/office/drawing/2014/main" id="{5138EC1F-0E4B-394C-A898-046EACBE6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638" y="3152775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61">
            <a:extLst>
              <a:ext uri="{FF2B5EF4-FFF2-40B4-BE49-F238E27FC236}">
                <a16:creationId xmlns:a16="http://schemas.microsoft.com/office/drawing/2014/main" id="{5331EEA8-CB02-2040-83D6-4AE7E35B1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3238" y="3228975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62">
            <a:extLst>
              <a:ext uri="{FF2B5EF4-FFF2-40B4-BE49-F238E27FC236}">
                <a16:creationId xmlns:a16="http://schemas.microsoft.com/office/drawing/2014/main" id="{11CC987D-5EE9-5D4B-819D-DAA502C85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37438" y="1781175"/>
            <a:ext cx="5334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Text Box 63">
            <a:extLst>
              <a:ext uri="{FF2B5EF4-FFF2-40B4-BE49-F238E27FC236}">
                <a16:creationId xmlns:a16="http://schemas.microsoft.com/office/drawing/2014/main" id="{E2850ACE-0DB4-8546-B87E-BC900CB8A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838" y="17811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89" name="Line 64">
            <a:extLst>
              <a:ext uri="{FF2B5EF4-FFF2-40B4-BE49-F238E27FC236}">
                <a16:creationId xmlns:a16="http://schemas.microsoft.com/office/drawing/2014/main" id="{3943B896-30E7-2A4F-9536-B3DB874965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6838" y="1781175"/>
            <a:ext cx="7620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65">
            <a:extLst>
              <a:ext uri="{FF2B5EF4-FFF2-40B4-BE49-F238E27FC236}">
                <a16:creationId xmlns:a16="http://schemas.microsoft.com/office/drawing/2014/main" id="{A3A6B52B-801E-7144-9AF3-2158FC4E0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</a:p>
        </p:txBody>
      </p:sp>
      <p:sp>
        <p:nvSpPr>
          <p:cNvPr id="19461" name="Rectangle 66">
            <a:extLst>
              <a:ext uri="{FF2B5EF4-FFF2-40B4-BE49-F238E27FC236}">
                <a16:creationId xmlns:a16="http://schemas.microsoft.com/office/drawing/2014/main" id="{23F90139-999A-5C46-B6CF-11E89485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870" y="1695310"/>
            <a:ext cx="31623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Recursive query: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Puts burden of name resolution on the contacted name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Helvetica" pitchFamily="2" charset="0"/>
              </a:rPr>
              <a:t>Problem: think about the root DNS server.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Must it answer every DNS query?</a:t>
            </a:r>
          </a:p>
          <a:p>
            <a:pPr marL="0" indent="0">
              <a:buNone/>
            </a:pPr>
            <a:endParaRPr lang="en-US" altLang="en-US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6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animBg="1"/>
      <p:bldP spid="19469" grpId="0" animBg="1"/>
      <p:bldP spid="19470" grpId="0" animBg="1"/>
      <p:bldP spid="19472" grpId="0"/>
      <p:bldP spid="19473" grpId="0"/>
      <p:bldP spid="19474" grpId="0"/>
      <p:bldP spid="19475" grpId="0"/>
      <p:bldP spid="19476" grpId="0"/>
      <p:bldP spid="19481" grpId="0"/>
      <p:bldP spid="19482" grpId="0"/>
      <p:bldP spid="19483" grpId="0" animBg="1"/>
      <p:bldP spid="19485" grpId="0" animBg="1"/>
      <p:bldP spid="19486" grpId="0" animBg="1"/>
      <p:bldP spid="19487" grpId="0" animBg="1"/>
      <p:bldP spid="19488" grpId="0"/>
      <p:bldP spid="194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F971-FD53-9649-9F2D-AAB0380F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6E48-0A7F-9646-9A59-9EEFFF02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2642957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5D27-972C-1C45-A3F4-CDED2CAA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8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DNS Records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3.3,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58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>
            <a:extLst>
              <a:ext uri="{FF2B5EF4-FFF2-40B4-BE49-F238E27FC236}">
                <a16:creationId xmlns:a16="http://schemas.microsoft.com/office/drawing/2014/main" id="{6839D8DF-92CC-994F-8F27-465EEB5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420BC16-3D75-AD48-BDE9-82F23DA6BB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810B34C-5388-EA43-9034-5E31FF1EC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1284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DNS records</a:t>
            </a:r>
            <a:endParaRPr lang="en-US" altLang="en-US" sz="4800" dirty="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40DE73E-B612-BE4F-840F-6BD7DAA064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52651" y="1229971"/>
            <a:ext cx="8420099" cy="485775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u="sng" dirty="0">
                <a:solidFill>
                  <a:srgbClr val="C00000"/>
                </a:solidFill>
              </a:rPr>
              <a:t>DNS: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distributed database storing resource records </a:t>
            </a:r>
            <a:r>
              <a:rPr lang="en-US" altLang="en-US" sz="2400" dirty="0">
                <a:solidFill>
                  <a:srgbClr val="C00000"/>
                </a:solidFill>
              </a:rPr>
              <a:t>(RR)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7B062E04-4080-F448-BB8F-0A3E863EEE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57375" y="4510082"/>
            <a:ext cx="4000500" cy="18669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Type=NS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name</a:t>
            </a:r>
            <a:r>
              <a:rPr lang="en-US" altLang="en-US" sz="2000" dirty="0">
                <a:solidFill>
                  <a:schemeClr val="tx1"/>
                </a:solidFill>
              </a:rPr>
              <a:t> is domain (e.g. </a:t>
            </a:r>
            <a:r>
              <a:rPr lang="en-US" altLang="en-US" sz="2000" dirty="0" err="1">
                <a:solidFill>
                  <a:schemeClr val="tx1"/>
                </a:solidFill>
              </a:rPr>
              <a:t>foo.com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value</a:t>
            </a:r>
            <a:r>
              <a:rPr lang="en-US" altLang="en-US" sz="2000" dirty="0">
                <a:solidFill>
                  <a:schemeClr val="tx1"/>
                </a:solidFill>
              </a:rPr>
              <a:t> is hostname of authoritative name server for this domain</a:t>
            </a:r>
          </a:p>
          <a:p>
            <a:endParaRPr lang="en-US" altLang="en-US" sz="2400" dirty="0"/>
          </a:p>
        </p:txBody>
      </p:sp>
      <p:grpSp>
        <p:nvGrpSpPr>
          <p:cNvPr id="23558" name="Group 5">
            <a:extLst>
              <a:ext uri="{FF2B5EF4-FFF2-40B4-BE49-F238E27FC236}">
                <a16:creationId xmlns:a16="http://schemas.microsoft.com/office/drawing/2014/main" id="{E453C5EE-524D-D74F-B735-946D91FAA18F}"/>
              </a:ext>
            </a:extLst>
          </p:cNvPr>
          <p:cNvGrpSpPr>
            <a:grpSpLocks/>
          </p:cNvGrpSpPr>
          <p:nvPr/>
        </p:nvGrpSpPr>
        <p:grpSpPr bwMode="auto">
          <a:xfrm>
            <a:off x="2962276" y="1779246"/>
            <a:ext cx="6202362" cy="571500"/>
            <a:chOff x="1407" y="1206"/>
            <a:chExt cx="3379" cy="360"/>
          </a:xfrm>
        </p:grpSpPr>
        <p:sp>
          <p:nvSpPr>
            <p:cNvPr id="23563" name="Text Box 6">
              <a:extLst>
                <a:ext uri="{FF2B5EF4-FFF2-40B4-BE49-F238E27FC236}">
                  <a16:creationId xmlns:a16="http://schemas.microsoft.com/office/drawing/2014/main" id="{7014B7E3-2CFA-DA4F-928D-04B228BAD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7" y="1212"/>
              <a:ext cx="33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RR format: </a:t>
              </a:r>
              <a:r>
                <a:rPr lang="en-US" altLang="en-US" sz="1800" b="1" dirty="0">
                  <a:latin typeface="Helvetica" pitchFamily="2" charset="0"/>
                </a:rPr>
                <a:t>(name, type, class, </a:t>
              </a:r>
              <a:r>
                <a:rPr lang="en-US" altLang="en-US" sz="1800" b="1" dirty="0" err="1">
                  <a:latin typeface="Helvetica" pitchFamily="2" charset="0"/>
                </a:rPr>
                <a:t>ttl</a:t>
              </a:r>
              <a:r>
                <a:rPr lang="en-US" altLang="en-US" sz="1800" b="1" dirty="0">
                  <a:latin typeface="Helvetica" pitchFamily="2" charset="0"/>
                </a:rPr>
                <a:t>, </a:t>
              </a:r>
              <a:r>
                <a:rPr lang="en-US" altLang="en-US" sz="1800" b="1" dirty="0" err="1">
                  <a:latin typeface="Helvetica" pitchFamily="2" charset="0"/>
                </a:rPr>
                <a:t>addr</a:t>
              </a:r>
              <a:r>
                <a:rPr lang="en-US" altLang="en-US" sz="1800" b="1" dirty="0">
                  <a:latin typeface="Helvetica" pitchFamily="2" charset="0"/>
                </a:rPr>
                <a:t>)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23564" name="Rectangle 7">
              <a:extLst>
                <a:ext uri="{FF2B5EF4-FFF2-40B4-BE49-F238E27FC236}">
                  <a16:creationId xmlns:a16="http://schemas.microsoft.com/office/drawing/2014/main" id="{4846DDD0-3A4D-F441-AE50-39A4CCE79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" y="1206"/>
              <a:ext cx="3318" cy="3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559" name="Rectangle 8">
            <a:extLst>
              <a:ext uri="{FF2B5EF4-FFF2-40B4-BE49-F238E27FC236}">
                <a16:creationId xmlns:a16="http://schemas.microsoft.com/office/drawing/2014/main" id="{BD6059D2-3CF3-7648-9E11-FEEDDCE3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2173283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2CE6CB9E-CD31-0D4D-B338-2E838B91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454270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Type=CNAME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alias name for some “canonical” (the real) name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e.g., </a:t>
            </a:r>
            <a:r>
              <a:rPr lang="en-US" altLang="en-US" sz="1800" dirty="0" err="1">
                <a:latin typeface="Helvetica" pitchFamily="2" charset="0"/>
              </a:rPr>
              <a:t>www.ibm.com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2000" dirty="0">
                <a:latin typeface="Helvetica" pitchFamily="2" charset="0"/>
              </a:rPr>
              <a:t>is really</a:t>
            </a:r>
            <a:endParaRPr lang="en-US" altLang="en-US" sz="1800" dirty="0">
              <a:latin typeface="Helvetica" pitchFamily="2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servereast.backup2.ibm.com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canonical name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14470BD7-EB2B-314D-9EBE-E86B3EE6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4" y="4789482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Type=MX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name of </a:t>
            </a:r>
            <a:r>
              <a:rPr lang="en-US" altLang="en-US" sz="2000" dirty="0" err="1">
                <a:latin typeface="Helvetica" pitchFamily="2" charset="0"/>
              </a:rPr>
              <a:t>mailserver</a:t>
            </a:r>
            <a:r>
              <a:rPr lang="en-US" altLang="en-US" sz="2000" dirty="0">
                <a:latin typeface="Helvetica" pitchFamily="2" charset="0"/>
              </a:rPr>
              <a:t> associated with </a:t>
            </a:r>
            <a:r>
              <a:rPr lang="en-US" altLang="en-US" sz="2000" b="1" dirty="0">
                <a:latin typeface="Helvetica" pitchFamily="2" charset="0"/>
              </a:rPr>
              <a:t>name</a:t>
            </a:r>
            <a:endParaRPr lang="en-US" altLang="en-US" sz="2000" dirty="0">
              <a:latin typeface="Helvetica" pitchFamily="2" charset="0"/>
            </a:endParaRP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2" name="Rectangle 8">
            <a:extLst>
              <a:ext uri="{FF2B5EF4-FFF2-40B4-BE49-F238E27FC236}">
                <a16:creationId xmlns:a16="http://schemas.microsoft.com/office/drawing/2014/main" id="{115C873C-A931-9D47-A152-D503AB07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3338508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Type=AAAA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IPv6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32ACD-E985-C246-AC73-B968EB9E63CC}"/>
              </a:ext>
            </a:extLst>
          </p:cNvPr>
          <p:cNvSpPr txBox="1"/>
          <p:nvPr/>
        </p:nvSpPr>
        <p:spPr>
          <a:xfrm>
            <a:off x="471488" y="6356350"/>
            <a:ext cx="102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More complete info at </a:t>
            </a:r>
            <a:r>
              <a:rPr lang="en-US" dirty="0">
                <a:latin typeface="Helvetica" pitchFamily="2" charset="0"/>
                <a:hlinkClick r:id="rId2"/>
              </a:rPr>
              <a:t>https://www.iana.org/assignments/dns-parameters/dns-parameters.xhtml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84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  <p:bldP spid="23559" grpId="0"/>
      <p:bldP spid="23560" grpId="0"/>
      <p:bldP spid="23561" grpId="0"/>
      <p:bldP spid="23562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56E979DD-A9C2-0B46-8B59-00581639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Record example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2C078EB2-25A2-664C-A6EF-990073A6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C1B6A0D-9C8F-7641-A97C-6337B673C0E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DEF506-BA72-FB4B-99EF-EFB6FFBC3D5C}"/>
              </a:ext>
            </a:extLst>
          </p:cNvPr>
          <p:cNvGraphicFramePr>
            <a:graphicFrameLocks noGrp="1"/>
          </p:cNvGraphicFramePr>
          <p:nvPr/>
        </p:nvGraphicFramePr>
        <p:xfrm>
          <a:off x="4210050" y="1346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Design.cs.rutgers.edu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192.26.92.30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DE1C04-6F16-114B-9F18-981D34833A0E}"/>
              </a:ext>
            </a:extLst>
          </p:cNvPr>
          <p:cNvGraphicFramePr>
            <a:graphicFrameLocks noGrp="1"/>
          </p:cNvGraphicFramePr>
          <p:nvPr/>
        </p:nvGraphicFramePr>
        <p:xfrm>
          <a:off x="4222750" y="34925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NSDNAME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Ns-lcsr.rutgers.edu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0" name="Text Box 5">
            <a:extLst>
              <a:ext uri="{FF2B5EF4-FFF2-40B4-BE49-F238E27FC236}">
                <a16:creationId xmlns:a16="http://schemas.microsoft.com/office/drawing/2014/main" id="{336F3E26-8891-C447-A8B2-2D9FD697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606551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to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1" name="Text Box 6">
            <a:extLst>
              <a:ext uri="{FF2B5EF4-FFF2-40B4-BE49-F238E27FC236}">
                <a16:creationId xmlns:a16="http://schemas.microsoft.com/office/drawing/2014/main" id="{CA5920F0-3404-9A43-98C4-6E7366F2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567113"/>
            <a:ext cx="2306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Information about nameserver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4622" name="Line 9">
            <a:extLst>
              <a:ext uri="{FF2B5EF4-FFF2-40B4-BE49-F238E27FC236}">
                <a16:creationId xmlns:a16="http://schemas.microsoft.com/office/drawing/2014/main" id="{1CCAD9D6-E831-414F-B8B6-52A2FE573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6" y="2330451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10">
            <a:extLst>
              <a:ext uri="{FF2B5EF4-FFF2-40B4-BE49-F238E27FC236}">
                <a16:creationId xmlns:a16="http://schemas.microsoft.com/office/drawing/2014/main" id="{99E7EC97-50BB-1C42-9AC9-14629D8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5199063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A4589-BA4C-EF41-B1DF-D66FF6C47627}"/>
              </a:ext>
            </a:extLst>
          </p:cNvPr>
          <p:cNvSpPr txBox="1"/>
          <p:nvPr/>
        </p:nvSpPr>
        <p:spPr>
          <a:xfrm>
            <a:off x="1123949" y="6064250"/>
            <a:ext cx="930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DNS serves as a general repository of information for the Internet!</a:t>
            </a:r>
          </a:p>
        </p:txBody>
      </p:sp>
    </p:spTree>
    <p:extLst>
      <p:ext uri="{BB962C8B-B14F-4D97-AF65-F5344CB8AC3E}">
        <p14:creationId xmlns:p14="http://schemas.microsoft.com/office/powerpoint/2010/main" val="24457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>
            <a:extLst>
              <a:ext uri="{FF2B5EF4-FFF2-40B4-BE49-F238E27FC236}">
                <a16:creationId xmlns:a16="http://schemas.microsoft.com/office/drawing/2014/main" id="{BAF2367E-B0E1-B642-BDE2-6E262A4D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34C2996-073B-BC43-A713-D1B9E5D6053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A6D4E9A9-DFF3-0C48-9B17-180BD1CC90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81743" y="1736725"/>
            <a:ext cx="10472057" cy="49847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/>
              <a:t>We usually think of an application executing on a single endpoint </a:t>
            </a:r>
          </a:p>
          <a:p>
            <a:pPr>
              <a:defRPr/>
            </a:pPr>
            <a:r>
              <a:rPr lang="en-US" altLang="en-US" sz="2400" dirty="0"/>
              <a:t>However, applications can reside on, say, 2 different endpoints connected by a network</a:t>
            </a:r>
          </a:p>
          <a:p>
            <a:pPr>
              <a:defRPr/>
            </a:pPr>
            <a:r>
              <a:rPr lang="en-US" altLang="en-US" sz="2400" dirty="0"/>
              <a:t>In order to communicate, need to identify the communicating parties</a:t>
            </a:r>
          </a:p>
          <a:p>
            <a:pPr lvl="1">
              <a:defRPr/>
            </a:pPr>
            <a:r>
              <a:rPr lang="en-US" altLang="en-US" sz="2000" dirty="0"/>
              <a:t>Telephone network: phone number (10 digits)</a:t>
            </a:r>
          </a:p>
          <a:p>
            <a:pPr>
              <a:defRPr/>
            </a:pPr>
            <a:r>
              <a:rPr lang="en-US" altLang="en-US" sz="2400" dirty="0"/>
              <a:t>Computer network: </a:t>
            </a:r>
            <a:r>
              <a:rPr lang="en-US" altLang="en-US" sz="2400" dirty="0">
                <a:solidFill>
                  <a:srgbClr val="C00000"/>
                </a:solidFill>
              </a:rPr>
              <a:t>IP address </a:t>
            </a:r>
          </a:p>
          <a:p>
            <a:pPr lvl="1">
              <a:defRPr/>
            </a:pPr>
            <a:r>
              <a:rPr lang="en-US" altLang="en-US" sz="2000" dirty="0"/>
              <a:t>IPv4  (32 bits) 128.6.24.78</a:t>
            </a:r>
          </a:p>
          <a:p>
            <a:pPr lvl="1">
              <a:defRPr/>
            </a:pPr>
            <a:r>
              <a:rPr lang="en-US" altLang="en-US" sz="2000" dirty="0"/>
              <a:t>IPv6 (128 bits)  2001:4000:A000:C000:6000:B001:412A:8000</a:t>
            </a:r>
          </a:p>
          <a:p>
            <a:pPr>
              <a:defRPr/>
            </a:pPr>
            <a:r>
              <a:rPr lang="en-US" altLang="en-US" sz="2400" dirty="0"/>
              <a:t>Suppose there is more than one networked program executing on a host</a:t>
            </a:r>
          </a:p>
          <a:p>
            <a:pPr lvl="1">
              <a:defRPr/>
            </a:pPr>
            <a:r>
              <a:rPr lang="en-US" altLang="en-US" sz="2000" dirty="0"/>
              <a:t>In addition to host address, we need one more address</a:t>
            </a:r>
          </a:p>
          <a:p>
            <a:pPr lvl="1">
              <a:defRPr/>
            </a:pPr>
            <a:r>
              <a:rPr lang="en-US" altLang="en-US" sz="2000" dirty="0">
                <a:solidFill>
                  <a:srgbClr val="C00000"/>
                </a:solidFill>
              </a:rPr>
              <a:t>“Which Program to talk to?”</a:t>
            </a:r>
          </a:p>
          <a:p>
            <a:pPr>
              <a:defRPr/>
            </a:pPr>
            <a:r>
              <a:rPr lang="en-US" altLang="en-US" sz="2400" dirty="0"/>
              <a:t>The identity for an application: </a:t>
            </a:r>
            <a:r>
              <a:rPr lang="en-US" altLang="en-US" sz="2400" dirty="0">
                <a:solidFill>
                  <a:srgbClr val="C00000"/>
                </a:solidFill>
              </a:rPr>
              <a:t>port number (+ IP </a:t>
            </a:r>
            <a:r>
              <a:rPr lang="en-US" altLang="en-US" sz="2400" dirty="0" err="1">
                <a:solidFill>
                  <a:srgbClr val="C00000"/>
                </a:solidFill>
              </a:rPr>
              <a:t>addr</a:t>
            </a:r>
            <a:r>
              <a:rPr lang="en-US" altLang="en-US" sz="24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687421-C0B1-8146-9347-AC8D0C58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 </a:t>
            </a:r>
            <a:r>
              <a:rPr lang="en-US" altLang="en-US" dirty="0">
                <a:solidFill>
                  <a:srgbClr val="C00000"/>
                </a:solidFill>
              </a:rPr>
              <a:t>Addresses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 descr="A picture containing building&#13;&#10;&#13;&#10;Description automatically generated">
            <a:extLst>
              <a:ext uri="{FF2B5EF4-FFF2-40B4-BE49-F238E27FC236}">
                <a16:creationId xmlns:a16="http://schemas.microsoft.com/office/drawing/2014/main" id="{C7FC3584-C0BC-2B4F-B930-5987E191A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926" y="2434994"/>
            <a:ext cx="2743201" cy="2743201"/>
          </a:xfrm>
          <a:prstGeom prst="rect">
            <a:avLst/>
          </a:prstGeom>
        </p:spPr>
      </p:pic>
      <p:pic>
        <p:nvPicPr>
          <p:cNvPr id="7" name="Picture 6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25747F52-C6AF-604E-B768-90B5A029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745" y="4404239"/>
            <a:ext cx="411804" cy="454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57951-2BB3-0441-A70E-B129FCD65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8760" y="4404239"/>
            <a:ext cx="431432" cy="431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A41CF1-25D9-1E42-AE47-936BA1841696}"/>
              </a:ext>
            </a:extLst>
          </p:cNvPr>
          <p:cNvSpPr txBox="1"/>
          <p:nvPr/>
        </p:nvSpPr>
        <p:spPr>
          <a:xfrm>
            <a:off x="9313685" y="5651652"/>
            <a:ext cx="125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Host / house (IP address)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9F03AE-4ABB-3947-BF89-068E3403E8A1}"/>
              </a:ext>
            </a:extLst>
          </p:cNvPr>
          <p:cNvSpPr txBox="1"/>
          <p:nvPr/>
        </p:nvSpPr>
        <p:spPr>
          <a:xfrm>
            <a:off x="10886514" y="5651652"/>
            <a:ext cx="125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 / person (port #)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EDD72A-1B6D-A049-91AF-78441DFC6D8C}"/>
              </a:ext>
            </a:extLst>
          </p:cNvPr>
          <p:cNvCxnSpPr>
            <a:cxnSpLocks/>
          </p:cNvCxnSpPr>
          <p:nvPr/>
        </p:nvCxnSpPr>
        <p:spPr>
          <a:xfrm flipV="1">
            <a:off x="9982200" y="4953259"/>
            <a:ext cx="587408" cy="6395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9FC78F-6E5F-C645-8C66-AA3EDEAF3C8A}"/>
              </a:ext>
            </a:extLst>
          </p:cNvPr>
          <p:cNvCxnSpPr>
            <a:cxnSpLocks/>
          </p:cNvCxnSpPr>
          <p:nvPr/>
        </p:nvCxnSpPr>
        <p:spPr>
          <a:xfrm flipV="1">
            <a:off x="11192480" y="4858706"/>
            <a:ext cx="321995" cy="7341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A9EE-58D5-2441-9BE8-62891FB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4596-C63C-C447-87B5-E60C444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2098336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>
            <a:extLst>
              <a:ext uri="{FF2B5EF4-FFF2-40B4-BE49-F238E27FC236}">
                <a16:creationId xmlns:a16="http://schemas.microsoft.com/office/drawing/2014/main" id="{DF12E9CF-844E-4549-A197-DE92C03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66C23D-04BA-0041-8988-14490C39BFA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9972CE1-42A7-D149-9E89-609F92A782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2669" y="1758950"/>
            <a:ext cx="10780394" cy="4733925"/>
          </a:xfrm>
        </p:spPr>
        <p:txBody>
          <a:bodyPr/>
          <a:lstStyle/>
          <a:p>
            <a:r>
              <a:rPr lang="en-US" altLang="en-US" sz="2400" dirty="0"/>
              <a:t>Once (any) name server learns a name to IP address mapping, it </a:t>
            </a:r>
            <a:r>
              <a:rPr lang="en-US" altLang="en-US" sz="2400" i="1" dirty="0">
                <a:solidFill>
                  <a:srgbClr val="C00000"/>
                </a:solidFill>
              </a:rPr>
              <a:t>caches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the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mapping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Cache entries timeout (disappear) after some time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TLD servers typically cached in local name servers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In practice, root name servers aren’t visited often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DE5698-DD6F-9B4B-9331-BCA417B2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caching and updating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5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C27ADA17-E705-DC45-9C47-C3C038D9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5E86301-B890-CF4E-B100-EF98FD00345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CD8CAF1-99F5-9244-9A5E-D28F567A86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34588" y="1500188"/>
            <a:ext cx="7820025" cy="514350"/>
          </a:xfrm>
        </p:spPr>
        <p:txBody>
          <a:bodyPr>
            <a:normAutofit fontScale="77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u="sng" dirty="0">
                <a:solidFill>
                  <a:schemeClr val="accent2"/>
                </a:solidFill>
              </a:rPr>
              <a:t>DNS protocol :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query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i="1" dirty="0">
                <a:solidFill>
                  <a:srgbClr val="FF0000"/>
                </a:solidFill>
              </a:rPr>
              <a:t>reply</a:t>
            </a:r>
            <a:r>
              <a:rPr lang="en-US" altLang="en-US" sz="2400" dirty="0"/>
              <a:t> messages, both with same </a:t>
            </a:r>
            <a:r>
              <a:rPr lang="en-US" altLang="en-US" sz="2400" i="1" dirty="0">
                <a:solidFill>
                  <a:srgbClr val="FF0000"/>
                </a:solidFill>
              </a:rPr>
              <a:t>message format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9F9FF86F-AC61-BA41-AB78-0CF784EA5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13" y="2255044"/>
            <a:ext cx="35750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Message 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QR = 0 for Query, 1 for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Opcode= 0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identification:</a:t>
            </a:r>
            <a:r>
              <a:rPr lang="en-US" altLang="en-US" sz="2000" dirty="0">
                <a:latin typeface="Helvetica" pitchFamily="2" charset="0"/>
              </a:rPr>
              <a:t> 16 bit # for query, reply to query uses same 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flags:</a:t>
            </a:r>
            <a:endParaRPr lang="en-US" altLang="en-US" sz="2000" dirty="0"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Authoritative answer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desired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reply is authoritative</a:t>
            </a:r>
          </a:p>
        </p:txBody>
      </p:sp>
      <p:pic>
        <p:nvPicPr>
          <p:cNvPr id="21510" name="Picture 5" descr="DNSmessage">
            <a:extLst>
              <a:ext uri="{FF2B5EF4-FFF2-40B4-BE49-F238E27FC236}">
                <a16:creationId xmlns:a16="http://schemas.microsoft.com/office/drawing/2014/main" id="{48B67994-DC58-524C-AD0A-3F4ADB7B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89" y="2090739"/>
            <a:ext cx="5132387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1" name="Group 4">
            <a:extLst>
              <a:ext uri="{FF2B5EF4-FFF2-40B4-BE49-F238E27FC236}">
                <a16:creationId xmlns:a16="http://schemas.microsoft.com/office/drawing/2014/main" id="{1A6A2059-A99A-DB40-A62D-132F46E7A108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1860551"/>
            <a:ext cx="1828800" cy="307975"/>
            <a:chOff x="6157913" y="310454"/>
            <a:chExt cx="1828800" cy="307778"/>
          </a:xfrm>
        </p:grpSpPr>
        <p:sp>
          <p:nvSpPr>
            <p:cNvPr id="21512" name="Rectangle 2">
              <a:extLst>
                <a:ext uri="{FF2B5EF4-FFF2-40B4-BE49-F238E27FC236}">
                  <a16:creationId xmlns:a16="http://schemas.microsoft.com/office/drawing/2014/main" id="{5F5CE727-313B-0349-9A41-CC0143CA6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E011C-68B5-D94D-A6AB-9964098A99F5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1514" name="TextBox 3">
              <a:extLst>
                <a:ext uri="{FF2B5EF4-FFF2-40B4-BE49-F238E27FC236}">
                  <a16:creationId xmlns:a16="http://schemas.microsoft.com/office/drawing/2014/main" id="{CFA13F59-CE55-4B40-8317-3539F9053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/>
                <a:t>QR</a:t>
              </a:r>
            </a:p>
          </p:txBody>
        </p:sp>
        <p:sp>
          <p:nvSpPr>
            <p:cNvPr id="21515" name="TextBox 10">
              <a:extLst>
                <a:ext uri="{FF2B5EF4-FFF2-40B4-BE49-F238E27FC236}">
                  <a16:creationId xmlns:a16="http://schemas.microsoft.com/office/drawing/2014/main" id="{CEE4EA7D-98CC-C44C-AD14-AABD2A1DC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8146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A80D3CA-E174-AA4C-8BBB-B6ECE218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7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>
            <a:extLst>
              <a:ext uri="{FF2B5EF4-FFF2-40B4-BE49-F238E27FC236}">
                <a16:creationId xmlns:a16="http://schemas.microsoft.com/office/drawing/2014/main" id="{7794455C-39D3-7144-B1D0-F61E0BAA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871B1AF-DA4D-5E4E-B33C-762A128E8C4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B5E586C-6C00-7245-9074-C9DE5018A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3163" y="228600"/>
            <a:ext cx="7772400" cy="1143000"/>
          </a:xfrm>
        </p:spPr>
        <p:txBody>
          <a:bodyPr/>
          <a:lstStyle/>
          <a:p>
            <a:r>
              <a:rPr lang="en-US" altLang="en-US" sz="3600"/>
              <a:t>DNS protocol, messages</a:t>
            </a:r>
            <a:endParaRPr lang="en-US" altLang="en-US"/>
          </a:p>
        </p:txBody>
      </p:sp>
      <p:pic>
        <p:nvPicPr>
          <p:cNvPr id="22532" name="Picture 3" descr="DNSmessage">
            <a:extLst>
              <a:ext uri="{FF2B5EF4-FFF2-40B4-BE49-F238E27FC236}">
                <a16:creationId xmlns:a16="http://schemas.microsoft.com/office/drawing/2014/main" id="{317A0E0A-CE47-134B-ADEB-895BA904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5" y="1509713"/>
            <a:ext cx="43878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>
            <a:extLst>
              <a:ext uri="{FF2B5EF4-FFF2-40B4-BE49-F238E27FC236}">
                <a16:creationId xmlns:a16="http://schemas.microsoft.com/office/drawing/2014/main" id="{1D32C9A4-48F5-ED43-A5B4-48AA0E01D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777" y="1827283"/>
            <a:ext cx="21643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Name, type fields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 for a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B9CAF801-A792-774A-8E91-176CCBF9D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6" y="2830514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to query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F25FFB4E-4629-6949-81E8-38AEE3915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834" y="3559343"/>
            <a:ext cx="36006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Information about nameserver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607BCA76-3D53-F14F-A65D-8159723C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110" y="4511843"/>
            <a:ext cx="26325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additional “helpful”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 that may be used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05A479F2-E2E1-5342-9572-8C4BB33EA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2171700"/>
            <a:ext cx="14478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60FB4118-7586-2D46-8032-07EF40DA1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6" y="3200401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5F31722E-7626-3C4F-89C6-4722A6F97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0" y="4076700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72508D61-32DD-1848-9038-1694400E08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4876" y="4743451"/>
            <a:ext cx="143827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1" name="Group 12">
            <a:extLst>
              <a:ext uri="{FF2B5EF4-FFF2-40B4-BE49-F238E27FC236}">
                <a16:creationId xmlns:a16="http://schemas.microsoft.com/office/drawing/2014/main" id="{A62BE518-8DF3-5548-82EF-7A9B5D6B9D9D}"/>
              </a:ext>
            </a:extLst>
          </p:cNvPr>
          <p:cNvGrpSpPr>
            <a:grpSpLocks/>
          </p:cNvGrpSpPr>
          <p:nvPr/>
        </p:nvGrpSpPr>
        <p:grpSpPr bwMode="auto">
          <a:xfrm>
            <a:off x="5919788" y="1282701"/>
            <a:ext cx="1828800" cy="307975"/>
            <a:chOff x="6157913" y="310454"/>
            <a:chExt cx="1828800" cy="307778"/>
          </a:xfrm>
        </p:grpSpPr>
        <p:sp>
          <p:nvSpPr>
            <p:cNvPr id="22542" name="Rectangle 13">
              <a:extLst>
                <a:ext uri="{FF2B5EF4-FFF2-40B4-BE49-F238E27FC236}">
                  <a16:creationId xmlns:a16="http://schemas.microsoft.com/office/drawing/2014/main" id="{B9ABA94E-3B8C-2C48-8580-334653AF3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9F936B-6DF8-D746-AD2B-DB12EF56B9EE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2544" name="TextBox 15">
              <a:extLst>
                <a:ext uri="{FF2B5EF4-FFF2-40B4-BE49-F238E27FC236}">
                  <a16:creationId xmlns:a16="http://schemas.microsoft.com/office/drawing/2014/main" id="{AFBD0D5A-9880-4B49-93D1-51FCD386C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QR</a:t>
              </a:r>
            </a:p>
          </p:txBody>
        </p:sp>
        <p:sp>
          <p:nvSpPr>
            <p:cNvPr id="22545" name="TextBox 16">
              <a:extLst>
                <a:ext uri="{FF2B5EF4-FFF2-40B4-BE49-F238E27FC236}">
                  <a16:creationId xmlns:a16="http://schemas.microsoft.com/office/drawing/2014/main" id="{0E50548A-931A-984E-B12B-4698BA4E1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313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AE3EAF6-C893-CA47-9ECF-B756B5AC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35B47A-D9DA-2745-A8FE-EDF463AFEE4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3BF76EB-C53F-FE4B-B063-4CFB04161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Bootstrapping DNS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94FA66B-865B-4D49-B414-48609C167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789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How does a host contact the name server if all it has is the domain name and no (name server) IP address?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IP address of at least 1 nameserver (usually, a local resolver) must be known a priori </a:t>
            </a:r>
          </a:p>
          <a:p>
            <a:pPr marL="73025" indent="-293688"/>
            <a:r>
              <a:rPr lang="en-US" altLang="en-US" dirty="0"/>
              <a:t>The name server may be bootstrapped “statically”, e.g.,</a:t>
            </a:r>
          </a:p>
          <a:p>
            <a:pPr marL="692150" lvl="1" indent="-347663"/>
            <a:r>
              <a:rPr lang="en-US" altLang="en-US" sz="2000" dirty="0"/>
              <a:t>File 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etc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resolv.conf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unix</a:t>
            </a:r>
            <a:endParaRPr lang="en-US" altLang="en-US" sz="2000" dirty="0"/>
          </a:p>
          <a:p>
            <a:pPr marL="692150" lvl="1" indent="-347663"/>
            <a:r>
              <a:rPr lang="en-US" altLang="en-US" sz="2000" dirty="0">
                <a:latin typeface="Courier New" panose="02070309020205020404" pitchFamily="49" charset="0"/>
              </a:rPr>
              <a:t>Start -&gt; settings-&gt; control panel-&gt; network -&gt;TCP/IP -&gt; properties</a:t>
            </a:r>
            <a:r>
              <a:rPr lang="en-US" altLang="en-US" sz="2000" dirty="0"/>
              <a:t> in windows </a:t>
            </a:r>
          </a:p>
          <a:p>
            <a:pPr marL="234950" indent="-347663"/>
            <a:r>
              <a:rPr lang="en-US" altLang="en-US" dirty="0"/>
              <a:t>… or with another protocol!</a:t>
            </a:r>
          </a:p>
          <a:p>
            <a:pPr marL="692150" lvl="1" indent="-347663"/>
            <a:r>
              <a:rPr lang="en-US" altLang="en-US" dirty="0">
                <a:solidFill>
                  <a:srgbClr val="C00000"/>
                </a:solidFill>
              </a:rPr>
              <a:t>DHCP: </a:t>
            </a:r>
            <a:r>
              <a:rPr lang="en-US" altLang="en-US" dirty="0"/>
              <a:t>Dynamic Host Configuration Protocol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27249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47BF0D01-D30B-0B45-B158-61AE016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04FAA4C-F617-6A41-A05F-E9ED159808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678F07C-613B-C84A-9AF1-00A6658533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1543729"/>
            <a:ext cx="10691813" cy="517774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Hostname to IP address translation via a global network of servers</a:t>
            </a:r>
          </a:p>
          <a:p>
            <a:r>
              <a:rPr lang="en-US" altLang="en-US" sz="2400" dirty="0"/>
              <a:t>Use Multiple layers of indirection</a:t>
            </a:r>
          </a:p>
          <a:p>
            <a:pPr lvl="1"/>
            <a:r>
              <a:rPr lang="en-US" altLang="en-US" dirty="0"/>
              <a:t>Hierarchically scale</a:t>
            </a:r>
          </a:p>
          <a:p>
            <a:pPr lvl="1"/>
            <a:r>
              <a:rPr lang="en-US" altLang="en-US" dirty="0"/>
              <a:t>Good performance (load distribution)</a:t>
            </a:r>
          </a:p>
          <a:p>
            <a:pPr lvl="1"/>
            <a:r>
              <a:rPr lang="en-US" altLang="en-US" dirty="0"/>
              <a:t>Resilient to local transient failure</a:t>
            </a:r>
          </a:p>
          <a:p>
            <a:r>
              <a:rPr lang="en-US" altLang="en-US" sz="2400" dirty="0"/>
              <a:t>Additional load distribution can happen at each level (e.g., TLD server)</a:t>
            </a:r>
          </a:p>
          <a:p>
            <a:r>
              <a:rPr lang="en-US" altLang="en-US" sz="2400" dirty="0"/>
              <a:t>Uses </a:t>
            </a:r>
            <a:r>
              <a:rPr lang="en-US" altLang="en-US" sz="2400" dirty="0">
                <a:solidFill>
                  <a:srgbClr val="C00000"/>
                </a:solidFill>
              </a:rPr>
              <a:t>caching</a:t>
            </a:r>
            <a:r>
              <a:rPr lang="en-US" altLang="en-US" sz="2400" dirty="0"/>
              <a:t> all over for better performance</a:t>
            </a:r>
          </a:p>
          <a:p>
            <a:endParaRPr lang="en-US" altLang="en-US" sz="2400" dirty="0"/>
          </a:p>
          <a:p>
            <a:r>
              <a:rPr lang="en-US" altLang="en-US" sz="2400" dirty="0"/>
              <a:t>DNS can be used to implement useful primitives atop domain names:</a:t>
            </a:r>
          </a:p>
          <a:p>
            <a:r>
              <a:rPr lang="en-US" altLang="en-US" sz="2400" dirty="0"/>
              <a:t>Example: Scaling large web services, e.g., google search</a:t>
            </a:r>
          </a:p>
          <a:p>
            <a:r>
              <a:rPr lang="en-US" altLang="en-US" sz="2400" dirty="0"/>
              <a:t>Domain-authoritative server will return an address from a pool of IP addresses, for example from Google’s server “farm”</a:t>
            </a:r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C0DAD-AD68-454B-8FA3-9BAFF84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themes and observations on DNS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Request/response nature of the protocol</a:t>
            </a:r>
          </a:p>
          <a:p>
            <a:endParaRPr lang="en-US" altLang="en-US" sz="2400" dirty="0"/>
          </a:p>
          <a:p>
            <a:r>
              <a:rPr lang="en-US" altLang="en-US" dirty="0"/>
              <a:t>How messages are structured: simple, text-based protocol</a:t>
            </a:r>
          </a:p>
          <a:p>
            <a:pPr lvl="1"/>
            <a:r>
              <a:rPr lang="en-US" altLang="en-US" dirty="0"/>
              <a:t>Similarly in HTTP, SMTP, FTP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Caching is an effective method to improve performance </a:t>
            </a:r>
          </a:p>
        </p:txBody>
      </p:sp>
    </p:spTree>
    <p:extLst>
      <p:ext uri="{BB962C8B-B14F-4D97-AF65-F5344CB8AC3E}">
        <p14:creationId xmlns:p14="http://schemas.microsoft.com/office/powerpoint/2010/main" val="11748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>
            <a:extLst>
              <a:ext uri="{FF2B5EF4-FFF2-40B4-BE49-F238E27FC236}">
                <a16:creationId xmlns:a16="http://schemas.microsoft.com/office/drawing/2014/main" id="{A7D44951-0A42-DB4B-8D8C-F068B64E4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address &amp; port number</a:t>
            </a:r>
          </a:p>
        </p:txBody>
      </p:sp>
      <p:sp>
        <p:nvSpPr>
          <p:cNvPr id="6148" name="Freeform 5">
            <a:extLst>
              <a:ext uri="{FF2B5EF4-FFF2-40B4-BE49-F238E27FC236}">
                <a16:creationId xmlns:a16="http://schemas.microsoft.com/office/drawing/2014/main" id="{731D3C1C-7F64-264B-8AD8-A861F0099CC2}"/>
              </a:ext>
            </a:extLst>
          </p:cNvPr>
          <p:cNvSpPr>
            <a:spLocks/>
          </p:cNvSpPr>
          <p:nvPr/>
        </p:nvSpPr>
        <p:spPr bwMode="auto">
          <a:xfrm>
            <a:off x="4330701" y="4170364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7">
            <a:extLst>
              <a:ext uri="{FF2B5EF4-FFF2-40B4-BE49-F238E27FC236}">
                <a16:creationId xmlns:a16="http://schemas.microsoft.com/office/drawing/2014/main" id="{09410101-97D4-2C4E-9E8E-2F90C743B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521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6150" name="Object 1024">
            <a:extLst>
              <a:ext uri="{FF2B5EF4-FFF2-40B4-BE49-F238E27FC236}">
                <a16:creationId xmlns:a16="http://schemas.microsoft.com/office/drawing/2014/main" id="{457CD449-F401-5C42-8BF0-0EB329709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2395539"/>
          <a:ext cx="642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60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6150" name="Object 1024">
                        <a:extLst>
                          <a:ext uri="{FF2B5EF4-FFF2-40B4-BE49-F238E27FC236}">
                            <a16:creationId xmlns:a16="http://schemas.microsoft.com/office/drawing/2014/main" id="{457CD449-F401-5C42-8BF0-0EB3297091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2395539"/>
                        <a:ext cx="6429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1" name="Group 9">
            <a:extLst>
              <a:ext uri="{FF2B5EF4-FFF2-40B4-BE49-F238E27FC236}">
                <a16:creationId xmlns:a16="http://schemas.microsoft.com/office/drawing/2014/main" id="{6270324D-873F-6545-92E8-3DF67DC263CE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290889"/>
            <a:ext cx="1062038" cy="560387"/>
            <a:chOff x="3046" y="1508"/>
            <a:chExt cx="669" cy="353"/>
          </a:xfrm>
        </p:grpSpPr>
        <p:sp>
          <p:nvSpPr>
            <p:cNvPr id="6195" name="Oval 10">
              <a:extLst>
                <a:ext uri="{FF2B5EF4-FFF2-40B4-BE49-F238E27FC236}">
                  <a16:creationId xmlns:a16="http://schemas.microsoft.com/office/drawing/2014/main" id="{970A9089-177F-B647-BC78-3A45776DB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96" name="Text Box 11">
              <a:extLst>
                <a:ext uri="{FF2B5EF4-FFF2-40B4-BE49-F238E27FC236}">
                  <a16:creationId xmlns:a16="http://schemas.microsoft.com/office/drawing/2014/main" id="{2BBB94E1-0992-2A4C-9BD6-4A3D0514D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52" name="Rectangle 15">
            <a:extLst>
              <a:ext uri="{FF2B5EF4-FFF2-40B4-BE49-F238E27FC236}">
                <a16:creationId xmlns:a16="http://schemas.microsoft.com/office/drawing/2014/main" id="{934BD858-2A08-B54E-80DD-338518C6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8163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53" name="Line 16">
            <a:extLst>
              <a:ext uri="{FF2B5EF4-FFF2-40B4-BE49-F238E27FC236}">
                <a16:creationId xmlns:a16="http://schemas.microsoft.com/office/drawing/2014/main" id="{6F26566A-BD66-8346-BD9E-3B2D7E2976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6200" y="36687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7">
            <a:extLst>
              <a:ext uri="{FF2B5EF4-FFF2-40B4-BE49-F238E27FC236}">
                <a16:creationId xmlns:a16="http://schemas.microsoft.com/office/drawing/2014/main" id="{88461438-1944-CA49-88FA-1141EE2B5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0846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8">
            <a:extLst>
              <a:ext uri="{FF2B5EF4-FFF2-40B4-BE49-F238E27FC236}">
                <a16:creationId xmlns:a16="http://schemas.microsoft.com/office/drawing/2014/main" id="{6E3C71CC-F776-294E-9D11-E82F12305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4" y="2066926"/>
            <a:ext cx="568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6156" name="Text Box 20">
            <a:extLst>
              <a:ext uri="{FF2B5EF4-FFF2-40B4-BE49-F238E27FC236}">
                <a16:creationId xmlns:a16="http://schemas.microsoft.com/office/drawing/2014/main" id="{5C85A947-ADEF-2745-B2F1-AFF4951FB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8" y="5065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6157" name="Group 48">
            <a:extLst>
              <a:ext uri="{FF2B5EF4-FFF2-40B4-BE49-F238E27FC236}">
                <a16:creationId xmlns:a16="http://schemas.microsoft.com/office/drawing/2014/main" id="{008489AB-A97B-DD41-B8AE-6DE84657BBBE}"/>
              </a:ext>
            </a:extLst>
          </p:cNvPr>
          <p:cNvGrpSpPr>
            <a:grpSpLocks/>
          </p:cNvGrpSpPr>
          <p:nvPr/>
        </p:nvGrpSpPr>
        <p:grpSpPr bwMode="auto">
          <a:xfrm>
            <a:off x="7113589" y="1370014"/>
            <a:ext cx="1062037" cy="2111375"/>
            <a:chOff x="4137" y="1207"/>
            <a:chExt cx="669" cy="1330"/>
          </a:xfrm>
        </p:grpSpPr>
        <p:graphicFrame>
          <p:nvGraphicFramePr>
            <p:cNvPr id="6187" name="Object 1026">
              <a:extLst>
                <a:ext uri="{FF2B5EF4-FFF2-40B4-BE49-F238E27FC236}">
                  <a16:creationId xmlns:a16="http://schemas.microsoft.com/office/drawing/2014/main" id="{FB61821A-9F57-214F-A071-B882421C4D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061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6187" name="Object 1026">
                          <a:extLst>
                            <a:ext uri="{FF2B5EF4-FFF2-40B4-BE49-F238E27FC236}">
                              <a16:creationId xmlns:a16="http://schemas.microsoft.com/office/drawing/2014/main" id="{FB61821A-9F57-214F-A071-B882421C4D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88" name="Group 22">
              <a:extLst>
                <a:ext uri="{FF2B5EF4-FFF2-40B4-BE49-F238E27FC236}">
                  <a16:creationId xmlns:a16="http://schemas.microsoft.com/office/drawing/2014/main" id="{5C29DB15-147E-DB47-85CC-00D5826E2F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6193" name="Oval 23">
                <a:extLst>
                  <a:ext uri="{FF2B5EF4-FFF2-40B4-BE49-F238E27FC236}">
                    <a16:creationId xmlns:a16="http://schemas.microsoft.com/office/drawing/2014/main" id="{4D120602-C387-3E47-A45E-FE93F3937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6194" name="Text Box 24">
                <a:extLst>
                  <a:ext uri="{FF2B5EF4-FFF2-40B4-BE49-F238E27FC236}">
                    <a16:creationId xmlns:a16="http://schemas.microsoft.com/office/drawing/2014/main" id="{4D7268CE-E041-A94A-BBBB-FE8213E2F7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6189" name="Rectangle 28">
              <a:extLst>
                <a:ext uri="{FF2B5EF4-FFF2-40B4-BE49-F238E27FC236}">
                  <a16:creationId xmlns:a16="http://schemas.microsoft.com/office/drawing/2014/main" id="{313A675A-9407-8949-86DD-41BE23800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6190" name="Line 29">
              <a:extLst>
                <a:ext uri="{FF2B5EF4-FFF2-40B4-BE49-F238E27FC236}">
                  <a16:creationId xmlns:a16="http://schemas.microsoft.com/office/drawing/2014/main" id="{3BA7DF81-0FC2-A241-A16B-BB197D910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30">
              <a:extLst>
                <a:ext uri="{FF2B5EF4-FFF2-40B4-BE49-F238E27FC236}">
                  <a16:creationId xmlns:a16="http://schemas.microsoft.com/office/drawing/2014/main" id="{1F3CEB23-93CD-7C49-A33D-02C8BB3A6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Text Box 31">
              <a:extLst>
                <a:ext uri="{FF2B5EF4-FFF2-40B4-BE49-F238E27FC236}">
                  <a16:creationId xmlns:a16="http://schemas.microsoft.com/office/drawing/2014/main" id="{750EC9B2-B0E3-144E-AEB6-504FA9E24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</a:t>
              </a:r>
            </a:p>
          </p:txBody>
        </p:sp>
      </p:grpSp>
      <p:sp>
        <p:nvSpPr>
          <p:cNvPr id="6158" name="Text Box 32">
            <a:extLst>
              <a:ext uri="{FF2B5EF4-FFF2-40B4-BE49-F238E27FC236}">
                <a16:creationId xmlns:a16="http://schemas.microsoft.com/office/drawing/2014/main" id="{CBEFD0DA-A5BA-294D-A35A-3457D3485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479" y="4302125"/>
            <a:ext cx="8258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Internet</a:t>
            </a:r>
          </a:p>
        </p:txBody>
      </p:sp>
      <p:grpSp>
        <p:nvGrpSpPr>
          <p:cNvPr id="6159" name="Group 37">
            <a:extLst>
              <a:ext uri="{FF2B5EF4-FFF2-40B4-BE49-F238E27FC236}">
                <a16:creationId xmlns:a16="http://schemas.microsoft.com/office/drawing/2014/main" id="{526B6388-C5DC-3E47-9294-8C025386F1B1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3278189"/>
            <a:ext cx="1062038" cy="560387"/>
            <a:chOff x="3046" y="1508"/>
            <a:chExt cx="669" cy="353"/>
          </a:xfrm>
        </p:grpSpPr>
        <p:sp>
          <p:nvSpPr>
            <p:cNvPr id="6185" name="Oval 38">
              <a:extLst>
                <a:ext uri="{FF2B5EF4-FFF2-40B4-BE49-F238E27FC236}">
                  <a16:creationId xmlns:a16="http://schemas.microsoft.com/office/drawing/2014/main" id="{292C7041-1FDA-F444-AB4F-E178EFF53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86" name="Text Box 39">
              <a:extLst>
                <a:ext uri="{FF2B5EF4-FFF2-40B4-BE49-F238E27FC236}">
                  <a16:creationId xmlns:a16="http://schemas.microsoft.com/office/drawing/2014/main" id="{06EFA56A-6C2F-D14D-B405-EF9B7E572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60" name="Rectangle 40">
            <a:extLst>
              <a:ext uri="{FF2B5EF4-FFF2-40B4-BE49-F238E27FC236}">
                <a16:creationId xmlns:a16="http://schemas.microsoft.com/office/drawing/2014/main" id="{1691C838-C150-CA42-8DA3-32715A8C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036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61" name="Line 41">
            <a:extLst>
              <a:ext uri="{FF2B5EF4-FFF2-40B4-BE49-F238E27FC236}">
                <a16:creationId xmlns:a16="http://schemas.microsoft.com/office/drawing/2014/main" id="{012D41D7-EB65-A944-8102-794B9ED67C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6000" y="36560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42">
            <a:extLst>
              <a:ext uri="{FF2B5EF4-FFF2-40B4-BE49-F238E27FC236}">
                <a16:creationId xmlns:a16="http://schemas.microsoft.com/office/drawing/2014/main" id="{8317C9D2-3782-9A41-A9B2-A414E7C22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0719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43">
            <a:extLst>
              <a:ext uri="{FF2B5EF4-FFF2-40B4-BE49-F238E27FC236}">
                <a16:creationId xmlns:a16="http://schemas.microsoft.com/office/drawing/2014/main" id="{F1EE5451-B2FB-A94A-8382-3AA489C21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4418013"/>
            <a:ext cx="0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44">
            <a:extLst>
              <a:ext uri="{FF2B5EF4-FFF2-40B4-BE49-F238E27FC236}">
                <a16:creationId xmlns:a16="http://schemas.microsoft.com/office/drawing/2014/main" id="{8FD14F53-62ED-9142-943D-C211A3C29B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9763" y="430212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45">
            <a:extLst>
              <a:ext uri="{FF2B5EF4-FFF2-40B4-BE49-F238E27FC236}">
                <a16:creationId xmlns:a16="http://schemas.microsoft.com/office/drawing/2014/main" id="{4A95DDE2-D817-8B45-BCC1-1BDB4C195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3" y="4302126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46">
            <a:extLst>
              <a:ext uri="{FF2B5EF4-FFF2-40B4-BE49-F238E27FC236}">
                <a16:creationId xmlns:a16="http://schemas.microsoft.com/office/drawing/2014/main" id="{5DE7BDB4-AC28-434C-867F-FDDA06806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4" y="4681538"/>
            <a:ext cx="809625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67" name="Object 1025">
            <a:extLst>
              <a:ext uri="{FF2B5EF4-FFF2-40B4-BE49-F238E27FC236}">
                <a16:creationId xmlns:a16="http://schemas.microsoft.com/office/drawing/2014/main" id="{E2B06460-7EDF-FE46-ACC9-76DECC36C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2964" y="4449764"/>
          <a:ext cx="6429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62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6167" name="Object 1025">
                        <a:extLst>
                          <a:ext uri="{FF2B5EF4-FFF2-40B4-BE49-F238E27FC236}">
                            <a16:creationId xmlns:a16="http://schemas.microsoft.com/office/drawing/2014/main" id="{E2B06460-7EDF-FE46-ACC9-76DECC36C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2964" y="4449764"/>
                        <a:ext cx="64293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8" name="Group 51">
            <a:extLst>
              <a:ext uri="{FF2B5EF4-FFF2-40B4-BE49-F238E27FC236}">
                <a16:creationId xmlns:a16="http://schemas.microsoft.com/office/drawing/2014/main" id="{3416A7F3-1CF5-B54A-8E9E-B7DAB7C79C45}"/>
              </a:ext>
            </a:extLst>
          </p:cNvPr>
          <p:cNvGrpSpPr>
            <a:grpSpLocks/>
          </p:cNvGrpSpPr>
          <p:nvPr/>
        </p:nvGrpSpPr>
        <p:grpSpPr bwMode="auto">
          <a:xfrm>
            <a:off x="8294689" y="4968875"/>
            <a:ext cx="1062037" cy="560388"/>
            <a:chOff x="3046" y="1508"/>
            <a:chExt cx="669" cy="353"/>
          </a:xfrm>
        </p:grpSpPr>
        <p:sp>
          <p:nvSpPr>
            <p:cNvPr id="6183" name="Oval 52">
              <a:extLst>
                <a:ext uri="{FF2B5EF4-FFF2-40B4-BE49-F238E27FC236}">
                  <a16:creationId xmlns:a16="http://schemas.microsoft.com/office/drawing/2014/main" id="{D37E0E65-4F07-B842-B4D1-FFE91F558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84" name="Text Box 53">
              <a:extLst>
                <a:ext uri="{FF2B5EF4-FFF2-40B4-BE49-F238E27FC236}">
                  <a16:creationId xmlns:a16="http://schemas.microsoft.com/office/drawing/2014/main" id="{0CB63901-6395-BD49-A772-DAFD57AF9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69" name="Rectangle 54">
            <a:extLst>
              <a:ext uri="{FF2B5EF4-FFF2-40B4-BE49-F238E27FC236}">
                <a16:creationId xmlns:a16="http://schemas.microsoft.com/office/drawing/2014/main" id="{58A04098-31BB-A441-8CBC-1591F90F3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6" y="5494338"/>
            <a:ext cx="658813" cy="32861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70" name="Line 55">
            <a:extLst>
              <a:ext uri="{FF2B5EF4-FFF2-40B4-BE49-F238E27FC236}">
                <a16:creationId xmlns:a16="http://schemas.microsoft.com/office/drawing/2014/main" id="{103CC501-7F5F-5947-B2EF-E0D7FD1EA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5388" y="5346701"/>
            <a:ext cx="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Line 56">
            <a:extLst>
              <a:ext uri="{FF2B5EF4-FFF2-40B4-BE49-F238E27FC236}">
                <a16:creationId xmlns:a16="http://schemas.microsoft.com/office/drawing/2014/main" id="{D13B4773-4C67-CC44-AD6C-ED6FFA42C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8088" y="5902326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Text Box 57">
            <a:extLst>
              <a:ext uri="{FF2B5EF4-FFF2-40B4-BE49-F238E27FC236}">
                <a16:creationId xmlns:a16="http://schemas.microsoft.com/office/drawing/2014/main" id="{4BA9717E-82E2-0646-9422-FC7C536BE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1" y="398621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</a:t>
            </a:r>
          </a:p>
        </p:txBody>
      </p:sp>
      <p:cxnSp>
        <p:nvCxnSpPr>
          <p:cNvPr id="6173" name="AutoShape 58">
            <a:extLst>
              <a:ext uri="{FF2B5EF4-FFF2-40B4-BE49-F238E27FC236}">
                <a16:creationId xmlns:a16="http://schemas.microsoft.com/office/drawing/2014/main" id="{5931C0EF-AB8E-8143-A73E-1B3FB3C28A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75089" y="4676775"/>
            <a:ext cx="339725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59">
            <a:extLst>
              <a:ext uri="{FF2B5EF4-FFF2-40B4-BE49-F238E27FC236}">
                <a16:creationId xmlns:a16="http://schemas.microsoft.com/office/drawing/2014/main" id="{40B7AAFB-36BF-1D4B-B18D-65FE089ABEAF}"/>
              </a:ext>
            </a:extLst>
          </p:cNvPr>
          <p:cNvCxnSpPr>
            <a:cxnSpLocks noChangeShapeType="1"/>
            <a:stCxn id="6148" idx="4"/>
          </p:cNvCxnSpPr>
          <p:nvPr/>
        </p:nvCxnSpPr>
        <p:spPr bwMode="auto">
          <a:xfrm flipV="1">
            <a:off x="6026151" y="3487739"/>
            <a:ext cx="1585913" cy="935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60">
            <a:extLst>
              <a:ext uri="{FF2B5EF4-FFF2-40B4-BE49-F238E27FC236}">
                <a16:creationId xmlns:a16="http://schemas.microsoft.com/office/drawing/2014/main" id="{22ADD330-DEBF-E84E-AAC4-AA8AE3536CA8}"/>
              </a:ext>
            </a:extLst>
          </p:cNvPr>
          <p:cNvCxnSpPr>
            <a:cxnSpLocks noChangeShapeType="1"/>
            <a:stCxn id="6148" idx="5"/>
          </p:cNvCxnSpPr>
          <p:nvPr/>
        </p:nvCxnSpPr>
        <p:spPr bwMode="auto">
          <a:xfrm>
            <a:off x="6035676" y="4879975"/>
            <a:ext cx="2633663" cy="1193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6" name="Text Box 61">
            <a:extLst>
              <a:ext uri="{FF2B5EF4-FFF2-40B4-BE49-F238E27FC236}">
                <a16:creationId xmlns:a16="http://schemas.microsoft.com/office/drawing/2014/main" id="{5EB39CB5-2758-0141-AB5B-86EC5956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89" y="5479962"/>
            <a:ext cx="77807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A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socket</a:t>
            </a:r>
            <a:r>
              <a:rPr lang="en-US" altLang="en-US" sz="2400" b="1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altLang="en-US" sz="2400" dirty="0">
                <a:latin typeface="Helvetica" pitchFamily="2" charset="0"/>
              </a:rPr>
              <a:t>is the door between 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OS/network and the application process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The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application’s programming interface </a:t>
            </a:r>
            <a:r>
              <a:rPr lang="en-US" altLang="en-US" sz="2400" dirty="0">
                <a:latin typeface="Helvetica" pitchFamily="2" charset="0"/>
              </a:rPr>
              <a:t>to the network</a:t>
            </a:r>
          </a:p>
        </p:txBody>
      </p:sp>
      <p:sp>
        <p:nvSpPr>
          <p:cNvPr id="6177" name="Rectangle 1">
            <a:extLst>
              <a:ext uri="{FF2B5EF4-FFF2-40B4-BE49-F238E27FC236}">
                <a16:creationId xmlns:a16="http://schemas.microsoft.com/office/drawing/2014/main" id="{D6879603-FC8E-144A-9B32-2DD8E8BCA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088" y="2184400"/>
            <a:ext cx="3794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6178" name="Rectangle 2">
            <a:extLst>
              <a:ext uri="{FF2B5EF4-FFF2-40B4-BE49-F238E27FC236}">
                <a16:creationId xmlns:a16="http://schemas.microsoft.com/office/drawing/2014/main" id="{B5230566-8C43-4941-95DF-2CBFC8EA8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825" y="2463800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6179" name="Rectangle 51">
            <a:extLst>
              <a:ext uri="{FF2B5EF4-FFF2-40B4-BE49-F238E27FC236}">
                <a16:creationId xmlns:a16="http://schemas.microsoft.com/office/drawing/2014/main" id="{1AEFBDFA-3984-3D4D-991A-7D982C7B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3838575"/>
            <a:ext cx="358775" cy="2667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/>
              <a:t>P1</a:t>
            </a:r>
          </a:p>
        </p:txBody>
      </p:sp>
      <p:sp>
        <p:nvSpPr>
          <p:cNvPr id="6180" name="Rectangle 51">
            <a:extLst>
              <a:ext uri="{FF2B5EF4-FFF2-40B4-BE49-F238E27FC236}">
                <a16:creationId xmlns:a16="http://schemas.microsoft.com/office/drawing/2014/main" id="{46E32FED-844D-014A-B347-A58A579F3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864" y="5541963"/>
            <a:ext cx="357187" cy="266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 dirty="0"/>
              <a:t>P3</a:t>
            </a:r>
          </a:p>
        </p:txBody>
      </p:sp>
      <p:sp>
        <p:nvSpPr>
          <p:cNvPr id="6181" name="Rectangle 51">
            <a:extLst>
              <a:ext uri="{FF2B5EF4-FFF2-40B4-BE49-F238E27FC236}">
                <a16:creationId xmlns:a16="http://schemas.microsoft.com/office/drawing/2014/main" id="{8A731886-A6A6-4540-8B7F-FF782F4A0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3830639"/>
            <a:ext cx="381000" cy="3190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 b="1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976E6489-9791-4E4C-A53F-3493AF5D8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2863850"/>
            <a:ext cx="357188" cy="266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en-US" sz="1200" dirty="0"/>
              <a:t>P4</a:t>
            </a:r>
          </a:p>
        </p:txBody>
      </p:sp>
      <p:pic>
        <p:nvPicPr>
          <p:cNvPr id="53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AF9F42E-3591-0043-9DD0-3FC48AC2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15" y="239738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CC13D05D-1E35-4046-9A1B-5643A1774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58" y="1756966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F2EA4764-04A7-B547-8324-1FF04DB76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27" y="4345841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Line 44">
            <a:extLst>
              <a:ext uri="{FF2B5EF4-FFF2-40B4-BE49-F238E27FC236}">
                <a16:creationId xmlns:a16="http://schemas.microsoft.com/office/drawing/2014/main" id="{8DE622E0-2CF0-0E4A-8F3C-26E5347D8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9691" y="347424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44">
            <a:extLst>
              <a:ext uri="{FF2B5EF4-FFF2-40B4-BE49-F238E27FC236}">
                <a16:creationId xmlns:a16="http://schemas.microsoft.com/office/drawing/2014/main" id="{DAB39F67-9011-4D49-B00E-0EF7D3BBDD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2651" y="6115558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5F9DB-9B59-1B47-B25F-CD2DDA2EA2C9}"/>
              </a:ext>
            </a:extLst>
          </p:cNvPr>
          <p:cNvSpPr txBox="1"/>
          <p:nvPr/>
        </p:nvSpPr>
        <p:spPr>
          <a:xfrm>
            <a:off x="419744" y="4332288"/>
            <a:ext cx="140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Operating system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E63AA0-59E8-D24C-B6AD-23E49C26918B}"/>
              </a:ext>
            </a:extLst>
          </p:cNvPr>
          <p:cNvSpPr txBox="1"/>
          <p:nvPr/>
        </p:nvSpPr>
        <p:spPr>
          <a:xfrm>
            <a:off x="557862" y="3903221"/>
            <a:ext cx="140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45188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52" grpId="0" animBg="1"/>
      <p:bldP spid="6153" grpId="0" animBg="1"/>
      <p:bldP spid="6154" grpId="0" animBg="1"/>
      <p:bldP spid="6155" grpId="0"/>
      <p:bldP spid="6156" grpId="0"/>
      <p:bldP spid="6158" grpId="0"/>
      <p:bldP spid="6160" grpId="0" animBg="1"/>
      <p:bldP spid="6161" grpId="0" animBg="1"/>
      <p:bldP spid="6162" grpId="0" animBg="1"/>
      <p:bldP spid="6163" grpId="0" animBg="1"/>
      <p:bldP spid="6164" grpId="0" animBg="1"/>
      <p:bldP spid="6165" grpId="0" animBg="1"/>
      <p:bldP spid="6166" grpId="0" animBg="1"/>
      <p:bldP spid="6169" grpId="0" animBg="1"/>
      <p:bldP spid="6170" grpId="0" animBg="1"/>
      <p:bldP spid="6171" grpId="0" animBg="1"/>
      <p:bldP spid="6172" grpId="0"/>
      <p:bldP spid="6177" grpId="0"/>
      <p:bldP spid="6178" grpId="0"/>
      <p:bldP spid="6179" grpId="0" animBg="1"/>
      <p:bldP spid="6180" grpId="0" animBg="1"/>
      <p:bldP spid="6181" grpId="0" animBg="1"/>
      <p:bldP spid="56" grpId="0" animBg="1"/>
      <p:bldP spid="58" grpId="0" animBg="1"/>
      <p:bldP spid="59" grpId="0" animBg="1"/>
      <p:bldP spid="2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A521E02-D7D8-3F41-99B5-D6CBECF8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9A0885D-7AC2-C140-9403-9C08EC9A92C5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0C122D2A-DC23-5448-AA9D-7B41CFAD8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app-layer </a:t>
            </a:r>
            <a:r>
              <a:rPr lang="en-US" altLang="en-US" dirty="0">
                <a:solidFill>
                  <a:srgbClr val="C00000"/>
                </a:solidFill>
              </a:rPr>
              <a:t>connection</a:t>
            </a:r>
            <a:r>
              <a:rPr lang="en-US" altLang="en-US" dirty="0"/>
              <a:t> is a </a:t>
            </a:r>
            <a:r>
              <a:rPr lang="en-US" altLang="en-US" dirty="0">
                <a:solidFill>
                  <a:srgbClr val="C00000"/>
                </a:solidFill>
              </a:rPr>
              <a:t>4-tuple</a:t>
            </a:r>
          </a:p>
        </p:txBody>
      </p:sp>
      <p:sp>
        <p:nvSpPr>
          <p:cNvPr id="7172" name="Freeform 5">
            <a:extLst>
              <a:ext uri="{FF2B5EF4-FFF2-40B4-BE49-F238E27FC236}">
                <a16:creationId xmlns:a16="http://schemas.microsoft.com/office/drawing/2014/main" id="{FAB33438-C629-ED45-AAB4-0F9F70DD39A5}"/>
              </a:ext>
            </a:extLst>
          </p:cNvPr>
          <p:cNvSpPr>
            <a:spLocks/>
          </p:cNvSpPr>
          <p:nvPr/>
        </p:nvSpPr>
        <p:spPr bwMode="auto">
          <a:xfrm>
            <a:off x="4330701" y="4170364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7">
            <a:extLst>
              <a:ext uri="{FF2B5EF4-FFF2-40B4-BE49-F238E27FC236}">
                <a16:creationId xmlns:a16="http://schemas.microsoft.com/office/drawing/2014/main" id="{7E7C4FE7-52F6-774C-A969-4D2E96147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521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174" name="Object 1024">
            <a:extLst>
              <a:ext uri="{FF2B5EF4-FFF2-40B4-BE49-F238E27FC236}">
                <a16:creationId xmlns:a16="http://schemas.microsoft.com/office/drawing/2014/main" id="{3702C938-946F-E04A-89F8-698487F04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2395539"/>
          <a:ext cx="642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84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7174" name="Object 1024">
                        <a:extLst>
                          <a:ext uri="{FF2B5EF4-FFF2-40B4-BE49-F238E27FC236}">
                            <a16:creationId xmlns:a16="http://schemas.microsoft.com/office/drawing/2014/main" id="{3702C938-946F-E04A-89F8-698487F04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2395539"/>
                        <a:ext cx="6429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Group 9">
            <a:extLst>
              <a:ext uri="{FF2B5EF4-FFF2-40B4-BE49-F238E27FC236}">
                <a16:creationId xmlns:a16="http://schemas.microsoft.com/office/drawing/2014/main" id="{CA264AC5-1931-324A-B6B7-46ACD8291ACC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290889"/>
            <a:ext cx="1062038" cy="560387"/>
            <a:chOff x="3046" y="1508"/>
            <a:chExt cx="669" cy="353"/>
          </a:xfrm>
        </p:grpSpPr>
        <p:sp>
          <p:nvSpPr>
            <p:cNvPr id="7214" name="Oval 10">
              <a:extLst>
                <a:ext uri="{FF2B5EF4-FFF2-40B4-BE49-F238E27FC236}">
                  <a16:creationId xmlns:a16="http://schemas.microsoft.com/office/drawing/2014/main" id="{393BC661-3909-D94B-B900-3A55137B1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215" name="Text Box 11">
              <a:extLst>
                <a:ext uri="{FF2B5EF4-FFF2-40B4-BE49-F238E27FC236}">
                  <a16:creationId xmlns:a16="http://schemas.microsoft.com/office/drawing/2014/main" id="{7740B937-5EA1-D04F-BE13-104B7C80B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7176" name="Rectangle 15">
            <a:extLst>
              <a:ext uri="{FF2B5EF4-FFF2-40B4-BE49-F238E27FC236}">
                <a16:creationId xmlns:a16="http://schemas.microsoft.com/office/drawing/2014/main" id="{75E7CB70-7A05-634A-841A-2A5BEFDA9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816351"/>
            <a:ext cx="658812" cy="328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7177" name="Line 16">
            <a:extLst>
              <a:ext uri="{FF2B5EF4-FFF2-40B4-BE49-F238E27FC236}">
                <a16:creationId xmlns:a16="http://schemas.microsoft.com/office/drawing/2014/main" id="{6F11F8DA-D761-D342-B22A-0A18642F77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6200" y="36687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7">
            <a:extLst>
              <a:ext uri="{FF2B5EF4-FFF2-40B4-BE49-F238E27FC236}">
                <a16:creationId xmlns:a16="http://schemas.microsoft.com/office/drawing/2014/main" id="{B8DB9DE5-DD5C-2441-AE39-7E84C1F88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0846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Text Box 18">
            <a:extLst>
              <a:ext uri="{FF2B5EF4-FFF2-40B4-BE49-F238E27FC236}">
                <a16:creationId xmlns:a16="http://schemas.microsoft.com/office/drawing/2014/main" id="{0C043423-1319-5E45-B650-AD5FD3012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2066925"/>
            <a:ext cx="177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Host:: IP address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180" name="Text Box 20">
            <a:extLst>
              <a:ext uri="{FF2B5EF4-FFF2-40B4-BE49-F238E27FC236}">
                <a16:creationId xmlns:a16="http://schemas.microsoft.com/office/drawing/2014/main" id="{192D61E2-0902-AB49-8C57-FD42317C6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8" y="5065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7181" name="Group 48">
            <a:extLst>
              <a:ext uri="{FF2B5EF4-FFF2-40B4-BE49-F238E27FC236}">
                <a16:creationId xmlns:a16="http://schemas.microsoft.com/office/drawing/2014/main" id="{E4D7F190-9872-0B4E-9F86-096C10F0278E}"/>
              </a:ext>
            </a:extLst>
          </p:cNvPr>
          <p:cNvGrpSpPr>
            <a:grpSpLocks/>
          </p:cNvGrpSpPr>
          <p:nvPr/>
        </p:nvGrpSpPr>
        <p:grpSpPr bwMode="auto">
          <a:xfrm>
            <a:off x="7113589" y="1370014"/>
            <a:ext cx="1863725" cy="2111375"/>
            <a:chOff x="4137" y="1207"/>
            <a:chExt cx="1174" cy="1330"/>
          </a:xfrm>
        </p:grpSpPr>
        <p:graphicFrame>
          <p:nvGraphicFramePr>
            <p:cNvPr id="7206" name="Object 1026">
              <a:extLst>
                <a:ext uri="{FF2B5EF4-FFF2-40B4-BE49-F238E27FC236}">
                  <a16:creationId xmlns:a16="http://schemas.microsoft.com/office/drawing/2014/main" id="{2012BB43-C929-A54B-9FD2-9B4352D6FA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85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7206" name="Object 1026">
                          <a:extLst>
                            <a:ext uri="{FF2B5EF4-FFF2-40B4-BE49-F238E27FC236}">
                              <a16:creationId xmlns:a16="http://schemas.microsoft.com/office/drawing/2014/main" id="{2012BB43-C929-A54B-9FD2-9B4352D6FA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07" name="Group 22">
              <a:extLst>
                <a:ext uri="{FF2B5EF4-FFF2-40B4-BE49-F238E27FC236}">
                  <a16:creationId xmlns:a16="http://schemas.microsoft.com/office/drawing/2014/main" id="{9C4DA181-2121-CA46-8790-75B89034CA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7212" name="Oval 23">
                <a:extLst>
                  <a:ext uri="{FF2B5EF4-FFF2-40B4-BE49-F238E27FC236}">
                    <a16:creationId xmlns:a16="http://schemas.microsoft.com/office/drawing/2014/main" id="{AD4D44AF-D68F-4442-8FB9-641A6F074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7213" name="Text Box 24">
                <a:extLst>
                  <a:ext uri="{FF2B5EF4-FFF2-40B4-BE49-F238E27FC236}">
                    <a16:creationId xmlns:a16="http://schemas.microsoft.com/office/drawing/2014/main" id="{7E8919B1-115A-0044-961F-77BE57320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7208" name="Rectangle 28">
              <a:extLst>
                <a:ext uri="{FF2B5EF4-FFF2-40B4-BE49-F238E27FC236}">
                  <a16:creationId xmlns:a16="http://schemas.microsoft.com/office/drawing/2014/main" id="{0D92F953-529C-FB48-8AE2-CF1ABD5E7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7209" name="Line 29">
              <a:extLst>
                <a:ext uri="{FF2B5EF4-FFF2-40B4-BE49-F238E27FC236}">
                  <a16:creationId xmlns:a16="http://schemas.microsoft.com/office/drawing/2014/main" id="{0C29476D-C6DD-7343-86A4-8AD65B67A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Line 30">
              <a:extLst>
                <a:ext uri="{FF2B5EF4-FFF2-40B4-BE49-F238E27FC236}">
                  <a16:creationId xmlns:a16="http://schemas.microsoft.com/office/drawing/2014/main" id="{2F07B90E-B235-2144-BD31-6FC235198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Text Box 31">
              <a:extLst>
                <a:ext uri="{FF2B5EF4-FFF2-40B4-BE49-F238E27FC236}">
                  <a16:creationId xmlns:a16="http://schemas.microsoft.com/office/drawing/2014/main" id="{A84731FA-C55A-2E42-82D7-916552C0A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10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Host: IP address B</a:t>
              </a:r>
            </a:p>
          </p:txBody>
        </p:sp>
      </p:grpSp>
      <p:sp>
        <p:nvSpPr>
          <p:cNvPr id="7182" name="Text Box 32">
            <a:extLst>
              <a:ext uri="{FF2B5EF4-FFF2-40B4-BE49-F238E27FC236}">
                <a16:creationId xmlns:a16="http://schemas.microsoft.com/office/drawing/2014/main" id="{A02DE506-AC09-3B43-8F4B-061CC33C0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479" y="4302125"/>
            <a:ext cx="8258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Internet</a:t>
            </a:r>
          </a:p>
        </p:txBody>
      </p:sp>
      <p:grpSp>
        <p:nvGrpSpPr>
          <p:cNvPr id="7183" name="Group 37">
            <a:extLst>
              <a:ext uri="{FF2B5EF4-FFF2-40B4-BE49-F238E27FC236}">
                <a16:creationId xmlns:a16="http://schemas.microsoft.com/office/drawing/2014/main" id="{1205F7D8-A891-8642-88C4-5769B0EC27F2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3278189"/>
            <a:ext cx="1062038" cy="560387"/>
            <a:chOff x="3046" y="1508"/>
            <a:chExt cx="669" cy="353"/>
          </a:xfrm>
        </p:grpSpPr>
        <p:sp>
          <p:nvSpPr>
            <p:cNvPr id="7204" name="Oval 38">
              <a:extLst>
                <a:ext uri="{FF2B5EF4-FFF2-40B4-BE49-F238E27FC236}">
                  <a16:creationId xmlns:a16="http://schemas.microsoft.com/office/drawing/2014/main" id="{B92667BB-D02C-334A-9B58-8B89EA67A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205" name="Text Box 39">
              <a:extLst>
                <a:ext uri="{FF2B5EF4-FFF2-40B4-BE49-F238E27FC236}">
                  <a16:creationId xmlns:a16="http://schemas.microsoft.com/office/drawing/2014/main" id="{68B6A173-B488-EA46-B5CB-9E78467F9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7184" name="Rectangle 40">
            <a:extLst>
              <a:ext uri="{FF2B5EF4-FFF2-40B4-BE49-F238E27FC236}">
                <a16:creationId xmlns:a16="http://schemas.microsoft.com/office/drawing/2014/main" id="{5333E548-A474-DF4A-AE48-5D950E34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036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7185" name="Line 41">
            <a:extLst>
              <a:ext uri="{FF2B5EF4-FFF2-40B4-BE49-F238E27FC236}">
                <a16:creationId xmlns:a16="http://schemas.microsoft.com/office/drawing/2014/main" id="{33C1900A-44B1-CA4F-B813-CCD4499D4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6000" y="36560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42">
            <a:extLst>
              <a:ext uri="{FF2B5EF4-FFF2-40B4-BE49-F238E27FC236}">
                <a16:creationId xmlns:a16="http://schemas.microsoft.com/office/drawing/2014/main" id="{BC4B8008-00A2-D54B-81F5-76D64B215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0719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43">
            <a:extLst>
              <a:ext uri="{FF2B5EF4-FFF2-40B4-BE49-F238E27FC236}">
                <a16:creationId xmlns:a16="http://schemas.microsoft.com/office/drawing/2014/main" id="{67E314CF-503D-AA48-9E74-DB9BFACC9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4418013"/>
            <a:ext cx="0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45">
            <a:extLst>
              <a:ext uri="{FF2B5EF4-FFF2-40B4-BE49-F238E27FC236}">
                <a16:creationId xmlns:a16="http://schemas.microsoft.com/office/drawing/2014/main" id="{B29DCA93-47C8-314C-8AD9-C81AE0BE8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3" y="4302126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46">
            <a:extLst>
              <a:ext uri="{FF2B5EF4-FFF2-40B4-BE49-F238E27FC236}">
                <a16:creationId xmlns:a16="http://schemas.microsoft.com/office/drawing/2014/main" id="{C2929F00-9B41-214D-8F41-872DA654A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4" y="4681538"/>
            <a:ext cx="809625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91" name="Group 49">
            <a:extLst>
              <a:ext uri="{FF2B5EF4-FFF2-40B4-BE49-F238E27FC236}">
                <a16:creationId xmlns:a16="http://schemas.microsoft.com/office/drawing/2014/main" id="{5CF23FED-BBA3-604C-8921-B8A7B87599A9}"/>
              </a:ext>
            </a:extLst>
          </p:cNvPr>
          <p:cNvGrpSpPr>
            <a:grpSpLocks/>
          </p:cNvGrpSpPr>
          <p:nvPr/>
        </p:nvGrpSpPr>
        <p:grpSpPr bwMode="auto">
          <a:xfrm>
            <a:off x="8294689" y="3986214"/>
            <a:ext cx="1863725" cy="2111375"/>
            <a:chOff x="4137" y="1207"/>
            <a:chExt cx="1174" cy="1330"/>
          </a:xfrm>
        </p:grpSpPr>
        <p:graphicFrame>
          <p:nvGraphicFramePr>
            <p:cNvPr id="7196" name="Object 1025">
              <a:extLst>
                <a:ext uri="{FF2B5EF4-FFF2-40B4-BE49-F238E27FC236}">
                  <a16:creationId xmlns:a16="http://schemas.microsoft.com/office/drawing/2014/main" id="{AFEED4F6-45DD-BA47-B197-15BEDEF5C8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86" name="Clip" r:id="rId6" imgW="17462500" imgH="14478000" progId="MS_ClipArt_Gallery.2">
                    <p:embed/>
                  </p:oleObj>
                </mc:Choice>
                <mc:Fallback>
                  <p:oleObj name="Clip" r:id="rId6" imgW="17462500" imgH="14478000" progId="MS_ClipArt_Gallery.2">
                    <p:embed/>
                    <p:pic>
                      <p:nvPicPr>
                        <p:cNvPr id="7196" name="Object 1025">
                          <a:extLst>
                            <a:ext uri="{FF2B5EF4-FFF2-40B4-BE49-F238E27FC236}">
                              <a16:creationId xmlns:a16="http://schemas.microsoft.com/office/drawing/2014/main" id="{AFEED4F6-45DD-BA47-B197-15BEDEF5C8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97" name="Group 51">
              <a:extLst>
                <a:ext uri="{FF2B5EF4-FFF2-40B4-BE49-F238E27FC236}">
                  <a16:creationId xmlns:a16="http://schemas.microsoft.com/office/drawing/2014/main" id="{10294D0F-3267-B747-862C-D35D480BB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7202" name="Oval 52">
                <a:extLst>
                  <a:ext uri="{FF2B5EF4-FFF2-40B4-BE49-F238E27FC236}">
                    <a16:creationId xmlns:a16="http://schemas.microsoft.com/office/drawing/2014/main" id="{4A576F4F-3A99-9946-B14E-01C41BA0A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7203" name="Text Box 53">
                <a:extLst>
                  <a:ext uri="{FF2B5EF4-FFF2-40B4-BE49-F238E27FC236}">
                    <a16:creationId xmlns:a16="http://schemas.microsoft.com/office/drawing/2014/main" id="{31ADB8E5-9D9F-C04B-9BD0-5586F770E0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7198" name="Rectangle 54">
              <a:extLst>
                <a:ext uri="{FF2B5EF4-FFF2-40B4-BE49-F238E27FC236}">
                  <a16:creationId xmlns:a16="http://schemas.microsoft.com/office/drawing/2014/main" id="{F2363F2E-9AF7-2C41-847E-44580EE4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7199" name="Line 55">
              <a:extLst>
                <a:ext uri="{FF2B5EF4-FFF2-40B4-BE49-F238E27FC236}">
                  <a16:creationId xmlns:a16="http://schemas.microsoft.com/office/drawing/2014/main" id="{82EB1DF9-62ED-754B-B2FC-FA1CCC2FA2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56">
              <a:extLst>
                <a:ext uri="{FF2B5EF4-FFF2-40B4-BE49-F238E27FC236}">
                  <a16:creationId xmlns:a16="http://schemas.microsoft.com/office/drawing/2014/main" id="{5065FEF2-C1C3-6444-A21D-F5B6FA419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Text Box 57">
              <a:extLst>
                <a:ext uri="{FF2B5EF4-FFF2-40B4-BE49-F238E27FC236}">
                  <a16:creationId xmlns:a16="http://schemas.microsoft.com/office/drawing/2014/main" id="{DC679733-BEB8-E545-B811-25B0D49D4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10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Host: IP address C</a:t>
              </a:r>
            </a:p>
          </p:txBody>
        </p:sp>
      </p:grpSp>
      <p:cxnSp>
        <p:nvCxnSpPr>
          <p:cNvPr id="7192" name="AutoShape 58">
            <a:extLst>
              <a:ext uri="{FF2B5EF4-FFF2-40B4-BE49-F238E27FC236}">
                <a16:creationId xmlns:a16="http://schemas.microsoft.com/office/drawing/2014/main" id="{39DB96D7-911A-BF4D-B832-22B6C2AD301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75089" y="4676775"/>
            <a:ext cx="339725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59">
            <a:extLst>
              <a:ext uri="{FF2B5EF4-FFF2-40B4-BE49-F238E27FC236}">
                <a16:creationId xmlns:a16="http://schemas.microsoft.com/office/drawing/2014/main" id="{8870FCE3-751A-9C4D-BD1A-C2DD3AEFDA24}"/>
              </a:ext>
            </a:extLst>
          </p:cNvPr>
          <p:cNvCxnSpPr>
            <a:cxnSpLocks noChangeShapeType="1"/>
            <a:stCxn id="7172" idx="4"/>
          </p:cNvCxnSpPr>
          <p:nvPr/>
        </p:nvCxnSpPr>
        <p:spPr bwMode="auto">
          <a:xfrm flipV="1">
            <a:off x="6026151" y="3487739"/>
            <a:ext cx="1585913" cy="935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60">
            <a:extLst>
              <a:ext uri="{FF2B5EF4-FFF2-40B4-BE49-F238E27FC236}">
                <a16:creationId xmlns:a16="http://schemas.microsoft.com/office/drawing/2014/main" id="{4C1FD43C-8392-C249-91B7-0AAB7DC3A3F2}"/>
              </a:ext>
            </a:extLst>
          </p:cNvPr>
          <p:cNvCxnSpPr>
            <a:cxnSpLocks noChangeShapeType="1"/>
            <a:stCxn id="7172" idx="5"/>
          </p:cNvCxnSpPr>
          <p:nvPr/>
        </p:nvCxnSpPr>
        <p:spPr bwMode="auto">
          <a:xfrm>
            <a:off x="6035676" y="4879975"/>
            <a:ext cx="2633663" cy="1193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5" name="Text Box 61">
            <a:extLst>
              <a:ext uri="{FF2B5EF4-FFF2-40B4-BE49-F238E27FC236}">
                <a16:creationId xmlns:a16="http://schemas.microsoft.com/office/drawing/2014/main" id="{4D044351-6431-694C-B0D1-6A15407CB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22" y="5765801"/>
            <a:ext cx="51700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Connection := (IP</a:t>
            </a:r>
            <a:r>
              <a:rPr lang="en-US" altLang="en-US" sz="2400" baseline="-25000" dirty="0">
                <a:solidFill>
                  <a:srgbClr val="C00000"/>
                </a:solidFill>
                <a:latin typeface="Helvetica" pitchFamily="2" charset="0"/>
              </a:rPr>
              <a:t>S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altLang="en-US" sz="24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altLang="en-US" sz="2400" baseline="-25000" dirty="0" err="1">
                <a:solidFill>
                  <a:srgbClr val="C00000"/>
                </a:solidFill>
                <a:latin typeface="Helvetica" pitchFamily="2" charset="0"/>
              </a:rPr>
              <a:t>S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, IP</a:t>
            </a:r>
            <a:r>
              <a:rPr lang="en-US" altLang="en-US" sz="2400" baseline="-25000" dirty="0">
                <a:solidFill>
                  <a:srgbClr val="C00000"/>
                </a:solidFill>
                <a:latin typeface="Helvetica" pitchFamily="2" charset="0"/>
              </a:rPr>
              <a:t>D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altLang="en-US" sz="24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altLang="en-US" sz="2400" baseline="-25000" dirty="0" err="1">
                <a:solidFill>
                  <a:srgbClr val="C00000"/>
                </a:solidFill>
                <a:latin typeface="Helvetica" pitchFamily="2" charset="0"/>
              </a:rPr>
              <a:t>D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)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aseline="-25000" dirty="0">
                <a:solidFill>
                  <a:srgbClr val="C00000"/>
                </a:solidFill>
                <a:latin typeface="Helvetica" pitchFamily="2" charset="0"/>
              </a:rPr>
              <a:t>(S = source, D = destination)</a:t>
            </a:r>
          </a:p>
        </p:txBody>
      </p:sp>
      <p:pic>
        <p:nvPicPr>
          <p:cNvPr id="48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471A9288-F0E0-BA49-BDFD-524AAF32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15" y="239738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7379642-B5C2-414A-ABE9-76597D55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58" y="1756966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9F2A0A9-A9D7-DD42-9B43-A02F4BD48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27" y="4345841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Line 44">
            <a:extLst>
              <a:ext uri="{FF2B5EF4-FFF2-40B4-BE49-F238E27FC236}">
                <a16:creationId xmlns:a16="http://schemas.microsoft.com/office/drawing/2014/main" id="{E7C2CF99-52A2-CA4B-983C-16766CA627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9763" y="430212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44">
            <a:extLst>
              <a:ext uri="{FF2B5EF4-FFF2-40B4-BE49-F238E27FC236}">
                <a16:creationId xmlns:a16="http://schemas.microsoft.com/office/drawing/2014/main" id="{A8D90499-AE3A-574B-8F50-9E3CB62E1E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9691" y="347424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44">
            <a:extLst>
              <a:ext uri="{FF2B5EF4-FFF2-40B4-BE49-F238E27FC236}">
                <a16:creationId xmlns:a16="http://schemas.microsoft.com/office/drawing/2014/main" id="{4082BE92-129B-D341-A7F6-601C4C1A6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2651" y="6115558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9008-B9C4-2347-8E25-AF87A7ED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App-layer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FCA6-CD41-5B4A-ABB6-B6C910F1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335804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FEC00EA1-ADAB-B949-A2D0-8E8B4FE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1D61193F-7B16-BC41-9AD8-8513AFAD400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D75CE861-E0FF-C948-982F-122E558E8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Recall: Apps rely on services by lower layers</a:t>
            </a:r>
          </a:p>
        </p:txBody>
      </p:sp>
      <p:sp>
        <p:nvSpPr>
          <p:cNvPr id="8196" name="Line 5">
            <a:extLst>
              <a:ext uri="{FF2B5EF4-FFF2-40B4-BE49-F238E27FC236}">
                <a16:creationId xmlns:a16="http://schemas.microsoft.com/office/drawing/2014/main" id="{1D8D3F91-87FE-8643-91D8-12ECF9AA4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1338" y="3876675"/>
            <a:ext cx="0" cy="1563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6">
            <a:extLst>
              <a:ext uri="{FF2B5EF4-FFF2-40B4-BE49-F238E27FC236}">
                <a16:creationId xmlns:a16="http://schemas.microsoft.com/office/drawing/2014/main" id="{294CD613-B560-514C-9CBE-0A5234E92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3876675"/>
            <a:ext cx="0" cy="1563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7">
            <a:extLst>
              <a:ext uri="{FF2B5EF4-FFF2-40B4-BE49-F238E27FC236}">
                <a16:creationId xmlns:a16="http://schemas.microsoft.com/office/drawing/2014/main" id="{8F4AA799-C740-F44B-BEC6-32EA6A0F10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0275" y="2471739"/>
            <a:ext cx="12700" cy="300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6050F3F8-3F33-8146-9342-757414AA9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2073275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0" name="Rectangle 11">
            <a:extLst>
              <a:ext uri="{FF2B5EF4-FFF2-40B4-BE49-F238E27FC236}">
                <a16:creationId xmlns:a16="http://schemas.microsoft.com/office/drawing/2014/main" id="{BD848D37-5C40-5443-8507-B53B454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3114675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Transport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1" name="Rectangle 12">
            <a:extLst>
              <a:ext uri="{FF2B5EF4-FFF2-40B4-BE49-F238E27FC236}">
                <a16:creationId xmlns:a16="http://schemas.microsoft.com/office/drawing/2014/main" id="{8921B9CB-9D74-1F45-91DE-DC80BB854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3746500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2" name="Rectangle 14">
            <a:extLst>
              <a:ext uri="{FF2B5EF4-FFF2-40B4-BE49-F238E27FC236}">
                <a16:creationId xmlns:a16="http://schemas.microsoft.com/office/drawing/2014/main" id="{4D9DCDA0-6026-0241-98E5-B639E1192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5067300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3" name="Line 15">
            <a:extLst>
              <a:ext uri="{FF2B5EF4-FFF2-40B4-BE49-F238E27FC236}">
                <a16:creationId xmlns:a16="http://schemas.microsoft.com/office/drawing/2014/main" id="{0AA34DC8-F5E8-D444-BB2A-82922E97C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2289175"/>
            <a:ext cx="4689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8">
            <a:extLst>
              <a:ext uri="{FF2B5EF4-FFF2-40B4-BE49-F238E27FC236}">
                <a16:creationId xmlns:a16="http://schemas.microsoft.com/office/drawing/2014/main" id="{B731C803-3229-CF4A-9305-E41A3FE65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3303588"/>
            <a:ext cx="4689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Rectangle 19">
            <a:extLst>
              <a:ext uri="{FF2B5EF4-FFF2-40B4-BE49-F238E27FC236}">
                <a16:creationId xmlns:a16="http://schemas.microsoft.com/office/drawing/2014/main" id="{89048733-0175-AB41-9DE2-062B02A7B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2020888"/>
            <a:ext cx="197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Application Protocol</a:t>
            </a:r>
          </a:p>
        </p:txBody>
      </p:sp>
      <p:sp>
        <p:nvSpPr>
          <p:cNvPr id="8206" name="Rectangle 20">
            <a:extLst>
              <a:ext uri="{FF2B5EF4-FFF2-40B4-BE49-F238E27FC236}">
                <a16:creationId xmlns:a16="http://schemas.microsoft.com/office/drawing/2014/main" id="{C9357B7D-CF3C-224D-805A-CE9BAE25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3005138"/>
            <a:ext cx="1855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Transport Protocol</a:t>
            </a:r>
          </a:p>
        </p:txBody>
      </p:sp>
      <p:sp>
        <p:nvSpPr>
          <p:cNvPr id="8207" name="Rectangle 23">
            <a:extLst>
              <a:ext uri="{FF2B5EF4-FFF2-40B4-BE49-F238E27FC236}">
                <a16:creationId xmlns:a16="http://schemas.microsoft.com/office/drawing/2014/main" id="{B651AFCB-BFEB-4F44-83F2-44A969025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5" y="1719263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8208" name="Rectangle 24">
            <a:extLst>
              <a:ext uri="{FF2B5EF4-FFF2-40B4-BE49-F238E27FC236}">
                <a16:creationId xmlns:a16="http://schemas.microsoft.com/office/drawing/2014/main" id="{8D0017DD-692E-EA4C-8937-DC58964BE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719263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8209" name="Line 25">
            <a:extLst>
              <a:ext uri="{FF2B5EF4-FFF2-40B4-BE49-F238E27FC236}">
                <a16:creationId xmlns:a16="http://schemas.microsoft.com/office/drawing/2014/main" id="{0DFF8246-F4A9-6748-B059-1384A4177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2713" y="2471738"/>
            <a:ext cx="0" cy="304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Rectangle 26">
            <a:extLst>
              <a:ext uri="{FF2B5EF4-FFF2-40B4-BE49-F238E27FC236}">
                <a16:creationId xmlns:a16="http://schemas.microsoft.com/office/drawing/2014/main" id="{28009028-9EBA-3849-B3C7-D5F61A9D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2073275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1" name="Rectangle 29">
            <a:extLst>
              <a:ext uri="{FF2B5EF4-FFF2-40B4-BE49-F238E27FC236}">
                <a16:creationId xmlns:a16="http://schemas.microsoft.com/office/drawing/2014/main" id="{7F3515CF-B483-8141-9F92-1C6F1BF0A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3114675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Transport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2" name="Rectangle 30">
            <a:extLst>
              <a:ext uri="{FF2B5EF4-FFF2-40B4-BE49-F238E27FC236}">
                <a16:creationId xmlns:a16="http://schemas.microsoft.com/office/drawing/2014/main" id="{8048FC50-CF08-B64B-943B-FFF92A625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3" name="Rectangle 32">
            <a:extLst>
              <a:ext uri="{FF2B5EF4-FFF2-40B4-BE49-F238E27FC236}">
                <a16:creationId xmlns:a16="http://schemas.microsoft.com/office/drawing/2014/main" id="{9783F712-20D1-3045-B9FD-B5679BFA9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4" name="Rectangle 33">
            <a:extLst>
              <a:ext uri="{FF2B5EF4-FFF2-40B4-BE49-F238E27FC236}">
                <a16:creationId xmlns:a16="http://schemas.microsoft.com/office/drawing/2014/main" id="{153F1778-5973-BA4A-8AA4-33EA72047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5" name="Rectangle 35">
            <a:extLst>
              <a:ext uri="{FF2B5EF4-FFF2-40B4-BE49-F238E27FC236}">
                <a16:creationId xmlns:a16="http://schemas.microsoft.com/office/drawing/2014/main" id="{3D9DF0C7-8DBC-CD47-8A20-21A47D020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6" name="Rectangle 36">
            <a:extLst>
              <a:ext uri="{FF2B5EF4-FFF2-40B4-BE49-F238E27FC236}">
                <a16:creationId xmlns:a16="http://schemas.microsoft.com/office/drawing/2014/main" id="{0426D4F5-5133-F74E-8CDE-12D499CD8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7" name="Rectangle 38">
            <a:extLst>
              <a:ext uri="{FF2B5EF4-FFF2-40B4-BE49-F238E27FC236}">
                <a16:creationId xmlns:a16="http://schemas.microsoft.com/office/drawing/2014/main" id="{E33CB7C8-D37B-7D4F-9C87-8F1FC5837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8" name="Line 39">
            <a:extLst>
              <a:ext uri="{FF2B5EF4-FFF2-40B4-BE49-F238E27FC236}">
                <a16:creationId xmlns:a16="http://schemas.microsoft.com/office/drawing/2014/main" id="{FED3E119-048D-BA41-9A5C-15E6847F3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3951288"/>
            <a:ext cx="1012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40">
            <a:extLst>
              <a:ext uri="{FF2B5EF4-FFF2-40B4-BE49-F238E27FC236}">
                <a16:creationId xmlns:a16="http://schemas.microsoft.com/office/drawing/2014/main" id="{331BF877-5230-8B46-BF94-B4ACD5975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375" y="3951288"/>
            <a:ext cx="1257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41">
            <a:extLst>
              <a:ext uri="{FF2B5EF4-FFF2-40B4-BE49-F238E27FC236}">
                <a16:creationId xmlns:a16="http://schemas.microsoft.com/office/drawing/2014/main" id="{5DA16B57-5286-7648-83A7-C2CF97DF1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1" y="3951288"/>
            <a:ext cx="6842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Line 43">
            <a:extLst>
              <a:ext uri="{FF2B5EF4-FFF2-40B4-BE49-F238E27FC236}">
                <a16:creationId xmlns:a16="http://schemas.microsoft.com/office/drawing/2014/main" id="{D36EDBE3-BA8B-6640-82B8-1910B90EE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5257800"/>
            <a:ext cx="1012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45">
            <a:extLst>
              <a:ext uri="{FF2B5EF4-FFF2-40B4-BE49-F238E27FC236}">
                <a16:creationId xmlns:a16="http://schemas.microsoft.com/office/drawing/2014/main" id="{00316470-5270-0B47-BC02-2BF8214CC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1" y="5270500"/>
            <a:ext cx="6842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47">
            <a:extLst>
              <a:ext uri="{FF2B5EF4-FFF2-40B4-BE49-F238E27FC236}">
                <a16:creationId xmlns:a16="http://schemas.microsoft.com/office/drawing/2014/main" id="{5542B1D3-4994-CE47-9E41-A6613F022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375" y="5257800"/>
            <a:ext cx="1257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Rectangle 48">
            <a:extLst>
              <a:ext uri="{FF2B5EF4-FFF2-40B4-BE49-F238E27FC236}">
                <a16:creationId xmlns:a16="http://schemas.microsoft.com/office/drawing/2014/main" id="{E7E3B402-3BCB-2D41-B9CA-0D73B7D7E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6" y="5514976"/>
            <a:ext cx="72295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8225" name="Rectangle 49">
            <a:extLst>
              <a:ext uri="{FF2B5EF4-FFF2-40B4-BE49-F238E27FC236}">
                <a16:creationId xmlns:a16="http://schemas.microsoft.com/office/drawing/2014/main" id="{DEEB480A-E786-8E44-B4A0-D59D107D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9" y="5514976"/>
            <a:ext cx="72295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8226" name="Rectangle 52">
            <a:extLst>
              <a:ext uri="{FF2B5EF4-FFF2-40B4-BE49-F238E27FC236}">
                <a16:creationId xmlns:a16="http://schemas.microsoft.com/office/drawing/2014/main" id="{01AFDC2B-7B01-D543-A568-F2E8A2FE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4" y="2782888"/>
            <a:ext cx="7172325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8227" name="Rectangle 53">
            <a:extLst>
              <a:ext uri="{FF2B5EF4-FFF2-40B4-BE49-F238E27FC236}">
                <a16:creationId xmlns:a16="http://schemas.microsoft.com/office/drawing/2014/main" id="{7BA8423E-929D-744F-983A-B38F2E40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1" y="2768599"/>
            <a:ext cx="6765925" cy="323226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pic>
        <p:nvPicPr>
          <p:cNvPr id="36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E104B18-9344-D546-B858-47888B27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61" y="1822305"/>
            <a:ext cx="1138453" cy="107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003F05D2-3862-D841-B46D-C8535CA48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661" y="1798228"/>
            <a:ext cx="1138453" cy="107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B5F49D-20F3-984E-8A8D-D157C83AA732}"/>
              </a:ext>
            </a:extLst>
          </p:cNvPr>
          <p:cNvSpPr txBox="1"/>
          <p:nvPr/>
        </p:nvSpPr>
        <p:spPr>
          <a:xfrm>
            <a:off x="700088" y="3876675"/>
            <a:ext cx="1643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Within the operating system of respective entity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10823E8-6598-C84A-AB50-EC4E72A54AA2}"/>
              </a:ext>
            </a:extLst>
          </p:cNvPr>
          <p:cNvSpPr/>
          <p:nvPr/>
        </p:nvSpPr>
        <p:spPr>
          <a:xfrm>
            <a:off x="1885950" y="2892571"/>
            <a:ext cx="747714" cy="2868467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1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B2B5-C8FD-5048-905F-54E68F9B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Architectures of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02264-CA74-CA4F-A37D-64311E69A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Client-server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4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669591"/>
            <a:ext cx="5511838" cy="50518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Server: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always-on endpoint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“permanent” IP address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server farms (“data centers”) for scaling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Clients: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communicate with server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be intermittently connected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have dynamic IP addresses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 not communicate directly with each other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r>
              <a:rPr lang="en-US" altLang="en-US" sz="2400" dirty="0"/>
              <a:t>The web (HTTP) works this way.</a:t>
            </a:r>
          </a:p>
          <a:p>
            <a:r>
              <a:rPr lang="en-US" altLang="en-US" sz="2400" dirty="0"/>
              <a:t>Many mobile apps work this way (e.g., Instagram)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05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06" name="Clip" r:id="rId6" imgW="9131300" imgH="6438900" progId="MS_ClipArt_Gallery.2">
                    <p:embed/>
                  </p:oleObj>
                </mc:Choice>
                <mc:Fallback>
                  <p:oleObj name="Clip" r:id="rId6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07"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08" name="Clip" r:id="rId9" imgW="9131300" imgH="6438900" progId="MS_ClipArt_Gallery.2">
                    <p:embed/>
                  </p:oleObj>
                </mc:Choice>
                <mc:Fallback>
                  <p:oleObj name="Clip" r:id="rId9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09"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10" name="Clip" r:id="rId11" imgW="17462500" imgH="14478000" progId="MS_ClipArt_Gallery.2">
                    <p:embed/>
                  </p:oleObj>
                </mc:Choice>
                <mc:Fallback>
                  <p:oleObj name="Clip" r:id="rId11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1" name="Clip" r:id="rId12" imgW="17462500" imgH="14478000" progId="MS_ClipArt_Gallery.2">
                  <p:embed/>
                </p:oleObj>
              </mc:Choice>
              <mc:Fallback>
                <p:oleObj name="Clip" r:id="rId12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2" name="Clip" r:id="rId13" imgW="13271500" imgH="16306800" progId="MS_ClipArt_Gallery.2">
                  <p:embed/>
                </p:oleObj>
              </mc:Choice>
              <mc:Fallback>
                <p:oleObj name="Clip" r:id="rId13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3" name="Clip" r:id="rId15" imgW="13271500" imgH="16306800" progId="MS_ClipArt_Gallery.2">
                  <p:embed/>
                </p:oleObj>
              </mc:Choice>
              <mc:Fallback>
                <p:oleObj name="Clip" r:id="rId15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14" name="Clip" r:id="rId16" imgW="11137900" imgH="11315700" progId="MS_ClipArt_Gallery.2">
                    <p:embed/>
                  </p:oleObj>
                </mc:Choice>
                <mc:Fallback>
                  <p:oleObj name="Clip" r:id="rId16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15" name="Clip" r:id="rId18" imgW="17005300" imgH="16078200" progId="MS_ClipArt_Gallery.2">
                    <p:embed/>
                  </p:oleObj>
                </mc:Choice>
                <mc:Fallback>
                  <p:oleObj name="Clip" r:id="rId18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16" name="Clip" r:id="rId20" imgW="11137900" imgH="11315700" progId="MS_ClipArt_Gallery.2">
                    <p:embed/>
                  </p:oleObj>
                </mc:Choice>
                <mc:Fallback>
                  <p:oleObj name="Clip" r:id="rId20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17" name="Clip" r:id="rId21" imgW="17005300" imgH="16078200" progId="MS_ClipArt_Gallery.2">
                    <p:embed/>
                  </p:oleObj>
                </mc:Choice>
                <mc:Fallback>
                  <p:oleObj name="Clip" r:id="rId21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18" name="Clip" r:id="rId22" imgW="11137900" imgH="11315700" progId="MS_ClipArt_Gallery.2">
                    <p:embed/>
                  </p:oleObj>
                </mc:Choice>
                <mc:Fallback>
                  <p:oleObj name="Clip" r:id="rId22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050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7526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0" name="Line 1478">
            <a:extLst>
              <a:ext uri="{FF2B5EF4-FFF2-40B4-BE49-F238E27FC236}">
                <a16:creationId xmlns:a16="http://schemas.microsoft.com/office/drawing/2014/main" id="{599DCCD0-4488-7140-B12F-03D75A72A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4958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1" name="Line 1479">
            <a:extLst>
              <a:ext uri="{FF2B5EF4-FFF2-40B4-BE49-F238E27FC236}">
                <a16:creationId xmlns:a16="http://schemas.microsoft.com/office/drawing/2014/main" id="{F877E8FB-5127-5E4F-B980-72B05DCF9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5720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2" name="Text Box 1485">
            <a:extLst>
              <a:ext uri="{FF2B5EF4-FFF2-40B4-BE49-F238E27FC236}">
                <a16:creationId xmlns:a16="http://schemas.microsoft.com/office/drawing/2014/main" id="{84D0926C-8E84-124C-8994-FFA2B0D1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9" y="4289426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61388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1955</Words>
  <Application>Microsoft Macintosh PowerPoint</Application>
  <PresentationFormat>Widescreen</PresentationFormat>
  <Paragraphs>448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ＭＳ Ｐゴシック</vt:lpstr>
      <vt:lpstr>Arial</vt:lpstr>
      <vt:lpstr>Calibri</vt:lpstr>
      <vt:lpstr>Comic Sans MS</vt:lpstr>
      <vt:lpstr>Courier New</vt:lpstr>
      <vt:lpstr>Helvetica</vt:lpstr>
      <vt:lpstr>Lucida Console</vt:lpstr>
      <vt:lpstr>Times New Roman</vt:lpstr>
      <vt:lpstr>Wingdings</vt:lpstr>
      <vt:lpstr>ZapfDingbats</vt:lpstr>
      <vt:lpstr>Office Theme</vt:lpstr>
      <vt:lpstr>Clip</vt:lpstr>
      <vt:lpstr>CS 352 The Application Layer</vt:lpstr>
      <vt:lpstr>Application-layer Protocol</vt:lpstr>
      <vt:lpstr>Application Addresses</vt:lpstr>
      <vt:lpstr>IP address &amp; port number</vt:lpstr>
      <vt:lpstr>An app-layer connection is a 4-tuple</vt:lpstr>
      <vt:lpstr>App-layer connections</vt:lpstr>
      <vt:lpstr>Recall: Apps rely on services by lower layers</vt:lpstr>
      <vt:lpstr>Common Architectures of Applications</vt:lpstr>
      <vt:lpstr>Client-server architecture</vt:lpstr>
      <vt:lpstr>Peer-to-peer (P2P) architecture</vt:lpstr>
      <vt:lpstr>Going forward: A few applications</vt:lpstr>
      <vt:lpstr>PowerPoint Presentation</vt:lpstr>
      <vt:lpstr>CS 352 Domain Name System</vt:lpstr>
      <vt:lpstr>“You have my name. Can you lookup my address?”</vt:lpstr>
      <vt:lpstr>  Domain Name System (DNS)</vt:lpstr>
      <vt:lpstr>Types of Directories</vt:lpstr>
      <vt:lpstr>Simple DNS</vt:lpstr>
      <vt:lpstr>Simple DNS</vt:lpstr>
      <vt:lpstr>Distributed and hierarchical database</vt:lpstr>
      <vt:lpstr>DNS Protocol</vt:lpstr>
      <vt:lpstr>DNS Protocol</vt:lpstr>
      <vt:lpstr>Example</vt:lpstr>
      <vt:lpstr>Query type</vt:lpstr>
      <vt:lpstr>Query type</vt:lpstr>
      <vt:lpstr>DNS in action</vt:lpstr>
      <vt:lpstr>PowerPoint Presentation</vt:lpstr>
      <vt:lpstr>CS 352 DNS Records</vt:lpstr>
      <vt:lpstr>DNS records</vt:lpstr>
      <vt:lpstr>DNS Record example</vt:lpstr>
      <vt:lpstr>DNS record types</vt:lpstr>
      <vt:lpstr>DNS caching and updating records</vt:lpstr>
      <vt:lpstr>DNS protocol messages</vt:lpstr>
      <vt:lpstr>DNS protocol, messages</vt:lpstr>
      <vt:lpstr>Bootstrapping DNS</vt:lpstr>
      <vt:lpstr>Summary of DNS</vt:lpstr>
      <vt:lpstr>Some themes and observations on DNS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1095</cp:revision>
  <cp:lastPrinted>2021-01-24T13:37:10Z</cp:lastPrinted>
  <dcterms:created xsi:type="dcterms:W3CDTF">2019-01-23T03:40:12Z</dcterms:created>
  <dcterms:modified xsi:type="dcterms:W3CDTF">2021-01-24T14:17:32Z</dcterms:modified>
</cp:coreProperties>
</file>