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87" r:id="rId2"/>
    <p:sldId id="320" r:id="rId3"/>
    <p:sldId id="321" r:id="rId4"/>
    <p:sldId id="322" r:id="rId5"/>
    <p:sldId id="485" r:id="rId6"/>
    <p:sldId id="486" r:id="rId7"/>
    <p:sldId id="383" r:id="rId8"/>
    <p:sldId id="378" r:id="rId9"/>
    <p:sldId id="379" r:id="rId10"/>
    <p:sldId id="381" r:id="rId11"/>
    <p:sldId id="384" r:id="rId12"/>
    <p:sldId id="326" r:id="rId13"/>
    <p:sldId id="480" r:id="rId14"/>
    <p:sldId id="325" r:id="rId15"/>
    <p:sldId id="386" r:id="rId16"/>
    <p:sldId id="451" r:id="rId17"/>
    <p:sldId id="405" r:id="rId18"/>
    <p:sldId id="406" r:id="rId19"/>
    <p:sldId id="407" r:id="rId20"/>
    <p:sldId id="487" r:id="rId21"/>
    <p:sldId id="482" r:id="rId22"/>
    <p:sldId id="483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/>
    <p:restoredTop sz="94664"/>
  </p:normalViewPr>
  <p:slideViewPr>
    <p:cSldViewPr snapToGrid="0" snapToObjects="1">
      <p:cViewPr varScale="1">
        <p:scale>
          <a:sx n="116" d="100"/>
          <a:sy n="116" d="100"/>
        </p:scale>
        <p:origin x="20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9515EC35-88E7-B840-8166-95C7832CA4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A2D34E57-1C01-2C4B-949A-118EB7CDE5CB}" type="slidenum">
              <a:rPr lang="en-US" altLang="en-US" sz="1200">
                <a:latin typeface="Times New Roman" panose="02020603050405020304" pitchFamily="18" charset="0"/>
              </a:rPr>
              <a:pPr algn="r"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FF36F31D-8640-2149-9476-F8C535109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:a16="http://schemas.microsoft.com/office/drawing/2014/main" id="{EDACAB97-DF9D-004A-B128-4713287C0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078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>
            <a:extLst>
              <a:ext uri="{FF2B5EF4-FFF2-40B4-BE49-F238E27FC236}">
                <a16:creationId xmlns:a16="http://schemas.microsoft.com/office/drawing/2014/main" id="{A3276D40-6B02-5C4E-8F36-07B99C59F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 defTabSz="9334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defTabSz="9334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1D5C50D9-938B-9D42-A9E4-93F8F6D8ADF0}" type="slidenum">
              <a:rPr lang="en-US" altLang="en-US" sz="1200">
                <a:latin typeface="Times New Roman" panose="02020603050405020304" pitchFamily="18" charset="0"/>
              </a:rPr>
              <a:pPr algn="r"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BFD4540C-07CE-5F49-A2AE-6D2C6022C2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E620BECC-0101-A040-B9CA-310149689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68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04AFF06C-29CA-45B4-ABDD-E795302108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4EAE99-7393-4C4D-BD12-9A76B1ECB664}" type="slidenum">
              <a:rPr lang="en-US" altLang="en-US" sz="1400" smtClean="0"/>
              <a:pPr/>
              <a:t>17</a:t>
            </a:fld>
            <a:endParaRPr lang="en-US" altLang="en-US" sz="14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64BB17E2-7AFC-4FC3-9C51-8B94841C64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7C988D6F-81F9-4823-84D4-66D5C50F17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870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0C41CA2-0C5E-430A-9B60-410BCCA16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A9EEB8-1984-4A97-A3D9-7371D412B7C9}" type="slidenum">
              <a:rPr lang="en-US" altLang="en-US" sz="1400" smtClean="0"/>
              <a:pPr/>
              <a:t>18</a:t>
            </a:fld>
            <a:endParaRPr lang="en-US" altLang="en-US" sz="14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8DCADE1D-04DA-4F98-8CE8-B6FBBDD211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CB6AC85-E7B5-4964-9F71-DB55F554A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355" tIns="48177" rIns="96355" bIns="48177"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007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3402E718-2FA1-4771-8FDE-B00AA5E0BA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3A83ED-BA02-4F94-977B-4E07C9B050C4}" type="slidenum">
              <a:rPr lang="en-US" altLang="en-US" sz="1400" smtClean="0"/>
              <a:pPr/>
              <a:t>19</a:t>
            </a:fld>
            <a:endParaRPr lang="en-US" altLang="en-US" sz="14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BEF7FB5-12AE-4DE0-8BBA-6EFDEDC7DC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0B850898-32C8-44CD-8C12-29852E9A3C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436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1223" y="1560202"/>
            <a:ext cx="111818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Transmission Control Protocol (TCP)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25450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8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  <a:p>
            <a:pPr>
              <a:defRPr/>
            </a:pPr>
            <a:r>
              <a:rPr lang="en-US" sz="2000" dirty="0">
                <a:ea typeface="ＭＳ Ｐゴシック" charset="0"/>
              </a:rPr>
              <a:t>(slides heavily adapted from text authors’ material)</a:t>
            </a:r>
            <a:endParaRPr lang="en-US" sz="2000" dirty="0">
              <a:ea typeface="ＭＳ Ｐゴシック" charset="0"/>
              <a:cs typeface="+mn-cs"/>
            </a:endParaRP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6">
            <a:extLst>
              <a:ext uri="{FF2B5EF4-FFF2-40B4-BE49-F238E27FC236}">
                <a16:creationId xmlns:a16="http://schemas.microsoft.com/office/drawing/2014/main" id="{17C7E59F-545B-1A48-B5E8-632774F89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3BC530C6-3F85-B746-A2FB-6945D1E6E15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79875" name="Rectangle 5">
            <a:extLst>
              <a:ext uri="{FF2B5EF4-FFF2-40B4-BE49-F238E27FC236}">
                <a16:creationId xmlns:a16="http://schemas.microsoft.com/office/drawing/2014/main" id="{29E3DAD3-5DCD-C04B-BA78-410C7889D84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6925" y="1576389"/>
            <a:ext cx="8871141" cy="14954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timeout interval: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EstimatedRTT</a:t>
            </a:r>
            <a:r>
              <a:rPr lang="en-US" altLang="en-US" sz="2400" dirty="0">
                <a:ea typeface="ＭＳ Ｐゴシック" panose="020B0600070205080204" pitchFamily="34" charset="-128"/>
              </a:rPr>
              <a:t> plus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safety margin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large variation in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EstimatedRTT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-&gt;</a:t>
            </a:r>
            <a:r>
              <a:rPr lang="en-US" altLang="en-US" sz="2000" dirty="0">
                <a:ea typeface="ＭＳ Ｐゴシック" panose="020B0600070205080204" pitchFamily="34" charset="-128"/>
              </a:rPr>
              <a:t> larger safety margin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estimate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SampleRTT</a:t>
            </a:r>
            <a:r>
              <a:rPr lang="en-US" altLang="en-US" sz="2400" dirty="0">
                <a:ea typeface="ＭＳ Ｐゴシック" panose="020B0600070205080204" pitchFamily="34" charset="-128"/>
              </a:rPr>
              <a:t> deviation from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EstimatedRTT</a:t>
            </a:r>
            <a:r>
              <a:rPr lang="en-US" altLang="en-US" sz="2400" dirty="0">
                <a:ea typeface="ＭＳ Ｐゴシック" panose="020B0600070205080204" pitchFamily="34" charset="-128"/>
              </a:rPr>
              <a:t>: </a:t>
            </a:r>
          </a:p>
        </p:txBody>
      </p:sp>
      <p:sp>
        <p:nvSpPr>
          <p:cNvPr id="79876" name="Text Box 7">
            <a:extLst>
              <a:ext uri="{FF2B5EF4-FFF2-40B4-BE49-F238E27FC236}">
                <a16:creationId xmlns:a16="http://schemas.microsoft.com/office/drawing/2014/main" id="{DEBF4B72-5910-4047-A17A-61B0A995B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9" y="2871789"/>
            <a:ext cx="6975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000" b="1" dirty="0">
                <a:latin typeface="Courier New" panose="02070309020205020404" pitchFamily="49" charset="0"/>
              </a:rPr>
              <a:t> = (1-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000" b="1" dirty="0">
                <a:latin typeface="Courier New" panose="02070309020205020404" pitchFamily="49" charset="0"/>
              </a:rPr>
              <a:t>)*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DevRTT</a:t>
            </a:r>
            <a:r>
              <a:rPr lang="en-US" altLang="en-US" sz="2000" b="1" dirty="0">
                <a:latin typeface="Courier New" panose="02070309020205020404" pitchFamily="49" charset="0"/>
              </a:rPr>
              <a:t> +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        </a:t>
            </a:r>
            <a:r>
              <a:rPr lang="en-US" altLang="en-US" sz="2000" b="1" dirty="0">
                <a:latin typeface="Courier New" panose="02070309020205020404" pitchFamily="49" charset="0"/>
                <a:sym typeface="Symbol" pitchFamily="2" charset="2"/>
              </a:rPr>
              <a:t></a:t>
            </a:r>
            <a:r>
              <a:rPr lang="en-US" altLang="en-US" sz="2000" b="1" dirty="0">
                <a:latin typeface="Courier New" panose="02070309020205020404" pitchFamily="49" charset="0"/>
              </a:rPr>
              <a:t>* |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SampleRTT-EstimatedRTT</a:t>
            </a:r>
            <a:r>
              <a:rPr lang="en-US" altLang="en-US" sz="2000" b="1" dirty="0">
                <a:latin typeface="Courier New" panose="02070309020205020404" pitchFamily="49" charset="0"/>
              </a:rPr>
              <a:t>|</a:t>
            </a:r>
          </a:p>
        </p:txBody>
      </p:sp>
      <p:sp>
        <p:nvSpPr>
          <p:cNvPr id="64519" name="Rectangle 11">
            <a:extLst>
              <a:ext uri="{FF2B5EF4-FFF2-40B4-BE49-F238E27FC236}">
                <a16:creationId xmlns:a16="http://schemas.microsoft.com/office/drawing/2014/main" id="{32CCE7FD-FC21-9845-8E73-A185F283F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79879" name="Text Box 12">
            <a:extLst>
              <a:ext uri="{FF2B5EF4-FFF2-40B4-BE49-F238E27FC236}">
                <a16:creationId xmlns:a16="http://schemas.microsoft.com/office/drawing/2014/main" id="{6F28CE84-8A8B-464F-B8B1-662681B1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4" y="3592514"/>
            <a:ext cx="3386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(typically, </a:t>
            </a:r>
            <a:r>
              <a:rPr lang="en-US" altLang="en-US" sz="2000" b="1">
                <a:latin typeface="Courier New" panose="02070309020205020404" pitchFamily="49" charset="0"/>
                <a:sym typeface="Symbol" pitchFamily="2" charset="2"/>
              </a:rPr>
              <a:t> = 0.25)</a:t>
            </a:r>
          </a:p>
        </p:txBody>
      </p:sp>
      <p:sp>
        <p:nvSpPr>
          <p:cNvPr id="79880" name="Rectangle 13">
            <a:extLst>
              <a:ext uri="{FF2B5EF4-FFF2-40B4-BE49-F238E27FC236}">
                <a16:creationId xmlns:a16="http://schemas.microsoft.com/office/drawing/2014/main" id="{7B93DC73-E641-7745-B175-4E0D8F46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150" y="4368800"/>
            <a:ext cx="791845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l"/>
            <a:r>
              <a:rPr lang="en-US" altLang="en-US" sz="2400" b="1">
                <a:latin typeface="Courier New" panose="02070309020205020404" pitchFamily="49" charset="0"/>
              </a:rPr>
              <a:t>TimeoutInterval = EstimatedRTT + 4*DevRTT</a:t>
            </a:r>
          </a:p>
        </p:txBody>
      </p:sp>
      <p:sp>
        <p:nvSpPr>
          <p:cNvPr id="79881" name="Text Box 14">
            <a:extLst>
              <a:ext uri="{FF2B5EF4-FFF2-40B4-BE49-F238E27FC236}">
                <a16:creationId xmlns:a16="http://schemas.microsoft.com/office/drawing/2014/main" id="{F1595ECD-B974-DA45-950F-AC4FA350D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4025" y="5122864"/>
            <a:ext cx="1811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estimated RTT</a:t>
            </a:r>
          </a:p>
        </p:txBody>
      </p:sp>
      <p:sp>
        <p:nvSpPr>
          <p:cNvPr id="79882" name="Text Box 16">
            <a:extLst>
              <a:ext uri="{FF2B5EF4-FFF2-40B4-BE49-F238E27FC236}">
                <a16:creationId xmlns:a16="http://schemas.microsoft.com/office/drawing/2014/main" id="{B8E7B245-9ECD-3447-9DBC-66E690FC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4846" y="5141913"/>
            <a:ext cx="198015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“</a:t>
            </a:r>
            <a:r>
              <a:rPr lang="en-US" altLang="ja-JP" sz="2000">
                <a:solidFill>
                  <a:srgbClr val="000099"/>
                </a:solidFill>
                <a:latin typeface="Tahoma" panose="020B0604030504040204" pitchFamily="34" charset="0"/>
              </a:rPr>
              <a:t>safety margin</a:t>
            </a:r>
            <a:r>
              <a:rPr lang="ja-JP" altLang="en-US" sz="2000">
                <a:solidFill>
                  <a:srgbClr val="000099"/>
                </a:solidFill>
                <a:latin typeface="Tahoma" panose="020B0604030504040204" pitchFamily="34" charset="0"/>
              </a:rPr>
              <a:t>”</a:t>
            </a:r>
            <a:endParaRPr lang="en-US" altLang="en-US" sz="200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79883" name="Line 17">
            <a:extLst>
              <a:ext uri="{FF2B5EF4-FFF2-40B4-BE49-F238E27FC236}">
                <a16:creationId xmlns:a16="http://schemas.microsoft.com/office/drawing/2014/main" id="{5228F0B5-CBC5-4E43-B639-6E147A84C7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30950" y="476250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9884" name="Line 19">
            <a:extLst>
              <a:ext uri="{FF2B5EF4-FFF2-40B4-BE49-F238E27FC236}">
                <a16:creationId xmlns:a16="http://schemas.microsoft.com/office/drawing/2014/main" id="{0B9BD31F-18CA-9C45-952E-2AF31C3B93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02700" y="4768850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79885" name="Picture 20" descr="alarm_clock_ringing">
            <a:extLst>
              <a:ext uri="{FF2B5EF4-FFF2-40B4-BE49-F238E27FC236}">
                <a16:creationId xmlns:a16="http://schemas.microsoft.com/office/drawing/2014/main" id="{58238809-C66B-084B-9114-34C3C7BD8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42" y="4768850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34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6">
            <a:extLst>
              <a:ext uri="{FF2B5EF4-FFF2-40B4-BE49-F238E27FC236}">
                <a16:creationId xmlns:a16="http://schemas.microsoft.com/office/drawing/2014/main" id="{80A244AB-DBC2-EE44-9D65-F683514B0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88E7F9F-549A-2446-89DD-E1FE4B080F69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D3E107D9-5FE6-EE49-9D03-C292E4ADE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7741" y="103474"/>
            <a:ext cx="10516518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cs typeface="+mj-cs"/>
              </a:rPr>
              <a:t>TCP sender events: Managing a single timer</a:t>
            </a: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7E765031-3C2B-504F-AC03-ED6A301E64F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65032" y="1166812"/>
            <a:ext cx="4299333" cy="507975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data rcvd from app: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create segment with </a:t>
            </a:r>
            <a:r>
              <a:rPr lang="en-US" dirty="0" err="1">
                <a:cs typeface="+mn-cs"/>
              </a:rPr>
              <a:t>seq</a:t>
            </a:r>
            <a:r>
              <a:rPr lang="en-US" dirty="0">
                <a:cs typeface="+mn-cs"/>
              </a:rPr>
              <a:t> #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 err="1">
                <a:cs typeface="+mn-cs"/>
              </a:rPr>
              <a:t>seq</a:t>
            </a:r>
            <a:r>
              <a:rPr lang="en-US" dirty="0">
                <a:cs typeface="+mn-cs"/>
              </a:rPr>
              <a:t> # is byte-stream number of first data byte in  segment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start timer if not already running 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think of timer as for oldest </a:t>
            </a:r>
            <a:r>
              <a:rPr lang="en-US" dirty="0" err="1"/>
              <a:t>unacked</a:t>
            </a:r>
            <a:r>
              <a:rPr lang="en-US" dirty="0"/>
              <a:t> segment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expiration interval: </a:t>
            </a:r>
            <a:r>
              <a:rPr lang="en-US" sz="2000" b="1" dirty="0" err="1">
                <a:latin typeface="Courier New" charset="0"/>
              </a:rPr>
              <a:t>TimeOutInterval</a:t>
            </a:r>
            <a:r>
              <a:rPr lang="en-US" dirty="0">
                <a:latin typeface="Courier New" charset="0"/>
              </a:rPr>
              <a:t> </a:t>
            </a:r>
            <a:endParaRPr lang="en-US" dirty="0"/>
          </a:p>
        </p:txBody>
      </p:sp>
      <p:sp>
        <p:nvSpPr>
          <p:cNvPr id="67590" name="Rectangle 4">
            <a:extLst>
              <a:ext uri="{FF2B5EF4-FFF2-40B4-BE49-F238E27FC236}">
                <a16:creationId xmlns:a16="http://schemas.microsoft.com/office/drawing/2014/main" id="{CE73103D-DA7F-9F4D-9A40-64B4E48A238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533002" y="1166811"/>
            <a:ext cx="4384714" cy="527805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timeout: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retransmit segment that caused timeout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restart timer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 </a:t>
            </a:r>
            <a:r>
              <a:rPr lang="en-US" i="1" dirty="0">
                <a:solidFill>
                  <a:srgbClr val="CC0000"/>
                </a:solidFill>
                <a:cs typeface="+mn-cs"/>
              </a:rPr>
              <a:t>ack rcvd: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if ack acknowledges previously </a:t>
            </a:r>
            <a:r>
              <a:rPr lang="en-US" dirty="0" err="1">
                <a:cs typeface="+mn-cs"/>
              </a:rPr>
              <a:t>unacked</a:t>
            </a:r>
            <a:r>
              <a:rPr lang="en-US" dirty="0">
                <a:cs typeface="+mn-cs"/>
              </a:rPr>
              <a:t> segments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update what is known to be </a:t>
            </a:r>
            <a:r>
              <a:rPr lang="en-US" dirty="0" err="1"/>
              <a:t>ACKed</a:t>
            </a:r>
            <a:endParaRPr lang="en-US" dirty="0"/>
          </a:p>
          <a:p>
            <a:pPr lvl="1">
              <a:buFont typeface="Arial"/>
              <a:buChar char="•"/>
              <a:defRPr/>
            </a:pPr>
            <a:r>
              <a:rPr lang="en-US" dirty="0"/>
              <a:t>restart timer if there are  still </a:t>
            </a:r>
            <a:r>
              <a:rPr lang="en-US" dirty="0" err="1"/>
              <a:t>unacked</a:t>
            </a:r>
            <a:r>
              <a:rPr lang="en-US" dirty="0"/>
              <a:t> segments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5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>
            <a:extLst>
              <a:ext uri="{FF2B5EF4-FFF2-40B4-BE49-F238E27FC236}">
                <a16:creationId xmlns:a16="http://schemas.microsoft.com/office/drawing/2014/main" id="{9E111BF0-453C-B84E-8A90-8F9D6478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3525B11-E776-0C4B-9B9F-5CA03DCD8251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FDDAA8BC-4C2D-244F-848A-CC8C82C51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/>
              <a:t>TCP: retransmission scenarios</a:t>
            </a:r>
            <a:endParaRPr lang="en-US">
              <a:cs typeface="+mj-cs"/>
            </a:endParaRPr>
          </a:p>
        </p:txBody>
      </p:sp>
      <p:sp>
        <p:nvSpPr>
          <p:cNvPr id="84996" name="Text Box 105">
            <a:extLst>
              <a:ext uri="{FF2B5EF4-FFF2-40B4-BE49-F238E27FC236}">
                <a16:creationId xmlns:a16="http://schemas.microsoft.com/office/drawing/2014/main" id="{639F73CE-CA63-A34A-8177-9267BAC2E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998" y="5946776"/>
            <a:ext cx="20058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lost ACK scenario</a:t>
            </a:r>
            <a:endParaRPr lang="en-US" altLang="en-US" sz="1000">
              <a:latin typeface="Helvetica" pitchFamily="2" charset="0"/>
            </a:endParaRPr>
          </a:p>
        </p:txBody>
      </p:sp>
      <p:sp>
        <p:nvSpPr>
          <p:cNvPr id="84997" name="Line 99">
            <a:extLst>
              <a:ext uri="{FF2B5EF4-FFF2-40B4-BE49-F238E27FC236}">
                <a16:creationId xmlns:a16="http://schemas.microsoft.com/office/drawing/2014/main" id="{E263CA2B-53AA-E441-AC37-ACD3C5785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9214" y="4184651"/>
            <a:ext cx="2351087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4998" name="Line 100">
            <a:extLst>
              <a:ext uri="{FF2B5EF4-FFF2-40B4-BE49-F238E27FC236}">
                <a16:creationId xmlns:a16="http://schemas.microsoft.com/office/drawing/2014/main" id="{38ABF78B-FFC7-2646-AC01-867C351372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1914" y="241617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4999" name="Line 104">
            <a:extLst>
              <a:ext uri="{FF2B5EF4-FFF2-40B4-BE49-F238E27FC236}">
                <a16:creationId xmlns:a16="http://schemas.microsoft.com/office/drawing/2014/main" id="{18AED005-67F5-CB43-9110-451ABB3CB6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8551" y="3078164"/>
            <a:ext cx="1273175" cy="4270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00" name="Text Box 107">
            <a:extLst>
              <a:ext uri="{FF2B5EF4-FFF2-40B4-BE49-F238E27FC236}">
                <a16:creationId xmlns:a16="http://schemas.microsoft.com/office/drawing/2014/main" id="{ABF97841-D779-B54B-B78F-97EACCB93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698" y="125730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B</a:t>
            </a:r>
          </a:p>
        </p:txBody>
      </p:sp>
      <p:sp>
        <p:nvSpPr>
          <p:cNvPr id="85001" name="Text Box 111">
            <a:extLst>
              <a:ext uri="{FF2B5EF4-FFF2-40B4-BE49-F238E27FC236}">
                <a16:creationId xmlns:a16="http://schemas.microsoft.com/office/drawing/2014/main" id="{D7E52991-E1F5-E24C-B299-00B5B9FC4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0270" y="1274763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A</a:t>
            </a:r>
          </a:p>
        </p:txBody>
      </p:sp>
      <p:sp>
        <p:nvSpPr>
          <p:cNvPr id="85002" name="Rectangle 112">
            <a:extLst>
              <a:ext uri="{FF2B5EF4-FFF2-40B4-BE49-F238E27FC236}">
                <a16:creationId xmlns:a16="http://schemas.microsoft.com/office/drawing/2014/main" id="{84CF8247-DDE6-404F-B00F-B1E496910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5175" y="2497139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5003" name="Text Box 113">
            <a:extLst>
              <a:ext uri="{FF2B5EF4-FFF2-40B4-BE49-F238E27FC236}">
                <a16:creationId xmlns:a16="http://schemas.microsoft.com/office/drawing/2014/main" id="{C783EB78-F7FE-6541-A02E-8D7D2DFEA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030" y="2549526"/>
            <a:ext cx="2106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 err="1">
                <a:latin typeface="Helvetica" pitchFamily="2" charset="0"/>
              </a:rPr>
              <a:t>Seq</a:t>
            </a:r>
            <a:r>
              <a:rPr lang="en-US" altLang="en-US" sz="1400" dirty="0">
                <a:latin typeface="Helvetica" pitchFamily="2" charset="0"/>
              </a:rPr>
              <a:t>=92, 8 bytes of data</a:t>
            </a:r>
          </a:p>
        </p:txBody>
      </p:sp>
      <p:sp>
        <p:nvSpPr>
          <p:cNvPr id="85004" name="Rectangle 114">
            <a:extLst>
              <a:ext uri="{FF2B5EF4-FFF2-40B4-BE49-F238E27FC236}">
                <a16:creationId xmlns:a16="http://schemas.microsoft.com/office/drawing/2014/main" id="{CEAEF30D-68D2-4C4D-82A5-835212A08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1" y="3163888"/>
            <a:ext cx="747713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5005" name="Text Box 115">
            <a:extLst>
              <a:ext uri="{FF2B5EF4-FFF2-40B4-BE49-F238E27FC236}">
                <a16:creationId xmlns:a16="http://schemas.microsoft.com/office/drawing/2014/main" id="{4CB9454C-915E-F842-8930-97D7C1640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6" y="311943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ACK=100</a:t>
            </a:r>
            <a:endParaRPr lang="en-US" altLang="en-US" sz="1000">
              <a:latin typeface="Helvetica" pitchFamily="2" charset="0"/>
            </a:endParaRPr>
          </a:p>
        </p:txBody>
      </p:sp>
      <p:sp>
        <p:nvSpPr>
          <p:cNvPr id="85006" name="Line 118">
            <a:extLst>
              <a:ext uri="{FF2B5EF4-FFF2-40B4-BE49-F238E27FC236}">
                <a16:creationId xmlns:a16="http://schemas.microsoft.com/office/drawing/2014/main" id="{7CD704D1-F60F-2542-8994-1CAFE556B3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81275" y="217487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07" name="Line 119">
            <a:extLst>
              <a:ext uri="{FF2B5EF4-FFF2-40B4-BE49-F238E27FC236}">
                <a16:creationId xmlns:a16="http://schemas.microsoft.com/office/drawing/2014/main" id="{4D748CBA-16E1-E341-9BBC-4FDB0A706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08563" y="2170114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08" name="Rectangle 122">
            <a:extLst>
              <a:ext uri="{FF2B5EF4-FFF2-40B4-BE49-F238E27FC236}">
                <a16:creationId xmlns:a16="http://schemas.microsoft.com/office/drawing/2014/main" id="{FE60042A-62BA-F940-87F1-F23994E5C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8813" y="4178301"/>
            <a:ext cx="989012" cy="4302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5009" name="Text Box 123">
            <a:extLst>
              <a:ext uri="{FF2B5EF4-FFF2-40B4-BE49-F238E27FC236}">
                <a16:creationId xmlns:a16="http://schemas.microsoft.com/office/drawing/2014/main" id="{C0F8A34D-EBBA-564C-A525-97FF1DEEE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918" y="4259264"/>
            <a:ext cx="2106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Seq=92, 8 bytes of data</a:t>
            </a:r>
          </a:p>
        </p:txBody>
      </p:sp>
      <p:sp>
        <p:nvSpPr>
          <p:cNvPr id="85010" name="Text Box 124">
            <a:extLst>
              <a:ext uri="{FF2B5EF4-FFF2-40B4-BE49-F238E27FC236}">
                <a16:creationId xmlns:a16="http://schemas.microsoft.com/office/drawing/2014/main" id="{EF33269B-EBE0-BF45-98BD-BE926F941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4" y="330993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Helvetica" pitchFamily="2" charset="0"/>
              </a:rPr>
              <a:t>X</a:t>
            </a:r>
          </a:p>
        </p:txBody>
      </p:sp>
      <p:sp>
        <p:nvSpPr>
          <p:cNvPr id="85011" name="Text Box 126">
            <a:extLst>
              <a:ext uri="{FF2B5EF4-FFF2-40B4-BE49-F238E27FC236}">
                <a16:creationId xmlns:a16="http://schemas.microsoft.com/office/drawing/2014/main" id="{5F6C355A-5FB0-BC44-8D4C-62081CB9C3DD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206596" y="2968835"/>
            <a:ext cx="400110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timeout</a:t>
            </a:r>
          </a:p>
        </p:txBody>
      </p:sp>
      <p:sp>
        <p:nvSpPr>
          <p:cNvPr id="85012" name="Line 127">
            <a:extLst>
              <a:ext uri="{FF2B5EF4-FFF2-40B4-BE49-F238E27FC236}">
                <a16:creationId xmlns:a16="http://schemas.microsoft.com/office/drawing/2014/main" id="{E311B962-F7B1-B54F-80D8-F14496A499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78100" y="4776789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13" name="Rectangle 128">
            <a:extLst>
              <a:ext uri="{FF2B5EF4-FFF2-40B4-BE49-F238E27FC236}">
                <a16:creationId xmlns:a16="http://schemas.microsoft.com/office/drawing/2014/main" id="{8D3C3DC3-A41B-E04F-B6B6-C3B399BFC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1538" y="50339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5014" name="Text Box 129">
            <a:extLst>
              <a:ext uri="{FF2B5EF4-FFF2-40B4-BE49-F238E27FC236}">
                <a16:creationId xmlns:a16="http://schemas.microsoft.com/office/drawing/2014/main" id="{3F2F5755-2118-584A-81C8-3EAE8296E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4" y="4989513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ACK=100</a:t>
            </a:r>
            <a:endParaRPr lang="en-US" altLang="en-US" sz="1000">
              <a:latin typeface="Helvetica" pitchFamily="2" charset="0"/>
            </a:endParaRPr>
          </a:p>
        </p:txBody>
      </p:sp>
      <p:grpSp>
        <p:nvGrpSpPr>
          <p:cNvPr id="85015" name="Group 134">
            <a:extLst>
              <a:ext uri="{FF2B5EF4-FFF2-40B4-BE49-F238E27FC236}">
                <a16:creationId xmlns:a16="http://schemas.microsoft.com/office/drawing/2014/main" id="{3AAF8BFF-CCD4-EB45-95AA-316A05D9D107}"/>
              </a:ext>
            </a:extLst>
          </p:cNvPr>
          <p:cNvGrpSpPr>
            <a:grpSpLocks/>
          </p:cNvGrpSpPr>
          <p:nvPr/>
        </p:nvGrpSpPr>
        <p:grpSpPr bwMode="auto">
          <a:xfrm>
            <a:off x="2349501" y="2420938"/>
            <a:ext cx="104775" cy="508000"/>
            <a:chOff x="3099" y="1749"/>
            <a:chExt cx="66" cy="320"/>
          </a:xfrm>
        </p:grpSpPr>
        <p:sp>
          <p:nvSpPr>
            <p:cNvPr id="85069" name="Line 132">
              <a:extLst>
                <a:ext uri="{FF2B5EF4-FFF2-40B4-BE49-F238E27FC236}">
                  <a16:creationId xmlns:a16="http://schemas.microsoft.com/office/drawing/2014/main" id="{6667B960-3760-CF4D-A9F4-DEEDC2A7B0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70" name="Line 133">
              <a:extLst>
                <a:ext uri="{FF2B5EF4-FFF2-40B4-BE49-F238E27FC236}">
                  <a16:creationId xmlns:a16="http://schemas.microsoft.com/office/drawing/2014/main" id="{3E94396F-C096-704B-AD9D-2634F97CC2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5016" name="Group 135">
            <a:extLst>
              <a:ext uri="{FF2B5EF4-FFF2-40B4-BE49-F238E27FC236}">
                <a16:creationId xmlns:a16="http://schemas.microsoft.com/office/drawing/2014/main" id="{9865EFBA-7B8A-0F44-8B6B-99977F0D91EC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2344739" y="3663950"/>
            <a:ext cx="104775" cy="508000"/>
            <a:chOff x="3099" y="1749"/>
            <a:chExt cx="66" cy="320"/>
          </a:xfrm>
        </p:grpSpPr>
        <p:sp>
          <p:nvSpPr>
            <p:cNvPr id="85067" name="Line 136">
              <a:extLst>
                <a:ext uri="{FF2B5EF4-FFF2-40B4-BE49-F238E27FC236}">
                  <a16:creationId xmlns:a16="http://schemas.microsoft.com/office/drawing/2014/main" id="{6C30BFFE-6E33-A045-9C0C-9FE83FA49C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6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68" name="Line 137">
              <a:extLst>
                <a:ext uri="{FF2B5EF4-FFF2-40B4-BE49-F238E27FC236}">
                  <a16:creationId xmlns:a16="http://schemas.microsoft.com/office/drawing/2014/main" id="{45E0A2B3-A5E1-1E45-8F49-591DBACF4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6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85017" name="Text Box 172">
            <a:extLst>
              <a:ext uri="{FF2B5EF4-FFF2-40B4-BE49-F238E27FC236}">
                <a16:creationId xmlns:a16="http://schemas.microsoft.com/office/drawing/2014/main" id="{16902D9E-1E92-4C4A-B3E7-202DE588E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374" y="5953126"/>
            <a:ext cx="35189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Premature timeout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But segment 120 not transmitted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85018" name="Line 173">
            <a:extLst>
              <a:ext uri="{FF2B5EF4-FFF2-40B4-BE49-F238E27FC236}">
                <a16:creationId xmlns:a16="http://schemas.microsoft.com/office/drawing/2014/main" id="{4BB30CB8-4C79-B740-BF00-29979561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6" y="4191001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19" name="Line 174">
            <a:extLst>
              <a:ext uri="{FF2B5EF4-FFF2-40B4-BE49-F238E27FC236}">
                <a16:creationId xmlns:a16="http://schemas.microsoft.com/office/drawing/2014/main" id="{A3E0791B-4966-CD41-A2D1-4A8200BF6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9014" y="2422525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20" name="Line 175">
            <a:extLst>
              <a:ext uri="{FF2B5EF4-FFF2-40B4-BE49-F238E27FC236}">
                <a16:creationId xmlns:a16="http://schemas.microsoft.com/office/drawing/2014/main" id="{DA501791-8B23-D148-81CF-D85ED286A4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084514"/>
            <a:ext cx="2335212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21" name="Text Box 177">
            <a:extLst>
              <a:ext uri="{FF2B5EF4-FFF2-40B4-BE49-F238E27FC236}">
                <a16:creationId xmlns:a16="http://schemas.microsoft.com/office/drawing/2014/main" id="{D12011C9-E189-054D-96B6-BADCEC8B7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798" y="1263650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B</a:t>
            </a:r>
          </a:p>
        </p:txBody>
      </p:sp>
      <p:sp>
        <p:nvSpPr>
          <p:cNvPr id="85022" name="Text Box 181">
            <a:extLst>
              <a:ext uri="{FF2B5EF4-FFF2-40B4-BE49-F238E27FC236}">
                <a16:creationId xmlns:a16="http://schemas.microsoft.com/office/drawing/2014/main" id="{DC54E857-7AAA-1E42-BDDD-3D1CF5260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7370" y="1281113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A</a:t>
            </a:r>
          </a:p>
        </p:txBody>
      </p:sp>
      <p:sp>
        <p:nvSpPr>
          <p:cNvPr id="85023" name="Rectangle 182">
            <a:extLst>
              <a:ext uri="{FF2B5EF4-FFF2-40B4-BE49-F238E27FC236}">
                <a16:creationId xmlns:a16="http://schemas.microsoft.com/office/drawing/2014/main" id="{C0B4848A-F6D7-1B44-8BF6-C8D3EA09E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275" y="2503489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5024" name="Text Box 183">
            <a:extLst>
              <a:ext uri="{FF2B5EF4-FFF2-40B4-BE49-F238E27FC236}">
                <a16:creationId xmlns:a16="http://schemas.microsoft.com/office/drawing/2014/main" id="{47B22DE5-CE31-274E-902D-53E475345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3130" y="2555876"/>
            <a:ext cx="2106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Seq=92, 8 bytes of data</a:t>
            </a:r>
          </a:p>
        </p:txBody>
      </p:sp>
      <p:grpSp>
        <p:nvGrpSpPr>
          <p:cNvPr id="85025" name="Group 202">
            <a:extLst>
              <a:ext uri="{FF2B5EF4-FFF2-40B4-BE49-F238E27FC236}">
                <a16:creationId xmlns:a16="http://schemas.microsoft.com/office/drawing/2014/main" id="{CAEF0A16-552E-2E40-AD9E-C95787774A24}"/>
              </a:ext>
            </a:extLst>
          </p:cNvPr>
          <p:cNvGrpSpPr>
            <a:grpSpLocks/>
          </p:cNvGrpSpPr>
          <p:nvPr/>
        </p:nvGrpSpPr>
        <p:grpSpPr bwMode="auto">
          <a:xfrm>
            <a:off x="8215314" y="3576638"/>
            <a:ext cx="949325" cy="304800"/>
            <a:chOff x="4215" y="2253"/>
            <a:chExt cx="598" cy="192"/>
          </a:xfrm>
        </p:grpSpPr>
        <p:sp>
          <p:nvSpPr>
            <p:cNvPr id="85065" name="Rectangle 184">
              <a:extLst>
                <a:ext uri="{FF2B5EF4-FFF2-40B4-BE49-F238E27FC236}">
                  <a16:creationId xmlns:a16="http://schemas.microsoft.com/office/drawing/2014/main" id="{5A994B33-75E0-DB47-AAD3-E4A14211A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5066" name="Text Box 185">
              <a:extLst>
                <a:ext uri="{FF2B5EF4-FFF2-40B4-BE49-F238E27FC236}">
                  <a16:creationId xmlns:a16="http://schemas.microsoft.com/office/drawing/2014/main" id="{37B47FF2-C07A-DC4B-B78F-9FDAA11AF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ACK=100</a:t>
              </a:r>
              <a:endParaRPr lang="en-US" altLang="en-US" sz="1000">
                <a:latin typeface="Helvetica" pitchFamily="2" charset="0"/>
              </a:endParaRPr>
            </a:p>
          </p:txBody>
        </p:sp>
      </p:grpSp>
      <p:sp>
        <p:nvSpPr>
          <p:cNvPr id="85026" name="Line 186">
            <a:extLst>
              <a:ext uri="{FF2B5EF4-FFF2-40B4-BE49-F238E27FC236}">
                <a16:creationId xmlns:a16="http://schemas.microsoft.com/office/drawing/2014/main" id="{C60CAFFB-6D16-1F48-8727-ABE63D4DF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2181225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27" name="Line 187">
            <a:extLst>
              <a:ext uri="{FF2B5EF4-FFF2-40B4-BE49-F238E27FC236}">
                <a16:creationId xmlns:a16="http://schemas.microsoft.com/office/drawing/2014/main" id="{25246743-5A0F-0A4F-9F98-3ACEC186D4CA}"/>
              </a:ext>
            </a:extLst>
          </p:cNvPr>
          <p:cNvSpPr>
            <a:spLocks noChangeShapeType="1"/>
          </p:cNvSpPr>
          <p:nvPr/>
        </p:nvSpPr>
        <p:spPr bwMode="auto">
          <a:xfrm>
            <a:off x="9723438" y="2176464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28" name="Rectangle 188">
            <a:extLst>
              <a:ext uri="{FF2B5EF4-FFF2-40B4-BE49-F238E27FC236}">
                <a16:creationId xmlns:a16="http://schemas.microsoft.com/office/drawing/2014/main" id="{806542F1-2510-0A40-8856-63F11B7A3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1201" y="4308475"/>
            <a:ext cx="1057275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5029" name="Text Box 189">
            <a:extLst>
              <a:ext uri="{FF2B5EF4-FFF2-40B4-BE49-F238E27FC236}">
                <a16:creationId xmlns:a16="http://schemas.microsoft.com/office/drawing/2014/main" id="{117DD47D-8F5C-FA40-98B6-EAD644D5D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4341813"/>
            <a:ext cx="12230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Seq=92,  8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bytes of data</a:t>
            </a:r>
          </a:p>
        </p:txBody>
      </p:sp>
      <p:sp>
        <p:nvSpPr>
          <p:cNvPr id="85030" name="Text Box 191">
            <a:extLst>
              <a:ext uri="{FF2B5EF4-FFF2-40B4-BE49-F238E27FC236}">
                <a16:creationId xmlns:a16="http://schemas.microsoft.com/office/drawing/2014/main" id="{9512B5D0-5A14-DF4D-9AC6-86A3543920E2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6943696" y="2975185"/>
            <a:ext cx="400110" cy="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timeout</a:t>
            </a:r>
          </a:p>
        </p:txBody>
      </p:sp>
      <p:sp>
        <p:nvSpPr>
          <p:cNvPr id="85031" name="Line 192">
            <a:extLst>
              <a:ext uri="{FF2B5EF4-FFF2-40B4-BE49-F238E27FC236}">
                <a16:creationId xmlns:a16="http://schemas.microsoft.com/office/drawing/2014/main" id="{56F0EFB2-A474-2C4E-910B-4F69DA7D8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7425" y="4894264"/>
            <a:ext cx="2338388" cy="7826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5032" name="Rectangle 193">
            <a:extLst>
              <a:ext uri="{FF2B5EF4-FFF2-40B4-BE49-F238E27FC236}">
                <a16:creationId xmlns:a16="http://schemas.microsoft.com/office/drawing/2014/main" id="{32F5FCB2-1A6E-7D4C-B9DD-4A5B584E6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5151438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5033" name="Text Box 194">
            <a:extLst>
              <a:ext uri="{FF2B5EF4-FFF2-40B4-BE49-F238E27FC236}">
                <a16:creationId xmlns:a16="http://schemas.microsoft.com/office/drawing/2014/main" id="{8439AD99-430E-D843-860D-45A0EB8DB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9" y="5106988"/>
            <a:ext cx="94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ACK=120</a:t>
            </a:r>
            <a:endParaRPr lang="en-US" altLang="en-US" sz="1000">
              <a:latin typeface="Helvetica" pitchFamily="2" charset="0"/>
            </a:endParaRPr>
          </a:p>
        </p:txBody>
      </p:sp>
      <p:grpSp>
        <p:nvGrpSpPr>
          <p:cNvPr id="85034" name="Group 195">
            <a:extLst>
              <a:ext uri="{FF2B5EF4-FFF2-40B4-BE49-F238E27FC236}">
                <a16:creationId xmlns:a16="http://schemas.microsoft.com/office/drawing/2014/main" id="{62058BDC-F851-BE4E-AB88-8AB5C0189CBD}"/>
              </a:ext>
            </a:extLst>
          </p:cNvPr>
          <p:cNvGrpSpPr>
            <a:grpSpLocks/>
          </p:cNvGrpSpPr>
          <p:nvPr/>
        </p:nvGrpSpPr>
        <p:grpSpPr bwMode="auto">
          <a:xfrm>
            <a:off x="7086601" y="2427288"/>
            <a:ext cx="104775" cy="508000"/>
            <a:chOff x="3099" y="1749"/>
            <a:chExt cx="66" cy="320"/>
          </a:xfrm>
        </p:grpSpPr>
        <p:sp>
          <p:nvSpPr>
            <p:cNvPr id="85063" name="Line 196">
              <a:extLst>
                <a:ext uri="{FF2B5EF4-FFF2-40B4-BE49-F238E27FC236}">
                  <a16:creationId xmlns:a16="http://schemas.microsoft.com/office/drawing/2014/main" id="{2DAC7336-6FAB-2A4A-B28F-5C06662FCD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9" y="1749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64" name="Line 197">
              <a:extLst>
                <a:ext uri="{FF2B5EF4-FFF2-40B4-BE49-F238E27FC236}">
                  <a16:creationId xmlns:a16="http://schemas.microsoft.com/office/drawing/2014/main" id="{F1A67F95-0DBB-D44F-930C-39B60616B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9" y="1752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5035" name="Group 198">
            <a:extLst>
              <a:ext uri="{FF2B5EF4-FFF2-40B4-BE49-F238E27FC236}">
                <a16:creationId xmlns:a16="http://schemas.microsoft.com/office/drawing/2014/main" id="{8DB00F30-F027-4E4B-8753-58C45CAB1C4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081839" y="3670300"/>
            <a:ext cx="104775" cy="508000"/>
            <a:chOff x="3099" y="1749"/>
            <a:chExt cx="66" cy="320"/>
          </a:xfrm>
        </p:grpSpPr>
        <p:sp>
          <p:nvSpPr>
            <p:cNvPr id="85061" name="Line 199">
              <a:extLst>
                <a:ext uri="{FF2B5EF4-FFF2-40B4-BE49-F238E27FC236}">
                  <a16:creationId xmlns:a16="http://schemas.microsoft.com/office/drawing/2014/main" id="{8CC1ECEC-26EA-B243-922A-1B4E5F620A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7" y="175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62" name="Line 200">
              <a:extLst>
                <a:ext uri="{FF2B5EF4-FFF2-40B4-BE49-F238E27FC236}">
                  <a16:creationId xmlns:a16="http://schemas.microsoft.com/office/drawing/2014/main" id="{F0C19645-473D-DB40-A3D4-3C03C98FE1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759"/>
              <a:ext cx="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5036" name="Group 206">
            <a:extLst>
              <a:ext uri="{FF2B5EF4-FFF2-40B4-BE49-F238E27FC236}">
                <a16:creationId xmlns:a16="http://schemas.microsoft.com/office/drawing/2014/main" id="{7B051937-32CC-5E48-970A-625A1930B363}"/>
              </a:ext>
            </a:extLst>
          </p:cNvPr>
          <p:cNvGrpSpPr>
            <a:grpSpLocks/>
          </p:cNvGrpSpPr>
          <p:nvPr/>
        </p:nvGrpSpPr>
        <p:grpSpPr bwMode="auto">
          <a:xfrm>
            <a:off x="7324726" y="2808288"/>
            <a:ext cx="2346325" cy="571500"/>
            <a:chOff x="3759" y="1622"/>
            <a:chExt cx="1478" cy="360"/>
          </a:xfrm>
        </p:grpSpPr>
        <p:sp>
          <p:nvSpPr>
            <p:cNvPr id="85058" name="Line 203">
              <a:extLst>
                <a:ext uri="{FF2B5EF4-FFF2-40B4-BE49-F238E27FC236}">
                  <a16:creationId xmlns:a16="http://schemas.microsoft.com/office/drawing/2014/main" id="{60A424FB-CC1C-8445-B86F-D6D507470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5059" name="Rectangle 204">
              <a:extLst>
                <a:ext uri="{FF2B5EF4-FFF2-40B4-BE49-F238E27FC236}">
                  <a16:creationId xmlns:a16="http://schemas.microsoft.com/office/drawing/2014/main" id="{5F6ABC2C-ACD6-FD48-B6F8-A181F0A24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5060" name="Text Box 205">
              <a:extLst>
                <a:ext uri="{FF2B5EF4-FFF2-40B4-BE49-F238E27FC236}">
                  <a16:creationId xmlns:a16="http://schemas.microsoft.com/office/drawing/2014/main" id="{947852A0-ABBC-AF46-B4E3-52E67181D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Seq=100, 20 bytes of data</a:t>
              </a:r>
            </a:p>
          </p:txBody>
        </p:sp>
      </p:grpSp>
      <p:sp>
        <p:nvSpPr>
          <p:cNvPr id="85037" name="Line 207">
            <a:extLst>
              <a:ext uri="{FF2B5EF4-FFF2-40B4-BE49-F238E27FC236}">
                <a16:creationId xmlns:a16="http://schemas.microsoft.com/office/drawing/2014/main" id="{33E4ED18-9597-964D-BB72-90C097206B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8376" y="3440114"/>
            <a:ext cx="2335213" cy="1589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5038" name="Group 208">
            <a:extLst>
              <a:ext uri="{FF2B5EF4-FFF2-40B4-BE49-F238E27FC236}">
                <a16:creationId xmlns:a16="http://schemas.microsoft.com/office/drawing/2014/main" id="{22CA5DB0-36E4-8A4D-B00B-7F23996BC2DF}"/>
              </a:ext>
            </a:extLst>
          </p:cNvPr>
          <p:cNvGrpSpPr>
            <a:grpSpLocks/>
          </p:cNvGrpSpPr>
          <p:nvPr/>
        </p:nvGrpSpPr>
        <p:grpSpPr bwMode="auto">
          <a:xfrm>
            <a:off x="8455026" y="3852863"/>
            <a:ext cx="949325" cy="304800"/>
            <a:chOff x="4215" y="2253"/>
            <a:chExt cx="598" cy="192"/>
          </a:xfrm>
        </p:grpSpPr>
        <p:sp>
          <p:nvSpPr>
            <p:cNvPr id="85056" name="Rectangle 209">
              <a:extLst>
                <a:ext uri="{FF2B5EF4-FFF2-40B4-BE49-F238E27FC236}">
                  <a16:creationId xmlns:a16="http://schemas.microsoft.com/office/drawing/2014/main" id="{7FC1AFC7-DD11-F945-88F2-4205BBECA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5057" name="Text Box 210">
              <a:extLst>
                <a:ext uri="{FF2B5EF4-FFF2-40B4-BE49-F238E27FC236}">
                  <a16:creationId xmlns:a16="http://schemas.microsoft.com/office/drawing/2014/main" id="{C3760365-13B5-FF4B-992E-9B829CE9D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ACK=120</a:t>
              </a:r>
              <a:endParaRPr lang="en-US" altLang="en-US" sz="1000">
                <a:latin typeface="Helvetica" pitchFamily="2" charset="0"/>
              </a:endParaRPr>
            </a:p>
          </p:txBody>
        </p:sp>
      </p:grpSp>
      <p:sp>
        <p:nvSpPr>
          <p:cNvPr id="85039" name="Text Box 211">
            <a:extLst>
              <a:ext uri="{FF2B5EF4-FFF2-40B4-BE49-F238E27FC236}">
                <a16:creationId xmlns:a16="http://schemas.microsoft.com/office/drawing/2014/main" id="{2C18F5E6-8FA9-5944-8EAA-D63FE940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6284" y="4495800"/>
            <a:ext cx="1414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SendBase=100</a:t>
            </a:r>
          </a:p>
        </p:txBody>
      </p:sp>
      <p:sp>
        <p:nvSpPr>
          <p:cNvPr id="85040" name="Text Box 212">
            <a:extLst>
              <a:ext uri="{FF2B5EF4-FFF2-40B4-BE49-F238E27FC236}">
                <a16:creationId xmlns:a16="http://schemas.microsoft.com/office/drawing/2014/main" id="{A5F023CA-D70A-5743-882C-7C727DF69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334" y="4837113"/>
            <a:ext cx="1414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SendBase=120</a:t>
            </a:r>
          </a:p>
        </p:txBody>
      </p:sp>
      <p:sp>
        <p:nvSpPr>
          <p:cNvPr id="85041" name="Text Box 213">
            <a:extLst>
              <a:ext uri="{FF2B5EF4-FFF2-40B4-BE49-F238E27FC236}">
                <a16:creationId xmlns:a16="http://schemas.microsoft.com/office/drawing/2014/main" id="{C4D52CF6-8774-AF4E-A04D-ED9D79BEF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384" y="5511800"/>
            <a:ext cx="1414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SendBase=120</a:t>
            </a:r>
          </a:p>
        </p:txBody>
      </p:sp>
      <p:sp>
        <p:nvSpPr>
          <p:cNvPr id="85042" name="Text Box 214">
            <a:extLst>
              <a:ext uri="{FF2B5EF4-FFF2-40B4-BE49-F238E27FC236}">
                <a16:creationId xmlns:a16="http://schemas.microsoft.com/office/drawing/2014/main" id="{9EEAF29A-4D11-1E47-BAD5-5B29B94AF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647" y="2266950"/>
            <a:ext cx="1314784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SendBase=92</a:t>
            </a:r>
          </a:p>
        </p:txBody>
      </p:sp>
      <p:grpSp>
        <p:nvGrpSpPr>
          <p:cNvPr id="85044" name="Group 219">
            <a:extLst>
              <a:ext uri="{FF2B5EF4-FFF2-40B4-BE49-F238E27FC236}">
                <a16:creationId xmlns:a16="http://schemas.microsoft.com/office/drawing/2014/main" id="{9189EFCE-0A5D-D74A-8706-F8AD34771F94}"/>
              </a:ext>
            </a:extLst>
          </p:cNvPr>
          <p:cNvGrpSpPr>
            <a:grpSpLocks/>
          </p:cNvGrpSpPr>
          <p:nvPr/>
        </p:nvGrpSpPr>
        <p:grpSpPr bwMode="auto">
          <a:xfrm>
            <a:off x="6896100" y="1543050"/>
            <a:ext cx="630238" cy="533400"/>
            <a:chOff x="-44" y="1473"/>
            <a:chExt cx="981" cy="1105"/>
          </a:xfrm>
        </p:grpSpPr>
        <p:pic>
          <p:nvPicPr>
            <p:cNvPr id="85054" name="Picture 220" descr="desktop_computer_stylized_medium">
              <a:extLst>
                <a:ext uri="{FF2B5EF4-FFF2-40B4-BE49-F238E27FC236}">
                  <a16:creationId xmlns:a16="http://schemas.microsoft.com/office/drawing/2014/main" id="{99FB0C07-B8DB-4040-B759-453A7F3298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221">
              <a:extLst>
                <a:ext uri="{FF2B5EF4-FFF2-40B4-BE49-F238E27FC236}">
                  <a16:creationId xmlns:a16="http://schemas.microsoft.com/office/drawing/2014/main" id="{23A0E3BB-6CB6-FC4E-8433-0BDA00C4B7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5045" name="Group 225">
            <a:extLst>
              <a:ext uri="{FF2B5EF4-FFF2-40B4-BE49-F238E27FC236}">
                <a16:creationId xmlns:a16="http://schemas.microsoft.com/office/drawing/2014/main" id="{84ABEF18-7325-764E-ABB1-6886A73B135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63089" y="1549400"/>
            <a:ext cx="631825" cy="622300"/>
            <a:chOff x="-44" y="1473"/>
            <a:chExt cx="981" cy="1105"/>
          </a:xfrm>
        </p:grpSpPr>
        <p:pic>
          <p:nvPicPr>
            <p:cNvPr id="85052" name="Picture 226" descr="desktop_computer_stylized_medium">
              <a:extLst>
                <a:ext uri="{FF2B5EF4-FFF2-40B4-BE49-F238E27FC236}">
                  <a16:creationId xmlns:a16="http://schemas.microsoft.com/office/drawing/2014/main" id="{7A85AA6E-CE4F-F64B-BDA5-15D56A8C5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227">
              <a:extLst>
                <a:ext uri="{FF2B5EF4-FFF2-40B4-BE49-F238E27FC236}">
                  <a16:creationId xmlns:a16="http://schemas.microsoft.com/office/drawing/2014/main" id="{EFD2C7A3-DA8D-A742-BC14-EE71C7477E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5046" name="Group 228">
            <a:extLst>
              <a:ext uri="{FF2B5EF4-FFF2-40B4-BE49-F238E27FC236}">
                <a16:creationId xmlns:a16="http://schemas.microsoft.com/office/drawing/2014/main" id="{5E27A77F-DE2F-6D41-A90C-E5AE967CB6DC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547813"/>
            <a:ext cx="630238" cy="533400"/>
            <a:chOff x="-44" y="1473"/>
            <a:chExt cx="981" cy="1105"/>
          </a:xfrm>
        </p:grpSpPr>
        <p:pic>
          <p:nvPicPr>
            <p:cNvPr id="85050" name="Picture 229" descr="desktop_computer_stylized_medium">
              <a:extLst>
                <a:ext uri="{FF2B5EF4-FFF2-40B4-BE49-F238E27FC236}">
                  <a16:creationId xmlns:a16="http://schemas.microsoft.com/office/drawing/2014/main" id="{644831DE-181E-604C-B849-85AFC504C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230">
              <a:extLst>
                <a:ext uri="{FF2B5EF4-FFF2-40B4-BE49-F238E27FC236}">
                  <a16:creationId xmlns:a16="http://schemas.microsoft.com/office/drawing/2014/main" id="{7D1853FC-D501-2343-8E1F-41AE01E70E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5047" name="Group 231">
            <a:extLst>
              <a:ext uri="{FF2B5EF4-FFF2-40B4-BE49-F238E27FC236}">
                <a16:creationId xmlns:a16="http://schemas.microsoft.com/office/drawing/2014/main" id="{15865253-3EB6-8F45-BDCA-D3BF56B30A8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49801" y="1531939"/>
            <a:ext cx="709613" cy="600075"/>
            <a:chOff x="-44" y="1473"/>
            <a:chExt cx="981" cy="1105"/>
          </a:xfrm>
        </p:grpSpPr>
        <p:pic>
          <p:nvPicPr>
            <p:cNvPr id="85048" name="Picture 232" descr="desktop_computer_stylized_medium">
              <a:extLst>
                <a:ext uri="{FF2B5EF4-FFF2-40B4-BE49-F238E27FC236}">
                  <a16:creationId xmlns:a16="http://schemas.microsoft.com/office/drawing/2014/main" id="{223BB278-5FE4-1147-8D95-F111D729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233">
              <a:extLst>
                <a:ext uri="{FF2B5EF4-FFF2-40B4-BE49-F238E27FC236}">
                  <a16:creationId xmlns:a16="http://schemas.microsoft.com/office/drawing/2014/main" id="{12780AE4-0B5A-CB4F-A750-8B24BD8B2A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106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4">
            <a:extLst>
              <a:ext uri="{FF2B5EF4-FFF2-40B4-BE49-F238E27FC236}">
                <a16:creationId xmlns:a16="http://schemas.microsoft.com/office/drawing/2014/main" id="{FBD5BD83-AD74-3F40-BA5D-E550715E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D6C2DB8-A063-E64D-BDD2-87713B1BF45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BD6CE4EA-2C04-FB4A-A6BE-260EE353F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0250" y="238126"/>
            <a:ext cx="7772400" cy="904875"/>
          </a:xfrm>
        </p:spPr>
        <p:txBody>
          <a:bodyPr/>
          <a:lstStyle/>
          <a:p>
            <a:pPr>
              <a:defRPr/>
            </a:pPr>
            <a:r>
              <a:rPr lang="en-US" sz="4000"/>
              <a:t>TCP: retransmission scenarios</a:t>
            </a:r>
            <a:endParaRPr lang="en-US">
              <a:cs typeface="+mj-cs"/>
            </a:endParaRPr>
          </a:p>
        </p:txBody>
      </p:sp>
      <p:sp>
        <p:nvSpPr>
          <p:cNvPr id="87044" name="Text Box 22">
            <a:extLst>
              <a:ext uri="{FF2B5EF4-FFF2-40B4-BE49-F238E27FC236}">
                <a16:creationId xmlns:a16="http://schemas.microsoft.com/office/drawing/2014/main" id="{276FF52A-16CF-314C-8462-890223F95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2976" y="346868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Helvetica" pitchFamily="2" charset="0"/>
              </a:rPr>
              <a:t>X</a:t>
            </a:r>
          </a:p>
        </p:txBody>
      </p:sp>
      <p:sp>
        <p:nvSpPr>
          <p:cNvPr id="87045" name="Text Box 34">
            <a:extLst>
              <a:ext uri="{FF2B5EF4-FFF2-40B4-BE49-F238E27FC236}">
                <a16:creationId xmlns:a16="http://schemas.microsoft.com/office/drawing/2014/main" id="{83A1D09B-546A-0341-A0B9-90922016C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222" y="5975351"/>
            <a:ext cx="5250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Cumulative ACK avoids retransmission altogether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87046" name="Line 35">
            <a:extLst>
              <a:ext uri="{FF2B5EF4-FFF2-40B4-BE49-F238E27FC236}">
                <a16:creationId xmlns:a16="http://schemas.microsoft.com/office/drawing/2014/main" id="{23420151-50BC-1448-A2E2-3D3F7A0396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2426" y="4540251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7047" name="Line 36">
            <a:extLst>
              <a:ext uri="{FF2B5EF4-FFF2-40B4-BE49-F238E27FC236}">
                <a16:creationId xmlns:a16="http://schemas.microsoft.com/office/drawing/2014/main" id="{1C9C100B-EB11-0D4F-9CA9-489A2072D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8614" y="2444750"/>
            <a:ext cx="2346325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7048" name="Line 37">
            <a:extLst>
              <a:ext uri="{FF2B5EF4-FFF2-40B4-BE49-F238E27FC236}">
                <a16:creationId xmlns:a16="http://schemas.microsoft.com/office/drawing/2014/main" id="{00C4237A-72CA-6648-BA0A-2E8BFF7FE7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6501" y="3106739"/>
            <a:ext cx="1431925" cy="57308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7049" name="Text Box 39">
            <a:extLst>
              <a:ext uri="{FF2B5EF4-FFF2-40B4-BE49-F238E27FC236}">
                <a16:creationId xmlns:a16="http://schemas.microsoft.com/office/drawing/2014/main" id="{8F508D99-AC9E-4F48-B9D9-7EF9C381B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0698" y="127317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B</a:t>
            </a:r>
          </a:p>
        </p:txBody>
      </p:sp>
      <p:sp>
        <p:nvSpPr>
          <p:cNvPr id="87050" name="Text Box 43">
            <a:extLst>
              <a:ext uri="{FF2B5EF4-FFF2-40B4-BE49-F238E27FC236}">
                <a16:creationId xmlns:a16="http://schemas.microsoft.com/office/drawing/2014/main" id="{8FFB557F-AE0F-AA43-AA37-47C4F9D86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6970" y="1303338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A</a:t>
            </a:r>
          </a:p>
        </p:txBody>
      </p:sp>
      <p:sp>
        <p:nvSpPr>
          <p:cNvPr id="87051" name="Rectangle 44">
            <a:extLst>
              <a:ext uri="{FF2B5EF4-FFF2-40B4-BE49-F238E27FC236}">
                <a16:creationId xmlns:a16="http://schemas.microsoft.com/office/drawing/2014/main" id="{58D9857D-CCD7-F04E-B11B-5ABCBC382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2525714"/>
            <a:ext cx="869950" cy="4016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7052" name="Text Box 45">
            <a:extLst>
              <a:ext uri="{FF2B5EF4-FFF2-40B4-BE49-F238E27FC236}">
                <a16:creationId xmlns:a16="http://schemas.microsoft.com/office/drawing/2014/main" id="{4597B27D-D488-C741-A48C-73ED243C9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2730" y="2578101"/>
            <a:ext cx="21066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Seq=92, 8 bytes of data</a:t>
            </a:r>
          </a:p>
        </p:txBody>
      </p:sp>
      <p:grpSp>
        <p:nvGrpSpPr>
          <p:cNvPr id="87053" name="Group 46">
            <a:extLst>
              <a:ext uri="{FF2B5EF4-FFF2-40B4-BE49-F238E27FC236}">
                <a16:creationId xmlns:a16="http://schemas.microsoft.com/office/drawing/2014/main" id="{1F7307C2-ABE0-054A-9714-61833C3570DA}"/>
              </a:ext>
            </a:extLst>
          </p:cNvPr>
          <p:cNvGrpSpPr>
            <a:grpSpLocks/>
          </p:cNvGrpSpPr>
          <p:nvPr/>
        </p:nvGrpSpPr>
        <p:grpSpPr bwMode="auto">
          <a:xfrm>
            <a:off x="3768726" y="3306763"/>
            <a:ext cx="949325" cy="304800"/>
            <a:chOff x="4215" y="2253"/>
            <a:chExt cx="598" cy="192"/>
          </a:xfrm>
        </p:grpSpPr>
        <p:sp>
          <p:nvSpPr>
            <p:cNvPr id="87082" name="Rectangle 47">
              <a:extLst>
                <a:ext uri="{FF2B5EF4-FFF2-40B4-BE49-F238E27FC236}">
                  <a16:creationId xmlns:a16="http://schemas.microsoft.com/office/drawing/2014/main" id="{AD4D18F6-F363-F240-95C9-38D5F724A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7083" name="Text Box 48">
              <a:extLst>
                <a:ext uri="{FF2B5EF4-FFF2-40B4-BE49-F238E27FC236}">
                  <a16:creationId xmlns:a16="http://schemas.microsoft.com/office/drawing/2014/main" id="{3EFE316B-7E85-B34D-9B09-B153EBE55D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ACK=100</a:t>
              </a:r>
              <a:endParaRPr lang="en-US" altLang="en-US" sz="1000">
                <a:latin typeface="Helvetica" pitchFamily="2" charset="0"/>
              </a:endParaRPr>
            </a:p>
          </p:txBody>
        </p:sp>
      </p:grpSp>
      <p:sp>
        <p:nvSpPr>
          <p:cNvPr id="87054" name="Line 49">
            <a:extLst>
              <a:ext uri="{FF2B5EF4-FFF2-40B4-BE49-F238E27FC236}">
                <a16:creationId xmlns:a16="http://schemas.microsoft.com/office/drawing/2014/main" id="{B40D3970-9B91-AD45-9A60-27642D859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7975" y="2203450"/>
            <a:ext cx="0" cy="352583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7055" name="Line 50">
            <a:extLst>
              <a:ext uri="{FF2B5EF4-FFF2-40B4-BE49-F238E27FC236}">
                <a16:creationId xmlns:a16="http://schemas.microsoft.com/office/drawing/2014/main" id="{938B2719-9350-D348-B71A-39297ADC2C3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2198689"/>
            <a:ext cx="0" cy="353853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7056" name="Rectangle 51">
            <a:extLst>
              <a:ext uri="{FF2B5EF4-FFF2-40B4-BE49-F238E27FC236}">
                <a16:creationId xmlns:a16="http://schemas.microsoft.com/office/drawing/2014/main" id="{23603CC0-3BF3-9645-B06E-184C1747D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338" y="4613275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87057" name="Text Box 52">
            <a:extLst>
              <a:ext uri="{FF2B5EF4-FFF2-40B4-BE49-F238E27FC236}">
                <a16:creationId xmlns:a16="http://schemas.microsoft.com/office/drawing/2014/main" id="{F0762D2B-9C7D-8B4A-ABB0-70A6F0489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1" y="4700588"/>
            <a:ext cx="2652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Seq=120,  15 bytes of data</a:t>
            </a:r>
          </a:p>
        </p:txBody>
      </p:sp>
      <p:sp>
        <p:nvSpPr>
          <p:cNvPr id="87058" name="Rectangle 55">
            <a:extLst>
              <a:ext uri="{FF2B5EF4-FFF2-40B4-BE49-F238E27FC236}">
                <a16:creationId xmlns:a16="http://schemas.microsoft.com/office/drawing/2014/main" id="{62230FD4-998F-A942-B20B-5E57D8EF9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0463" y="5173663"/>
            <a:ext cx="747712" cy="24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grpSp>
        <p:nvGrpSpPr>
          <p:cNvPr id="87059" name="Group 75">
            <a:extLst>
              <a:ext uri="{FF2B5EF4-FFF2-40B4-BE49-F238E27FC236}">
                <a16:creationId xmlns:a16="http://schemas.microsoft.com/office/drawing/2014/main" id="{AFE32B14-D541-F840-A225-0C93E8BE679D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449513"/>
            <a:ext cx="400050" cy="2406650"/>
            <a:chOff x="3413" y="1529"/>
            <a:chExt cx="252" cy="1103"/>
          </a:xfrm>
        </p:grpSpPr>
        <p:sp>
          <p:nvSpPr>
            <p:cNvPr id="87075" name="Text Box 53">
              <a:extLst>
                <a:ext uri="{FF2B5EF4-FFF2-40B4-BE49-F238E27FC236}">
                  <a16:creationId xmlns:a16="http://schemas.microsoft.com/office/drawing/2014/main" id="{F84C7640-6A99-E248-9B9E-1F409FE82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413" y="1934"/>
              <a:ext cx="252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timeout</a:t>
              </a:r>
            </a:p>
          </p:txBody>
        </p:sp>
        <p:grpSp>
          <p:nvGrpSpPr>
            <p:cNvPr id="87076" name="Group 57">
              <a:extLst>
                <a:ext uri="{FF2B5EF4-FFF2-40B4-BE49-F238E27FC236}">
                  <a16:creationId xmlns:a16="http://schemas.microsoft.com/office/drawing/2014/main" id="{94B1FAD8-214A-3348-A241-615A4A42DC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529"/>
              <a:ext cx="66" cy="320"/>
              <a:chOff x="3099" y="1749"/>
              <a:chExt cx="66" cy="320"/>
            </a:xfrm>
          </p:grpSpPr>
          <p:sp>
            <p:nvSpPr>
              <p:cNvPr id="87080" name="Line 58">
                <a:extLst>
                  <a:ext uri="{FF2B5EF4-FFF2-40B4-BE49-F238E27FC236}">
                    <a16:creationId xmlns:a16="http://schemas.microsoft.com/office/drawing/2014/main" id="{71635EBD-C829-F04B-83A8-BDCFC31923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7081" name="Line 59">
                <a:extLst>
                  <a:ext uri="{FF2B5EF4-FFF2-40B4-BE49-F238E27FC236}">
                    <a16:creationId xmlns:a16="http://schemas.microsoft.com/office/drawing/2014/main" id="{BC60CAAE-0979-584D-A80F-D381A82F48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87077" name="Group 60">
              <a:extLst>
                <a:ext uri="{FF2B5EF4-FFF2-40B4-BE49-F238E27FC236}">
                  <a16:creationId xmlns:a16="http://schemas.microsoft.com/office/drawing/2014/main" id="{0F40CB7E-AB91-E147-AAFF-566E658FE284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3501" y="2312"/>
              <a:ext cx="66" cy="320"/>
              <a:chOff x="3099" y="1749"/>
              <a:chExt cx="66" cy="320"/>
            </a:xfrm>
          </p:grpSpPr>
          <p:sp>
            <p:nvSpPr>
              <p:cNvPr id="87078" name="Line 61">
                <a:extLst>
                  <a:ext uri="{FF2B5EF4-FFF2-40B4-BE49-F238E27FC236}">
                    <a16:creationId xmlns:a16="http://schemas.microsoft.com/office/drawing/2014/main" id="{3F2B797C-48E8-5B42-B98B-B51B01EBD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6" y="1750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87079" name="Line 62">
                <a:extLst>
                  <a:ext uri="{FF2B5EF4-FFF2-40B4-BE49-F238E27FC236}">
                    <a16:creationId xmlns:a16="http://schemas.microsoft.com/office/drawing/2014/main" id="{A1859DB8-7CDF-6648-9D43-A3A96CB91F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8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87060" name="Group 63">
            <a:extLst>
              <a:ext uri="{FF2B5EF4-FFF2-40B4-BE49-F238E27FC236}">
                <a16:creationId xmlns:a16="http://schemas.microsoft.com/office/drawing/2014/main" id="{B7EB890D-8083-9843-920C-4C9450D5B078}"/>
              </a:ext>
            </a:extLst>
          </p:cNvPr>
          <p:cNvGrpSpPr>
            <a:grpSpLocks/>
          </p:cNvGrpSpPr>
          <p:nvPr/>
        </p:nvGrpSpPr>
        <p:grpSpPr bwMode="auto">
          <a:xfrm>
            <a:off x="2854326" y="2830513"/>
            <a:ext cx="2346325" cy="571500"/>
            <a:chOff x="3759" y="1622"/>
            <a:chExt cx="1478" cy="360"/>
          </a:xfrm>
        </p:grpSpPr>
        <p:sp>
          <p:nvSpPr>
            <p:cNvPr id="87072" name="Line 64">
              <a:extLst>
                <a:ext uri="{FF2B5EF4-FFF2-40B4-BE49-F238E27FC236}">
                  <a16:creationId xmlns:a16="http://schemas.microsoft.com/office/drawing/2014/main" id="{79C1D42F-8A63-4B49-865B-26396D5BC2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87073" name="Rectangle 65">
              <a:extLst>
                <a:ext uri="{FF2B5EF4-FFF2-40B4-BE49-F238E27FC236}">
                  <a16:creationId xmlns:a16="http://schemas.microsoft.com/office/drawing/2014/main" id="{F61EFF85-5F8E-FF46-B54D-5E99E814E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7074" name="Text Box 66">
              <a:extLst>
                <a:ext uri="{FF2B5EF4-FFF2-40B4-BE49-F238E27FC236}">
                  <a16:creationId xmlns:a16="http://schemas.microsoft.com/office/drawing/2014/main" id="{20FF1014-2993-CF48-8270-9EE2AC2B1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Seq=100, 20 bytes of data</a:t>
              </a:r>
            </a:p>
          </p:txBody>
        </p:sp>
      </p:grpSp>
      <p:sp>
        <p:nvSpPr>
          <p:cNvPr id="87061" name="Line 67">
            <a:extLst>
              <a:ext uri="{FF2B5EF4-FFF2-40B4-BE49-F238E27FC236}">
                <a16:creationId xmlns:a16="http://schemas.microsoft.com/office/drawing/2014/main" id="{174E9C67-6089-3A4B-A2CB-23E3C3F850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59088" y="3462339"/>
            <a:ext cx="2324100" cy="1025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87062" name="Group 68">
            <a:extLst>
              <a:ext uri="{FF2B5EF4-FFF2-40B4-BE49-F238E27FC236}">
                <a16:creationId xmlns:a16="http://schemas.microsoft.com/office/drawing/2014/main" id="{4B4DECA4-5B9E-7944-ADD0-FFB6F36CBB33}"/>
              </a:ext>
            </a:extLst>
          </p:cNvPr>
          <p:cNvGrpSpPr>
            <a:grpSpLocks/>
          </p:cNvGrpSpPr>
          <p:nvPr/>
        </p:nvGrpSpPr>
        <p:grpSpPr bwMode="auto">
          <a:xfrm>
            <a:off x="3502026" y="3863975"/>
            <a:ext cx="949325" cy="304800"/>
            <a:chOff x="4215" y="2253"/>
            <a:chExt cx="598" cy="192"/>
          </a:xfrm>
        </p:grpSpPr>
        <p:sp>
          <p:nvSpPr>
            <p:cNvPr id="87070" name="Rectangle 69">
              <a:extLst>
                <a:ext uri="{FF2B5EF4-FFF2-40B4-BE49-F238E27FC236}">
                  <a16:creationId xmlns:a16="http://schemas.microsoft.com/office/drawing/2014/main" id="{0081302D-9F5D-D049-80A1-8A6F8DAB2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7071" name="Text Box 70">
              <a:extLst>
                <a:ext uri="{FF2B5EF4-FFF2-40B4-BE49-F238E27FC236}">
                  <a16:creationId xmlns:a16="http://schemas.microsoft.com/office/drawing/2014/main" id="{A6C1E4CD-789C-BB42-B84E-427327DA9E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ACK=120</a:t>
              </a:r>
              <a:endParaRPr lang="en-US" altLang="en-US" sz="1000">
                <a:latin typeface="Helvetica" pitchFamily="2" charset="0"/>
              </a:endParaRPr>
            </a:p>
          </p:txBody>
        </p:sp>
      </p:grpSp>
      <p:grpSp>
        <p:nvGrpSpPr>
          <p:cNvPr id="87064" name="Group 84">
            <a:extLst>
              <a:ext uri="{FF2B5EF4-FFF2-40B4-BE49-F238E27FC236}">
                <a16:creationId xmlns:a16="http://schemas.microsoft.com/office/drawing/2014/main" id="{9309ACD4-3251-3B46-BF3E-138058124201}"/>
              </a:ext>
            </a:extLst>
          </p:cNvPr>
          <p:cNvGrpSpPr>
            <a:grpSpLocks/>
          </p:cNvGrpSpPr>
          <p:nvPr/>
        </p:nvGrpSpPr>
        <p:grpSpPr bwMode="auto">
          <a:xfrm>
            <a:off x="2427289" y="1565275"/>
            <a:ext cx="630237" cy="533400"/>
            <a:chOff x="-44" y="1473"/>
            <a:chExt cx="981" cy="1105"/>
          </a:xfrm>
        </p:grpSpPr>
        <p:pic>
          <p:nvPicPr>
            <p:cNvPr id="87068" name="Picture 85" descr="desktop_computer_stylized_medium">
              <a:extLst>
                <a:ext uri="{FF2B5EF4-FFF2-40B4-BE49-F238E27FC236}">
                  <a16:creationId xmlns:a16="http://schemas.microsoft.com/office/drawing/2014/main" id="{0395F2D3-980C-8D44-AD76-E4473D3E0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9" name="Freeform 86">
              <a:extLst>
                <a:ext uri="{FF2B5EF4-FFF2-40B4-BE49-F238E27FC236}">
                  <a16:creationId xmlns:a16="http://schemas.microsoft.com/office/drawing/2014/main" id="{681A8018-5B78-5C4F-8709-8FE50142B9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87065" name="Group 87">
            <a:extLst>
              <a:ext uri="{FF2B5EF4-FFF2-40B4-BE49-F238E27FC236}">
                <a16:creationId xmlns:a16="http://schemas.microsoft.com/office/drawing/2014/main" id="{AE2232DB-3887-7441-BFB2-6EC6C73F62D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05389" y="1560513"/>
            <a:ext cx="674687" cy="590550"/>
            <a:chOff x="-44" y="1473"/>
            <a:chExt cx="981" cy="1105"/>
          </a:xfrm>
        </p:grpSpPr>
        <p:pic>
          <p:nvPicPr>
            <p:cNvPr id="87066" name="Picture 88" descr="desktop_computer_stylized_medium">
              <a:extLst>
                <a:ext uri="{FF2B5EF4-FFF2-40B4-BE49-F238E27FC236}">
                  <a16:creationId xmlns:a16="http://schemas.microsoft.com/office/drawing/2014/main" id="{6A7EE022-90A1-7143-BC8F-FF1972243F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7067" name="Freeform 89">
              <a:extLst>
                <a:ext uri="{FF2B5EF4-FFF2-40B4-BE49-F238E27FC236}">
                  <a16:creationId xmlns:a16="http://schemas.microsoft.com/office/drawing/2014/main" id="{6E212A14-1121-0B4E-A3B1-54B53D1DF3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985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>
            <a:extLst>
              <a:ext uri="{FF2B5EF4-FFF2-40B4-BE49-F238E27FC236}">
                <a16:creationId xmlns:a16="http://schemas.microsoft.com/office/drawing/2014/main" id="{EE3B31E7-D808-944D-8CB8-8EB48974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D814D2C-F45A-8247-9C2C-DC70F74152A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844B5F88-55CC-B54D-82F5-6904D2345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05072" y="383873"/>
            <a:ext cx="8496470" cy="6699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TCP receiver events: </a:t>
            </a:r>
            <a:r>
              <a:rPr lang="en-US" sz="4000" dirty="0" err="1"/>
              <a:t>ACKing</a:t>
            </a:r>
            <a:r>
              <a:rPr lang="en-US" sz="4000" dirty="0"/>
              <a:t> </a:t>
            </a:r>
            <a:r>
              <a:rPr lang="en-US" sz="1800" dirty="0"/>
              <a:t>[RFC 1122, RFC 2581]</a:t>
            </a:r>
          </a:p>
        </p:txBody>
      </p:sp>
      <p:sp>
        <p:nvSpPr>
          <p:cNvPr id="89092" name="Text Box 3">
            <a:extLst>
              <a:ext uri="{FF2B5EF4-FFF2-40B4-BE49-F238E27FC236}">
                <a16:creationId xmlns:a16="http://schemas.microsoft.com/office/drawing/2014/main" id="{1682E749-590C-AC43-9F52-BCE933A39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1554163"/>
            <a:ext cx="33337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Arial" panose="020B0604020202020204" pitchFamily="34" charset="0"/>
              </a:rPr>
              <a:t>event at receiver</a:t>
            </a:r>
            <a:endParaRPr lang="en-US" altLang="en-US" sz="1800" i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arrival of in-order segment with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expected seq #. All data up to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expected seq # already ACKed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arrival of in-order segment with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expected seq #. One other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segment has ACK pending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arrival of out-of-order segment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higher-than-expect seq. # 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Gap detected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arrival of segment that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partially or completely fills gap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89093" name="Text Box 4">
            <a:extLst>
              <a:ext uri="{FF2B5EF4-FFF2-40B4-BE49-F238E27FC236}">
                <a16:creationId xmlns:a16="http://schemas.microsoft.com/office/drawing/2014/main" id="{0B4FE47D-3694-7045-BF53-FAB5C86FD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0" y="1544638"/>
            <a:ext cx="407035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Arial" panose="020B0604020202020204" pitchFamily="34" charset="0"/>
              </a:rPr>
              <a:t>TCP receiver action</a:t>
            </a:r>
            <a:endParaRPr lang="en-US" altLang="en-US" sz="1800" i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i="1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delayed ACK. Wait up to 500ms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 next segment. If no next segment,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send ACK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immediately send single cumulative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ACK, ACKing both in-order segments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immediately send </a:t>
            </a:r>
            <a:r>
              <a:rPr lang="en-US" altLang="en-US" sz="1800" i="1">
                <a:solidFill>
                  <a:srgbClr val="CC0000"/>
                </a:solidFill>
                <a:latin typeface="Arial" panose="020B0604020202020204" pitchFamily="34" charset="0"/>
              </a:rPr>
              <a:t>duplicate ACK</a:t>
            </a: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,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indicating seq. # of next expected byte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immediate send ACK, provided that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segment starts at lower end of gap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89094" name="Line 9">
            <a:extLst>
              <a:ext uri="{FF2B5EF4-FFF2-40B4-BE49-F238E27FC236}">
                <a16:creationId xmlns:a16="http://schemas.microsoft.com/office/drawing/2014/main" id="{3B09299B-9B87-1C4B-B852-0A5AC3AC0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1704976"/>
            <a:ext cx="0" cy="43529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6" name="Line 11">
            <a:extLst>
              <a:ext uri="{FF2B5EF4-FFF2-40B4-BE49-F238E27FC236}">
                <a16:creationId xmlns:a16="http://schemas.microsoft.com/office/drawing/2014/main" id="{3046E854-B136-5D44-904B-8496F4662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2350" y="21447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7" name="Line 12">
            <a:extLst>
              <a:ext uri="{FF2B5EF4-FFF2-40B4-BE49-F238E27FC236}">
                <a16:creationId xmlns:a16="http://schemas.microsoft.com/office/drawing/2014/main" id="{DDFEA24A-BC94-5C48-A2CB-5308163BF62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6475" y="3198813"/>
            <a:ext cx="7494588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8" name="Line 13">
            <a:extLst>
              <a:ext uri="{FF2B5EF4-FFF2-40B4-BE49-F238E27FC236}">
                <a16:creationId xmlns:a16="http://schemas.microsoft.com/office/drawing/2014/main" id="{A11DC765-9ACA-F545-8DE8-C37EA10FC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93939" y="4297363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099" name="Line 14">
            <a:extLst>
              <a:ext uri="{FF2B5EF4-FFF2-40B4-BE49-F238E27FC236}">
                <a16:creationId xmlns:a16="http://schemas.microsoft.com/office/drawing/2014/main" id="{8BC8D7B4-ABC2-0D46-B79F-98680FD65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589" y="5386388"/>
            <a:ext cx="749458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7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6">
            <a:extLst>
              <a:ext uri="{FF2B5EF4-FFF2-40B4-BE49-F238E27FC236}">
                <a16:creationId xmlns:a16="http://schemas.microsoft.com/office/drawing/2014/main" id="{1EC32DF1-5080-794E-B0D2-EE816F73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40FDBE0-819C-CA4B-B9D7-82AB4E621DF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9A922AAE-B5D5-6D46-8EC7-48A93F24D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fast retransmit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2FD21EF6-7157-EE46-AA12-7FF70A8DFB6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12704" y="1397000"/>
            <a:ext cx="4710246" cy="4959350"/>
          </a:xfrm>
        </p:spPr>
        <p:txBody>
          <a:bodyPr>
            <a:normAutofit/>
          </a:bodyPr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timeout period often relatively long: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long delay before resending lost packet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/>
              <a:t>Instead: </a:t>
            </a:r>
            <a:r>
              <a:rPr lang="en-US" dirty="0">
                <a:cs typeface="+mn-cs"/>
              </a:rPr>
              <a:t>detect lost segments via </a:t>
            </a:r>
            <a:r>
              <a:rPr lang="en-US" dirty="0">
                <a:solidFill>
                  <a:srgbClr val="C00000"/>
                </a:solidFill>
                <a:cs typeface="+mn-cs"/>
              </a:rPr>
              <a:t>duplicate ACKs</a:t>
            </a:r>
            <a:endParaRPr lang="en-US" dirty="0">
              <a:cs typeface="+mn-cs"/>
            </a:endParaRPr>
          </a:p>
          <a:p>
            <a:pPr lvl="1">
              <a:buFont typeface="Arial"/>
              <a:buChar char="•"/>
              <a:defRPr/>
            </a:pPr>
            <a:r>
              <a:rPr lang="en-US" dirty="0"/>
              <a:t>sender often sends many segments back-to-back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if segment is lost, there will likely be many duplicate ACKs.</a:t>
            </a:r>
          </a:p>
          <a:p>
            <a:pPr lvl="1">
              <a:buFont typeface="Arial"/>
              <a:buChar char="•"/>
              <a:defRPr/>
            </a:pPr>
            <a:endParaRPr lang="en-US" dirty="0"/>
          </a:p>
          <a:p>
            <a:pPr lvl="1">
              <a:buFont typeface="Arial"/>
              <a:buChar char="•"/>
              <a:defRPr/>
            </a:pPr>
            <a:endParaRPr lang="en-US" dirty="0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6C0FAF4A-023B-EB4F-A5F9-4228A8F3B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5088" y="2184784"/>
            <a:ext cx="3841616" cy="399567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463550" indent="-23812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buSzPct val="65000"/>
              <a:buFont typeface="Wingdings" pitchFamily="2" charset="2"/>
              <a:buNone/>
            </a:pPr>
            <a:r>
              <a:rPr lang="en-US" altLang="en-US" sz="2800" dirty="0">
                <a:latin typeface="Helvetica" pitchFamily="2" charset="0"/>
              </a:rPr>
              <a:t>if sender receives 3 ACKs for same data</a:t>
            </a:r>
          </a:p>
          <a:p>
            <a:pPr>
              <a:buSzPct val="65000"/>
              <a:buFont typeface="Wingdings" pitchFamily="2" charset="2"/>
              <a:buNone/>
            </a:pPr>
            <a:r>
              <a:rPr lang="en-US" altLang="en-US" sz="2400" dirty="0">
                <a:latin typeface="Helvetica" pitchFamily="2" charset="0"/>
              </a:rPr>
              <a:t>(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triple duplicate ACKs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),</a:t>
            </a:r>
            <a:r>
              <a:rPr lang="en-US" altLang="ja-JP" sz="2800" dirty="0">
                <a:latin typeface="Helvetica" pitchFamily="2" charset="0"/>
              </a:rPr>
              <a:t> </a:t>
            </a:r>
          </a:p>
          <a:p>
            <a:pPr>
              <a:buSzPct val="65000"/>
              <a:buFont typeface="Wingdings" pitchFamily="2" charset="2"/>
              <a:buNone/>
            </a:pPr>
            <a:endParaRPr lang="en-US" altLang="ja-JP" sz="2800" dirty="0">
              <a:latin typeface="Helvetica" pitchFamily="2" charset="0"/>
            </a:endParaRPr>
          </a:p>
          <a:p>
            <a:pPr>
              <a:buSzPct val="65000"/>
              <a:buFont typeface="Wingdings" pitchFamily="2" charset="2"/>
              <a:buNone/>
            </a:pPr>
            <a:r>
              <a:rPr lang="en-US" altLang="ja-JP" sz="2800" dirty="0">
                <a:latin typeface="Helvetica" pitchFamily="2" charset="0"/>
              </a:rPr>
              <a:t>resend </a:t>
            </a:r>
            <a:r>
              <a:rPr lang="en-US" altLang="ja-JP" sz="2800" dirty="0" err="1">
                <a:latin typeface="Helvetica" pitchFamily="2" charset="0"/>
              </a:rPr>
              <a:t>unacked</a:t>
            </a:r>
            <a:r>
              <a:rPr lang="en-US" altLang="ja-JP" sz="2800" dirty="0">
                <a:latin typeface="Helvetica" pitchFamily="2" charset="0"/>
              </a:rPr>
              <a:t> segment with smallest </a:t>
            </a:r>
            <a:r>
              <a:rPr lang="en-US" altLang="ja-JP" sz="2800" dirty="0" err="1">
                <a:latin typeface="Helvetica" pitchFamily="2" charset="0"/>
              </a:rPr>
              <a:t>seq</a:t>
            </a:r>
            <a:r>
              <a:rPr lang="en-US" altLang="ja-JP" sz="2800" dirty="0">
                <a:latin typeface="Helvetica" pitchFamily="2" charset="0"/>
              </a:rPr>
              <a:t> #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400" dirty="0">
                <a:latin typeface="Helvetica" pitchFamily="2" charset="0"/>
              </a:rPr>
              <a:t>likely that </a:t>
            </a:r>
            <a:r>
              <a:rPr lang="en-US" altLang="en-US" sz="2400" dirty="0" err="1">
                <a:latin typeface="Helvetica" pitchFamily="2" charset="0"/>
              </a:rPr>
              <a:t>unacked</a:t>
            </a:r>
            <a:r>
              <a:rPr lang="en-US" altLang="en-US" sz="2400" dirty="0">
                <a:latin typeface="Helvetica" pitchFamily="2" charset="0"/>
              </a:rPr>
              <a:t> segment lost, so don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t wait for timeout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90118" name="Rectangle 6">
            <a:extLst>
              <a:ext uri="{FF2B5EF4-FFF2-40B4-BE49-F238E27FC236}">
                <a16:creationId xmlns:a16="http://schemas.microsoft.com/office/drawing/2014/main" id="{EDDB5D88-1EF4-0E4C-8129-1A994AFA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387" y="1914526"/>
            <a:ext cx="4201653" cy="4441824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0119" name="Text Box 7">
            <a:extLst>
              <a:ext uri="{FF2B5EF4-FFF2-40B4-BE49-F238E27FC236}">
                <a16:creationId xmlns:a16="http://schemas.microsoft.com/office/drawing/2014/main" id="{D5800947-5AFF-2541-9999-D770C5EE3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311" y="1679575"/>
            <a:ext cx="2829044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  <a:latin typeface="Helvetica" pitchFamily="2" charset="0"/>
              </a:rPr>
              <a:t>TCP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3371204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>
            <a:extLst>
              <a:ext uri="{FF2B5EF4-FFF2-40B4-BE49-F238E27FC236}">
                <a16:creationId xmlns:a16="http://schemas.microsoft.com/office/drawing/2014/main" id="{883C12E2-B0D5-004E-97CB-2D9BA97A3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B6FBB8F-1FBD-A246-BF9C-B73C86FDDCA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91139" name="Line 3">
            <a:extLst>
              <a:ext uri="{FF2B5EF4-FFF2-40B4-BE49-F238E27FC236}">
                <a16:creationId xmlns:a16="http://schemas.microsoft.com/office/drawing/2014/main" id="{ECBFBB9E-C344-624F-9F46-43A87DC33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23193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40" name="Line 9">
            <a:extLst>
              <a:ext uri="{FF2B5EF4-FFF2-40B4-BE49-F238E27FC236}">
                <a16:creationId xmlns:a16="http://schemas.microsoft.com/office/drawing/2014/main" id="{68AF3368-E867-BA4D-8D43-0C441DC27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2547939"/>
            <a:ext cx="1757362" cy="414337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41" name="Line 10">
            <a:extLst>
              <a:ext uri="{FF2B5EF4-FFF2-40B4-BE49-F238E27FC236}">
                <a16:creationId xmlns:a16="http://schemas.microsoft.com/office/drawing/2014/main" id="{E5F63C76-3BC3-7B4C-8A06-FC779FE0A0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9464" y="2014538"/>
            <a:ext cx="3175" cy="399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" name="Line 11">
            <a:extLst>
              <a:ext uri="{FF2B5EF4-FFF2-40B4-BE49-F238E27FC236}">
                <a16:creationId xmlns:a16="http://schemas.microsoft.com/office/drawing/2014/main" id="{F7B5C6E0-55D2-C24E-B768-2E601588D1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7238" y="2090738"/>
            <a:ext cx="11112" cy="3903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3" name="Line 12">
            <a:extLst>
              <a:ext uri="{FF2B5EF4-FFF2-40B4-BE49-F238E27FC236}">
                <a16:creationId xmlns:a16="http://schemas.microsoft.com/office/drawing/2014/main" id="{314A1BB3-4174-D149-9DF8-7F4C29C330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6126" y="2962276"/>
            <a:ext cx="2519363" cy="8096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44" name="Line 14">
            <a:extLst>
              <a:ext uri="{FF2B5EF4-FFF2-40B4-BE49-F238E27FC236}">
                <a16:creationId xmlns:a16="http://schemas.microsoft.com/office/drawing/2014/main" id="{07C24E2A-1C00-F349-8634-50E78D41E5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27765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45" name="Line 15">
            <a:extLst>
              <a:ext uri="{FF2B5EF4-FFF2-40B4-BE49-F238E27FC236}">
                <a16:creationId xmlns:a16="http://schemas.microsoft.com/office/drawing/2014/main" id="{6F2FB45A-B564-8D4D-BB86-6E442965EB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32337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46" name="Line 16">
            <a:extLst>
              <a:ext uri="{FF2B5EF4-FFF2-40B4-BE49-F238E27FC236}">
                <a16:creationId xmlns:a16="http://schemas.microsoft.com/office/drawing/2014/main" id="{9EB55307-6659-7D48-B2AC-B6CB500C3F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2638" y="3005138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47" name="Line 17">
            <a:extLst>
              <a:ext uri="{FF2B5EF4-FFF2-40B4-BE49-F238E27FC236}">
                <a16:creationId xmlns:a16="http://schemas.microsoft.com/office/drawing/2014/main" id="{56659966-2AAD-A041-9342-EFA2B1A96A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57714" y="3386138"/>
            <a:ext cx="2530475" cy="8302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48" name="Line 18">
            <a:extLst>
              <a:ext uri="{FF2B5EF4-FFF2-40B4-BE49-F238E27FC236}">
                <a16:creationId xmlns:a16="http://schemas.microsoft.com/office/drawing/2014/main" id="{939B9A13-195E-7B4E-AC21-7EA8B6C70A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2638" y="3614738"/>
            <a:ext cx="2506662" cy="8874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49" name="Line 19">
            <a:extLst>
              <a:ext uri="{FF2B5EF4-FFF2-40B4-BE49-F238E27FC236}">
                <a16:creationId xmlns:a16="http://schemas.microsoft.com/office/drawing/2014/main" id="{2FCD8385-FD8F-D542-BAC6-6F5DC6B172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2638" y="3843338"/>
            <a:ext cx="2495550" cy="9001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50" name="Text Box 20">
            <a:extLst>
              <a:ext uri="{FF2B5EF4-FFF2-40B4-BE49-F238E27FC236}">
                <a16:creationId xmlns:a16="http://schemas.microsoft.com/office/drawing/2014/main" id="{A219356F-7FAE-5041-B7AB-F251CABA4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5864" y="2714625"/>
            <a:ext cx="282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latin typeface="Helvetica" pitchFamily="2" charset="0"/>
              </a:rPr>
              <a:t>X</a:t>
            </a:r>
            <a:endParaRPr lang="en-US" altLang="en-US" sz="1000">
              <a:latin typeface="Helvetica" pitchFamily="2" charset="0"/>
            </a:endParaRPr>
          </a:p>
        </p:txBody>
      </p:sp>
      <p:sp>
        <p:nvSpPr>
          <p:cNvPr id="91151" name="Line 24">
            <a:extLst>
              <a:ext uri="{FF2B5EF4-FFF2-40B4-BE49-F238E27FC236}">
                <a16:creationId xmlns:a16="http://schemas.microsoft.com/office/drawing/2014/main" id="{E63F1785-9502-9A44-9E3B-CD222480C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038" y="4784725"/>
            <a:ext cx="2533650" cy="5905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1152" name="Text Box 29">
            <a:extLst>
              <a:ext uri="{FF2B5EF4-FFF2-40B4-BE49-F238E27FC236}">
                <a16:creationId xmlns:a16="http://schemas.microsoft.com/office/drawing/2014/main" id="{E7F4A864-1C48-9349-AB56-B70759C9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125" y="5986463"/>
            <a:ext cx="32113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fast retransmit after sender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receipt of triple duplicate ACK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91153" name="Text Box 34">
            <a:extLst>
              <a:ext uri="{FF2B5EF4-FFF2-40B4-BE49-F238E27FC236}">
                <a16:creationId xmlns:a16="http://schemas.microsoft.com/office/drawing/2014/main" id="{24A3AE42-FCBD-5E44-AB8A-14E58F24B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610" y="1139825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B</a:t>
            </a:r>
          </a:p>
        </p:txBody>
      </p:sp>
      <p:sp>
        <p:nvSpPr>
          <p:cNvPr id="91154" name="Text Box 38">
            <a:extLst>
              <a:ext uri="{FF2B5EF4-FFF2-40B4-BE49-F238E27FC236}">
                <a16:creationId xmlns:a16="http://schemas.microsoft.com/office/drawing/2014/main" id="{F92F2C6B-377C-1C40-A039-DFE06FEF2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183" y="1157288"/>
            <a:ext cx="78899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A</a:t>
            </a:r>
          </a:p>
        </p:txBody>
      </p:sp>
      <p:sp>
        <p:nvSpPr>
          <p:cNvPr id="91155" name="Text Box 40">
            <a:extLst>
              <a:ext uri="{FF2B5EF4-FFF2-40B4-BE49-F238E27FC236}">
                <a16:creationId xmlns:a16="http://schemas.microsoft.com/office/drawing/2014/main" id="{3B85CF8A-1DC4-E74A-AC04-E8064B50B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9930" y="2239964"/>
            <a:ext cx="2106667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Seq=92, 8 bytes of data</a:t>
            </a:r>
          </a:p>
        </p:txBody>
      </p:sp>
      <p:grpSp>
        <p:nvGrpSpPr>
          <p:cNvPr id="91156" name="Group 41">
            <a:extLst>
              <a:ext uri="{FF2B5EF4-FFF2-40B4-BE49-F238E27FC236}">
                <a16:creationId xmlns:a16="http://schemas.microsoft.com/office/drawing/2014/main" id="{7215A664-E80B-5C47-8BC3-2DF6BAC658AD}"/>
              </a:ext>
            </a:extLst>
          </p:cNvPr>
          <p:cNvGrpSpPr>
            <a:grpSpLocks/>
          </p:cNvGrpSpPr>
          <p:nvPr/>
        </p:nvGrpSpPr>
        <p:grpSpPr bwMode="auto">
          <a:xfrm>
            <a:off x="4694239" y="3489325"/>
            <a:ext cx="949325" cy="304800"/>
            <a:chOff x="4215" y="2253"/>
            <a:chExt cx="598" cy="192"/>
          </a:xfrm>
        </p:grpSpPr>
        <p:sp>
          <p:nvSpPr>
            <p:cNvPr id="91186" name="Rectangle 42">
              <a:extLst>
                <a:ext uri="{FF2B5EF4-FFF2-40B4-BE49-F238E27FC236}">
                  <a16:creationId xmlns:a16="http://schemas.microsoft.com/office/drawing/2014/main" id="{C20A9D4F-29BF-9C4C-964A-4EAD4E7B0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2274"/>
              <a:ext cx="471" cy="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1187" name="Text Box 43">
              <a:extLst>
                <a:ext uri="{FF2B5EF4-FFF2-40B4-BE49-F238E27FC236}">
                  <a16:creationId xmlns:a16="http://schemas.microsoft.com/office/drawing/2014/main" id="{8B69D5B5-9BE5-704A-AC50-AE75BAA4A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5" y="2253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ACK=100</a:t>
              </a:r>
              <a:endParaRPr lang="en-US" altLang="en-US" sz="1000">
                <a:latin typeface="Helvetica" pitchFamily="2" charset="0"/>
              </a:endParaRPr>
            </a:p>
          </p:txBody>
        </p:sp>
      </p:grpSp>
      <p:grpSp>
        <p:nvGrpSpPr>
          <p:cNvPr id="91157" name="Group 78">
            <a:extLst>
              <a:ext uri="{FF2B5EF4-FFF2-40B4-BE49-F238E27FC236}">
                <a16:creationId xmlns:a16="http://schemas.microsoft.com/office/drawing/2014/main" id="{ADFBD9D7-35B9-5840-9AAE-EED063E281FE}"/>
              </a:ext>
            </a:extLst>
          </p:cNvPr>
          <p:cNvGrpSpPr>
            <a:grpSpLocks/>
          </p:cNvGrpSpPr>
          <p:nvPr/>
        </p:nvGrpSpPr>
        <p:grpSpPr bwMode="auto">
          <a:xfrm>
            <a:off x="4206876" y="2292350"/>
            <a:ext cx="400050" cy="3524250"/>
            <a:chOff x="396" y="868"/>
            <a:chExt cx="252" cy="2220"/>
          </a:xfrm>
        </p:grpSpPr>
        <p:sp>
          <p:nvSpPr>
            <p:cNvPr id="91179" name="Text Box 50">
              <a:extLst>
                <a:ext uri="{FF2B5EF4-FFF2-40B4-BE49-F238E27FC236}">
                  <a16:creationId xmlns:a16="http://schemas.microsoft.com/office/drawing/2014/main" id="{4208867D-BD5D-C34B-A10E-C18C80691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396" y="1781"/>
              <a:ext cx="252" cy="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timeout</a:t>
              </a:r>
            </a:p>
          </p:txBody>
        </p:sp>
        <p:grpSp>
          <p:nvGrpSpPr>
            <p:cNvPr id="91180" name="Group 51">
              <a:extLst>
                <a:ext uri="{FF2B5EF4-FFF2-40B4-BE49-F238E27FC236}">
                  <a16:creationId xmlns:a16="http://schemas.microsoft.com/office/drawing/2014/main" id="{536AC716-8F3A-9848-916F-F4F856B189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8" y="868"/>
              <a:ext cx="66" cy="893"/>
              <a:chOff x="3099" y="1749"/>
              <a:chExt cx="66" cy="320"/>
            </a:xfrm>
          </p:grpSpPr>
          <p:sp>
            <p:nvSpPr>
              <p:cNvPr id="91184" name="Line 52">
                <a:extLst>
                  <a:ext uri="{FF2B5EF4-FFF2-40B4-BE49-F238E27FC236}">
                    <a16:creationId xmlns:a16="http://schemas.microsoft.com/office/drawing/2014/main" id="{F86745F0-589A-F04C-8573-74388D9AEF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1185" name="Line 53">
                <a:extLst>
                  <a:ext uri="{FF2B5EF4-FFF2-40B4-BE49-F238E27FC236}">
                    <a16:creationId xmlns:a16="http://schemas.microsoft.com/office/drawing/2014/main" id="{593FFAFF-127A-C548-A20A-1F0808909A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grpSp>
          <p:nvGrpSpPr>
            <p:cNvPr id="91181" name="Group 54">
              <a:extLst>
                <a:ext uri="{FF2B5EF4-FFF2-40B4-BE49-F238E27FC236}">
                  <a16:creationId xmlns:a16="http://schemas.microsoft.com/office/drawing/2014/main" id="{31DF2224-9F3B-DA4E-9F11-1DEB394F22E6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485" y="2224"/>
              <a:ext cx="66" cy="864"/>
              <a:chOff x="3099" y="1749"/>
              <a:chExt cx="66" cy="320"/>
            </a:xfrm>
          </p:grpSpPr>
          <p:sp>
            <p:nvSpPr>
              <p:cNvPr id="91182" name="Line 55">
                <a:extLst>
                  <a:ext uri="{FF2B5EF4-FFF2-40B4-BE49-F238E27FC236}">
                    <a16:creationId xmlns:a16="http://schemas.microsoft.com/office/drawing/2014/main" id="{2E4E7198-9CA6-EE4D-B4C0-959BF6B3D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91183" name="Line 56">
                <a:extLst>
                  <a:ext uri="{FF2B5EF4-FFF2-40B4-BE49-F238E27FC236}">
                    <a16:creationId xmlns:a16="http://schemas.microsoft.com/office/drawing/2014/main" id="{E52DD705-41D5-8C43-8294-1BA16D4A2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2"/>
                <a:ext cx="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</p:grpSp>
      <p:grpSp>
        <p:nvGrpSpPr>
          <p:cNvPr id="91158" name="Group 71">
            <a:extLst>
              <a:ext uri="{FF2B5EF4-FFF2-40B4-BE49-F238E27FC236}">
                <a16:creationId xmlns:a16="http://schemas.microsoft.com/office/drawing/2014/main" id="{CB8B417A-3A5C-3F4D-A5F5-192C677FA011}"/>
              </a:ext>
            </a:extLst>
          </p:cNvPr>
          <p:cNvGrpSpPr>
            <a:grpSpLocks/>
          </p:cNvGrpSpPr>
          <p:nvPr/>
        </p:nvGrpSpPr>
        <p:grpSpPr bwMode="auto">
          <a:xfrm>
            <a:off x="4705351" y="3800475"/>
            <a:ext cx="949325" cy="304800"/>
            <a:chOff x="35" y="1825"/>
            <a:chExt cx="598" cy="192"/>
          </a:xfrm>
        </p:grpSpPr>
        <p:sp>
          <p:nvSpPr>
            <p:cNvPr id="91177" name="Rectangle 66">
              <a:extLst>
                <a:ext uri="{FF2B5EF4-FFF2-40B4-BE49-F238E27FC236}">
                  <a16:creationId xmlns:a16="http://schemas.microsoft.com/office/drawing/2014/main" id="{A188C133-A9D0-F045-AF82-2DD65C47B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1178" name="Text Box 67">
              <a:extLst>
                <a:ext uri="{FF2B5EF4-FFF2-40B4-BE49-F238E27FC236}">
                  <a16:creationId xmlns:a16="http://schemas.microsoft.com/office/drawing/2014/main" id="{2D274FCD-2737-0D4D-908F-ECDC9F90E0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ACK=100</a:t>
              </a:r>
              <a:endParaRPr lang="en-US" altLang="en-US" sz="1000">
                <a:latin typeface="Helvetica" pitchFamily="2" charset="0"/>
              </a:endParaRPr>
            </a:p>
          </p:txBody>
        </p:sp>
      </p:grpSp>
      <p:grpSp>
        <p:nvGrpSpPr>
          <p:cNvPr id="91159" name="Group 72">
            <a:extLst>
              <a:ext uri="{FF2B5EF4-FFF2-40B4-BE49-F238E27FC236}">
                <a16:creationId xmlns:a16="http://schemas.microsoft.com/office/drawing/2014/main" id="{A307D313-2F38-1D46-B198-54D9336A45CE}"/>
              </a:ext>
            </a:extLst>
          </p:cNvPr>
          <p:cNvGrpSpPr>
            <a:grpSpLocks/>
          </p:cNvGrpSpPr>
          <p:nvPr/>
        </p:nvGrpSpPr>
        <p:grpSpPr bwMode="auto">
          <a:xfrm>
            <a:off x="4691064" y="4130675"/>
            <a:ext cx="949325" cy="304800"/>
            <a:chOff x="35" y="1825"/>
            <a:chExt cx="598" cy="192"/>
          </a:xfrm>
        </p:grpSpPr>
        <p:sp>
          <p:nvSpPr>
            <p:cNvPr id="91175" name="Rectangle 73">
              <a:extLst>
                <a:ext uri="{FF2B5EF4-FFF2-40B4-BE49-F238E27FC236}">
                  <a16:creationId xmlns:a16="http://schemas.microsoft.com/office/drawing/2014/main" id="{185EF339-FAB9-AA40-83DA-FF7C597CE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1176" name="Text Box 74">
              <a:extLst>
                <a:ext uri="{FF2B5EF4-FFF2-40B4-BE49-F238E27FC236}">
                  <a16:creationId xmlns:a16="http://schemas.microsoft.com/office/drawing/2014/main" id="{7250D22E-6068-384C-B86D-B21733E8B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ACK=100</a:t>
              </a:r>
              <a:endParaRPr lang="en-US" altLang="en-US" sz="1000">
                <a:latin typeface="Helvetica" pitchFamily="2" charset="0"/>
              </a:endParaRPr>
            </a:p>
          </p:txBody>
        </p:sp>
      </p:grpSp>
      <p:grpSp>
        <p:nvGrpSpPr>
          <p:cNvPr id="91160" name="Group 75">
            <a:extLst>
              <a:ext uri="{FF2B5EF4-FFF2-40B4-BE49-F238E27FC236}">
                <a16:creationId xmlns:a16="http://schemas.microsoft.com/office/drawing/2014/main" id="{6F491428-FB7E-A648-AEA3-66121FABC359}"/>
              </a:ext>
            </a:extLst>
          </p:cNvPr>
          <p:cNvGrpSpPr>
            <a:grpSpLocks/>
          </p:cNvGrpSpPr>
          <p:nvPr/>
        </p:nvGrpSpPr>
        <p:grpSpPr bwMode="auto">
          <a:xfrm>
            <a:off x="4699001" y="4427538"/>
            <a:ext cx="949325" cy="304800"/>
            <a:chOff x="35" y="1825"/>
            <a:chExt cx="598" cy="192"/>
          </a:xfrm>
        </p:grpSpPr>
        <p:sp>
          <p:nvSpPr>
            <p:cNvPr id="91173" name="Rectangle 76">
              <a:extLst>
                <a:ext uri="{FF2B5EF4-FFF2-40B4-BE49-F238E27FC236}">
                  <a16:creationId xmlns:a16="http://schemas.microsoft.com/office/drawing/2014/main" id="{F0E2477F-171E-9A4D-BF10-37B827E04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" y="1859"/>
              <a:ext cx="471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1174" name="Text Box 77">
              <a:extLst>
                <a:ext uri="{FF2B5EF4-FFF2-40B4-BE49-F238E27FC236}">
                  <a16:creationId xmlns:a16="http://schemas.microsoft.com/office/drawing/2014/main" id="{6ABA1184-EC80-9743-97DB-B19BAB0787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" y="1825"/>
              <a:ext cx="5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Helvetica" pitchFamily="2" charset="0"/>
                </a:rPr>
                <a:t>ACK=100</a:t>
              </a:r>
              <a:endParaRPr lang="en-US" altLang="en-US" sz="1000">
                <a:latin typeface="Helvetica" pitchFamily="2" charset="0"/>
              </a:endParaRPr>
            </a:p>
          </p:txBody>
        </p:sp>
      </p:grpSp>
      <p:sp>
        <p:nvSpPr>
          <p:cNvPr id="73754" name="Rectangle 81">
            <a:extLst>
              <a:ext uri="{FF2B5EF4-FFF2-40B4-BE49-F238E27FC236}">
                <a16:creationId xmlns:a16="http://schemas.microsoft.com/office/drawing/2014/main" id="{632485C8-99E9-724E-A6A6-5223AAF105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1" y="220663"/>
            <a:ext cx="5040313" cy="906462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fast retransmit</a:t>
            </a:r>
          </a:p>
        </p:txBody>
      </p:sp>
      <p:sp>
        <p:nvSpPr>
          <p:cNvPr id="91163" name="Rectangle 84">
            <a:extLst>
              <a:ext uri="{FF2B5EF4-FFF2-40B4-BE49-F238E27FC236}">
                <a16:creationId xmlns:a16="http://schemas.microsoft.com/office/drawing/2014/main" id="{6ACBFF94-201D-B144-9CA4-138240AEA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8539" y="2562226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1164" name="Text Box 83">
            <a:extLst>
              <a:ext uri="{FF2B5EF4-FFF2-40B4-BE49-F238E27FC236}">
                <a16:creationId xmlns:a16="http://schemas.microsoft.com/office/drawing/2014/main" id="{90501F79-49CC-9D46-940F-56D14C527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464" y="2506663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Seq=100, 20 bytes of data</a:t>
            </a:r>
          </a:p>
        </p:txBody>
      </p:sp>
      <p:sp>
        <p:nvSpPr>
          <p:cNvPr id="91165" name="Rectangle 85">
            <a:extLst>
              <a:ext uri="{FF2B5EF4-FFF2-40B4-BE49-F238E27FC236}">
                <a16:creationId xmlns:a16="http://schemas.microsoft.com/office/drawing/2014/main" id="{B87085A4-779A-734B-B1C9-9C736E99A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9" y="4770439"/>
            <a:ext cx="757237" cy="225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1166" name="Text Box 86">
            <a:extLst>
              <a:ext uri="{FF2B5EF4-FFF2-40B4-BE49-F238E27FC236}">
                <a16:creationId xmlns:a16="http://schemas.microsoft.com/office/drawing/2014/main" id="{4B58E61A-2132-C242-B178-E56078662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364" y="4714875"/>
            <a:ext cx="22812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Seq=100, 20 bytes of data</a:t>
            </a:r>
          </a:p>
        </p:txBody>
      </p:sp>
      <p:grpSp>
        <p:nvGrpSpPr>
          <p:cNvPr id="91167" name="Group 93">
            <a:extLst>
              <a:ext uri="{FF2B5EF4-FFF2-40B4-BE49-F238E27FC236}">
                <a16:creationId xmlns:a16="http://schemas.microsoft.com/office/drawing/2014/main" id="{BDCA9420-A6B2-0142-B837-A4ED3B8C2C22}"/>
              </a:ext>
            </a:extLst>
          </p:cNvPr>
          <p:cNvGrpSpPr>
            <a:grpSpLocks/>
          </p:cNvGrpSpPr>
          <p:nvPr/>
        </p:nvGrpSpPr>
        <p:grpSpPr bwMode="auto">
          <a:xfrm>
            <a:off x="4210050" y="1397000"/>
            <a:ext cx="630238" cy="533400"/>
            <a:chOff x="-44" y="1473"/>
            <a:chExt cx="981" cy="1105"/>
          </a:xfrm>
        </p:grpSpPr>
        <p:pic>
          <p:nvPicPr>
            <p:cNvPr id="91171" name="Picture 94" descr="desktop_computer_stylized_medium">
              <a:extLst>
                <a:ext uri="{FF2B5EF4-FFF2-40B4-BE49-F238E27FC236}">
                  <a16:creationId xmlns:a16="http://schemas.microsoft.com/office/drawing/2014/main" id="{E431C9C8-131C-1E4B-9544-416E83987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2" name="Freeform 95">
              <a:extLst>
                <a:ext uri="{FF2B5EF4-FFF2-40B4-BE49-F238E27FC236}">
                  <a16:creationId xmlns:a16="http://schemas.microsoft.com/office/drawing/2014/main" id="{C656F78E-922A-6848-BA75-95B16D8C83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91168" name="Group 96">
            <a:extLst>
              <a:ext uri="{FF2B5EF4-FFF2-40B4-BE49-F238E27FC236}">
                <a16:creationId xmlns:a16="http://schemas.microsoft.com/office/drawing/2014/main" id="{B9E7999A-3D98-004F-A9EA-E231BBFD35D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88150" y="1423989"/>
            <a:ext cx="654050" cy="579437"/>
            <a:chOff x="-44" y="1473"/>
            <a:chExt cx="981" cy="1105"/>
          </a:xfrm>
        </p:grpSpPr>
        <p:pic>
          <p:nvPicPr>
            <p:cNvPr id="91169" name="Picture 97" descr="desktop_computer_stylized_medium">
              <a:extLst>
                <a:ext uri="{FF2B5EF4-FFF2-40B4-BE49-F238E27FC236}">
                  <a16:creationId xmlns:a16="http://schemas.microsoft.com/office/drawing/2014/main" id="{D067DC36-A3A2-2B46-8661-E7ACCC15C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170" name="Freeform 98">
              <a:extLst>
                <a:ext uri="{FF2B5EF4-FFF2-40B4-BE49-F238E27FC236}">
                  <a16:creationId xmlns:a16="http://schemas.microsoft.com/office/drawing/2014/main" id="{4F4DBEA5-DA51-9A47-BEA2-6458151C66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497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>
            <a:extLst>
              <a:ext uri="{FF2B5EF4-FFF2-40B4-BE49-F238E27FC236}">
                <a16:creationId xmlns:a16="http://schemas.microsoft.com/office/drawing/2014/main" id="{0FDC7FC5-81D8-44EF-AD78-4ACCDC0E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573474-8EF2-4B03-9241-E68DBECCB3D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78AC4DD-E047-47DE-842F-AF7B900BF0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Problem with RTT Calculation</a:t>
            </a:r>
            <a:endParaRPr lang="en-US" altLang="en-US" sz="3200" i="1" dirty="0"/>
          </a:p>
        </p:txBody>
      </p:sp>
      <p:sp>
        <p:nvSpPr>
          <p:cNvPr id="79876" name="Line 3">
            <a:extLst>
              <a:ext uri="{FF2B5EF4-FFF2-40B4-BE49-F238E27FC236}">
                <a16:creationId xmlns:a16="http://schemas.microsoft.com/office/drawing/2014/main" id="{FA0CCE0E-B033-402A-9023-785831F3C1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590802"/>
            <a:ext cx="0" cy="326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4">
            <a:extLst>
              <a:ext uri="{FF2B5EF4-FFF2-40B4-BE49-F238E27FC236}">
                <a16:creationId xmlns:a16="http://schemas.microsoft.com/office/drawing/2014/main" id="{C2E634CA-8C58-4652-ACA6-A1AC6CD14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2971800"/>
            <a:ext cx="3252788" cy="661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78" name="Group 5">
            <a:extLst>
              <a:ext uri="{FF2B5EF4-FFF2-40B4-BE49-F238E27FC236}">
                <a16:creationId xmlns:a16="http://schemas.microsoft.com/office/drawing/2014/main" id="{62E4A6B8-8A57-44EB-82B6-9B18878278A2}"/>
              </a:ext>
            </a:extLst>
          </p:cNvPr>
          <p:cNvGrpSpPr>
            <a:grpSpLocks/>
          </p:cNvGrpSpPr>
          <p:nvPr/>
        </p:nvGrpSpPr>
        <p:grpSpPr bwMode="auto">
          <a:xfrm rot="716109">
            <a:off x="5649913" y="3171825"/>
            <a:ext cx="914400" cy="228600"/>
            <a:chOff x="288" y="1488"/>
            <a:chExt cx="576" cy="144"/>
          </a:xfrm>
        </p:grpSpPr>
        <p:sp>
          <p:nvSpPr>
            <p:cNvPr id="79894" name="Rectangle 6">
              <a:extLst>
                <a:ext uri="{FF2B5EF4-FFF2-40B4-BE49-F238E27FC236}">
                  <a16:creationId xmlns:a16="http://schemas.microsoft.com/office/drawing/2014/main" id="{A6CF6430-7768-418C-80E6-137CDF47F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2K</a:t>
              </a:r>
            </a:p>
          </p:txBody>
        </p:sp>
        <p:sp>
          <p:nvSpPr>
            <p:cNvPr id="79895" name="Rectangle 7">
              <a:extLst>
                <a:ext uri="{FF2B5EF4-FFF2-40B4-BE49-F238E27FC236}">
                  <a16:creationId xmlns:a16="http://schemas.microsoft.com/office/drawing/2014/main" id="{AE31BCD0-C26A-41A2-BE42-1D3CE20C1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SEQ=0</a:t>
              </a:r>
            </a:p>
          </p:txBody>
        </p:sp>
      </p:grpSp>
      <p:sp>
        <p:nvSpPr>
          <p:cNvPr id="79879" name="Text Box 8">
            <a:extLst>
              <a:ext uri="{FF2B5EF4-FFF2-40B4-BE49-F238E27FC236}">
                <a16:creationId xmlns:a16="http://schemas.microsoft.com/office/drawing/2014/main" id="{4D05C027-A0B0-446E-A9CD-8693EA567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352" y="2286002"/>
            <a:ext cx="785813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79880" name="Text Box 9">
            <a:extLst>
              <a:ext uri="{FF2B5EF4-FFF2-40B4-BE49-F238E27FC236}">
                <a16:creationId xmlns:a16="http://schemas.microsoft.com/office/drawing/2014/main" id="{4FF16668-9C29-487A-95B3-7A12A92E3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5615" y="2286002"/>
            <a:ext cx="67627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79881" name="AutoShape 10">
            <a:extLst>
              <a:ext uri="{FF2B5EF4-FFF2-40B4-BE49-F238E27FC236}">
                <a16:creationId xmlns:a16="http://schemas.microsoft.com/office/drawing/2014/main" id="{41A87F31-D1C5-421D-B713-ED443181BD27}"/>
              </a:ext>
            </a:extLst>
          </p:cNvPr>
          <p:cNvSpPr>
            <a:spLocks/>
          </p:cNvSpPr>
          <p:nvPr/>
        </p:nvSpPr>
        <p:spPr bwMode="auto">
          <a:xfrm>
            <a:off x="4173538" y="2971802"/>
            <a:ext cx="304800" cy="1592263"/>
          </a:xfrm>
          <a:prstGeom prst="leftBrace">
            <a:avLst>
              <a:gd name="adj1" fmla="val 43533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2" name="Text Box 11">
            <a:extLst>
              <a:ext uri="{FF2B5EF4-FFF2-40B4-BE49-F238E27FC236}">
                <a16:creationId xmlns:a16="http://schemas.microsoft.com/office/drawing/2014/main" id="{744E149F-E9D2-4D3E-97CE-A4076622B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3565527"/>
            <a:ext cx="2062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folHlink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Sender Timeout</a:t>
            </a:r>
          </a:p>
        </p:txBody>
      </p:sp>
      <p:sp>
        <p:nvSpPr>
          <p:cNvPr id="79883" name="Line 12">
            <a:extLst>
              <a:ext uri="{FF2B5EF4-FFF2-40B4-BE49-F238E27FC236}">
                <a16:creationId xmlns:a16="http://schemas.microsoft.com/office/drawing/2014/main" id="{B00CC43A-A9AB-419E-B682-C7EF6E8C8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4850" y="4573588"/>
            <a:ext cx="3276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9884" name="Group 13">
            <a:extLst>
              <a:ext uri="{FF2B5EF4-FFF2-40B4-BE49-F238E27FC236}">
                <a16:creationId xmlns:a16="http://schemas.microsoft.com/office/drawing/2014/main" id="{BEC944CD-BD85-4D85-A43A-837F1D238891}"/>
              </a:ext>
            </a:extLst>
          </p:cNvPr>
          <p:cNvGrpSpPr>
            <a:grpSpLocks/>
          </p:cNvGrpSpPr>
          <p:nvPr/>
        </p:nvGrpSpPr>
        <p:grpSpPr bwMode="auto">
          <a:xfrm rot="716109">
            <a:off x="4843463" y="4635500"/>
            <a:ext cx="914400" cy="228600"/>
            <a:chOff x="288" y="1488"/>
            <a:chExt cx="576" cy="144"/>
          </a:xfrm>
        </p:grpSpPr>
        <p:sp>
          <p:nvSpPr>
            <p:cNvPr id="79892" name="Rectangle 14">
              <a:extLst>
                <a:ext uri="{FF2B5EF4-FFF2-40B4-BE49-F238E27FC236}">
                  <a16:creationId xmlns:a16="http://schemas.microsoft.com/office/drawing/2014/main" id="{970633DA-3F8F-4ECB-96D3-94DE0E7A5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488"/>
              <a:ext cx="192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2K</a:t>
              </a:r>
            </a:p>
          </p:txBody>
        </p:sp>
        <p:sp>
          <p:nvSpPr>
            <p:cNvPr id="79893" name="Rectangle 15">
              <a:extLst>
                <a:ext uri="{FF2B5EF4-FFF2-40B4-BE49-F238E27FC236}">
                  <a16:creationId xmlns:a16="http://schemas.microsoft.com/office/drawing/2014/main" id="{98DD6053-0EDD-40EA-A848-AC4CA8CAD8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488"/>
              <a:ext cx="384" cy="144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>
                  <a:latin typeface="Arial" panose="020B0604020202020204" pitchFamily="34" charset="0"/>
                </a:rPr>
                <a:t>SEQ=0</a:t>
              </a:r>
            </a:p>
          </p:txBody>
        </p:sp>
      </p:grpSp>
      <p:sp>
        <p:nvSpPr>
          <p:cNvPr id="79885" name="AutoShape 16">
            <a:extLst>
              <a:ext uri="{FF2B5EF4-FFF2-40B4-BE49-F238E27FC236}">
                <a16:creationId xmlns:a16="http://schemas.microsoft.com/office/drawing/2014/main" id="{78A0308F-9938-4FEC-91EA-FC449048A209}"/>
              </a:ext>
            </a:extLst>
          </p:cNvPr>
          <p:cNvSpPr>
            <a:spLocks/>
          </p:cNvSpPr>
          <p:nvPr/>
        </p:nvSpPr>
        <p:spPr bwMode="auto">
          <a:xfrm>
            <a:off x="3949700" y="2971800"/>
            <a:ext cx="304800" cy="2522538"/>
          </a:xfrm>
          <a:prstGeom prst="leftBrace">
            <a:avLst>
              <a:gd name="adj1" fmla="val 689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6" name="Text Box 17">
            <a:extLst>
              <a:ext uri="{FF2B5EF4-FFF2-40B4-BE49-F238E27FC236}">
                <a16:creationId xmlns:a16="http://schemas.microsoft.com/office/drawing/2014/main" id="{62986B5C-7E9B-4F9E-B28A-41F77F92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5" y="4079875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79887" name="AutoShape 18">
            <a:extLst>
              <a:ext uri="{FF2B5EF4-FFF2-40B4-BE49-F238E27FC236}">
                <a16:creationId xmlns:a16="http://schemas.microsoft.com/office/drawing/2014/main" id="{A69472CB-5059-40D2-9342-1A4E63B7D7BC}"/>
              </a:ext>
            </a:extLst>
          </p:cNvPr>
          <p:cNvSpPr>
            <a:spLocks/>
          </p:cNvSpPr>
          <p:nvPr/>
        </p:nvSpPr>
        <p:spPr bwMode="auto">
          <a:xfrm>
            <a:off x="4141788" y="4572000"/>
            <a:ext cx="304800" cy="928688"/>
          </a:xfrm>
          <a:prstGeom prst="leftBrace">
            <a:avLst>
              <a:gd name="adj1" fmla="val 25391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8" name="Text Box 19">
            <a:extLst>
              <a:ext uri="{FF2B5EF4-FFF2-40B4-BE49-F238E27FC236}">
                <a16:creationId xmlns:a16="http://schemas.microsoft.com/office/drawing/2014/main" id="{F7DA0ADF-997B-4A2A-B358-710BA69C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088" y="4887913"/>
            <a:ext cx="819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RTT?</a:t>
            </a:r>
          </a:p>
        </p:txBody>
      </p:sp>
      <p:sp>
        <p:nvSpPr>
          <p:cNvPr id="79889" name="Line 20">
            <a:extLst>
              <a:ext uri="{FF2B5EF4-FFF2-40B4-BE49-F238E27FC236}">
                <a16:creationId xmlns:a16="http://schemas.microsoft.com/office/drawing/2014/main" id="{DDD515DD-86EC-4613-A8B9-28B0BD50C8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2788" y="4267202"/>
            <a:ext cx="3268662" cy="1241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Rectangle 21">
            <a:extLst>
              <a:ext uri="{FF2B5EF4-FFF2-40B4-BE49-F238E27FC236}">
                <a16:creationId xmlns:a16="http://schemas.microsoft.com/office/drawing/2014/main" id="{501F9FBB-08F2-4A54-B830-AF89EF15E8D4}"/>
              </a:ext>
            </a:extLst>
          </p:cNvPr>
          <p:cNvSpPr>
            <a:spLocks noChangeArrowheads="1"/>
          </p:cNvSpPr>
          <p:nvPr/>
        </p:nvSpPr>
        <p:spPr bwMode="auto">
          <a:xfrm rot="20318760">
            <a:off x="6205538" y="4464050"/>
            <a:ext cx="1447800" cy="2286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= 2048</a:t>
            </a:r>
          </a:p>
        </p:txBody>
      </p:sp>
      <p:sp>
        <p:nvSpPr>
          <p:cNvPr id="79891" name="Line 22">
            <a:extLst>
              <a:ext uri="{FF2B5EF4-FFF2-40B4-BE49-F238E27FC236}">
                <a16:creationId xmlns:a16="http://schemas.microsoft.com/office/drawing/2014/main" id="{C03FAEA8-1686-461E-8D9A-04D5F07DA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1450" y="2590802"/>
            <a:ext cx="0" cy="3260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>
            <a:extLst>
              <a:ext uri="{FF2B5EF4-FFF2-40B4-BE49-F238E27FC236}">
                <a16:creationId xmlns:a16="http://schemas.microsoft.com/office/drawing/2014/main" id="{46B38CE4-D6D3-4941-B439-2EEAE4AD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8A24E-16FC-4C98-8068-CD7431884EE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C044E84C-0238-4926-8FA4-761ACED8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Karn’s</a:t>
            </a:r>
            <a:r>
              <a:rPr lang="en-US" altLang="en-US" dirty="0"/>
              <a:t> algorithm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621465BC-95E8-40B1-893E-E3A2FC829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Retransmission </a:t>
            </a:r>
            <a:r>
              <a:rPr lang="en-US" altLang="en-US" sz="2400" dirty="0">
                <a:solidFill>
                  <a:srgbClr val="C00000"/>
                </a:solidFill>
              </a:rPr>
              <a:t>ambiguity</a:t>
            </a:r>
          </a:p>
          <a:p>
            <a:pPr lvl="1"/>
            <a:r>
              <a:rPr lang="en-US" altLang="en-US" sz="2000" dirty="0"/>
              <a:t>Measure RTT from original data segment</a:t>
            </a:r>
          </a:p>
          <a:p>
            <a:pPr lvl="1"/>
            <a:r>
              <a:rPr lang="en-US" altLang="en-US" sz="2000" dirty="0"/>
              <a:t>Measure RTT from most recent segment</a:t>
            </a:r>
          </a:p>
          <a:p>
            <a:r>
              <a:rPr lang="en-US" altLang="en-US" sz="2400" dirty="0"/>
              <a:t>Either way there is a problem in RTT estimate</a:t>
            </a:r>
          </a:p>
          <a:p>
            <a:r>
              <a:rPr lang="en-US" altLang="en-US" sz="2400" dirty="0"/>
              <a:t>One solution</a:t>
            </a:r>
          </a:p>
          <a:p>
            <a:pPr lvl="1"/>
            <a:r>
              <a:rPr lang="en-US" altLang="en-US" sz="2000" dirty="0"/>
              <a:t>Never update RTT measurements based on acknowledgements from retransmitted packets</a:t>
            </a:r>
          </a:p>
          <a:p>
            <a:r>
              <a:rPr lang="en-US" altLang="en-US" sz="2400" dirty="0"/>
              <a:t>Problem: Sudden change in RTT can cause system never to update RTT</a:t>
            </a:r>
          </a:p>
          <a:p>
            <a:pPr lvl="1"/>
            <a:r>
              <a:rPr lang="en-US" altLang="en-US" sz="2000" dirty="0"/>
              <a:t>Primary path failure leads to a slower secondary path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65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>
            <a:extLst>
              <a:ext uri="{FF2B5EF4-FFF2-40B4-BE49-F238E27FC236}">
                <a16:creationId xmlns:a16="http://schemas.microsoft.com/office/drawing/2014/main" id="{415F74BE-FFCE-41A4-BA74-5FB1DE75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0E9F91-435B-4D71-878D-9F9FAD28C1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4665BD0-D889-4F4C-BBF4-2D2613ABD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Karn’s algorithm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B66B50A-6FB6-48C3-9EB1-FB1CCCD55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Use back-off as part of RTT computation</a:t>
            </a:r>
          </a:p>
          <a:p>
            <a:r>
              <a:rPr lang="en-US" altLang="en-US" sz="2400"/>
              <a:t>Whenever packet loss, RTO is increased by a factor</a:t>
            </a:r>
          </a:p>
          <a:p>
            <a:r>
              <a:rPr lang="en-US" altLang="en-US" sz="2400"/>
              <a:t>Use this increased RTO as RTO estimate for  the next segment (not from SRTT)</a:t>
            </a:r>
          </a:p>
          <a:p>
            <a:r>
              <a:rPr lang="en-US" altLang="en-US" sz="2400"/>
              <a:t>Only after an acknowledgment  received for a successful transmission is the timer set to new RTT obtained from SRTT</a:t>
            </a:r>
          </a:p>
        </p:txBody>
      </p:sp>
    </p:spTree>
    <p:extLst>
      <p:ext uri="{BB962C8B-B14F-4D97-AF65-F5344CB8AC3E}">
        <p14:creationId xmlns:p14="http://schemas.microsoft.com/office/powerpoint/2010/main" val="3607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6">
            <a:extLst>
              <a:ext uri="{FF2B5EF4-FFF2-40B4-BE49-F238E27FC236}">
                <a16:creationId xmlns:a16="http://schemas.microsoft.com/office/drawing/2014/main" id="{5EE25022-5F63-8C4B-A9EE-BE12FFF3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BB784C6-EDD3-4141-A2FF-48811366574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58373" name="Rectangle 3">
            <a:extLst>
              <a:ext uri="{FF2B5EF4-FFF2-40B4-BE49-F238E27FC236}">
                <a16:creationId xmlns:a16="http://schemas.microsoft.com/office/drawing/2014/main" id="{25AFFBA2-2349-1245-8032-84C2A5C82A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334126" y="1552575"/>
            <a:ext cx="3895725" cy="4648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full duplex data: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bi-directional data flow in same connection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MSS: maximum segment size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connection-oriented:</a:t>
            </a:r>
            <a:r>
              <a:rPr lang="en-US">
                <a:cs typeface="+mn-cs"/>
              </a:rPr>
              <a:t> 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handshaking (exchange of control msgs) inits sender, receiver state before data exchange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solidFill>
                  <a:srgbClr val="CC0000"/>
                </a:solidFill>
                <a:cs typeface="+mn-cs"/>
              </a:rPr>
              <a:t>flow controlled:</a:t>
            </a:r>
          </a:p>
          <a:p>
            <a:pPr lvl="1">
              <a:buFont typeface="Arial"/>
              <a:buChar char="•"/>
              <a:defRPr/>
            </a:pPr>
            <a:r>
              <a:rPr lang="en-US"/>
              <a:t>sender will not overwhelm receiver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D33F5583-FFF2-C84B-9217-F2A430A6E95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095500" y="1543050"/>
            <a:ext cx="3981450" cy="4648200"/>
          </a:xfrm>
        </p:spPr>
        <p:txBody>
          <a:bodyPr/>
          <a:lstStyle/>
          <a:p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point-to-point: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one sender, one receiver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</a:p>
          <a:p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reliable, in-order 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byte stream: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message boundaries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pipelined: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TCP congestion and flow control set window size</a:t>
            </a:r>
            <a:endParaRPr lang="en-US" altLang="en-US" i="1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45332B-E0AF-B244-A9B5-B2E4D5477694}"/>
              </a:ext>
            </a:extLst>
          </p:cNvPr>
          <p:cNvSpPr txBox="1"/>
          <p:nvPr/>
        </p:nvSpPr>
        <p:spPr>
          <a:xfrm>
            <a:off x="4400006" y="6093897"/>
            <a:ext cx="375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RFCs: 793,1122,1323, 2018, 2581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1DDFE7-44A1-9342-BDCF-7BD3FC0C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Transmission Control Protocol: Overview</a:t>
            </a:r>
          </a:p>
        </p:txBody>
      </p:sp>
    </p:spTree>
    <p:extLst>
      <p:ext uri="{BB962C8B-B14F-4D97-AF65-F5344CB8AC3E}">
        <p14:creationId xmlns:p14="http://schemas.microsoft.com/office/powerpoint/2010/main" val="2645756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7867-CFAB-EA4A-8BFB-C964C448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C407-31E3-4B42-9218-06DF8ADDF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18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6">
            <a:extLst>
              <a:ext uri="{FF2B5EF4-FFF2-40B4-BE49-F238E27FC236}">
                <a16:creationId xmlns:a16="http://schemas.microsoft.com/office/drawing/2014/main" id="{DF890768-3E57-2346-897B-CB6CDEAC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B165313-B328-604E-88D7-7E9A9B348F4E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EE62527F-D2EF-674D-976B-EB2A8C9ED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5313" y="171451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flow control</a:t>
            </a:r>
          </a:p>
        </p:txBody>
      </p:sp>
      <p:sp>
        <p:nvSpPr>
          <p:cNvPr id="93188" name="Rectangle 72">
            <a:extLst>
              <a:ext uri="{FF2B5EF4-FFF2-40B4-BE49-F238E27FC236}">
                <a16:creationId xmlns:a16="http://schemas.microsoft.com/office/drawing/2014/main" id="{E3AF47FB-4F5A-F54E-A9CB-B25035B6A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189" name="Freeform 32">
            <a:extLst>
              <a:ext uri="{FF2B5EF4-FFF2-40B4-BE49-F238E27FC236}">
                <a16:creationId xmlns:a16="http://schemas.microsoft.com/office/drawing/2014/main" id="{C89921D8-1A21-BA4B-ABE9-EA7662047BE5}"/>
              </a:ext>
            </a:extLst>
          </p:cNvPr>
          <p:cNvSpPr>
            <a:spLocks/>
          </p:cNvSpPr>
          <p:nvPr/>
        </p:nvSpPr>
        <p:spPr bwMode="auto">
          <a:xfrm>
            <a:off x="9375776" y="849314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190" name="Rectangle 40">
            <a:extLst>
              <a:ext uri="{FF2B5EF4-FFF2-40B4-BE49-F238E27FC236}">
                <a16:creationId xmlns:a16="http://schemas.microsoft.com/office/drawing/2014/main" id="{094DA3FA-F766-E74B-9CF2-08178C83A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191" name="Oval 31">
            <a:extLst>
              <a:ext uri="{FF2B5EF4-FFF2-40B4-BE49-F238E27FC236}">
                <a16:creationId xmlns:a16="http://schemas.microsoft.com/office/drawing/2014/main" id="{D98C7717-18A7-4D4A-A662-EE904F2D8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8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application</a:t>
            </a:r>
          </a:p>
          <a:p>
            <a:r>
              <a:rPr lang="en-US" altLang="en-US">
                <a:latin typeface="Arial" panose="020B0604020202020204" pitchFamily="34" charset="0"/>
              </a:rPr>
              <a:t>process</a:t>
            </a:r>
          </a:p>
        </p:txBody>
      </p:sp>
      <p:grpSp>
        <p:nvGrpSpPr>
          <p:cNvPr id="93192" name="Group 47">
            <a:extLst>
              <a:ext uri="{FF2B5EF4-FFF2-40B4-BE49-F238E27FC236}">
                <a16:creationId xmlns:a16="http://schemas.microsoft.com/office/drawing/2014/main" id="{5E1B21B3-3AB9-AB4D-BEF0-60425DB9A58B}"/>
              </a:ext>
            </a:extLst>
          </p:cNvPr>
          <p:cNvGrpSpPr>
            <a:grpSpLocks/>
          </p:cNvGrpSpPr>
          <p:nvPr/>
        </p:nvGrpSpPr>
        <p:grpSpPr bwMode="auto">
          <a:xfrm>
            <a:off x="7156451" y="2082801"/>
            <a:ext cx="1795463" cy="688975"/>
            <a:chOff x="1173" y="2345"/>
            <a:chExt cx="1131" cy="434"/>
          </a:xfrm>
        </p:grpSpPr>
        <p:sp>
          <p:nvSpPr>
            <p:cNvPr id="93238" name="Rectangle 44">
              <a:extLst>
                <a:ext uri="{FF2B5EF4-FFF2-40B4-BE49-F238E27FC236}">
                  <a16:creationId xmlns:a16="http://schemas.microsoft.com/office/drawing/2014/main" id="{1E983ADC-B23B-3242-AA72-9CD25304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39" name="Text Box 46">
              <a:extLst>
                <a:ext uri="{FF2B5EF4-FFF2-40B4-BE49-F238E27FC236}">
                  <a16:creationId xmlns:a16="http://schemas.microsoft.com/office/drawing/2014/main" id="{586E4955-8687-4846-8E8E-3FB48CBF7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receiver buffers</a:t>
              </a:r>
            </a:p>
          </p:txBody>
        </p:sp>
      </p:grpSp>
      <p:sp>
        <p:nvSpPr>
          <p:cNvPr id="93193" name="Oval 48">
            <a:extLst>
              <a:ext uri="{FF2B5EF4-FFF2-40B4-BE49-F238E27FC236}">
                <a16:creationId xmlns:a16="http://schemas.microsoft.com/office/drawing/2014/main" id="{D19DDDD7-F108-F043-819D-69EC871BD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4" name="Text Box 64">
            <a:extLst>
              <a:ext uri="{FF2B5EF4-FFF2-40B4-BE49-F238E27FC236}">
                <a16:creationId xmlns:a16="http://schemas.microsoft.com/office/drawing/2014/main" id="{4388100B-7001-CA41-8E09-E067721F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8014" y="3130550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93195" name="Oval 65">
            <a:extLst>
              <a:ext uri="{FF2B5EF4-FFF2-40B4-BE49-F238E27FC236}">
                <a16:creationId xmlns:a16="http://schemas.microsoft.com/office/drawing/2014/main" id="{E55F1DC6-2EFE-404F-979D-B3E14F33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2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6" name="Text Box 66">
            <a:extLst>
              <a:ext uri="{FF2B5EF4-FFF2-40B4-BE49-F238E27FC236}">
                <a16:creationId xmlns:a16="http://schemas.microsoft.com/office/drawing/2014/main" id="{E0CAB209-A062-1041-9EA4-B237DBF7B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5951" y="4116388"/>
            <a:ext cx="5597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code</a:t>
            </a:r>
          </a:p>
        </p:txBody>
      </p:sp>
      <p:sp>
        <p:nvSpPr>
          <p:cNvPr id="93197" name="Freeform 61">
            <a:extLst>
              <a:ext uri="{FF2B5EF4-FFF2-40B4-BE49-F238E27FC236}">
                <a16:creationId xmlns:a16="http://schemas.microsoft.com/office/drawing/2014/main" id="{64DC72AB-9E40-7749-A04A-576ADCE1B9A8}"/>
              </a:ext>
            </a:extLst>
          </p:cNvPr>
          <p:cNvSpPr>
            <a:spLocks/>
          </p:cNvSpPr>
          <p:nvPr/>
        </p:nvSpPr>
        <p:spPr bwMode="auto">
          <a:xfrm>
            <a:off x="7834314" y="2649539"/>
            <a:ext cx="530225" cy="2505075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98" name="Line 68">
            <a:extLst>
              <a:ext uri="{FF2B5EF4-FFF2-40B4-BE49-F238E27FC236}">
                <a16:creationId xmlns:a16="http://schemas.microsoft.com/office/drawing/2014/main" id="{2AD8E95B-939D-E948-AECC-1ABBB8B100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2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199" name="Line 69">
            <a:extLst>
              <a:ext uri="{FF2B5EF4-FFF2-40B4-BE49-F238E27FC236}">
                <a16:creationId xmlns:a16="http://schemas.microsoft.com/office/drawing/2014/main" id="{6FC97255-0F0D-6548-A8E6-FAF7F0E6E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4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3200" name="Group 56">
            <a:extLst>
              <a:ext uri="{FF2B5EF4-FFF2-40B4-BE49-F238E27FC236}">
                <a16:creationId xmlns:a16="http://schemas.microsoft.com/office/drawing/2014/main" id="{B91C696E-2BFD-9047-B4F2-9DF96D3E1F3C}"/>
              </a:ext>
            </a:extLst>
          </p:cNvPr>
          <p:cNvGrpSpPr>
            <a:grpSpLocks/>
          </p:cNvGrpSpPr>
          <p:nvPr/>
        </p:nvGrpSpPr>
        <p:grpSpPr bwMode="auto">
          <a:xfrm>
            <a:off x="7831138" y="1874839"/>
            <a:ext cx="533400" cy="206375"/>
            <a:chOff x="2003" y="1816"/>
            <a:chExt cx="336" cy="130"/>
          </a:xfrm>
        </p:grpSpPr>
        <p:sp>
          <p:nvSpPr>
            <p:cNvPr id="93234" name="Rectangle 16">
              <a:extLst>
                <a:ext uri="{FF2B5EF4-FFF2-40B4-BE49-F238E27FC236}">
                  <a16:creationId xmlns:a16="http://schemas.microsoft.com/office/drawing/2014/main" id="{D572F646-9808-E444-968E-1325B1679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35" name="Rectangle 17">
              <a:extLst>
                <a:ext uri="{FF2B5EF4-FFF2-40B4-BE49-F238E27FC236}">
                  <a16:creationId xmlns:a16="http://schemas.microsoft.com/office/drawing/2014/main" id="{F86065B2-6FAC-6F44-8C66-42C6E1647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36" name="Rectangle 18">
              <a:extLst>
                <a:ext uri="{FF2B5EF4-FFF2-40B4-BE49-F238E27FC236}">
                  <a16:creationId xmlns:a16="http://schemas.microsoft.com/office/drawing/2014/main" id="{0F69FDA6-2DE1-EC44-934E-608DE3ACC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3237" name="Rectangle 19">
              <a:extLst>
                <a:ext uri="{FF2B5EF4-FFF2-40B4-BE49-F238E27FC236}">
                  <a16:creationId xmlns:a16="http://schemas.microsoft.com/office/drawing/2014/main" id="{CE91E1D6-5FA8-BC4C-AB3C-ABCA0D76D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3201" name="Freeform 63">
            <a:extLst>
              <a:ext uri="{FF2B5EF4-FFF2-40B4-BE49-F238E27FC236}">
                <a16:creationId xmlns:a16="http://schemas.microsoft.com/office/drawing/2014/main" id="{73D92F41-D12C-3746-8FA3-5431313D7347}"/>
              </a:ext>
            </a:extLst>
          </p:cNvPr>
          <p:cNvSpPr>
            <a:spLocks/>
          </p:cNvSpPr>
          <p:nvPr/>
        </p:nvSpPr>
        <p:spPr bwMode="auto">
          <a:xfrm rot="10800000">
            <a:off x="7823201" y="1544638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3202" name="Group 77">
            <a:extLst>
              <a:ext uri="{FF2B5EF4-FFF2-40B4-BE49-F238E27FC236}">
                <a16:creationId xmlns:a16="http://schemas.microsoft.com/office/drawing/2014/main" id="{E2549612-303B-884A-9E87-434B66AD0E18}"/>
              </a:ext>
            </a:extLst>
          </p:cNvPr>
          <p:cNvGrpSpPr>
            <a:grpSpLocks/>
          </p:cNvGrpSpPr>
          <p:nvPr/>
        </p:nvGrpSpPr>
        <p:grpSpPr bwMode="auto">
          <a:xfrm>
            <a:off x="7013576" y="4827589"/>
            <a:ext cx="1006475" cy="211137"/>
            <a:chOff x="314" y="1591"/>
            <a:chExt cx="634" cy="133"/>
          </a:xfrm>
        </p:grpSpPr>
        <p:sp>
          <p:nvSpPr>
            <p:cNvPr id="93231" name="Rectangle 74">
              <a:extLst>
                <a:ext uri="{FF2B5EF4-FFF2-40B4-BE49-F238E27FC236}">
                  <a16:creationId xmlns:a16="http://schemas.microsoft.com/office/drawing/2014/main" id="{A1DA3DA1-23BD-2F4A-A713-051BAEDDF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3232" name="Line 75">
              <a:extLst>
                <a:ext uri="{FF2B5EF4-FFF2-40B4-BE49-F238E27FC236}">
                  <a16:creationId xmlns:a16="http://schemas.microsoft.com/office/drawing/2014/main" id="{ABE057DA-6252-2D46-9A20-061D95016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3233" name="Line 76">
              <a:extLst>
                <a:ext uri="{FF2B5EF4-FFF2-40B4-BE49-F238E27FC236}">
                  <a16:creationId xmlns:a16="http://schemas.microsoft.com/office/drawing/2014/main" id="{5EE83FCA-31A7-D44B-A933-AD1DE69F74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93203" name="Rectangle 80">
            <a:extLst>
              <a:ext uri="{FF2B5EF4-FFF2-40B4-BE49-F238E27FC236}">
                <a16:creationId xmlns:a16="http://schemas.microsoft.com/office/drawing/2014/main" id="{1B7EC421-D0C8-AE43-AC00-16A7D10C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3204" name="Rectangle 86">
            <a:extLst>
              <a:ext uri="{FF2B5EF4-FFF2-40B4-BE49-F238E27FC236}">
                <a16:creationId xmlns:a16="http://schemas.microsoft.com/office/drawing/2014/main" id="{DCCD6DEB-5319-C241-8666-117A0D6E1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1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3205" name="Rectangle 91">
            <a:extLst>
              <a:ext uri="{FF2B5EF4-FFF2-40B4-BE49-F238E27FC236}">
                <a16:creationId xmlns:a16="http://schemas.microsoft.com/office/drawing/2014/main" id="{9E5FDBDD-D44A-7147-BD32-2771763FF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7739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3206" name="Rectangle 92">
            <a:extLst>
              <a:ext uri="{FF2B5EF4-FFF2-40B4-BE49-F238E27FC236}">
                <a16:creationId xmlns:a16="http://schemas.microsoft.com/office/drawing/2014/main" id="{690BAC02-D5A6-2B41-A6B7-BD43A0BBD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2976" y="4824414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grpSp>
        <p:nvGrpSpPr>
          <p:cNvPr id="93207" name="Group 99">
            <a:extLst>
              <a:ext uri="{FF2B5EF4-FFF2-40B4-BE49-F238E27FC236}">
                <a16:creationId xmlns:a16="http://schemas.microsoft.com/office/drawing/2014/main" id="{47D13F8E-C019-7F4F-B69E-710DF67CE84B}"/>
              </a:ext>
            </a:extLst>
          </p:cNvPr>
          <p:cNvGrpSpPr>
            <a:grpSpLocks/>
          </p:cNvGrpSpPr>
          <p:nvPr/>
        </p:nvGrpSpPr>
        <p:grpSpPr bwMode="auto">
          <a:xfrm>
            <a:off x="9526589" y="1657351"/>
            <a:ext cx="1146175" cy="703263"/>
            <a:chOff x="638" y="1651"/>
            <a:chExt cx="722" cy="443"/>
          </a:xfrm>
        </p:grpSpPr>
        <p:sp>
          <p:nvSpPr>
            <p:cNvPr id="93228" name="Text Box 95">
              <a:extLst>
                <a:ext uri="{FF2B5EF4-FFF2-40B4-BE49-F238E27FC236}">
                  <a16:creationId xmlns:a16="http://schemas.microsoft.com/office/drawing/2014/main" id="{2F9FD568-5413-7746-A545-889FF10E12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" y="1651"/>
              <a:ext cx="72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93229" name="Text Box 96">
              <a:extLst>
                <a:ext uri="{FF2B5EF4-FFF2-40B4-BE49-F238E27FC236}">
                  <a16:creationId xmlns:a16="http://schemas.microsoft.com/office/drawing/2014/main" id="{CB0D95AD-D6E6-A246-9114-2C45C300C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1882"/>
              <a:ext cx="2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OS</a:t>
              </a:r>
            </a:p>
          </p:txBody>
        </p:sp>
        <p:sp>
          <p:nvSpPr>
            <p:cNvPr id="93230" name="Line 98">
              <a:extLst>
                <a:ext uri="{FF2B5EF4-FFF2-40B4-BE49-F238E27FC236}">
                  <a16:creationId xmlns:a16="http://schemas.microsoft.com/office/drawing/2014/main" id="{6F679A2E-F82E-C246-BDCE-95DC1347F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3208" name="Text Box 103">
            <a:extLst>
              <a:ext uri="{FF2B5EF4-FFF2-40B4-BE49-F238E27FC236}">
                <a16:creationId xmlns:a16="http://schemas.microsoft.com/office/drawing/2014/main" id="{F5E971C0-1DBB-374E-8F61-7D467D3C1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6" y="5637214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receiver protocol stack</a:t>
            </a:r>
          </a:p>
        </p:txBody>
      </p:sp>
      <p:sp>
        <p:nvSpPr>
          <p:cNvPr id="93209" name="Text Box 104">
            <a:extLst>
              <a:ext uri="{FF2B5EF4-FFF2-40B4-BE49-F238E27FC236}">
                <a16:creationId xmlns:a16="http://schemas.microsoft.com/office/drawing/2014/main" id="{E849D581-4070-E243-877E-2781DF437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538" y="1314450"/>
            <a:ext cx="3192462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application may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remove data from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TCP socket buffers …. </a:t>
            </a:r>
          </a:p>
        </p:txBody>
      </p:sp>
      <p:sp>
        <p:nvSpPr>
          <p:cNvPr id="93210" name="Line 105">
            <a:extLst>
              <a:ext uri="{FF2B5EF4-FFF2-40B4-BE49-F238E27FC236}">
                <a16:creationId xmlns:a16="http://schemas.microsoft.com/office/drawing/2014/main" id="{7A6CAA2A-DD63-6D46-8457-4626D29EE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211" name="Text Box 106">
            <a:extLst>
              <a:ext uri="{FF2B5EF4-FFF2-40B4-BE49-F238E27FC236}">
                <a16:creationId xmlns:a16="http://schemas.microsoft.com/office/drawing/2014/main" id="{11503393-52F8-C94F-AFEB-DA975E170C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2801" y="2525713"/>
            <a:ext cx="208121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… slower than TCP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receiver is delivering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(sender is sending)</a:t>
            </a:r>
          </a:p>
        </p:txBody>
      </p:sp>
      <p:sp>
        <p:nvSpPr>
          <p:cNvPr id="93212" name="Line 108">
            <a:extLst>
              <a:ext uri="{FF2B5EF4-FFF2-40B4-BE49-F238E27FC236}">
                <a16:creationId xmlns:a16="http://schemas.microsoft.com/office/drawing/2014/main" id="{D8C26DFE-CE3B-144A-BCE8-410BB27AA7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9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3213" name="Line 115">
            <a:extLst>
              <a:ext uri="{FF2B5EF4-FFF2-40B4-BE49-F238E27FC236}">
                <a16:creationId xmlns:a16="http://schemas.microsoft.com/office/drawing/2014/main" id="{6EE2D0BE-5576-FE46-9979-369683385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7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3214" name="Text Box 116">
            <a:extLst>
              <a:ext uri="{FF2B5EF4-FFF2-40B4-BE49-F238E27FC236}">
                <a16:creationId xmlns:a16="http://schemas.microsoft.com/office/drawing/2014/main" id="{BF702344-625E-9041-818A-64F119D34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139" y="5249863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Helvetica" pitchFamily="2" charset="0"/>
              </a:rPr>
              <a:t>from sender</a:t>
            </a:r>
          </a:p>
        </p:txBody>
      </p:sp>
      <p:grpSp>
        <p:nvGrpSpPr>
          <p:cNvPr id="384123" name="Group 123">
            <a:extLst>
              <a:ext uri="{FF2B5EF4-FFF2-40B4-BE49-F238E27FC236}">
                <a16:creationId xmlns:a16="http://schemas.microsoft.com/office/drawing/2014/main" id="{86FD6037-FD80-3744-9330-FB9C86F5C90B}"/>
              </a:ext>
            </a:extLst>
          </p:cNvPr>
          <p:cNvGrpSpPr>
            <a:grpSpLocks/>
          </p:cNvGrpSpPr>
          <p:nvPr/>
        </p:nvGrpSpPr>
        <p:grpSpPr bwMode="auto">
          <a:xfrm>
            <a:off x="1887538" y="4194176"/>
            <a:ext cx="5395912" cy="1755775"/>
            <a:chOff x="221" y="2091"/>
            <a:chExt cx="3399" cy="1106"/>
          </a:xfrm>
        </p:grpSpPr>
        <p:sp>
          <p:nvSpPr>
            <p:cNvPr id="93221" name="Line 82">
              <a:extLst>
                <a:ext uri="{FF2B5EF4-FFF2-40B4-BE49-F238E27FC236}">
                  <a16:creationId xmlns:a16="http://schemas.microsoft.com/office/drawing/2014/main" id="{68B6DF58-A3F2-F843-9294-57B210C1C8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0" y="2455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3222" name="Rectangle 110">
              <a:extLst>
                <a:ext uri="{FF2B5EF4-FFF2-40B4-BE49-F238E27FC236}">
                  <a16:creationId xmlns:a16="http://schemas.microsoft.com/office/drawing/2014/main" id="{A81CBA6E-C315-344F-A0C6-603E81A2A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2219"/>
              <a:ext cx="2295" cy="978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3223" name="Text Box 111">
              <a:extLst>
                <a:ext uri="{FF2B5EF4-FFF2-40B4-BE49-F238E27FC236}">
                  <a16:creationId xmlns:a16="http://schemas.microsoft.com/office/drawing/2014/main" id="{0F62B4F6-BB93-A142-9D8D-FA482BD6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" y="2315"/>
              <a:ext cx="2263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controls sender, so sender won</a:t>
              </a:r>
              <a:r>
                <a:rPr lang="ja-JP" altLang="en-US" sz="2000">
                  <a:latin typeface="Helvetica" pitchFamily="2" charset="0"/>
                </a:rPr>
                <a:t>’</a:t>
              </a:r>
              <a:r>
                <a:rPr lang="en-US" altLang="ja-JP" sz="2000" dirty="0">
                  <a:latin typeface="Helvetica" pitchFamily="2" charset="0"/>
                </a:rPr>
                <a:t>t overflow receiver</a:t>
              </a:r>
              <a:r>
                <a:rPr lang="ja-JP" altLang="en-US" sz="2000">
                  <a:latin typeface="Helvetica" pitchFamily="2" charset="0"/>
                </a:rPr>
                <a:t>’</a:t>
              </a:r>
              <a:r>
                <a:rPr lang="en-US" altLang="ja-JP" sz="2000" dirty="0">
                  <a:latin typeface="Helvetica" pitchFamily="2" charset="0"/>
                </a:rPr>
                <a:t>s buffer by transmitting too much, too fast</a:t>
              </a:r>
              <a:endParaRPr lang="en-US" altLang="en-US" sz="1000" dirty="0">
                <a:latin typeface="Helvetica" pitchFamily="2" charset="0"/>
              </a:endParaRPr>
            </a:p>
          </p:txBody>
        </p:sp>
        <p:grpSp>
          <p:nvGrpSpPr>
            <p:cNvPr id="93224" name="Group 112">
              <a:extLst>
                <a:ext uri="{FF2B5EF4-FFF2-40B4-BE49-F238E27FC236}">
                  <a16:creationId xmlns:a16="http://schemas.microsoft.com/office/drawing/2014/main" id="{B450577D-C462-F34F-80BA-F56B7B13E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" y="2091"/>
              <a:ext cx="1262" cy="330"/>
              <a:chOff x="3456" y="272"/>
              <a:chExt cx="1176" cy="330"/>
            </a:xfrm>
          </p:grpSpPr>
          <p:sp>
            <p:nvSpPr>
              <p:cNvPr id="93226" name="Rectangle 113">
                <a:extLst>
                  <a:ext uri="{FF2B5EF4-FFF2-40B4-BE49-F238E27FC236}">
                    <a16:creationId xmlns:a16="http://schemas.microsoft.com/office/drawing/2014/main" id="{C1F22048-EC7D-2B41-A92D-9776056DF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3227" name="Text Box 114">
                <a:extLst>
                  <a:ext uri="{FF2B5EF4-FFF2-40B4-BE49-F238E27FC236}">
                    <a16:creationId xmlns:a16="http://schemas.microsoft.com/office/drawing/2014/main" id="{B4B9EEFC-E864-6E48-9DF9-184AD0FAC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272"/>
                <a:ext cx="11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i="1" dirty="0">
                    <a:solidFill>
                      <a:srgbClr val="CC0000"/>
                    </a:solidFill>
                    <a:latin typeface="Helvetica" pitchFamily="2" charset="0"/>
                  </a:rPr>
                  <a:t>flow control</a:t>
                </a:r>
              </a:p>
            </p:txBody>
          </p:sp>
        </p:grpSp>
        <p:sp>
          <p:nvSpPr>
            <p:cNvPr id="93225" name="Line 117">
              <a:extLst>
                <a:ext uri="{FF2B5EF4-FFF2-40B4-BE49-F238E27FC236}">
                  <a16:creationId xmlns:a16="http://schemas.microsoft.com/office/drawing/2014/main" id="{BFE7FDF9-6699-3F4D-A92C-8C26AF2F8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2578"/>
              <a:ext cx="0" cy="2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93216" name="Line 118">
            <a:extLst>
              <a:ext uri="{FF2B5EF4-FFF2-40B4-BE49-F238E27FC236}">
                <a16:creationId xmlns:a16="http://schemas.microsoft.com/office/drawing/2014/main" id="{B27B0E47-F4F2-9F46-81AD-51E92734AE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1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3218" name="Group 124">
            <a:extLst>
              <a:ext uri="{FF2B5EF4-FFF2-40B4-BE49-F238E27FC236}">
                <a16:creationId xmlns:a16="http://schemas.microsoft.com/office/drawing/2014/main" id="{57F8EA9E-6C74-C048-891D-8D5F08F51BF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609138" y="4360863"/>
            <a:ext cx="869950" cy="906462"/>
            <a:chOff x="-44" y="1473"/>
            <a:chExt cx="981" cy="1105"/>
          </a:xfrm>
        </p:grpSpPr>
        <p:pic>
          <p:nvPicPr>
            <p:cNvPr id="93219" name="Picture 125" descr="desktop_computer_stylized_medium">
              <a:extLst>
                <a:ext uri="{FF2B5EF4-FFF2-40B4-BE49-F238E27FC236}">
                  <a16:creationId xmlns:a16="http://schemas.microsoft.com/office/drawing/2014/main" id="{0364ADC7-28D6-504A-A4F1-9055608EB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220" name="Freeform 126">
              <a:extLst>
                <a:ext uri="{FF2B5EF4-FFF2-40B4-BE49-F238E27FC236}">
                  <a16:creationId xmlns:a16="http://schemas.microsoft.com/office/drawing/2014/main" id="{D1D17685-C717-D347-99A6-0EF033EACE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755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6">
            <a:extLst>
              <a:ext uri="{FF2B5EF4-FFF2-40B4-BE49-F238E27FC236}">
                <a16:creationId xmlns:a16="http://schemas.microsoft.com/office/drawing/2014/main" id="{7BC61571-A994-8949-9D98-C2FEBEBF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5F438BC-AB05-7A43-B444-80CED46CF31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40A0F55C-BA33-624B-A59B-3384B7A47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65313" y="171451"/>
            <a:ext cx="7772400" cy="9747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flow control</a:t>
            </a:r>
          </a:p>
        </p:txBody>
      </p:sp>
      <p:grpSp>
        <p:nvGrpSpPr>
          <p:cNvPr id="94213" name="Group 72">
            <a:extLst>
              <a:ext uri="{FF2B5EF4-FFF2-40B4-BE49-F238E27FC236}">
                <a16:creationId xmlns:a16="http://schemas.microsoft.com/office/drawing/2014/main" id="{7FD68375-C74A-9546-B9B7-6F054C76A8FB}"/>
              </a:ext>
            </a:extLst>
          </p:cNvPr>
          <p:cNvGrpSpPr>
            <a:grpSpLocks/>
          </p:cNvGrpSpPr>
          <p:nvPr/>
        </p:nvGrpSpPr>
        <p:grpSpPr bwMode="auto">
          <a:xfrm>
            <a:off x="7519988" y="2230439"/>
            <a:ext cx="2578100" cy="2155825"/>
            <a:chOff x="512" y="1294"/>
            <a:chExt cx="1888" cy="1358"/>
          </a:xfrm>
        </p:grpSpPr>
        <p:grpSp>
          <p:nvGrpSpPr>
            <p:cNvPr id="94227" name="Group 17">
              <a:extLst>
                <a:ext uri="{FF2B5EF4-FFF2-40B4-BE49-F238E27FC236}">
                  <a16:creationId xmlns:a16="http://schemas.microsoft.com/office/drawing/2014/main" id="{BEC804BC-A87A-2F4E-83DD-5F45EADBA7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94236" name="Rectangle 18">
                <a:extLst>
                  <a:ext uri="{FF2B5EF4-FFF2-40B4-BE49-F238E27FC236}">
                    <a16:creationId xmlns:a16="http://schemas.microsoft.com/office/drawing/2014/main" id="{F081AD37-43FD-2248-9B37-320DB0CBD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37" name="Rectangle 19">
                <a:extLst>
                  <a:ext uri="{FF2B5EF4-FFF2-40B4-BE49-F238E27FC236}">
                    <a16:creationId xmlns:a16="http://schemas.microsoft.com/office/drawing/2014/main" id="{8003666F-C926-2747-8C3C-1841C31F8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38" name="Rectangle 20">
                <a:extLst>
                  <a:ext uri="{FF2B5EF4-FFF2-40B4-BE49-F238E27FC236}">
                    <a16:creationId xmlns:a16="http://schemas.microsoft.com/office/drawing/2014/main" id="{7EE09347-62ED-094C-86CC-0AC684D7C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4239" name="Rectangle 21">
                <a:extLst>
                  <a:ext uri="{FF2B5EF4-FFF2-40B4-BE49-F238E27FC236}">
                    <a16:creationId xmlns:a16="http://schemas.microsoft.com/office/drawing/2014/main" id="{7844294A-CF4D-8643-A149-E3E38CB745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4228" name="Rectangle 52">
              <a:extLst>
                <a:ext uri="{FF2B5EF4-FFF2-40B4-BE49-F238E27FC236}">
                  <a16:creationId xmlns:a16="http://schemas.microsoft.com/office/drawing/2014/main" id="{A0BB51AF-CCE6-554B-80A9-CBFF709B7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4229" name="Line 53">
              <a:extLst>
                <a:ext uri="{FF2B5EF4-FFF2-40B4-BE49-F238E27FC236}">
                  <a16:creationId xmlns:a16="http://schemas.microsoft.com/office/drawing/2014/main" id="{ACC254B2-84FF-5643-BBA8-2B2FD9C46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0" name="AutoShape 54">
              <a:extLst>
                <a:ext uri="{FF2B5EF4-FFF2-40B4-BE49-F238E27FC236}">
                  <a16:creationId xmlns:a16="http://schemas.microsoft.com/office/drawing/2014/main" id="{FDE84CE0-C059-EF44-861A-4E87C60B3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4231" name="Rectangle 55" descr="Dark upward diagonal">
              <a:extLst>
                <a:ext uri="{FF2B5EF4-FFF2-40B4-BE49-F238E27FC236}">
                  <a16:creationId xmlns:a16="http://schemas.microsoft.com/office/drawing/2014/main" id="{727D38DD-8AE1-D846-BA29-99439394D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4232" name="AutoShape 56">
              <a:extLst>
                <a:ext uri="{FF2B5EF4-FFF2-40B4-BE49-F238E27FC236}">
                  <a16:creationId xmlns:a16="http://schemas.microsoft.com/office/drawing/2014/main" id="{910AA8C0-D801-D94A-B2A3-B4E66B17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4233" name="Text Box 57">
              <a:extLst>
                <a:ext uri="{FF2B5EF4-FFF2-40B4-BE49-F238E27FC236}">
                  <a16:creationId xmlns:a16="http://schemas.microsoft.com/office/drawing/2014/main" id="{E521D6E3-18A1-AC48-87DF-B28E46C3E6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buffered data</a:t>
              </a:r>
            </a:p>
          </p:txBody>
        </p:sp>
        <p:sp>
          <p:nvSpPr>
            <p:cNvPr id="94234" name="Line 58">
              <a:extLst>
                <a:ext uri="{FF2B5EF4-FFF2-40B4-BE49-F238E27FC236}">
                  <a16:creationId xmlns:a16="http://schemas.microsoft.com/office/drawing/2014/main" id="{2855FEC4-841B-964E-8873-E635073F1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5" name="Text Box 59">
              <a:extLst>
                <a:ext uri="{FF2B5EF4-FFF2-40B4-BE49-F238E27FC236}">
                  <a16:creationId xmlns:a16="http://schemas.microsoft.com/office/drawing/2014/main" id="{475CA344-19B4-024E-9B64-7CACADEFE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ahoma" panose="020B0604030504040204" pitchFamily="34" charset="0"/>
                </a:rPr>
                <a:t>free buffer space</a:t>
              </a:r>
            </a:p>
          </p:txBody>
        </p:sp>
      </p:grpSp>
      <p:sp>
        <p:nvSpPr>
          <p:cNvPr id="94214" name="Text Box 62">
            <a:extLst>
              <a:ext uri="{FF2B5EF4-FFF2-40B4-BE49-F238E27FC236}">
                <a16:creationId xmlns:a16="http://schemas.microsoft.com/office/drawing/2014/main" id="{A2A232CF-5A59-D748-8DAD-FB58CEC37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2575" y="3375025"/>
            <a:ext cx="673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rwnd</a:t>
            </a:r>
          </a:p>
        </p:txBody>
      </p:sp>
      <p:sp>
        <p:nvSpPr>
          <p:cNvPr id="94215" name="Line 64">
            <a:extLst>
              <a:ext uri="{FF2B5EF4-FFF2-40B4-BE49-F238E27FC236}">
                <a16:creationId xmlns:a16="http://schemas.microsoft.com/office/drawing/2014/main" id="{367CDAB0-AF4E-404C-8BD7-FD45E417C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3108326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6" name="Line 65">
            <a:extLst>
              <a:ext uri="{FF2B5EF4-FFF2-40B4-BE49-F238E27FC236}">
                <a16:creationId xmlns:a16="http://schemas.microsoft.com/office/drawing/2014/main" id="{44D69CED-2067-F545-AA11-326B91978D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3750" y="3633788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7" name="Line 66">
            <a:extLst>
              <a:ext uri="{FF2B5EF4-FFF2-40B4-BE49-F238E27FC236}">
                <a16:creationId xmlns:a16="http://schemas.microsoft.com/office/drawing/2014/main" id="{B9685F93-B5B7-A44B-B7CD-22FC3F81D3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9763" y="3965575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8" name="Line 67">
            <a:extLst>
              <a:ext uri="{FF2B5EF4-FFF2-40B4-BE49-F238E27FC236}">
                <a16:creationId xmlns:a16="http://schemas.microsoft.com/office/drawing/2014/main" id="{4CF15E9D-8023-7E4B-AFA6-27354E7A8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8975" y="3097213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19" name="Line 68">
            <a:extLst>
              <a:ext uri="{FF2B5EF4-FFF2-40B4-BE49-F238E27FC236}">
                <a16:creationId xmlns:a16="http://schemas.microsoft.com/office/drawing/2014/main" id="{E9E728B0-CAEE-0341-BA5D-6217B7166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1988" y="2571750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0" name="Line 69">
            <a:extLst>
              <a:ext uri="{FF2B5EF4-FFF2-40B4-BE49-F238E27FC236}">
                <a16:creationId xmlns:a16="http://schemas.microsoft.com/office/drawing/2014/main" id="{CD418F7C-87D1-0C46-9A2D-9E09E26C7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2576513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1" name="Line 70">
            <a:extLst>
              <a:ext uri="{FF2B5EF4-FFF2-40B4-BE49-F238E27FC236}">
                <a16:creationId xmlns:a16="http://schemas.microsoft.com/office/drawing/2014/main" id="{57FB31FB-42D7-2F4D-9D70-C33478A67F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9338" y="3000375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4222" name="Text Box 71">
            <a:extLst>
              <a:ext uri="{FF2B5EF4-FFF2-40B4-BE49-F238E27FC236}">
                <a16:creationId xmlns:a16="http://schemas.microsoft.com/office/drawing/2014/main" id="{999E9EC3-C944-2044-A3BC-C44D49C4E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14" y="2736850"/>
            <a:ext cx="1284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RcvBuffer</a:t>
            </a:r>
          </a:p>
        </p:txBody>
      </p:sp>
      <p:sp>
        <p:nvSpPr>
          <p:cNvPr id="94223" name="Text Box 73">
            <a:extLst>
              <a:ext uri="{FF2B5EF4-FFF2-40B4-BE49-F238E27FC236}">
                <a16:creationId xmlns:a16="http://schemas.microsoft.com/office/drawing/2014/main" id="{B84439CA-0698-D447-BB71-31C1FB02A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7151" y="4365625"/>
            <a:ext cx="2220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TCP segment payloads</a:t>
            </a:r>
          </a:p>
        </p:txBody>
      </p:sp>
      <p:sp>
        <p:nvSpPr>
          <p:cNvPr id="94224" name="Text Box 74">
            <a:extLst>
              <a:ext uri="{FF2B5EF4-FFF2-40B4-BE49-F238E27FC236}">
                <a16:creationId xmlns:a16="http://schemas.microsoft.com/office/drawing/2014/main" id="{A1856743-24A4-6043-99F7-F74F53CF4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0176" y="1865313"/>
            <a:ext cx="2130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Tahoma" panose="020B0604030504040204" pitchFamily="34" charset="0"/>
              </a:rPr>
              <a:t>to application process</a:t>
            </a:r>
          </a:p>
        </p:txBody>
      </p:sp>
      <p:sp>
        <p:nvSpPr>
          <p:cNvPr id="94225" name="Rectangle 75">
            <a:extLst>
              <a:ext uri="{FF2B5EF4-FFF2-40B4-BE49-F238E27FC236}">
                <a16:creationId xmlns:a16="http://schemas.microsoft.com/office/drawing/2014/main" id="{A80DEC0E-4CC4-924C-9A84-57A8A5854C5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34742" y="1146177"/>
            <a:ext cx="4937448" cy="5310188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ea typeface="ＭＳ Ｐゴシック" panose="020B0600070205080204" pitchFamily="34" charset="-128"/>
              </a:rPr>
              <a:t>receiver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advertises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free buffer space by including </a:t>
            </a:r>
            <a:r>
              <a:rPr lang="en-US" altLang="ja-JP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rwnd</a:t>
            </a:r>
            <a:r>
              <a:rPr lang="en-US" altLang="ja-JP" sz="2400" dirty="0">
                <a:ea typeface="ＭＳ Ｐゴシック" panose="020B0600070205080204" pitchFamily="34" charset="-128"/>
              </a:rPr>
              <a:t> value in TCP header of receiver-to-sender segments</a:t>
            </a:r>
          </a:p>
          <a:p>
            <a:pPr lvl="1"/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RcvBuffer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size set via socket options (typical default is 4096 bytes)</a:t>
            </a:r>
          </a:p>
          <a:p>
            <a:pPr lvl="1"/>
            <a:r>
              <a:rPr lang="en-US" altLang="en-US" sz="2000" dirty="0">
                <a:ea typeface="ＭＳ Ｐゴシック" panose="020B0600070205080204" pitchFamily="34" charset="-128"/>
              </a:rPr>
              <a:t>many operating systems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autoadjust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RcvBuffer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sender limits amount of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unacked</a:t>
            </a:r>
            <a:r>
              <a:rPr lang="en-US" altLang="en-US" sz="2400" dirty="0">
                <a:ea typeface="ＭＳ Ｐゴシック" panose="020B0600070205080204" pitchFamily="34" charset="-128"/>
              </a:rPr>
              <a:t> (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in-flight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) data to receiver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 dirty="0">
                <a:ea typeface="ＭＳ Ｐゴシック" panose="020B0600070205080204" pitchFamily="34" charset="-128"/>
              </a:rPr>
              <a:t>s </a:t>
            </a:r>
            <a:r>
              <a:rPr lang="en-US" altLang="ja-JP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rwnd</a:t>
            </a:r>
            <a:r>
              <a:rPr lang="en-US" altLang="ja-JP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</a:rPr>
              <a:t>value 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guarantees receive buffer will not overflow</a:t>
            </a:r>
          </a:p>
        </p:txBody>
      </p:sp>
      <p:sp>
        <p:nvSpPr>
          <p:cNvPr id="94226" name="Text Box 76">
            <a:extLst>
              <a:ext uri="{FF2B5EF4-FFF2-40B4-BE49-F238E27FC236}">
                <a16:creationId xmlns:a16="http://schemas.microsoft.com/office/drawing/2014/main" id="{170B912C-30E0-C34F-ACD7-18CC148927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9" y="5018089"/>
            <a:ext cx="269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Tahoma" panose="020B0604030504040204" pitchFamily="34" charset="0"/>
              </a:rPr>
              <a:t>receiver-side buffering</a:t>
            </a:r>
          </a:p>
        </p:txBody>
      </p:sp>
    </p:spTree>
    <p:extLst>
      <p:ext uri="{BB962C8B-B14F-4D97-AF65-F5344CB8AC3E}">
        <p14:creationId xmlns:p14="http://schemas.microsoft.com/office/powerpoint/2010/main" val="786006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FAF0B-413A-EC4F-A3ED-4D148885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9FFF-BADE-1245-8E26-7BC924E82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1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>
            <a:extLst>
              <a:ext uri="{FF2B5EF4-FFF2-40B4-BE49-F238E27FC236}">
                <a16:creationId xmlns:a16="http://schemas.microsoft.com/office/drawing/2014/main" id="{9C5B3B96-E1E4-714B-BE61-F5222C98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AB86A22-04F2-C340-A28E-C1EFAAE266B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96260" name="Rectangle 62">
            <a:extLst>
              <a:ext uri="{FF2B5EF4-FFF2-40B4-BE49-F238E27FC236}">
                <a16:creationId xmlns:a16="http://schemas.microsoft.com/office/drawing/2014/main" id="{4C9EA98C-B4C8-5449-8897-A96DACE4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6261" name="Rectangle 45">
            <a:extLst>
              <a:ext uri="{FF2B5EF4-FFF2-40B4-BE49-F238E27FC236}">
                <a16:creationId xmlns:a16="http://schemas.microsoft.com/office/drawing/2014/main" id="{0A7FAE10-BB7D-8848-8F91-AD856014D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676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8855" name="Rectangle 2">
            <a:extLst>
              <a:ext uri="{FF2B5EF4-FFF2-40B4-BE49-F238E27FC236}">
                <a16:creationId xmlns:a16="http://schemas.microsoft.com/office/drawing/2014/main" id="{BEFF6CAD-9B46-0440-A13F-52491E406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35175" y="193676"/>
            <a:ext cx="7772400" cy="911225"/>
          </a:xfrm>
        </p:spPr>
        <p:txBody>
          <a:bodyPr/>
          <a:lstStyle/>
          <a:p>
            <a:pPr>
              <a:defRPr/>
            </a:pPr>
            <a:r>
              <a:rPr lang="en-US" sz="3600"/>
              <a:t>Connection Management</a:t>
            </a:r>
            <a:endParaRPr lang="en-US">
              <a:cs typeface="+mj-cs"/>
            </a:endParaRPr>
          </a:p>
        </p:txBody>
      </p:sp>
      <p:sp>
        <p:nvSpPr>
          <p:cNvPr id="96263" name="Rectangle 5">
            <a:extLst>
              <a:ext uri="{FF2B5EF4-FFF2-40B4-BE49-F238E27FC236}">
                <a16:creationId xmlns:a16="http://schemas.microsoft.com/office/drawing/2014/main" id="{360AEB00-FD84-2A4A-9D97-66D37CF247B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99785" y="1073151"/>
            <a:ext cx="9720579" cy="21875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before exchanging data, sender/receiver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handshake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: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agree to establish connection (each knowing the other willing to establish connection)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agree on connection parameters</a:t>
            </a:r>
          </a:p>
        </p:txBody>
      </p:sp>
      <p:sp>
        <p:nvSpPr>
          <p:cNvPr id="96264" name="Line 55">
            <a:extLst>
              <a:ext uri="{FF2B5EF4-FFF2-40B4-BE49-F238E27FC236}">
                <a16:creationId xmlns:a16="http://schemas.microsoft.com/office/drawing/2014/main" id="{923C0F78-CCA2-EC44-927D-0A1D0A031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6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5" name="Text Box 6">
            <a:extLst>
              <a:ext uri="{FF2B5EF4-FFF2-40B4-BE49-F238E27FC236}">
                <a16:creationId xmlns:a16="http://schemas.microsoft.com/office/drawing/2014/main" id="{3992BF46-98CA-C849-8D4E-DE5B50609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354488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rcvBuffer</a:t>
            </a:r>
            <a:r>
              <a:rPr lang="en-US" altLang="en-US" sz="1400">
                <a:latin typeface="Tahoma" panose="020B0604030504040204" pitchFamily="34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        </a:t>
            </a:r>
          </a:p>
        </p:txBody>
      </p:sp>
      <p:grpSp>
        <p:nvGrpSpPr>
          <p:cNvPr id="96266" name="Group 46">
            <a:extLst>
              <a:ext uri="{FF2B5EF4-FFF2-40B4-BE49-F238E27FC236}">
                <a16:creationId xmlns:a16="http://schemas.microsoft.com/office/drawing/2014/main" id="{67D96D78-3BF6-5E4C-A7B3-147F254B950A}"/>
              </a:ext>
            </a:extLst>
          </p:cNvPr>
          <p:cNvGrpSpPr>
            <a:grpSpLocks/>
          </p:cNvGrpSpPr>
          <p:nvPr/>
        </p:nvGrpSpPr>
        <p:grpSpPr bwMode="auto">
          <a:xfrm>
            <a:off x="3681413" y="3346451"/>
            <a:ext cx="438150" cy="206375"/>
            <a:chOff x="344" y="1846"/>
            <a:chExt cx="336" cy="130"/>
          </a:xfrm>
        </p:grpSpPr>
        <p:sp>
          <p:nvSpPr>
            <p:cNvPr id="96328" name="Rectangle 47">
              <a:extLst>
                <a:ext uri="{FF2B5EF4-FFF2-40B4-BE49-F238E27FC236}">
                  <a16:creationId xmlns:a16="http://schemas.microsoft.com/office/drawing/2014/main" id="{F5120648-B121-0A42-8D53-2299220D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29" name="Rectangle 48">
              <a:extLst>
                <a:ext uri="{FF2B5EF4-FFF2-40B4-BE49-F238E27FC236}">
                  <a16:creationId xmlns:a16="http://schemas.microsoft.com/office/drawing/2014/main" id="{5EA28A88-DAE7-2A40-BCC7-4FA18219C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30" name="Rectangle 49">
              <a:extLst>
                <a:ext uri="{FF2B5EF4-FFF2-40B4-BE49-F238E27FC236}">
                  <a16:creationId xmlns:a16="http://schemas.microsoft.com/office/drawing/2014/main" id="{FA3CACC9-D737-414B-8AB6-31602B294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31" name="Rectangle 50">
              <a:extLst>
                <a:ext uri="{FF2B5EF4-FFF2-40B4-BE49-F238E27FC236}">
                  <a16:creationId xmlns:a16="http://schemas.microsoft.com/office/drawing/2014/main" id="{C0D6E103-AE19-2641-8040-F53D25F06E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6267" name="Text Box 54">
            <a:extLst>
              <a:ext uri="{FF2B5EF4-FFF2-40B4-BE49-F238E27FC236}">
                <a16:creationId xmlns:a16="http://schemas.microsoft.com/office/drawing/2014/main" id="{E1E64D2D-A239-2A49-9CAB-58427B22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114" y="304800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96268" name="Line 56">
            <a:extLst>
              <a:ext uri="{FF2B5EF4-FFF2-40B4-BE49-F238E27FC236}">
                <a16:creationId xmlns:a16="http://schemas.microsoft.com/office/drawing/2014/main" id="{FC22B18D-5C1A-CD4B-B37F-A6BF463DE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0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69" name="Text Box 57">
            <a:extLst>
              <a:ext uri="{FF2B5EF4-FFF2-40B4-BE49-F238E27FC236}">
                <a16:creationId xmlns:a16="http://schemas.microsoft.com/office/drawing/2014/main" id="{5F9258EB-0823-1341-8776-DE588D114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400" y="499586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96270" name="Rectangle 58">
            <a:extLst>
              <a:ext uri="{FF2B5EF4-FFF2-40B4-BE49-F238E27FC236}">
                <a16:creationId xmlns:a16="http://schemas.microsoft.com/office/drawing/2014/main" id="{BAE97746-DD36-D649-80F5-F2C1DF039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1" y="534987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6271" name="Line 59">
            <a:extLst>
              <a:ext uri="{FF2B5EF4-FFF2-40B4-BE49-F238E27FC236}">
                <a16:creationId xmlns:a16="http://schemas.microsoft.com/office/drawing/2014/main" id="{9D916301-0932-0B46-99D2-1F94510D3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3675" y="533876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72" name="Line 60">
            <a:extLst>
              <a:ext uri="{FF2B5EF4-FFF2-40B4-BE49-F238E27FC236}">
                <a16:creationId xmlns:a16="http://schemas.microsoft.com/office/drawing/2014/main" id="{C5C7AA0A-6B28-9045-85CE-7C0060CE8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7450" y="531018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73" name="Freeform 8">
            <a:extLst>
              <a:ext uri="{FF2B5EF4-FFF2-40B4-BE49-F238E27FC236}">
                <a16:creationId xmlns:a16="http://schemas.microsoft.com/office/drawing/2014/main" id="{8B21B4B0-7336-7E43-B285-8DC7046E5238}"/>
              </a:ext>
            </a:extLst>
          </p:cNvPr>
          <p:cNvSpPr>
            <a:spLocks/>
          </p:cNvSpPr>
          <p:nvPr/>
        </p:nvSpPr>
        <p:spPr bwMode="auto">
          <a:xfrm flipH="1">
            <a:off x="2260601" y="2994025"/>
            <a:ext cx="468313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4" name="Rectangle 63">
            <a:extLst>
              <a:ext uri="{FF2B5EF4-FFF2-40B4-BE49-F238E27FC236}">
                <a16:creationId xmlns:a16="http://schemas.microsoft.com/office/drawing/2014/main" id="{6ED841CB-D7C0-4647-ABD4-D59FE53B8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6275" name="Rectangle 64">
            <a:extLst>
              <a:ext uri="{FF2B5EF4-FFF2-40B4-BE49-F238E27FC236}">
                <a16:creationId xmlns:a16="http://schemas.microsoft.com/office/drawing/2014/main" id="{F5219A8C-8582-B947-B39E-294767DC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5801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6276" name="Line 65">
            <a:extLst>
              <a:ext uri="{FF2B5EF4-FFF2-40B4-BE49-F238E27FC236}">
                <a16:creationId xmlns:a16="http://schemas.microsoft.com/office/drawing/2014/main" id="{108D6BB4-4745-0C4B-B45A-EA719F07A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1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77" name="Text Box 66">
            <a:extLst>
              <a:ext uri="{FF2B5EF4-FFF2-40B4-BE49-F238E27FC236}">
                <a16:creationId xmlns:a16="http://schemas.microsoft.com/office/drawing/2014/main" id="{3E548A07-9557-E64F-9F11-EC3E247BCB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3551238"/>
            <a:ext cx="2335212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230188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connection state: ESTAB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connection Variables: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 # client-to-server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       server-to-client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rcvBuffer</a:t>
            </a:r>
            <a:r>
              <a:rPr lang="en-US" altLang="en-US" sz="1400">
                <a:latin typeface="Tahoma" panose="020B0604030504040204" pitchFamily="34" charset="0"/>
              </a:rPr>
              <a:t> size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at server,client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           </a:t>
            </a:r>
          </a:p>
        </p:txBody>
      </p:sp>
      <p:grpSp>
        <p:nvGrpSpPr>
          <p:cNvPr id="96278" name="Group 67">
            <a:extLst>
              <a:ext uri="{FF2B5EF4-FFF2-40B4-BE49-F238E27FC236}">
                <a16:creationId xmlns:a16="http://schemas.microsoft.com/office/drawing/2014/main" id="{C3932818-242C-4D41-8431-8AA7BF8AD35F}"/>
              </a:ext>
            </a:extLst>
          </p:cNvPr>
          <p:cNvGrpSpPr>
            <a:grpSpLocks/>
          </p:cNvGrpSpPr>
          <p:nvPr/>
        </p:nvGrpSpPr>
        <p:grpSpPr bwMode="auto">
          <a:xfrm>
            <a:off x="7983538" y="3352801"/>
            <a:ext cx="438150" cy="206375"/>
            <a:chOff x="344" y="1846"/>
            <a:chExt cx="336" cy="130"/>
          </a:xfrm>
        </p:grpSpPr>
        <p:sp>
          <p:nvSpPr>
            <p:cNvPr id="96324" name="Rectangle 68">
              <a:extLst>
                <a:ext uri="{FF2B5EF4-FFF2-40B4-BE49-F238E27FC236}">
                  <a16:creationId xmlns:a16="http://schemas.microsoft.com/office/drawing/2014/main" id="{0C2B629C-7597-C64A-AEC8-B765CE890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25" name="Rectangle 69">
              <a:extLst>
                <a:ext uri="{FF2B5EF4-FFF2-40B4-BE49-F238E27FC236}">
                  <a16:creationId xmlns:a16="http://schemas.microsoft.com/office/drawing/2014/main" id="{290D4D33-CAAE-EA4A-994B-530642215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26" name="Rectangle 70">
              <a:extLst>
                <a:ext uri="{FF2B5EF4-FFF2-40B4-BE49-F238E27FC236}">
                  <a16:creationId xmlns:a16="http://schemas.microsoft.com/office/drawing/2014/main" id="{08C4A611-55A5-D940-8AEA-E5D1A9B5D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27" name="Rectangle 71">
              <a:extLst>
                <a:ext uri="{FF2B5EF4-FFF2-40B4-BE49-F238E27FC236}">
                  <a16:creationId xmlns:a16="http://schemas.microsoft.com/office/drawing/2014/main" id="{A59709B1-1A59-844C-A0C7-A9A806C0F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6279" name="Text Box 72">
            <a:extLst>
              <a:ext uri="{FF2B5EF4-FFF2-40B4-BE49-F238E27FC236}">
                <a16:creationId xmlns:a16="http://schemas.microsoft.com/office/drawing/2014/main" id="{637E1EBE-F5B7-A94C-B8DD-01C6B8B51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0239" y="3054350"/>
            <a:ext cx="1146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application</a:t>
            </a:r>
          </a:p>
        </p:txBody>
      </p:sp>
      <p:sp>
        <p:nvSpPr>
          <p:cNvPr id="96280" name="Line 73">
            <a:extLst>
              <a:ext uri="{FF2B5EF4-FFF2-40B4-BE49-F238E27FC236}">
                <a16:creationId xmlns:a16="http://schemas.microsoft.com/office/drawing/2014/main" id="{8F749CAB-93E3-744B-873B-AC9F39B10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2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81" name="Text Box 74">
            <a:extLst>
              <a:ext uri="{FF2B5EF4-FFF2-40B4-BE49-F238E27FC236}">
                <a16:creationId xmlns:a16="http://schemas.microsoft.com/office/drawing/2014/main" id="{D82E8240-F053-8B4F-9F14-687A0C4C7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002213"/>
            <a:ext cx="908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network</a:t>
            </a:r>
          </a:p>
        </p:txBody>
      </p:sp>
      <p:sp>
        <p:nvSpPr>
          <p:cNvPr id="96282" name="Rectangle 75">
            <a:extLst>
              <a:ext uri="{FF2B5EF4-FFF2-40B4-BE49-F238E27FC236}">
                <a16:creationId xmlns:a16="http://schemas.microsoft.com/office/drawing/2014/main" id="{269C79A1-F9E8-E54B-8731-70406A390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6" y="5356226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6283" name="Line 76">
            <a:extLst>
              <a:ext uri="{FF2B5EF4-FFF2-40B4-BE49-F238E27FC236}">
                <a16:creationId xmlns:a16="http://schemas.microsoft.com/office/drawing/2014/main" id="{73ABBEEC-81F1-4F41-8A74-789359300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5800" y="5345114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84" name="Line 77">
            <a:extLst>
              <a:ext uri="{FF2B5EF4-FFF2-40B4-BE49-F238E27FC236}">
                <a16:creationId xmlns:a16="http://schemas.microsoft.com/office/drawing/2014/main" id="{0A7A8AF3-E402-1D4F-BB4F-D87F56B4C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9575" y="5316539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6285" name="Freeform 78">
            <a:extLst>
              <a:ext uri="{FF2B5EF4-FFF2-40B4-BE49-F238E27FC236}">
                <a16:creationId xmlns:a16="http://schemas.microsoft.com/office/drawing/2014/main" id="{A39B3B47-E8F5-6A4F-A392-F88B7E3EF35F}"/>
              </a:ext>
            </a:extLst>
          </p:cNvPr>
          <p:cNvSpPr>
            <a:spLocks/>
          </p:cNvSpPr>
          <p:nvPr/>
        </p:nvSpPr>
        <p:spPr bwMode="auto">
          <a:xfrm>
            <a:off x="9317038" y="2933700"/>
            <a:ext cx="468312" cy="2490788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86" name="Text Box 83">
            <a:extLst>
              <a:ext uri="{FF2B5EF4-FFF2-40B4-BE49-F238E27FC236}">
                <a16:creationId xmlns:a16="http://schemas.microsoft.com/office/drawing/2014/main" id="{31E7E258-4976-6F4E-B1A3-6EFFDDC32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5815014"/>
            <a:ext cx="2894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Socket clientSocket =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newSocket("hostname","port number");</a:t>
            </a:r>
          </a:p>
        </p:txBody>
      </p:sp>
      <p:sp>
        <p:nvSpPr>
          <p:cNvPr id="96287" name="Text Box 85">
            <a:extLst>
              <a:ext uri="{FF2B5EF4-FFF2-40B4-BE49-F238E27FC236}">
                <a16:creationId xmlns:a16="http://schemas.microsoft.com/office/drawing/2014/main" id="{8E6E8F61-B103-9E4F-958F-13D0DF4A7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6" y="5829300"/>
            <a:ext cx="289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Socket connectionSocket = welcomeSocket.accept();</a:t>
            </a:r>
          </a:p>
        </p:txBody>
      </p:sp>
      <p:grpSp>
        <p:nvGrpSpPr>
          <p:cNvPr id="96288" name="Group 89">
            <a:extLst>
              <a:ext uri="{FF2B5EF4-FFF2-40B4-BE49-F238E27FC236}">
                <a16:creationId xmlns:a16="http://schemas.microsoft.com/office/drawing/2014/main" id="{E8EACB47-F7E7-3B4A-A7FF-354F97C01AC5}"/>
              </a:ext>
            </a:extLst>
          </p:cNvPr>
          <p:cNvGrpSpPr>
            <a:grpSpLocks/>
          </p:cNvGrpSpPr>
          <p:nvPr/>
        </p:nvGrpSpPr>
        <p:grpSpPr bwMode="auto">
          <a:xfrm>
            <a:off x="1784350" y="5026026"/>
            <a:ext cx="698500" cy="612775"/>
            <a:chOff x="-44" y="1473"/>
            <a:chExt cx="981" cy="1105"/>
          </a:xfrm>
        </p:grpSpPr>
        <p:pic>
          <p:nvPicPr>
            <p:cNvPr id="96322" name="Picture 90" descr="desktop_computer_stylized_medium">
              <a:extLst>
                <a:ext uri="{FF2B5EF4-FFF2-40B4-BE49-F238E27FC236}">
                  <a16:creationId xmlns:a16="http://schemas.microsoft.com/office/drawing/2014/main" id="{A45D2539-9CDF-FB4F-A294-988E4D7C66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323" name="Freeform 91">
              <a:extLst>
                <a:ext uri="{FF2B5EF4-FFF2-40B4-BE49-F238E27FC236}">
                  <a16:creationId xmlns:a16="http://schemas.microsoft.com/office/drawing/2014/main" id="{E70FDCAB-433C-394E-8DCD-BA6F98AC62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6289" name="Group 92">
            <a:extLst>
              <a:ext uri="{FF2B5EF4-FFF2-40B4-BE49-F238E27FC236}">
                <a16:creationId xmlns:a16="http://schemas.microsoft.com/office/drawing/2014/main" id="{7339A43B-44FA-4041-B86A-8266F1628955}"/>
              </a:ext>
            </a:extLst>
          </p:cNvPr>
          <p:cNvGrpSpPr>
            <a:grpSpLocks/>
          </p:cNvGrpSpPr>
          <p:nvPr/>
        </p:nvGrpSpPr>
        <p:grpSpPr bwMode="auto">
          <a:xfrm>
            <a:off x="9599614" y="4924426"/>
            <a:ext cx="415925" cy="627063"/>
            <a:chOff x="4140" y="429"/>
            <a:chExt cx="1425" cy="2396"/>
          </a:xfrm>
        </p:grpSpPr>
        <p:sp>
          <p:nvSpPr>
            <p:cNvPr id="96290" name="Freeform 93">
              <a:extLst>
                <a:ext uri="{FF2B5EF4-FFF2-40B4-BE49-F238E27FC236}">
                  <a16:creationId xmlns:a16="http://schemas.microsoft.com/office/drawing/2014/main" id="{9A0AA765-EEE1-B64E-A989-CD662786C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1" name="Rectangle 94">
              <a:extLst>
                <a:ext uri="{FF2B5EF4-FFF2-40B4-BE49-F238E27FC236}">
                  <a16:creationId xmlns:a16="http://schemas.microsoft.com/office/drawing/2014/main" id="{5456D360-9F3C-E341-8BBD-770A97FAC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2" name="Freeform 95">
              <a:extLst>
                <a:ext uri="{FF2B5EF4-FFF2-40B4-BE49-F238E27FC236}">
                  <a16:creationId xmlns:a16="http://schemas.microsoft.com/office/drawing/2014/main" id="{51A6B8E3-B43C-E240-8280-491BD15AB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3" name="Freeform 96">
              <a:extLst>
                <a:ext uri="{FF2B5EF4-FFF2-40B4-BE49-F238E27FC236}">
                  <a16:creationId xmlns:a16="http://schemas.microsoft.com/office/drawing/2014/main" id="{2DDC4ED0-3551-A84F-8E5D-6CE883D10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294" name="Rectangle 97">
              <a:extLst>
                <a:ext uri="{FF2B5EF4-FFF2-40B4-BE49-F238E27FC236}">
                  <a16:creationId xmlns:a16="http://schemas.microsoft.com/office/drawing/2014/main" id="{75DCF2E2-06AC-2344-868D-2B16744F9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295" name="Group 98">
              <a:extLst>
                <a:ext uri="{FF2B5EF4-FFF2-40B4-BE49-F238E27FC236}">
                  <a16:creationId xmlns:a16="http://schemas.microsoft.com/office/drawing/2014/main" id="{F77FEF42-40CA-EB47-9F28-C4712A263B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20" name="AutoShape 99">
                <a:extLst>
                  <a:ext uri="{FF2B5EF4-FFF2-40B4-BE49-F238E27FC236}">
                    <a16:creationId xmlns:a16="http://schemas.microsoft.com/office/drawing/2014/main" id="{102ACEE4-82D4-3242-BD18-CB98B97BE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21" name="AutoShape 100">
                <a:extLst>
                  <a:ext uri="{FF2B5EF4-FFF2-40B4-BE49-F238E27FC236}">
                    <a16:creationId xmlns:a16="http://schemas.microsoft.com/office/drawing/2014/main" id="{BF3B0B43-A928-8C4D-B727-216F806FC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296" name="Rectangle 101">
              <a:extLst>
                <a:ext uri="{FF2B5EF4-FFF2-40B4-BE49-F238E27FC236}">
                  <a16:creationId xmlns:a16="http://schemas.microsoft.com/office/drawing/2014/main" id="{1EE5DFFB-7B7E-8943-AA4F-AFE4FD61C1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297" name="Group 102">
              <a:extLst>
                <a:ext uri="{FF2B5EF4-FFF2-40B4-BE49-F238E27FC236}">
                  <a16:creationId xmlns:a16="http://schemas.microsoft.com/office/drawing/2014/main" id="{1448E7D7-AFCC-AB45-904E-204CD55A5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18" name="AutoShape 103">
                <a:extLst>
                  <a:ext uri="{FF2B5EF4-FFF2-40B4-BE49-F238E27FC236}">
                    <a16:creationId xmlns:a16="http://schemas.microsoft.com/office/drawing/2014/main" id="{E1D31D8F-0F50-A141-8ED1-7F7D3DDDE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9" name="AutoShape 104">
                <a:extLst>
                  <a:ext uri="{FF2B5EF4-FFF2-40B4-BE49-F238E27FC236}">
                    <a16:creationId xmlns:a16="http://schemas.microsoft.com/office/drawing/2014/main" id="{27C40271-FCF3-2C49-B2F5-D6ACF327CE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298" name="Rectangle 105">
              <a:extLst>
                <a:ext uri="{FF2B5EF4-FFF2-40B4-BE49-F238E27FC236}">
                  <a16:creationId xmlns:a16="http://schemas.microsoft.com/office/drawing/2014/main" id="{A4AB9F4A-0B28-DF4C-9A74-AC06E5613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299" name="Rectangle 106">
              <a:extLst>
                <a:ext uri="{FF2B5EF4-FFF2-40B4-BE49-F238E27FC236}">
                  <a16:creationId xmlns:a16="http://schemas.microsoft.com/office/drawing/2014/main" id="{8157EF00-1111-A543-A85C-AB0C2F726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96300" name="Group 107">
              <a:extLst>
                <a:ext uri="{FF2B5EF4-FFF2-40B4-BE49-F238E27FC236}">
                  <a16:creationId xmlns:a16="http://schemas.microsoft.com/office/drawing/2014/main" id="{04E0733E-AC21-1F47-83F5-0C5EE223A0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16" name="AutoShape 108">
                <a:extLst>
                  <a:ext uri="{FF2B5EF4-FFF2-40B4-BE49-F238E27FC236}">
                    <a16:creationId xmlns:a16="http://schemas.microsoft.com/office/drawing/2014/main" id="{BF1947F3-7B54-7046-BCE4-6941D521C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7" name="AutoShape 109">
                <a:extLst>
                  <a:ext uri="{FF2B5EF4-FFF2-40B4-BE49-F238E27FC236}">
                    <a16:creationId xmlns:a16="http://schemas.microsoft.com/office/drawing/2014/main" id="{14C00B47-D0BD-8741-9502-98ADB33234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301" name="Freeform 110">
              <a:extLst>
                <a:ext uri="{FF2B5EF4-FFF2-40B4-BE49-F238E27FC236}">
                  <a16:creationId xmlns:a16="http://schemas.microsoft.com/office/drawing/2014/main" id="{B441E7EC-6E11-3049-B339-AC294C5B8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6302" name="Group 111">
              <a:extLst>
                <a:ext uri="{FF2B5EF4-FFF2-40B4-BE49-F238E27FC236}">
                  <a16:creationId xmlns:a16="http://schemas.microsoft.com/office/drawing/2014/main" id="{269C6940-C22F-EF46-A583-93D0C06BEB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14" name="AutoShape 112">
                <a:extLst>
                  <a:ext uri="{FF2B5EF4-FFF2-40B4-BE49-F238E27FC236}">
                    <a16:creationId xmlns:a16="http://schemas.microsoft.com/office/drawing/2014/main" id="{D17F1B88-73FA-2244-9169-65F4C858C8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6315" name="AutoShape 113">
                <a:extLst>
                  <a:ext uri="{FF2B5EF4-FFF2-40B4-BE49-F238E27FC236}">
                    <a16:creationId xmlns:a16="http://schemas.microsoft.com/office/drawing/2014/main" id="{163CBF98-831D-3B47-A4BC-427084BB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96303" name="Rectangle 114">
              <a:extLst>
                <a:ext uri="{FF2B5EF4-FFF2-40B4-BE49-F238E27FC236}">
                  <a16:creationId xmlns:a16="http://schemas.microsoft.com/office/drawing/2014/main" id="{2DAC5018-08D4-7341-9985-3322D0F6F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4" name="Freeform 115">
              <a:extLst>
                <a:ext uri="{FF2B5EF4-FFF2-40B4-BE49-F238E27FC236}">
                  <a16:creationId xmlns:a16="http://schemas.microsoft.com/office/drawing/2014/main" id="{DA00B2C9-E8B7-DA4D-B3C3-43331EFC5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5" name="Freeform 116">
              <a:extLst>
                <a:ext uri="{FF2B5EF4-FFF2-40B4-BE49-F238E27FC236}">
                  <a16:creationId xmlns:a16="http://schemas.microsoft.com/office/drawing/2014/main" id="{5C23EA36-4781-5E49-81D5-6E3DF2905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6" name="Oval 117">
              <a:extLst>
                <a:ext uri="{FF2B5EF4-FFF2-40B4-BE49-F238E27FC236}">
                  <a16:creationId xmlns:a16="http://schemas.microsoft.com/office/drawing/2014/main" id="{3E8DB435-6ACF-5042-817A-4985C5D30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7" name="Freeform 118">
              <a:extLst>
                <a:ext uri="{FF2B5EF4-FFF2-40B4-BE49-F238E27FC236}">
                  <a16:creationId xmlns:a16="http://schemas.microsoft.com/office/drawing/2014/main" id="{B4AA9000-7BC6-9E4B-91A4-47078C8A3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308" name="AutoShape 119">
              <a:extLst>
                <a:ext uri="{FF2B5EF4-FFF2-40B4-BE49-F238E27FC236}">
                  <a16:creationId xmlns:a16="http://schemas.microsoft.com/office/drawing/2014/main" id="{2F38758A-B4F6-F147-BA25-DD3B3564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09" name="AutoShape 120">
              <a:extLst>
                <a:ext uri="{FF2B5EF4-FFF2-40B4-BE49-F238E27FC236}">
                  <a16:creationId xmlns:a16="http://schemas.microsoft.com/office/drawing/2014/main" id="{DF9D2D6B-01A7-A74E-9E7A-16B48AC9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0" name="Oval 121">
              <a:extLst>
                <a:ext uri="{FF2B5EF4-FFF2-40B4-BE49-F238E27FC236}">
                  <a16:creationId xmlns:a16="http://schemas.microsoft.com/office/drawing/2014/main" id="{C8E5FDDA-A378-5C40-9E2B-A23CDA309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1" name="Oval 122">
              <a:extLst>
                <a:ext uri="{FF2B5EF4-FFF2-40B4-BE49-F238E27FC236}">
                  <a16:creationId xmlns:a16="http://schemas.microsoft.com/office/drawing/2014/main" id="{8F2E8C6F-B63D-1243-9C6C-5AD76C2DF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12" name="Oval 123">
              <a:extLst>
                <a:ext uri="{FF2B5EF4-FFF2-40B4-BE49-F238E27FC236}">
                  <a16:creationId xmlns:a16="http://schemas.microsoft.com/office/drawing/2014/main" id="{1D2D4D7E-3497-B64B-8045-5588209F6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6313" name="Rectangle 124">
              <a:extLst>
                <a:ext uri="{FF2B5EF4-FFF2-40B4-BE49-F238E27FC236}">
                  <a16:creationId xmlns:a16="http://schemas.microsoft.com/office/drawing/2014/main" id="{E1790F98-5876-1D4C-9357-1B0D37F43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321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6">
            <a:extLst>
              <a:ext uri="{FF2B5EF4-FFF2-40B4-BE49-F238E27FC236}">
                <a16:creationId xmlns:a16="http://schemas.microsoft.com/office/drawing/2014/main" id="{EB878A41-E933-BE4C-9138-1343953A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3ED740C-7E55-6241-9D37-94ED916FA9D6}" type="slidenum">
              <a:rPr lang="en-US" altLang="en-US" sz="1200" smtClean="0">
                <a:latin typeface="Helvetica" pitchFamily="2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 dirty="0">
              <a:latin typeface="Helvetica" pitchFamily="2" charset="0"/>
            </a:endParaRPr>
          </a:p>
        </p:txBody>
      </p:sp>
      <p:sp>
        <p:nvSpPr>
          <p:cNvPr id="97283" name="Rectangle 63">
            <a:extLst>
              <a:ext uri="{FF2B5EF4-FFF2-40B4-BE49-F238E27FC236}">
                <a16:creationId xmlns:a16="http://schemas.microsoft.com/office/drawing/2014/main" id="{D29C86B9-7D76-EE49-A367-B1695DFB72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32500" y="1674814"/>
            <a:ext cx="4014788" cy="250348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i="1" u="sng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>
                <a:ea typeface="ＭＳ Ｐゴシック" panose="020B0600070205080204" pitchFamily="34" charset="-128"/>
              </a:rPr>
              <a:t> will 2-way handshake always work in network?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variable delays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retransmitted messages (e.g. req_conn(x)) due to message loss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message reordering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can</a:t>
            </a:r>
            <a:r>
              <a:rPr lang="ja-JP" altLang="en-US" sz="2400">
                <a:ea typeface="ＭＳ Ｐゴシック" panose="020B0600070205080204" pitchFamily="34" charset="-128"/>
              </a:rPr>
              <a:t>’</a:t>
            </a:r>
            <a:r>
              <a:rPr lang="en-US" altLang="ja-JP" sz="2400">
                <a:ea typeface="ＭＳ Ｐゴシック" panose="020B0600070205080204" pitchFamily="34" charset="-128"/>
              </a:rPr>
              <a:t>t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>
                <a:ea typeface="ＭＳ Ｐゴシック" panose="020B0600070205080204" pitchFamily="34" charset="-128"/>
              </a:rPr>
              <a:t>see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>
                <a:ea typeface="ＭＳ Ｐゴシック" panose="020B0600070205080204" pitchFamily="34" charset="-128"/>
              </a:rPr>
              <a:t> other side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pic>
        <p:nvPicPr>
          <p:cNvPr id="97284" name="Picture 62" descr="Alice">
            <a:extLst>
              <a:ext uri="{FF2B5EF4-FFF2-40B4-BE49-F238E27FC236}">
                <a16:creationId xmlns:a16="http://schemas.microsoft.com/office/drawing/2014/main" id="{2DC1F8B1-F793-9C46-BC50-97739C73D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1957388"/>
            <a:ext cx="5080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63" descr="Bob">
            <a:extLst>
              <a:ext uri="{FF2B5EF4-FFF2-40B4-BE49-F238E27FC236}">
                <a16:creationId xmlns:a16="http://schemas.microsoft.com/office/drawing/2014/main" id="{B0F7DCE5-1CC5-5245-9D5E-3E727D619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350" y="199231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6" name="Text Box 49">
            <a:extLst>
              <a:ext uri="{FF2B5EF4-FFF2-40B4-BE49-F238E27FC236}">
                <a16:creationId xmlns:a16="http://schemas.microsoft.com/office/drawing/2014/main" id="{0CFFD202-CB1B-CE40-A926-0E3E6AFA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19" y="1335088"/>
            <a:ext cx="2685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Helvetica" pitchFamily="2" charset="0"/>
              </a:rPr>
              <a:t>2-way handshake:</a:t>
            </a:r>
          </a:p>
        </p:txBody>
      </p:sp>
      <p:sp>
        <p:nvSpPr>
          <p:cNvPr id="97287" name="Line 50">
            <a:extLst>
              <a:ext uri="{FF2B5EF4-FFF2-40B4-BE49-F238E27FC236}">
                <a16:creationId xmlns:a16="http://schemas.microsoft.com/office/drawing/2014/main" id="{A06C3598-C6E6-D040-80CA-690711A6DD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4675" y="2689226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88" name="Line 51">
            <a:extLst>
              <a:ext uri="{FF2B5EF4-FFF2-40B4-BE49-F238E27FC236}">
                <a16:creationId xmlns:a16="http://schemas.microsoft.com/office/drawing/2014/main" id="{572D1C4D-AF4B-7E47-9D9D-3C203CF9C5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0225" y="2606676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89" name="Line 53">
            <a:extLst>
              <a:ext uri="{FF2B5EF4-FFF2-40B4-BE49-F238E27FC236}">
                <a16:creationId xmlns:a16="http://schemas.microsoft.com/office/drawing/2014/main" id="{2AB485B9-6D16-BD4E-A414-A5A2A70CF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0575" y="263366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90" name="Line 54">
            <a:extLst>
              <a:ext uri="{FF2B5EF4-FFF2-40B4-BE49-F238E27FC236}">
                <a16:creationId xmlns:a16="http://schemas.microsoft.com/office/drawing/2014/main" id="{9CE091E6-8287-4348-89C9-BFF4FE0878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67050" y="3086101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291" name="Rectangle 56">
            <a:extLst>
              <a:ext uri="{FF2B5EF4-FFF2-40B4-BE49-F238E27FC236}">
                <a16:creationId xmlns:a16="http://schemas.microsoft.com/office/drawing/2014/main" id="{3F736878-2ECD-1243-9FD7-9B23F620C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674939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292" name="Text Box 55">
            <a:extLst>
              <a:ext uri="{FF2B5EF4-FFF2-40B4-BE49-F238E27FC236}">
                <a16:creationId xmlns:a16="http://schemas.microsoft.com/office/drawing/2014/main" id="{541B72BF-58F7-D740-ADE9-BE17370B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666" y="2652713"/>
            <a:ext cx="104708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Let</a:t>
            </a:r>
            <a:r>
              <a:rPr lang="ja-JP" altLang="en-US" sz="1600">
                <a:latin typeface="Helvetica" pitchFamily="2" charset="0"/>
              </a:rPr>
              <a:t>’</a:t>
            </a:r>
            <a:r>
              <a:rPr lang="en-US" altLang="ja-JP" sz="1600">
                <a:latin typeface="Helvetica" pitchFamily="2" charset="0"/>
              </a:rPr>
              <a:t>s talk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97293" name="Rectangle 57">
            <a:extLst>
              <a:ext uri="{FF2B5EF4-FFF2-40B4-BE49-F238E27FC236}">
                <a16:creationId xmlns:a16="http://schemas.microsoft.com/office/drawing/2014/main" id="{01856F8E-1118-E647-9950-3A14E55D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9975" y="3098801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294" name="Text Box 58">
            <a:extLst>
              <a:ext uri="{FF2B5EF4-FFF2-40B4-BE49-F238E27FC236}">
                <a16:creationId xmlns:a16="http://schemas.microsoft.com/office/drawing/2014/main" id="{7AEC8204-9B59-DA47-84FB-9B97926EA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7328" y="3076575"/>
            <a:ext cx="48122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OK</a:t>
            </a:r>
          </a:p>
        </p:txBody>
      </p:sp>
      <p:sp>
        <p:nvSpPr>
          <p:cNvPr id="97295" name="Text Box 60">
            <a:extLst>
              <a:ext uri="{FF2B5EF4-FFF2-40B4-BE49-F238E27FC236}">
                <a16:creationId xmlns:a16="http://schemas.microsoft.com/office/drawing/2014/main" id="{F844EAF8-E5EA-CC40-AFBE-10891E34B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307" y="2909888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296" name="Text Box 61">
            <a:extLst>
              <a:ext uri="{FF2B5EF4-FFF2-40B4-BE49-F238E27FC236}">
                <a16:creationId xmlns:a16="http://schemas.microsoft.com/office/drawing/2014/main" id="{2015D586-ED9C-5B49-81EE-C1B2E725F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944" y="3243263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297" name="Oval 66">
            <a:extLst>
              <a:ext uri="{FF2B5EF4-FFF2-40B4-BE49-F238E27FC236}">
                <a16:creationId xmlns:a16="http://schemas.microsoft.com/office/drawing/2014/main" id="{B689592A-997A-B045-9DF2-B6F0A6611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9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298" name="Oval 67">
            <a:extLst>
              <a:ext uri="{FF2B5EF4-FFF2-40B4-BE49-F238E27FC236}">
                <a16:creationId xmlns:a16="http://schemas.microsoft.com/office/drawing/2014/main" id="{7524A1A8-D5D8-4845-8A0D-0EA2555F1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299" name="Text Box 72">
            <a:extLst>
              <a:ext uri="{FF2B5EF4-FFF2-40B4-BE49-F238E27FC236}">
                <a16:creationId xmlns:a16="http://schemas.microsoft.com/office/drawing/2014/main" id="{579CDD6C-3E17-0D44-A2CA-07AE8C73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433" y="4645026"/>
            <a:ext cx="100546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choose x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Helvetica" pitchFamily="2" charset="0"/>
            </a:endParaRPr>
          </a:p>
        </p:txBody>
      </p:sp>
      <p:sp>
        <p:nvSpPr>
          <p:cNvPr id="97300" name="Line 73">
            <a:extLst>
              <a:ext uri="{FF2B5EF4-FFF2-40B4-BE49-F238E27FC236}">
                <a16:creationId xmlns:a16="http://schemas.microsoft.com/office/drawing/2014/main" id="{87BF0325-4AB9-144B-968D-3CC6FBD7B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1" name="Line 74">
            <a:extLst>
              <a:ext uri="{FF2B5EF4-FFF2-40B4-BE49-F238E27FC236}">
                <a16:creationId xmlns:a16="http://schemas.microsoft.com/office/drawing/2014/main" id="{2967336D-FB40-2C45-8A42-81397AC97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800" y="4735514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2" name="Line 75">
            <a:extLst>
              <a:ext uri="{FF2B5EF4-FFF2-40B4-BE49-F238E27FC236}">
                <a16:creationId xmlns:a16="http://schemas.microsoft.com/office/drawing/2014/main" id="{029B29E6-3E33-844A-A0DA-30863B4579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9150" y="4762501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3" name="Line 76">
            <a:extLst>
              <a:ext uri="{FF2B5EF4-FFF2-40B4-BE49-F238E27FC236}">
                <a16:creationId xmlns:a16="http://schemas.microsoft.com/office/drawing/2014/main" id="{6F8B57A2-1A69-EC45-80CC-457D6999A5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5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7304" name="Rectangle 77">
            <a:extLst>
              <a:ext uri="{FF2B5EF4-FFF2-40B4-BE49-F238E27FC236}">
                <a16:creationId xmlns:a16="http://schemas.microsoft.com/office/drawing/2014/main" id="{C6E6368B-6793-6C4F-9D47-9AE771EC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0751" y="4803776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05" name="Text Box 78">
            <a:extLst>
              <a:ext uri="{FF2B5EF4-FFF2-40B4-BE49-F238E27FC236}">
                <a16:creationId xmlns:a16="http://schemas.microsoft.com/office/drawing/2014/main" id="{87BC5EA8-0009-0241-B430-16EA9FD5E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64" y="4770438"/>
            <a:ext cx="1273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req_conn(x)</a:t>
            </a:r>
          </a:p>
        </p:txBody>
      </p:sp>
      <p:sp>
        <p:nvSpPr>
          <p:cNvPr id="97306" name="Rectangle 79">
            <a:extLst>
              <a:ext uri="{FF2B5EF4-FFF2-40B4-BE49-F238E27FC236}">
                <a16:creationId xmlns:a16="http://schemas.microsoft.com/office/drawing/2014/main" id="{FE69860D-D572-E347-8E56-1668F260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227639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07" name="Text Box 81">
            <a:extLst>
              <a:ext uri="{FF2B5EF4-FFF2-40B4-BE49-F238E27FC236}">
                <a16:creationId xmlns:a16="http://schemas.microsoft.com/office/drawing/2014/main" id="{4FAC09F6-AE0C-504D-8156-9E9A79602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9882" y="5038725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308" name="Text Box 82">
            <a:extLst>
              <a:ext uri="{FF2B5EF4-FFF2-40B4-BE49-F238E27FC236}">
                <a16:creationId xmlns:a16="http://schemas.microsoft.com/office/drawing/2014/main" id="{06DBBFF5-3908-BA4B-B029-A0E312BC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19" y="5372100"/>
            <a:ext cx="8395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Helvetica" pitchFamily="2" charset="0"/>
              </a:rPr>
              <a:t>ESTAB</a:t>
            </a:r>
          </a:p>
        </p:txBody>
      </p:sp>
      <p:sp>
        <p:nvSpPr>
          <p:cNvPr id="97309" name="Oval 83">
            <a:extLst>
              <a:ext uri="{FF2B5EF4-FFF2-40B4-BE49-F238E27FC236}">
                <a16:creationId xmlns:a16="http://schemas.microsoft.com/office/drawing/2014/main" id="{B1D9456E-EB83-5545-AF2B-9F36CB8EA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764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310" name="Oval 84">
            <a:extLst>
              <a:ext uri="{FF2B5EF4-FFF2-40B4-BE49-F238E27FC236}">
                <a16:creationId xmlns:a16="http://schemas.microsoft.com/office/drawing/2014/main" id="{847651D9-D1F7-CD43-8358-6A04FC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solidFill>
                <a:srgbClr val="CC0000"/>
              </a:solidFill>
              <a:latin typeface="Helvetica" pitchFamily="2" charset="0"/>
            </a:endParaRPr>
          </a:p>
        </p:txBody>
      </p:sp>
      <p:sp>
        <p:nvSpPr>
          <p:cNvPr id="97311" name="Rectangle 86">
            <a:extLst>
              <a:ext uri="{FF2B5EF4-FFF2-40B4-BE49-F238E27FC236}">
                <a16:creationId xmlns:a16="http://schemas.microsoft.com/office/drawing/2014/main" id="{D8338B3B-157E-0049-AB47-CA41DD8C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101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97312" name="Text Box 85">
            <a:extLst>
              <a:ext uri="{FF2B5EF4-FFF2-40B4-BE49-F238E27FC236}">
                <a16:creationId xmlns:a16="http://schemas.microsoft.com/office/drawing/2014/main" id="{70946718-355A-5440-8AB0-DA39D1BA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0615" y="5195888"/>
            <a:ext cx="13019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acc_conn(x)</a:t>
            </a:r>
          </a:p>
        </p:txBody>
      </p:sp>
      <p:sp>
        <p:nvSpPr>
          <p:cNvPr id="79907" name="Rectangle 91">
            <a:extLst>
              <a:ext uri="{FF2B5EF4-FFF2-40B4-BE49-F238E27FC236}">
                <a16:creationId xmlns:a16="http://schemas.microsoft.com/office/drawing/2014/main" id="{9F846390-D576-5545-9121-D45B6BF0B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33351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/>
              <a:t>Agreeing to establish a connection</a:t>
            </a:r>
          </a:p>
        </p:txBody>
      </p:sp>
      <p:grpSp>
        <p:nvGrpSpPr>
          <p:cNvPr id="97315" name="Group 92">
            <a:extLst>
              <a:ext uri="{FF2B5EF4-FFF2-40B4-BE49-F238E27FC236}">
                <a16:creationId xmlns:a16="http://schemas.microsoft.com/office/drawing/2014/main" id="{9F257E15-9221-024E-B77B-D94A62AF8D35}"/>
              </a:ext>
            </a:extLst>
          </p:cNvPr>
          <p:cNvGrpSpPr>
            <a:grpSpLocks/>
          </p:cNvGrpSpPr>
          <p:nvPr/>
        </p:nvGrpSpPr>
        <p:grpSpPr bwMode="auto">
          <a:xfrm>
            <a:off x="2733676" y="4202113"/>
            <a:ext cx="574675" cy="520700"/>
            <a:chOff x="-44" y="1473"/>
            <a:chExt cx="981" cy="1105"/>
          </a:xfrm>
        </p:grpSpPr>
        <p:pic>
          <p:nvPicPr>
            <p:cNvPr id="97349" name="Picture 93" descr="desktop_computer_stylized_medium">
              <a:extLst>
                <a:ext uri="{FF2B5EF4-FFF2-40B4-BE49-F238E27FC236}">
                  <a16:creationId xmlns:a16="http://schemas.microsoft.com/office/drawing/2014/main" id="{6C9F20F2-6963-8841-B297-887B70796E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50" name="Freeform 94">
              <a:extLst>
                <a:ext uri="{FF2B5EF4-FFF2-40B4-BE49-F238E27FC236}">
                  <a16:creationId xmlns:a16="http://schemas.microsoft.com/office/drawing/2014/main" id="{E20EA1D5-39D6-D744-B3F1-5EC932E63D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97316" name="Group 95">
            <a:extLst>
              <a:ext uri="{FF2B5EF4-FFF2-40B4-BE49-F238E27FC236}">
                <a16:creationId xmlns:a16="http://schemas.microsoft.com/office/drawing/2014/main" id="{8DFF4729-7613-D44E-AD9D-FE8DF46DC1B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183063"/>
            <a:ext cx="336550" cy="512762"/>
            <a:chOff x="4140" y="429"/>
            <a:chExt cx="1425" cy="2396"/>
          </a:xfrm>
        </p:grpSpPr>
        <p:sp>
          <p:nvSpPr>
            <p:cNvPr id="97317" name="Freeform 96">
              <a:extLst>
                <a:ext uri="{FF2B5EF4-FFF2-40B4-BE49-F238E27FC236}">
                  <a16:creationId xmlns:a16="http://schemas.microsoft.com/office/drawing/2014/main" id="{5BDF2DE3-DCA3-5E43-B1B3-B7E2B5972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18" name="Rectangle 97">
              <a:extLst>
                <a:ext uri="{FF2B5EF4-FFF2-40B4-BE49-F238E27FC236}">
                  <a16:creationId xmlns:a16="http://schemas.microsoft.com/office/drawing/2014/main" id="{0FA22257-D447-BF4F-9FD9-B803EE50E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19" name="Freeform 98">
              <a:extLst>
                <a:ext uri="{FF2B5EF4-FFF2-40B4-BE49-F238E27FC236}">
                  <a16:creationId xmlns:a16="http://schemas.microsoft.com/office/drawing/2014/main" id="{EC9B09C7-B6F2-7F4F-99D6-1B121611E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20" name="Freeform 99">
              <a:extLst>
                <a:ext uri="{FF2B5EF4-FFF2-40B4-BE49-F238E27FC236}">
                  <a16:creationId xmlns:a16="http://schemas.microsoft.com/office/drawing/2014/main" id="{4F480F17-A210-164B-A814-13407D3049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21" name="Rectangle 100">
              <a:extLst>
                <a:ext uri="{FF2B5EF4-FFF2-40B4-BE49-F238E27FC236}">
                  <a16:creationId xmlns:a16="http://schemas.microsoft.com/office/drawing/2014/main" id="{6757FEFE-D980-C547-86D4-ECA8F5F83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2" name="Group 101">
              <a:extLst>
                <a:ext uri="{FF2B5EF4-FFF2-40B4-BE49-F238E27FC236}">
                  <a16:creationId xmlns:a16="http://schemas.microsoft.com/office/drawing/2014/main" id="{7297DD24-F66C-3D4D-8DC2-28403117D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7347" name="AutoShape 102">
                <a:extLst>
                  <a:ext uri="{FF2B5EF4-FFF2-40B4-BE49-F238E27FC236}">
                    <a16:creationId xmlns:a16="http://schemas.microsoft.com/office/drawing/2014/main" id="{DD430447-2248-AA44-A8E8-3EDF60DCA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8" name="AutoShape 103">
                <a:extLst>
                  <a:ext uri="{FF2B5EF4-FFF2-40B4-BE49-F238E27FC236}">
                    <a16:creationId xmlns:a16="http://schemas.microsoft.com/office/drawing/2014/main" id="{5530D00C-7504-1F4D-8451-1AE713708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3" name="Rectangle 104">
              <a:extLst>
                <a:ext uri="{FF2B5EF4-FFF2-40B4-BE49-F238E27FC236}">
                  <a16:creationId xmlns:a16="http://schemas.microsoft.com/office/drawing/2014/main" id="{EB84BAE5-DADE-4D44-BD17-5C88F8B0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4" name="Group 105">
              <a:extLst>
                <a:ext uri="{FF2B5EF4-FFF2-40B4-BE49-F238E27FC236}">
                  <a16:creationId xmlns:a16="http://schemas.microsoft.com/office/drawing/2014/main" id="{4E2A7FBC-D523-8142-8969-B4779BC28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7345" name="AutoShape 106">
                <a:extLst>
                  <a:ext uri="{FF2B5EF4-FFF2-40B4-BE49-F238E27FC236}">
                    <a16:creationId xmlns:a16="http://schemas.microsoft.com/office/drawing/2014/main" id="{BE781A78-4143-7F45-85F0-6938E5642E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6" name="AutoShape 107">
                <a:extLst>
                  <a:ext uri="{FF2B5EF4-FFF2-40B4-BE49-F238E27FC236}">
                    <a16:creationId xmlns:a16="http://schemas.microsoft.com/office/drawing/2014/main" id="{895C2649-AC62-8E4A-9C63-6FC4B68C4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5" name="Rectangle 108">
              <a:extLst>
                <a:ext uri="{FF2B5EF4-FFF2-40B4-BE49-F238E27FC236}">
                  <a16:creationId xmlns:a16="http://schemas.microsoft.com/office/drawing/2014/main" id="{8C829312-BDD1-624B-B54B-540C8C5B7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26" name="Rectangle 109">
              <a:extLst>
                <a:ext uri="{FF2B5EF4-FFF2-40B4-BE49-F238E27FC236}">
                  <a16:creationId xmlns:a16="http://schemas.microsoft.com/office/drawing/2014/main" id="{B69DA8B7-D2CB-0B42-BF36-24EA206C7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grpSp>
          <p:nvGrpSpPr>
            <p:cNvPr id="97327" name="Group 110">
              <a:extLst>
                <a:ext uri="{FF2B5EF4-FFF2-40B4-BE49-F238E27FC236}">
                  <a16:creationId xmlns:a16="http://schemas.microsoft.com/office/drawing/2014/main" id="{3D93F33D-9B82-0440-A2F6-296ACC60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7343" name="AutoShape 111">
                <a:extLst>
                  <a:ext uri="{FF2B5EF4-FFF2-40B4-BE49-F238E27FC236}">
                    <a16:creationId xmlns:a16="http://schemas.microsoft.com/office/drawing/2014/main" id="{FC982663-1190-304E-AC8D-525E8D700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4" name="AutoShape 112">
                <a:extLst>
                  <a:ext uri="{FF2B5EF4-FFF2-40B4-BE49-F238E27FC236}">
                    <a16:creationId xmlns:a16="http://schemas.microsoft.com/office/drawing/2014/main" id="{D83C9E48-5A18-DE4B-BB66-FBCFE0BC1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28" name="Freeform 113">
              <a:extLst>
                <a:ext uri="{FF2B5EF4-FFF2-40B4-BE49-F238E27FC236}">
                  <a16:creationId xmlns:a16="http://schemas.microsoft.com/office/drawing/2014/main" id="{FE10DFB0-3203-B343-A666-652A53EA4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grpSp>
          <p:nvGrpSpPr>
            <p:cNvPr id="97329" name="Group 114">
              <a:extLst>
                <a:ext uri="{FF2B5EF4-FFF2-40B4-BE49-F238E27FC236}">
                  <a16:creationId xmlns:a16="http://schemas.microsoft.com/office/drawing/2014/main" id="{9A4E253D-A9A0-D347-A14F-6D65475317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7341" name="AutoShape 115">
                <a:extLst>
                  <a:ext uri="{FF2B5EF4-FFF2-40B4-BE49-F238E27FC236}">
                    <a16:creationId xmlns:a16="http://schemas.microsoft.com/office/drawing/2014/main" id="{7F1D3956-C042-7D4A-9088-50F217F9DC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97342" name="AutoShape 116">
                <a:extLst>
                  <a:ext uri="{FF2B5EF4-FFF2-40B4-BE49-F238E27FC236}">
                    <a16:creationId xmlns:a16="http://schemas.microsoft.com/office/drawing/2014/main" id="{289807F4-FBBC-EF4B-905D-BF2AC3244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</p:grpSp>
        <p:sp>
          <p:nvSpPr>
            <p:cNvPr id="97330" name="Rectangle 117">
              <a:extLst>
                <a:ext uri="{FF2B5EF4-FFF2-40B4-BE49-F238E27FC236}">
                  <a16:creationId xmlns:a16="http://schemas.microsoft.com/office/drawing/2014/main" id="{7B0286D6-6B90-2546-8B39-5509D6164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1" name="Freeform 118">
              <a:extLst>
                <a:ext uri="{FF2B5EF4-FFF2-40B4-BE49-F238E27FC236}">
                  <a16:creationId xmlns:a16="http://schemas.microsoft.com/office/drawing/2014/main" id="{F005C9F2-0098-524E-B044-9D16BFCE5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2" name="Freeform 119">
              <a:extLst>
                <a:ext uri="{FF2B5EF4-FFF2-40B4-BE49-F238E27FC236}">
                  <a16:creationId xmlns:a16="http://schemas.microsoft.com/office/drawing/2014/main" id="{AABD73C2-3D1F-8148-BA26-D31E8D8F4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3" name="Oval 120">
              <a:extLst>
                <a:ext uri="{FF2B5EF4-FFF2-40B4-BE49-F238E27FC236}">
                  <a16:creationId xmlns:a16="http://schemas.microsoft.com/office/drawing/2014/main" id="{299E11B7-C294-EE4E-9687-0C661703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4" name="Freeform 121">
              <a:extLst>
                <a:ext uri="{FF2B5EF4-FFF2-40B4-BE49-F238E27FC236}">
                  <a16:creationId xmlns:a16="http://schemas.microsoft.com/office/drawing/2014/main" id="{022B0D49-E638-644E-AE5A-509E5A930E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97335" name="AutoShape 122">
              <a:extLst>
                <a:ext uri="{FF2B5EF4-FFF2-40B4-BE49-F238E27FC236}">
                  <a16:creationId xmlns:a16="http://schemas.microsoft.com/office/drawing/2014/main" id="{B5D7F592-EB94-B54B-ADE5-FC27760FB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6" name="AutoShape 123">
              <a:extLst>
                <a:ext uri="{FF2B5EF4-FFF2-40B4-BE49-F238E27FC236}">
                  <a16:creationId xmlns:a16="http://schemas.microsoft.com/office/drawing/2014/main" id="{5C5BB898-E0F4-6848-9227-C28740524E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7" name="Oval 124">
              <a:extLst>
                <a:ext uri="{FF2B5EF4-FFF2-40B4-BE49-F238E27FC236}">
                  <a16:creationId xmlns:a16="http://schemas.microsoft.com/office/drawing/2014/main" id="{394037D6-E9FA-3B4B-A515-C1DEB8F481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38" name="Oval 125">
              <a:extLst>
                <a:ext uri="{FF2B5EF4-FFF2-40B4-BE49-F238E27FC236}">
                  <a16:creationId xmlns:a16="http://schemas.microsoft.com/office/drawing/2014/main" id="{8FBE7584-7E99-7143-B1AF-8F9D2D4CE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339" name="Oval 126">
              <a:extLst>
                <a:ext uri="{FF2B5EF4-FFF2-40B4-BE49-F238E27FC236}">
                  <a16:creationId xmlns:a16="http://schemas.microsoft.com/office/drawing/2014/main" id="{006B028C-E280-694C-A99A-E2C77EEF7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7340" name="Rectangle 127">
              <a:extLst>
                <a:ext uri="{FF2B5EF4-FFF2-40B4-BE49-F238E27FC236}">
                  <a16:creationId xmlns:a16="http://schemas.microsoft.com/office/drawing/2014/main" id="{F8CC97DC-F759-C747-B4A1-31BFE5B84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28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6">
            <a:extLst>
              <a:ext uri="{FF2B5EF4-FFF2-40B4-BE49-F238E27FC236}">
                <a16:creationId xmlns:a16="http://schemas.microsoft.com/office/drawing/2014/main" id="{D365AD7D-25AD-6F4E-9F5E-1BDF4253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6525F6BF-38C9-8C41-BDBD-124A2BBF62AF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D08DAC32-522D-7D43-8FC4-66C508184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33351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3600"/>
              <a:t>Agreeing to establish a connection</a:t>
            </a:r>
            <a:endParaRPr lang="en-US">
              <a:cs typeface="+mj-cs"/>
            </a:endParaRPr>
          </a:p>
        </p:txBody>
      </p:sp>
      <p:sp>
        <p:nvSpPr>
          <p:cNvPr id="98309" name="Text Box 7">
            <a:extLst>
              <a:ext uri="{FF2B5EF4-FFF2-40B4-BE49-F238E27FC236}">
                <a16:creationId xmlns:a16="http://schemas.microsoft.com/office/drawing/2014/main" id="{D76C3447-19DF-1546-8FAC-26732D526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314" y="1076325"/>
            <a:ext cx="492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2-way handshake failure scenarios:</a:t>
            </a:r>
          </a:p>
        </p:txBody>
      </p:sp>
      <p:sp>
        <p:nvSpPr>
          <p:cNvPr id="98310" name="Line 25">
            <a:extLst>
              <a:ext uri="{FF2B5EF4-FFF2-40B4-BE49-F238E27FC236}">
                <a16:creationId xmlns:a16="http://schemas.microsoft.com/office/drawing/2014/main" id="{D67B0591-0F6E-FB44-976B-075ECD472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17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98311" name="Line 39">
            <a:extLst>
              <a:ext uri="{FF2B5EF4-FFF2-40B4-BE49-F238E27FC236}">
                <a16:creationId xmlns:a16="http://schemas.microsoft.com/office/drawing/2014/main" id="{668FB928-03CA-F14C-BF9E-895C689813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46639" y="2374901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3311" name="Group 95">
            <a:extLst>
              <a:ext uri="{FF2B5EF4-FFF2-40B4-BE49-F238E27FC236}">
                <a16:creationId xmlns:a16="http://schemas.microsoft.com/office/drawing/2014/main" id="{A11B0468-3B6A-9848-BD4D-9406B645CB1A}"/>
              </a:ext>
            </a:extLst>
          </p:cNvPr>
          <p:cNvGrpSpPr>
            <a:grpSpLocks/>
          </p:cNvGrpSpPr>
          <p:nvPr/>
        </p:nvGrpSpPr>
        <p:grpSpPr bwMode="auto">
          <a:xfrm>
            <a:off x="2014539" y="2927350"/>
            <a:ext cx="3646487" cy="3549650"/>
            <a:chOff x="309" y="1844"/>
            <a:chExt cx="2297" cy="2236"/>
          </a:xfrm>
        </p:grpSpPr>
        <p:sp>
          <p:nvSpPr>
            <p:cNvPr id="98442" name="Text Box 42">
              <a:extLst>
                <a:ext uri="{FF2B5EF4-FFF2-40B4-BE49-F238E27FC236}">
                  <a16:creationId xmlns:a16="http://schemas.microsoft.com/office/drawing/2014/main" id="{C5B55E47-BAF8-484B-867F-81D845B1F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8443" name="Freeform 43">
              <a:extLst>
                <a:ext uri="{FF2B5EF4-FFF2-40B4-BE49-F238E27FC236}">
                  <a16:creationId xmlns:a16="http://schemas.microsoft.com/office/drawing/2014/main" id="{67E8E907-9D20-F247-B1B3-4FB8961BA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444" name="Text Box 44">
              <a:extLst>
                <a:ext uri="{FF2B5EF4-FFF2-40B4-BE49-F238E27FC236}">
                  <a16:creationId xmlns:a16="http://schemas.microsoft.com/office/drawing/2014/main" id="{F4C654AE-C97A-C540-B774-35CA50298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98445" name="Oval 45">
              <a:extLst>
                <a:ext uri="{FF2B5EF4-FFF2-40B4-BE49-F238E27FC236}">
                  <a16:creationId xmlns:a16="http://schemas.microsoft.com/office/drawing/2014/main" id="{11390853-6D18-D64A-B77B-1037EE74B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grpSp>
          <p:nvGrpSpPr>
            <p:cNvPr id="98446" name="Group 46">
              <a:extLst>
                <a:ext uri="{FF2B5EF4-FFF2-40B4-BE49-F238E27FC236}">
                  <a16:creationId xmlns:a16="http://schemas.microsoft.com/office/drawing/2014/main" id="{D176C051-A186-C844-A91D-DE65B17B3E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98448" name="Rectangle 47">
                <a:extLst>
                  <a:ext uri="{FF2B5EF4-FFF2-40B4-BE49-F238E27FC236}">
                    <a16:creationId xmlns:a16="http://schemas.microsoft.com/office/drawing/2014/main" id="{6A30D04C-7239-A548-84A2-9F328EA26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49" name="Text Box 48">
                <a:extLst>
                  <a:ext uri="{FF2B5EF4-FFF2-40B4-BE49-F238E27FC236}">
                    <a16:creationId xmlns:a16="http://schemas.microsoft.com/office/drawing/2014/main" id="{488606F1-80F1-9A42-9E6E-14894857F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req_conn(x)</a:t>
                </a:r>
              </a:p>
            </p:txBody>
          </p:sp>
        </p:grpSp>
        <p:sp>
          <p:nvSpPr>
            <p:cNvPr id="98447" name="Text Box 49">
              <a:extLst>
                <a:ext uri="{FF2B5EF4-FFF2-40B4-BE49-F238E27FC236}">
                  <a16:creationId xmlns:a16="http://schemas.microsoft.com/office/drawing/2014/main" id="{EAB4D28B-5418-074A-97A0-00223EDA42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0" y="3714"/>
              <a:ext cx="1336" cy="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half open connection!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(no client!)</a:t>
              </a:r>
            </a:p>
          </p:txBody>
        </p:sp>
      </p:grpSp>
      <p:grpSp>
        <p:nvGrpSpPr>
          <p:cNvPr id="393309" name="Group 93">
            <a:extLst>
              <a:ext uri="{FF2B5EF4-FFF2-40B4-BE49-F238E27FC236}">
                <a16:creationId xmlns:a16="http://schemas.microsoft.com/office/drawing/2014/main" id="{8F656DDF-D42D-0544-86D9-EE80F9080CBD}"/>
              </a:ext>
            </a:extLst>
          </p:cNvPr>
          <p:cNvGrpSpPr>
            <a:grpSpLocks/>
          </p:cNvGrpSpPr>
          <p:nvPr/>
        </p:nvGrpSpPr>
        <p:grpSpPr bwMode="auto">
          <a:xfrm>
            <a:off x="2146300" y="4456113"/>
            <a:ext cx="3830638" cy="715962"/>
            <a:chOff x="406" y="2807"/>
            <a:chExt cx="2413" cy="451"/>
          </a:xfrm>
        </p:grpSpPr>
        <p:sp>
          <p:nvSpPr>
            <p:cNvPr id="98438" name="Line 40">
              <a:extLst>
                <a:ext uri="{FF2B5EF4-FFF2-40B4-BE49-F238E27FC236}">
                  <a16:creationId xmlns:a16="http://schemas.microsoft.com/office/drawing/2014/main" id="{CF099EA1-3D28-2042-BB2C-8D8B22516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439" name="Text Box 83">
              <a:extLst>
                <a:ext uri="{FF2B5EF4-FFF2-40B4-BE49-F238E27FC236}">
                  <a16:creationId xmlns:a16="http://schemas.microsoft.com/office/drawing/2014/main" id="{A6944B32-113D-3545-AA4C-74111EEB37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client terminates</a:t>
              </a:r>
            </a:p>
          </p:txBody>
        </p:sp>
        <p:sp>
          <p:nvSpPr>
            <p:cNvPr id="98440" name="Text Box 84">
              <a:extLst>
                <a:ext uri="{FF2B5EF4-FFF2-40B4-BE49-F238E27FC236}">
                  <a16:creationId xmlns:a16="http://schemas.microsoft.com/office/drawing/2014/main" id="{CCE03B74-9BBD-5E49-A16E-F19F011D2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forgets x</a:t>
              </a:r>
            </a:p>
          </p:txBody>
        </p:sp>
        <p:sp>
          <p:nvSpPr>
            <p:cNvPr id="98441" name="Text Box 85">
              <a:extLst>
                <a:ext uri="{FF2B5EF4-FFF2-40B4-BE49-F238E27FC236}">
                  <a16:creationId xmlns:a16="http://schemas.microsoft.com/office/drawing/2014/main" id="{231AD0E6-60EF-7244-B683-7120094C7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9" y="2807"/>
              <a:ext cx="706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connection 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x completes</a:t>
              </a:r>
            </a:p>
          </p:txBody>
        </p:sp>
      </p:grpSp>
      <p:grpSp>
        <p:nvGrpSpPr>
          <p:cNvPr id="393315" name="Group 99">
            <a:extLst>
              <a:ext uri="{FF2B5EF4-FFF2-40B4-BE49-F238E27FC236}">
                <a16:creationId xmlns:a16="http://schemas.microsoft.com/office/drawing/2014/main" id="{0DE70384-44F0-3043-BF51-F2698994AA34}"/>
              </a:ext>
            </a:extLst>
          </p:cNvPr>
          <p:cNvGrpSpPr>
            <a:grpSpLocks/>
          </p:cNvGrpSpPr>
          <p:nvPr/>
        </p:nvGrpSpPr>
        <p:grpSpPr bwMode="auto">
          <a:xfrm>
            <a:off x="6334126" y="2914650"/>
            <a:ext cx="4048125" cy="3417888"/>
            <a:chOff x="3030" y="1831"/>
            <a:chExt cx="2550" cy="2153"/>
          </a:xfrm>
        </p:grpSpPr>
        <p:sp>
          <p:nvSpPr>
            <p:cNvPr id="98427" name="Text Box 69">
              <a:extLst>
                <a:ext uri="{FF2B5EF4-FFF2-40B4-BE49-F238E27FC236}">
                  <a16:creationId xmlns:a16="http://schemas.microsoft.com/office/drawing/2014/main" id="{B4E35B1C-B3AD-D441-9B76-5EA1953CF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8428" name="Freeform 70">
              <a:extLst>
                <a:ext uri="{FF2B5EF4-FFF2-40B4-BE49-F238E27FC236}">
                  <a16:creationId xmlns:a16="http://schemas.microsoft.com/office/drawing/2014/main" id="{B7AC5091-BC6F-9F44-B2E5-D94F606B9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429" name="Text Box 71">
              <a:extLst>
                <a:ext uri="{FF2B5EF4-FFF2-40B4-BE49-F238E27FC236}">
                  <a16:creationId xmlns:a16="http://schemas.microsoft.com/office/drawing/2014/main" id="{97CAF3B3-62EB-DF4F-9D0B-354AC734A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98430" name="Oval 72">
              <a:extLst>
                <a:ext uri="{FF2B5EF4-FFF2-40B4-BE49-F238E27FC236}">
                  <a16:creationId xmlns:a16="http://schemas.microsoft.com/office/drawing/2014/main" id="{86A78D8A-A737-8549-92F4-BD01DAAAB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98431" name="Rectangle 74">
              <a:extLst>
                <a:ext uri="{FF2B5EF4-FFF2-40B4-BE49-F238E27FC236}">
                  <a16:creationId xmlns:a16="http://schemas.microsoft.com/office/drawing/2014/main" id="{B457CE85-B2E2-3041-A8CA-BE312B045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432" name="Text Box 75">
              <a:extLst>
                <a:ext uri="{FF2B5EF4-FFF2-40B4-BE49-F238E27FC236}">
                  <a16:creationId xmlns:a16="http://schemas.microsoft.com/office/drawing/2014/main" id="{A3E9DA0C-B51D-0748-A6D1-A0C8AAEE0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98433" name="Freeform 86">
              <a:extLst>
                <a:ext uri="{FF2B5EF4-FFF2-40B4-BE49-F238E27FC236}">
                  <a16:creationId xmlns:a16="http://schemas.microsoft.com/office/drawing/2014/main" id="{8F132774-798B-4348-9530-FA1DADCDD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434" name="Rectangle 88">
              <a:extLst>
                <a:ext uri="{FF2B5EF4-FFF2-40B4-BE49-F238E27FC236}">
                  <a16:creationId xmlns:a16="http://schemas.microsoft.com/office/drawing/2014/main" id="{D7F49A19-8CE5-CA43-B6D5-5DEDEB5FD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435" name="Text Box 87">
              <a:extLst>
                <a:ext uri="{FF2B5EF4-FFF2-40B4-BE49-F238E27FC236}">
                  <a16:creationId xmlns:a16="http://schemas.microsoft.com/office/drawing/2014/main" id="{85DA1E74-95FF-5B43-861F-14F36A0EF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</p:txBody>
        </p:sp>
        <p:sp>
          <p:nvSpPr>
            <p:cNvPr id="98436" name="Text Box 89">
              <a:extLst>
                <a:ext uri="{FF2B5EF4-FFF2-40B4-BE49-F238E27FC236}">
                  <a16:creationId xmlns:a16="http://schemas.microsoft.com/office/drawing/2014/main" id="{FAFAA034-2F6A-2D46-9916-530451C1AE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retransmit</a:t>
              </a:r>
            </a:p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8437" name="Text Box 90">
              <a:extLst>
                <a:ext uri="{FF2B5EF4-FFF2-40B4-BE49-F238E27FC236}">
                  <a16:creationId xmlns:a16="http://schemas.microsoft.com/office/drawing/2014/main" id="{E1A95F05-0AB6-4C45-9CEE-0A5EE43DD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2" y="3664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</p:txBody>
        </p:sp>
      </p:grpSp>
      <p:grpSp>
        <p:nvGrpSpPr>
          <p:cNvPr id="98315" name="Group 102">
            <a:extLst>
              <a:ext uri="{FF2B5EF4-FFF2-40B4-BE49-F238E27FC236}">
                <a16:creationId xmlns:a16="http://schemas.microsoft.com/office/drawing/2014/main" id="{B6FD0AC5-5B88-2945-BBC8-E3C85F49E9A9}"/>
              </a:ext>
            </a:extLst>
          </p:cNvPr>
          <p:cNvGrpSpPr>
            <a:grpSpLocks/>
          </p:cNvGrpSpPr>
          <p:nvPr/>
        </p:nvGrpSpPr>
        <p:grpSpPr bwMode="auto">
          <a:xfrm>
            <a:off x="2292351" y="1746251"/>
            <a:ext cx="3389313" cy="2136775"/>
            <a:chOff x="484" y="1100"/>
            <a:chExt cx="2135" cy="1346"/>
          </a:xfrm>
        </p:grpSpPr>
        <p:sp>
          <p:nvSpPr>
            <p:cNvPr id="98378" name="Text Box 103">
              <a:extLst>
                <a:ext uri="{FF2B5EF4-FFF2-40B4-BE49-F238E27FC236}">
                  <a16:creationId xmlns:a16="http://schemas.microsoft.com/office/drawing/2014/main" id="{5903C548-5F5C-064D-8DCC-8806216ABB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1393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8379" name="Line 104">
              <a:extLst>
                <a:ext uri="{FF2B5EF4-FFF2-40B4-BE49-F238E27FC236}">
                  <a16:creationId xmlns:a16="http://schemas.microsoft.com/office/drawing/2014/main" id="{DAA95138-25D0-5642-9A78-DF5D3D10F3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380" name="Line 105">
              <a:extLst>
                <a:ext uri="{FF2B5EF4-FFF2-40B4-BE49-F238E27FC236}">
                  <a16:creationId xmlns:a16="http://schemas.microsoft.com/office/drawing/2014/main" id="{0AB91E80-1D20-9E45-ADA7-2A4AEAC4FD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381" name="Rectangle 106">
              <a:extLst>
                <a:ext uri="{FF2B5EF4-FFF2-40B4-BE49-F238E27FC236}">
                  <a16:creationId xmlns:a16="http://schemas.microsoft.com/office/drawing/2014/main" id="{6CC87730-9D0F-0544-B5AD-F0C621AAA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382" name="Text Box 107">
              <a:extLst>
                <a:ext uri="{FF2B5EF4-FFF2-40B4-BE49-F238E27FC236}">
                  <a16:creationId xmlns:a16="http://schemas.microsoft.com/office/drawing/2014/main" id="{1E1F6539-3A0F-FB41-9D00-415CC6F1C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98383" name="Rectangle 108">
              <a:extLst>
                <a:ext uri="{FF2B5EF4-FFF2-40B4-BE49-F238E27FC236}">
                  <a16:creationId xmlns:a16="http://schemas.microsoft.com/office/drawing/2014/main" id="{C8440B2D-690A-BA45-BA74-F78C90B15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384" name="Text Box 109">
              <a:extLst>
                <a:ext uri="{FF2B5EF4-FFF2-40B4-BE49-F238E27FC236}">
                  <a16:creationId xmlns:a16="http://schemas.microsoft.com/office/drawing/2014/main" id="{F1D40279-2451-7544-990A-F9636D14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98385" name="Text Box 110">
              <a:extLst>
                <a:ext uri="{FF2B5EF4-FFF2-40B4-BE49-F238E27FC236}">
                  <a16:creationId xmlns:a16="http://schemas.microsoft.com/office/drawing/2014/main" id="{6653A6D5-411A-BD48-9E09-F701949BA3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98386" name="Oval 111">
              <a:extLst>
                <a:ext uri="{FF2B5EF4-FFF2-40B4-BE49-F238E27FC236}">
                  <a16:creationId xmlns:a16="http://schemas.microsoft.com/office/drawing/2014/main" id="{C33C598F-5223-F74B-8015-0B44D657D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98387" name="Oval 112">
              <a:extLst>
                <a:ext uri="{FF2B5EF4-FFF2-40B4-BE49-F238E27FC236}">
                  <a16:creationId xmlns:a16="http://schemas.microsoft.com/office/drawing/2014/main" id="{344E1860-9257-2C47-93E5-6A1DD706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grpSp>
          <p:nvGrpSpPr>
            <p:cNvPr id="98388" name="Group 113">
              <a:extLst>
                <a:ext uri="{FF2B5EF4-FFF2-40B4-BE49-F238E27FC236}">
                  <a16:creationId xmlns:a16="http://schemas.microsoft.com/office/drawing/2014/main" id="{076FE0A3-7F4A-554E-9100-DDA2CBA12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98425" name="Rectangle 114">
                <a:extLst>
                  <a:ext uri="{FF2B5EF4-FFF2-40B4-BE49-F238E27FC236}">
                    <a16:creationId xmlns:a16="http://schemas.microsoft.com/office/drawing/2014/main" id="{9ADE8E35-8110-FA4E-A44D-F74C78D29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26" name="Text Box 115">
                <a:extLst>
                  <a:ext uri="{FF2B5EF4-FFF2-40B4-BE49-F238E27FC236}">
                    <a16:creationId xmlns:a16="http://schemas.microsoft.com/office/drawing/2014/main" id="{C8CBE943-7CB4-5145-976B-8D649330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acc_conn(x)</a:t>
                </a:r>
              </a:p>
            </p:txBody>
          </p:sp>
        </p:grpSp>
        <p:grpSp>
          <p:nvGrpSpPr>
            <p:cNvPr id="98389" name="Group 116">
              <a:extLst>
                <a:ext uri="{FF2B5EF4-FFF2-40B4-BE49-F238E27FC236}">
                  <a16:creationId xmlns:a16="http://schemas.microsoft.com/office/drawing/2014/main" id="{6B44C9BD-AE82-544E-B984-C553A238D5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>
                <a:extLst>
                  <a:ext uri="{FF2B5EF4-FFF2-40B4-BE49-F238E27FC236}">
                    <a16:creationId xmlns:a16="http://schemas.microsoft.com/office/drawing/2014/main" id="{E2C343F6-185D-8A4B-A2DF-8113873A864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>
                <a:extLst>
                  <a:ext uri="{FF2B5EF4-FFF2-40B4-BE49-F238E27FC236}">
                    <a16:creationId xmlns:a16="http://schemas.microsoft.com/office/drawing/2014/main" id="{CCA12087-63D2-6F4E-B22B-C398F6FD2D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8390" name="Group 119">
              <a:extLst>
                <a:ext uri="{FF2B5EF4-FFF2-40B4-BE49-F238E27FC236}">
                  <a16:creationId xmlns:a16="http://schemas.microsoft.com/office/drawing/2014/main" id="{BF40BA72-FC5E-EA44-BEBC-B3488A2C35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>
                <a:extLst>
                  <a:ext uri="{FF2B5EF4-FFF2-40B4-BE49-F238E27FC236}">
                    <a16:creationId xmlns:a16="http://schemas.microsoft.com/office/drawing/2014/main" id="{20DC7611-B75C-4C4B-B4DA-2C31BFA3B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2" name="Rectangle 121">
                <a:extLst>
                  <a:ext uri="{FF2B5EF4-FFF2-40B4-BE49-F238E27FC236}">
                    <a16:creationId xmlns:a16="http://schemas.microsoft.com/office/drawing/2014/main" id="{2A177FC3-A31A-AB41-90A2-C00CAB8549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93" name="Freeform 122">
                <a:extLst>
                  <a:ext uri="{FF2B5EF4-FFF2-40B4-BE49-F238E27FC236}">
                    <a16:creationId xmlns:a16="http://schemas.microsoft.com/office/drawing/2014/main" id="{89468B10-A699-0847-BA99-AD98DD9C48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4" name="Freeform 123">
                <a:extLst>
                  <a:ext uri="{FF2B5EF4-FFF2-40B4-BE49-F238E27FC236}">
                    <a16:creationId xmlns:a16="http://schemas.microsoft.com/office/drawing/2014/main" id="{B390AD3E-4508-734F-820F-8921F71F0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95" name="Rectangle 124">
                <a:extLst>
                  <a:ext uri="{FF2B5EF4-FFF2-40B4-BE49-F238E27FC236}">
                    <a16:creationId xmlns:a16="http://schemas.microsoft.com/office/drawing/2014/main" id="{35D5F83A-D940-1144-81BD-57885A400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8396" name="Group 125">
                <a:extLst>
                  <a:ext uri="{FF2B5EF4-FFF2-40B4-BE49-F238E27FC236}">
                    <a16:creationId xmlns:a16="http://schemas.microsoft.com/office/drawing/2014/main" id="{33A0A68F-1D24-EA47-A63B-D6599C31A1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421" name="AutoShape 126">
                  <a:extLst>
                    <a:ext uri="{FF2B5EF4-FFF2-40B4-BE49-F238E27FC236}">
                      <a16:creationId xmlns:a16="http://schemas.microsoft.com/office/drawing/2014/main" id="{3BE9A8CC-DF9F-144F-9A9D-12F17E9D03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422" name="AutoShape 127">
                  <a:extLst>
                    <a:ext uri="{FF2B5EF4-FFF2-40B4-BE49-F238E27FC236}">
                      <a16:creationId xmlns:a16="http://schemas.microsoft.com/office/drawing/2014/main" id="{20114E56-8FA1-1242-8145-C6B5736B07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8397" name="Rectangle 128">
                <a:extLst>
                  <a:ext uri="{FF2B5EF4-FFF2-40B4-BE49-F238E27FC236}">
                    <a16:creationId xmlns:a16="http://schemas.microsoft.com/office/drawing/2014/main" id="{3B23E564-43F9-7940-BEA2-2B08A0FD6F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8398" name="Group 129">
                <a:extLst>
                  <a:ext uri="{FF2B5EF4-FFF2-40B4-BE49-F238E27FC236}">
                    <a16:creationId xmlns:a16="http://schemas.microsoft.com/office/drawing/2014/main" id="{0CEC3228-5194-3C4A-93DC-CB5BB98378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419" name="AutoShape 130">
                  <a:extLst>
                    <a:ext uri="{FF2B5EF4-FFF2-40B4-BE49-F238E27FC236}">
                      <a16:creationId xmlns:a16="http://schemas.microsoft.com/office/drawing/2014/main" id="{C085403D-AFA0-234F-902C-F262D912E6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420" name="AutoShape 131">
                  <a:extLst>
                    <a:ext uri="{FF2B5EF4-FFF2-40B4-BE49-F238E27FC236}">
                      <a16:creationId xmlns:a16="http://schemas.microsoft.com/office/drawing/2014/main" id="{40B74CE6-D324-A049-A56A-C0C0E30CC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8399" name="Rectangle 132">
                <a:extLst>
                  <a:ext uri="{FF2B5EF4-FFF2-40B4-BE49-F238E27FC236}">
                    <a16:creationId xmlns:a16="http://schemas.microsoft.com/office/drawing/2014/main" id="{357C6393-237B-1E4A-8894-19A93F502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00" name="Rectangle 133">
                <a:extLst>
                  <a:ext uri="{FF2B5EF4-FFF2-40B4-BE49-F238E27FC236}">
                    <a16:creationId xmlns:a16="http://schemas.microsoft.com/office/drawing/2014/main" id="{DFE9D5E6-709B-9746-BE75-9BAC5FA9D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8401" name="Group 134">
                <a:extLst>
                  <a:ext uri="{FF2B5EF4-FFF2-40B4-BE49-F238E27FC236}">
                    <a16:creationId xmlns:a16="http://schemas.microsoft.com/office/drawing/2014/main" id="{19CEA4AD-7CEA-DD4E-B13F-80B57AE110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417" name="AutoShape 135">
                  <a:extLst>
                    <a:ext uri="{FF2B5EF4-FFF2-40B4-BE49-F238E27FC236}">
                      <a16:creationId xmlns:a16="http://schemas.microsoft.com/office/drawing/2014/main" id="{0D60C6DF-CBB0-EE47-A488-07D24FCD5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418" name="AutoShape 136">
                  <a:extLst>
                    <a:ext uri="{FF2B5EF4-FFF2-40B4-BE49-F238E27FC236}">
                      <a16:creationId xmlns:a16="http://schemas.microsoft.com/office/drawing/2014/main" id="{2309BDED-BB3C-6B45-8D9A-AB813F4223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8402" name="Freeform 137">
                <a:extLst>
                  <a:ext uri="{FF2B5EF4-FFF2-40B4-BE49-F238E27FC236}">
                    <a16:creationId xmlns:a16="http://schemas.microsoft.com/office/drawing/2014/main" id="{0F6DEB40-3D7C-D846-B906-433F69EC2E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8403" name="Group 138">
                <a:extLst>
                  <a:ext uri="{FF2B5EF4-FFF2-40B4-BE49-F238E27FC236}">
                    <a16:creationId xmlns:a16="http://schemas.microsoft.com/office/drawing/2014/main" id="{7798E63F-CCE5-2C49-A23D-A1B72DCCCC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415" name="AutoShape 139">
                  <a:extLst>
                    <a:ext uri="{FF2B5EF4-FFF2-40B4-BE49-F238E27FC236}">
                      <a16:creationId xmlns:a16="http://schemas.microsoft.com/office/drawing/2014/main" id="{7232DCFA-3FD3-0542-8BB8-A5D4BA3F6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416" name="AutoShape 140">
                  <a:extLst>
                    <a:ext uri="{FF2B5EF4-FFF2-40B4-BE49-F238E27FC236}">
                      <a16:creationId xmlns:a16="http://schemas.microsoft.com/office/drawing/2014/main" id="{56A492B0-B03A-E340-A6C9-85D27CD6F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8404" name="Rectangle 141">
                <a:extLst>
                  <a:ext uri="{FF2B5EF4-FFF2-40B4-BE49-F238E27FC236}">
                    <a16:creationId xmlns:a16="http://schemas.microsoft.com/office/drawing/2014/main" id="{DE60BE50-D74B-C54D-9735-95A7C80A5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05" name="Freeform 142">
                <a:extLst>
                  <a:ext uri="{FF2B5EF4-FFF2-40B4-BE49-F238E27FC236}">
                    <a16:creationId xmlns:a16="http://schemas.microsoft.com/office/drawing/2014/main" id="{41517E5F-B898-FB43-A2AB-731E654CF7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6" name="Freeform 143">
                <a:extLst>
                  <a:ext uri="{FF2B5EF4-FFF2-40B4-BE49-F238E27FC236}">
                    <a16:creationId xmlns:a16="http://schemas.microsoft.com/office/drawing/2014/main" id="{BEA781ED-E87F-CB43-815F-BF84F5DC1F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7" name="Oval 144">
                <a:extLst>
                  <a:ext uri="{FF2B5EF4-FFF2-40B4-BE49-F238E27FC236}">
                    <a16:creationId xmlns:a16="http://schemas.microsoft.com/office/drawing/2014/main" id="{F04E8A8A-4D0D-F84D-8853-FC0FBBD40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08" name="Freeform 145">
                <a:extLst>
                  <a:ext uri="{FF2B5EF4-FFF2-40B4-BE49-F238E27FC236}">
                    <a16:creationId xmlns:a16="http://schemas.microsoft.com/office/drawing/2014/main" id="{A808B6C8-6F5D-1643-A07D-728A91F8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9" name="AutoShape 146">
                <a:extLst>
                  <a:ext uri="{FF2B5EF4-FFF2-40B4-BE49-F238E27FC236}">
                    <a16:creationId xmlns:a16="http://schemas.microsoft.com/office/drawing/2014/main" id="{6B0B3E03-6296-4844-8D4D-1B6CBCC740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10" name="AutoShape 147">
                <a:extLst>
                  <a:ext uri="{FF2B5EF4-FFF2-40B4-BE49-F238E27FC236}">
                    <a16:creationId xmlns:a16="http://schemas.microsoft.com/office/drawing/2014/main" id="{94F3E07E-E16F-9742-A45B-120BC62E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11" name="Oval 148">
                <a:extLst>
                  <a:ext uri="{FF2B5EF4-FFF2-40B4-BE49-F238E27FC236}">
                    <a16:creationId xmlns:a16="http://schemas.microsoft.com/office/drawing/2014/main" id="{A6735227-22E2-AD4D-B218-0E8FF3DE1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12" name="Oval 149">
                <a:extLst>
                  <a:ext uri="{FF2B5EF4-FFF2-40B4-BE49-F238E27FC236}">
                    <a16:creationId xmlns:a16="http://schemas.microsoft.com/office/drawing/2014/main" id="{889752DA-A215-D844-84EF-59B5023F0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13" name="Oval 150">
                <a:extLst>
                  <a:ext uri="{FF2B5EF4-FFF2-40B4-BE49-F238E27FC236}">
                    <a16:creationId xmlns:a16="http://schemas.microsoft.com/office/drawing/2014/main" id="{C6B48107-0A23-D842-98AF-2B67C9A60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414" name="Rectangle 151">
                <a:extLst>
                  <a:ext uri="{FF2B5EF4-FFF2-40B4-BE49-F238E27FC236}">
                    <a16:creationId xmlns:a16="http://schemas.microsoft.com/office/drawing/2014/main" id="{1D8ED4E9-70D1-A54F-996D-129026460B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  <p:grpSp>
        <p:nvGrpSpPr>
          <p:cNvPr id="393368" name="Group 152">
            <a:extLst>
              <a:ext uri="{FF2B5EF4-FFF2-40B4-BE49-F238E27FC236}">
                <a16:creationId xmlns:a16="http://schemas.microsoft.com/office/drawing/2014/main" id="{3B43943D-842A-0B47-9578-57525F9A0639}"/>
              </a:ext>
            </a:extLst>
          </p:cNvPr>
          <p:cNvGrpSpPr>
            <a:grpSpLocks/>
          </p:cNvGrpSpPr>
          <p:nvPr/>
        </p:nvGrpSpPr>
        <p:grpSpPr bwMode="auto">
          <a:xfrm>
            <a:off x="6524626" y="1757364"/>
            <a:ext cx="3933825" cy="4568825"/>
            <a:chOff x="3150" y="1107"/>
            <a:chExt cx="2478" cy="2878"/>
          </a:xfrm>
        </p:grpSpPr>
        <p:sp>
          <p:nvSpPr>
            <p:cNvPr id="98317" name="Line 153">
              <a:extLst>
                <a:ext uri="{FF2B5EF4-FFF2-40B4-BE49-F238E27FC236}">
                  <a16:creationId xmlns:a16="http://schemas.microsoft.com/office/drawing/2014/main" id="{A73B3A3F-85AF-BB48-9436-29AE49422F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318" name="Text Box 154">
              <a:extLst>
                <a:ext uri="{FF2B5EF4-FFF2-40B4-BE49-F238E27FC236}">
                  <a16:creationId xmlns:a16="http://schemas.microsoft.com/office/drawing/2014/main" id="{E20D3E2D-9DB1-104B-990C-F634A004D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client terminates</a:t>
              </a:r>
            </a:p>
          </p:txBody>
        </p:sp>
        <p:sp>
          <p:nvSpPr>
            <p:cNvPr id="98319" name="Line 155">
              <a:extLst>
                <a:ext uri="{FF2B5EF4-FFF2-40B4-BE49-F238E27FC236}">
                  <a16:creationId xmlns:a16="http://schemas.microsoft.com/office/drawing/2014/main" id="{16531F21-0729-FE4E-8138-6478E772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320" name="Line 156">
              <a:extLst>
                <a:ext uri="{FF2B5EF4-FFF2-40B4-BE49-F238E27FC236}">
                  <a16:creationId xmlns:a16="http://schemas.microsoft.com/office/drawing/2014/main" id="{767BE525-56F1-5D4E-852F-F5EF539C84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321" name="Rectangle 157">
              <a:extLst>
                <a:ext uri="{FF2B5EF4-FFF2-40B4-BE49-F238E27FC236}">
                  <a16:creationId xmlns:a16="http://schemas.microsoft.com/office/drawing/2014/main" id="{0ED031EB-8A9B-2848-A088-125E6AC6D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322" name="Text Box 158">
              <a:extLst>
                <a:ext uri="{FF2B5EF4-FFF2-40B4-BE49-F238E27FC236}">
                  <a16:creationId xmlns:a16="http://schemas.microsoft.com/office/drawing/2014/main" id="{7109405D-9781-7343-B829-9AA0F76C5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98323" name="Oval 159">
              <a:extLst>
                <a:ext uri="{FF2B5EF4-FFF2-40B4-BE49-F238E27FC236}">
                  <a16:creationId xmlns:a16="http://schemas.microsoft.com/office/drawing/2014/main" id="{2C33E071-0255-354A-B069-AF8420A91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98324" name="Text Box 160">
              <a:extLst>
                <a:ext uri="{FF2B5EF4-FFF2-40B4-BE49-F238E27FC236}">
                  <a16:creationId xmlns:a16="http://schemas.microsoft.com/office/drawing/2014/main" id="{AEF538F2-E414-FF48-9D3A-FD075D4042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3" y="1380"/>
              <a:ext cx="613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choose x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latin typeface="Tahoma" panose="020B0604030504040204" pitchFamily="34" charset="0"/>
              </a:endParaRPr>
            </a:p>
          </p:txBody>
        </p:sp>
        <p:sp>
          <p:nvSpPr>
            <p:cNvPr id="98325" name="Line 161">
              <a:extLst>
                <a:ext uri="{FF2B5EF4-FFF2-40B4-BE49-F238E27FC236}">
                  <a16:creationId xmlns:a16="http://schemas.microsoft.com/office/drawing/2014/main" id="{772D8F96-7BD7-4143-A194-CB348C1BCE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326" name="Rectangle 162">
              <a:extLst>
                <a:ext uri="{FF2B5EF4-FFF2-40B4-BE49-F238E27FC236}">
                  <a16:creationId xmlns:a16="http://schemas.microsoft.com/office/drawing/2014/main" id="{826940BB-DF22-2A4C-8DC1-A2444D965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327" name="Text Box 163">
              <a:extLst>
                <a:ext uri="{FF2B5EF4-FFF2-40B4-BE49-F238E27FC236}">
                  <a16:creationId xmlns:a16="http://schemas.microsoft.com/office/drawing/2014/main" id="{54830D4B-04A6-ED4A-A501-16F284ED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req_conn(x)</a:t>
              </a:r>
            </a:p>
          </p:txBody>
        </p:sp>
        <p:sp>
          <p:nvSpPr>
            <p:cNvPr id="98328" name="Text Box 164">
              <a:extLst>
                <a:ext uri="{FF2B5EF4-FFF2-40B4-BE49-F238E27FC236}">
                  <a16:creationId xmlns:a16="http://schemas.microsoft.com/office/drawing/2014/main" id="{047435C0-76C7-0140-ADD5-DA3480D8EA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98329" name="Oval 165">
              <a:extLst>
                <a:ext uri="{FF2B5EF4-FFF2-40B4-BE49-F238E27FC236}">
                  <a16:creationId xmlns:a16="http://schemas.microsoft.com/office/drawing/2014/main" id="{F09721A4-947C-F646-A79D-B1F14DACA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grpSp>
          <p:nvGrpSpPr>
            <p:cNvPr id="98330" name="Group 166">
              <a:extLst>
                <a:ext uri="{FF2B5EF4-FFF2-40B4-BE49-F238E27FC236}">
                  <a16:creationId xmlns:a16="http://schemas.microsoft.com/office/drawing/2014/main" id="{8BA522BA-6247-FC4D-B0DC-C18BEC6D0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98376" name="Rectangle 167">
                <a:extLst>
                  <a:ext uri="{FF2B5EF4-FFF2-40B4-BE49-F238E27FC236}">
                    <a16:creationId xmlns:a16="http://schemas.microsoft.com/office/drawing/2014/main" id="{68C50307-7D30-C747-9454-299BDEC73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77" name="Text Box 168">
                <a:extLst>
                  <a:ext uri="{FF2B5EF4-FFF2-40B4-BE49-F238E27FC236}">
                    <a16:creationId xmlns:a16="http://schemas.microsoft.com/office/drawing/2014/main" id="{DC4975A4-3CE7-214B-875A-6532D01991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acc_conn(x)</a:t>
                </a:r>
              </a:p>
            </p:txBody>
          </p:sp>
        </p:grpSp>
        <p:sp>
          <p:nvSpPr>
            <p:cNvPr id="98331" name="Line 169">
              <a:extLst>
                <a:ext uri="{FF2B5EF4-FFF2-40B4-BE49-F238E27FC236}">
                  <a16:creationId xmlns:a16="http://schemas.microsoft.com/office/drawing/2014/main" id="{7439489D-B15E-F646-8ED1-8C5D16353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8332" name="Rectangle 170">
              <a:extLst>
                <a:ext uri="{FF2B5EF4-FFF2-40B4-BE49-F238E27FC236}">
                  <a16:creationId xmlns:a16="http://schemas.microsoft.com/office/drawing/2014/main" id="{62E74A2A-5FED-4449-8B87-70533AEBB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8333" name="Text Box 171">
              <a:extLst>
                <a:ext uri="{FF2B5EF4-FFF2-40B4-BE49-F238E27FC236}">
                  <a16:creationId xmlns:a16="http://schemas.microsoft.com/office/drawing/2014/main" id="{8D0A4F55-A51B-614F-A7FE-C392EDE21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</p:txBody>
        </p:sp>
        <p:sp>
          <p:nvSpPr>
            <p:cNvPr id="98334" name="Oval 172">
              <a:extLst>
                <a:ext uri="{FF2B5EF4-FFF2-40B4-BE49-F238E27FC236}">
                  <a16:creationId xmlns:a16="http://schemas.microsoft.com/office/drawing/2014/main" id="{D78865F7-D63B-F541-9693-615C7B0194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solidFill>
                  <a:srgbClr val="CC0000"/>
                </a:solidFill>
              </a:endParaRPr>
            </a:p>
          </p:txBody>
        </p:sp>
        <p:sp>
          <p:nvSpPr>
            <p:cNvPr id="98335" name="Text Box 173">
              <a:extLst>
                <a:ext uri="{FF2B5EF4-FFF2-40B4-BE49-F238E27FC236}">
                  <a16:creationId xmlns:a16="http://schemas.microsoft.com/office/drawing/2014/main" id="{806E542D-C3A8-C546-A977-52D194E166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0" y="2373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accept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data(x+1)</a:t>
              </a:r>
            </a:p>
          </p:txBody>
        </p:sp>
        <p:grpSp>
          <p:nvGrpSpPr>
            <p:cNvPr id="98336" name="Group 174">
              <a:extLst>
                <a:ext uri="{FF2B5EF4-FFF2-40B4-BE49-F238E27FC236}">
                  <a16:creationId xmlns:a16="http://schemas.microsoft.com/office/drawing/2014/main" id="{77505983-BA6D-C541-9860-D90BFA8FF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6" y="2803"/>
              <a:ext cx="1515" cy="300"/>
              <a:chOff x="3818" y="2796"/>
              <a:chExt cx="1515" cy="300"/>
            </a:xfrm>
          </p:grpSpPr>
          <p:sp>
            <p:nvSpPr>
              <p:cNvPr id="98374" name="Line 175">
                <a:extLst>
                  <a:ext uri="{FF2B5EF4-FFF2-40B4-BE49-F238E27FC236}">
                    <a16:creationId xmlns:a16="http://schemas.microsoft.com/office/drawing/2014/main" id="{9FECB9E8-A2A5-214F-8EFC-64BD9CFAB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8375" name="Text Box 176">
                <a:extLst>
                  <a:ext uri="{FF2B5EF4-FFF2-40B4-BE49-F238E27FC236}">
                    <a16:creationId xmlns:a16="http://schemas.microsoft.com/office/drawing/2014/main" id="{16E4A6A7-998B-0F4A-B420-2139A19214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796"/>
                <a:ext cx="706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connection </a:t>
                </a:r>
              </a:p>
              <a:p>
                <a:pPr algn="ctr">
                  <a:lnSpc>
                    <a:spcPct val="9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Tahoma" panose="020B0604030504040204" pitchFamily="34" charset="0"/>
                  </a:rPr>
                  <a:t>x completes</a:t>
                </a:r>
              </a:p>
            </p:txBody>
          </p:sp>
        </p:grpSp>
        <p:sp>
          <p:nvSpPr>
            <p:cNvPr id="98337" name="Text Box 177">
              <a:extLst>
                <a:ext uri="{FF2B5EF4-FFF2-40B4-BE49-F238E27FC236}">
                  <a16:creationId xmlns:a16="http://schemas.microsoft.com/office/drawing/2014/main" id="{5C5731DF-A525-DE42-9314-764DA3858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server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forgets x</a:t>
              </a:r>
            </a:p>
          </p:txBody>
        </p:sp>
        <p:grpSp>
          <p:nvGrpSpPr>
            <p:cNvPr id="98338" name="Group 178">
              <a:extLst>
                <a:ext uri="{FF2B5EF4-FFF2-40B4-BE49-F238E27FC236}">
                  <a16:creationId xmlns:a16="http://schemas.microsoft.com/office/drawing/2014/main" id="{9FE222AA-D0C0-6E43-A517-5218A4E80E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>
                <a:extLst>
                  <a:ext uri="{FF2B5EF4-FFF2-40B4-BE49-F238E27FC236}">
                    <a16:creationId xmlns:a16="http://schemas.microsoft.com/office/drawing/2014/main" id="{E1EE7F68-4E6D-F74D-AD44-9189BCD26B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>
                <a:extLst>
                  <a:ext uri="{FF2B5EF4-FFF2-40B4-BE49-F238E27FC236}">
                    <a16:creationId xmlns:a16="http://schemas.microsoft.com/office/drawing/2014/main" id="{6036F6EB-E559-6A44-B1CB-A1429D1542F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8339" name="Group 181">
              <a:extLst>
                <a:ext uri="{FF2B5EF4-FFF2-40B4-BE49-F238E27FC236}">
                  <a16:creationId xmlns:a16="http://schemas.microsoft.com/office/drawing/2014/main" id="{64498469-F550-8D48-8851-40CC811D9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>
                <a:extLst>
                  <a:ext uri="{FF2B5EF4-FFF2-40B4-BE49-F238E27FC236}">
                    <a16:creationId xmlns:a16="http://schemas.microsoft.com/office/drawing/2014/main" id="{81489F67-5583-2649-9BC6-ED8EE39F5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1" name="Rectangle 183">
                <a:extLst>
                  <a:ext uri="{FF2B5EF4-FFF2-40B4-BE49-F238E27FC236}">
                    <a16:creationId xmlns:a16="http://schemas.microsoft.com/office/drawing/2014/main" id="{BA7503F8-AAAD-3C44-B0B7-9FA71687A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42" name="Freeform 184">
                <a:extLst>
                  <a:ext uri="{FF2B5EF4-FFF2-40B4-BE49-F238E27FC236}">
                    <a16:creationId xmlns:a16="http://schemas.microsoft.com/office/drawing/2014/main" id="{D3CE4EC7-9279-E74F-965C-8BAAB1E343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3" name="Freeform 185">
                <a:extLst>
                  <a:ext uri="{FF2B5EF4-FFF2-40B4-BE49-F238E27FC236}">
                    <a16:creationId xmlns:a16="http://schemas.microsoft.com/office/drawing/2014/main" id="{6A5AE3EB-C22F-3644-A097-6A20B837BF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44" name="Rectangle 186">
                <a:extLst>
                  <a:ext uri="{FF2B5EF4-FFF2-40B4-BE49-F238E27FC236}">
                    <a16:creationId xmlns:a16="http://schemas.microsoft.com/office/drawing/2014/main" id="{ADB02D4B-D545-A641-AE1D-1726FA3E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8345" name="Group 187">
                <a:extLst>
                  <a:ext uri="{FF2B5EF4-FFF2-40B4-BE49-F238E27FC236}">
                    <a16:creationId xmlns:a16="http://schemas.microsoft.com/office/drawing/2014/main" id="{05696634-8964-184A-8051-19A6D521C1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8370" name="AutoShape 188">
                  <a:extLst>
                    <a:ext uri="{FF2B5EF4-FFF2-40B4-BE49-F238E27FC236}">
                      <a16:creationId xmlns:a16="http://schemas.microsoft.com/office/drawing/2014/main" id="{6DC40E6D-28A6-674D-A548-6DA169A383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371" name="AutoShape 189">
                  <a:extLst>
                    <a:ext uri="{FF2B5EF4-FFF2-40B4-BE49-F238E27FC236}">
                      <a16:creationId xmlns:a16="http://schemas.microsoft.com/office/drawing/2014/main" id="{9BD05E84-CB9C-6A47-9D0E-344BAD984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8346" name="Rectangle 190">
                <a:extLst>
                  <a:ext uri="{FF2B5EF4-FFF2-40B4-BE49-F238E27FC236}">
                    <a16:creationId xmlns:a16="http://schemas.microsoft.com/office/drawing/2014/main" id="{0D8726B5-5FDF-3B44-91FD-7312CAA8B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8347" name="Group 191">
                <a:extLst>
                  <a:ext uri="{FF2B5EF4-FFF2-40B4-BE49-F238E27FC236}">
                    <a16:creationId xmlns:a16="http://schemas.microsoft.com/office/drawing/2014/main" id="{8325B6CE-54A6-AE41-BFE2-BDA2F92B01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8368" name="AutoShape 192">
                  <a:extLst>
                    <a:ext uri="{FF2B5EF4-FFF2-40B4-BE49-F238E27FC236}">
                      <a16:creationId xmlns:a16="http://schemas.microsoft.com/office/drawing/2014/main" id="{4CA9B7CC-5E02-A34E-A665-45191991A3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369" name="AutoShape 193">
                  <a:extLst>
                    <a:ext uri="{FF2B5EF4-FFF2-40B4-BE49-F238E27FC236}">
                      <a16:creationId xmlns:a16="http://schemas.microsoft.com/office/drawing/2014/main" id="{67E0AA90-D360-0A4C-A65A-A0CC9EE07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8348" name="Rectangle 194">
                <a:extLst>
                  <a:ext uri="{FF2B5EF4-FFF2-40B4-BE49-F238E27FC236}">
                    <a16:creationId xmlns:a16="http://schemas.microsoft.com/office/drawing/2014/main" id="{C223E4E2-98E2-D84A-8A34-F37CDE87A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49" name="Rectangle 195">
                <a:extLst>
                  <a:ext uri="{FF2B5EF4-FFF2-40B4-BE49-F238E27FC236}">
                    <a16:creationId xmlns:a16="http://schemas.microsoft.com/office/drawing/2014/main" id="{510A485A-1BAD-0341-A0DD-BCB41A8CE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8350" name="Group 196">
                <a:extLst>
                  <a:ext uri="{FF2B5EF4-FFF2-40B4-BE49-F238E27FC236}">
                    <a16:creationId xmlns:a16="http://schemas.microsoft.com/office/drawing/2014/main" id="{B45EC836-B2A5-1D42-8428-5ED8DA7021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8366" name="AutoShape 197">
                  <a:extLst>
                    <a:ext uri="{FF2B5EF4-FFF2-40B4-BE49-F238E27FC236}">
                      <a16:creationId xmlns:a16="http://schemas.microsoft.com/office/drawing/2014/main" id="{0B9E5126-2F3D-C34E-B532-EC9F283ADA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367" name="AutoShape 198">
                  <a:extLst>
                    <a:ext uri="{FF2B5EF4-FFF2-40B4-BE49-F238E27FC236}">
                      <a16:creationId xmlns:a16="http://schemas.microsoft.com/office/drawing/2014/main" id="{0AE49D5E-24C6-9949-9CE7-99B30084F5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8351" name="Freeform 199">
                <a:extLst>
                  <a:ext uri="{FF2B5EF4-FFF2-40B4-BE49-F238E27FC236}">
                    <a16:creationId xmlns:a16="http://schemas.microsoft.com/office/drawing/2014/main" id="{A019F7E8-4273-B240-B724-F6ACCE72C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8352" name="Group 200">
                <a:extLst>
                  <a:ext uri="{FF2B5EF4-FFF2-40B4-BE49-F238E27FC236}">
                    <a16:creationId xmlns:a16="http://schemas.microsoft.com/office/drawing/2014/main" id="{7D436180-2ADC-8743-95AC-F51B0B273C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8364" name="AutoShape 201">
                  <a:extLst>
                    <a:ext uri="{FF2B5EF4-FFF2-40B4-BE49-F238E27FC236}">
                      <a16:creationId xmlns:a16="http://schemas.microsoft.com/office/drawing/2014/main" id="{FBA8FFF2-2B1E-F84F-812F-CE10ADF4F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8365" name="AutoShape 202">
                  <a:extLst>
                    <a:ext uri="{FF2B5EF4-FFF2-40B4-BE49-F238E27FC236}">
                      <a16:creationId xmlns:a16="http://schemas.microsoft.com/office/drawing/2014/main" id="{548ECEEC-7B87-124F-B0E1-0351D6C2BA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8353" name="Rectangle 203">
                <a:extLst>
                  <a:ext uri="{FF2B5EF4-FFF2-40B4-BE49-F238E27FC236}">
                    <a16:creationId xmlns:a16="http://schemas.microsoft.com/office/drawing/2014/main" id="{DDC3CB6E-7E95-944C-844B-2A7E4173A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54" name="Freeform 204">
                <a:extLst>
                  <a:ext uri="{FF2B5EF4-FFF2-40B4-BE49-F238E27FC236}">
                    <a16:creationId xmlns:a16="http://schemas.microsoft.com/office/drawing/2014/main" id="{162F576C-9688-054C-90FE-514A98150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5" name="Freeform 205">
                <a:extLst>
                  <a:ext uri="{FF2B5EF4-FFF2-40B4-BE49-F238E27FC236}">
                    <a16:creationId xmlns:a16="http://schemas.microsoft.com/office/drawing/2014/main" id="{AC4BEE95-0573-514B-8C93-A726D44CD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6" name="Oval 206">
                <a:extLst>
                  <a:ext uri="{FF2B5EF4-FFF2-40B4-BE49-F238E27FC236}">
                    <a16:creationId xmlns:a16="http://schemas.microsoft.com/office/drawing/2014/main" id="{D4768DF6-AB1E-C54B-A174-1999782FB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57" name="Freeform 207">
                <a:extLst>
                  <a:ext uri="{FF2B5EF4-FFF2-40B4-BE49-F238E27FC236}">
                    <a16:creationId xmlns:a16="http://schemas.microsoft.com/office/drawing/2014/main" id="{634C6D11-3A6E-CD4C-8839-73FA6B5B4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358" name="AutoShape 208">
                <a:extLst>
                  <a:ext uri="{FF2B5EF4-FFF2-40B4-BE49-F238E27FC236}">
                    <a16:creationId xmlns:a16="http://schemas.microsoft.com/office/drawing/2014/main" id="{922D2B2F-E3C7-9D4E-AD93-BA4A33A783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59" name="AutoShape 209">
                <a:extLst>
                  <a:ext uri="{FF2B5EF4-FFF2-40B4-BE49-F238E27FC236}">
                    <a16:creationId xmlns:a16="http://schemas.microsoft.com/office/drawing/2014/main" id="{F3FBC7BC-DACA-4E4E-8F62-04ABFBF66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60" name="Oval 210">
                <a:extLst>
                  <a:ext uri="{FF2B5EF4-FFF2-40B4-BE49-F238E27FC236}">
                    <a16:creationId xmlns:a16="http://schemas.microsoft.com/office/drawing/2014/main" id="{71EF5448-1AF3-1B44-A45F-20D07F7F8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61" name="Oval 211">
                <a:extLst>
                  <a:ext uri="{FF2B5EF4-FFF2-40B4-BE49-F238E27FC236}">
                    <a16:creationId xmlns:a16="http://schemas.microsoft.com/office/drawing/2014/main" id="{F4CE8D3C-61B7-CA4B-9A9C-7D5AB9D63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62" name="Oval 212">
                <a:extLst>
                  <a:ext uri="{FF2B5EF4-FFF2-40B4-BE49-F238E27FC236}">
                    <a16:creationId xmlns:a16="http://schemas.microsoft.com/office/drawing/2014/main" id="{3361AC5C-1281-9342-B859-49EAFEFB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8363" name="Rectangle 213">
                <a:extLst>
                  <a:ext uri="{FF2B5EF4-FFF2-40B4-BE49-F238E27FC236}">
                    <a16:creationId xmlns:a16="http://schemas.microsoft.com/office/drawing/2014/main" id="{C72883E2-83C5-0749-A8D5-CB9B3B587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97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Footer Placeholder 5">
            <a:extLst>
              <a:ext uri="{FF2B5EF4-FFF2-40B4-BE49-F238E27FC236}">
                <a16:creationId xmlns:a16="http://schemas.microsoft.com/office/drawing/2014/main" id="{C12BABAD-F67F-A348-90D7-2D8339552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99330" name="Slide Number Placeholder 6">
            <a:extLst>
              <a:ext uri="{FF2B5EF4-FFF2-40B4-BE49-F238E27FC236}">
                <a16:creationId xmlns:a16="http://schemas.microsoft.com/office/drawing/2014/main" id="{46B6CF0A-5B9C-674C-BFE1-22E13F17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86FCCCF5-941F-6243-B662-68F0F3E7CD3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32F96617-4998-804B-89DA-3EA5DC994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064" y="166688"/>
            <a:ext cx="5356225" cy="849312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TCP 3-way handshake</a:t>
            </a:r>
            <a:endParaRPr lang="en-US" dirty="0">
              <a:cs typeface="+mj-cs"/>
            </a:endParaRPr>
          </a:p>
        </p:txBody>
      </p:sp>
      <p:sp>
        <p:nvSpPr>
          <p:cNvPr id="99333" name="Line 5">
            <a:extLst>
              <a:ext uri="{FF2B5EF4-FFF2-40B4-BE49-F238E27FC236}">
                <a16:creationId xmlns:a16="http://schemas.microsoft.com/office/drawing/2014/main" id="{CD8A2320-A4D1-5441-B069-A2D6C8FA9B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6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4342" name="Group 102">
            <a:extLst>
              <a:ext uri="{FF2B5EF4-FFF2-40B4-BE49-F238E27FC236}">
                <a16:creationId xmlns:a16="http://schemas.microsoft.com/office/drawing/2014/main" id="{3790F8ED-D41C-264B-AF7C-A8F0A860A1A0}"/>
              </a:ext>
            </a:extLst>
          </p:cNvPr>
          <p:cNvGrpSpPr>
            <a:grpSpLocks/>
          </p:cNvGrpSpPr>
          <p:nvPr/>
        </p:nvGrpSpPr>
        <p:grpSpPr bwMode="auto">
          <a:xfrm>
            <a:off x="2820988" y="2241551"/>
            <a:ext cx="4494212" cy="955675"/>
            <a:chOff x="810" y="1363"/>
            <a:chExt cx="2831" cy="602"/>
          </a:xfrm>
        </p:grpSpPr>
        <p:sp>
          <p:nvSpPr>
            <p:cNvPr id="99399" name="Line 10">
              <a:extLst>
                <a:ext uri="{FF2B5EF4-FFF2-40B4-BE49-F238E27FC236}">
                  <a16:creationId xmlns:a16="http://schemas.microsoft.com/office/drawing/2014/main" id="{5714814D-F168-7041-9EBC-30A760E8E3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400" name="Rectangle 12">
              <a:extLst>
                <a:ext uri="{FF2B5EF4-FFF2-40B4-BE49-F238E27FC236}">
                  <a16:creationId xmlns:a16="http://schemas.microsoft.com/office/drawing/2014/main" id="{743633C3-4A44-9842-A587-D8885ECEA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401" name="Text Box 13">
              <a:extLst>
                <a:ext uri="{FF2B5EF4-FFF2-40B4-BE49-F238E27FC236}">
                  <a16:creationId xmlns:a16="http://schemas.microsoft.com/office/drawing/2014/main" id="{20E1F0FD-4959-B648-B2B8-030650A8C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SYNbit=1, Seq=x</a:t>
              </a:r>
            </a:p>
          </p:txBody>
        </p:sp>
        <p:sp>
          <p:nvSpPr>
            <p:cNvPr id="99402" name="Text Box 21">
              <a:extLst>
                <a:ext uri="{FF2B5EF4-FFF2-40B4-BE49-F238E27FC236}">
                  <a16:creationId xmlns:a16="http://schemas.microsoft.com/office/drawing/2014/main" id="{B2233CDF-884A-2E44-A6CA-BAB7759E2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choose init seq num, x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TCP SYN msg</a:t>
              </a:r>
            </a:p>
          </p:txBody>
        </p:sp>
      </p:grpSp>
      <p:sp>
        <p:nvSpPr>
          <p:cNvPr id="99335" name="Line 22">
            <a:extLst>
              <a:ext uri="{FF2B5EF4-FFF2-40B4-BE49-F238E27FC236}">
                <a16:creationId xmlns:a16="http://schemas.microsoft.com/office/drawing/2014/main" id="{4ED79D3A-D336-5B47-A56A-3B48ECD5E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6164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94332" name="Text Box 92">
            <a:extLst>
              <a:ext uri="{FF2B5EF4-FFF2-40B4-BE49-F238E27FC236}">
                <a16:creationId xmlns:a16="http://schemas.microsoft.com/office/drawing/2014/main" id="{4BCE7F38-F62A-FB47-BE51-79ADE2EA2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2151" y="52228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394349" name="Group 109">
            <a:extLst>
              <a:ext uri="{FF2B5EF4-FFF2-40B4-BE49-F238E27FC236}">
                <a16:creationId xmlns:a16="http://schemas.microsoft.com/office/drawing/2014/main" id="{87476966-02C9-BE4A-9A28-67165FA70FBF}"/>
              </a:ext>
            </a:extLst>
          </p:cNvPr>
          <p:cNvGrpSpPr>
            <a:grpSpLocks/>
          </p:cNvGrpSpPr>
          <p:nvPr/>
        </p:nvGrpSpPr>
        <p:grpSpPr bwMode="auto">
          <a:xfrm>
            <a:off x="4805363" y="2911476"/>
            <a:ext cx="4519612" cy="1425575"/>
            <a:chOff x="2060" y="1785"/>
            <a:chExt cx="2847" cy="898"/>
          </a:xfrm>
        </p:grpSpPr>
        <p:sp>
          <p:nvSpPr>
            <p:cNvPr id="99395" name="Line 11">
              <a:extLst>
                <a:ext uri="{FF2B5EF4-FFF2-40B4-BE49-F238E27FC236}">
                  <a16:creationId xmlns:a16="http://schemas.microsoft.com/office/drawing/2014/main" id="{9A867AC9-18A5-CC47-A54F-3760AF27D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96" name="Rectangle 14">
              <a:extLst>
                <a:ext uri="{FF2B5EF4-FFF2-40B4-BE49-F238E27FC236}">
                  <a16:creationId xmlns:a16="http://schemas.microsoft.com/office/drawing/2014/main" id="{32E9EBBD-237F-EB44-986D-806823F4B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397" name="Text Box 83">
              <a:extLst>
                <a:ext uri="{FF2B5EF4-FFF2-40B4-BE49-F238E27FC236}">
                  <a16:creationId xmlns:a16="http://schemas.microsoft.com/office/drawing/2014/main" id="{386221AE-4D3D-A147-972A-A64C5E3B2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SYNbit=1, Seq=y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ACKbit=1; ACKnum=x+1</a:t>
              </a:r>
            </a:p>
          </p:txBody>
        </p:sp>
        <p:sp>
          <p:nvSpPr>
            <p:cNvPr id="99398" name="Text Box 93">
              <a:extLst>
                <a:ext uri="{FF2B5EF4-FFF2-40B4-BE49-F238E27FC236}">
                  <a16:creationId xmlns:a16="http://schemas.microsoft.com/office/drawing/2014/main" id="{74CF3672-7557-2A4E-80C6-D1EC01A4B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choose init seq num, y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TCP SYNACK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msg, acking SYN</a:t>
              </a:r>
            </a:p>
          </p:txBody>
        </p:sp>
      </p:grpSp>
      <p:grpSp>
        <p:nvGrpSpPr>
          <p:cNvPr id="394350" name="Group 110">
            <a:extLst>
              <a:ext uri="{FF2B5EF4-FFF2-40B4-BE49-F238E27FC236}">
                <a16:creationId xmlns:a16="http://schemas.microsoft.com/office/drawing/2014/main" id="{F2B3C1DC-9FFF-8C4C-8660-1306B975A6B8}"/>
              </a:ext>
            </a:extLst>
          </p:cNvPr>
          <p:cNvGrpSpPr>
            <a:grpSpLocks/>
          </p:cNvGrpSpPr>
          <p:nvPr/>
        </p:nvGrpSpPr>
        <p:grpSpPr bwMode="auto">
          <a:xfrm>
            <a:off x="2522539" y="4010025"/>
            <a:ext cx="6630987" cy="1373188"/>
            <a:chOff x="622" y="2477"/>
            <a:chExt cx="4177" cy="865"/>
          </a:xfrm>
        </p:grpSpPr>
        <p:sp>
          <p:nvSpPr>
            <p:cNvPr id="99390" name="Line 84">
              <a:extLst>
                <a:ext uri="{FF2B5EF4-FFF2-40B4-BE49-F238E27FC236}">
                  <a16:creationId xmlns:a16="http://schemas.microsoft.com/office/drawing/2014/main" id="{AA5BDF3A-7926-EB45-AE51-DD6BA4E57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9391" name="Rectangle 89">
              <a:extLst>
                <a:ext uri="{FF2B5EF4-FFF2-40B4-BE49-F238E27FC236}">
                  <a16:creationId xmlns:a16="http://schemas.microsoft.com/office/drawing/2014/main" id="{8E71D300-D164-1F4C-8EF6-F23DF07CE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9392" name="Text Box 90">
              <a:extLst>
                <a:ext uri="{FF2B5EF4-FFF2-40B4-BE49-F238E27FC236}">
                  <a16:creationId xmlns:a16="http://schemas.microsoft.com/office/drawing/2014/main" id="{78ED8CB7-B14A-3842-8B6B-6D6FE2B087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ACKbit=1, ACKnum=y+1</a:t>
              </a:r>
            </a:p>
          </p:txBody>
        </p:sp>
        <p:sp>
          <p:nvSpPr>
            <p:cNvPr id="99393" name="Text Box 94">
              <a:extLst>
                <a:ext uri="{FF2B5EF4-FFF2-40B4-BE49-F238E27FC236}">
                  <a16:creationId xmlns:a16="http://schemas.microsoft.com/office/drawing/2014/main" id="{9D1F200D-1C7D-4345-B692-1CECAA4CD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received SYNACK(x)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indicates server is live;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ACK for SYNACK;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this segment may contain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client-to-server data</a:t>
              </a:r>
            </a:p>
          </p:txBody>
        </p:sp>
        <p:sp>
          <p:nvSpPr>
            <p:cNvPr id="99394" name="Text Box 95">
              <a:extLst>
                <a:ext uri="{FF2B5EF4-FFF2-40B4-BE49-F238E27FC236}">
                  <a16:creationId xmlns:a16="http://schemas.microsoft.com/office/drawing/2014/main" id="{73FB7C1E-BCE7-5A47-89D4-DE4045BE71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received ACK(y) 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indicates client is live</a:t>
              </a:r>
            </a:p>
          </p:txBody>
        </p:sp>
      </p:grpSp>
      <p:grpSp>
        <p:nvGrpSpPr>
          <p:cNvPr id="394345" name="Group 105">
            <a:extLst>
              <a:ext uri="{FF2B5EF4-FFF2-40B4-BE49-F238E27FC236}">
                <a16:creationId xmlns:a16="http://schemas.microsoft.com/office/drawing/2014/main" id="{694DA8F2-772C-A04E-89C0-EA55EDF19315}"/>
              </a:ext>
            </a:extLst>
          </p:cNvPr>
          <p:cNvGrpSpPr>
            <a:grpSpLocks/>
          </p:cNvGrpSpPr>
          <p:nvPr/>
        </p:nvGrpSpPr>
        <p:grpSpPr bwMode="auto">
          <a:xfrm>
            <a:off x="1824039" y="2279650"/>
            <a:ext cx="1030287" cy="700088"/>
            <a:chOff x="182" y="1387"/>
            <a:chExt cx="649" cy="441"/>
          </a:xfrm>
        </p:grpSpPr>
        <p:sp>
          <p:nvSpPr>
            <p:cNvPr id="99388" name="Text Box 91">
              <a:extLst>
                <a:ext uri="{FF2B5EF4-FFF2-40B4-BE49-F238E27FC236}">
                  <a16:creationId xmlns:a16="http://schemas.microsoft.com/office/drawing/2014/main" id="{C9A45C93-F614-E64F-AE2C-429994350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SYNSENT</a:t>
              </a:r>
            </a:p>
          </p:txBody>
        </p:sp>
        <p:sp>
          <p:nvSpPr>
            <p:cNvPr id="99389" name="Line 103">
              <a:extLst>
                <a:ext uri="{FF2B5EF4-FFF2-40B4-BE49-F238E27FC236}">
                  <a16:creationId xmlns:a16="http://schemas.microsoft.com/office/drawing/2014/main" id="{BA05BE91-3570-6346-B3DB-C8F711D0A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4351" name="Group 111">
            <a:extLst>
              <a:ext uri="{FF2B5EF4-FFF2-40B4-BE49-F238E27FC236}">
                <a16:creationId xmlns:a16="http://schemas.microsoft.com/office/drawing/2014/main" id="{222EAA31-AEBA-334A-9B38-AF5022E24752}"/>
              </a:ext>
            </a:extLst>
          </p:cNvPr>
          <p:cNvGrpSpPr>
            <a:grpSpLocks/>
          </p:cNvGrpSpPr>
          <p:nvPr/>
        </p:nvGrpSpPr>
        <p:grpSpPr bwMode="auto">
          <a:xfrm>
            <a:off x="1825626" y="2940051"/>
            <a:ext cx="771525" cy="1622425"/>
            <a:chOff x="183" y="1803"/>
            <a:chExt cx="486" cy="1022"/>
          </a:xfrm>
        </p:grpSpPr>
        <p:sp>
          <p:nvSpPr>
            <p:cNvPr id="99386" name="Text Box 16">
              <a:extLst>
                <a:ext uri="{FF2B5EF4-FFF2-40B4-BE49-F238E27FC236}">
                  <a16:creationId xmlns:a16="http://schemas.microsoft.com/office/drawing/2014/main" id="{4E2FE57E-D097-B446-ADBD-F542DF258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CC0000"/>
                  </a:solidFill>
                  <a:latin typeface="Tahoma" panose="020B0604030504040204" pitchFamily="34" charset="0"/>
                </a:rPr>
                <a:t>ESTAB</a:t>
              </a:r>
            </a:p>
          </p:txBody>
        </p:sp>
        <p:sp>
          <p:nvSpPr>
            <p:cNvPr id="99387" name="Line 104">
              <a:extLst>
                <a:ext uri="{FF2B5EF4-FFF2-40B4-BE49-F238E27FC236}">
                  <a16:creationId xmlns:a16="http://schemas.microsoft.com/office/drawing/2014/main" id="{DC70229A-9B2C-6946-A651-8A5A8C36E6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4348" name="Group 108">
            <a:extLst>
              <a:ext uri="{FF2B5EF4-FFF2-40B4-BE49-F238E27FC236}">
                <a16:creationId xmlns:a16="http://schemas.microsoft.com/office/drawing/2014/main" id="{C6B25AD9-7DAF-2F45-A4E3-AE6C521089DC}"/>
              </a:ext>
            </a:extLst>
          </p:cNvPr>
          <p:cNvGrpSpPr>
            <a:grpSpLocks/>
          </p:cNvGrpSpPr>
          <p:nvPr/>
        </p:nvGrpSpPr>
        <p:grpSpPr bwMode="auto">
          <a:xfrm>
            <a:off x="9278939" y="2335213"/>
            <a:ext cx="1119187" cy="1192212"/>
            <a:chOff x="4878" y="1422"/>
            <a:chExt cx="705" cy="751"/>
          </a:xfrm>
        </p:grpSpPr>
        <p:sp>
          <p:nvSpPr>
            <p:cNvPr id="99384" name="Text Box 99">
              <a:extLst>
                <a:ext uri="{FF2B5EF4-FFF2-40B4-BE49-F238E27FC236}">
                  <a16:creationId xmlns:a16="http://schemas.microsoft.com/office/drawing/2014/main" id="{DB7F62EA-873C-AB4F-B827-ACBC1EB0F6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SYN RCVD</a:t>
              </a:r>
            </a:p>
          </p:txBody>
        </p:sp>
        <p:sp>
          <p:nvSpPr>
            <p:cNvPr id="99385" name="Line 106">
              <a:extLst>
                <a:ext uri="{FF2B5EF4-FFF2-40B4-BE49-F238E27FC236}">
                  <a16:creationId xmlns:a16="http://schemas.microsoft.com/office/drawing/2014/main" id="{14681DDD-4C3E-7D4B-AAEE-E73FA50D0E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4347" name="Line 107">
            <a:extLst>
              <a:ext uri="{FF2B5EF4-FFF2-40B4-BE49-F238E27FC236}">
                <a16:creationId xmlns:a16="http://schemas.microsoft.com/office/drawing/2014/main" id="{18FB8C48-B6F6-634F-8EF3-C31C8CB34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993313" y="3536951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99343" name="Group 113">
            <a:extLst>
              <a:ext uri="{FF2B5EF4-FFF2-40B4-BE49-F238E27FC236}">
                <a16:creationId xmlns:a16="http://schemas.microsoft.com/office/drawing/2014/main" id="{32D4518B-8EC4-E14E-ADF7-84248893F926}"/>
              </a:ext>
            </a:extLst>
          </p:cNvPr>
          <p:cNvGrpSpPr>
            <a:grpSpLocks/>
          </p:cNvGrpSpPr>
          <p:nvPr/>
        </p:nvGrpSpPr>
        <p:grpSpPr bwMode="auto">
          <a:xfrm>
            <a:off x="1830388" y="1590675"/>
            <a:ext cx="8551862" cy="736600"/>
            <a:chOff x="193" y="1002"/>
            <a:chExt cx="5387" cy="464"/>
          </a:xfrm>
        </p:grpSpPr>
        <p:sp>
          <p:nvSpPr>
            <p:cNvPr id="99344" name="Text Box 114">
              <a:extLst>
                <a:ext uri="{FF2B5EF4-FFF2-40B4-BE49-F238E27FC236}">
                  <a16:creationId xmlns:a16="http://schemas.microsoft.com/office/drawing/2014/main" id="{458259C2-D0FF-CD41-A133-6A08CC53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" y="1002"/>
              <a:ext cx="73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client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9345" name="Text Box 115">
              <a:extLst>
                <a:ext uri="{FF2B5EF4-FFF2-40B4-BE49-F238E27FC236}">
                  <a16:creationId xmlns:a16="http://schemas.microsoft.com/office/drawing/2014/main" id="{D6974911-EA01-6C49-B1AE-B68E9FDDEC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LISTEN</a:t>
              </a:r>
            </a:p>
          </p:txBody>
        </p:sp>
        <p:sp>
          <p:nvSpPr>
            <p:cNvPr id="99346" name="Text Box 116">
              <a:extLst>
                <a:ext uri="{FF2B5EF4-FFF2-40B4-BE49-F238E27FC236}">
                  <a16:creationId xmlns:a16="http://schemas.microsoft.com/office/drawing/2014/main" id="{2F208551-F15B-8B41-B127-9F67710A9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1013"/>
              <a:ext cx="78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000099"/>
                  </a:solidFill>
                  <a:latin typeface="Tahoma" panose="020B0604030504040204" pitchFamily="34" charset="0"/>
                </a:rPr>
                <a:t>server state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 i="1">
                <a:solidFill>
                  <a:srgbClr val="000099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9347" name="Text Box 117">
              <a:extLst>
                <a:ext uri="{FF2B5EF4-FFF2-40B4-BE49-F238E27FC236}">
                  <a16:creationId xmlns:a16="http://schemas.microsoft.com/office/drawing/2014/main" id="{F65482AC-B48A-104D-989E-5E77DB20B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LISTEN</a:t>
              </a:r>
            </a:p>
          </p:txBody>
        </p:sp>
        <p:grpSp>
          <p:nvGrpSpPr>
            <p:cNvPr id="99348" name="Group 118">
              <a:extLst>
                <a:ext uri="{FF2B5EF4-FFF2-40B4-BE49-F238E27FC236}">
                  <a16:creationId xmlns:a16="http://schemas.microsoft.com/office/drawing/2014/main" id="{972949DA-6832-2D48-AF53-5852A1335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>
                <a:extLst>
                  <a:ext uri="{FF2B5EF4-FFF2-40B4-BE49-F238E27FC236}">
                    <a16:creationId xmlns:a16="http://schemas.microsoft.com/office/drawing/2014/main" id="{7A5D2CA5-E710-2A40-BDC4-71E13F45B1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>
                <a:extLst>
                  <a:ext uri="{FF2B5EF4-FFF2-40B4-BE49-F238E27FC236}">
                    <a16:creationId xmlns:a16="http://schemas.microsoft.com/office/drawing/2014/main" id="{39E0A981-B8C2-2344-A1EA-D3B08167627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9349" name="Group 121">
              <a:extLst>
                <a:ext uri="{FF2B5EF4-FFF2-40B4-BE49-F238E27FC236}">
                  <a16:creationId xmlns:a16="http://schemas.microsoft.com/office/drawing/2014/main" id="{0E856B0F-F0D3-7E4A-B33E-72F03D6A18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>
                <a:extLst>
                  <a:ext uri="{FF2B5EF4-FFF2-40B4-BE49-F238E27FC236}">
                    <a16:creationId xmlns:a16="http://schemas.microsoft.com/office/drawing/2014/main" id="{093978D1-109B-8446-8D1C-59B94E13A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1" name="Rectangle 123">
                <a:extLst>
                  <a:ext uri="{FF2B5EF4-FFF2-40B4-BE49-F238E27FC236}">
                    <a16:creationId xmlns:a16="http://schemas.microsoft.com/office/drawing/2014/main" id="{1BA74677-2E18-7A46-ADC4-C40C16057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52" name="Freeform 124">
                <a:extLst>
                  <a:ext uri="{FF2B5EF4-FFF2-40B4-BE49-F238E27FC236}">
                    <a16:creationId xmlns:a16="http://schemas.microsoft.com/office/drawing/2014/main" id="{FAA8ACB2-45CF-0E42-BE88-CE52205D3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3" name="Freeform 125">
                <a:extLst>
                  <a:ext uri="{FF2B5EF4-FFF2-40B4-BE49-F238E27FC236}">
                    <a16:creationId xmlns:a16="http://schemas.microsoft.com/office/drawing/2014/main" id="{6EB29656-089E-CB48-A467-0D1A557E2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54" name="Rectangle 126">
                <a:extLst>
                  <a:ext uri="{FF2B5EF4-FFF2-40B4-BE49-F238E27FC236}">
                    <a16:creationId xmlns:a16="http://schemas.microsoft.com/office/drawing/2014/main" id="{AA3BBB9F-B32A-4C46-AB31-3931CB25C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9355" name="Group 127">
                <a:extLst>
                  <a:ext uri="{FF2B5EF4-FFF2-40B4-BE49-F238E27FC236}">
                    <a16:creationId xmlns:a16="http://schemas.microsoft.com/office/drawing/2014/main" id="{4DD2FB75-3836-254F-8144-620C4DC16D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9380" name="AutoShape 128">
                  <a:extLst>
                    <a:ext uri="{FF2B5EF4-FFF2-40B4-BE49-F238E27FC236}">
                      <a16:creationId xmlns:a16="http://schemas.microsoft.com/office/drawing/2014/main" id="{2A38C368-E129-AD45-9F67-8A1C5B66C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9381" name="AutoShape 129">
                  <a:extLst>
                    <a:ext uri="{FF2B5EF4-FFF2-40B4-BE49-F238E27FC236}">
                      <a16:creationId xmlns:a16="http://schemas.microsoft.com/office/drawing/2014/main" id="{97B83E14-0E20-E245-9D43-EF69A10CBF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9356" name="Rectangle 130">
                <a:extLst>
                  <a:ext uri="{FF2B5EF4-FFF2-40B4-BE49-F238E27FC236}">
                    <a16:creationId xmlns:a16="http://schemas.microsoft.com/office/drawing/2014/main" id="{B10207AB-5FDD-8F4D-AEB1-40F331A1E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9357" name="Group 131">
                <a:extLst>
                  <a:ext uri="{FF2B5EF4-FFF2-40B4-BE49-F238E27FC236}">
                    <a16:creationId xmlns:a16="http://schemas.microsoft.com/office/drawing/2014/main" id="{D9C74EDF-DB02-D64D-9D7D-EAD8906A68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9378" name="AutoShape 132">
                  <a:extLst>
                    <a:ext uri="{FF2B5EF4-FFF2-40B4-BE49-F238E27FC236}">
                      <a16:creationId xmlns:a16="http://schemas.microsoft.com/office/drawing/2014/main" id="{D5F9DA9A-14A5-9945-8C2D-450CD13FD6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9379" name="AutoShape 133">
                  <a:extLst>
                    <a:ext uri="{FF2B5EF4-FFF2-40B4-BE49-F238E27FC236}">
                      <a16:creationId xmlns:a16="http://schemas.microsoft.com/office/drawing/2014/main" id="{733981CB-D5CA-B445-89D3-2C418A6EF6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9358" name="Rectangle 134">
                <a:extLst>
                  <a:ext uri="{FF2B5EF4-FFF2-40B4-BE49-F238E27FC236}">
                    <a16:creationId xmlns:a16="http://schemas.microsoft.com/office/drawing/2014/main" id="{B661DBE3-3236-1C47-8810-C9C60A370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59" name="Rectangle 135">
                <a:extLst>
                  <a:ext uri="{FF2B5EF4-FFF2-40B4-BE49-F238E27FC236}">
                    <a16:creationId xmlns:a16="http://schemas.microsoft.com/office/drawing/2014/main" id="{A1DC47D6-65B9-C64D-83FD-D042CF9D4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99360" name="Group 136">
                <a:extLst>
                  <a:ext uri="{FF2B5EF4-FFF2-40B4-BE49-F238E27FC236}">
                    <a16:creationId xmlns:a16="http://schemas.microsoft.com/office/drawing/2014/main" id="{F82E31FC-2572-3648-B38A-7F4E7D1E83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9376" name="AutoShape 137">
                  <a:extLst>
                    <a:ext uri="{FF2B5EF4-FFF2-40B4-BE49-F238E27FC236}">
                      <a16:creationId xmlns:a16="http://schemas.microsoft.com/office/drawing/2014/main" id="{D4DFE227-3167-C349-B30A-8AE0EFDF2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9377" name="AutoShape 138">
                  <a:extLst>
                    <a:ext uri="{FF2B5EF4-FFF2-40B4-BE49-F238E27FC236}">
                      <a16:creationId xmlns:a16="http://schemas.microsoft.com/office/drawing/2014/main" id="{53A07369-474F-5348-8AA8-2AE5897302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9361" name="Freeform 139">
                <a:extLst>
                  <a:ext uri="{FF2B5EF4-FFF2-40B4-BE49-F238E27FC236}">
                    <a16:creationId xmlns:a16="http://schemas.microsoft.com/office/drawing/2014/main" id="{C059550A-6AF0-DC4E-A7CA-447F76F44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9362" name="Group 140">
                <a:extLst>
                  <a:ext uri="{FF2B5EF4-FFF2-40B4-BE49-F238E27FC236}">
                    <a16:creationId xmlns:a16="http://schemas.microsoft.com/office/drawing/2014/main" id="{622E48CB-3FDC-1E4D-8FFC-DF84EB916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9374" name="AutoShape 141">
                  <a:extLst>
                    <a:ext uri="{FF2B5EF4-FFF2-40B4-BE49-F238E27FC236}">
                      <a16:creationId xmlns:a16="http://schemas.microsoft.com/office/drawing/2014/main" id="{4683C933-F7C6-0347-AA90-E8CA2069C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99375" name="AutoShape 142">
                  <a:extLst>
                    <a:ext uri="{FF2B5EF4-FFF2-40B4-BE49-F238E27FC236}">
                      <a16:creationId xmlns:a16="http://schemas.microsoft.com/office/drawing/2014/main" id="{274A05B4-C081-0A4A-BA39-224899069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 algn="ctr"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panose="020B060403050404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99363" name="Rectangle 143">
                <a:extLst>
                  <a:ext uri="{FF2B5EF4-FFF2-40B4-BE49-F238E27FC236}">
                    <a16:creationId xmlns:a16="http://schemas.microsoft.com/office/drawing/2014/main" id="{67D533DD-1EAE-5947-8410-7D13C186A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64" name="Freeform 144">
                <a:extLst>
                  <a:ext uri="{FF2B5EF4-FFF2-40B4-BE49-F238E27FC236}">
                    <a16:creationId xmlns:a16="http://schemas.microsoft.com/office/drawing/2014/main" id="{18183A47-029C-8247-8241-BEE618A3E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5" name="Freeform 145">
                <a:extLst>
                  <a:ext uri="{FF2B5EF4-FFF2-40B4-BE49-F238E27FC236}">
                    <a16:creationId xmlns:a16="http://schemas.microsoft.com/office/drawing/2014/main" id="{1A6F3B19-969D-1B48-A9E0-729143D8D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40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6" name="Oval 146">
                <a:extLst>
                  <a:ext uri="{FF2B5EF4-FFF2-40B4-BE49-F238E27FC236}">
                    <a16:creationId xmlns:a16="http://schemas.microsoft.com/office/drawing/2014/main" id="{5F2D955E-7068-814D-BD63-4C9A82045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67" name="Freeform 147">
                <a:extLst>
                  <a:ext uri="{FF2B5EF4-FFF2-40B4-BE49-F238E27FC236}">
                    <a16:creationId xmlns:a16="http://schemas.microsoft.com/office/drawing/2014/main" id="{8DD4AC48-AD2B-764C-8939-5C48BE1733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368" name="AutoShape 148">
                <a:extLst>
                  <a:ext uri="{FF2B5EF4-FFF2-40B4-BE49-F238E27FC236}">
                    <a16:creationId xmlns:a16="http://schemas.microsoft.com/office/drawing/2014/main" id="{4138052A-522B-6849-8597-D1605FB70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69" name="AutoShape 149">
                <a:extLst>
                  <a:ext uri="{FF2B5EF4-FFF2-40B4-BE49-F238E27FC236}">
                    <a16:creationId xmlns:a16="http://schemas.microsoft.com/office/drawing/2014/main" id="{8240A148-D9F2-FA4F-84FA-23E8A9623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70" name="Oval 150">
                <a:extLst>
                  <a:ext uri="{FF2B5EF4-FFF2-40B4-BE49-F238E27FC236}">
                    <a16:creationId xmlns:a16="http://schemas.microsoft.com/office/drawing/2014/main" id="{895F63B9-A4EC-C646-811D-7E171E5E1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71" name="Oval 151">
                <a:extLst>
                  <a:ext uri="{FF2B5EF4-FFF2-40B4-BE49-F238E27FC236}">
                    <a16:creationId xmlns:a16="http://schemas.microsoft.com/office/drawing/2014/main" id="{C61457CF-28FD-354D-898B-28E5197319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72" name="Oval 152">
                <a:extLst>
                  <a:ext uri="{FF2B5EF4-FFF2-40B4-BE49-F238E27FC236}">
                    <a16:creationId xmlns:a16="http://schemas.microsoft.com/office/drawing/2014/main" id="{DEFEE400-2D2B-A346-B887-E491240C5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99373" name="Rectangle 153">
                <a:extLst>
                  <a:ext uri="{FF2B5EF4-FFF2-40B4-BE49-F238E27FC236}">
                    <a16:creationId xmlns:a16="http://schemas.microsoft.com/office/drawing/2014/main" id="{8A6EFF28-F735-8C40-848B-8C79F7665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3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6">
            <a:extLst>
              <a:ext uri="{FF2B5EF4-FFF2-40B4-BE49-F238E27FC236}">
                <a16:creationId xmlns:a16="http://schemas.microsoft.com/office/drawing/2014/main" id="{34A7518A-7E7C-D746-B42E-45080429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743F265-7D6C-CF43-8E81-B0CD1BBA56F9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54B6C8D4-345A-6F40-8C5C-8A2F47FBF8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064" y="166688"/>
            <a:ext cx="6866548" cy="849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TCP 3-way handshake: FSM</a:t>
            </a:r>
            <a:endParaRPr lang="en-US" dirty="0">
              <a:cs typeface="+mj-cs"/>
            </a:endParaRPr>
          </a:p>
        </p:txBody>
      </p:sp>
      <p:grpSp>
        <p:nvGrpSpPr>
          <p:cNvPr id="100357" name="Group 47">
            <a:extLst>
              <a:ext uri="{FF2B5EF4-FFF2-40B4-BE49-F238E27FC236}">
                <a16:creationId xmlns:a16="http://schemas.microsoft.com/office/drawing/2014/main" id="{38E9A950-3F38-D444-94A3-4743058B4DAD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1246189"/>
            <a:ext cx="876300" cy="827087"/>
            <a:chOff x="1778" y="1720"/>
            <a:chExt cx="722" cy="642"/>
          </a:xfrm>
        </p:grpSpPr>
        <p:sp>
          <p:nvSpPr>
            <p:cNvPr id="100395" name="Oval 41">
              <a:extLst>
                <a:ext uri="{FF2B5EF4-FFF2-40B4-BE49-F238E27FC236}">
                  <a16:creationId xmlns:a16="http://schemas.microsoft.com/office/drawing/2014/main" id="{E9DF665E-963F-6E41-A3B0-11B5B6896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6" name="Oval 42">
              <a:extLst>
                <a:ext uri="{FF2B5EF4-FFF2-40B4-BE49-F238E27FC236}">
                  <a16:creationId xmlns:a16="http://schemas.microsoft.com/office/drawing/2014/main" id="{7C65C440-F2EF-904E-AC49-8DED64C29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0358" name="Text Box 43">
            <a:extLst>
              <a:ext uri="{FF2B5EF4-FFF2-40B4-BE49-F238E27FC236}">
                <a16:creationId xmlns:a16="http://schemas.microsoft.com/office/drawing/2014/main" id="{38D81933-5B11-6A4A-B799-568E06BD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1466851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closed</a:t>
            </a:r>
          </a:p>
        </p:txBody>
      </p:sp>
      <p:sp>
        <p:nvSpPr>
          <p:cNvPr id="100359" name="Text Box 46">
            <a:extLst>
              <a:ext uri="{FF2B5EF4-FFF2-40B4-BE49-F238E27FC236}">
                <a16:creationId xmlns:a16="http://schemas.microsoft.com/office/drawing/2014/main" id="{DDB9E843-898B-FA4D-8DB4-B3B7DE861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2498726"/>
            <a:ext cx="3413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itchFamily="2" charset="2"/>
              </a:rPr>
              <a:t>L</a:t>
            </a:r>
          </a:p>
        </p:txBody>
      </p:sp>
      <p:grpSp>
        <p:nvGrpSpPr>
          <p:cNvPr id="100360" name="Group 48">
            <a:extLst>
              <a:ext uri="{FF2B5EF4-FFF2-40B4-BE49-F238E27FC236}">
                <a16:creationId xmlns:a16="http://schemas.microsoft.com/office/drawing/2014/main" id="{E6878D61-97DD-AE4A-9FE2-BF578E84BF6B}"/>
              </a:ext>
            </a:extLst>
          </p:cNvPr>
          <p:cNvGrpSpPr>
            <a:grpSpLocks/>
          </p:cNvGrpSpPr>
          <p:nvPr/>
        </p:nvGrpSpPr>
        <p:grpSpPr bwMode="auto">
          <a:xfrm>
            <a:off x="5176838" y="3175000"/>
            <a:ext cx="876300" cy="827088"/>
            <a:chOff x="1778" y="1720"/>
            <a:chExt cx="722" cy="642"/>
          </a:xfrm>
        </p:grpSpPr>
        <p:sp>
          <p:nvSpPr>
            <p:cNvPr id="100393" name="Oval 49">
              <a:extLst>
                <a:ext uri="{FF2B5EF4-FFF2-40B4-BE49-F238E27FC236}">
                  <a16:creationId xmlns:a16="http://schemas.microsoft.com/office/drawing/2014/main" id="{0BEA4116-1ACD-9942-A18F-F9308AE73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4" name="Oval 50">
              <a:extLst>
                <a:ext uri="{FF2B5EF4-FFF2-40B4-BE49-F238E27FC236}">
                  <a16:creationId xmlns:a16="http://schemas.microsoft.com/office/drawing/2014/main" id="{F99AA238-F48A-504F-8AEC-BD28FA7B2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0361" name="Text Box 51">
            <a:extLst>
              <a:ext uri="{FF2B5EF4-FFF2-40B4-BE49-F238E27FC236}">
                <a16:creationId xmlns:a16="http://schemas.microsoft.com/office/drawing/2014/main" id="{7C175F72-3275-774F-928B-FB0988096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3395663"/>
            <a:ext cx="71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listen</a:t>
            </a:r>
          </a:p>
        </p:txBody>
      </p:sp>
      <p:grpSp>
        <p:nvGrpSpPr>
          <p:cNvPr id="100362" name="Group 52">
            <a:extLst>
              <a:ext uri="{FF2B5EF4-FFF2-40B4-BE49-F238E27FC236}">
                <a16:creationId xmlns:a16="http://schemas.microsoft.com/office/drawing/2014/main" id="{B27582BE-CB85-AB4A-906F-A1979510DAF1}"/>
              </a:ext>
            </a:extLst>
          </p:cNvPr>
          <p:cNvGrpSpPr>
            <a:grpSpLocks/>
          </p:cNvGrpSpPr>
          <p:nvPr/>
        </p:nvGrpSpPr>
        <p:grpSpPr bwMode="auto">
          <a:xfrm>
            <a:off x="3167063" y="4227514"/>
            <a:ext cx="876300" cy="827087"/>
            <a:chOff x="1778" y="1720"/>
            <a:chExt cx="722" cy="642"/>
          </a:xfrm>
        </p:grpSpPr>
        <p:sp>
          <p:nvSpPr>
            <p:cNvPr id="100391" name="Oval 53">
              <a:extLst>
                <a:ext uri="{FF2B5EF4-FFF2-40B4-BE49-F238E27FC236}">
                  <a16:creationId xmlns:a16="http://schemas.microsoft.com/office/drawing/2014/main" id="{E4004388-50B5-7D4C-85D4-3ED76A09F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2" name="Oval 54">
              <a:extLst>
                <a:ext uri="{FF2B5EF4-FFF2-40B4-BE49-F238E27FC236}">
                  <a16:creationId xmlns:a16="http://schemas.microsoft.com/office/drawing/2014/main" id="{FCCCBBDF-C193-7543-AABC-992576A72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0363" name="Text Box 55">
            <a:extLst>
              <a:ext uri="{FF2B5EF4-FFF2-40B4-BE49-F238E27FC236}">
                <a16:creationId xmlns:a16="http://schemas.microsoft.com/office/drawing/2014/main" id="{1E7946DA-E019-0543-8DB4-2C3871BA8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999" y="4425951"/>
            <a:ext cx="65915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rcvd</a:t>
            </a:r>
          </a:p>
        </p:txBody>
      </p:sp>
      <p:grpSp>
        <p:nvGrpSpPr>
          <p:cNvPr id="100364" name="Group 56">
            <a:extLst>
              <a:ext uri="{FF2B5EF4-FFF2-40B4-BE49-F238E27FC236}">
                <a16:creationId xmlns:a16="http://schemas.microsoft.com/office/drawing/2014/main" id="{6476E569-A6F6-8042-B89A-549FF6600D6E}"/>
              </a:ext>
            </a:extLst>
          </p:cNvPr>
          <p:cNvGrpSpPr>
            <a:grpSpLocks/>
          </p:cNvGrpSpPr>
          <p:nvPr/>
        </p:nvGrpSpPr>
        <p:grpSpPr bwMode="auto">
          <a:xfrm>
            <a:off x="6643688" y="4189414"/>
            <a:ext cx="876300" cy="827087"/>
            <a:chOff x="1778" y="1720"/>
            <a:chExt cx="722" cy="642"/>
          </a:xfrm>
        </p:grpSpPr>
        <p:sp>
          <p:nvSpPr>
            <p:cNvPr id="100389" name="Oval 57">
              <a:extLst>
                <a:ext uri="{FF2B5EF4-FFF2-40B4-BE49-F238E27FC236}">
                  <a16:creationId xmlns:a16="http://schemas.microsoft.com/office/drawing/2014/main" id="{3A4ACB5C-F64E-9144-B8B3-0A2AFF51A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90" name="Oval 58">
              <a:extLst>
                <a:ext uri="{FF2B5EF4-FFF2-40B4-BE49-F238E27FC236}">
                  <a16:creationId xmlns:a16="http://schemas.microsoft.com/office/drawing/2014/main" id="{F63BA5CD-2935-DB44-BB1D-7BC4A57ED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0365" name="Text Box 59">
            <a:extLst>
              <a:ext uri="{FF2B5EF4-FFF2-40B4-BE49-F238E27FC236}">
                <a16:creationId xmlns:a16="http://schemas.microsoft.com/office/drawing/2014/main" id="{42A71822-B3D6-FA4F-9F23-63CD472A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624" y="4387851"/>
            <a:ext cx="659155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SYN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sent</a:t>
            </a:r>
          </a:p>
        </p:txBody>
      </p:sp>
      <p:grpSp>
        <p:nvGrpSpPr>
          <p:cNvPr id="100366" name="Group 60">
            <a:extLst>
              <a:ext uri="{FF2B5EF4-FFF2-40B4-BE49-F238E27FC236}">
                <a16:creationId xmlns:a16="http://schemas.microsoft.com/office/drawing/2014/main" id="{4AAFE3F3-D763-B340-92F7-6BD535C57469}"/>
              </a:ext>
            </a:extLst>
          </p:cNvPr>
          <p:cNvGrpSpPr>
            <a:grpSpLocks/>
          </p:cNvGrpSpPr>
          <p:nvPr/>
        </p:nvGrpSpPr>
        <p:grpSpPr bwMode="auto">
          <a:xfrm>
            <a:off x="5210175" y="5060950"/>
            <a:ext cx="876300" cy="827088"/>
            <a:chOff x="1778" y="1720"/>
            <a:chExt cx="722" cy="642"/>
          </a:xfrm>
        </p:grpSpPr>
        <p:sp>
          <p:nvSpPr>
            <p:cNvPr id="100387" name="Oval 61">
              <a:extLst>
                <a:ext uri="{FF2B5EF4-FFF2-40B4-BE49-F238E27FC236}">
                  <a16:creationId xmlns:a16="http://schemas.microsoft.com/office/drawing/2014/main" id="{473929EE-BF58-0246-A98D-331877DC0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0388" name="Oval 62">
              <a:extLst>
                <a:ext uri="{FF2B5EF4-FFF2-40B4-BE49-F238E27FC236}">
                  <a16:creationId xmlns:a16="http://schemas.microsoft.com/office/drawing/2014/main" id="{BEC0BA7D-F610-2242-9E73-FF84D9943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0367" name="Text Box 63">
            <a:extLst>
              <a:ext uri="{FF2B5EF4-FFF2-40B4-BE49-F238E27FC236}">
                <a16:creationId xmlns:a16="http://schemas.microsoft.com/office/drawing/2014/main" id="{5EA514FE-D7E7-0544-B335-D30009076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2075" y="5348288"/>
            <a:ext cx="93345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ESTAB</a:t>
            </a:r>
          </a:p>
        </p:txBody>
      </p:sp>
      <p:sp>
        <p:nvSpPr>
          <p:cNvPr id="100368" name="Text Box 66">
            <a:extLst>
              <a:ext uri="{FF2B5EF4-FFF2-40B4-BE49-F238E27FC236}">
                <a16:creationId xmlns:a16="http://schemas.microsoft.com/office/drawing/2014/main" id="{926EB1A4-CE3D-484B-9BB1-7F0B803A2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0088" y="2687639"/>
            <a:ext cx="289401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Socket clientSocket =  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  newSocket("hostname","port number");</a:t>
            </a:r>
          </a:p>
        </p:txBody>
      </p:sp>
      <p:sp>
        <p:nvSpPr>
          <p:cNvPr id="100369" name="Line 67">
            <a:extLst>
              <a:ext uri="{FF2B5EF4-FFF2-40B4-BE49-F238E27FC236}">
                <a16:creationId xmlns:a16="http://schemas.microsoft.com/office/drawing/2014/main" id="{AB3C8910-6DCF-2845-9B4F-8A56574759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80264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0" name="Text Box 68">
            <a:extLst>
              <a:ext uri="{FF2B5EF4-FFF2-40B4-BE49-F238E27FC236}">
                <a16:creationId xmlns:a16="http://schemas.microsoft.com/office/drawing/2014/main" id="{E504C915-00FD-454D-BF48-670A5D07B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5338" y="3351213"/>
            <a:ext cx="1262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SYN(seq=x)</a:t>
            </a:r>
          </a:p>
        </p:txBody>
      </p:sp>
      <p:sp>
        <p:nvSpPr>
          <p:cNvPr id="100371" name="Freeform 69">
            <a:extLst>
              <a:ext uri="{FF2B5EF4-FFF2-40B4-BE49-F238E27FC236}">
                <a16:creationId xmlns:a16="http://schemas.microsoft.com/office/drawing/2014/main" id="{CEB02D6E-AADA-5B4B-8570-CFD1C4612BA2}"/>
              </a:ext>
            </a:extLst>
          </p:cNvPr>
          <p:cNvSpPr>
            <a:spLocks/>
          </p:cNvSpPr>
          <p:nvPr/>
        </p:nvSpPr>
        <p:spPr bwMode="auto">
          <a:xfrm>
            <a:off x="6107113" y="1727201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6 w 576"/>
              <a:gd name="T3" fmla="*/ 0 h 1138"/>
              <a:gd name="T4" fmla="*/ 2147483646 w 576"/>
              <a:gd name="T5" fmla="*/ 2147483646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2" name="Line 70">
            <a:extLst>
              <a:ext uri="{FF2B5EF4-FFF2-40B4-BE49-F238E27FC236}">
                <a16:creationId xmlns:a16="http://schemas.microsoft.com/office/drawing/2014/main" id="{5B5960BC-8843-EE4E-A6B8-05F85CD47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9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3" name="Text Box 71">
            <a:extLst>
              <a:ext uri="{FF2B5EF4-FFF2-40B4-BE49-F238E27FC236}">
                <a16:creationId xmlns:a16="http://schemas.microsoft.com/office/drawing/2014/main" id="{A03882AC-BF4A-AE49-8DBB-395CBEE7D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074863"/>
            <a:ext cx="257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>
                <a:latin typeface="Courier New" panose="02070309020205020404" pitchFamily="49" charset="0"/>
              </a:rPr>
              <a:t>Socket connectionSocket = welcomeSocket.accept();</a:t>
            </a:r>
          </a:p>
        </p:txBody>
      </p:sp>
      <p:sp>
        <p:nvSpPr>
          <p:cNvPr id="100374" name="Line 72">
            <a:extLst>
              <a:ext uri="{FF2B5EF4-FFF2-40B4-BE49-F238E27FC236}">
                <a16:creationId xmlns:a16="http://schemas.microsoft.com/office/drawing/2014/main" id="{64B0A36B-B91B-3C45-BAF7-91CABD6EA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776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5" name="Freeform 73">
            <a:extLst>
              <a:ext uri="{FF2B5EF4-FFF2-40B4-BE49-F238E27FC236}">
                <a16:creationId xmlns:a16="http://schemas.microsoft.com/office/drawing/2014/main" id="{7E7B3D84-A982-3042-9C7B-5EC446B13DB5}"/>
              </a:ext>
            </a:extLst>
          </p:cNvPr>
          <p:cNvSpPr>
            <a:spLocks/>
          </p:cNvSpPr>
          <p:nvPr/>
        </p:nvSpPr>
        <p:spPr bwMode="auto">
          <a:xfrm>
            <a:off x="3575051" y="3836988"/>
            <a:ext cx="1579563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6" name="Text Box 74">
            <a:extLst>
              <a:ext uri="{FF2B5EF4-FFF2-40B4-BE49-F238E27FC236}">
                <a16:creationId xmlns:a16="http://schemas.microsoft.com/office/drawing/2014/main" id="{67B2059D-5193-6046-B451-8D115F4EE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8" y="2838450"/>
            <a:ext cx="804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SYN(x)</a:t>
            </a:r>
          </a:p>
        </p:txBody>
      </p:sp>
      <p:sp>
        <p:nvSpPr>
          <p:cNvPr id="100377" name="Line 75">
            <a:extLst>
              <a:ext uri="{FF2B5EF4-FFF2-40B4-BE49-F238E27FC236}">
                <a16:creationId xmlns:a16="http://schemas.microsoft.com/office/drawing/2014/main" id="{4E15619B-83A5-364A-8953-A6C64F1E3A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0189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78" name="Text Box 76">
            <a:extLst>
              <a:ext uri="{FF2B5EF4-FFF2-40B4-BE49-F238E27FC236}">
                <a16:creationId xmlns:a16="http://schemas.microsoft.com/office/drawing/2014/main" id="{93134E5D-B044-BF48-8CFC-8495D002F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4276" y="2989263"/>
            <a:ext cx="26066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create new socket for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communication back to client</a:t>
            </a:r>
          </a:p>
        </p:txBody>
      </p:sp>
      <p:sp>
        <p:nvSpPr>
          <p:cNvPr id="100379" name="Freeform 77">
            <a:extLst>
              <a:ext uri="{FF2B5EF4-FFF2-40B4-BE49-F238E27FC236}">
                <a16:creationId xmlns:a16="http://schemas.microsoft.com/office/drawing/2014/main" id="{35907BDE-8661-FD49-8A19-7CDA3DD7730B}"/>
              </a:ext>
            </a:extLst>
          </p:cNvPr>
          <p:cNvSpPr>
            <a:spLocks/>
          </p:cNvSpPr>
          <p:nvPr/>
        </p:nvSpPr>
        <p:spPr bwMode="auto">
          <a:xfrm flipV="1">
            <a:off x="3570288" y="5076826"/>
            <a:ext cx="1579562" cy="373063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80" name="Freeform 78">
            <a:extLst>
              <a:ext uri="{FF2B5EF4-FFF2-40B4-BE49-F238E27FC236}">
                <a16:creationId xmlns:a16="http://schemas.microsoft.com/office/drawing/2014/main" id="{F2A11478-4D4B-D542-9552-1399308CA2E8}"/>
              </a:ext>
            </a:extLst>
          </p:cNvPr>
          <p:cNvSpPr>
            <a:spLocks/>
          </p:cNvSpPr>
          <p:nvPr/>
        </p:nvSpPr>
        <p:spPr bwMode="auto">
          <a:xfrm flipH="1" flipV="1">
            <a:off x="6137275" y="5094288"/>
            <a:ext cx="947738" cy="373062"/>
          </a:xfrm>
          <a:custGeom>
            <a:avLst/>
            <a:gdLst>
              <a:gd name="T0" fmla="*/ 2147483646 w 1123"/>
              <a:gd name="T1" fmla="*/ 0 h 235"/>
              <a:gd name="T2" fmla="*/ 0 w 1123"/>
              <a:gd name="T3" fmla="*/ 0 h 235"/>
              <a:gd name="T4" fmla="*/ 0 w 1123"/>
              <a:gd name="T5" fmla="*/ 2147483646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81" name="Text Box 79">
            <a:extLst>
              <a:ext uri="{FF2B5EF4-FFF2-40B4-BE49-F238E27FC236}">
                <a16:creationId xmlns:a16="http://schemas.microsoft.com/office/drawing/2014/main" id="{19A0735A-FF3E-4949-BC53-3FFBD2794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8439" y="4970463"/>
            <a:ext cx="2615075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SYNACK(seq=y,ACKnum=x+1)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00382" name="Line 80">
            <a:extLst>
              <a:ext uri="{FF2B5EF4-FFF2-40B4-BE49-F238E27FC236}">
                <a16:creationId xmlns:a16="http://schemas.microsoft.com/office/drawing/2014/main" id="{FB7C04BE-E02D-294A-A66B-4E2D8662D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2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83" name="Text Box 81">
            <a:extLst>
              <a:ext uri="{FF2B5EF4-FFF2-40B4-BE49-F238E27FC236}">
                <a16:creationId xmlns:a16="http://schemas.microsoft.com/office/drawing/2014/main" id="{C7D2A5F9-C2AB-454E-AF07-4237B434A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335" y="5248275"/>
            <a:ext cx="176041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00384" name="Line 82">
            <a:extLst>
              <a:ext uri="{FF2B5EF4-FFF2-40B4-BE49-F238E27FC236}">
                <a16:creationId xmlns:a16="http://schemas.microsoft.com/office/drawing/2014/main" id="{DF9B4037-4B62-DD47-818A-E475AEDBF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3314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0385" name="Text Box 83">
            <a:extLst>
              <a:ext uri="{FF2B5EF4-FFF2-40B4-BE49-F238E27FC236}">
                <a16:creationId xmlns:a16="http://schemas.microsoft.com/office/drawing/2014/main" id="{A93DA0CC-0BB2-BE4C-8A0E-EDE15222C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5760" y="5356225"/>
            <a:ext cx="1760418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ACK(ACKnum=y+1)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100386" name="Text Box 84">
            <a:extLst>
              <a:ext uri="{FF2B5EF4-FFF2-40B4-BE49-F238E27FC236}">
                <a16:creationId xmlns:a16="http://schemas.microsoft.com/office/drawing/2014/main" id="{C09B5C44-2F7E-AB41-BAF2-024EC3833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5788026"/>
            <a:ext cx="341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Symbol" pitchFamily="2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501239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6">
            <a:extLst>
              <a:ext uri="{FF2B5EF4-FFF2-40B4-BE49-F238E27FC236}">
                <a16:creationId xmlns:a16="http://schemas.microsoft.com/office/drawing/2014/main" id="{BF7C1311-E13D-DE4D-85BF-3072245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28AA834B-0DB3-0C4A-8014-5B9A9E53A1F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83973" name="Rectangle 45">
            <a:extLst>
              <a:ext uri="{FF2B5EF4-FFF2-40B4-BE49-F238E27FC236}">
                <a16:creationId xmlns:a16="http://schemas.microsoft.com/office/drawing/2014/main" id="{BC318A5E-F5F9-D445-A06C-D588DFCA4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7388" y="241301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TCP: closing a connection</a:t>
            </a:r>
          </a:p>
        </p:txBody>
      </p:sp>
      <p:sp>
        <p:nvSpPr>
          <p:cNvPr id="83974" name="Rectangle 47">
            <a:extLst>
              <a:ext uri="{FF2B5EF4-FFF2-40B4-BE49-F238E27FC236}">
                <a16:creationId xmlns:a16="http://schemas.microsoft.com/office/drawing/2014/main" id="{58626A08-272C-BF41-B84D-D0F75D0C391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156771" y="1328738"/>
            <a:ext cx="8787329" cy="476359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client, server each close their side of connection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send TCP segment with FIN bit = 1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respond to received FIN with ACK</a:t>
            </a:r>
          </a:p>
          <a:p>
            <a:pPr lvl="1">
              <a:buFont typeface="Arial"/>
              <a:buChar char="•"/>
              <a:defRPr/>
            </a:pPr>
            <a:r>
              <a:rPr lang="en-US" dirty="0"/>
              <a:t>on receiving FIN, ACK can be combined with own FIN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simultaneous FIN exchanges can be handled</a:t>
            </a:r>
          </a:p>
        </p:txBody>
      </p:sp>
    </p:spTree>
    <p:extLst>
      <p:ext uri="{BB962C8B-B14F-4D97-AF65-F5344CB8AC3E}">
        <p14:creationId xmlns:p14="http://schemas.microsoft.com/office/powerpoint/2010/main" val="420602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>
            <a:extLst>
              <a:ext uri="{FF2B5EF4-FFF2-40B4-BE49-F238E27FC236}">
                <a16:creationId xmlns:a16="http://schemas.microsoft.com/office/drawing/2014/main" id="{ACCFBC72-B98B-ED4F-BBD0-2128F162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C18D6E2E-3B97-9A45-809E-F5EF93F304F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74758" name="Rectangle 5">
            <a:extLst>
              <a:ext uri="{FF2B5EF4-FFF2-40B4-BE49-F238E27FC236}">
                <a16:creationId xmlns:a16="http://schemas.microsoft.com/office/drawing/2014/main" id="{2BBC9722-5941-4441-8A1B-57335B6B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4" y="1628776"/>
            <a:ext cx="3951287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59" name="Text Box 6">
            <a:extLst>
              <a:ext uri="{FF2B5EF4-FFF2-40B4-BE49-F238E27FC236}">
                <a16:creationId xmlns:a16="http://schemas.microsoft.com/office/drawing/2014/main" id="{A409A0EB-E3D9-2746-9411-7E44B8A1E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9925" y="1587501"/>
            <a:ext cx="166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source port #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60" name="Text Box 7">
            <a:extLst>
              <a:ext uri="{FF2B5EF4-FFF2-40B4-BE49-F238E27FC236}">
                <a16:creationId xmlns:a16="http://schemas.microsoft.com/office/drawing/2014/main" id="{0B06165A-7BF4-AA48-8D32-6A9E5796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0189" y="1592264"/>
            <a:ext cx="1381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dest port #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4761" name="Line 8">
            <a:extLst>
              <a:ext uri="{FF2B5EF4-FFF2-40B4-BE49-F238E27FC236}">
                <a16:creationId xmlns:a16="http://schemas.microsoft.com/office/drawing/2014/main" id="{0824D4DB-BFD2-CA49-9F9D-D147B8497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639" y="2003426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9">
            <a:extLst>
              <a:ext uri="{FF2B5EF4-FFF2-40B4-BE49-F238E27FC236}">
                <a16:creationId xmlns:a16="http://schemas.microsoft.com/office/drawing/2014/main" id="{33EA0E54-C307-274F-AB0A-1F8C835F0A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289" y="2382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0">
            <a:extLst>
              <a:ext uri="{FF2B5EF4-FFF2-40B4-BE49-F238E27FC236}">
                <a16:creationId xmlns:a16="http://schemas.microsoft.com/office/drawing/2014/main" id="{8BFDC2C6-B7AD-424B-B0B0-BD1C6DEA1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8563" y="162877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4" name="Text Box 11">
            <a:extLst>
              <a:ext uri="{FF2B5EF4-FFF2-40B4-BE49-F238E27FC236}">
                <a16:creationId xmlns:a16="http://schemas.microsoft.com/office/drawing/2014/main" id="{29203910-E420-9349-A86D-502268BC9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1363" y="1237890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32 bits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65" name="Line 12">
            <a:extLst>
              <a:ext uri="{FF2B5EF4-FFF2-40B4-BE49-F238E27FC236}">
                <a16:creationId xmlns:a16="http://schemas.microsoft.com/office/drawing/2014/main" id="{F31A46D2-0604-4843-BA18-8FEFBA504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1488" y="1483952"/>
            <a:ext cx="1427162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6" name="Line 13">
            <a:extLst>
              <a:ext uri="{FF2B5EF4-FFF2-40B4-BE49-F238E27FC236}">
                <a16:creationId xmlns:a16="http://schemas.microsoft.com/office/drawing/2014/main" id="{8CB0FE34-4232-9848-8D3B-C20F2D6EC6D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13239" y="1495064"/>
            <a:ext cx="13414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4">
            <a:extLst>
              <a:ext uri="{FF2B5EF4-FFF2-40B4-BE49-F238E27FC236}">
                <a16:creationId xmlns:a16="http://schemas.microsoft.com/office/drawing/2014/main" id="{A6E9C22C-A8BF-DB4B-8A83-9E2DA38B1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976" y="4567239"/>
            <a:ext cx="20050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application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data 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(variable length)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68" name="Text Box 15">
            <a:extLst>
              <a:ext uri="{FF2B5EF4-FFF2-40B4-BE49-F238E27FC236}">
                <a16:creationId xmlns:a16="http://schemas.microsoft.com/office/drawing/2014/main" id="{C77AFEEC-FE02-7344-A51A-3DB4F897B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76" y="1982789"/>
            <a:ext cx="2486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sequence number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69" name="Line 16">
            <a:extLst>
              <a:ext uri="{FF2B5EF4-FFF2-40B4-BE49-F238E27FC236}">
                <a16:creationId xmlns:a16="http://schemas.microsoft.com/office/drawing/2014/main" id="{35601366-83B5-9B43-8574-D112CD4F2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1814" y="2763838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Text Box 17">
            <a:extLst>
              <a:ext uri="{FF2B5EF4-FFF2-40B4-BE49-F238E27FC236}">
                <a16:creationId xmlns:a16="http://schemas.microsoft.com/office/drawing/2014/main" id="{811D25FB-87F2-7348-B3EE-372A2BAF4A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2382839"/>
            <a:ext cx="3409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acknowledgement number</a:t>
            </a:r>
          </a:p>
        </p:txBody>
      </p:sp>
      <p:sp>
        <p:nvSpPr>
          <p:cNvPr id="74771" name="Line 18">
            <a:extLst>
              <a:ext uri="{FF2B5EF4-FFF2-40B4-BE49-F238E27FC236}">
                <a16:creationId xmlns:a16="http://schemas.microsoft.com/office/drawing/2014/main" id="{A2F5368B-7B2E-9B4E-A491-3EE20FF4C8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7050" y="3159125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2" name="Line 19">
            <a:extLst>
              <a:ext uri="{FF2B5EF4-FFF2-40B4-BE49-F238E27FC236}">
                <a16:creationId xmlns:a16="http://schemas.microsoft.com/office/drawing/2014/main" id="{E2DBEE0E-CD59-8940-B0A2-1C85BB699A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289" y="3549650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3" name="Line 20">
            <a:extLst>
              <a:ext uri="{FF2B5EF4-FFF2-40B4-BE49-F238E27FC236}">
                <a16:creationId xmlns:a16="http://schemas.microsoft.com/office/drawing/2014/main" id="{EAB704C6-6166-CE40-81B7-B55822D5AF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32289" y="4111625"/>
            <a:ext cx="39512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4" name="Line 21">
            <a:extLst>
              <a:ext uri="{FF2B5EF4-FFF2-40B4-BE49-F238E27FC236}">
                <a16:creationId xmlns:a16="http://schemas.microsoft.com/office/drawing/2014/main" id="{CAF7BEAF-AA39-BD46-8F83-A155B82181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92851" y="2767014"/>
            <a:ext cx="4763" cy="777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5" name="Text Box 22">
            <a:extLst>
              <a:ext uri="{FF2B5EF4-FFF2-40B4-BE49-F238E27FC236}">
                <a16:creationId xmlns:a16="http://schemas.microsoft.com/office/drawing/2014/main" id="{5FBCA3C4-BA26-4A45-A50D-C4EF22B60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4450" y="2770188"/>
            <a:ext cx="174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receive window</a:t>
            </a:r>
          </a:p>
        </p:txBody>
      </p:sp>
      <p:sp>
        <p:nvSpPr>
          <p:cNvPr id="74776" name="Text Box 23">
            <a:extLst>
              <a:ext uri="{FF2B5EF4-FFF2-40B4-BE49-F238E27FC236}">
                <a16:creationId xmlns:a16="http://schemas.microsoft.com/office/drawing/2014/main" id="{6691F4D3-247B-324F-B5BC-B2C622C23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3165476"/>
            <a:ext cx="182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Urg data pointer</a:t>
            </a:r>
          </a:p>
        </p:txBody>
      </p:sp>
      <p:sp>
        <p:nvSpPr>
          <p:cNvPr id="74777" name="Text Box 24">
            <a:extLst>
              <a:ext uri="{FF2B5EF4-FFF2-40B4-BE49-F238E27FC236}">
                <a16:creationId xmlns:a16="http://schemas.microsoft.com/office/drawing/2014/main" id="{380A9438-36C7-C745-B63F-9543E3A18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3763" y="3146426"/>
            <a:ext cx="1212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checksum</a:t>
            </a:r>
          </a:p>
        </p:txBody>
      </p:sp>
      <p:sp>
        <p:nvSpPr>
          <p:cNvPr id="74778" name="Text Box 25">
            <a:extLst>
              <a:ext uri="{FF2B5EF4-FFF2-40B4-BE49-F238E27FC236}">
                <a16:creationId xmlns:a16="http://schemas.microsoft.com/office/drawing/2014/main" id="{06A7F44D-5A20-F746-9F3F-1B7C3DD83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6314" y="2798763"/>
            <a:ext cx="3079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F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79" name="Line 26">
            <a:extLst>
              <a:ext uri="{FF2B5EF4-FFF2-40B4-BE49-F238E27FC236}">
                <a16:creationId xmlns:a16="http://schemas.microsoft.com/office/drawing/2014/main" id="{83ACB3DE-FEA4-9748-847A-F588117124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5688" y="2757488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0" name="Line 27">
            <a:extLst>
              <a:ext uri="{FF2B5EF4-FFF2-40B4-BE49-F238E27FC236}">
                <a16:creationId xmlns:a16="http://schemas.microsoft.com/office/drawing/2014/main" id="{F72F5ABD-4FF5-614F-9A11-B4AE572D64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73763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Line 28">
            <a:extLst>
              <a:ext uri="{FF2B5EF4-FFF2-40B4-BE49-F238E27FC236}">
                <a16:creationId xmlns:a16="http://schemas.microsoft.com/office/drawing/2014/main" id="{51C399C0-0A9A-2940-B46E-933FA25478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7075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2" name="Line 29">
            <a:extLst>
              <a:ext uri="{FF2B5EF4-FFF2-40B4-BE49-F238E27FC236}">
                <a16:creationId xmlns:a16="http://schemas.microsoft.com/office/drawing/2014/main" id="{4131771B-0EE1-CD4F-B2BC-0B9EC02D77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45150" y="2767013"/>
            <a:ext cx="0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Line 30">
            <a:extLst>
              <a:ext uri="{FF2B5EF4-FFF2-40B4-BE49-F238E27FC236}">
                <a16:creationId xmlns:a16="http://schemas.microsoft.com/office/drawing/2014/main" id="{295030A3-DCD3-CD4C-89F2-D9A3B02AD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7988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4" name="Line 31">
            <a:extLst>
              <a:ext uri="{FF2B5EF4-FFF2-40B4-BE49-F238E27FC236}">
                <a16:creationId xmlns:a16="http://schemas.microsoft.com/office/drawing/2014/main" id="{5F2046C8-B908-0B45-B6CB-81B0559C16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6538" y="2771776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5" name="Text Box 32">
            <a:extLst>
              <a:ext uri="{FF2B5EF4-FFF2-40B4-BE49-F238E27FC236}">
                <a16:creationId xmlns:a16="http://schemas.microsoft.com/office/drawing/2014/main" id="{815A6DCF-0B70-7C42-BE85-FCBDBA10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2794000"/>
            <a:ext cx="319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S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86" name="Text Box 33">
            <a:extLst>
              <a:ext uri="{FF2B5EF4-FFF2-40B4-BE49-F238E27FC236}">
                <a16:creationId xmlns:a16="http://schemas.microsoft.com/office/drawing/2014/main" id="{65187003-3E8B-9B40-9D6D-19993A6A8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588" y="2794000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R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87" name="Text Box 34">
            <a:extLst>
              <a:ext uri="{FF2B5EF4-FFF2-40B4-BE49-F238E27FC236}">
                <a16:creationId xmlns:a16="http://schemas.microsoft.com/office/drawing/2014/main" id="{D3852CB1-0A1F-844D-8C45-D52185AE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664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P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88" name="Text Box 35">
            <a:extLst>
              <a:ext uri="{FF2B5EF4-FFF2-40B4-BE49-F238E27FC236}">
                <a16:creationId xmlns:a16="http://schemas.microsoft.com/office/drawing/2014/main" id="{F86EF6D4-CF23-A749-9B94-CFB14D87C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4" y="2789238"/>
            <a:ext cx="319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89" name="Text Box 36">
            <a:extLst>
              <a:ext uri="{FF2B5EF4-FFF2-40B4-BE49-F238E27FC236}">
                <a16:creationId xmlns:a16="http://schemas.microsoft.com/office/drawing/2014/main" id="{AA9750D6-08D8-FA48-99FC-9E957EC1E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5575" y="2789238"/>
            <a:ext cx="33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U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90" name="Text Box 37">
            <a:extLst>
              <a:ext uri="{FF2B5EF4-FFF2-40B4-BE49-F238E27FC236}">
                <a16:creationId xmlns:a16="http://schemas.microsoft.com/office/drawing/2014/main" id="{64F04218-B564-8E46-AFFB-ED8F5730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96" y="2697163"/>
            <a:ext cx="5822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head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len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4791" name="Text Box 38">
            <a:extLst>
              <a:ext uri="{FF2B5EF4-FFF2-40B4-BE49-F238E27FC236}">
                <a16:creationId xmlns:a16="http://schemas.microsoft.com/office/drawing/2014/main" id="{E06BBC41-0551-8E4A-9ECB-0F492CCB3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0367" y="2697163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not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used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4792" name="Line 39">
            <a:extLst>
              <a:ext uri="{FF2B5EF4-FFF2-40B4-BE49-F238E27FC236}">
                <a16:creationId xmlns:a16="http://schemas.microsoft.com/office/drawing/2014/main" id="{C5E5E3BA-A6A4-A048-B60E-7835BAB21A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11713" y="2762251"/>
            <a:ext cx="0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3" name="Text Box 40">
            <a:extLst>
              <a:ext uri="{FF2B5EF4-FFF2-40B4-BE49-F238E27FC236}">
                <a16:creationId xmlns:a16="http://schemas.microsoft.com/office/drawing/2014/main" id="{E9C872AE-F8B5-9943-8152-9F0D37579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6" y="3648076"/>
            <a:ext cx="289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options (variable length)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74794" name="Text Box 41">
            <a:extLst>
              <a:ext uri="{FF2B5EF4-FFF2-40B4-BE49-F238E27FC236}">
                <a16:creationId xmlns:a16="http://schemas.microsoft.com/office/drawing/2014/main" id="{6027A87D-79B8-0A4B-8EC8-334449E04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427163"/>
            <a:ext cx="220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URG: urgent data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(generally not used)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4795" name="Text Box 42">
            <a:extLst>
              <a:ext uri="{FF2B5EF4-FFF2-40B4-BE49-F238E27FC236}">
                <a16:creationId xmlns:a16="http://schemas.microsoft.com/office/drawing/2014/main" id="{F77F383B-25EA-3644-9A5A-4F7318A33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0313" y="2151063"/>
            <a:ext cx="1441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ACK: ACK #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valid</a:t>
            </a:r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74796" name="Text Box 43">
            <a:extLst>
              <a:ext uri="{FF2B5EF4-FFF2-40B4-BE49-F238E27FC236}">
                <a16:creationId xmlns:a16="http://schemas.microsoft.com/office/drawing/2014/main" id="{83DF1821-377C-D943-9B86-BDDAC2D9E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3863" y="2827338"/>
            <a:ext cx="2266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PSH: push data now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(generally not used)</a:t>
            </a:r>
          </a:p>
        </p:txBody>
      </p:sp>
      <p:sp>
        <p:nvSpPr>
          <p:cNvPr id="74797" name="Text Box 44">
            <a:extLst>
              <a:ext uri="{FF2B5EF4-FFF2-40B4-BE49-F238E27FC236}">
                <a16:creationId xmlns:a16="http://schemas.microsoft.com/office/drawing/2014/main" id="{16B8D051-315E-1B46-8D21-35000486B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8513" y="3627439"/>
            <a:ext cx="19113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RST, SYN, FIN: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connection estab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(setup, teardown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commands)</a:t>
            </a:r>
          </a:p>
        </p:txBody>
      </p:sp>
      <p:sp>
        <p:nvSpPr>
          <p:cNvPr id="74798" name="Line 45">
            <a:extLst>
              <a:ext uri="{FF2B5EF4-FFF2-40B4-BE49-F238E27FC236}">
                <a16:creationId xmlns:a16="http://schemas.microsoft.com/office/drawing/2014/main" id="{7087113F-EF43-6443-9F91-0C31004E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5726" y="1800225"/>
            <a:ext cx="1495425" cy="10287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9" name="Line 46">
            <a:extLst>
              <a:ext uri="{FF2B5EF4-FFF2-40B4-BE49-F238E27FC236}">
                <a16:creationId xmlns:a16="http://schemas.microsoft.com/office/drawing/2014/main" id="{5A8E153A-2661-AF40-9DE9-BB596520C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0489" y="2487614"/>
            <a:ext cx="1658937" cy="4413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0" name="Line 47">
            <a:extLst>
              <a:ext uri="{FF2B5EF4-FFF2-40B4-BE49-F238E27FC236}">
                <a16:creationId xmlns:a16="http://schemas.microsoft.com/office/drawing/2014/main" id="{0DB0FDF0-CCE1-A845-A964-3539BCD082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1126" y="3041651"/>
            <a:ext cx="1827213" cy="2444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1" name="Freeform 48">
            <a:extLst>
              <a:ext uri="{FF2B5EF4-FFF2-40B4-BE49-F238E27FC236}">
                <a16:creationId xmlns:a16="http://schemas.microsoft.com/office/drawing/2014/main" id="{C21F7125-5F0E-8944-A7B0-9AA958FEE3D2}"/>
              </a:ext>
            </a:extLst>
          </p:cNvPr>
          <p:cNvSpPr>
            <a:spLocks/>
          </p:cNvSpPr>
          <p:nvPr/>
        </p:nvSpPr>
        <p:spPr bwMode="auto">
          <a:xfrm>
            <a:off x="3914776" y="3105150"/>
            <a:ext cx="2314575" cy="704850"/>
          </a:xfrm>
          <a:custGeom>
            <a:avLst/>
            <a:gdLst>
              <a:gd name="T0" fmla="*/ 0 w 1458"/>
              <a:gd name="T1" fmla="*/ 2147483646 h 444"/>
              <a:gd name="T2" fmla="*/ 2147483646 w 1458"/>
              <a:gd name="T3" fmla="*/ 0 h 444"/>
              <a:gd name="T4" fmla="*/ 2147483646 w 1458"/>
              <a:gd name="T5" fmla="*/ 2147483646 h 4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58" h="444">
                <a:moveTo>
                  <a:pt x="0" y="444"/>
                </a:moveTo>
                <a:lnTo>
                  <a:pt x="1248" y="0"/>
                </a:lnTo>
                <a:lnTo>
                  <a:pt x="1458" y="6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2" name="Text Box 49">
            <a:extLst>
              <a:ext uri="{FF2B5EF4-FFF2-40B4-BE49-F238E27FC236}">
                <a16:creationId xmlns:a16="http://schemas.microsoft.com/office/drawing/2014/main" id="{4F2137D9-6245-2446-A1EA-FD73AE5A2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025" y="3008314"/>
            <a:ext cx="12509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# bytes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rcvr willing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to accept</a:t>
            </a:r>
          </a:p>
        </p:txBody>
      </p:sp>
      <p:sp>
        <p:nvSpPr>
          <p:cNvPr id="74803" name="Text Box 50">
            <a:extLst>
              <a:ext uri="{FF2B5EF4-FFF2-40B4-BE49-F238E27FC236}">
                <a16:creationId xmlns:a16="http://schemas.microsoft.com/office/drawing/2014/main" id="{1952AF48-5A0D-BF41-8E28-0143C162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1522414"/>
            <a:ext cx="1771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counting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by bytes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of data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(not segments!)</a:t>
            </a:r>
          </a:p>
        </p:txBody>
      </p:sp>
      <p:sp>
        <p:nvSpPr>
          <p:cNvPr id="74804" name="Text Box 51">
            <a:extLst>
              <a:ext uri="{FF2B5EF4-FFF2-40B4-BE49-F238E27FC236}">
                <a16:creationId xmlns:a16="http://schemas.microsoft.com/office/drawing/2014/main" id="{20E79E23-EB7D-8D4F-8B26-D92059E86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663" y="4960939"/>
            <a:ext cx="13652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Internet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checksum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(as in UDP)</a:t>
            </a:r>
          </a:p>
        </p:txBody>
      </p:sp>
      <p:sp>
        <p:nvSpPr>
          <p:cNvPr id="74805" name="Line 52">
            <a:extLst>
              <a:ext uri="{FF2B5EF4-FFF2-40B4-BE49-F238E27FC236}">
                <a16:creationId xmlns:a16="http://schemas.microsoft.com/office/drawing/2014/main" id="{0D17A79C-DDFC-E94D-9223-02513C4C12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90951" y="3429000"/>
            <a:ext cx="2105025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6" name="Line 53">
            <a:extLst>
              <a:ext uri="{FF2B5EF4-FFF2-40B4-BE49-F238E27FC236}">
                <a16:creationId xmlns:a16="http://schemas.microsoft.com/office/drawing/2014/main" id="{667B4E71-CAF5-4D4B-B168-C5F526DBD2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10551" y="3019426"/>
            <a:ext cx="809625" cy="4667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7" name="Line 54">
            <a:extLst>
              <a:ext uri="{FF2B5EF4-FFF2-40B4-BE49-F238E27FC236}">
                <a16:creationId xmlns:a16="http://schemas.microsoft.com/office/drawing/2014/main" id="{DC4341DE-D3DF-BE4D-BBBA-BAEE4D7D33D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3875" y="1724026"/>
            <a:ext cx="552450" cy="885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8" name="Line 55">
            <a:extLst>
              <a:ext uri="{FF2B5EF4-FFF2-40B4-BE49-F238E27FC236}">
                <a16:creationId xmlns:a16="http://schemas.microsoft.com/office/drawing/2014/main" id="{D101E480-95B2-C145-8E96-2C8A955816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5775" y="1714501"/>
            <a:ext cx="571500" cy="5238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976F4D-7884-3E48-AFBF-CF42F99E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segment structure</a:t>
            </a:r>
          </a:p>
        </p:txBody>
      </p:sp>
    </p:spTree>
    <p:extLst>
      <p:ext uri="{BB962C8B-B14F-4D97-AF65-F5344CB8AC3E}">
        <p14:creationId xmlns:p14="http://schemas.microsoft.com/office/powerpoint/2010/main" val="15948264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6">
            <a:extLst>
              <a:ext uri="{FF2B5EF4-FFF2-40B4-BE49-F238E27FC236}">
                <a16:creationId xmlns:a16="http://schemas.microsoft.com/office/drawing/2014/main" id="{15A4CBF7-3623-3D43-89A0-93343E2D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C18232E-7DF4-1C40-B86D-D40BF1CED1C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102404" name="Line 4">
            <a:extLst>
              <a:ext uri="{FF2B5EF4-FFF2-40B4-BE49-F238E27FC236}">
                <a16:creationId xmlns:a16="http://schemas.microsoft.com/office/drawing/2014/main" id="{1C3B3D97-ABAC-B04F-955B-A06AA12798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5864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2405" name="Line 10">
            <a:extLst>
              <a:ext uri="{FF2B5EF4-FFF2-40B4-BE49-F238E27FC236}">
                <a16:creationId xmlns:a16="http://schemas.microsoft.com/office/drawing/2014/main" id="{6696A0BE-C579-C345-AB0D-531B6EB9B9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85075" y="2151064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96362" name="Group 74">
            <a:extLst>
              <a:ext uri="{FF2B5EF4-FFF2-40B4-BE49-F238E27FC236}">
                <a16:creationId xmlns:a16="http://schemas.microsoft.com/office/drawing/2014/main" id="{E64AD8D0-9B1E-0744-BF6D-CF9BFCC50BB9}"/>
              </a:ext>
            </a:extLst>
          </p:cNvPr>
          <p:cNvGrpSpPr>
            <a:grpSpLocks/>
          </p:cNvGrpSpPr>
          <p:nvPr/>
        </p:nvGrpSpPr>
        <p:grpSpPr bwMode="auto">
          <a:xfrm>
            <a:off x="2068514" y="2762251"/>
            <a:ext cx="1335087" cy="854075"/>
            <a:chOff x="343" y="1740"/>
            <a:chExt cx="841" cy="538"/>
          </a:xfrm>
        </p:grpSpPr>
        <p:sp>
          <p:nvSpPr>
            <p:cNvPr id="102492" name="Text Box 34">
              <a:extLst>
                <a:ext uri="{FF2B5EF4-FFF2-40B4-BE49-F238E27FC236}">
                  <a16:creationId xmlns:a16="http://schemas.microsoft.com/office/drawing/2014/main" id="{DC417D83-D5B4-3B46-8237-7A249F600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FIN_WAIT_2</a:t>
              </a:r>
            </a:p>
          </p:txBody>
        </p:sp>
        <p:sp>
          <p:nvSpPr>
            <p:cNvPr id="102493" name="Line 35">
              <a:extLst>
                <a:ext uri="{FF2B5EF4-FFF2-40B4-BE49-F238E27FC236}">
                  <a16:creationId xmlns:a16="http://schemas.microsoft.com/office/drawing/2014/main" id="{1B0AF5DD-F941-ED42-9722-046038A8F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6361" name="Group 73">
            <a:extLst>
              <a:ext uri="{FF2B5EF4-FFF2-40B4-BE49-F238E27FC236}">
                <a16:creationId xmlns:a16="http://schemas.microsoft.com/office/drawing/2014/main" id="{4E1E2D61-C50E-5440-AFFC-BCE44A658E65}"/>
              </a:ext>
            </a:extLst>
          </p:cNvPr>
          <p:cNvGrpSpPr>
            <a:grpSpLocks/>
          </p:cNvGrpSpPr>
          <p:nvPr/>
        </p:nvGrpSpPr>
        <p:grpSpPr bwMode="auto">
          <a:xfrm>
            <a:off x="8699500" y="2101850"/>
            <a:ext cx="1390650" cy="960438"/>
            <a:chOff x="4520" y="1324"/>
            <a:chExt cx="876" cy="605"/>
          </a:xfrm>
        </p:grpSpPr>
        <p:sp>
          <p:nvSpPr>
            <p:cNvPr id="102490" name="Text Box 37">
              <a:extLst>
                <a:ext uri="{FF2B5EF4-FFF2-40B4-BE49-F238E27FC236}">
                  <a16:creationId xmlns:a16="http://schemas.microsoft.com/office/drawing/2014/main" id="{A0E2C115-3234-E148-833A-046E428BDB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CLOSE_WAIT</a:t>
              </a:r>
            </a:p>
          </p:txBody>
        </p:sp>
        <p:sp>
          <p:nvSpPr>
            <p:cNvPr id="102491" name="Line 38">
              <a:extLst>
                <a:ext uri="{FF2B5EF4-FFF2-40B4-BE49-F238E27FC236}">
                  <a16:creationId xmlns:a16="http://schemas.microsoft.com/office/drawing/2014/main" id="{8645E494-7577-E041-9DF1-31B7CE86D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6363" name="Group 75">
            <a:extLst>
              <a:ext uri="{FF2B5EF4-FFF2-40B4-BE49-F238E27FC236}">
                <a16:creationId xmlns:a16="http://schemas.microsoft.com/office/drawing/2014/main" id="{1672A0EF-5720-2847-A7CE-68777C3DE706}"/>
              </a:ext>
            </a:extLst>
          </p:cNvPr>
          <p:cNvGrpSpPr>
            <a:grpSpLocks/>
          </p:cNvGrpSpPr>
          <p:nvPr/>
        </p:nvGrpSpPr>
        <p:grpSpPr bwMode="auto">
          <a:xfrm>
            <a:off x="5037138" y="3870325"/>
            <a:ext cx="2495550" cy="579438"/>
            <a:chOff x="2213" y="2438"/>
            <a:chExt cx="1572" cy="365"/>
          </a:xfrm>
        </p:grpSpPr>
        <p:sp>
          <p:nvSpPr>
            <p:cNvPr id="102487" name="Line 41">
              <a:extLst>
                <a:ext uri="{FF2B5EF4-FFF2-40B4-BE49-F238E27FC236}">
                  <a16:creationId xmlns:a16="http://schemas.microsoft.com/office/drawing/2014/main" id="{0B7F7642-3E28-6048-8641-9A5072F446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88" name="Rectangle 42">
              <a:extLst>
                <a:ext uri="{FF2B5EF4-FFF2-40B4-BE49-F238E27FC236}">
                  <a16:creationId xmlns:a16="http://schemas.microsoft.com/office/drawing/2014/main" id="{1873E2B3-DBE0-444F-930C-CEDF697E2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9" name="Text Box 43">
              <a:extLst>
                <a:ext uri="{FF2B5EF4-FFF2-40B4-BE49-F238E27FC236}">
                  <a16:creationId xmlns:a16="http://schemas.microsoft.com/office/drawing/2014/main" id="{BF94884D-1FE1-D94A-9017-2A0502E93A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562"/>
              <a:ext cx="106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FINbit=1, seq=y</a:t>
              </a:r>
            </a:p>
          </p:txBody>
        </p:sp>
      </p:grpSp>
      <p:grpSp>
        <p:nvGrpSpPr>
          <p:cNvPr id="396368" name="Group 80">
            <a:extLst>
              <a:ext uri="{FF2B5EF4-FFF2-40B4-BE49-F238E27FC236}">
                <a16:creationId xmlns:a16="http://schemas.microsoft.com/office/drawing/2014/main" id="{90228D6C-F684-9C48-8EC0-FF420567198C}"/>
              </a:ext>
            </a:extLst>
          </p:cNvPr>
          <p:cNvGrpSpPr>
            <a:grpSpLocks/>
          </p:cNvGrpSpPr>
          <p:nvPr/>
        </p:nvGrpSpPr>
        <p:grpSpPr bwMode="auto">
          <a:xfrm>
            <a:off x="5067300" y="4578351"/>
            <a:ext cx="2508250" cy="582613"/>
            <a:chOff x="2232" y="2884"/>
            <a:chExt cx="1580" cy="367"/>
          </a:xfrm>
        </p:grpSpPr>
        <p:sp>
          <p:nvSpPr>
            <p:cNvPr id="102484" name="Line 44">
              <a:extLst>
                <a:ext uri="{FF2B5EF4-FFF2-40B4-BE49-F238E27FC236}">
                  <a16:creationId xmlns:a16="http://schemas.microsoft.com/office/drawing/2014/main" id="{B7F0FE06-7656-0147-A1B2-628B6B085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85" name="Rectangle 46">
              <a:extLst>
                <a:ext uri="{FF2B5EF4-FFF2-40B4-BE49-F238E27FC236}">
                  <a16:creationId xmlns:a16="http://schemas.microsoft.com/office/drawing/2014/main" id="{48DE716C-A51F-B540-971E-4850F48D7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6" name="Text Box 47">
              <a:extLst>
                <a:ext uri="{FF2B5EF4-FFF2-40B4-BE49-F238E27FC236}">
                  <a16:creationId xmlns:a16="http://schemas.microsoft.com/office/drawing/2014/main" id="{D9E0552F-5657-2548-B70A-C4993DA60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" y="2958"/>
              <a:ext cx="154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ACKbit=1; ACKnum=y+1</a:t>
              </a:r>
            </a:p>
          </p:txBody>
        </p:sp>
      </p:grpSp>
      <p:grpSp>
        <p:nvGrpSpPr>
          <p:cNvPr id="396360" name="Group 72">
            <a:extLst>
              <a:ext uri="{FF2B5EF4-FFF2-40B4-BE49-F238E27FC236}">
                <a16:creationId xmlns:a16="http://schemas.microsoft.com/office/drawing/2014/main" id="{7237BB32-278C-2B42-ACF2-6D9372D78387}"/>
              </a:ext>
            </a:extLst>
          </p:cNvPr>
          <p:cNvGrpSpPr>
            <a:grpSpLocks/>
          </p:cNvGrpSpPr>
          <p:nvPr/>
        </p:nvGrpSpPr>
        <p:grpSpPr bwMode="auto">
          <a:xfrm>
            <a:off x="3614739" y="2901951"/>
            <a:ext cx="4930775" cy="854075"/>
            <a:chOff x="1317" y="1828"/>
            <a:chExt cx="3106" cy="538"/>
          </a:xfrm>
        </p:grpSpPr>
        <p:sp>
          <p:nvSpPr>
            <p:cNvPr id="102479" name="Line 13">
              <a:extLst>
                <a:ext uri="{FF2B5EF4-FFF2-40B4-BE49-F238E27FC236}">
                  <a16:creationId xmlns:a16="http://schemas.microsoft.com/office/drawing/2014/main" id="{EE073A4E-A8D6-AB45-A202-78CC383399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80" name="Rectangle 14">
              <a:extLst>
                <a:ext uri="{FF2B5EF4-FFF2-40B4-BE49-F238E27FC236}">
                  <a16:creationId xmlns:a16="http://schemas.microsoft.com/office/drawing/2014/main" id="{4F849044-7BBA-414B-9F39-4EAA62D1B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81" name="Text Box 15">
              <a:extLst>
                <a:ext uri="{FF2B5EF4-FFF2-40B4-BE49-F238E27FC236}">
                  <a16:creationId xmlns:a16="http://schemas.microsoft.com/office/drawing/2014/main" id="{50CA290A-0C5C-424E-A6C6-66590AFEE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ACKbit=1; ACKnum=x+1</a:t>
              </a:r>
            </a:p>
          </p:txBody>
        </p:sp>
        <p:sp>
          <p:nvSpPr>
            <p:cNvPr id="102482" name="Text Box 21">
              <a:extLst>
                <a:ext uri="{FF2B5EF4-FFF2-40B4-BE49-F238E27FC236}">
                  <a16:creationId xmlns:a16="http://schemas.microsoft.com/office/drawing/2014/main" id="{0FE01EA0-5C3F-0F45-A16E-87804A53D0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" y="2066"/>
              <a:ext cx="867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 wait for server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close</a:t>
              </a:r>
            </a:p>
          </p:txBody>
        </p:sp>
        <p:sp>
          <p:nvSpPr>
            <p:cNvPr id="102483" name="Text Box 49">
              <a:extLst>
                <a:ext uri="{FF2B5EF4-FFF2-40B4-BE49-F238E27FC236}">
                  <a16:creationId xmlns:a16="http://schemas.microsoft.com/office/drawing/2014/main" id="{543AC6A8-CF85-1E40-889A-B4CCF37C3C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2" y="1979"/>
              <a:ext cx="60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can still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data</a:t>
              </a:r>
            </a:p>
          </p:txBody>
        </p:sp>
      </p:grpSp>
      <p:grpSp>
        <p:nvGrpSpPr>
          <p:cNvPr id="396366" name="Group 78">
            <a:extLst>
              <a:ext uri="{FF2B5EF4-FFF2-40B4-BE49-F238E27FC236}">
                <a16:creationId xmlns:a16="http://schemas.microsoft.com/office/drawing/2014/main" id="{5A94FDAB-84B5-C048-BA19-48F540D7D36F}"/>
              </a:ext>
            </a:extLst>
          </p:cNvPr>
          <p:cNvGrpSpPr>
            <a:grpSpLocks/>
          </p:cNvGrpSpPr>
          <p:nvPr/>
        </p:nvGrpSpPr>
        <p:grpSpPr bwMode="auto">
          <a:xfrm>
            <a:off x="7583488" y="3032125"/>
            <a:ext cx="2501900" cy="1735138"/>
            <a:chOff x="3817" y="1910"/>
            <a:chExt cx="1576" cy="1093"/>
          </a:xfrm>
        </p:grpSpPr>
        <p:sp>
          <p:nvSpPr>
            <p:cNvPr id="102475" name="Text Box 50">
              <a:extLst>
                <a:ext uri="{FF2B5EF4-FFF2-40B4-BE49-F238E27FC236}">
                  <a16:creationId xmlns:a16="http://schemas.microsoft.com/office/drawing/2014/main" id="{55FC7A26-83CD-2C42-9549-3827A19B9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" y="2703"/>
              <a:ext cx="7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can no longer</a:t>
              </a:r>
            </a:p>
            <a:p>
              <a:pPr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data</a:t>
              </a:r>
            </a:p>
          </p:txBody>
        </p:sp>
        <p:grpSp>
          <p:nvGrpSpPr>
            <p:cNvPr id="102476" name="Group 76">
              <a:extLst>
                <a:ext uri="{FF2B5EF4-FFF2-40B4-BE49-F238E27FC236}">
                  <a16:creationId xmlns:a16="http://schemas.microsoft.com/office/drawing/2014/main" id="{F4ADCEF0-7B29-574F-BEE9-F62F378E9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102477" name="Line 39">
                <a:extLst>
                  <a:ext uri="{FF2B5EF4-FFF2-40B4-BE49-F238E27FC236}">
                    <a16:creationId xmlns:a16="http://schemas.microsoft.com/office/drawing/2014/main" id="{DEFA2F24-A612-8F40-A2A9-4D3ACC81E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2478" name="Text Box 55">
                <a:extLst>
                  <a:ext uri="{FF2B5EF4-FFF2-40B4-BE49-F238E27FC236}">
                    <a16:creationId xmlns:a16="http://schemas.microsoft.com/office/drawing/2014/main" id="{A62D79CE-D47A-BB4B-A0A5-562008AE97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ahoma" panose="020B0604030504040204" pitchFamily="34" charset="0"/>
                  </a:rPr>
                  <a:t>LAST_ACK</a:t>
                </a:r>
              </a:p>
            </p:txBody>
          </p:sp>
        </p:grpSp>
      </p:grpSp>
      <p:grpSp>
        <p:nvGrpSpPr>
          <p:cNvPr id="396370" name="Group 82">
            <a:extLst>
              <a:ext uri="{FF2B5EF4-FFF2-40B4-BE49-F238E27FC236}">
                <a16:creationId xmlns:a16="http://schemas.microsoft.com/office/drawing/2014/main" id="{EA023988-8A58-5B49-8616-3DAB1DEF3C23}"/>
              </a:ext>
            </a:extLst>
          </p:cNvPr>
          <p:cNvGrpSpPr>
            <a:grpSpLocks/>
          </p:cNvGrpSpPr>
          <p:nvPr/>
        </p:nvGrpSpPr>
        <p:grpSpPr bwMode="auto">
          <a:xfrm>
            <a:off x="9166226" y="4213226"/>
            <a:ext cx="917575" cy="1223963"/>
            <a:chOff x="4814" y="2654"/>
            <a:chExt cx="578" cy="771"/>
          </a:xfrm>
        </p:grpSpPr>
        <p:sp>
          <p:nvSpPr>
            <p:cNvPr id="102473" name="Text Box 11">
              <a:extLst>
                <a:ext uri="{FF2B5EF4-FFF2-40B4-BE49-F238E27FC236}">
                  <a16:creationId xmlns:a16="http://schemas.microsoft.com/office/drawing/2014/main" id="{2A36585A-A07F-2549-98DE-BC1E14467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CLOSED</a:t>
              </a:r>
            </a:p>
          </p:txBody>
        </p:sp>
        <p:sp>
          <p:nvSpPr>
            <p:cNvPr id="102474" name="Line 57">
              <a:extLst>
                <a:ext uri="{FF2B5EF4-FFF2-40B4-BE49-F238E27FC236}">
                  <a16:creationId xmlns:a16="http://schemas.microsoft.com/office/drawing/2014/main" id="{AC49B57F-1B4A-C443-A5D7-4A866D945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6365" name="Group 77">
            <a:extLst>
              <a:ext uri="{FF2B5EF4-FFF2-40B4-BE49-F238E27FC236}">
                <a16:creationId xmlns:a16="http://schemas.microsoft.com/office/drawing/2014/main" id="{6FF14590-DCEA-7142-85D5-FCBCD1DE45A1}"/>
              </a:ext>
            </a:extLst>
          </p:cNvPr>
          <p:cNvGrpSpPr>
            <a:grpSpLocks/>
          </p:cNvGrpSpPr>
          <p:nvPr/>
        </p:nvGrpSpPr>
        <p:grpSpPr bwMode="auto">
          <a:xfrm>
            <a:off x="2109789" y="3605214"/>
            <a:ext cx="1400175" cy="1044575"/>
            <a:chOff x="369" y="2271"/>
            <a:chExt cx="882" cy="658"/>
          </a:xfrm>
        </p:grpSpPr>
        <p:sp>
          <p:nvSpPr>
            <p:cNvPr id="102471" name="Text Box 58">
              <a:extLst>
                <a:ext uri="{FF2B5EF4-FFF2-40B4-BE49-F238E27FC236}">
                  <a16:creationId xmlns:a16="http://schemas.microsoft.com/office/drawing/2014/main" id="{1B608877-C67E-DB48-A11B-2FD842C97A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TIMED_WAIT</a:t>
              </a:r>
            </a:p>
          </p:txBody>
        </p:sp>
        <p:sp>
          <p:nvSpPr>
            <p:cNvPr id="102472" name="Line 60">
              <a:extLst>
                <a:ext uri="{FF2B5EF4-FFF2-40B4-BE49-F238E27FC236}">
                  <a16:creationId xmlns:a16="http://schemas.microsoft.com/office/drawing/2014/main" id="{9A98C764-1EDF-9742-8E35-BFF0B21DD9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6369" name="Group 81">
            <a:extLst>
              <a:ext uri="{FF2B5EF4-FFF2-40B4-BE49-F238E27FC236}">
                <a16:creationId xmlns:a16="http://schemas.microsoft.com/office/drawing/2014/main" id="{A86B9489-6B9B-8A40-B692-52B3A7F88513}"/>
              </a:ext>
            </a:extLst>
          </p:cNvPr>
          <p:cNvGrpSpPr>
            <a:grpSpLocks/>
          </p:cNvGrpSpPr>
          <p:nvPr/>
        </p:nvGrpSpPr>
        <p:grpSpPr bwMode="auto">
          <a:xfrm>
            <a:off x="2198688" y="4486276"/>
            <a:ext cx="2743200" cy="1768475"/>
            <a:chOff x="425" y="2826"/>
            <a:chExt cx="1728" cy="1114"/>
          </a:xfrm>
        </p:grpSpPr>
        <p:sp>
          <p:nvSpPr>
            <p:cNvPr id="102465" name="Line 52">
              <a:extLst>
                <a:ext uri="{FF2B5EF4-FFF2-40B4-BE49-F238E27FC236}">
                  <a16:creationId xmlns:a16="http://schemas.microsoft.com/office/drawing/2014/main" id="{66DB10E8-BCDC-B449-857E-FDC9AA708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66" name="Text Box 51">
              <a:extLst>
                <a:ext uri="{FF2B5EF4-FFF2-40B4-BE49-F238E27FC236}">
                  <a16:creationId xmlns:a16="http://schemas.microsoft.com/office/drawing/2014/main" id="{E9FF29AB-757C-334A-AD67-1F1C71CE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6" y="3093"/>
              <a:ext cx="937" cy="4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 timed wait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for 2*max 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segment lifetime</a:t>
              </a:r>
            </a:p>
          </p:txBody>
        </p:sp>
        <p:sp>
          <p:nvSpPr>
            <p:cNvPr id="102467" name="Line 53">
              <a:extLst>
                <a:ext uri="{FF2B5EF4-FFF2-40B4-BE49-F238E27FC236}">
                  <a16:creationId xmlns:a16="http://schemas.microsoft.com/office/drawing/2014/main" id="{CE30326F-E11E-D84B-BF2B-1826ACB974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68" name="Line 54">
              <a:extLst>
                <a:ext uri="{FF2B5EF4-FFF2-40B4-BE49-F238E27FC236}">
                  <a16:creationId xmlns:a16="http://schemas.microsoft.com/office/drawing/2014/main" id="{64000B55-6476-1442-BDF8-440CA38C4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69" name="Text Box 59">
              <a:extLst>
                <a:ext uri="{FF2B5EF4-FFF2-40B4-BE49-F238E27FC236}">
                  <a16:creationId xmlns:a16="http://schemas.microsoft.com/office/drawing/2014/main" id="{C09C59F3-2BFE-984C-BC65-076F54247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CLOSED</a:t>
              </a:r>
            </a:p>
          </p:txBody>
        </p:sp>
        <p:sp>
          <p:nvSpPr>
            <p:cNvPr id="102470" name="Line 61">
              <a:extLst>
                <a:ext uri="{FF2B5EF4-FFF2-40B4-BE49-F238E27FC236}">
                  <a16:creationId xmlns:a16="http://schemas.microsoft.com/office/drawing/2014/main" id="{3DA7F8B1-CEF5-4B43-90D0-5F833C8BD4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5008" name="Rectangle 62">
            <a:extLst>
              <a:ext uri="{FF2B5EF4-FFF2-40B4-BE49-F238E27FC236}">
                <a16:creationId xmlns:a16="http://schemas.microsoft.com/office/drawing/2014/main" id="{70F2D54D-FE8F-464B-A440-FE2234B67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7388" y="241301"/>
            <a:ext cx="7772400" cy="72707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TCP: closing a connection</a:t>
            </a:r>
          </a:p>
        </p:txBody>
      </p:sp>
      <p:grpSp>
        <p:nvGrpSpPr>
          <p:cNvPr id="396359" name="Group 71">
            <a:extLst>
              <a:ext uri="{FF2B5EF4-FFF2-40B4-BE49-F238E27FC236}">
                <a16:creationId xmlns:a16="http://schemas.microsoft.com/office/drawing/2014/main" id="{6F8D03FB-4E4A-4F47-BE03-31B2529670F7}"/>
              </a:ext>
            </a:extLst>
          </p:cNvPr>
          <p:cNvGrpSpPr>
            <a:grpSpLocks/>
          </p:cNvGrpSpPr>
          <p:nvPr/>
        </p:nvGrpSpPr>
        <p:grpSpPr bwMode="auto">
          <a:xfrm>
            <a:off x="2074864" y="2046289"/>
            <a:ext cx="1335087" cy="700087"/>
            <a:chOff x="347" y="1289"/>
            <a:chExt cx="841" cy="441"/>
          </a:xfrm>
        </p:grpSpPr>
        <p:sp>
          <p:nvSpPr>
            <p:cNvPr id="102463" name="Text Box 31">
              <a:extLst>
                <a:ext uri="{FF2B5EF4-FFF2-40B4-BE49-F238E27FC236}">
                  <a16:creationId xmlns:a16="http://schemas.microsoft.com/office/drawing/2014/main" id="{3E74F585-1BF8-4A4B-80E2-FA60F9403B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FIN_WAIT_1</a:t>
              </a:r>
            </a:p>
          </p:txBody>
        </p:sp>
        <p:sp>
          <p:nvSpPr>
            <p:cNvPr id="102464" name="Line 32">
              <a:extLst>
                <a:ext uri="{FF2B5EF4-FFF2-40B4-BE49-F238E27FC236}">
                  <a16:creationId xmlns:a16="http://schemas.microsoft.com/office/drawing/2014/main" id="{601BD004-405E-DB43-A343-1A88FA171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96358" name="Group 70">
            <a:extLst>
              <a:ext uri="{FF2B5EF4-FFF2-40B4-BE49-F238E27FC236}">
                <a16:creationId xmlns:a16="http://schemas.microsoft.com/office/drawing/2014/main" id="{A10B14ED-46E6-C842-A322-173166A0318B}"/>
              </a:ext>
            </a:extLst>
          </p:cNvPr>
          <p:cNvGrpSpPr>
            <a:grpSpLocks/>
          </p:cNvGrpSpPr>
          <p:nvPr/>
        </p:nvGrpSpPr>
        <p:grpSpPr bwMode="auto">
          <a:xfrm>
            <a:off x="2728913" y="2100263"/>
            <a:ext cx="4775200" cy="1014412"/>
            <a:chOff x="759" y="1323"/>
            <a:chExt cx="3008" cy="639"/>
          </a:xfrm>
        </p:grpSpPr>
        <p:sp>
          <p:nvSpPr>
            <p:cNvPr id="102458" name="Line 6">
              <a:extLst>
                <a:ext uri="{FF2B5EF4-FFF2-40B4-BE49-F238E27FC236}">
                  <a16:creationId xmlns:a16="http://schemas.microsoft.com/office/drawing/2014/main" id="{9B235FCA-2F0B-594E-B511-731A2F15A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2459" name="Rectangle 7">
              <a:extLst>
                <a:ext uri="{FF2B5EF4-FFF2-40B4-BE49-F238E27FC236}">
                  <a16:creationId xmlns:a16="http://schemas.microsoft.com/office/drawing/2014/main" id="{6723B022-FE19-6048-85E4-65B3A8E16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60" name="Text Box 8">
              <a:extLst>
                <a:ext uri="{FF2B5EF4-FFF2-40B4-BE49-F238E27FC236}">
                  <a16:creationId xmlns:a16="http://schemas.microsoft.com/office/drawing/2014/main" id="{99F24D09-156F-B643-B658-74B1E5B73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FINbit=1, seq=x</a:t>
              </a:r>
            </a:p>
          </p:txBody>
        </p:sp>
        <p:sp>
          <p:nvSpPr>
            <p:cNvPr id="102461" name="Text Box 9">
              <a:extLst>
                <a:ext uri="{FF2B5EF4-FFF2-40B4-BE49-F238E27FC236}">
                  <a16:creationId xmlns:a16="http://schemas.microsoft.com/office/drawing/2014/main" id="{F1CC809E-CB52-9F45-8D7C-CC74E8AD0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1541"/>
              <a:ext cx="913" cy="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can no longer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send but can</a:t>
              </a:r>
            </a:p>
            <a:p>
              <a:pPr algn="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anose="020B0604030504040204" pitchFamily="34" charset="0"/>
                </a:rPr>
                <a:t> receive data</a:t>
              </a:r>
            </a:p>
          </p:txBody>
        </p:sp>
        <p:sp>
          <p:nvSpPr>
            <p:cNvPr id="102462" name="Text Box 67">
              <a:extLst>
                <a:ext uri="{FF2B5EF4-FFF2-40B4-BE49-F238E27FC236}">
                  <a16:creationId xmlns:a16="http://schemas.microsoft.com/office/drawing/2014/main" id="{D1001DCA-2BE8-6F41-AC7C-26182BF4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Courier New" panose="02070309020205020404" pitchFamily="49" charset="0"/>
                </a:rPr>
                <a:t>clientSocket.close()</a:t>
              </a:r>
            </a:p>
          </p:txBody>
        </p:sp>
      </p:grpSp>
      <p:sp>
        <p:nvSpPr>
          <p:cNvPr id="102418" name="Text Box 84">
            <a:extLst>
              <a:ext uri="{FF2B5EF4-FFF2-40B4-BE49-F238E27FC236}">
                <a16:creationId xmlns:a16="http://schemas.microsoft.com/office/drawing/2014/main" id="{10026FDE-5F27-8849-B850-6D1468EDC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6" y="1368426"/>
            <a:ext cx="1160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Tahoma" panose="020B0604030504040204" pitchFamily="34" charset="0"/>
              </a:rPr>
              <a:t>client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02419" name="Text Box 85">
            <a:extLst>
              <a:ext uri="{FF2B5EF4-FFF2-40B4-BE49-F238E27FC236}">
                <a16:creationId xmlns:a16="http://schemas.microsoft.com/office/drawing/2014/main" id="{27FC7A84-7EB8-FD4D-B9BD-6BC420861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7300" y="1385889"/>
            <a:ext cx="12382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000099"/>
                </a:solidFill>
                <a:latin typeface="Tahoma" panose="020B0604030504040204" pitchFamily="34" charset="0"/>
              </a:rPr>
              <a:t>server state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i="1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  <p:sp>
        <p:nvSpPr>
          <p:cNvPr id="102420" name="Text Box 86">
            <a:extLst>
              <a:ext uri="{FF2B5EF4-FFF2-40B4-BE49-F238E27FC236}">
                <a16:creationId xmlns:a16="http://schemas.microsoft.com/office/drawing/2014/main" id="{2DCEC3CB-CD03-0940-98FF-C81D51A1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3226" y="1768475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ESTAB</a:t>
            </a:r>
          </a:p>
        </p:txBody>
      </p:sp>
      <p:sp>
        <p:nvSpPr>
          <p:cNvPr id="102421" name="Text Box 87">
            <a:extLst>
              <a:ext uri="{FF2B5EF4-FFF2-40B4-BE49-F238E27FC236}">
                <a16:creationId xmlns:a16="http://schemas.microsoft.com/office/drawing/2014/main" id="{C62857DA-D16A-784B-BE18-336F408F6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751013"/>
            <a:ext cx="771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ESTAB</a:t>
            </a:r>
          </a:p>
        </p:txBody>
      </p:sp>
      <p:grpSp>
        <p:nvGrpSpPr>
          <p:cNvPr id="102422" name="Group 88">
            <a:extLst>
              <a:ext uri="{FF2B5EF4-FFF2-40B4-BE49-F238E27FC236}">
                <a16:creationId xmlns:a16="http://schemas.microsoft.com/office/drawing/2014/main" id="{C118A91D-45F4-8F4F-9936-CADFB61690B7}"/>
              </a:ext>
            </a:extLst>
          </p:cNvPr>
          <p:cNvGrpSpPr>
            <a:grpSpLocks/>
          </p:cNvGrpSpPr>
          <p:nvPr/>
        </p:nvGrpSpPr>
        <p:grpSpPr bwMode="auto">
          <a:xfrm>
            <a:off x="4664075" y="1443039"/>
            <a:ext cx="642938" cy="600075"/>
            <a:chOff x="-44" y="1473"/>
            <a:chExt cx="981" cy="1105"/>
          </a:xfrm>
        </p:grpSpPr>
        <p:pic>
          <p:nvPicPr>
            <p:cNvPr id="102456" name="Picture 89" descr="desktop_computer_stylized_medium">
              <a:extLst>
                <a:ext uri="{FF2B5EF4-FFF2-40B4-BE49-F238E27FC236}">
                  <a16:creationId xmlns:a16="http://schemas.microsoft.com/office/drawing/2014/main" id="{0CB48659-2D55-9246-81E6-7EB6493DB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57" name="Freeform 90">
              <a:extLst>
                <a:ext uri="{FF2B5EF4-FFF2-40B4-BE49-F238E27FC236}">
                  <a16:creationId xmlns:a16="http://schemas.microsoft.com/office/drawing/2014/main" id="{82A8AB24-7E0C-1C4E-A27E-A578DFEF2E1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2423" name="Group 91">
            <a:extLst>
              <a:ext uri="{FF2B5EF4-FFF2-40B4-BE49-F238E27FC236}">
                <a16:creationId xmlns:a16="http://schemas.microsoft.com/office/drawing/2014/main" id="{E0CADE91-171E-D249-9D5F-0C7A90E6A786}"/>
              </a:ext>
            </a:extLst>
          </p:cNvPr>
          <p:cNvGrpSpPr>
            <a:grpSpLocks/>
          </p:cNvGrpSpPr>
          <p:nvPr/>
        </p:nvGrpSpPr>
        <p:grpSpPr bwMode="auto">
          <a:xfrm>
            <a:off x="7296150" y="1446213"/>
            <a:ext cx="336550" cy="512762"/>
            <a:chOff x="4140" y="429"/>
            <a:chExt cx="1425" cy="2396"/>
          </a:xfrm>
        </p:grpSpPr>
        <p:sp>
          <p:nvSpPr>
            <p:cNvPr id="102424" name="Freeform 92">
              <a:extLst>
                <a:ext uri="{FF2B5EF4-FFF2-40B4-BE49-F238E27FC236}">
                  <a16:creationId xmlns:a16="http://schemas.microsoft.com/office/drawing/2014/main" id="{B29C0661-3795-264C-B684-E7092CEEE7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6 w 354"/>
                <a:gd name="T1" fmla="*/ 0 h 2742"/>
                <a:gd name="T2" fmla="*/ 30 w 354"/>
                <a:gd name="T3" fmla="*/ 46 h 2742"/>
                <a:gd name="T4" fmla="*/ 30 w 354"/>
                <a:gd name="T5" fmla="*/ 354 h 2742"/>
                <a:gd name="T6" fmla="*/ 0 w 354"/>
                <a:gd name="T7" fmla="*/ 371 h 2742"/>
                <a:gd name="T8" fmla="*/ 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5" name="Rectangle 93">
              <a:extLst>
                <a:ext uri="{FF2B5EF4-FFF2-40B4-BE49-F238E27FC236}">
                  <a16:creationId xmlns:a16="http://schemas.microsoft.com/office/drawing/2014/main" id="{321444A9-805B-0E4E-8E84-143851F208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26" name="Freeform 94">
              <a:extLst>
                <a:ext uri="{FF2B5EF4-FFF2-40B4-BE49-F238E27FC236}">
                  <a16:creationId xmlns:a16="http://schemas.microsoft.com/office/drawing/2014/main" id="{1C90165C-0CDA-C541-8A9A-B5168E8A73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8 w 211"/>
                <a:gd name="T3" fmla="*/ 30 h 2537"/>
                <a:gd name="T4" fmla="*/ 2 w 211"/>
                <a:gd name="T5" fmla="*/ 338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Freeform 95">
              <a:extLst>
                <a:ext uri="{FF2B5EF4-FFF2-40B4-BE49-F238E27FC236}">
                  <a16:creationId xmlns:a16="http://schemas.microsoft.com/office/drawing/2014/main" id="{AD4D0B68-C988-D949-80EE-1D3B67C03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8 h 226"/>
                <a:gd name="T4" fmla="*/ 29 w 328"/>
                <a:gd name="T5" fmla="*/ 32 h 226"/>
                <a:gd name="T6" fmla="*/ 0 w 328"/>
                <a:gd name="T7" fmla="*/ 1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28" name="Rectangle 96">
              <a:extLst>
                <a:ext uri="{FF2B5EF4-FFF2-40B4-BE49-F238E27FC236}">
                  <a16:creationId xmlns:a16="http://schemas.microsoft.com/office/drawing/2014/main" id="{DA62AE9D-7A97-2D4E-BF57-238FED9FC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2429" name="Group 97">
              <a:extLst>
                <a:ext uri="{FF2B5EF4-FFF2-40B4-BE49-F238E27FC236}">
                  <a16:creationId xmlns:a16="http://schemas.microsoft.com/office/drawing/2014/main" id="{E21199AC-42E1-9F44-9E92-6056E8FE3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2454" name="AutoShape 98">
                <a:extLst>
                  <a:ext uri="{FF2B5EF4-FFF2-40B4-BE49-F238E27FC236}">
                    <a16:creationId xmlns:a16="http://schemas.microsoft.com/office/drawing/2014/main" id="{89A12418-649A-CC44-82AD-EADC16D2A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55" name="AutoShape 99">
                <a:extLst>
                  <a:ext uri="{FF2B5EF4-FFF2-40B4-BE49-F238E27FC236}">
                    <a16:creationId xmlns:a16="http://schemas.microsoft.com/office/drawing/2014/main" id="{E4BA01E7-7885-3D47-BF9A-FB1CA37585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430" name="Rectangle 100">
              <a:extLst>
                <a:ext uri="{FF2B5EF4-FFF2-40B4-BE49-F238E27FC236}">
                  <a16:creationId xmlns:a16="http://schemas.microsoft.com/office/drawing/2014/main" id="{476345DA-E98B-6142-8C8F-7ED35D1EA4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2431" name="Group 101">
              <a:extLst>
                <a:ext uri="{FF2B5EF4-FFF2-40B4-BE49-F238E27FC236}">
                  <a16:creationId xmlns:a16="http://schemas.microsoft.com/office/drawing/2014/main" id="{DEA1F6CE-A901-AD43-84AA-9DB2F2629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2452" name="AutoShape 102">
                <a:extLst>
                  <a:ext uri="{FF2B5EF4-FFF2-40B4-BE49-F238E27FC236}">
                    <a16:creationId xmlns:a16="http://schemas.microsoft.com/office/drawing/2014/main" id="{F4565EFE-E792-3845-8D30-A0F680754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53" name="AutoShape 103">
                <a:extLst>
                  <a:ext uri="{FF2B5EF4-FFF2-40B4-BE49-F238E27FC236}">
                    <a16:creationId xmlns:a16="http://schemas.microsoft.com/office/drawing/2014/main" id="{08E4376F-C871-1946-9C9F-9346DC7F1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432" name="Rectangle 104">
              <a:extLst>
                <a:ext uri="{FF2B5EF4-FFF2-40B4-BE49-F238E27FC236}">
                  <a16:creationId xmlns:a16="http://schemas.microsoft.com/office/drawing/2014/main" id="{D5A1F5A8-2FEB-A242-8B0B-EB0212471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3" name="Rectangle 105">
              <a:extLst>
                <a:ext uri="{FF2B5EF4-FFF2-40B4-BE49-F238E27FC236}">
                  <a16:creationId xmlns:a16="http://schemas.microsoft.com/office/drawing/2014/main" id="{A54EBE4C-9887-AA43-B7AF-A91D9AE2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02434" name="Group 106">
              <a:extLst>
                <a:ext uri="{FF2B5EF4-FFF2-40B4-BE49-F238E27FC236}">
                  <a16:creationId xmlns:a16="http://schemas.microsoft.com/office/drawing/2014/main" id="{D8C95E1D-F4A0-7D44-BA90-B17111E2D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2450" name="AutoShape 107">
                <a:extLst>
                  <a:ext uri="{FF2B5EF4-FFF2-40B4-BE49-F238E27FC236}">
                    <a16:creationId xmlns:a16="http://schemas.microsoft.com/office/drawing/2014/main" id="{0201E516-5FE3-CF4B-9B5E-C31D7DBB4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51" name="AutoShape 108">
                <a:extLst>
                  <a:ext uri="{FF2B5EF4-FFF2-40B4-BE49-F238E27FC236}">
                    <a16:creationId xmlns:a16="http://schemas.microsoft.com/office/drawing/2014/main" id="{CB789C0F-D51B-874D-8524-8EB21C16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435" name="Freeform 109">
              <a:extLst>
                <a:ext uri="{FF2B5EF4-FFF2-40B4-BE49-F238E27FC236}">
                  <a16:creationId xmlns:a16="http://schemas.microsoft.com/office/drawing/2014/main" id="{4C440D65-3010-344F-943A-C3BDC6029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9 w 328"/>
                <a:gd name="T3" fmla="*/ 17 h 226"/>
                <a:gd name="T4" fmla="*/ 29 w 328"/>
                <a:gd name="T5" fmla="*/ 30 h 226"/>
                <a:gd name="T6" fmla="*/ 0 w 328"/>
                <a:gd name="T7" fmla="*/ 1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2436" name="Group 110">
              <a:extLst>
                <a:ext uri="{FF2B5EF4-FFF2-40B4-BE49-F238E27FC236}">
                  <a16:creationId xmlns:a16="http://schemas.microsoft.com/office/drawing/2014/main" id="{C839A388-4FE5-D146-986F-4B66823771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2448" name="AutoShape 111">
                <a:extLst>
                  <a:ext uri="{FF2B5EF4-FFF2-40B4-BE49-F238E27FC236}">
                    <a16:creationId xmlns:a16="http://schemas.microsoft.com/office/drawing/2014/main" id="{53A65425-0A93-7744-8F1E-F677460D9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449" name="AutoShape 112">
                <a:extLst>
                  <a:ext uri="{FF2B5EF4-FFF2-40B4-BE49-F238E27FC236}">
                    <a16:creationId xmlns:a16="http://schemas.microsoft.com/office/drawing/2014/main" id="{9B19E064-F560-1C4F-8F56-D8686C04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2437" name="Rectangle 113">
              <a:extLst>
                <a:ext uri="{FF2B5EF4-FFF2-40B4-BE49-F238E27FC236}">
                  <a16:creationId xmlns:a16="http://schemas.microsoft.com/office/drawing/2014/main" id="{1FD1CE01-6D1F-BF47-B1B2-C6AD5B880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38" name="Freeform 114">
              <a:extLst>
                <a:ext uri="{FF2B5EF4-FFF2-40B4-BE49-F238E27FC236}">
                  <a16:creationId xmlns:a16="http://schemas.microsoft.com/office/drawing/2014/main" id="{98646343-118C-BE45-9DC2-7E5E747A2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6 w 296"/>
                <a:gd name="T3" fmla="*/ 18 h 256"/>
                <a:gd name="T4" fmla="*/ 26 w 296"/>
                <a:gd name="T5" fmla="*/ 34 h 256"/>
                <a:gd name="T6" fmla="*/ 0 w 296"/>
                <a:gd name="T7" fmla="*/ 1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39" name="Freeform 115">
              <a:extLst>
                <a:ext uri="{FF2B5EF4-FFF2-40B4-BE49-F238E27FC236}">
                  <a16:creationId xmlns:a16="http://schemas.microsoft.com/office/drawing/2014/main" id="{06E37E06-04A5-5E48-B92B-487258366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7 w 304"/>
                <a:gd name="T3" fmla="*/ 23 h 288"/>
                <a:gd name="T4" fmla="*/ 25 w 304"/>
                <a:gd name="T5" fmla="*/ 40 h 288"/>
                <a:gd name="T6" fmla="*/ 2 w 304"/>
                <a:gd name="T7" fmla="*/ 17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0" name="Oval 116">
              <a:extLst>
                <a:ext uri="{FF2B5EF4-FFF2-40B4-BE49-F238E27FC236}">
                  <a16:creationId xmlns:a16="http://schemas.microsoft.com/office/drawing/2014/main" id="{39B077AE-671C-D84F-B88A-49C207074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1" name="Freeform 117">
              <a:extLst>
                <a:ext uri="{FF2B5EF4-FFF2-40B4-BE49-F238E27FC236}">
                  <a16:creationId xmlns:a16="http://schemas.microsoft.com/office/drawing/2014/main" id="{860466EB-A710-A64D-A626-097F7333F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5 h 240"/>
                <a:gd name="T2" fmla="*/ 2 w 306"/>
                <a:gd name="T3" fmla="*/ 33 h 240"/>
                <a:gd name="T4" fmla="*/ 27 w 306"/>
                <a:gd name="T5" fmla="*/ 15 h 240"/>
                <a:gd name="T6" fmla="*/ 26 w 306"/>
                <a:gd name="T7" fmla="*/ 0 h 240"/>
                <a:gd name="T8" fmla="*/ 0 w 306"/>
                <a:gd name="T9" fmla="*/ 15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442" name="AutoShape 118">
              <a:extLst>
                <a:ext uri="{FF2B5EF4-FFF2-40B4-BE49-F238E27FC236}">
                  <a16:creationId xmlns:a16="http://schemas.microsoft.com/office/drawing/2014/main" id="{61DA7384-761C-C845-948B-46D2E066E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3" name="AutoShape 119">
              <a:extLst>
                <a:ext uri="{FF2B5EF4-FFF2-40B4-BE49-F238E27FC236}">
                  <a16:creationId xmlns:a16="http://schemas.microsoft.com/office/drawing/2014/main" id="{77916A36-8907-F845-BC05-A49958FCC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4" name="Oval 120">
              <a:extLst>
                <a:ext uri="{FF2B5EF4-FFF2-40B4-BE49-F238E27FC236}">
                  <a16:creationId xmlns:a16="http://schemas.microsoft.com/office/drawing/2014/main" id="{B03B4FAD-95EC-BC40-A00D-2C8647FE4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5" name="Oval 121">
              <a:extLst>
                <a:ext uri="{FF2B5EF4-FFF2-40B4-BE49-F238E27FC236}">
                  <a16:creationId xmlns:a16="http://schemas.microsoft.com/office/drawing/2014/main" id="{E7F213A7-DE43-E24A-A932-E1C49C671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446" name="Oval 122">
              <a:extLst>
                <a:ext uri="{FF2B5EF4-FFF2-40B4-BE49-F238E27FC236}">
                  <a16:creationId xmlns:a16="http://schemas.microsoft.com/office/drawing/2014/main" id="{17582A36-5411-4C4C-82D2-9B85D3DB6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2447" name="Rectangle 123">
              <a:extLst>
                <a:ext uri="{FF2B5EF4-FFF2-40B4-BE49-F238E27FC236}">
                  <a16:creationId xmlns:a16="http://schemas.microsoft.com/office/drawing/2014/main" id="{ADE7A916-96DD-F247-8E6F-8B93711598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757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9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9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96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6">
            <a:extLst>
              <a:ext uri="{FF2B5EF4-FFF2-40B4-BE49-F238E27FC236}">
                <a16:creationId xmlns:a16="http://schemas.microsoft.com/office/drawing/2014/main" id="{7A8A67F4-4E6C-ED41-8CCC-732EF955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1193573-49FC-A449-9C08-2040F7EE3503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60421" name="Rectangle 4">
            <a:extLst>
              <a:ext uri="{FF2B5EF4-FFF2-40B4-BE49-F238E27FC236}">
                <a16:creationId xmlns:a16="http://schemas.microsoft.com/office/drawing/2014/main" id="{9AE16349-8066-7D47-90E5-568B92EDB7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3" y="150814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TCP seq. numbers, ACKs</a:t>
            </a:r>
          </a:p>
        </p:txBody>
      </p:sp>
      <p:sp>
        <p:nvSpPr>
          <p:cNvPr id="75781" name="Rectangle 5">
            <a:extLst>
              <a:ext uri="{FF2B5EF4-FFF2-40B4-BE49-F238E27FC236}">
                <a16:creationId xmlns:a16="http://schemas.microsoft.com/office/drawing/2014/main" id="{16C01E5E-C715-094D-BB93-08C49D0C1A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79601" y="1339849"/>
            <a:ext cx="3927475" cy="5095779"/>
          </a:xfrm>
        </p:spPr>
        <p:txBody>
          <a:bodyPr>
            <a:normAutofit/>
          </a:bodyPr>
          <a:lstStyle/>
          <a:p>
            <a:pPr marL="234950" indent="-123825"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sequence numbers:</a:t>
            </a:r>
          </a:p>
          <a:p>
            <a:pPr marL="512763" lvl="1" indent="-163513"/>
            <a:r>
              <a:rPr lang="en-US" altLang="en-US" dirty="0">
                <a:ea typeface="ＭＳ Ｐゴシック" panose="020B0600070205080204" pitchFamily="34" charset="-128"/>
              </a:rPr>
              <a:t>byte stream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number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of first byte in segment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data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 marL="234950" indent="-123825">
              <a:buNone/>
            </a:pPr>
            <a:r>
              <a:rPr lang="en-US" altLang="en-US" sz="2400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acknowledgements:</a:t>
            </a:r>
          </a:p>
          <a:p>
            <a:pPr marL="512763" lvl="1" indent="-163513"/>
            <a:r>
              <a:rPr lang="en-US" altLang="en-US" dirty="0" err="1">
                <a:ea typeface="ＭＳ Ｐゴシック" panose="020B0600070205080204" pitchFamily="34" charset="-128"/>
              </a:rPr>
              <a:t>seq</a:t>
            </a:r>
            <a:r>
              <a:rPr lang="en-US" altLang="en-US" dirty="0">
                <a:ea typeface="ＭＳ Ｐゴシック" panose="020B0600070205080204" pitchFamily="34" charset="-128"/>
              </a:rPr>
              <a:t> # of next byte expected from other side</a:t>
            </a:r>
          </a:p>
          <a:p>
            <a:pPr marL="512763" lvl="1" indent="-163513"/>
            <a:r>
              <a:rPr lang="en-US" altLang="en-US" dirty="0">
                <a:ea typeface="ＭＳ Ｐゴシック" panose="020B0600070205080204" pitchFamily="34" charset="-128"/>
              </a:rPr>
              <a:t>cumulative ACK</a:t>
            </a:r>
          </a:p>
          <a:p>
            <a:pPr marL="234950" indent="-123825"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How does receiver handle out-of-order segments?</a:t>
            </a:r>
          </a:p>
          <a:p>
            <a:pPr marL="512763" lvl="1" indent="-163513"/>
            <a:r>
              <a:rPr lang="en-US" altLang="en-US" dirty="0">
                <a:ea typeface="ＭＳ Ｐゴシック" panose="020B0600070205080204" pitchFamily="34" charset="-128"/>
              </a:rPr>
              <a:t>A: TCP spec doesn’</a:t>
            </a:r>
            <a:r>
              <a:rPr lang="en-US" altLang="ja-JP" dirty="0">
                <a:ea typeface="ＭＳ Ｐゴシック" panose="020B0600070205080204" pitchFamily="34" charset="-128"/>
              </a:rPr>
              <a:t>t say, up to implementor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187584" name="Group 192">
            <a:extLst>
              <a:ext uri="{FF2B5EF4-FFF2-40B4-BE49-F238E27FC236}">
                <a16:creationId xmlns:a16="http://schemas.microsoft.com/office/drawing/2014/main" id="{34FA7512-1167-034E-BCDD-50D79D2A0671}"/>
              </a:ext>
            </a:extLst>
          </p:cNvPr>
          <p:cNvGrpSpPr>
            <a:grpSpLocks/>
          </p:cNvGrpSpPr>
          <p:nvPr/>
        </p:nvGrpSpPr>
        <p:grpSpPr bwMode="auto">
          <a:xfrm>
            <a:off x="7294564" y="3816350"/>
            <a:ext cx="2897187" cy="2541588"/>
            <a:chOff x="3599" y="2404"/>
            <a:chExt cx="1825" cy="1601"/>
          </a:xfrm>
        </p:grpSpPr>
        <p:sp>
          <p:nvSpPr>
            <p:cNvPr id="75864" name="Rectangle 167">
              <a:extLst>
                <a:ext uri="{FF2B5EF4-FFF2-40B4-BE49-F238E27FC236}">
                  <a16:creationId xmlns:a16="http://schemas.microsoft.com/office/drawing/2014/main" id="{9CAB7B4F-D2B9-1345-B091-3F572D6F7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5865" name="Group 148">
              <a:extLst>
                <a:ext uri="{FF2B5EF4-FFF2-40B4-BE49-F238E27FC236}">
                  <a16:creationId xmlns:a16="http://schemas.microsoft.com/office/drawing/2014/main" id="{72901846-7567-3145-8AAE-B2E02C0CF5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75868" name="Rectangle 149">
                <a:extLst>
                  <a:ext uri="{FF2B5EF4-FFF2-40B4-BE49-F238E27FC236}">
                    <a16:creationId xmlns:a16="http://schemas.microsoft.com/office/drawing/2014/main" id="{F343B598-332F-C84D-92B7-6CF3AD463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869" name="Text Box 150">
                <a:extLst>
                  <a:ext uri="{FF2B5EF4-FFF2-40B4-BE49-F238E27FC236}">
                    <a16:creationId xmlns:a16="http://schemas.microsoft.com/office/drawing/2014/main" id="{A8619764-CD1E-BE46-B7B8-085A036436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source port #</a:t>
                </a:r>
              </a:p>
            </p:txBody>
          </p:sp>
          <p:sp>
            <p:nvSpPr>
              <p:cNvPr id="75870" name="Text Box 151">
                <a:extLst>
                  <a:ext uri="{FF2B5EF4-FFF2-40B4-BE49-F238E27FC236}">
                    <a16:creationId xmlns:a16="http://schemas.microsoft.com/office/drawing/2014/main" id="{D40CE5BF-A15C-1D41-9B20-10FB576BC7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dest port #</a:t>
                </a:r>
              </a:p>
            </p:txBody>
          </p:sp>
          <p:sp>
            <p:nvSpPr>
              <p:cNvPr id="75871" name="Text Box 152">
                <a:extLst>
                  <a:ext uri="{FF2B5EF4-FFF2-40B4-BE49-F238E27FC236}">
                    <a16:creationId xmlns:a16="http://schemas.microsoft.com/office/drawing/2014/main" id="{79A23E3E-C3BA-CF4E-97CC-1D77F8983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sequence number</a:t>
                </a:r>
              </a:p>
            </p:txBody>
          </p:sp>
          <p:sp>
            <p:nvSpPr>
              <p:cNvPr id="75872" name="Text Box 153">
                <a:extLst>
                  <a:ext uri="{FF2B5EF4-FFF2-40B4-BE49-F238E27FC236}">
                    <a16:creationId xmlns:a16="http://schemas.microsoft.com/office/drawing/2014/main" id="{5B16824B-4A32-8C47-BA1D-D5D3C5A197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acknowledgement number</a:t>
                </a:r>
              </a:p>
            </p:txBody>
          </p:sp>
          <p:sp>
            <p:nvSpPr>
              <p:cNvPr id="75873" name="Text Box 154">
                <a:extLst>
                  <a:ext uri="{FF2B5EF4-FFF2-40B4-BE49-F238E27FC236}">
                    <a16:creationId xmlns:a16="http://schemas.microsoft.com/office/drawing/2014/main" id="{F764E0A0-2B88-7844-A371-6905C6577D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checksum</a:t>
                </a:r>
              </a:p>
            </p:txBody>
          </p:sp>
          <p:sp>
            <p:nvSpPr>
              <p:cNvPr id="75874" name="Line 155">
                <a:extLst>
                  <a:ext uri="{FF2B5EF4-FFF2-40B4-BE49-F238E27FC236}">
                    <a16:creationId xmlns:a16="http://schemas.microsoft.com/office/drawing/2014/main" id="{BD7C127F-9D4C-6440-B510-F259376BD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75" name="Line 156">
                <a:extLst>
                  <a:ext uri="{FF2B5EF4-FFF2-40B4-BE49-F238E27FC236}">
                    <a16:creationId xmlns:a16="http://schemas.microsoft.com/office/drawing/2014/main" id="{0317945B-D4B7-0045-8244-6B0E49B87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76" name="Line 157">
                <a:extLst>
                  <a:ext uri="{FF2B5EF4-FFF2-40B4-BE49-F238E27FC236}">
                    <a16:creationId xmlns:a16="http://schemas.microsoft.com/office/drawing/2014/main" id="{613A4159-43CE-6E4C-8A24-8F13076F67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77" name="Line 158">
                <a:extLst>
                  <a:ext uri="{FF2B5EF4-FFF2-40B4-BE49-F238E27FC236}">
                    <a16:creationId xmlns:a16="http://schemas.microsoft.com/office/drawing/2014/main" id="{DB96F6CE-6B1E-1D49-8EC8-E616B1B480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78" name="Line 159">
                <a:extLst>
                  <a:ext uri="{FF2B5EF4-FFF2-40B4-BE49-F238E27FC236}">
                    <a16:creationId xmlns:a16="http://schemas.microsoft.com/office/drawing/2014/main" id="{78C98236-9C26-A84E-82A3-68D9C1F187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79" name="Line 160">
                <a:extLst>
                  <a:ext uri="{FF2B5EF4-FFF2-40B4-BE49-F238E27FC236}">
                    <a16:creationId xmlns:a16="http://schemas.microsoft.com/office/drawing/2014/main" id="{A3DA457F-FA96-F848-8C33-2FC701410D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80" name="Text Box 161">
                <a:extLst>
                  <a:ext uri="{FF2B5EF4-FFF2-40B4-BE49-F238E27FC236}">
                    <a16:creationId xmlns:a16="http://schemas.microsoft.com/office/drawing/2014/main" id="{F3475E27-E2A0-8F42-B4A1-B9E4107437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rwnd</a:t>
                </a:r>
              </a:p>
            </p:txBody>
          </p:sp>
          <p:sp>
            <p:nvSpPr>
              <p:cNvPr id="75881" name="Text Box 162">
                <a:extLst>
                  <a:ext uri="{FF2B5EF4-FFF2-40B4-BE49-F238E27FC236}">
                    <a16:creationId xmlns:a16="http://schemas.microsoft.com/office/drawing/2014/main" id="{19A81689-036C-8748-A5F4-A7D08BC916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urg pointer</a:t>
                </a:r>
              </a:p>
            </p:txBody>
          </p:sp>
          <p:sp>
            <p:nvSpPr>
              <p:cNvPr id="75882" name="Line 163">
                <a:extLst>
                  <a:ext uri="{FF2B5EF4-FFF2-40B4-BE49-F238E27FC236}">
                    <a16:creationId xmlns:a16="http://schemas.microsoft.com/office/drawing/2014/main" id="{55A39539-791E-CD47-89C3-8A5ABC19E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83" name="Line 164">
                <a:extLst>
                  <a:ext uri="{FF2B5EF4-FFF2-40B4-BE49-F238E27FC236}">
                    <a16:creationId xmlns:a16="http://schemas.microsoft.com/office/drawing/2014/main" id="{F6F75BAA-AE88-E142-8322-6FE0ECE51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5866" name="Text Box 166">
              <a:extLst>
                <a:ext uri="{FF2B5EF4-FFF2-40B4-BE49-F238E27FC236}">
                  <a16:creationId xmlns:a16="http://schemas.microsoft.com/office/drawing/2014/main" id="{A6283D42-011A-7A42-AAE7-22F0C6466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4" y="3092"/>
              <a:ext cx="172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incoming segment to sender</a:t>
              </a:r>
            </a:p>
          </p:txBody>
        </p:sp>
        <p:sp>
          <p:nvSpPr>
            <p:cNvPr id="75867" name="Freeform 168">
              <a:extLst>
                <a:ext uri="{FF2B5EF4-FFF2-40B4-BE49-F238E27FC236}">
                  <a16:creationId xmlns:a16="http://schemas.microsoft.com/office/drawing/2014/main" id="{DCAA5AD3-FA53-594F-A384-3890DEC53A2A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8065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7587" name="Group 195">
            <a:extLst>
              <a:ext uri="{FF2B5EF4-FFF2-40B4-BE49-F238E27FC236}">
                <a16:creationId xmlns:a16="http://schemas.microsoft.com/office/drawing/2014/main" id="{C1F91959-51E9-9D4D-9E93-9BE6C7A67C00}"/>
              </a:ext>
            </a:extLst>
          </p:cNvPr>
          <p:cNvGrpSpPr>
            <a:grpSpLocks/>
          </p:cNvGrpSpPr>
          <p:nvPr/>
        </p:nvGrpSpPr>
        <p:grpSpPr bwMode="auto">
          <a:xfrm>
            <a:off x="8070851" y="5849938"/>
            <a:ext cx="358775" cy="304800"/>
            <a:chOff x="5144" y="3677"/>
            <a:chExt cx="226" cy="192"/>
          </a:xfrm>
        </p:grpSpPr>
        <p:sp>
          <p:nvSpPr>
            <p:cNvPr id="75862" name="Rectangle 194">
              <a:extLst>
                <a:ext uri="{FF2B5EF4-FFF2-40B4-BE49-F238E27FC236}">
                  <a16:creationId xmlns:a16="http://schemas.microsoft.com/office/drawing/2014/main" id="{FCD7B425-C62B-DF48-AC31-980AD0E8F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5863" name="Text Box 193">
              <a:extLst>
                <a:ext uri="{FF2B5EF4-FFF2-40B4-BE49-F238E27FC236}">
                  <a16:creationId xmlns:a16="http://schemas.microsoft.com/office/drawing/2014/main" id="{796256CF-D665-6A4C-9FA3-BBF9A1AC0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chemeClr val="bg1"/>
                  </a:solidFill>
                  <a:latin typeface="Arial Narrow" panose="020B0604020202020204" pitchFamily="34" charset="0"/>
                </a:rPr>
                <a:t>A</a:t>
              </a:r>
            </a:p>
          </p:txBody>
        </p:sp>
      </p:grpSp>
      <p:sp>
        <p:nvSpPr>
          <p:cNvPr id="75784" name="Rectangle 37">
            <a:extLst>
              <a:ext uri="{FF2B5EF4-FFF2-40B4-BE49-F238E27FC236}">
                <a16:creationId xmlns:a16="http://schemas.microsoft.com/office/drawing/2014/main" id="{3E82F5A9-0B92-0245-970C-FEC152BC1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1414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85" name="Rectangle 39">
            <a:extLst>
              <a:ext uri="{FF2B5EF4-FFF2-40B4-BE49-F238E27FC236}">
                <a16:creationId xmlns:a16="http://schemas.microsoft.com/office/drawing/2014/main" id="{7DBC69AB-7929-BE44-B6DE-475295D04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86" name="Rectangle 40">
            <a:extLst>
              <a:ext uri="{FF2B5EF4-FFF2-40B4-BE49-F238E27FC236}">
                <a16:creationId xmlns:a16="http://schemas.microsoft.com/office/drawing/2014/main" id="{EC4309D6-4D57-D643-9E0E-06F28FA01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6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87" name="Rectangle 41">
            <a:extLst>
              <a:ext uri="{FF2B5EF4-FFF2-40B4-BE49-F238E27FC236}">
                <a16:creationId xmlns:a16="http://schemas.microsoft.com/office/drawing/2014/main" id="{19A5FDC9-909E-314C-941C-4F81AA3B2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4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88" name="Rectangle 42">
            <a:extLst>
              <a:ext uri="{FF2B5EF4-FFF2-40B4-BE49-F238E27FC236}">
                <a16:creationId xmlns:a16="http://schemas.microsoft.com/office/drawing/2014/main" id="{07E1C0AF-7492-B345-BF60-14D883290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4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89" name="Rectangle 43">
            <a:extLst>
              <a:ext uri="{FF2B5EF4-FFF2-40B4-BE49-F238E27FC236}">
                <a16:creationId xmlns:a16="http://schemas.microsoft.com/office/drawing/2014/main" id="{D2FA2EFE-ADDA-EA4E-9597-63244D55B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0" name="Rectangle 45">
            <a:extLst>
              <a:ext uri="{FF2B5EF4-FFF2-40B4-BE49-F238E27FC236}">
                <a16:creationId xmlns:a16="http://schemas.microsoft.com/office/drawing/2014/main" id="{396593DF-8A86-5F45-9D65-CA9D2C359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1" name="Rectangle 46">
            <a:extLst>
              <a:ext uri="{FF2B5EF4-FFF2-40B4-BE49-F238E27FC236}">
                <a16:creationId xmlns:a16="http://schemas.microsoft.com/office/drawing/2014/main" id="{47D9822E-1CC7-574C-827D-4EB8AC18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2" name="Rectangle 47">
            <a:extLst>
              <a:ext uri="{FF2B5EF4-FFF2-40B4-BE49-F238E27FC236}">
                <a16:creationId xmlns:a16="http://schemas.microsoft.com/office/drawing/2014/main" id="{D5E88BC9-06DC-7540-8E9D-F422E65AF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3" name="Rectangle 50">
            <a:extLst>
              <a:ext uri="{FF2B5EF4-FFF2-40B4-BE49-F238E27FC236}">
                <a16:creationId xmlns:a16="http://schemas.microsoft.com/office/drawing/2014/main" id="{E4C7F8AD-7553-674B-882B-8EFA1C64E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539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4" name="Rectangle 51">
            <a:extLst>
              <a:ext uri="{FF2B5EF4-FFF2-40B4-BE49-F238E27FC236}">
                <a16:creationId xmlns:a16="http://schemas.microsoft.com/office/drawing/2014/main" id="{8F5C7FB6-824D-4D43-8C7A-B2E132DE8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964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5" name="Rectangle 52">
            <a:extLst>
              <a:ext uri="{FF2B5EF4-FFF2-40B4-BE49-F238E27FC236}">
                <a16:creationId xmlns:a16="http://schemas.microsoft.com/office/drawing/2014/main" id="{C2BEBAC0-4E92-5342-86F6-FCB941FFB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6" name="Rectangle 53">
            <a:extLst>
              <a:ext uri="{FF2B5EF4-FFF2-40B4-BE49-F238E27FC236}">
                <a16:creationId xmlns:a16="http://schemas.microsoft.com/office/drawing/2014/main" id="{9A191552-9AD7-A74E-8152-F92B086B3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663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7" name="Rectangle 54">
            <a:extLst>
              <a:ext uri="{FF2B5EF4-FFF2-40B4-BE49-F238E27FC236}">
                <a16:creationId xmlns:a16="http://schemas.microsoft.com/office/drawing/2014/main" id="{CA66BBD1-34EF-AA49-A83E-4026569D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8" name="Rectangle 55">
            <a:extLst>
              <a:ext uri="{FF2B5EF4-FFF2-40B4-BE49-F238E27FC236}">
                <a16:creationId xmlns:a16="http://schemas.microsoft.com/office/drawing/2014/main" id="{E97F883B-78A7-544A-B4AA-191F62A67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799" name="Rectangle 56">
            <a:extLst>
              <a:ext uri="{FF2B5EF4-FFF2-40B4-BE49-F238E27FC236}">
                <a16:creationId xmlns:a16="http://schemas.microsoft.com/office/drawing/2014/main" id="{3B1D0E31-F654-DA41-A665-74A479D21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0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0" name="Rectangle 57">
            <a:extLst>
              <a:ext uri="{FF2B5EF4-FFF2-40B4-BE49-F238E27FC236}">
                <a16:creationId xmlns:a16="http://schemas.microsoft.com/office/drawing/2014/main" id="{5C31AC94-5100-184E-97FD-B7FF6A5E4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6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1" name="Rectangle 58">
            <a:extLst>
              <a:ext uri="{FF2B5EF4-FFF2-40B4-BE49-F238E27FC236}">
                <a16:creationId xmlns:a16="http://schemas.microsoft.com/office/drawing/2014/main" id="{41671548-53EE-E64E-B536-0F8607EA4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288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2" name="Rectangle 59">
            <a:extLst>
              <a:ext uri="{FF2B5EF4-FFF2-40B4-BE49-F238E27FC236}">
                <a16:creationId xmlns:a16="http://schemas.microsoft.com/office/drawing/2014/main" id="{59A28456-33D8-8F41-AECD-39DF653E8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178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3" name="Rectangle 60">
            <a:extLst>
              <a:ext uri="{FF2B5EF4-FFF2-40B4-BE49-F238E27FC236}">
                <a16:creationId xmlns:a16="http://schemas.microsoft.com/office/drawing/2014/main" id="{D3F8155F-35F4-2C4A-A611-E20248462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9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4" name="Rectangle 61">
            <a:extLst>
              <a:ext uri="{FF2B5EF4-FFF2-40B4-BE49-F238E27FC236}">
                <a16:creationId xmlns:a16="http://schemas.microsoft.com/office/drawing/2014/main" id="{B225C310-63B3-9F41-B099-2D4B875A5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0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5" name="Rectangle 62">
            <a:extLst>
              <a:ext uri="{FF2B5EF4-FFF2-40B4-BE49-F238E27FC236}">
                <a16:creationId xmlns:a16="http://schemas.microsoft.com/office/drawing/2014/main" id="{1D33F795-938B-2D47-9914-9B5FE708A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2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6" name="Rectangle 63">
            <a:extLst>
              <a:ext uri="{FF2B5EF4-FFF2-40B4-BE49-F238E27FC236}">
                <a16:creationId xmlns:a16="http://schemas.microsoft.com/office/drawing/2014/main" id="{B96CF8A7-5022-8243-9D8E-AC8608981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961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7" name="Rectangle 64">
            <a:extLst>
              <a:ext uri="{FF2B5EF4-FFF2-40B4-BE49-F238E27FC236}">
                <a16:creationId xmlns:a16="http://schemas.microsoft.com/office/drawing/2014/main" id="{A820B298-9759-C241-B17A-D66DF84D5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486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8" name="Rectangle 65">
            <a:extLst>
              <a:ext uri="{FF2B5EF4-FFF2-40B4-BE49-F238E27FC236}">
                <a16:creationId xmlns:a16="http://schemas.microsoft.com/office/drawing/2014/main" id="{83B484BF-690F-0D46-B8A9-7C47B5E1D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76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09" name="Rectangle 66">
            <a:extLst>
              <a:ext uri="{FF2B5EF4-FFF2-40B4-BE49-F238E27FC236}">
                <a16:creationId xmlns:a16="http://schemas.microsoft.com/office/drawing/2014/main" id="{B2AA97AE-BCE3-D34B-81EA-37414BBD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4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0" name="Rectangle 68">
            <a:extLst>
              <a:ext uri="{FF2B5EF4-FFF2-40B4-BE49-F238E27FC236}">
                <a16:creationId xmlns:a16="http://schemas.microsoft.com/office/drawing/2014/main" id="{74DD81F3-6694-424E-9F5A-0B87DE869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1" name="Rectangle 69">
            <a:extLst>
              <a:ext uri="{FF2B5EF4-FFF2-40B4-BE49-F238E27FC236}">
                <a16:creationId xmlns:a16="http://schemas.microsoft.com/office/drawing/2014/main" id="{79506B6C-89E0-5A46-9781-26CB2EA1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2689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2" name="Rectangle 70">
            <a:extLst>
              <a:ext uri="{FF2B5EF4-FFF2-40B4-BE49-F238E27FC236}">
                <a16:creationId xmlns:a16="http://schemas.microsoft.com/office/drawing/2014/main" id="{C20B5AA9-353E-9946-9077-ADB94C894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9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3" name="Rectangle 71">
            <a:extLst>
              <a:ext uri="{FF2B5EF4-FFF2-40B4-BE49-F238E27FC236}">
                <a16:creationId xmlns:a16="http://schemas.microsoft.com/office/drawing/2014/main" id="{6C2AA465-A793-9442-8E33-B40832CBA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7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4" name="Rectangle 72">
            <a:extLst>
              <a:ext uri="{FF2B5EF4-FFF2-40B4-BE49-F238E27FC236}">
                <a16:creationId xmlns:a16="http://schemas.microsoft.com/office/drawing/2014/main" id="{4B996AB8-EC0E-7E41-A9B6-3596B14B9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3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5" name="Rectangle 73">
            <a:extLst>
              <a:ext uri="{FF2B5EF4-FFF2-40B4-BE49-F238E27FC236}">
                <a16:creationId xmlns:a16="http://schemas.microsoft.com/office/drawing/2014/main" id="{357FFB6B-21E9-5C45-8C4F-312120E6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6" name="Rectangle 74">
            <a:extLst>
              <a:ext uri="{FF2B5EF4-FFF2-40B4-BE49-F238E27FC236}">
                <a16:creationId xmlns:a16="http://schemas.microsoft.com/office/drawing/2014/main" id="{13577AF5-62D1-B942-AD1C-5962BE06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0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7" name="Rectangle 75">
            <a:extLst>
              <a:ext uri="{FF2B5EF4-FFF2-40B4-BE49-F238E27FC236}">
                <a16:creationId xmlns:a16="http://schemas.microsoft.com/office/drawing/2014/main" id="{475D38DD-D787-6048-981F-A634F0691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7364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8" name="Rectangle 76">
            <a:extLst>
              <a:ext uri="{FF2B5EF4-FFF2-40B4-BE49-F238E27FC236}">
                <a16:creationId xmlns:a16="http://schemas.microsoft.com/office/drawing/2014/main" id="{B4217C7A-99E1-2B47-9D88-962C4948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2614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19" name="Rectangle 78">
            <a:extLst>
              <a:ext uri="{FF2B5EF4-FFF2-40B4-BE49-F238E27FC236}">
                <a16:creationId xmlns:a16="http://schemas.microsoft.com/office/drawing/2014/main" id="{AD5762E7-28A4-A442-AECA-B4770BBD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1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20" name="Rectangle 79">
            <a:extLst>
              <a:ext uri="{FF2B5EF4-FFF2-40B4-BE49-F238E27FC236}">
                <a16:creationId xmlns:a16="http://schemas.microsoft.com/office/drawing/2014/main" id="{AB89BECB-5834-6D42-B4D7-CD777BC5B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276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5821" name="Line 80">
            <a:extLst>
              <a:ext uri="{FF2B5EF4-FFF2-40B4-BE49-F238E27FC236}">
                <a16:creationId xmlns:a16="http://schemas.microsoft.com/office/drawing/2014/main" id="{0C3F729D-F4C5-104D-B94A-A0E514561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1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22" name="Line 82">
            <a:extLst>
              <a:ext uri="{FF2B5EF4-FFF2-40B4-BE49-F238E27FC236}">
                <a16:creationId xmlns:a16="http://schemas.microsoft.com/office/drawing/2014/main" id="{8AAA70B4-8D23-D74E-8914-5537F2EDE4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1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23" name="Line 83">
            <a:extLst>
              <a:ext uri="{FF2B5EF4-FFF2-40B4-BE49-F238E27FC236}">
                <a16:creationId xmlns:a16="http://schemas.microsoft.com/office/drawing/2014/main" id="{6EB921B6-AFD7-E941-8AFA-8B3B1270B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5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24" name="Line 84">
            <a:extLst>
              <a:ext uri="{FF2B5EF4-FFF2-40B4-BE49-F238E27FC236}">
                <a16:creationId xmlns:a16="http://schemas.microsoft.com/office/drawing/2014/main" id="{0A72C6E6-FCFC-F242-8AE6-E1C9C05C9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45464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25" name="Line 87">
            <a:extLst>
              <a:ext uri="{FF2B5EF4-FFF2-40B4-BE49-F238E27FC236}">
                <a16:creationId xmlns:a16="http://schemas.microsoft.com/office/drawing/2014/main" id="{212DB50B-EA8B-0543-B8D9-AB2ADC38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8575" y="391477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26" name="Line 88">
            <a:extLst>
              <a:ext uri="{FF2B5EF4-FFF2-40B4-BE49-F238E27FC236}">
                <a16:creationId xmlns:a16="http://schemas.microsoft.com/office/drawing/2014/main" id="{BC824DCA-ADA6-404A-AC1F-8629B604A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7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27" name="Line 89">
            <a:extLst>
              <a:ext uri="{FF2B5EF4-FFF2-40B4-BE49-F238E27FC236}">
                <a16:creationId xmlns:a16="http://schemas.microsoft.com/office/drawing/2014/main" id="{A6EDBEC9-7B47-3F4F-918A-F29561AF33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426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28" name="Line 90">
            <a:extLst>
              <a:ext uri="{FF2B5EF4-FFF2-40B4-BE49-F238E27FC236}">
                <a16:creationId xmlns:a16="http://schemas.microsoft.com/office/drawing/2014/main" id="{54707BE0-E70F-ED46-8ADF-E1E17BD6D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83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5829" name="Text Box 91">
            <a:extLst>
              <a:ext uri="{FF2B5EF4-FFF2-40B4-BE49-F238E27FC236}">
                <a16:creationId xmlns:a16="http://schemas.microsoft.com/office/drawing/2014/main" id="{541CB227-1412-1445-B126-187E98E15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4138613"/>
            <a:ext cx="69373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sent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ACKed</a:t>
            </a:r>
          </a:p>
        </p:txBody>
      </p:sp>
      <p:sp>
        <p:nvSpPr>
          <p:cNvPr id="75830" name="Text Box 92">
            <a:extLst>
              <a:ext uri="{FF2B5EF4-FFF2-40B4-BE49-F238E27FC236}">
                <a16:creationId xmlns:a16="http://schemas.microsoft.com/office/drawing/2014/main" id="{7AB179D7-B8C3-D442-9508-BCBB38649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4144963"/>
            <a:ext cx="1066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sent, not-yet ACKed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(</a:t>
            </a:r>
            <a:r>
              <a:rPr lang="ja-JP" altLang="en-US" sz="1400">
                <a:latin typeface="Tahoma" panose="020B0604030504040204" pitchFamily="34" charset="0"/>
              </a:rPr>
              <a:t>“</a:t>
            </a:r>
            <a:r>
              <a:rPr lang="en-US" altLang="ja-JP" sz="1400">
                <a:latin typeface="Tahoma" panose="020B0604030504040204" pitchFamily="34" charset="0"/>
              </a:rPr>
              <a:t>in-flight</a:t>
            </a:r>
            <a:r>
              <a:rPr lang="ja-JP" altLang="en-US" sz="1400">
                <a:latin typeface="Tahoma" panose="020B0604030504040204" pitchFamily="34" charset="0"/>
              </a:rPr>
              <a:t>”</a:t>
            </a:r>
            <a:r>
              <a:rPr lang="en-US" altLang="ja-JP" sz="1400">
                <a:latin typeface="Tahoma" panose="020B0604030504040204" pitchFamily="34" charset="0"/>
              </a:rPr>
              <a:t>)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5831" name="Text Box 93">
            <a:extLst>
              <a:ext uri="{FF2B5EF4-FFF2-40B4-BE49-F238E27FC236}">
                <a16:creationId xmlns:a16="http://schemas.microsoft.com/office/drawing/2014/main" id="{9A4695BE-F791-DD40-B3F4-142473386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5313" y="4140200"/>
            <a:ext cx="10668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usable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but not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yet sent</a:t>
            </a:r>
          </a:p>
        </p:txBody>
      </p:sp>
      <p:sp>
        <p:nvSpPr>
          <p:cNvPr id="75832" name="Text Box 94">
            <a:extLst>
              <a:ext uri="{FF2B5EF4-FFF2-40B4-BE49-F238E27FC236}">
                <a16:creationId xmlns:a16="http://schemas.microsoft.com/office/drawing/2014/main" id="{7ABA3048-4625-624C-AECF-9895637CC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2550" y="4144963"/>
            <a:ext cx="8191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not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usable</a:t>
            </a:r>
          </a:p>
        </p:txBody>
      </p:sp>
      <p:sp>
        <p:nvSpPr>
          <p:cNvPr id="75833" name="Text Box 96">
            <a:extLst>
              <a:ext uri="{FF2B5EF4-FFF2-40B4-BE49-F238E27FC236}">
                <a16:creationId xmlns:a16="http://schemas.microsoft.com/office/drawing/2014/main" id="{AA506CC0-8AC5-C14B-BCF4-6ADD338EE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2573338"/>
            <a:ext cx="11318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window size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Tahoma" panose="020B0604030504040204" pitchFamily="34" charset="0"/>
              </a:rPr>
              <a:t> N</a:t>
            </a:r>
          </a:p>
        </p:txBody>
      </p:sp>
      <p:grpSp>
        <p:nvGrpSpPr>
          <p:cNvPr id="75834" name="Group 99">
            <a:extLst>
              <a:ext uri="{FF2B5EF4-FFF2-40B4-BE49-F238E27FC236}">
                <a16:creationId xmlns:a16="http://schemas.microsoft.com/office/drawing/2014/main" id="{77D16618-4E6F-DA40-8D2D-4307573754C4}"/>
              </a:ext>
            </a:extLst>
          </p:cNvPr>
          <p:cNvGrpSpPr>
            <a:grpSpLocks/>
          </p:cNvGrpSpPr>
          <p:nvPr/>
        </p:nvGrpSpPr>
        <p:grpSpPr bwMode="auto">
          <a:xfrm>
            <a:off x="8081964" y="2797176"/>
            <a:ext cx="593725" cy="136525"/>
            <a:chOff x="4250" y="1692"/>
            <a:chExt cx="374" cy="86"/>
          </a:xfrm>
        </p:grpSpPr>
        <p:sp>
          <p:nvSpPr>
            <p:cNvPr id="75860" name="Line 97">
              <a:extLst>
                <a:ext uri="{FF2B5EF4-FFF2-40B4-BE49-F238E27FC236}">
                  <a16:creationId xmlns:a16="http://schemas.microsoft.com/office/drawing/2014/main" id="{544BB3F1-021F-0045-8BCD-90A6AEDCCC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61" name="Line 98">
              <a:extLst>
                <a:ext uri="{FF2B5EF4-FFF2-40B4-BE49-F238E27FC236}">
                  <a16:creationId xmlns:a16="http://schemas.microsoft.com/office/drawing/2014/main" id="{B424114A-EE7F-164E-BAB3-CD510641C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5835" name="Group 100">
            <a:extLst>
              <a:ext uri="{FF2B5EF4-FFF2-40B4-BE49-F238E27FC236}">
                <a16:creationId xmlns:a16="http://schemas.microsoft.com/office/drawing/2014/main" id="{35AF7015-3993-4A4C-91A1-7292C3CA234A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189789" y="2822576"/>
            <a:ext cx="593725" cy="136525"/>
            <a:chOff x="4250" y="1692"/>
            <a:chExt cx="374" cy="86"/>
          </a:xfrm>
        </p:grpSpPr>
        <p:sp>
          <p:nvSpPr>
            <p:cNvPr id="75858" name="Line 101">
              <a:extLst>
                <a:ext uri="{FF2B5EF4-FFF2-40B4-BE49-F238E27FC236}">
                  <a16:creationId xmlns:a16="http://schemas.microsoft.com/office/drawing/2014/main" id="{1B94F1FA-EBCC-6340-907C-B56D53D05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5859" name="Line 102">
              <a:extLst>
                <a:ext uri="{FF2B5EF4-FFF2-40B4-BE49-F238E27FC236}">
                  <a16:creationId xmlns:a16="http://schemas.microsoft.com/office/drawing/2014/main" id="{D72514AE-4776-9C4F-82D9-66957E7E9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75836" name="Text Box 196">
            <a:extLst>
              <a:ext uri="{FF2B5EF4-FFF2-40B4-BE49-F238E27FC236}">
                <a16:creationId xmlns:a16="http://schemas.microsoft.com/office/drawing/2014/main" id="{BF43860B-44AD-8B40-A7F7-A474F3E2A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0651" y="3592513"/>
            <a:ext cx="31781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lvl="1"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400" i="1">
                <a:latin typeface="Tahoma" panose="020B0604030504040204" pitchFamily="34" charset="0"/>
              </a:rPr>
              <a:t>sender sequence number space </a:t>
            </a:r>
          </a:p>
        </p:txBody>
      </p:sp>
      <p:grpSp>
        <p:nvGrpSpPr>
          <p:cNvPr id="187591" name="Group 199">
            <a:extLst>
              <a:ext uri="{FF2B5EF4-FFF2-40B4-BE49-F238E27FC236}">
                <a16:creationId xmlns:a16="http://schemas.microsoft.com/office/drawing/2014/main" id="{F9D23FCA-57D8-8043-B07C-A774CD9832F3}"/>
              </a:ext>
            </a:extLst>
          </p:cNvPr>
          <p:cNvGrpSpPr>
            <a:grpSpLocks/>
          </p:cNvGrpSpPr>
          <p:nvPr/>
        </p:nvGrpSpPr>
        <p:grpSpPr bwMode="auto">
          <a:xfrm>
            <a:off x="5973763" y="1068388"/>
            <a:ext cx="2952750" cy="1954212"/>
            <a:chOff x="2768" y="673"/>
            <a:chExt cx="1860" cy="1231"/>
          </a:xfrm>
        </p:grpSpPr>
        <p:sp>
          <p:nvSpPr>
            <p:cNvPr id="75838" name="Rectangle 171">
              <a:extLst>
                <a:ext uri="{FF2B5EF4-FFF2-40B4-BE49-F238E27FC236}">
                  <a16:creationId xmlns:a16="http://schemas.microsoft.com/office/drawing/2014/main" id="{860CE299-20FF-8A40-A11A-75BF1D8EC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75839" name="Group 172">
              <a:extLst>
                <a:ext uri="{FF2B5EF4-FFF2-40B4-BE49-F238E27FC236}">
                  <a16:creationId xmlns:a16="http://schemas.microsoft.com/office/drawing/2014/main" id="{8658256E-8770-1C4A-95D1-8B710E931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75842" name="Rectangle 173">
                <a:extLst>
                  <a:ext uri="{FF2B5EF4-FFF2-40B4-BE49-F238E27FC236}">
                    <a16:creationId xmlns:a16="http://schemas.microsoft.com/office/drawing/2014/main" id="{A29864A2-4FDE-024B-9BCA-6FF8845F6E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843" name="Text Box 174">
                <a:extLst>
                  <a:ext uri="{FF2B5EF4-FFF2-40B4-BE49-F238E27FC236}">
                    <a16:creationId xmlns:a16="http://schemas.microsoft.com/office/drawing/2014/main" id="{B670A31A-F861-8042-98D0-73947FA77F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source port #</a:t>
                </a:r>
              </a:p>
            </p:txBody>
          </p:sp>
          <p:sp>
            <p:nvSpPr>
              <p:cNvPr id="75844" name="Text Box 175">
                <a:extLst>
                  <a:ext uri="{FF2B5EF4-FFF2-40B4-BE49-F238E27FC236}">
                    <a16:creationId xmlns:a16="http://schemas.microsoft.com/office/drawing/2014/main" id="{1035D44C-1248-054D-8E4A-CAA3761DA5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dest port #</a:t>
                </a:r>
              </a:p>
            </p:txBody>
          </p:sp>
          <p:sp>
            <p:nvSpPr>
              <p:cNvPr id="75845" name="Text Box 176">
                <a:extLst>
                  <a:ext uri="{FF2B5EF4-FFF2-40B4-BE49-F238E27FC236}">
                    <a16:creationId xmlns:a16="http://schemas.microsoft.com/office/drawing/2014/main" id="{ADA56733-6A3C-F344-8DCB-E3B37F778C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/>
                    </a:solidFill>
                    <a:latin typeface="Arial" panose="020B0604020202020204" pitchFamily="34" charset="0"/>
                  </a:rPr>
                  <a:t>sequence number</a:t>
                </a:r>
              </a:p>
            </p:txBody>
          </p:sp>
          <p:sp>
            <p:nvSpPr>
              <p:cNvPr id="75846" name="Text Box 177">
                <a:extLst>
                  <a:ext uri="{FF2B5EF4-FFF2-40B4-BE49-F238E27FC236}">
                    <a16:creationId xmlns:a16="http://schemas.microsoft.com/office/drawing/2014/main" id="{15EBA66A-294C-8547-96F8-78368E6040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acknowledgement number</a:t>
                </a:r>
              </a:p>
            </p:txBody>
          </p:sp>
          <p:sp>
            <p:nvSpPr>
              <p:cNvPr id="75847" name="Text Box 178">
                <a:extLst>
                  <a:ext uri="{FF2B5EF4-FFF2-40B4-BE49-F238E27FC236}">
                    <a16:creationId xmlns:a16="http://schemas.microsoft.com/office/drawing/2014/main" id="{41DAD78D-2035-7840-94E6-2F1C81531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checksum</a:t>
                </a:r>
              </a:p>
            </p:txBody>
          </p:sp>
          <p:sp>
            <p:nvSpPr>
              <p:cNvPr id="75848" name="Line 179">
                <a:extLst>
                  <a:ext uri="{FF2B5EF4-FFF2-40B4-BE49-F238E27FC236}">
                    <a16:creationId xmlns:a16="http://schemas.microsoft.com/office/drawing/2014/main" id="{9D2FE740-2714-6C4F-81C1-9E2AF79E6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49" name="Line 180">
                <a:extLst>
                  <a:ext uri="{FF2B5EF4-FFF2-40B4-BE49-F238E27FC236}">
                    <a16:creationId xmlns:a16="http://schemas.microsoft.com/office/drawing/2014/main" id="{26C5CF14-FC89-B546-9818-0382CAC04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50" name="Line 181">
                <a:extLst>
                  <a:ext uri="{FF2B5EF4-FFF2-40B4-BE49-F238E27FC236}">
                    <a16:creationId xmlns:a16="http://schemas.microsoft.com/office/drawing/2014/main" id="{957D4B35-FC5E-3642-8C6A-1FF63F5AD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51" name="Line 182">
                <a:extLst>
                  <a:ext uri="{FF2B5EF4-FFF2-40B4-BE49-F238E27FC236}">
                    <a16:creationId xmlns:a16="http://schemas.microsoft.com/office/drawing/2014/main" id="{806C9FBA-1BE2-6A47-B76B-B48DBA2B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52" name="Line 183">
                <a:extLst>
                  <a:ext uri="{FF2B5EF4-FFF2-40B4-BE49-F238E27FC236}">
                    <a16:creationId xmlns:a16="http://schemas.microsoft.com/office/drawing/2014/main" id="{C695701D-1D32-9C44-AC2A-6466897E43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53" name="Line 184">
                <a:extLst>
                  <a:ext uri="{FF2B5EF4-FFF2-40B4-BE49-F238E27FC236}">
                    <a16:creationId xmlns:a16="http://schemas.microsoft.com/office/drawing/2014/main" id="{FFDD16ED-7C86-AB48-8045-03C0C9C864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54" name="Text Box 185">
                <a:extLst>
                  <a:ext uri="{FF2B5EF4-FFF2-40B4-BE49-F238E27FC236}">
                    <a16:creationId xmlns:a16="http://schemas.microsoft.com/office/drawing/2014/main" id="{86775B56-8E8E-0F41-BCE3-625FA56C36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rwnd</a:t>
                </a:r>
              </a:p>
            </p:txBody>
          </p:sp>
          <p:sp>
            <p:nvSpPr>
              <p:cNvPr id="75855" name="Text Box 186">
                <a:extLst>
                  <a:ext uri="{FF2B5EF4-FFF2-40B4-BE49-F238E27FC236}">
                    <a16:creationId xmlns:a16="http://schemas.microsoft.com/office/drawing/2014/main" id="{3767015C-756A-3045-AA9D-B05439DE9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urg pointer</a:t>
                </a:r>
              </a:p>
            </p:txBody>
          </p:sp>
          <p:sp>
            <p:nvSpPr>
              <p:cNvPr id="75856" name="Line 187">
                <a:extLst>
                  <a:ext uri="{FF2B5EF4-FFF2-40B4-BE49-F238E27FC236}">
                    <a16:creationId xmlns:a16="http://schemas.microsoft.com/office/drawing/2014/main" id="{D0967A41-0115-D24E-BCC8-70747E328F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5857" name="Line 188">
                <a:extLst>
                  <a:ext uri="{FF2B5EF4-FFF2-40B4-BE49-F238E27FC236}">
                    <a16:creationId xmlns:a16="http://schemas.microsoft.com/office/drawing/2014/main" id="{416EFDA1-81EA-524D-9607-75F0179C8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5840" name="Text Box 189">
              <a:extLst>
                <a:ext uri="{FF2B5EF4-FFF2-40B4-BE49-F238E27FC236}">
                  <a16:creationId xmlns:a16="http://schemas.microsoft.com/office/drawing/2014/main" id="{DA796745-7450-4045-8F41-5FF234172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8" y="673"/>
              <a:ext cx="186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outgoing segment from sender</a:t>
              </a:r>
            </a:p>
          </p:txBody>
        </p:sp>
        <p:sp>
          <p:nvSpPr>
            <p:cNvPr id="75841" name="Freeform 190">
              <a:extLst>
                <a:ext uri="{FF2B5EF4-FFF2-40B4-BE49-F238E27FC236}">
                  <a16:creationId xmlns:a16="http://schemas.microsoft.com/office/drawing/2014/main" id="{1097236C-C58A-0E4E-A2AB-C1EA2868A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05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37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9F6837B0-D623-1E43-A5C6-9CA15BEE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1BF126FD-605F-A040-8754-827731AE6F2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76804" name="Line 3">
            <a:extLst>
              <a:ext uri="{FF2B5EF4-FFF2-40B4-BE49-F238E27FC236}">
                <a16:creationId xmlns:a16="http://schemas.microsoft.com/office/drawing/2014/main" id="{6E510349-603E-6D43-A176-52BA3E6C35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775" y="4483101"/>
            <a:ext cx="2590800" cy="5064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05" name="Line 4">
            <a:extLst>
              <a:ext uri="{FF2B5EF4-FFF2-40B4-BE49-F238E27FC236}">
                <a16:creationId xmlns:a16="http://schemas.microsoft.com/office/drawing/2014/main" id="{141072DE-8C1E-174C-9155-71842D151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064" y="2714625"/>
            <a:ext cx="2586037" cy="571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Rectangle 5">
            <a:extLst>
              <a:ext uri="{FF2B5EF4-FFF2-40B4-BE49-F238E27FC236}">
                <a16:creationId xmlns:a16="http://schemas.microsoft.com/office/drawing/2014/main" id="{2F103EE3-6743-7146-813D-CBA04381FE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0713" y="150814"/>
            <a:ext cx="7772400" cy="88582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seq. numbers, </a:t>
            </a:r>
            <a:r>
              <a:rPr lang="en-US" sz="4000"/>
              <a:t>ACK</a:t>
            </a:r>
            <a:r>
              <a:rPr lang="en-US">
                <a:cs typeface="+mj-cs"/>
              </a:rPr>
              <a:t>s</a:t>
            </a:r>
          </a:p>
        </p:txBody>
      </p:sp>
      <p:sp>
        <p:nvSpPr>
          <p:cNvPr id="76807" name="Text Box 7">
            <a:extLst>
              <a:ext uri="{FF2B5EF4-FFF2-40B4-BE49-F238E27FC236}">
                <a16:creationId xmlns:a16="http://schemas.microsoft.com/office/drawing/2014/main" id="{8E27A704-CD21-D948-80B9-7C37BAD00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2320926"/>
            <a:ext cx="8096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User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types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latin typeface="Helvetica" pitchFamily="2" charset="0"/>
              </a:rPr>
              <a:t>‘</a:t>
            </a:r>
            <a:r>
              <a:rPr lang="en-US" altLang="ja-JP" sz="1600">
                <a:latin typeface="Helvetica" pitchFamily="2" charset="0"/>
              </a:rPr>
              <a:t>C</a:t>
            </a:r>
            <a:r>
              <a:rPr lang="ja-JP" altLang="en-US" sz="1600">
                <a:latin typeface="Helvetica" pitchFamily="2" charset="0"/>
              </a:rPr>
              <a:t>’</a:t>
            </a:r>
            <a:endParaRPr lang="en-US" altLang="en-US" sz="1000">
              <a:latin typeface="Helvetica" pitchFamily="2" charset="0"/>
            </a:endParaRP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4753DA39-D3AA-E940-A184-4EF9E722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0216" y="3933826"/>
            <a:ext cx="1141659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ACKs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receipt 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of echoed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latin typeface="Helvetica" pitchFamily="2" charset="0"/>
              </a:rPr>
              <a:t>‘</a:t>
            </a:r>
            <a:r>
              <a:rPr lang="en-US" altLang="ja-JP" sz="1600">
                <a:latin typeface="Helvetica" pitchFamily="2" charset="0"/>
              </a:rPr>
              <a:t>C</a:t>
            </a:r>
            <a:r>
              <a:rPr lang="ja-JP" altLang="en-US" sz="1600">
                <a:latin typeface="Helvetica" pitchFamily="2" charset="0"/>
              </a:rPr>
              <a:t>’</a:t>
            </a:r>
            <a:endParaRPr lang="en-US" altLang="en-US" sz="1000">
              <a:latin typeface="Helvetica" pitchFamily="2" charset="0"/>
            </a:endParaRPr>
          </a:p>
        </p:txBody>
      </p:sp>
      <p:sp>
        <p:nvSpPr>
          <p:cNvPr id="76809" name="Text Box 9">
            <a:extLst>
              <a:ext uri="{FF2B5EF4-FFF2-40B4-BE49-F238E27FC236}">
                <a16:creationId xmlns:a16="http://schemas.microsoft.com/office/drawing/2014/main" id="{15BD95E5-C083-844F-9D42-526E3FF37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8389" y="3055938"/>
            <a:ext cx="131318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host ACKs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receipt of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600">
                <a:latin typeface="Helvetica" pitchFamily="2" charset="0"/>
              </a:rPr>
              <a:t>‘</a:t>
            </a:r>
            <a:r>
              <a:rPr lang="en-US" altLang="ja-JP" sz="1600" dirty="0">
                <a:latin typeface="Helvetica" pitchFamily="2" charset="0"/>
              </a:rPr>
              <a:t>C</a:t>
            </a:r>
            <a:r>
              <a:rPr lang="ja-JP" altLang="en-US" sz="1600">
                <a:latin typeface="Helvetica" pitchFamily="2" charset="0"/>
              </a:rPr>
              <a:t>’</a:t>
            </a:r>
            <a:r>
              <a:rPr lang="en-US" altLang="ja-JP" sz="1600" dirty="0">
                <a:latin typeface="Helvetica" pitchFamily="2" charset="0"/>
              </a:rPr>
              <a:t>, echoes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back </a:t>
            </a:r>
            <a:r>
              <a:rPr lang="ja-JP" altLang="en-US" sz="1600">
                <a:latin typeface="Helvetica" pitchFamily="2" charset="0"/>
              </a:rPr>
              <a:t>‘</a:t>
            </a:r>
            <a:r>
              <a:rPr lang="en-US" altLang="ja-JP" sz="1600" dirty="0">
                <a:latin typeface="Helvetica" pitchFamily="2" charset="0"/>
              </a:rPr>
              <a:t>C</a:t>
            </a:r>
            <a:r>
              <a:rPr lang="ja-JP" altLang="en-US" sz="1600">
                <a:latin typeface="Helvetica" pitchFamily="2" charset="0"/>
              </a:rPr>
              <a:t>’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76810" name="Line 10">
            <a:extLst>
              <a:ext uri="{FF2B5EF4-FFF2-40B4-BE49-F238E27FC236}">
                <a16:creationId xmlns:a16="http://schemas.microsoft.com/office/drawing/2014/main" id="{3CF610E2-1D34-0147-B7B1-D88EF02A14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8539" y="3487738"/>
            <a:ext cx="2554287" cy="8001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811" name="Text Box 11">
            <a:extLst>
              <a:ext uri="{FF2B5EF4-FFF2-40B4-BE49-F238E27FC236}">
                <a16:creationId xmlns:a16="http://schemas.microsoft.com/office/drawing/2014/main" id="{BF9BEEDA-2C0E-6B48-BDDD-B6013E58D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021" y="5291138"/>
            <a:ext cx="241604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Helvetica" pitchFamily="2" charset="0"/>
              </a:rPr>
              <a:t>simple telnet scenario</a:t>
            </a:r>
            <a:endParaRPr lang="en-US" altLang="en-US" sz="1000">
              <a:solidFill>
                <a:srgbClr val="000099"/>
              </a:solidFill>
              <a:latin typeface="Helvetica" pitchFamily="2" charset="0"/>
            </a:endParaRPr>
          </a:p>
        </p:txBody>
      </p:sp>
      <p:sp>
        <p:nvSpPr>
          <p:cNvPr id="76812" name="Text Box 13">
            <a:extLst>
              <a:ext uri="{FF2B5EF4-FFF2-40B4-BE49-F238E27FC236}">
                <a16:creationId xmlns:a16="http://schemas.microsoft.com/office/drawing/2014/main" id="{D345E412-D07E-1E43-95DC-29F499F1D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9385" y="1430338"/>
            <a:ext cx="80021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B</a:t>
            </a:r>
          </a:p>
        </p:txBody>
      </p:sp>
      <p:sp>
        <p:nvSpPr>
          <p:cNvPr id="76813" name="Text Box 17">
            <a:extLst>
              <a:ext uri="{FF2B5EF4-FFF2-40B4-BE49-F238E27FC236}">
                <a16:creationId xmlns:a16="http://schemas.microsoft.com/office/drawing/2014/main" id="{DC2E42CF-6F09-1B42-9151-9CCA7AD45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8039" y="1436688"/>
            <a:ext cx="7825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Host A</a:t>
            </a:r>
          </a:p>
        </p:txBody>
      </p:sp>
      <p:sp>
        <p:nvSpPr>
          <p:cNvPr id="76814" name="Rectangle 18">
            <a:extLst>
              <a:ext uri="{FF2B5EF4-FFF2-40B4-BE49-F238E27FC236}">
                <a16:creationId xmlns:a16="http://schemas.microsoft.com/office/drawing/2014/main" id="{4BAFFF52-2F1E-5E4E-A8AC-1A1C8E233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4" y="2806701"/>
            <a:ext cx="814387" cy="3794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6815" name="Text Box 19">
            <a:extLst>
              <a:ext uri="{FF2B5EF4-FFF2-40B4-BE49-F238E27FC236}">
                <a16:creationId xmlns:a16="http://schemas.microsoft.com/office/drawing/2014/main" id="{651A457F-E650-C549-AC99-244DA5365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195" y="2859089"/>
            <a:ext cx="25478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ahoma" panose="020B0604030504040204" pitchFamily="34" charset="0"/>
              </a:rPr>
              <a:t>Seq=42, ACK=79, data = </a:t>
            </a:r>
            <a:r>
              <a:rPr lang="ja-JP" altLang="en-US" sz="1400">
                <a:latin typeface="Tahoma" panose="020B0604030504040204" pitchFamily="34" charset="0"/>
              </a:rPr>
              <a:t>‘</a:t>
            </a:r>
            <a:r>
              <a:rPr lang="en-US" altLang="ja-JP" sz="1400">
                <a:latin typeface="Tahoma" panose="020B0604030504040204" pitchFamily="34" charset="0"/>
              </a:rPr>
              <a:t>C</a:t>
            </a:r>
            <a:r>
              <a:rPr lang="ja-JP" altLang="en-US" sz="1400">
                <a:latin typeface="Tahoma" panose="020B0604030504040204" pitchFamily="34" charset="0"/>
              </a:rPr>
              <a:t>’</a:t>
            </a:r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76816" name="Rectangle 20">
            <a:extLst>
              <a:ext uri="{FF2B5EF4-FFF2-40B4-BE49-F238E27FC236}">
                <a16:creationId xmlns:a16="http://schemas.microsoft.com/office/drawing/2014/main" id="{033ED5EB-A1AA-854B-B5B3-FF5F4403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3765551"/>
            <a:ext cx="823912" cy="2460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6817" name="Text Box 21">
            <a:extLst>
              <a:ext uri="{FF2B5EF4-FFF2-40B4-BE49-F238E27FC236}">
                <a16:creationId xmlns:a16="http://schemas.microsoft.com/office/drawing/2014/main" id="{9A54AE93-4078-314F-A360-125C09E1C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094" y="3754439"/>
            <a:ext cx="25296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Seq=79, ACK=43, data = </a:t>
            </a:r>
            <a:r>
              <a:rPr lang="ja-JP" altLang="en-US" sz="1400">
                <a:latin typeface="Arial" panose="020B0604020202020204" pitchFamily="34" charset="0"/>
              </a:rPr>
              <a:t>‘</a:t>
            </a:r>
            <a:r>
              <a:rPr lang="en-US" altLang="ja-JP" sz="1400">
                <a:latin typeface="Arial" panose="020B0604020202020204" pitchFamily="34" charset="0"/>
              </a:rPr>
              <a:t>C</a:t>
            </a:r>
            <a:r>
              <a:rPr lang="ja-JP" altLang="en-US" sz="1400">
                <a:latin typeface="Arial" panose="020B0604020202020204" pitchFamily="34" charset="0"/>
              </a:rPr>
              <a:t>’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6818" name="Rectangle 22">
            <a:extLst>
              <a:ext uri="{FF2B5EF4-FFF2-40B4-BE49-F238E27FC236}">
                <a16:creationId xmlns:a16="http://schemas.microsoft.com/office/drawing/2014/main" id="{E29B8936-97DB-A34E-9B63-0B0BC2316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463" y="4613275"/>
            <a:ext cx="958850" cy="3571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6819" name="Text Box 23">
            <a:extLst>
              <a:ext uri="{FF2B5EF4-FFF2-40B4-BE49-F238E27FC236}">
                <a16:creationId xmlns:a16="http://schemas.microsoft.com/office/drawing/2014/main" id="{D6F0C6B8-EA5F-B840-9F63-48A46D381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89" y="4627563"/>
            <a:ext cx="1565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Seq=43, ACK=80</a:t>
            </a:r>
            <a:endParaRPr lang="en-US" altLang="en-US" sz="1000">
              <a:latin typeface="Times New Roman" panose="02020603050405020304" pitchFamily="18" charset="0"/>
            </a:endParaRPr>
          </a:p>
        </p:txBody>
      </p:sp>
      <p:sp>
        <p:nvSpPr>
          <p:cNvPr id="76820" name="Line 24">
            <a:extLst>
              <a:ext uri="{FF2B5EF4-FFF2-40B4-BE49-F238E27FC236}">
                <a16:creationId xmlns:a16="http://schemas.microsoft.com/office/drawing/2014/main" id="{FC107B0A-BCF6-9C4D-A538-2EFB07854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5838" y="2473326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6821" name="Line 25">
            <a:extLst>
              <a:ext uri="{FF2B5EF4-FFF2-40B4-BE49-F238E27FC236}">
                <a16:creationId xmlns:a16="http://schemas.microsoft.com/office/drawing/2014/main" id="{138E0B15-8D16-C24B-9477-D17C27D17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8075" y="2525714"/>
            <a:ext cx="0" cy="2587625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6822" name="Group 27">
            <a:extLst>
              <a:ext uri="{FF2B5EF4-FFF2-40B4-BE49-F238E27FC236}">
                <a16:creationId xmlns:a16="http://schemas.microsoft.com/office/drawing/2014/main" id="{21AC31AF-8A00-9848-83AE-46E782D543AD}"/>
              </a:ext>
            </a:extLst>
          </p:cNvPr>
          <p:cNvGrpSpPr>
            <a:grpSpLocks/>
          </p:cNvGrpSpPr>
          <p:nvPr/>
        </p:nvGrpSpPr>
        <p:grpSpPr bwMode="auto">
          <a:xfrm>
            <a:off x="4287838" y="1652589"/>
            <a:ext cx="755650" cy="782637"/>
            <a:chOff x="-44" y="1473"/>
            <a:chExt cx="981" cy="1105"/>
          </a:xfrm>
        </p:grpSpPr>
        <p:pic>
          <p:nvPicPr>
            <p:cNvPr id="76826" name="Picture 28" descr="desktop_computer_stylized_medium">
              <a:extLst>
                <a:ext uri="{FF2B5EF4-FFF2-40B4-BE49-F238E27FC236}">
                  <a16:creationId xmlns:a16="http://schemas.microsoft.com/office/drawing/2014/main" id="{47589232-9A13-7F41-B31B-733A2EA6A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7" name="Freeform 29">
              <a:extLst>
                <a:ext uri="{FF2B5EF4-FFF2-40B4-BE49-F238E27FC236}">
                  <a16:creationId xmlns:a16="http://schemas.microsoft.com/office/drawing/2014/main" id="{899B5E39-28B0-DD48-AB6D-0F400478BF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6823" name="Group 30">
            <a:extLst>
              <a:ext uri="{FF2B5EF4-FFF2-40B4-BE49-F238E27FC236}">
                <a16:creationId xmlns:a16="http://schemas.microsoft.com/office/drawing/2014/main" id="{2A44B527-E5A2-164A-A53C-9608D54450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50100" y="1692276"/>
            <a:ext cx="788988" cy="862013"/>
            <a:chOff x="-44" y="1473"/>
            <a:chExt cx="981" cy="1105"/>
          </a:xfrm>
        </p:grpSpPr>
        <p:pic>
          <p:nvPicPr>
            <p:cNvPr id="76824" name="Picture 31" descr="desktop_computer_stylized_medium">
              <a:extLst>
                <a:ext uri="{FF2B5EF4-FFF2-40B4-BE49-F238E27FC236}">
                  <a16:creationId xmlns:a16="http://schemas.microsoft.com/office/drawing/2014/main" id="{2D4B0D37-C827-E24B-AEC1-41A3559FAE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25" name="Freeform 32">
              <a:extLst>
                <a:ext uri="{FF2B5EF4-FFF2-40B4-BE49-F238E27FC236}">
                  <a16:creationId xmlns:a16="http://schemas.microsoft.com/office/drawing/2014/main" id="{8B9561AD-B13D-6B47-BE31-7618EB75415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02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761B-F66C-8640-8EFD-C3AB3694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transfer in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6B244-8C75-4F48-B351-C92E99930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6">
            <a:extLst>
              <a:ext uri="{FF2B5EF4-FFF2-40B4-BE49-F238E27FC236}">
                <a16:creationId xmlns:a16="http://schemas.microsoft.com/office/drawing/2014/main" id="{1D53B1C6-0934-B64C-A234-3F939414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789F545-A9D0-AE47-BEA8-193A11135D8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90BDC6FB-9AAF-BD46-B28E-34B492C0B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1730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reliable data transfer</a:t>
            </a:r>
          </a:p>
        </p:txBody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AF62DFD-16D0-FB4F-BB85-556019372A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500188"/>
            <a:ext cx="4070350" cy="46482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TCP creates reliable service on top of IP</a:t>
            </a:r>
            <a:r>
              <a:rPr lang="ja-JP" altLang="en-US">
                <a:ea typeface="ＭＳ Ｐゴシック" panose="020B0600070205080204" pitchFamily="34" charset="-128"/>
              </a:rPr>
              <a:t>’</a:t>
            </a:r>
            <a:r>
              <a:rPr lang="en-US" altLang="ja-JP" dirty="0">
                <a:ea typeface="ＭＳ Ｐゴシック" panose="020B0600070205080204" pitchFamily="34" charset="-128"/>
              </a:rPr>
              <a:t>s unreliable service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pipelined segments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cumulative acks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single</a:t>
            </a:r>
            <a:r>
              <a:rPr lang="en-US" altLang="en-US" dirty="0">
                <a:ea typeface="ＭＳ Ｐゴシック" panose="020B0600070205080204" pitchFamily="34" charset="-128"/>
              </a:rPr>
              <a:t> retransmission timer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retransmissions  triggered by: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timeout events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duplicate acks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925" name="Rectangle 4">
            <a:extLst>
              <a:ext uri="{FF2B5EF4-FFF2-40B4-BE49-F238E27FC236}">
                <a16:creationId xmlns:a16="http://schemas.microsoft.com/office/drawing/2014/main" id="{1D06B8C1-15FB-CD40-959D-333015F4533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178551" y="2911476"/>
            <a:ext cx="3933825" cy="2119313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Let’</a:t>
            </a:r>
            <a:r>
              <a:rPr lang="en-US" altLang="ja-JP" dirty="0">
                <a:ea typeface="ＭＳ Ｐゴシック" panose="020B0600070205080204" pitchFamily="34" charset="-128"/>
              </a:rPr>
              <a:t>s initially consider simplified TCP sender: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ignore duplicate acks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ignore flow control,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1850181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6">
            <a:extLst>
              <a:ext uri="{FF2B5EF4-FFF2-40B4-BE49-F238E27FC236}">
                <a16:creationId xmlns:a16="http://schemas.microsoft.com/office/drawing/2014/main" id="{C99A7167-947D-CA40-A450-4BFB8A3A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892D80C-63F6-F647-ABCB-F6DD6A722F0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sp>
        <p:nvSpPr>
          <p:cNvPr id="62469" name="Rectangle 1026">
            <a:extLst>
              <a:ext uri="{FF2B5EF4-FFF2-40B4-BE49-F238E27FC236}">
                <a16:creationId xmlns:a16="http://schemas.microsoft.com/office/drawing/2014/main" id="{95607D36-0DED-5B49-8DB2-87D04797A7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  <a:endParaRPr lang="en-US" sz="4800"/>
          </a:p>
        </p:txBody>
      </p:sp>
      <p:sp>
        <p:nvSpPr>
          <p:cNvPr id="62470" name="Rectangle 1027">
            <a:extLst>
              <a:ext uri="{FF2B5EF4-FFF2-40B4-BE49-F238E27FC236}">
                <a16:creationId xmlns:a16="http://schemas.microsoft.com/office/drawing/2014/main" id="{D9AB60B0-9016-7548-AC9E-559F504AFF2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155791" y="1410563"/>
            <a:ext cx="3716338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u="sng" dirty="0">
                <a:solidFill>
                  <a:srgbClr val="FF0000"/>
                </a:solidFill>
              </a:rPr>
              <a:t>Q:</a:t>
            </a:r>
            <a:r>
              <a:rPr lang="en-US" sz="3200" dirty="0"/>
              <a:t> how to set TCP timeout value?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dirty="0">
                <a:cs typeface="+mn-cs"/>
              </a:rPr>
              <a:t>longer than RTT</a:t>
            </a:r>
          </a:p>
          <a:p>
            <a:pPr lvl="1">
              <a:lnSpc>
                <a:spcPct val="90000"/>
              </a:lnSpc>
              <a:buFont typeface="Arial"/>
              <a:buChar char="•"/>
              <a:defRPr/>
            </a:pPr>
            <a:r>
              <a:rPr lang="en-US" dirty="0"/>
              <a:t>but RTT varies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i="1" dirty="0">
                <a:cs typeface="+mn-cs"/>
              </a:rPr>
              <a:t>too short:</a:t>
            </a:r>
            <a:r>
              <a:rPr lang="en-US" dirty="0">
                <a:cs typeface="+mn-cs"/>
              </a:rPr>
              <a:t> premature timeout, unnecessary retransmissions</a:t>
            </a:r>
          </a:p>
          <a:p>
            <a:pPr>
              <a:lnSpc>
                <a:spcPct val="90000"/>
              </a:lnSpc>
              <a:buFont typeface="Wingdings" charset="2"/>
              <a:buChar char="§"/>
              <a:defRPr/>
            </a:pPr>
            <a:r>
              <a:rPr lang="en-US" i="1" dirty="0">
                <a:cs typeface="+mn-cs"/>
              </a:rPr>
              <a:t>too long:</a:t>
            </a:r>
            <a:r>
              <a:rPr lang="en-US" dirty="0">
                <a:cs typeface="+mn-cs"/>
              </a:rPr>
              <a:t> slow reaction to segment loss</a:t>
            </a:r>
          </a:p>
        </p:txBody>
      </p:sp>
      <p:sp>
        <p:nvSpPr>
          <p:cNvPr id="77830" name="Rectangle 1028">
            <a:extLst>
              <a:ext uri="{FF2B5EF4-FFF2-40B4-BE49-F238E27FC236}">
                <a16:creationId xmlns:a16="http://schemas.microsoft.com/office/drawing/2014/main" id="{8FE5D96E-D9C1-4446-82E3-A15901FF8BA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580981" y="1431131"/>
            <a:ext cx="4059237" cy="46482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en-US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 dirty="0">
                <a:ea typeface="ＭＳ Ｐゴシック" panose="020B0600070205080204" pitchFamily="34" charset="-128"/>
              </a:rPr>
              <a:t> how to estimate RTT?</a:t>
            </a:r>
          </a:p>
          <a:p>
            <a:r>
              <a:rPr lang="en-US" altLang="en-US" sz="2400" b="1" dirty="0" err="1">
                <a:solidFill>
                  <a:srgbClr val="000099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SampleRTT</a:t>
            </a:r>
            <a:r>
              <a:rPr lang="en-US" altLang="en-US" sz="2400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2400" dirty="0">
                <a:ea typeface="ＭＳ Ｐゴシック" panose="020B0600070205080204" pitchFamily="34" charset="-128"/>
              </a:rPr>
              <a:t> measured time from segment transmission until ACK receipt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ignore retransmissions</a:t>
            </a:r>
          </a:p>
          <a:p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SampleRTT</a:t>
            </a:r>
            <a:r>
              <a:rPr lang="en-US" altLang="en-US" sz="2400" dirty="0">
                <a:ea typeface="ＭＳ Ｐゴシック" panose="020B0600070205080204" pitchFamily="34" charset="-128"/>
              </a:rPr>
              <a:t> will vary, want estimated RTT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smoother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average several </a:t>
            </a:r>
            <a:r>
              <a:rPr lang="en-US" altLang="en-US" i="1" dirty="0">
                <a:ea typeface="ＭＳ Ｐゴシック" panose="020B0600070205080204" pitchFamily="34" charset="-128"/>
              </a:rPr>
              <a:t>recent</a:t>
            </a:r>
            <a:r>
              <a:rPr lang="en-US" altLang="en-US" dirty="0">
                <a:ea typeface="ＭＳ Ｐゴシック" panose="020B0600070205080204" pitchFamily="34" charset="-128"/>
              </a:rPr>
              <a:t> measurements, not just current </a:t>
            </a:r>
            <a:r>
              <a:rPr lang="en-US" altLang="en-US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SampleRTT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704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Footer Placeholder 5">
            <a:extLst>
              <a:ext uri="{FF2B5EF4-FFF2-40B4-BE49-F238E27FC236}">
                <a16:creationId xmlns:a16="http://schemas.microsoft.com/office/drawing/2014/main" id="{FA027A32-FBBD-DC47-9C94-9DF57100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83515" y="6356350"/>
            <a:ext cx="4114800" cy="365125"/>
          </a:xfrm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Transport</a:t>
            </a:r>
            <a:r>
              <a:rPr lang="en-US" altLang="en-US" sz="1400">
                <a:latin typeface="Tahoma" panose="020B0604030504040204" pitchFamily="34" charset="0"/>
              </a:rPr>
              <a:t> </a:t>
            </a:r>
            <a:r>
              <a:rPr lang="en-US" altLang="en-US" sz="1200">
                <a:latin typeface="Tahoma" panose="020B0604030504040204" pitchFamily="34" charset="0"/>
              </a:rPr>
              <a:t>Layer</a:t>
            </a:r>
          </a:p>
        </p:txBody>
      </p:sp>
      <p:sp>
        <p:nvSpPr>
          <p:cNvPr id="78850" name="Slide Number Placeholder 6">
            <a:extLst>
              <a:ext uri="{FF2B5EF4-FFF2-40B4-BE49-F238E27FC236}">
                <a16:creationId xmlns:a16="http://schemas.microsoft.com/office/drawing/2014/main" id="{AA3A2022-8F09-E54D-9FA0-29FE873C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7E6EAB3-CE0D-1A42-BECC-CC4EE748437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 dirty="0">
              <a:latin typeface="Tahoma" panose="020B0604030504040204" pitchFamily="34" charset="0"/>
            </a:endParaRPr>
          </a:p>
        </p:txBody>
      </p:sp>
      <p:grpSp>
        <p:nvGrpSpPr>
          <p:cNvPr id="78851" name="Group 14">
            <a:extLst>
              <a:ext uri="{FF2B5EF4-FFF2-40B4-BE49-F238E27FC236}">
                <a16:creationId xmlns:a16="http://schemas.microsoft.com/office/drawing/2014/main" id="{6AE8FF54-A06E-3B4B-9C18-B5437A0E55B2}"/>
              </a:ext>
            </a:extLst>
          </p:cNvPr>
          <p:cNvGrpSpPr>
            <a:grpSpLocks/>
          </p:cNvGrpSpPr>
          <p:nvPr/>
        </p:nvGrpSpPr>
        <p:grpSpPr bwMode="auto">
          <a:xfrm>
            <a:off x="3066896" y="2565400"/>
            <a:ext cx="6272213" cy="4292600"/>
            <a:chOff x="782" y="1865"/>
            <a:chExt cx="3951" cy="2704"/>
          </a:xfrm>
        </p:grpSpPr>
        <p:pic>
          <p:nvPicPr>
            <p:cNvPr id="78866" name="Picture 12">
              <a:extLst>
                <a:ext uri="{FF2B5EF4-FFF2-40B4-BE49-F238E27FC236}">
                  <a16:creationId xmlns:a16="http://schemas.microsoft.com/office/drawing/2014/main" id="{8F396708-188E-2244-A10C-071051789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867" name="Rectangle 13">
              <a:extLst>
                <a:ext uri="{FF2B5EF4-FFF2-40B4-BE49-F238E27FC236}">
                  <a16:creationId xmlns:a16="http://schemas.microsoft.com/office/drawing/2014/main" id="{63567E06-3F75-7C46-A8DA-7EE6E69D5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78852" name="Text Box 3">
            <a:extLst>
              <a:ext uri="{FF2B5EF4-FFF2-40B4-BE49-F238E27FC236}">
                <a16:creationId xmlns:a16="http://schemas.microsoft.com/office/drawing/2014/main" id="{7406B204-D57F-5644-9932-9A3015CD1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1362076"/>
            <a:ext cx="7515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EstimatedRTT = (1- </a:t>
            </a:r>
            <a:r>
              <a:rPr lang="en-US" altLang="en-US" sz="2000" b="1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>
                <a:latin typeface="Courier New" panose="02070309020205020404" pitchFamily="49" charset="0"/>
              </a:rPr>
              <a:t>)*EstimatedRTT + </a:t>
            </a:r>
            <a:r>
              <a:rPr lang="en-US" altLang="en-US" sz="2000" b="1">
                <a:latin typeface="Courier New" panose="02070309020205020404" pitchFamily="49" charset="0"/>
                <a:sym typeface="Symbol" pitchFamily="2" charset="2"/>
              </a:rPr>
              <a:t></a:t>
            </a:r>
            <a:r>
              <a:rPr lang="en-US" altLang="en-US" sz="2000" b="1">
                <a:latin typeface="Courier New" panose="02070309020205020404" pitchFamily="49" charset="0"/>
              </a:rPr>
              <a:t>*SampleRTT</a:t>
            </a:r>
          </a:p>
        </p:txBody>
      </p:sp>
      <p:sp>
        <p:nvSpPr>
          <p:cNvPr id="78853" name="Rectangle 4">
            <a:extLst>
              <a:ext uri="{FF2B5EF4-FFF2-40B4-BE49-F238E27FC236}">
                <a16:creationId xmlns:a16="http://schemas.microsoft.com/office/drawing/2014/main" id="{79246471-2BAC-A94E-8393-7F4029221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3461" y="1881506"/>
            <a:ext cx="8058739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92100" indent="-2921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exponential weighted moving average</a:t>
            </a:r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influence of past sample decreases exponentially fast</a:t>
            </a:r>
          </a:p>
          <a:p>
            <a:pPr marL="342900" indent="-342900" algn="l">
              <a:lnSpc>
                <a:spcPct val="7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Helvetica" pitchFamily="2" charset="0"/>
              </a:rPr>
              <a:t>typical value: </a:t>
            </a:r>
            <a:r>
              <a:rPr lang="en-US" altLang="en-US" sz="2400" b="1" dirty="0">
                <a:latin typeface="Helvetica" pitchFamily="2" charset="0"/>
                <a:sym typeface="Symbol" pitchFamily="2" charset="2"/>
              </a:rPr>
              <a:t> =</a:t>
            </a:r>
            <a:r>
              <a:rPr lang="en-US" altLang="en-US" sz="2400" dirty="0">
                <a:latin typeface="Helvetica" pitchFamily="2" charset="0"/>
              </a:rPr>
              <a:t> 0.125</a:t>
            </a:r>
          </a:p>
        </p:txBody>
      </p:sp>
      <p:sp>
        <p:nvSpPr>
          <p:cNvPr id="63496" name="Rectangle 11">
            <a:extLst>
              <a:ext uri="{FF2B5EF4-FFF2-40B4-BE49-F238E27FC236}">
                <a16:creationId xmlns:a16="http://schemas.microsoft.com/office/drawing/2014/main" id="{6D4D4987-AE23-9744-B0FD-24144C11A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66925" y="233363"/>
            <a:ext cx="7772400" cy="9207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TCP round trip time, timeout</a:t>
            </a:r>
          </a:p>
        </p:txBody>
      </p:sp>
      <p:sp>
        <p:nvSpPr>
          <p:cNvPr id="78856" name="Text Box 18">
            <a:extLst>
              <a:ext uri="{FF2B5EF4-FFF2-40B4-BE49-F238E27FC236}">
                <a16:creationId xmlns:a16="http://schemas.microsoft.com/office/drawing/2014/main" id="{85D5CC9C-853F-D240-B538-746153DB4659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2889553" y="3534427"/>
            <a:ext cx="430887" cy="17497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RTT (milliseconds)</a:t>
            </a:r>
          </a:p>
        </p:txBody>
      </p:sp>
      <p:sp>
        <p:nvSpPr>
          <p:cNvPr id="78857" name="Text Box 19">
            <a:extLst>
              <a:ext uri="{FF2B5EF4-FFF2-40B4-BE49-F238E27FC236}">
                <a16:creationId xmlns:a16="http://schemas.microsoft.com/office/drawing/2014/main" id="{F52E023E-DE93-4C46-80B9-C3C6B85C0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4108" y="3168650"/>
            <a:ext cx="3867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RTT: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gaia.cs.umass.edu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to</a:t>
            </a:r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fantasia.eurecom.fr</a:t>
            </a:r>
          </a:p>
        </p:txBody>
      </p:sp>
      <p:sp>
        <p:nvSpPr>
          <p:cNvPr id="78858" name="Text Box 20">
            <a:extLst>
              <a:ext uri="{FF2B5EF4-FFF2-40B4-BE49-F238E27FC236}">
                <a16:creationId xmlns:a16="http://schemas.microsoft.com/office/drawing/2014/main" id="{F4DA71C2-8854-064A-93E4-3E0799D45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0158" y="5230813"/>
            <a:ext cx="1181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sampleRTT</a:t>
            </a:r>
          </a:p>
        </p:txBody>
      </p:sp>
      <p:sp>
        <p:nvSpPr>
          <p:cNvPr id="78859" name="Text Box 21">
            <a:extLst>
              <a:ext uri="{FF2B5EF4-FFF2-40B4-BE49-F238E27FC236}">
                <a16:creationId xmlns:a16="http://schemas.microsoft.com/office/drawing/2014/main" id="{C2F87C6E-55BF-B540-825F-312FBC551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809" y="5548313"/>
            <a:ext cx="1431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EstimatedRTT</a:t>
            </a:r>
          </a:p>
        </p:txBody>
      </p:sp>
      <p:sp>
        <p:nvSpPr>
          <p:cNvPr id="78860" name="AutoShape 22">
            <a:extLst>
              <a:ext uri="{FF2B5EF4-FFF2-40B4-BE49-F238E27FC236}">
                <a16:creationId xmlns:a16="http://schemas.microsoft.com/office/drawing/2014/main" id="{FF24F857-9FA4-5F48-85DE-85D10FF05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4259" y="5343526"/>
            <a:ext cx="147637" cy="142875"/>
          </a:xfrm>
          <a:prstGeom prst="diamond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8861" name="AutoShape 23">
            <a:extLst>
              <a:ext uri="{FF2B5EF4-FFF2-40B4-BE49-F238E27FC236}">
                <a16:creationId xmlns:a16="http://schemas.microsoft.com/office/drawing/2014/main" id="{67392D5D-6E56-3649-AE6A-E3DB89215406}"/>
              </a:ext>
            </a:extLst>
          </p:cNvPr>
          <p:cNvSpPr>
            <a:spLocks noChangeArrowheads="1"/>
          </p:cNvSpPr>
          <p:nvPr/>
        </p:nvSpPr>
        <p:spPr bwMode="auto">
          <a:xfrm rot="2776382">
            <a:off x="7369815" y="5633245"/>
            <a:ext cx="147637" cy="142875"/>
          </a:xfrm>
          <a:prstGeom prst="diamond">
            <a:avLst/>
          </a:prstGeom>
          <a:solidFill>
            <a:srgbClr val="FF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8862" name="Rectangle 24">
            <a:extLst>
              <a:ext uri="{FF2B5EF4-FFF2-40B4-BE49-F238E27FC236}">
                <a16:creationId xmlns:a16="http://schemas.microsoft.com/office/drawing/2014/main" id="{F578509F-735F-F749-A0ED-4F02348F8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196" y="6389688"/>
            <a:ext cx="1863725" cy="468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78863" name="Group 15">
            <a:extLst>
              <a:ext uri="{FF2B5EF4-FFF2-40B4-BE49-F238E27FC236}">
                <a16:creationId xmlns:a16="http://schemas.microsoft.com/office/drawing/2014/main" id="{3A17C9DA-BBF7-E440-830A-CE4D9EC83E63}"/>
              </a:ext>
            </a:extLst>
          </p:cNvPr>
          <p:cNvGrpSpPr>
            <a:grpSpLocks/>
          </p:cNvGrpSpPr>
          <p:nvPr/>
        </p:nvGrpSpPr>
        <p:grpSpPr bwMode="auto">
          <a:xfrm>
            <a:off x="5400520" y="6386513"/>
            <a:ext cx="1512888" cy="336550"/>
            <a:chOff x="2343" y="3645"/>
            <a:chExt cx="953" cy="212"/>
          </a:xfrm>
        </p:grpSpPr>
        <p:sp>
          <p:nvSpPr>
            <p:cNvPr id="78864" name="Rectangle 16">
              <a:extLst>
                <a:ext uri="{FF2B5EF4-FFF2-40B4-BE49-F238E27FC236}">
                  <a16:creationId xmlns:a16="http://schemas.microsoft.com/office/drawing/2014/main" id="{6227AD2A-0E32-DD4A-807F-6C55232F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695"/>
              <a:ext cx="527" cy="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65" name="Text Box 17">
              <a:extLst>
                <a:ext uri="{FF2B5EF4-FFF2-40B4-BE49-F238E27FC236}">
                  <a16:creationId xmlns:a16="http://schemas.microsoft.com/office/drawing/2014/main" id="{68479C8D-0766-A441-86BC-AB15AB43D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3645"/>
              <a:ext cx="95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ahoma" panose="020B0604030504040204" pitchFamily="34" charset="0"/>
                </a:rPr>
                <a:t>time (seconds)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95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2067</Words>
  <Application>Microsoft Macintosh PowerPoint</Application>
  <PresentationFormat>Widescreen</PresentationFormat>
  <Paragraphs>533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Arial Narrow</vt:lpstr>
      <vt:lpstr>Calibri</vt:lpstr>
      <vt:lpstr>Courier New</vt:lpstr>
      <vt:lpstr>Helvetica</vt:lpstr>
      <vt:lpstr>Symbol</vt:lpstr>
      <vt:lpstr>Tahoma</vt:lpstr>
      <vt:lpstr>Times New Roman</vt:lpstr>
      <vt:lpstr>Wingdings</vt:lpstr>
      <vt:lpstr>Office Theme</vt:lpstr>
      <vt:lpstr>Transmission Control Protocol (TCP)</vt:lpstr>
      <vt:lpstr>Transmission Control Protocol: Overview</vt:lpstr>
      <vt:lpstr>TCP segment structure</vt:lpstr>
      <vt:lpstr>TCP seq. numbers, ACKs</vt:lpstr>
      <vt:lpstr>TCP seq. numbers, ACKs</vt:lpstr>
      <vt:lpstr>Reliable transfer in TCP</vt:lpstr>
      <vt:lpstr>TCP reliable data transfer</vt:lpstr>
      <vt:lpstr>TCP round trip time, timeout</vt:lpstr>
      <vt:lpstr>TCP round trip time, timeout</vt:lpstr>
      <vt:lpstr>TCP round trip time, timeout</vt:lpstr>
      <vt:lpstr>TCP sender events: Managing a single timer</vt:lpstr>
      <vt:lpstr>TCP: retransmission scenarios</vt:lpstr>
      <vt:lpstr>TCP: retransmission scenarios</vt:lpstr>
      <vt:lpstr>TCP receiver events: ACKing [RFC 1122, RFC 2581]</vt:lpstr>
      <vt:lpstr>TCP fast retransmit</vt:lpstr>
      <vt:lpstr>TCP fast retransmit</vt:lpstr>
      <vt:lpstr>Problem with RTT Calculation</vt:lpstr>
      <vt:lpstr>Karn’s algorithm</vt:lpstr>
      <vt:lpstr>Karn’s algorithm</vt:lpstr>
      <vt:lpstr>Flow Control</vt:lpstr>
      <vt:lpstr>TCP flow control</vt:lpstr>
      <vt:lpstr>TCP flow control</vt:lpstr>
      <vt:lpstr>Connection Management</vt:lpstr>
      <vt:lpstr>Connection Management</vt:lpstr>
      <vt:lpstr>Agreeing to establish a connection</vt:lpstr>
      <vt:lpstr>Agreeing to establish a connection</vt:lpstr>
      <vt:lpstr>TCP 3-way handshake</vt:lpstr>
      <vt:lpstr>TCP 3-way handshake: FSM</vt:lpstr>
      <vt:lpstr>TCP: closing a connection</vt:lpstr>
      <vt:lpstr>TCP: closing a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1562</cp:revision>
  <cp:lastPrinted>2019-02-15T23:29:10Z</cp:lastPrinted>
  <dcterms:created xsi:type="dcterms:W3CDTF">2019-01-23T03:40:12Z</dcterms:created>
  <dcterms:modified xsi:type="dcterms:W3CDTF">2019-02-15T23:34:15Z</dcterms:modified>
</cp:coreProperties>
</file>