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87" r:id="rId2"/>
    <p:sldId id="985" r:id="rId3"/>
    <p:sldId id="1000" r:id="rId4"/>
    <p:sldId id="830" r:id="rId5"/>
    <p:sldId id="831" r:id="rId6"/>
    <p:sldId id="832" r:id="rId7"/>
    <p:sldId id="833" r:id="rId8"/>
    <p:sldId id="834" r:id="rId9"/>
    <p:sldId id="840" r:id="rId10"/>
    <p:sldId id="841" r:id="rId11"/>
    <p:sldId id="822" r:id="rId12"/>
    <p:sldId id="835" r:id="rId13"/>
    <p:sldId id="837" r:id="rId14"/>
    <p:sldId id="838" r:id="rId15"/>
    <p:sldId id="987" r:id="rId16"/>
    <p:sldId id="842" r:id="rId17"/>
    <p:sldId id="814" r:id="rId18"/>
    <p:sldId id="986" r:id="rId19"/>
    <p:sldId id="844" r:id="rId20"/>
    <p:sldId id="848" r:id="rId21"/>
    <p:sldId id="850" r:id="rId22"/>
    <p:sldId id="851" r:id="rId23"/>
    <p:sldId id="856" r:id="rId24"/>
    <p:sldId id="853" r:id="rId25"/>
    <p:sldId id="855" r:id="rId26"/>
    <p:sldId id="989" r:id="rId27"/>
    <p:sldId id="98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3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232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4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3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6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Network: Router Design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942402"/>
          </a:xfrm>
        </p:spPr>
        <p:txBody>
          <a:bodyPr>
            <a:normAutofit/>
          </a:bodyPr>
          <a:lstStyle/>
          <a:p>
            <a:r>
              <a:rPr lang="en-US" dirty="0"/>
              <a:t>Two important policy decisions</a:t>
            </a:r>
          </a:p>
          <a:p>
            <a:r>
              <a:rPr lang="en-US" dirty="0">
                <a:solidFill>
                  <a:srgbClr val="C00000"/>
                </a:solidFill>
              </a:rPr>
              <a:t>Scheduling:</a:t>
            </a:r>
            <a:r>
              <a:rPr lang="en-US" dirty="0"/>
              <a:t> which among the waiting packets gets to be transmitted out the link?</a:t>
            </a:r>
          </a:p>
          <a:p>
            <a:pPr lvl="1"/>
            <a:r>
              <a:rPr lang="en-US" dirty="0"/>
              <a:t>Ex: First-In-First-Out (FIFO)</a:t>
            </a:r>
          </a:p>
          <a:p>
            <a:r>
              <a:rPr lang="en-US" dirty="0">
                <a:solidFill>
                  <a:srgbClr val="C00000"/>
                </a:solidFill>
              </a:rPr>
              <a:t>Buffer management:</a:t>
            </a:r>
            <a:r>
              <a:rPr lang="en-US" dirty="0"/>
              <a:t> which among the packets arriving from the fabric get space in the packet buffer?</a:t>
            </a:r>
          </a:p>
          <a:p>
            <a:pPr lvl="1"/>
            <a:r>
              <a:rPr lang="en-US" dirty="0"/>
              <a:t>Ex: Tail drop: later packets dropped first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14171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244943" y="5143248"/>
            <a:ext cx="380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Input port writes packets into shared memory.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Output port reads the packet when output link ready to transmit.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EB9C4-97D9-9847-8A7B-A8CB0CB9445E}"/>
              </a:ext>
            </a:extLst>
          </p:cNvPr>
          <p:cNvSpPr txBox="1"/>
          <p:nvPr/>
        </p:nvSpPr>
        <p:spPr>
          <a:xfrm>
            <a:off x="4235246" y="5251437"/>
            <a:ext cx="380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Single shared channel to move data from input to output port.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Easy to build buses; technology is quite mature.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8219242" y="5207946"/>
            <a:ext cx="397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input port has a physical data path to every output port.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</a:t>
            </a:r>
            <a:r>
              <a:rPr lang="en-US" sz="2000" dirty="0">
                <a:latin typeface="Helvetica" pitchFamily="2" charset="0"/>
              </a:rPr>
              <a:t>at the cross-over points turns on to connect pairs of ports.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0178C6-7198-9F4D-829F-24CC9A118C40}"/>
              </a:ext>
            </a:extLst>
          </p:cNvPr>
          <p:cNvSpPr/>
          <p:nvPr/>
        </p:nvSpPr>
        <p:spPr>
          <a:xfrm>
            <a:off x="8004559" y="27592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F8FB399-B3A9-D341-AB9C-90CCCF2A8369}"/>
              </a:ext>
            </a:extLst>
          </p:cNvPr>
          <p:cNvSpPr/>
          <p:nvPr/>
        </p:nvSpPr>
        <p:spPr>
          <a:xfrm>
            <a:off x="7995128" y="85031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921C6EE-29FB-B144-A56B-DEED36B54564}"/>
              </a:ext>
            </a:extLst>
          </p:cNvPr>
          <p:cNvSpPr/>
          <p:nvPr/>
        </p:nvSpPr>
        <p:spPr>
          <a:xfrm>
            <a:off x="7988047" y="15127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A4037-8DF2-7943-863A-5C0EC87C542A}"/>
              </a:ext>
            </a:extLst>
          </p:cNvPr>
          <p:cNvSpPr txBox="1"/>
          <p:nvPr/>
        </p:nvSpPr>
        <p:spPr>
          <a:xfrm>
            <a:off x="537210" y="1512718"/>
            <a:ext cx="597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Fabric goal: Ferry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many packets </a:t>
            </a:r>
            <a:r>
              <a:rPr lang="en-US" dirty="0">
                <a:latin typeface="Helvetica" pitchFamily="2" charset="0"/>
              </a:rPr>
              <a:t>as possible from input to output ports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quickly </a:t>
            </a:r>
            <a:r>
              <a:rPr lang="en-US" dirty="0">
                <a:latin typeface="Helvetica" pitchFamily="2" charset="0"/>
              </a:rPr>
              <a:t>as possible.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0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22 0.00509 0.04258 0.01041 0.06276 0.02824 C 0.08281 0.04606 0.09961 0.09236 0.12083 0.10648 C 0.14206 0.1206 0.16615 0.11689 0.19023 0.1131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59 0.02384 0.02318 0.04792 0.03646 0.05347 C 0.04974 0.05903 0.06745 0.0493 0.07969 0.03333 C 0.0918 0.01759 0.09089 -0.02662 0.10964 -0.04167 C 0.12839 -0.05648 0.16029 -0.05648 0.19219 -0.05648 " pathEditMode="relative" ptsTypes="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58 -0.00116 0.0293 -0.00232 0.04115 -0.00996 C 0.05313 -0.01736 0.06107 -0.03426 0.07123 -0.04491 C 0.08138 -0.05533 0.09037 -0.07639 0.10208 -0.07315 C 0.1138 -0.06991 0.13281 -0.04283 0.14154 -0.02477 C 0.15026 -0.00695 0.14779 0.02616 0.15469 0.03495 C 0.16146 0.04398 0.17214 0.03611 0.18281 0.02847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374131" y="5329243"/>
            <a:ext cx="3804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Modern high-speed routers use highly optimized shared-memory-based interconnects.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7964612" y="5097549"/>
            <a:ext cx="3972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Crossbars can get expensive as the number of ports grows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 connections for N ports)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MGR uses a crossbar and schedules (</a:t>
            </a:r>
            <a:r>
              <a:rPr lang="en-US" sz="2000" dirty="0" err="1">
                <a:latin typeface="Helvetica" pitchFamily="2" charset="0"/>
              </a:rPr>
              <a:t>in,out</a:t>
            </a:r>
            <a:r>
              <a:rPr lang="en-US" sz="2000" dirty="0">
                <a:latin typeface="Helvetica" pitchFamily="2" charset="0"/>
              </a:rPr>
              <a:t>) port pairs.</a:t>
            </a:r>
          </a:p>
        </p:txBody>
      </p:sp>
    </p:spTree>
    <p:extLst>
      <p:ext uri="{BB962C8B-B14F-4D97-AF65-F5344CB8AC3E}">
        <p14:creationId xmlns:p14="http://schemas.microsoft.com/office/powerpoint/2010/main" val="7563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Nontrivial to achieve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the memory access is fast enough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276DDEF1-79C6-8A4D-A0F3-9857F9AC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96" y="3192540"/>
            <a:ext cx="2517502" cy="187844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1C8BBF3-473C-28A1-017A-AFDD2B23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87288" y="4760748"/>
            <a:ext cx="880989" cy="620471"/>
          </a:xfrm>
          <a:prstGeom prst="rect">
            <a:avLst/>
          </a:prstGeom>
        </p:spPr>
      </p:pic>
      <p:pic>
        <p:nvPicPr>
          <p:cNvPr id="25" name="Picture 24" descr="Shape&#10;&#10;Description automatically generated">
            <a:extLst>
              <a:ext uri="{FF2B5EF4-FFF2-40B4-BE49-F238E27FC236}">
                <a16:creationId xmlns:a16="http://schemas.microsoft.com/office/drawing/2014/main" id="{C3806F44-F492-CC04-9E63-FB2ECFF6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155" y="3707582"/>
            <a:ext cx="1002840" cy="587424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F64D6975-F42D-0206-EBB1-668AA6A265CA}"/>
              </a:ext>
            </a:extLst>
          </p:cNvPr>
          <p:cNvSpPr/>
          <p:nvPr/>
        </p:nvSpPr>
        <p:spPr>
          <a:xfrm>
            <a:off x="9903196" y="3123229"/>
            <a:ext cx="796834" cy="978820"/>
          </a:xfrm>
          <a:custGeom>
            <a:avLst/>
            <a:gdLst>
              <a:gd name="connsiteX0" fmla="*/ 575741 w 575741"/>
              <a:gd name="connsiteY0" fmla="*/ 770709 h 770709"/>
              <a:gd name="connsiteX1" fmla="*/ 353673 w 575741"/>
              <a:gd name="connsiteY1" fmla="*/ 509452 h 770709"/>
              <a:gd name="connsiteX2" fmla="*/ 40164 w 575741"/>
              <a:gd name="connsiteY2" fmla="*/ 287383 h 770709"/>
              <a:gd name="connsiteX3" fmla="*/ 14038 w 575741"/>
              <a:gd name="connsiteY3" fmla="*/ 0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41" h="770709">
                <a:moveTo>
                  <a:pt x="575741" y="770709"/>
                </a:moveTo>
                <a:cubicBezTo>
                  <a:pt x="509338" y="680357"/>
                  <a:pt x="442936" y="590006"/>
                  <a:pt x="353673" y="509452"/>
                </a:cubicBezTo>
                <a:cubicBezTo>
                  <a:pt x="264410" y="428898"/>
                  <a:pt x="96770" y="372292"/>
                  <a:pt x="40164" y="287383"/>
                </a:cubicBezTo>
                <a:cubicBezTo>
                  <a:pt x="-16442" y="202474"/>
                  <a:pt x="-1202" y="101237"/>
                  <a:pt x="14038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01F74A-BF44-42A7-D9E6-1F900416D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543" y="3283491"/>
            <a:ext cx="1254257" cy="1082778"/>
          </a:xfrm>
          <a:prstGeom prst="rect">
            <a:avLst/>
          </a:prstGeom>
        </p:spPr>
      </p:pic>
      <p:pic>
        <p:nvPicPr>
          <p:cNvPr id="29" name="Picture 28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12BC76D-D391-3D17-2CCE-D01E1BF7D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186" y="2619317"/>
            <a:ext cx="975228" cy="8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2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  <a:p>
            <a:r>
              <a:rPr lang="en-US" dirty="0"/>
              <a:t>Typically, these queues form on the output side</a:t>
            </a:r>
          </a:p>
          <a:p>
            <a:pPr lvl="1"/>
            <a:r>
              <a:rPr lang="en-US" dirty="0"/>
              <a:t>But can also “backpressure” to the input side if there is high contention for the output port</a:t>
            </a:r>
          </a:p>
          <a:p>
            <a:pPr lvl="1"/>
            <a:r>
              <a:rPr lang="en-US" dirty="0"/>
              <a:t>i.e.: can’t move pkts to output Qs since buffers full, so buffer @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68E846C-311C-634E-90CB-E4D58E1BE41A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F7F4251-911C-AE40-9A74-26E63AC679A6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EBE4B91-BB3E-6840-BDF9-91E08E36B50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13667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2985-7A56-2541-9DF5-E5B8B52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0AD8-9CDD-8B45-9F02-1F650103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9BA6-E2F0-6A4B-9E02-D23BA41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D7DFDD-7EB8-CF4D-9B8A-61CA7D32603B}"/>
              </a:ext>
            </a:extLst>
          </p:cNvPr>
          <p:cNvGrpSpPr/>
          <p:nvPr/>
        </p:nvGrpSpPr>
        <p:grpSpPr>
          <a:xfrm>
            <a:off x="838200" y="2104967"/>
            <a:ext cx="2265987" cy="1699490"/>
            <a:chOff x="838200" y="2104967"/>
            <a:chExt cx="2265987" cy="1699490"/>
          </a:xfrm>
        </p:grpSpPr>
        <p:pic>
          <p:nvPicPr>
            <p:cNvPr id="4" name="Picture 3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42EF1F2F-AC43-5C4B-A87F-14D8562F0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11620D-E428-5747-9528-10DA23B68E53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6408B85-6E02-D94B-AAD5-FCC5A85B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42" y="2035322"/>
            <a:ext cx="1764011" cy="1277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51302-A76B-E643-B093-39B97BD5F798}"/>
              </a:ext>
            </a:extLst>
          </p:cNvPr>
          <p:cNvSpPr txBox="1"/>
          <p:nvPr/>
        </p:nvSpPr>
        <p:spPr>
          <a:xfrm>
            <a:off x="3977656" y="1398099"/>
            <a:ext cx="7973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Network layer’s main function: moving data from one endpoint to another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0CD98-FCF0-E141-9786-054B2DD47D01}"/>
              </a:ext>
            </a:extLst>
          </p:cNvPr>
          <p:cNvSpPr txBox="1"/>
          <p:nvPr/>
        </p:nvSpPr>
        <p:spPr>
          <a:xfrm>
            <a:off x="8940894" y="1891381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Analogy: postal system</a:t>
            </a:r>
          </a:p>
        </p:txBody>
      </p:sp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02EE0244-734D-CD40-968E-656B62158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345" y="2313856"/>
            <a:ext cx="1211852" cy="1145822"/>
          </a:xfrm>
          <a:prstGeom prst="rect">
            <a:avLst/>
          </a:prstGeom>
        </p:spPr>
      </p:pic>
      <p:pic>
        <p:nvPicPr>
          <p:cNvPr id="13" name="Picture 12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BA0631B6-2848-3F42-AAF5-140282FC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94" y="2298294"/>
            <a:ext cx="1211852" cy="1145822"/>
          </a:xfrm>
          <a:prstGeom prst="rect">
            <a:avLst/>
          </a:prstGeom>
        </p:spPr>
      </p:pic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FDEFE9B-B25F-734B-B73D-A8F6D0ED4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95" y="2777910"/>
            <a:ext cx="870431" cy="800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FF84F-A5EA-3D42-ADCB-65BF42692F0C}"/>
              </a:ext>
            </a:extLst>
          </p:cNvPr>
          <p:cNvSpPr txBox="1"/>
          <p:nvPr/>
        </p:nvSpPr>
        <p:spPr>
          <a:xfrm>
            <a:off x="3942145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8E48F-E24C-1041-BDDD-CE686B216E35}"/>
              </a:ext>
            </a:extLst>
          </p:cNvPr>
          <p:cNvSpPr txBox="1"/>
          <p:nvPr/>
        </p:nvSpPr>
        <p:spPr>
          <a:xfrm>
            <a:off x="7048094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04E7-CF84-2540-A7D9-E17B19629988}"/>
              </a:ext>
            </a:extLst>
          </p:cNvPr>
          <p:cNvSpPr txBox="1"/>
          <p:nvPr/>
        </p:nvSpPr>
        <p:spPr>
          <a:xfrm>
            <a:off x="5463969" y="3444116"/>
            <a:ext cx="134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</a:t>
            </a:r>
          </a:p>
          <a:p>
            <a:pPr algn="ctr"/>
            <a:r>
              <a:rPr lang="en-US" dirty="0">
                <a:latin typeface="Helvetica" pitchFamily="2" charset="0"/>
              </a:rPr>
              <a:t>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BAC68-C2E7-0F44-9622-5363254118FF}"/>
              </a:ext>
            </a:extLst>
          </p:cNvPr>
          <p:cNvSpPr txBox="1"/>
          <p:nvPr/>
        </p:nvSpPr>
        <p:spPr>
          <a:xfrm>
            <a:off x="603047" y="4113122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DF8C0-AA40-CB48-8109-5A43FA082EDD}"/>
              </a:ext>
            </a:extLst>
          </p:cNvPr>
          <p:cNvSpPr txBox="1"/>
          <p:nvPr/>
        </p:nvSpPr>
        <p:spPr>
          <a:xfrm>
            <a:off x="3688234" y="4113444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070D6-7203-CE46-B44C-C7C1B8598896}"/>
              </a:ext>
            </a:extLst>
          </p:cNvPr>
          <p:cNvSpPr txBox="1"/>
          <p:nvPr/>
        </p:nvSpPr>
        <p:spPr>
          <a:xfrm>
            <a:off x="603047" y="4595537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Data plane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4188-6157-7A43-809B-84E91B069AC6}"/>
              </a:ext>
            </a:extLst>
          </p:cNvPr>
          <p:cNvSpPr txBox="1"/>
          <p:nvPr/>
        </p:nvSpPr>
        <p:spPr>
          <a:xfrm>
            <a:off x="3491103" y="4595859"/>
            <a:ext cx="234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Control plane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71031A-B8DC-C344-A7C4-6FCD524611C6}"/>
              </a:ext>
            </a:extLst>
          </p:cNvPr>
          <p:cNvGrpSpPr/>
          <p:nvPr/>
        </p:nvGrpSpPr>
        <p:grpSpPr>
          <a:xfrm>
            <a:off x="406568" y="5491242"/>
            <a:ext cx="2386733" cy="1020741"/>
            <a:chOff x="406568" y="5491242"/>
            <a:chExt cx="2386733" cy="1020741"/>
          </a:xfrm>
        </p:grpSpPr>
        <p:pic>
          <p:nvPicPr>
            <p:cNvPr id="21" name="Picture 19" descr="Router Clip Art">
              <a:extLst>
                <a:ext uri="{FF2B5EF4-FFF2-40B4-BE49-F238E27FC236}">
                  <a16:creationId xmlns:a16="http://schemas.microsoft.com/office/drawing/2014/main" id="{EBB87EBD-7993-CE43-BFA7-938C351EE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422" y="5656250"/>
              <a:ext cx="1127993" cy="8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996630-F000-734D-8DCF-FA6FC80F761D}"/>
                </a:ext>
              </a:extLst>
            </p:cNvPr>
            <p:cNvCxnSpPr/>
            <p:nvPr/>
          </p:nvCxnSpPr>
          <p:spPr>
            <a:xfrm>
              <a:off x="444154" y="5601172"/>
              <a:ext cx="583847" cy="2212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0E616F-057B-3646-A773-00E392EB5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68" y="6181968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66100E-1E4C-5443-8239-8E6BB4723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5415" y="5491242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0F6092-349D-EC4A-B2A6-49CFF06D74C2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36" y="6175510"/>
              <a:ext cx="598465" cy="3116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30FC5-F36F-EE4D-89E2-B85F8F02A267}"/>
              </a:ext>
            </a:extLst>
          </p:cNvPr>
          <p:cNvSpPr/>
          <p:nvPr/>
        </p:nvSpPr>
        <p:spPr>
          <a:xfrm>
            <a:off x="559044" y="525117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4465CA-C4DA-1447-A6B2-F3AC0AE95219}"/>
              </a:ext>
            </a:extLst>
          </p:cNvPr>
          <p:cNvGrpSpPr/>
          <p:nvPr/>
        </p:nvGrpSpPr>
        <p:grpSpPr>
          <a:xfrm>
            <a:off x="2772131" y="5192312"/>
            <a:ext cx="3958841" cy="1556436"/>
            <a:chOff x="3280131" y="5192312"/>
            <a:chExt cx="3958841" cy="1556436"/>
          </a:xfrm>
        </p:grpSpPr>
        <p:pic>
          <p:nvPicPr>
            <p:cNvPr id="30" name="Picture 19" descr="Router Clip Art">
              <a:extLst>
                <a:ext uri="{FF2B5EF4-FFF2-40B4-BE49-F238E27FC236}">
                  <a16:creationId xmlns:a16="http://schemas.microsoft.com/office/drawing/2014/main" id="{9914D4BE-CC0B-FB4F-9479-9F8AB35A8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49" y="5648279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" descr="Router Clip Art">
              <a:extLst>
                <a:ext uri="{FF2B5EF4-FFF2-40B4-BE49-F238E27FC236}">
                  <a16:creationId xmlns:a16="http://schemas.microsoft.com/office/drawing/2014/main" id="{C3CC7267-92B5-5541-B8C1-A52899BDE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248" y="6225528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" descr="Router Clip Art">
              <a:extLst>
                <a:ext uri="{FF2B5EF4-FFF2-40B4-BE49-F238E27FC236}">
                  <a16:creationId xmlns:a16="http://schemas.microsoft.com/office/drawing/2014/main" id="{330988B8-D2FE-6D4B-A929-317EF229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023" y="5192312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9" descr="Router Clip Art">
              <a:extLst>
                <a:ext uri="{FF2B5EF4-FFF2-40B4-BE49-F238E27FC236}">
                  <a16:creationId xmlns:a16="http://schemas.microsoft.com/office/drawing/2014/main" id="{4DCCE25B-EB81-C149-AFCA-05D866F43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41" y="5773853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5E9A2-14A6-2C4E-8AA3-85D46114C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6475" y="5491242"/>
              <a:ext cx="338147" cy="1650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8190A8-54BD-5E48-8781-23510E4DD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2074" y="6225528"/>
              <a:ext cx="382667" cy="2039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448C4C-E060-1345-9E0C-AAFD94438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6895" y="5773265"/>
              <a:ext cx="0" cy="398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47F818-9563-2744-AB74-AD92D492AA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1335" y="6175905"/>
              <a:ext cx="212859" cy="1754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58D6F2-B979-654F-976F-D04717DE86BE}"/>
                </a:ext>
              </a:extLst>
            </p:cNvPr>
            <p:cNvCxnSpPr>
              <a:cxnSpLocks/>
            </p:cNvCxnSpPr>
            <p:nvPr/>
          </p:nvCxnSpPr>
          <p:spPr>
            <a:xfrm>
              <a:off x="6730577" y="601186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77E93A-18F1-4140-A2AB-6EF5AD5E6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131" y="588340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9E98332-CEBF-EE45-8F8C-08843065E1A0}"/>
              </a:ext>
            </a:extLst>
          </p:cNvPr>
          <p:cNvSpPr/>
          <p:nvPr/>
        </p:nvSpPr>
        <p:spPr>
          <a:xfrm>
            <a:off x="2795408" y="542107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AFFDF-64FD-4D40-A621-D88FBBD7A5E7}"/>
              </a:ext>
            </a:extLst>
          </p:cNvPr>
          <p:cNvSpPr txBox="1"/>
          <p:nvPr/>
        </p:nvSpPr>
        <p:spPr>
          <a:xfrm>
            <a:off x="8355490" y="2910951"/>
            <a:ext cx="383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Addressing (IPv4)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Locate, not identify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F1C30-A687-154E-B1E5-B1B71EFCC0C0}"/>
              </a:ext>
            </a:extLst>
          </p:cNvPr>
          <p:cNvSpPr txBox="1"/>
          <p:nvPr/>
        </p:nvSpPr>
        <p:spPr>
          <a:xfrm>
            <a:off x="6189666" y="4173244"/>
            <a:ext cx="584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98B23C-38C0-9B45-8E26-1CB128C0550D}"/>
              </a:ext>
            </a:extLst>
          </p:cNvPr>
          <p:cNvSpPr txBox="1"/>
          <p:nvPr/>
        </p:nvSpPr>
        <p:spPr>
          <a:xfrm>
            <a:off x="6599871" y="4617525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FB193-49B5-CB46-B5A8-74575DA6B7C0}"/>
              </a:ext>
            </a:extLst>
          </p:cNvPr>
          <p:cNvSpPr txBox="1"/>
          <p:nvPr/>
        </p:nvSpPr>
        <p:spPr>
          <a:xfrm>
            <a:off x="7853178" y="462293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BDD58-A73E-7A4D-8518-C5EC662F92A9}"/>
              </a:ext>
            </a:extLst>
          </p:cNvPr>
          <p:cNvSpPr txBox="1"/>
          <p:nvPr/>
        </p:nvSpPr>
        <p:spPr>
          <a:xfrm>
            <a:off x="9218452" y="462612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34920A-0B1B-9A40-A884-7B15056B1BF8}"/>
              </a:ext>
            </a:extLst>
          </p:cNvPr>
          <p:cNvSpPr txBox="1"/>
          <p:nvPr/>
        </p:nvSpPr>
        <p:spPr>
          <a:xfrm>
            <a:off x="10840357" y="4636342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51B43-6544-224B-879B-2C53C4C41AED}"/>
              </a:ext>
            </a:extLst>
          </p:cNvPr>
          <p:cNvSpPr txBox="1"/>
          <p:nvPr/>
        </p:nvSpPr>
        <p:spPr>
          <a:xfrm>
            <a:off x="7409701" y="4593472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1C250E-F972-D749-A5B7-3444E9549E5A}"/>
              </a:ext>
            </a:extLst>
          </p:cNvPr>
          <p:cNvSpPr txBox="1"/>
          <p:nvPr/>
        </p:nvSpPr>
        <p:spPr>
          <a:xfrm>
            <a:off x="9058345" y="459347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87ACF3-0221-C248-AADD-66F9C3E54267}"/>
              </a:ext>
            </a:extLst>
          </p:cNvPr>
          <p:cNvSpPr txBox="1"/>
          <p:nvPr/>
        </p:nvSpPr>
        <p:spPr>
          <a:xfrm>
            <a:off x="10545057" y="461843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511727-359A-4E43-85A9-DAAF8749F38D}"/>
              </a:ext>
            </a:extLst>
          </p:cNvPr>
          <p:cNvSpPr txBox="1"/>
          <p:nvPr/>
        </p:nvSpPr>
        <p:spPr>
          <a:xfrm>
            <a:off x="6997631" y="5421079"/>
            <a:ext cx="164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IP prefixes</a:t>
            </a:r>
            <a:r>
              <a:rPr lang="en-US" sz="24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==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zip code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5F3127-528A-5648-A69E-4A59856AE7C4}"/>
              </a:ext>
            </a:extLst>
          </p:cNvPr>
          <p:cNvSpPr txBox="1"/>
          <p:nvPr/>
        </p:nvSpPr>
        <p:spPr>
          <a:xfrm>
            <a:off x="8988572" y="5171225"/>
            <a:ext cx="309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Classless (CIDR)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CA4BE-EA43-EF44-8B71-ECB67DE6C1CD}"/>
              </a:ext>
            </a:extLst>
          </p:cNvPr>
          <p:cNvSpPr/>
          <p:nvPr/>
        </p:nvSpPr>
        <p:spPr>
          <a:xfrm>
            <a:off x="6222577" y="4138036"/>
            <a:ext cx="3569123" cy="48665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9EE4E-ABA5-FB49-BBB3-65184B83CB25}"/>
              </a:ext>
            </a:extLst>
          </p:cNvPr>
          <p:cNvSpPr txBox="1"/>
          <p:nvPr/>
        </p:nvSpPr>
        <p:spPr>
          <a:xfrm>
            <a:off x="8936735" y="6099693"/>
            <a:ext cx="273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128.195.0.0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2703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11705 -0.019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9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1602 0.01805 0.03203 0.03634 0.04688 0.04444 C 0.06159 0.05231 0.07552 0.04398 0.08854 0.04815 C 0.10156 0.05208 0.11107 0.0574 0.125 0.06852 C 0.1388 0.07963 0.15534 0.09722 0.17188 0.11481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C 0.01511 0.00671 0.03021 0.01342 0.04792 0.00926 C 0.06563 0.00486 0.09024 -0.01574 0.10625 -0.02593 C 0.12214 -0.03611 0.13086 -0.04815 0.14375 -0.05185 C 0.15652 -0.05556 0.17722 -0.06528 0.18334 -0.04815 C 0.18933 -0.03125 0.18152 0.01389 0.18021 0.04977 C 0.17878 0.08588 0.17136 0.14953 0.175 0.16828 C 0.17865 0.18727 0.19323 0.16921 0.20209 0.16273 C 0.21094 0.15625 0.21615 0.14097 0.22813 0.1294 C 0.24011 0.11805 0.25808 0.09977 0.27396 0.09421 C 0.28972 0.08865 0.30625 0.09236 0.32292 0.09606 " pathEditMode="relative" rAng="0" ptsTypes="AAAAAAAAAAA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9" grpId="0" animBg="1"/>
      <p:bldP spid="29" grpId="1" animBg="1"/>
      <p:bldP spid="48" grpId="0" animBg="1"/>
      <p:bldP spid="48" grpId="1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2" grpId="0" animBg="1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50865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0B073-9D5B-2443-A051-652D104D30BD}"/>
              </a:ext>
            </a:extLst>
          </p:cNvPr>
          <p:cNvSpPr txBox="1"/>
          <p:nvPr/>
        </p:nvSpPr>
        <p:spPr>
          <a:xfrm>
            <a:off x="426746" y="5410994"/>
            <a:ext cx="36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Route Aggregation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Save forwarding table memory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Fewer routing protocol </a:t>
            </a:r>
            <a:r>
              <a:rPr lang="en-US" sz="2000" dirty="0" err="1">
                <a:latin typeface="Helvetica" pitchFamily="2" charset="0"/>
              </a:rPr>
              <a:t>msgs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E1047-C5FB-3D4D-A22D-67AB3416E67F}"/>
              </a:ext>
            </a:extLst>
          </p:cNvPr>
          <p:cNvCxnSpPr>
            <a:cxnSpLocks/>
          </p:cNvCxnSpPr>
          <p:nvPr/>
        </p:nvCxnSpPr>
        <p:spPr>
          <a:xfrm flipV="1">
            <a:off x="3679827" y="4346581"/>
            <a:ext cx="3749673" cy="1064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adds another ISP for its Internet service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2400" dirty="0">
                <a:latin typeface="Helvetica" pitchFamily="2" charset="0"/>
              </a:rPr>
              <a:t> using the new ISP.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Note: it’s possible for the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241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3320" y="5245105"/>
            <a:ext cx="196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933F4-7406-5D47-88C9-6BC403DF457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2358" y="5237567"/>
            <a:ext cx="2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37412B-F10B-654A-87E0-96C319A98C1C}"/>
              </a:ext>
            </a:extLst>
          </p:cNvPr>
          <p:cNvCxnSpPr>
            <a:cxnSpLocks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3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The org prefers B, so should choose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24114D-BC53-B9C2-98E9-0BBEFF2D0935}"/>
              </a:ext>
            </a:extLst>
          </p:cNvPr>
          <p:cNvSpPr/>
          <p:nvPr/>
        </p:nvSpPr>
        <p:spPr>
          <a:xfrm>
            <a:off x="431800" y="6129878"/>
            <a:ext cx="11367163" cy="4782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The Internet uses a policy to prioritize: Longest Prefix Matching</a:t>
            </a:r>
          </a:p>
        </p:txBody>
      </p:sp>
    </p:spTree>
    <p:extLst>
      <p:ext uri="{BB962C8B-B14F-4D97-AF65-F5344CB8AC3E}">
        <p14:creationId xmlns:p14="http://schemas.microsoft.com/office/powerpoint/2010/main" val="8818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Very interesting algorithmic problems</a:t>
            </a:r>
          </a:p>
          <a:p>
            <a:pPr lvl="1"/>
            <a:r>
              <a:rPr lang="en-US" dirty="0"/>
              <a:t>Challenges in designing efficient software and hardware data structures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A135-F618-0D4D-8BF0-B7BDE8676FEC}"/>
              </a:ext>
            </a:extLst>
          </p:cNvPr>
          <p:cNvSpPr txBox="1"/>
          <p:nvPr/>
        </p:nvSpPr>
        <p:spPr>
          <a:xfrm>
            <a:off x="1028700" y="1511300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Internet routers perform longest-prefix matching on destination IP addresses of packets.</a:t>
            </a:r>
          </a:p>
        </p:txBody>
      </p:sp>
    </p:spTree>
    <p:extLst>
      <p:ext uri="{BB962C8B-B14F-4D97-AF65-F5344CB8AC3E}">
        <p14:creationId xmlns:p14="http://schemas.microsoft.com/office/powerpoint/2010/main" val="4034953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4E8-E5D9-5C45-A7B7-2DBFD88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prevalent?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2AF3-C50D-5841-9768-0ABA518F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An ISP (e.g., Verizon) has allocated a sub-prefix (or “subnet”) of a larger prefix that the ISP owns to an organization (e.g., Rutgers)</a:t>
            </a:r>
          </a:p>
          <a:p>
            <a:r>
              <a:rPr lang="en-US" dirty="0"/>
              <a:t>Further, the ISP announces the aggregated prefix to the Internet to save on number of forwarding table memory and number of announcements</a:t>
            </a:r>
          </a:p>
          <a:p>
            <a:r>
              <a:rPr lang="en-US" dirty="0"/>
              <a:t>The organization (e.g., Rutgers) is reachable over multiple paths (e.g., through another ISP like AT&amp;T)</a:t>
            </a:r>
          </a:p>
          <a:p>
            <a:r>
              <a:rPr lang="en-US" dirty="0"/>
              <a:t>The organization has a preference to use one path over another, and expresses this by announcing the longer (more specific) prefix</a:t>
            </a:r>
          </a:p>
          <a:p>
            <a:r>
              <a:rPr lang="en-US" dirty="0"/>
              <a:t>Routers in the Internet must route based on the longer prefix</a:t>
            </a:r>
          </a:p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EB6268F-3588-6F43-9046-535970F1EA9A}"/>
              </a:ext>
            </a:extLst>
          </p:cNvPr>
          <p:cNvSpPr>
            <a:spLocks/>
          </p:cNvSpPr>
          <p:nvPr/>
        </p:nvSpPr>
        <p:spPr bwMode="auto">
          <a:xfrm>
            <a:off x="10104437" y="12122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216D046-422C-F145-AB38-F1603A6D9297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560386"/>
            <a:ext cx="2338388" cy="404812"/>
            <a:chOff x="1004" y="1639"/>
            <a:chExt cx="1473" cy="25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DC4845C8-021D-E44A-915E-B9E6955F0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F3FD97E7-493B-E24C-A91A-A451906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671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Rutgers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65ED2336-C226-A747-8C52-1B07C3EB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193" y="257386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Verizon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C25370-A7D9-424A-897C-1F0B3970CF36}"/>
              </a:ext>
            </a:extLst>
          </p:cNvPr>
          <p:cNvSpPr>
            <a:spLocks/>
          </p:cNvSpPr>
          <p:nvPr/>
        </p:nvSpPr>
        <p:spPr bwMode="auto">
          <a:xfrm>
            <a:off x="8898730" y="965608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396369E-9568-4446-A641-2D8665E3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486" y="1223572"/>
            <a:ext cx="69211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AT&amp;T</a:t>
            </a:r>
            <a:endParaRPr lang="en-US" altLang="en-US" sz="1800" dirty="0">
              <a:latin typeface="Helvetica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10EB3-2349-884B-BC4D-A5A798C44849}"/>
              </a:ext>
            </a:extLst>
          </p:cNvPr>
          <p:cNvCxnSpPr/>
          <p:nvPr/>
        </p:nvCxnSpPr>
        <p:spPr>
          <a:xfrm flipV="1">
            <a:off x="9118580" y="503929"/>
            <a:ext cx="923924" cy="1494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6EF13-3F01-CA4B-9FBB-07766FF95B96}"/>
              </a:ext>
            </a:extLst>
          </p:cNvPr>
          <p:cNvCxnSpPr>
            <a:cxnSpLocks/>
          </p:cNvCxnSpPr>
          <p:nvPr/>
        </p:nvCxnSpPr>
        <p:spPr>
          <a:xfrm>
            <a:off x="8270081" y="1011847"/>
            <a:ext cx="596898" cy="438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B7ED9-FA38-454F-BEAD-D3A15B7CF48B}"/>
              </a:ext>
            </a:extLst>
          </p:cNvPr>
          <p:cNvCxnSpPr>
            <a:cxnSpLocks/>
          </p:cNvCxnSpPr>
          <p:nvPr/>
        </p:nvCxnSpPr>
        <p:spPr>
          <a:xfrm>
            <a:off x="11276067" y="817801"/>
            <a:ext cx="284562" cy="405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A3C4D7-E697-DC42-A1BE-F1106A18C941}"/>
              </a:ext>
            </a:extLst>
          </p:cNvPr>
          <p:cNvSpPr txBox="1"/>
          <p:nvPr/>
        </p:nvSpPr>
        <p:spPr>
          <a:xfrm rot="20320526">
            <a:off x="11473567" y="490676"/>
            <a:ext cx="86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Agg</a:t>
            </a:r>
            <a:r>
              <a:rPr lang="en-US" dirty="0">
                <a:latin typeface="Helvetica" pitchFamily="2" charset="0"/>
              </a:rPr>
              <a:t>. route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7D9E8C-CB0D-A14E-B5A7-A5FCC535F5C0}"/>
              </a:ext>
            </a:extLst>
          </p:cNvPr>
          <p:cNvCxnSpPr>
            <a:cxnSpLocks/>
          </p:cNvCxnSpPr>
          <p:nvPr/>
        </p:nvCxnSpPr>
        <p:spPr>
          <a:xfrm>
            <a:off x="10355551" y="1647789"/>
            <a:ext cx="1088418" cy="223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C5C7D7-60EF-1841-9CC9-B5DC0BAF250C}"/>
              </a:ext>
            </a:extLst>
          </p:cNvPr>
          <p:cNvSpPr txBox="1"/>
          <p:nvPr/>
        </p:nvSpPr>
        <p:spPr>
          <a:xfrm rot="827045">
            <a:off x="10397120" y="1191430"/>
            <a:ext cx="174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  <a:r>
              <a:rPr lang="en-US" dirty="0">
                <a:latin typeface="Helvetica" pitchFamily="2" charset="0"/>
              </a:rPr>
              <a:t> route </a:t>
            </a:r>
          </a:p>
          <a:p>
            <a:pPr algn="l"/>
            <a:r>
              <a:rPr lang="en-US" dirty="0">
                <a:latin typeface="Helvetica" pitchFamily="2" charset="0"/>
              </a:rPr>
              <a:t>(longer prefix)</a:t>
            </a:r>
          </a:p>
        </p:txBody>
      </p:sp>
    </p:spTree>
    <p:extLst>
      <p:ext uri="{BB962C8B-B14F-4D97-AF65-F5344CB8AC3E}">
        <p14:creationId xmlns:p14="http://schemas.microsoft.com/office/powerpoint/2010/main" val="39155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9">
            <a:extLst>
              <a:ext uri="{FF2B5EF4-FFF2-40B4-BE49-F238E27FC236}">
                <a16:creationId xmlns:a16="http://schemas.microsoft.com/office/drawing/2014/main" id="{93DDD0D4-7C90-6F48-AF69-75FEB716569A}"/>
              </a:ext>
            </a:extLst>
          </p:cNvPr>
          <p:cNvGrpSpPr>
            <a:grpSpLocks/>
          </p:cNvGrpSpPr>
          <p:nvPr/>
        </p:nvGrpSpPr>
        <p:grpSpPr bwMode="auto">
          <a:xfrm rot="1855996">
            <a:off x="6794348" y="2818873"/>
            <a:ext cx="216493" cy="371009"/>
            <a:chOff x="354" y="2715"/>
            <a:chExt cx="344" cy="344"/>
          </a:xfrm>
        </p:grpSpPr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A0096B0E-00A7-9D48-8F52-E7E9EEBA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B55E2485-7934-024F-80D9-65D8863C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E77950D2-925E-A244-85FB-B589DE7EB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6479633-0276-864B-81D4-213682A6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8320D8-1326-1642-AF53-A92AD4AF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C1F9CC-5140-4541-93A6-912F9BEF41A0}"/>
              </a:ext>
            </a:extLst>
          </p:cNvPr>
          <p:cNvGrpSpPr/>
          <p:nvPr/>
        </p:nvGrpSpPr>
        <p:grpSpPr>
          <a:xfrm>
            <a:off x="838200" y="2104967"/>
            <a:ext cx="2265987" cy="1699490"/>
            <a:chOff x="838200" y="2104967"/>
            <a:chExt cx="2265987" cy="1699490"/>
          </a:xfrm>
        </p:grpSpPr>
        <p:pic>
          <p:nvPicPr>
            <p:cNvPr id="4" name="Picture 3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0A726A9D-B18E-7443-A69A-0D7ABE5A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AFA919-68F4-3E44-8D97-E834E36295F0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6" name="Picture 5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C9521CE-2438-9B44-9714-50773DD5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42" y="2035322"/>
            <a:ext cx="1764011" cy="1277144"/>
          </a:xfrm>
          <a:prstGeom prst="rect">
            <a:avLst/>
          </a:prstGeom>
        </p:spPr>
      </p:pic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78505E6-BB3C-B842-BF82-C7FD620D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80" y="4477606"/>
            <a:ext cx="921505" cy="67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0">
            <a:extLst>
              <a:ext uri="{FF2B5EF4-FFF2-40B4-BE49-F238E27FC236}">
                <a16:creationId xmlns:a16="http://schemas.microsoft.com/office/drawing/2014/main" id="{ED69AC33-CB0F-A745-B24E-7DDC4AF3B7B0}"/>
              </a:ext>
            </a:extLst>
          </p:cNvPr>
          <p:cNvGrpSpPr>
            <a:grpSpLocks/>
          </p:cNvGrpSpPr>
          <p:nvPr/>
        </p:nvGrpSpPr>
        <p:grpSpPr bwMode="auto">
          <a:xfrm>
            <a:off x="7934614" y="2010300"/>
            <a:ext cx="1609725" cy="2343150"/>
            <a:chOff x="2418" y="1882"/>
            <a:chExt cx="1014" cy="1476"/>
          </a:xfrm>
        </p:grpSpPr>
        <p:sp>
          <p:nvSpPr>
            <p:cNvPr id="9" name="Rectangle 45">
              <a:extLst>
                <a:ext uri="{FF2B5EF4-FFF2-40B4-BE49-F238E27FC236}">
                  <a16:creationId xmlns:a16="http://schemas.microsoft.com/office/drawing/2014/main" id="{07966216-4875-D14F-BADA-C3ADE94AD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10" name="Text Box 48">
              <a:extLst>
                <a:ext uri="{FF2B5EF4-FFF2-40B4-BE49-F238E27FC236}">
                  <a16:creationId xmlns:a16="http://schemas.microsoft.com/office/drawing/2014/main" id="{027FF5C8-A670-8B4F-9B30-B895DC7D9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11" name="Rectangle 46">
            <a:extLst>
              <a:ext uri="{FF2B5EF4-FFF2-40B4-BE49-F238E27FC236}">
                <a16:creationId xmlns:a16="http://schemas.microsoft.com/office/drawing/2014/main" id="{09B485B8-65DC-DF41-BD3E-CE494D7E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077" y="104827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12" name="Text Box 47">
            <a:extLst>
              <a:ext uri="{FF2B5EF4-FFF2-40B4-BE49-F238E27FC236}">
                <a16:creationId xmlns:a16="http://schemas.microsoft.com/office/drawing/2014/main" id="{B849FAD9-DC8F-0240-8FE6-2CE468A3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615" y="1089550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48DD0221-1EA5-A34C-918F-A43218989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8215" y="1710099"/>
            <a:ext cx="0" cy="5415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3824CFA5-C923-CE49-A435-B174CF103EFD}"/>
              </a:ext>
            </a:extLst>
          </p:cNvPr>
          <p:cNvGrpSpPr>
            <a:grpSpLocks/>
          </p:cNvGrpSpPr>
          <p:nvPr/>
        </p:nvGrpSpPr>
        <p:grpSpPr bwMode="auto">
          <a:xfrm>
            <a:off x="5891502" y="2024588"/>
            <a:ext cx="2033587" cy="566737"/>
            <a:chOff x="930" y="1989"/>
            <a:chExt cx="1482" cy="357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3B0F8AC-11E9-CD43-87C6-38DD0B47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DA1D27E-0DFB-534F-A2CE-E9738B7D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B3011B18-A206-CB40-BE18-C32A3FCF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BAA741C7-056B-6A45-B383-EAA04189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A479873C-AA12-FD49-A901-97A367021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2B130D5E-6144-C446-9AFB-21373E10248D}"/>
              </a:ext>
            </a:extLst>
          </p:cNvPr>
          <p:cNvGrpSpPr>
            <a:grpSpLocks/>
          </p:cNvGrpSpPr>
          <p:nvPr/>
        </p:nvGrpSpPr>
        <p:grpSpPr bwMode="auto">
          <a:xfrm>
            <a:off x="5880389" y="3762900"/>
            <a:ext cx="2058988" cy="566738"/>
            <a:chOff x="930" y="1989"/>
            <a:chExt cx="1482" cy="357"/>
          </a:xfrm>
        </p:grpSpPr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25281843-6A9B-2B4C-B367-27CB7F1F3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3AC1E3C9-676E-6744-8A5F-4C1162EB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9F30DE8C-3EA1-AE4B-98D5-1AB64FFD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67690C2-7314-1D4E-BCF0-529C1BCB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60AC2671-8583-1444-AED9-EB0ED97EA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1" name="Text Box 57">
            <a:extLst>
              <a:ext uri="{FF2B5EF4-FFF2-40B4-BE49-F238E27FC236}">
                <a16:creationId xmlns:a16="http://schemas.microsoft.com/office/drawing/2014/main" id="{D2EA20E3-F740-4749-A0F0-00861E89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062" y="3302526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32" name="Group 37">
            <a:extLst>
              <a:ext uri="{FF2B5EF4-FFF2-40B4-BE49-F238E27FC236}">
                <a16:creationId xmlns:a16="http://schemas.microsoft.com/office/drawing/2014/main" id="{0A9C5C93-B687-D44E-8362-1E2CDCC3D63C}"/>
              </a:ext>
            </a:extLst>
          </p:cNvPr>
          <p:cNvGrpSpPr>
            <a:grpSpLocks/>
          </p:cNvGrpSpPr>
          <p:nvPr/>
        </p:nvGrpSpPr>
        <p:grpSpPr bwMode="auto">
          <a:xfrm>
            <a:off x="9491952" y="2029350"/>
            <a:ext cx="1957387" cy="566738"/>
            <a:chOff x="-51" y="2454"/>
            <a:chExt cx="1482" cy="357"/>
          </a:xfrm>
        </p:grpSpPr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1C2B4F62-7E3B-8041-9197-EC0998C79B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12140BD4-FB22-9D4F-A42F-8FB313939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D7A6331F-296A-3C4E-8009-AC592633B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86BFC38-06C7-874A-B281-D3B1EF85E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7AF99DC0-1A19-5148-9271-793F9D2E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1465F01A-3CA4-9547-BCD0-196E29202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EB1010-14AA-DB4C-A117-34E9D8FACBC9}"/>
              </a:ext>
            </a:extLst>
          </p:cNvPr>
          <p:cNvGrpSpPr>
            <a:grpSpLocks/>
          </p:cNvGrpSpPr>
          <p:nvPr/>
        </p:nvGrpSpPr>
        <p:grpSpPr bwMode="auto">
          <a:xfrm>
            <a:off x="9511002" y="3762900"/>
            <a:ext cx="2011362" cy="566738"/>
            <a:chOff x="-51" y="2454"/>
            <a:chExt cx="1482" cy="35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565E8CF-736D-C741-BB7E-FEBB67AD90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D4A0F855-4F67-D444-82B2-4DDBDD827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85146B12-0949-9B4C-AE7E-EF6CBE199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4" name="Rectangle 42">
                <a:extLst>
                  <a:ext uri="{FF2B5EF4-FFF2-40B4-BE49-F238E27FC236}">
                    <a16:creationId xmlns:a16="http://schemas.microsoft.com/office/drawing/2014/main" id="{706CA60F-C29F-7349-8905-CFF9D8C00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5" name="Rectangle 43">
                <a:extLst>
                  <a:ext uri="{FF2B5EF4-FFF2-40B4-BE49-F238E27FC236}">
                    <a16:creationId xmlns:a16="http://schemas.microsoft.com/office/drawing/2014/main" id="{3AF993A8-BC49-AB4D-9492-98A2B3E66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C001B2A5-8FC7-EB48-BFC3-81EBA1648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6" name="Group 51">
            <a:extLst>
              <a:ext uri="{FF2B5EF4-FFF2-40B4-BE49-F238E27FC236}">
                <a16:creationId xmlns:a16="http://schemas.microsoft.com/office/drawing/2014/main" id="{0D51EF0A-144E-C944-9017-C6B34560873F}"/>
              </a:ext>
            </a:extLst>
          </p:cNvPr>
          <p:cNvGrpSpPr>
            <a:grpSpLocks/>
          </p:cNvGrpSpPr>
          <p:nvPr/>
        </p:nvGrpSpPr>
        <p:grpSpPr bwMode="auto">
          <a:xfrm rot="2141303">
            <a:off x="10415364" y="2865997"/>
            <a:ext cx="248053" cy="370936"/>
            <a:chOff x="354" y="2715"/>
            <a:chExt cx="344" cy="344"/>
          </a:xfrm>
        </p:grpSpPr>
        <p:sp>
          <p:nvSpPr>
            <p:cNvPr id="50" name="Oval 55">
              <a:extLst>
                <a:ext uri="{FF2B5EF4-FFF2-40B4-BE49-F238E27FC236}">
                  <a16:creationId xmlns:a16="http://schemas.microsoft.com/office/drawing/2014/main" id="{AD2A943B-F25F-BF48-8BF9-DD01B5D8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AC93FE38-7566-D545-A8DB-9A65B646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8" name="Oval 53">
              <a:extLst>
                <a:ext uri="{FF2B5EF4-FFF2-40B4-BE49-F238E27FC236}">
                  <a16:creationId xmlns:a16="http://schemas.microsoft.com/office/drawing/2014/main" id="{7C89E008-4030-A040-B8C5-97CC931A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9" name="Oval 54">
              <a:extLst>
                <a:ext uri="{FF2B5EF4-FFF2-40B4-BE49-F238E27FC236}">
                  <a16:creationId xmlns:a16="http://schemas.microsoft.com/office/drawing/2014/main" id="{1794AC92-F5F9-F04D-8058-405373105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51" name="Text Box 58">
            <a:extLst>
              <a:ext uri="{FF2B5EF4-FFF2-40B4-BE49-F238E27FC236}">
                <a16:creationId xmlns:a16="http://schemas.microsoft.com/office/drawing/2014/main" id="{3DF63109-64E6-0C43-9E18-5600E0F0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736" y="3324751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ADAE024B-D017-AF48-B724-AE2371ABA66D}"/>
              </a:ext>
            </a:extLst>
          </p:cNvPr>
          <p:cNvSpPr>
            <a:spLocks/>
          </p:cNvSpPr>
          <p:nvPr/>
        </p:nvSpPr>
        <p:spPr bwMode="auto">
          <a:xfrm>
            <a:off x="7345652" y="1343550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6ADC00A-BF8B-8E40-93D0-CC9B47ED07C2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 rot="5400000">
            <a:off x="6362195" y="2406382"/>
            <a:ext cx="2473325" cy="347662"/>
          </a:xfrm>
          <a:prstGeom prst="bentConnector3">
            <a:avLst>
              <a:gd name="adj1" fmla="val -60"/>
            </a:avLst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26389B-15C5-9144-B9BB-B967A3DDC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0389" y="181980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" name="Group 135">
            <a:extLst>
              <a:ext uri="{FF2B5EF4-FFF2-40B4-BE49-F238E27FC236}">
                <a16:creationId xmlns:a16="http://schemas.microsoft.com/office/drawing/2014/main" id="{51D350A4-0F87-674A-B607-754A3251778D}"/>
              </a:ext>
            </a:extLst>
          </p:cNvPr>
          <p:cNvGrpSpPr>
            <a:grpSpLocks/>
          </p:cNvGrpSpPr>
          <p:nvPr/>
        </p:nvGrpSpPr>
        <p:grpSpPr bwMode="auto">
          <a:xfrm>
            <a:off x="166621" y="4082932"/>
            <a:ext cx="921505" cy="915895"/>
            <a:chOff x="-44" y="1473"/>
            <a:chExt cx="981" cy="1105"/>
          </a:xfrm>
        </p:grpSpPr>
        <p:pic>
          <p:nvPicPr>
            <p:cNvPr id="56" name="Picture 136" descr="desktop_computer_stylized_medium">
              <a:extLst>
                <a:ext uri="{FF2B5EF4-FFF2-40B4-BE49-F238E27FC236}">
                  <a16:creationId xmlns:a16="http://schemas.microsoft.com/office/drawing/2014/main" id="{564A7FDE-E26B-E04A-8B72-6CB9AD662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137">
              <a:extLst>
                <a:ext uri="{FF2B5EF4-FFF2-40B4-BE49-F238E27FC236}">
                  <a16:creationId xmlns:a16="http://schemas.microsoft.com/office/drawing/2014/main" id="{45CCA228-3D29-8B41-A5B1-4B0129BAD5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31CABE-D46A-6749-A7DF-49FA55ED9D8E}"/>
              </a:ext>
            </a:extLst>
          </p:cNvPr>
          <p:cNvCxnSpPr>
            <a:cxnSpLocks/>
          </p:cNvCxnSpPr>
          <p:nvPr/>
        </p:nvCxnSpPr>
        <p:spPr>
          <a:xfrm>
            <a:off x="1232465" y="4468513"/>
            <a:ext cx="440535" cy="1833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4A268F-9461-0742-8A56-5CD5B24C089F}"/>
              </a:ext>
            </a:extLst>
          </p:cNvPr>
          <p:cNvCxnSpPr>
            <a:cxnSpLocks/>
          </p:cNvCxnSpPr>
          <p:nvPr/>
        </p:nvCxnSpPr>
        <p:spPr>
          <a:xfrm>
            <a:off x="2841333" y="4796874"/>
            <a:ext cx="6344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9" descr="Router Clip Art">
            <a:extLst>
              <a:ext uri="{FF2B5EF4-FFF2-40B4-BE49-F238E27FC236}">
                <a16:creationId xmlns:a16="http://schemas.microsoft.com/office/drawing/2014/main" id="{15724738-0823-3F41-A6FF-B137DE51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32" y="4540879"/>
            <a:ext cx="921505" cy="67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516835-4DB9-2246-B5E1-84467D98B478}"/>
              </a:ext>
            </a:extLst>
          </p:cNvPr>
          <p:cNvCxnSpPr>
            <a:cxnSpLocks/>
          </p:cNvCxnSpPr>
          <p:nvPr/>
        </p:nvCxnSpPr>
        <p:spPr>
          <a:xfrm flipV="1">
            <a:off x="3721823" y="1531917"/>
            <a:ext cx="1944566" cy="2864273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AD9468A-D605-4C49-9575-60530EAD3FA5}"/>
              </a:ext>
            </a:extLst>
          </p:cNvPr>
          <p:cNvCxnSpPr>
            <a:cxnSpLocks/>
          </p:cNvCxnSpPr>
          <p:nvPr/>
        </p:nvCxnSpPr>
        <p:spPr>
          <a:xfrm flipV="1">
            <a:off x="4628607" y="4468513"/>
            <a:ext cx="857427" cy="42297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A close up of electronics&#10;&#10;Description automatically generated">
            <a:extLst>
              <a:ext uri="{FF2B5EF4-FFF2-40B4-BE49-F238E27FC236}">
                <a16:creationId xmlns:a16="http://schemas.microsoft.com/office/drawing/2014/main" id="{AC4BEFB8-B121-5444-97A0-DFFF00A13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495" y="3914661"/>
            <a:ext cx="730217" cy="484652"/>
          </a:xfrm>
          <a:prstGeom prst="rect">
            <a:avLst/>
          </a:prstGeom>
        </p:spPr>
      </p:pic>
      <p:pic>
        <p:nvPicPr>
          <p:cNvPr id="118" name="Picture 117" descr="A close up of electronics&#10;&#10;Description automatically generated">
            <a:extLst>
              <a:ext uri="{FF2B5EF4-FFF2-40B4-BE49-F238E27FC236}">
                <a16:creationId xmlns:a16="http://schemas.microsoft.com/office/drawing/2014/main" id="{3B41EB69-A638-6947-AE6B-FC00F9485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595" y="4951276"/>
            <a:ext cx="730217" cy="484652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8B96E45D-F50F-303A-0BC8-EE42938DCDBB}"/>
              </a:ext>
            </a:extLst>
          </p:cNvPr>
          <p:cNvSpPr/>
          <p:nvPr/>
        </p:nvSpPr>
        <p:spPr>
          <a:xfrm>
            <a:off x="5182764" y="3312466"/>
            <a:ext cx="3252498" cy="1360624"/>
          </a:xfrm>
          <a:prstGeom prst="ellipse">
            <a:avLst/>
          </a:prstGeom>
          <a:solidFill>
            <a:srgbClr val="FFC000">
              <a:alpha val="195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D5D569-7C0E-75D2-9778-F4DB2BA9FAE6}"/>
              </a:ext>
            </a:extLst>
          </p:cNvPr>
          <p:cNvSpPr txBox="1"/>
          <p:nvPr/>
        </p:nvSpPr>
        <p:spPr>
          <a:xfrm>
            <a:off x="10713668" y="864492"/>
            <a:ext cx="1431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F32FE-09D8-0B37-2408-E452EA21ACC7}"/>
              </a:ext>
            </a:extLst>
          </p:cNvPr>
          <p:cNvSpPr txBox="1"/>
          <p:nvPr/>
        </p:nvSpPr>
        <p:spPr>
          <a:xfrm>
            <a:off x="10469325" y="4753368"/>
            <a:ext cx="143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14CBD24-FA4C-A6A2-DD18-EB30EFEF3E56}"/>
              </a:ext>
            </a:extLst>
          </p:cNvPr>
          <p:cNvSpPr txBox="1"/>
          <p:nvPr/>
        </p:nvSpPr>
        <p:spPr>
          <a:xfrm>
            <a:off x="3886200" y="5676900"/>
            <a:ext cx="2302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MGR router</a:t>
            </a:r>
          </a:p>
        </p:txBody>
      </p:sp>
    </p:spTree>
    <p:extLst>
      <p:ext uri="{BB962C8B-B14F-4D97-AF65-F5344CB8AC3E}">
        <p14:creationId xmlns:p14="http://schemas.microsoft.com/office/powerpoint/2010/main" val="22312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31" grpId="0"/>
      <p:bldP spid="51" grpId="0"/>
      <p:bldP spid="58" grpId="0" animBg="1"/>
      <p:bldP spid="60" grpId="0"/>
      <p:bldP spid="61" grpId="0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Route lookup:</a:t>
            </a:r>
            <a:r>
              <a:rPr lang="en-US" sz="2400" dirty="0"/>
              <a:t> high-speed lookup of which output port the packet is destined to</a:t>
            </a:r>
          </a:p>
          <a:p>
            <a:endParaRPr lang="en-US" sz="2400" dirty="0"/>
          </a:p>
          <a:p>
            <a:r>
              <a:rPr lang="en-US" sz="2400" dirty="0"/>
              <a:t>Goal: must complete this processing at the line rate</a:t>
            </a:r>
          </a:p>
          <a:p>
            <a:endParaRPr lang="en-US" sz="2400" dirty="0"/>
          </a:p>
          <a:p>
            <a:r>
              <a:rPr lang="en-US" sz="2400" dirty="0"/>
              <a:t>Queueing: packets may wait in per-output-port queues if packets are arriving too fast for the switching fabric to send them to the output port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>
            <a:cxnSpLocks/>
          </p:cNvCxnSpPr>
          <p:nvPr/>
        </p:nvCxnSpPr>
        <p:spPr>
          <a:xfrm flipH="1">
            <a:off x="6419665" y="2930189"/>
            <a:ext cx="237841" cy="1012822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0499F3-D159-9E46-AD9E-D26AFD3823B8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5865645-BBA1-BE4F-A19A-34E80780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89" y="6138565"/>
            <a:ext cx="480296" cy="4110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65C995-9D7E-B64C-8F52-854D9C1C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4" y="6157807"/>
            <a:ext cx="969560" cy="566410"/>
          </a:xfrm>
          <a:prstGeom prst="rect">
            <a:avLst/>
          </a:prstGeom>
        </p:spPr>
      </p:pic>
      <p:pic>
        <p:nvPicPr>
          <p:cNvPr id="55" name="Picture 19" descr="Router Clip Art">
            <a:extLst>
              <a:ext uri="{FF2B5EF4-FFF2-40B4-BE49-F238E27FC236}">
                <a16:creationId xmlns:a16="http://schemas.microsoft.com/office/drawing/2014/main" id="{9B653042-40B7-B74E-A02E-31BBFF3E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0" y="6136625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6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815036" cy="49543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Packet forwarding in the Internet is based on the </a:t>
            </a:r>
            <a:r>
              <a:rPr lang="en-US" sz="3600" dirty="0">
                <a:solidFill>
                  <a:srgbClr val="C00000"/>
                </a:solidFill>
              </a:rPr>
              <a:t>destination IP address</a:t>
            </a:r>
            <a:r>
              <a:rPr lang="en-US" sz="3600" dirty="0"/>
              <a:t> on the packet.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if </a:t>
            </a:r>
            <a:r>
              <a:rPr lang="en-US" sz="2400" dirty="0" err="1"/>
              <a:t>dst</a:t>
            </a:r>
            <a:r>
              <a:rPr lang="en-US" sz="2400" dirty="0"/>
              <a:t> IP on packet is 65.45.145.34, it matches the forwarding table prefix 65.0.0.0/8.</a:t>
            </a:r>
          </a:p>
          <a:p>
            <a:pPr marL="0" indent="0">
              <a:buNone/>
            </a:pPr>
            <a:r>
              <a:rPr lang="en-US" sz="2400" dirty="0"/>
              <a:t>The packet is forwarded out port 3.</a:t>
            </a:r>
          </a:p>
          <a:p>
            <a:pPr marL="0" indent="0">
              <a:buNone/>
            </a:pPr>
            <a:r>
              <a:rPr lang="en-US" sz="2400" dirty="0"/>
              <a:t>Example 2: what about </a:t>
            </a:r>
            <a:r>
              <a:rPr lang="en-US" sz="2400" dirty="0" err="1"/>
              <a:t>dst</a:t>
            </a:r>
            <a:r>
              <a:rPr lang="en-US" sz="2400" dirty="0"/>
              <a:t> IP 128.9.5.6?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788" y="4621074"/>
            <a:ext cx="2092540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77894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7" grpId="0"/>
      <p:bldP spid="83" grpId="0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Number of entries</a:t>
            </a:r>
            <a:r>
              <a:rPr lang="en-US" sz="3600" dirty="0"/>
              <a:t> in the forwarding table matters.</a:t>
            </a:r>
          </a:p>
          <a:p>
            <a:pPr marL="0" indent="0" algn="ctr">
              <a:buNone/>
            </a:pPr>
            <a:r>
              <a:rPr lang="en-US" sz="3000" dirty="0"/>
              <a:t>Fitting into router memory</a:t>
            </a:r>
          </a:p>
          <a:p>
            <a:pPr marL="0" indent="0" algn="ctr">
              <a:buNone/>
            </a:pPr>
            <a:r>
              <a:rPr lang="en-US" sz="3000" dirty="0"/>
              <a:t>Designing hardware and software for fast lookups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Recall: IP addresses can be aggregated based on shared prefixes.</a:t>
            </a:r>
            <a:endParaRPr lang="en-US" sz="3600" dirty="0"/>
          </a:p>
          <a:p>
            <a:pPr marL="0" indent="0" algn="ctr">
              <a:buNone/>
            </a:pPr>
            <a:r>
              <a:rPr lang="en-US" sz="3000" dirty="0"/>
              <a:t>The number of table entries in a router is proportional to the number of prefixes, NOT the number of endpoints.</a:t>
            </a:r>
          </a:p>
          <a:p>
            <a:pPr marL="0" indent="0" algn="ctr">
              <a:buNone/>
            </a:pPr>
            <a:r>
              <a:rPr lang="en-US" sz="3000" dirty="0"/>
              <a:t>Today: ~ 1 million prefixes.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401" y="1658546"/>
            <a:ext cx="5750626" cy="4834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Destination-IP-based forwarding has consequences.</a:t>
            </a:r>
            <a:endParaRPr lang="en-US" sz="2400" dirty="0"/>
          </a:p>
          <a:p>
            <a:r>
              <a:rPr lang="en-US" sz="2400" dirty="0"/>
              <a:t>Forwarding behavior is independent of the source: legitimate source vs. malicious attack traffic</a:t>
            </a:r>
          </a:p>
          <a:p>
            <a:r>
              <a:rPr lang="en-US" sz="2400" dirty="0"/>
              <a:t>Forwarding behavior is independent of the application: web traffic vs. file download vs. video</a:t>
            </a:r>
          </a:p>
          <a:p>
            <a:r>
              <a:rPr lang="en-US" sz="2400" dirty="0"/>
              <a:t>IP-based packet processing is “baked into” router hardware: evolving the IP protocol faces tall deployment hurdles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812681"/>
          </a:xfrm>
        </p:spPr>
        <p:txBody>
          <a:bodyPr>
            <a:normAutofit/>
          </a:bodyPr>
          <a:lstStyle/>
          <a:p>
            <a:r>
              <a:rPr lang="en-US" dirty="0"/>
              <a:t>Components in reverse order of those in the input port</a:t>
            </a:r>
          </a:p>
          <a:p>
            <a:r>
              <a:rPr lang="en-US" dirty="0"/>
              <a:t>This is where most routers have the bulk of their </a:t>
            </a:r>
            <a:r>
              <a:rPr lang="en-US" dirty="0">
                <a:solidFill>
                  <a:srgbClr val="C00000"/>
                </a:solidFill>
              </a:rPr>
              <a:t>packet buffers</a:t>
            </a:r>
          </a:p>
          <a:p>
            <a:pPr lvl="1"/>
            <a:r>
              <a:rPr lang="en-US" dirty="0"/>
              <a:t>Recall discussions regarding router buffers from transport</a:t>
            </a:r>
          </a:p>
          <a:p>
            <a:r>
              <a:rPr lang="en-US" dirty="0"/>
              <a:t>MGR uses per-port output buffers, but modern routers have </a:t>
            </a:r>
            <a:r>
              <a:rPr lang="en-US" dirty="0">
                <a:solidFill>
                  <a:srgbClr val="C00000"/>
                </a:solidFill>
              </a:rPr>
              <a:t>shared memory buffers</a:t>
            </a:r>
            <a:endParaRPr lang="en-US" dirty="0"/>
          </a:p>
          <a:p>
            <a:pPr lvl="1"/>
            <a:r>
              <a:rPr lang="en-US" dirty="0"/>
              <a:t>More efficient use of memory under varying demands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5F2F005-0757-3147-B82D-6F1CA972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80" y="2237252"/>
            <a:ext cx="969560" cy="566410"/>
          </a:xfrm>
          <a:prstGeom prst="rect">
            <a:avLst/>
          </a:prstGeom>
        </p:spPr>
      </p:pic>
      <p:pic>
        <p:nvPicPr>
          <p:cNvPr id="51" name="Picture 19" descr="Router Clip Art">
            <a:extLst>
              <a:ext uri="{FF2B5EF4-FFF2-40B4-BE49-F238E27FC236}">
                <a16:creationId xmlns:a16="http://schemas.microsoft.com/office/drawing/2014/main" id="{B551B5B9-72EA-584E-9668-CF4BADE1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36" y="2216070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8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6" grpId="0" animBg="1"/>
      <p:bldP spid="27" grpId="0" animBg="1"/>
      <p:bldP spid="28" grpId="0"/>
      <p:bldP spid="29" grpId="0" animBg="1"/>
      <p:bldP spid="52" grpId="0" animBg="1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2023</Words>
  <Application>Microsoft Macintosh PowerPoint</Application>
  <PresentationFormat>Widescreen</PresentationFormat>
  <Paragraphs>576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</vt:lpstr>
      <vt:lpstr>Times</vt:lpstr>
      <vt:lpstr>Times New Roman</vt:lpstr>
      <vt:lpstr>Office Theme</vt:lpstr>
      <vt:lpstr>CS 352 Network: Router Design</vt:lpstr>
      <vt:lpstr>Review of concepts</vt:lpstr>
      <vt:lpstr>Review of concepts</vt:lpstr>
      <vt:lpstr>Input port functions</vt:lpstr>
      <vt:lpstr>Route lookups</vt:lpstr>
      <vt:lpstr>Route lookups</vt:lpstr>
      <vt:lpstr>Route lookups</vt:lpstr>
      <vt:lpstr>Route lookups</vt:lpstr>
      <vt:lpstr>Output port functions</vt:lpstr>
      <vt:lpstr>Output port functions</vt:lpstr>
      <vt:lpstr>Fabrics: Types</vt:lpstr>
      <vt:lpstr>Fabrics: Types</vt:lpstr>
      <vt:lpstr>Nonblocking fabrics</vt:lpstr>
      <vt:lpstr>Nonblocking fabrics</vt:lpstr>
      <vt:lpstr>Nonblocking fabrics</vt:lpstr>
      <vt:lpstr>Control (plane) processor</vt:lpstr>
      <vt:lpstr>PowerPoint Presentation</vt:lpstr>
      <vt:lpstr>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  <vt:lpstr>Why is LPM prevalent?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1986</cp:revision>
  <cp:lastPrinted>2021-01-24T11:57:08Z</cp:lastPrinted>
  <dcterms:created xsi:type="dcterms:W3CDTF">2019-01-23T03:40:12Z</dcterms:created>
  <dcterms:modified xsi:type="dcterms:W3CDTF">2022-11-23T02:51:01Z</dcterms:modified>
</cp:coreProperties>
</file>