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87" r:id="rId2"/>
    <p:sldId id="533" r:id="rId3"/>
    <p:sldId id="522" r:id="rId4"/>
    <p:sldId id="523" r:id="rId5"/>
    <p:sldId id="524" r:id="rId6"/>
    <p:sldId id="532" r:id="rId7"/>
    <p:sldId id="525" r:id="rId8"/>
    <p:sldId id="527" r:id="rId9"/>
    <p:sldId id="528" r:id="rId10"/>
    <p:sldId id="529" r:id="rId11"/>
    <p:sldId id="515" r:id="rId12"/>
    <p:sldId id="469" r:id="rId13"/>
    <p:sldId id="485" r:id="rId14"/>
    <p:sldId id="516" r:id="rId15"/>
    <p:sldId id="470" r:id="rId16"/>
    <p:sldId id="530" r:id="rId17"/>
    <p:sldId id="4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4"/>
    <p:restoredTop sz="94664"/>
  </p:normalViewPr>
  <p:slideViewPr>
    <p:cSldViewPr snapToGrid="0" snapToObjects="1">
      <p:cViewPr varScale="1">
        <p:scale>
          <a:sx n="147" d="100"/>
          <a:sy n="147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a.org/assignments/dns-parameters/dns-parameters.x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a.org/assignments/dns-parameters/dns-parameters.x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ietf-dnsop-svcb-https/00/" TargetMode="External"/><Relationship Id="rId2" Type="http://schemas.openxmlformats.org/officeDocument/2006/relationships/hyperlink" Target="https://www.rfc-editor.org/rfc/rfc8162.html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jpe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4.xml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Domai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n Name System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5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4E08-8129-3C45-B878-8CCF5029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Resource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DC750-3F0E-E64F-83B9-DB3A858DF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17CD-F3F8-AC4E-97DD-C873AC1B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is a distributed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6E356-1AE6-814F-9DFE-C4E2EA84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stores </a:t>
            </a:r>
            <a:r>
              <a:rPr lang="en-US" dirty="0">
                <a:solidFill>
                  <a:srgbClr val="C00000"/>
                </a:solidFill>
              </a:rPr>
              <a:t>resource records (RRs)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(Incomplete) message format for each resource record (RR):</a:t>
            </a:r>
          </a:p>
          <a:p>
            <a:pPr lvl="1"/>
            <a:r>
              <a:rPr lang="en-US" dirty="0"/>
              <a:t>Class, type, name, value, TTL</a:t>
            </a:r>
          </a:p>
          <a:p>
            <a:pPr lvl="1"/>
            <a:endParaRPr lang="en-US" dirty="0"/>
          </a:p>
          <a:p>
            <a:r>
              <a:rPr lang="en-US" dirty="0"/>
              <a:t>You can read all the gory details of the message format at </a:t>
            </a:r>
            <a:r>
              <a:rPr lang="en-US" dirty="0">
                <a:hlinkClick r:id="rId2"/>
              </a:rPr>
              <a:t>https://www.iana.org/assignments/dns-parameters/dns-parameters.xhtml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2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>
            <a:extLst>
              <a:ext uri="{FF2B5EF4-FFF2-40B4-BE49-F238E27FC236}">
                <a16:creationId xmlns:a16="http://schemas.microsoft.com/office/drawing/2014/main" id="{6839D8DF-92CC-994F-8F27-465EEB5A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420BC16-3D75-AD48-BDE9-82F23DA6BB0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810B34C-5388-EA43-9034-5E31FF1EC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1284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DNS records</a:t>
            </a:r>
            <a:endParaRPr lang="en-US" altLang="en-US" sz="4800" dirty="0"/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7B062E04-4080-F448-BB8F-0A3E863EEE1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857375" y="4510082"/>
            <a:ext cx="4000500" cy="18669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Type=NS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name</a:t>
            </a:r>
            <a:r>
              <a:rPr lang="en-US" altLang="en-US" sz="2000" dirty="0">
                <a:solidFill>
                  <a:schemeClr val="tx1"/>
                </a:solidFill>
              </a:rPr>
              <a:t> is domain (e.g. </a:t>
            </a:r>
            <a:r>
              <a:rPr lang="en-US" altLang="en-US" sz="2000" dirty="0" err="1">
                <a:solidFill>
                  <a:schemeClr val="tx1"/>
                </a:solidFill>
              </a:rPr>
              <a:t>foo.com</a:t>
            </a:r>
            <a:r>
              <a:rPr lang="en-US" altLang="en-US" sz="20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value</a:t>
            </a:r>
            <a:r>
              <a:rPr lang="en-US" altLang="en-US" sz="2000" dirty="0">
                <a:solidFill>
                  <a:schemeClr val="tx1"/>
                </a:solidFill>
              </a:rPr>
              <a:t> is hostname of authoritative name server for this domain</a:t>
            </a:r>
          </a:p>
          <a:p>
            <a:endParaRPr lang="en-US" altLang="en-US" sz="2400" dirty="0"/>
          </a:p>
        </p:txBody>
      </p:sp>
      <p:sp>
        <p:nvSpPr>
          <p:cNvPr id="23559" name="Rectangle 8">
            <a:extLst>
              <a:ext uri="{FF2B5EF4-FFF2-40B4-BE49-F238E27FC236}">
                <a16:creationId xmlns:a16="http://schemas.microsoft.com/office/drawing/2014/main" id="{BD6059D2-3CF3-7648-9E11-FEEDDCE3A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1748739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Type=A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hostname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IPv4 address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0" name="Rectangle 9">
            <a:extLst>
              <a:ext uri="{FF2B5EF4-FFF2-40B4-BE49-F238E27FC236}">
                <a16:creationId xmlns:a16="http://schemas.microsoft.com/office/drawing/2014/main" id="{2CE6CB9E-CD31-0D4D-B338-2E838B91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2029726"/>
            <a:ext cx="45148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Type=CNAME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alias name for some “canonical” (the real) name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latin typeface="Helvetica" pitchFamily="2" charset="0"/>
              </a:rPr>
              <a:t>  e.g., </a:t>
            </a:r>
            <a:r>
              <a:rPr lang="en-US" altLang="en-US" sz="1800" dirty="0" err="1">
                <a:latin typeface="Helvetica" pitchFamily="2" charset="0"/>
              </a:rPr>
              <a:t>www.ibm.com</a:t>
            </a: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2000" dirty="0">
                <a:latin typeface="Helvetica" pitchFamily="2" charset="0"/>
              </a:rPr>
              <a:t>is really</a:t>
            </a:r>
            <a:endParaRPr lang="en-US" altLang="en-US" sz="1800" dirty="0">
              <a:latin typeface="Helvetica" pitchFamily="2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latin typeface="Helvetica" pitchFamily="2" charset="0"/>
              </a:rPr>
              <a:t>  servereast.backup2.ibm.com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canonical name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1" name="Rectangle 10">
            <a:extLst>
              <a:ext uri="{FF2B5EF4-FFF2-40B4-BE49-F238E27FC236}">
                <a16:creationId xmlns:a16="http://schemas.microsoft.com/office/drawing/2014/main" id="{14470BD7-EB2B-314D-9EBE-E86B3EE6C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914" y="4789482"/>
            <a:ext cx="4408487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Type=MX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name of </a:t>
            </a:r>
            <a:r>
              <a:rPr lang="en-US" altLang="en-US" sz="2000" dirty="0" err="1">
                <a:latin typeface="Helvetica" pitchFamily="2" charset="0"/>
              </a:rPr>
              <a:t>mailserver</a:t>
            </a:r>
            <a:r>
              <a:rPr lang="en-US" altLang="en-US" sz="2000" dirty="0">
                <a:latin typeface="Helvetica" pitchFamily="2" charset="0"/>
              </a:rPr>
              <a:t> associated with </a:t>
            </a:r>
            <a:r>
              <a:rPr lang="en-US" altLang="en-US" sz="2000" b="1" dirty="0">
                <a:latin typeface="Helvetica" pitchFamily="2" charset="0"/>
              </a:rPr>
              <a:t>name</a:t>
            </a:r>
            <a:endParaRPr lang="en-US" altLang="en-US" sz="2000" dirty="0">
              <a:latin typeface="Helvetica" pitchFamily="2" charset="0"/>
            </a:endParaRP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2" name="Rectangle 8">
            <a:extLst>
              <a:ext uri="{FF2B5EF4-FFF2-40B4-BE49-F238E27FC236}">
                <a16:creationId xmlns:a16="http://schemas.microsoft.com/office/drawing/2014/main" id="{115C873C-A931-9D47-A152-D503AB07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3099020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Type=AAAA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hostname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</a:t>
            </a: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IPv6</a:t>
            </a:r>
            <a:r>
              <a:rPr lang="en-US" altLang="en-US" sz="2000" dirty="0">
                <a:latin typeface="Helvetica" pitchFamily="2" charset="0"/>
              </a:rPr>
              <a:t> address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32ACD-E985-C246-AC73-B968EB9E63CC}"/>
              </a:ext>
            </a:extLst>
          </p:cNvPr>
          <p:cNvSpPr txBox="1"/>
          <p:nvPr/>
        </p:nvSpPr>
        <p:spPr>
          <a:xfrm>
            <a:off x="471488" y="6356350"/>
            <a:ext cx="1025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More complete info at </a:t>
            </a:r>
            <a:r>
              <a:rPr lang="en-US" dirty="0">
                <a:latin typeface="Helvetica" pitchFamily="2" charset="0"/>
                <a:hlinkClick r:id="rId2"/>
              </a:rPr>
              <a:t>https://www.iana.org/assignments/dns-parameters/dns-parameters.xhtml</a:t>
            </a:r>
            <a:r>
              <a:rPr lang="en-US" dirty="0"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498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  <p:bldP spid="23559" grpId="0"/>
      <p:bldP spid="23560" grpId="0"/>
      <p:bldP spid="23561" grpId="0"/>
      <p:bldP spid="23562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>
            <a:extLst>
              <a:ext uri="{FF2B5EF4-FFF2-40B4-BE49-F238E27FC236}">
                <a16:creationId xmlns:a16="http://schemas.microsoft.com/office/drawing/2014/main" id="{56E979DD-A9C2-0B46-8B59-00581639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record example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2C078EB2-25A2-664C-A6EF-990073A6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C1B6A0D-9C8F-7641-A97C-6337B673C0E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DEF506-BA72-FB4B-99EF-EFB6FFBC3D5C}"/>
              </a:ext>
            </a:extLst>
          </p:cNvPr>
          <p:cNvGraphicFramePr>
            <a:graphicFrameLocks noGrp="1"/>
          </p:cNvGraphicFramePr>
          <p:nvPr/>
        </p:nvGraphicFramePr>
        <p:xfrm>
          <a:off x="4210050" y="1346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Design.cs.rutgers.edu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day(86400)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192.26.92.30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DE1C04-6F16-114B-9F18-981D34833A0E}"/>
              </a:ext>
            </a:extLst>
          </p:cNvPr>
          <p:cNvGraphicFramePr>
            <a:graphicFrameLocks noGrp="1"/>
          </p:cNvGraphicFramePr>
          <p:nvPr/>
        </p:nvGraphicFramePr>
        <p:xfrm>
          <a:off x="4222750" y="34925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day(86400)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NSDNAME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Ns-lcsr.rutgers.edu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20" name="Text Box 5">
            <a:extLst>
              <a:ext uri="{FF2B5EF4-FFF2-40B4-BE49-F238E27FC236}">
                <a16:creationId xmlns:a16="http://schemas.microsoft.com/office/drawing/2014/main" id="{336F3E26-8891-C447-A8B2-2D9FD697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606551"/>
            <a:ext cx="2168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RRs in 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to query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4621" name="Text Box 6">
            <a:extLst>
              <a:ext uri="{FF2B5EF4-FFF2-40B4-BE49-F238E27FC236}">
                <a16:creationId xmlns:a16="http://schemas.microsoft.com/office/drawing/2014/main" id="{CA5920F0-3404-9A43-98C4-6E7366F20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3567113"/>
            <a:ext cx="23066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authoritative servers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Information about nameserver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4622" name="Line 9">
            <a:extLst>
              <a:ext uri="{FF2B5EF4-FFF2-40B4-BE49-F238E27FC236}">
                <a16:creationId xmlns:a16="http://schemas.microsoft.com/office/drawing/2014/main" id="{1CCAD9D6-E831-414F-B8B6-52A2FE573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8276" y="2330451"/>
            <a:ext cx="1514475" cy="3714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Line 10">
            <a:extLst>
              <a:ext uri="{FF2B5EF4-FFF2-40B4-BE49-F238E27FC236}">
                <a16:creationId xmlns:a16="http://schemas.microsoft.com/office/drawing/2014/main" id="{99E7EC97-50BB-1C42-9AC9-14629D80B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4950" y="5199063"/>
            <a:ext cx="1447800" cy="1333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A4589-BA4C-EF41-B1DF-D66FF6C47627}"/>
              </a:ext>
            </a:extLst>
          </p:cNvPr>
          <p:cNvSpPr txBox="1"/>
          <p:nvPr/>
        </p:nvSpPr>
        <p:spPr>
          <a:xfrm>
            <a:off x="1123949" y="6064250"/>
            <a:ext cx="930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DNS serves as a general repository of information for the Internet!</a:t>
            </a:r>
          </a:p>
        </p:txBody>
      </p:sp>
    </p:spTree>
    <p:extLst>
      <p:ext uri="{BB962C8B-B14F-4D97-AF65-F5344CB8AC3E}">
        <p14:creationId xmlns:p14="http://schemas.microsoft.com/office/powerpoint/2010/main" val="401047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A9EE-58D5-2441-9BE8-62891FB4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4596-C63C-C447-87B5-E60C4446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dig –t &lt;type&gt; &lt;domain-name&gt;</a:t>
            </a:r>
          </a:p>
        </p:txBody>
      </p:sp>
    </p:spTree>
    <p:extLst>
      <p:ext uri="{BB962C8B-B14F-4D97-AF65-F5344CB8AC3E}">
        <p14:creationId xmlns:p14="http://schemas.microsoft.com/office/powerpoint/2010/main" val="1158409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>
            <a:extLst>
              <a:ext uri="{FF2B5EF4-FFF2-40B4-BE49-F238E27FC236}">
                <a16:creationId xmlns:a16="http://schemas.microsoft.com/office/drawing/2014/main" id="{47BF0D01-D30B-0B45-B158-61AE0169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04FAA4C-F617-6A41-A05F-E9ED159808C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678F07C-613B-C84A-9AF1-00A6658533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199" y="1543729"/>
            <a:ext cx="10691813" cy="517774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Hostname to IP address translation via a global network of servers</a:t>
            </a:r>
          </a:p>
          <a:p>
            <a:r>
              <a:rPr lang="en-US" altLang="en-US" sz="2400" dirty="0"/>
              <a:t>Embodies several scaling principles</a:t>
            </a:r>
          </a:p>
          <a:p>
            <a:pPr lvl="1"/>
            <a:r>
              <a:rPr lang="en-US" altLang="en-US" dirty="0"/>
              <a:t>Partition through a hierarchy to silo query load</a:t>
            </a:r>
          </a:p>
          <a:p>
            <a:pPr lvl="1"/>
            <a:r>
              <a:rPr lang="en-US" altLang="en-US" dirty="0"/>
              <a:t>Replication to scale out at each level of hierarchy</a:t>
            </a:r>
          </a:p>
          <a:p>
            <a:pPr lvl="1"/>
            <a:r>
              <a:rPr lang="en-US" altLang="en-US" dirty="0"/>
              <a:t>Caching to reduce query load</a:t>
            </a:r>
          </a:p>
          <a:p>
            <a:r>
              <a:rPr lang="en-US" altLang="en-US" sz="2400" dirty="0"/>
              <a:t>Once you have a reliable DB, can implement many useful things on top! </a:t>
            </a:r>
          </a:p>
          <a:p>
            <a:r>
              <a:rPr lang="en-US" altLang="en-US" sz="2400" dirty="0"/>
              <a:t>Example 1: Scaling large web services, e.g., google search, by redirecting different clients to different servers (IP addresses)</a:t>
            </a:r>
          </a:p>
          <a:p>
            <a:pPr lvl="1"/>
            <a:r>
              <a:rPr lang="en-US" altLang="en-US" sz="2000" dirty="0"/>
              <a:t>Reliability, load balancing, performance optimization</a:t>
            </a:r>
          </a:p>
          <a:p>
            <a:r>
              <a:rPr lang="en-US" altLang="en-US" sz="2400" dirty="0"/>
              <a:t>Example 2: Associating certificates, keys (security info) with domain names</a:t>
            </a:r>
          </a:p>
          <a:p>
            <a:pPr lvl="1"/>
            <a:r>
              <a:rPr lang="en-US" altLang="en-US" sz="2000" dirty="0">
                <a:hlinkClick r:id="rId2"/>
              </a:rPr>
              <a:t>https://www.rfc-editor.org/rfc/rfc8162.html</a:t>
            </a:r>
            <a:endParaRPr lang="en-US" altLang="en-US" sz="2000" dirty="0"/>
          </a:p>
          <a:p>
            <a:pPr lvl="1"/>
            <a:r>
              <a:rPr lang="en-US" altLang="en-US" sz="2000" dirty="0">
                <a:hlinkClick r:id="rId3"/>
              </a:rPr>
              <a:t>https://datatracker.ietf.org/doc/draft-ietf-dnsop-svcb-https/00/</a:t>
            </a:r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9C0DAD-AD68-454B-8FA3-9BAFF845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3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3F35-FA93-B945-8726-C7AD5542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(</a:t>
            </a:r>
            <a:r>
              <a:rPr lang="en-US" dirty="0">
                <a:solidFill>
                  <a:srgbClr val="C00000"/>
                </a:solidFill>
              </a:rPr>
              <a:t>HTTP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DFB4D-4BD2-2345-995F-5459ED37C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02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CAA6-8587-EC4B-A168-A0A65133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Web: Humble origins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F1DCB-1750-B949-97E5-F7191E04B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94" y="1238909"/>
            <a:ext cx="3973423" cy="5350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E0261B-FB3F-B04D-AF70-79A805C39EC4}"/>
              </a:ext>
            </a:extLst>
          </p:cNvPr>
          <p:cNvSpPr txBox="1"/>
          <p:nvPr/>
        </p:nvSpPr>
        <p:spPr>
          <a:xfrm>
            <a:off x="5891712" y="1492426"/>
            <a:ext cx="54620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Tim Berners-Lee: a way to manage and access documents at CERN research lab</a:t>
            </a: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Info containing links to other info, accessible remotely through a standardized mechanism independent of the heterogeneity of the underlying machines</a:t>
            </a: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“Hypertext”</a:t>
            </a: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31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CAFE-CF81-9300-AB2B-71324EC7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1AFF2E8-C408-4367-5D39-93FB733C58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653393"/>
              </p:ext>
            </p:extLst>
          </p:nvPr>
        </p:nvGraphicFramePr>
        <p:xfrm>
          <a:off x="838200" y="1690688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9462" name="Object 3">
                        <a:extLst>
                          <a:ext uri="{FF2B5EF4-FFF2-40B4-BE49-F238E27FC236}">
                            <a16:creationId xmlns:a16="http://schemas.microsoft.com/office/drawing/2014/main" id="{FB300A17-B4EF-9346-880E-792FE237D3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90688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BD26C2F-96A0-BC40-DFD5-DDFA471E7C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174213"/>
              </p:ext>
            </p:extLst>
          </p:nvPr>
        </p:nvGraphicFramePr>
        <p:xfrm>
          <a:off x="2836817" y="1690688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1AFF2E8-C408-4367-5D39-93FB733C58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17" y="1690688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2B41426-71A1-47E5-C2A2-1FC5A38176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638153"/>
              </p:ext>
            </p:extLst>
          </p:nvPr>
        </p:nvGraphicFramePr>
        <p:xfrm>
          <a:off x="942703" y="2095637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BD26C2F-96A0-BC40-DFD5-DDFA471E7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703" y="2095637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6A3D2BA-CD26-5157-6F56-AAA44F4130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209504"/>
              </p:ext>
            </p:extLst>
          </p:nvPr>
        </p:nvGraphicFramePr>
        <p:xfrm>
          <a:off x="1056322" y="2500586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2B41426-71A1-47E5-C2A2-1FC5A38176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322" y="2500586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6486DC0-1525-D6B7-FDAB-C3C55742A4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641233"/>
              </p:ext>
            </p:extLst>
          </p:nvPr>
        </p:nvGraphicFramePr>
        <p:xfrm>
          <a:off x="1169941" y="2894922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6A3D2BA-CD26-5157-6F56-AAA44F4130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41" y="2894922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46074D-37BB-CC30-7B91-DD4056D5973E}"/>
              </a:ext>
            </a:extLst>
          </p:cNvPr>
          <p:cNvCxnSpPr/>
          <p:nvPr/>
        </p:nvCxnSpPr>
        <p:spPr>
          <a:xfrm>
            <a:off x="1776141" y="1862411"/>
            <a:ext cx="106067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81C7F7-A391-041E-6400-6646A3CDC539}"/>
              </a:ext>
            </a:extLst>
          </p:cNvPr>
          <p:cNvCxnSpPr>
            <a:cxnSpLocks/>
          </p:cNvCxnSpPr>
          <p:nvPr/>
        </p:nvCxnSpPr>
        <p:spPr>
          <a:xfrm flipV="1">
            <a:off x="1776141" y="2034135"/>
            <a:ext cx="956173" cy="1430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F2189A-7715-962F-F6F7-C2A7D4EFBDFD}"/>
              </a:ext>
            </a:extLst>
          </p:cNvPr>
          <p:cNvCxnSpPr>
            <a:cxnSpLocks/>
          </p:cNvCxnSpPr>
          <p:nvPr/>
        </p:nvCxnSpPr>
        <p:spPr>
          <a:xfrm flipV="1">
            <a:off x="1880644" y="2231915"/>
            <a:ext cx="851670" cy="31956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0C1A6B-F243-7D6B-C756-DEAAE88EBB46}"/>
              </a:ext>
            </a:extLst>
          </p:cNvPr>
          <p:cNvCxnSpPr>
            <a:cxnSpLocks/>
          </p:cNvCxnSpPr>
          <p:nvPr/>
        </p:nvCxnSpPr>
        <p:spPr>
          <a:xfrm flipV="1">
            <a:off x="2003379" y="2307775"/>
            <a:ext cx="905284" cy="68559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FACCE126-C881-6DF2-58D5-E23F3BB91C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547384"/>
              </p:ext>
            </p:extLst>
          </p:nvPr>
        </p:nvGraphicFramePr>
        <p:xfrm>
          <a:off x="951819" y="4220528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1AFF2E8-C408-4367-5D39-93FB733C58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819" y="4220528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2A908ECB-3005-3730-880F-315F2B8451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738420"/>
              </p:ext>
            </p:extLst>
          </p:nvPr>
        </p:nvGraphicFramePr>
        <p:xfrm>
          <a:off x="2432207" y="4152288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2B41426-71A1-47E5-C2A2-1FC5A38176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207" y="4152288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5A254B21-35D4-D85F-5383-A747F0A2FE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658207"/>
              </p:ext>
            </p:extLst>
          </p:nvPr>
        </p:nvGraphicFramePr>
        <p:xfrm>
          <a:off x="2420098" y="5417563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6A3D2BA-CD26-5157-6F56-AAA44F4130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098" y="5417563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1D78D07C-CD56-6EE6-AB81-1541F499B5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715979"/>
              </p:ext>
            </p:extLst>
          </p:nvPr>
        </p:nvGraphicFramePr>
        <p:xfrm>
          <a:off x="838200" y="5544908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6486DC0-1525-D6B7-FDAB-C3C55742A4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544908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768208-3139-03BF-4107-1F903911661F}"/>
              </a:ext>
            </a:extLst>
          </p:cNvPr>
          <p:cNvCxnSpPr>
            <a:cxnSpLocks/>
          </p:cNvCxnSpPr>
          <p:nvPr/>
        </p:nvCxnSpPr>
        <p:spPr>
          <a:xfrm>
            <a:off x="1785257" y="4794410"/>
            <a:ext cx="634841" cy="65673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5B381E-07C6-4C00-F0CF-8FCEAB92EBE1}"/>
              </a:ext>
            </a:extLst>
          </p:cNvPr>
          <p:cNvCxnSpPr>
            <a:cxnSpLocks/>
          </p:cNvCxnSpPr>
          <p:nvPr/>
        </p:nvCxnSpPr>
        <p:spPr>
          <a:xfrm>
            <a:off x="1876697" y="4479285"/>
            <a:ext cx="548640" cy="2602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3B80EE-8647-6B80-6225-4998B200AF38}"/>
              </a:ext>
            </a:extLst>
          </p:cNvPr>
          <p:cNvCxnSpPr>
            <a:cxnSpLocks/>
          </p:cNvCxnSpPr>
          <p:nvPr/>
        </p:nvCxnSpPr>
        <p:spPr>
          <a:xfrm flipH="1" flipV="1">
            <a:off x="1670207" y="5664229"/>
            <a:ext cx="584020" cy="413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AEF202-2655-C18C-F62C-ABA25496B19D}"/>
              </a:ext>
            </a:extLst>
          </p:cNvPr>
          <p:cNvCxnSpPr>
            <a:cxnSpLocks/>
          </p:cNvCxnSpPr>
          <p:nvPr/>
        </p:nvCxnSpPr>
        <p:spPr>
          <a:xfrm flipH="1">
            <a:off x="1513045" y="4705076"/>
            <a:ext cx="919162" cy="7696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C9F268-A7A3-814D-A80A-527319235892}"/>
              </a:ext>
            </a:extLst>
          </p:cNvPr>
          <p:cNvCxnSpPr>
            <a:cxnSpLocks/>
          </p:cNvCxnSpPr>
          <p:nvPr/>
        </p:nvCxnSpPr>
        <p:spPr>
          <a:xfrm flipV="1">
            <a:off x="1254919" y="4906733"/>
            <a:ext cx="0" cy="51774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7942B7-D2E1-A115-DEB9-9C86E6C2C3CB}"/>
              </a:ext>
            </a:extLst>
          </p:cNvPr>
          <p:cNvSpPr txBox="1"/>
          <p:nvPr/>
        </p:nvSpPr>
        <p:spPr>
          <a:xfrm>
            <a:off x="2689790" y="2548112"/>
            <a:ext cx="169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Client-server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10766F-E2D0-8ABB-DA3F-1942E8080726}"/>
              </a:ext>
            </a:extLst>
          </p:cNvPr>
          <p:cNvSpPr txBox="1"/>
          <p:nvPr/>
        </p:nvSpPr>
        <p:spPr>
          <a:xfrm>
            <a:off x="2689789" y="4863664"/>
            <a:ext cx="169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Peer to peer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A2ED510-3BFA-A345-4084-398185DC4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675" y="328222"/>
            <a:ext cx="2309790" cy="172990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22432D6-4BC4-EF56-5F62-06D30A6F8414}"/>
              </a:ext>
            </a:extLst>
          </p:cNvPr>
          <p:cNvSpPr txBox="1"/>
          <p:nvPr/>
        </p:nvSpPr>
        <p:spPr>
          <a:xfrm>
            <a:off x="7048015" y="310357"/>
            <a:ext cx="378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Domain Name System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A201BC-09B6-1647-0759-E72EAA66C7C9}"/>
              </a:ext>
            </a:extLst>
          </p:cNvPr>
          <p:cNvSpPr txBox="1"/>
          <p:nvPr/>
        </p:nvSpPr>
        <p:spPr>
          <a:xfrm>
            <a:off x="7048015" y="772022"/>
            <a:ext cx="417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Human readable 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 IP addresses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A828E8-05E4-7855-650F-4511D49702EE}"/>
              </a:ext>
            </a:extLst>
          </p:cNvPr>
          <p:cNvSpPr txBox="1"/>
          <p:nvPr/>
        </p:nvSpPr>
        <p:spPr>
          <a:xfrm>
            <a:off x="6979517" y="1123371"/>
            <a:ext cx="5013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Hierarchical, distributed database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Root server, TLD server, Authoritative name server</a:t>
            </a:r>
          </a:p>
        </p:txBody>
      </p:sp>
      <p:pic>
        <p:nvPicPr>
          <p:cNvPr id="49" name="Picture 48" descr="Map&#10;&#10;Description automatically generated">
            <a:extLst>
              <a:ext uri="{FF2B5EF4-FFF2-40B4-BE49-F238E27FC236}">
                <a16:creationId xmlns:a16="http://schemas.microsoft.com/office/drawing/2014/main" id="{77055E20-77A0-267E-2A67-4B7D27565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542" y="2677155"/>
            <a:ext cx="473062" cy="881707"/>
          </a:xfrm>
          <a:prstGeom prst="rect">
            <a:avLst/>
          </a:prstGeom>
        </p:spPr>
      </p:pic>
      <p:pic>
        <p:nvPicPr>
          <p:cNvPr id="50" name="Picture 49" descr="Map&#10;&#10;Description automatically generated">
            <a:extLst>
              <a:ext uri="{FF2B5EF4-FFF2-40B4-BE49-F238E27FC236}">
                <a16:creationId xmlns:a16="http://schemas.microsoft.com/office/drawing/2014/main" id="{4A7B2946-7D2A-DCC4-F03F-A9CEBF755B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7554" y="3118008"/>
            <a:ext cx="882204" cy="737031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7DA1D94-9E9C-63A9-AA08-E935E0EF502A}"/>
              </a:ext>
            </a:extLst>
          </p:cNvPr>
          <p:cNvCxnSpPr>
            <a:cxnSpLocks/>
          </p:cNvCxnSpPr>
          <p:nvPr/>
        </p:nvCxnSpPr>
        <p:spPr>
          <a:xfrm flipH="1">
            <a:off x="4286893" y="2715310"/>
            <a:ext cx="1999107" cy="64912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A183CEC-BAEA-F3F3-03D1-8E72D80E41DB}"/>
              </a:ext>
            </a:extLst>
          </p:cNvPr>
          <p:cNvCxnSpPr>
            <a:cxnSpLocks/>
          </p:cNvCxnSpPr>
          <p:nvPr/>
        </p:nvCxnSpPr>
        <p:spPr>
          <a:xfrm flipH="1" flipV="1">
            <a:off x="4363517" y="3556016"/>
            <a:ext cx="2006477" cy="3473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3" descr="DNSmessage">
            <a:extLst>
              <a:ext uri="{FF2B5EF4-FFF2-40B4-BE49-F238E27FC236}">
                <a16:creationId xmlns:a16="http://schemas.microsoft.com/office/drawing/2014/main" id="{7B4FAD15-6788-99CE-B175-B596BCFA5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777" y="3597278"/>
            <a:ext cx="3931923" cy="319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Group 12">
            <a:extLst>
              <a:ext uri="{FF2B5EF4-FFF2-40B4-BE49-F238E27FC236}">
                <a16:creationId xmlns:a16="http://schemas.microsoft.com/office/drawing/2014/main" id="{272B4495-AE59-C71C-8FD5-52EC79A3B096}"/>
              </a:ext>
            </a:extLst>
          </p:cNvPr>
          <p:cNvGrpSpPr>
            <a:grpSpLocks/>
          </p:cNvGrpSpPr>
          <p:nvPr/>
        </p:nvGrpSpPr>
        <p:grpSpPr bwMode="auto">
          <a:xfrm>
            <a:off x="8391387" y="3275959"/>
            <a:ext cx="975604" cy="148965"/>
            <a:chOff x="6157913" y="310454"/>
            <a:chExt cx="1828800" cy="307778"/>
          </a:xfrm>
        </p:grpSpPr>
        <p:sp>
          <p:nvSpPr>
            <p:cNvPr id="55" name="Rectangle 13">
              <a:extLst>
                <a:ext uri="{FF2B5EF4-FFF2-40B4-BE49-F238E27FC236}">
                  <a16:creationId xmlns:a16="http://schemas.microsoft.com/office/drawing/2014/main" id="{4AEC98A5-FF75-4F85-8E38-BD6DA646B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7913" y="357188"/>
              <a:ext cx="914400" cy="214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D6A7A09-9E71-A08C-E5E5-8DF475AAEBE8}"/>
                </a:ext>
              </a:extLst>
            </p:cNvPr>
            <p:cNvSpPr/>
            <p:nvPr/>
          </p:nvSpPr>
          <p:spPr bwMode="auto">
            <a:xfrm>
              <a:off x="7072313" y="356463"/>
              <a:ext cx="914400" cy="2157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defRPr/>
              </a:pPr>
              <a:endParaRPr lang="en-US"/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56E52DE2-9905-7A37-97CD-D4D7FC399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1143" y="310455"/>
              <a:ext cx="4539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 dirty="0"/>
                <a:t>QR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E35722F-2076-58FE-AEB7-DC1A23634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2313" y="310454"/>
              <a:ext cx="9124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 dirty="0"/>
                <a:t>OPCODE</a:t>
              </a: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327F7E40-C546-5C8C-A05F-5CF4C981D065}"/>
              </a:ext>
            </a:extLst>
          </p:cNvPr>
          <p:cNvSpPr/>
          <p:nvPr/>
        </p:nvSpPr>
        <p:spPr>
          <a:xfrm>
            <a:off x="8391387" y="4665590"/>
            <a:ext cx="1941274" cy="56740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62AE569-238E-94EA-30BC-9FD6C8C1E711}"/>
              </a:ext>
            </a:extLst>
          </p:cNvPr>
          <p:cNvSpPr/>
          <p:nvPr/>
        </p:nvSpPr>
        <p:spPr>
          <a:xfrm>
            <a:off x="8437925" y="5190587"/>
            <a:ext cx="1941274" cy="56740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305E25E-E315-10EC-09B4-8E193332F54A}"/>
              </a:ext>
            </a:extLst>
          </p:cNvPr>
          <p:cNvGrpSpPr/>
          <p:nvPr/>
        </p:nvGrpSpPr>
        <p:grpSpPr>
          <a:xfrm>
            <a:off x="4275747" y="3783918"/>
            <a:ext cx="2399621" cy="2898156"/>
            <a:chOff x="4230490" y="2679511"/>
            <a:chExt cx="2399621" cy="2898156"/>
          </a:xfrm>
        </p:grpSpPr>
        <p:pic>
          <p:nvPicPr>
            <p:cNvPr id="62" name="Picture 25">
              <a:extLst>
                <a:ext uri="{FF2B5EF4-FFF2-40B4-BE49-F238E27FC236}">
                  <a16:creationId xmlns:a16="http://schemas.microsoft.com/office/drawing/2014/main" id="{92F8102B-88D7-76E9-6B64-488BA10CE9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8554" y="3667326"/>
              <a:ext cx="712425" cy="944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63" name="Picture 25">
              <a:extLst>
                <a:ext uri="{FF2B5EF4-FFF2-40B4-BE49-F238E27FC236}">
                  <a16:creationId xmlns:a16="http://schemas.microsoft.com/office/drawing/2014/main" id="{4E9C6ED1-03B7-C463-8395-004A867CB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0519" y="2679511"/>
              <a:ext cx="389368" cy="515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64" name="Picture 25">
              <a:extLst>
                <a:ext uri="{FF2B5EF4-FFF2-40B4-BE49-F238E27FC236}">
                  <a16:creationId xmlns:a16="http://schemas.microsoft.com/office/drawing/2014/main" id="{D57F2507-044D-8A10-EFAC-2CC035799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0743" y="3926012"/>
              <a:ext cx="389368" cy="515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65" name="Picture 25">
              <a:extLst>
                <a:ext uri="{FF2B5EF4-FFF2-40B4-BE49-F238E27FC236}">
                  <a16:creationId xmlns:a16="http://schemas.microsoft.com/office/drawing/2014/main" id="{9D38B1B3-9798-5BCC-8C46-72994F0EE2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1375" y="5061694"/>
              <a:ext cx="389368" cy="515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9B9AA76-EF62-3D75-E0F5-179D8AAB22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9760" y="3252645"/>
              <a:ext cx="619033" cy="54428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3EA74FB-B54D-22F3-071F-E14E1A0EB3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9760" y="3138324"/>
              <a:ext cx="426978" cy="42404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AA231D6-693C-D695-520D-A7E199B8289D}"/>
                </a:ext>
              </a:extLst>
            </p:cNvPr>
            <p:cNvGrpSpPr/>
            <p:nvPr/>
          </p:nvGrpSpPr>
          <p:grpSpPr>
            <a:xfrm rot="2516614">
              <a:off x="5448503" y="3912196"/>
              <a:ext cx="619033" cy="658607"/>
              <a:chOff x="7017694" y="1626488"/>
              <a:chExt cx="619033" cy="658607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65FE65A6-23F2-0636-6996-3E2DDBD1C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17694" y="1740809"/>
                <a:ext cx="619033" cy="54428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157B42A0-3D05-A719-AD0C-BC8299E7A2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17694" y="1626488"/>
                <a:ext cx="426978" cy="42404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812D9EB-9029-9255-C4F6-C4B6ED2822B4}"/>
                </a:ext>
              </a:extLst>
            </p:cNvPr>
            <p:cNvGrpSpPr/>
            <p:nvPr/>
          </p:nvGrpSpPr>
          <p:grpSpPr>
            <a:xfrm rot="5214897">
              <a:off x="5185855" y="4663586"/>
              <a:ext cx="619033" cy="658607"/>
              <a:chOff x="7017694" y="1626488"/>
              <a:chExt cx="619033" cy="658607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DEE1C70-8B26-FB83-4CB4-BABD4067F2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17694" y="1740809"/>
                <a:ext cx="619033" cy="54428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E4EFC0D5-7B6E-0033-F359-4BA015C25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17694" y="1626488"/>
                <a:ext cx="426978" cy="42404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2B91CA-0DB5-FA9B-EC1F-220DD738DA4E}"/>
                </a:ext>
              </a:extLst>
            </p:cNvPr>
            <p:cNvSpPr txBox="1"/>
            <p:nvPr/>
          </p:nvSpPr>
          <p:spPr>
            <a:xfrm>
              <a:off x="4230490" y="4762269"/>
              <a:ext cx="1388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Iterative queries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456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6" grpId="0"/>
      <p:bldP spid="47" grpId="0"/>
      <p:bldP spid="48" grpId="0"/>
      <p:bldP spid="59" grpId="0" animBg="1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352BC893-4A7E-2C4E-B1CB-A9C35238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3589091-8CBD-D640-A013-08D0C276094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7411" name="Object 2">
            <a:extLst>
              <a:ext uri="{FF2B5EF4-FFF2-40B4-BE49-F238E27FC236}">
                <a16:creationId xmlns:a16="http://schemas.microsoft.com/office/drawing/2014/main" id="{85E97ABD-870F-4F44-A4F9-6866827A3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3514" y="43037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7411" name="Object 2">
                        <a:extLst>
                          <a:ext uri="{FF2B5EF4-FFF2-40B4-BE49-F238E27FC236}">
                            <a16:creationId xmlns:a16="http://schemas.microsoft.com/office/drawing/2014/main" id="{85E97ABD-870F-4F44-A4F9-6866827A3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4" y="43037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3">
            <a:extLst>
              <a:ext uri="{FF2B5EF4-FFF2-40B4-BE49-F238E27FC236}">
                <a16:creationId xmlns:a16="http://schemas.microsoft.com/office/drawing/2014/main" id="{3B25F23A-A7B8-084A-BCC3-F4A276C9B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442" y="4881564"/>
            <a:ext cx="19127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cs.rutgers.edu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BBCF3E96-3AE7-D942-9277-042603DEA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740" y="5670550"/>
            <a:ext cx="228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7414" name="Object 5">
            <a:extLst>
              <a:ext uri="{FF2B5EF4-FFF2-40B4-BE49-F238E27FC236}">
                <a16:creationId xmlns:a16="http://schemas.microsoft.com/office/drawing/2014/main" id="{75BB8708-6437-4943-9FBF-79533B94A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7589" y="51038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17414" name="Object 5">
                        <a:extLst>
                          <a:ext uri="{FF2B5EF4-FFF2-40B4-BE49-F238E27FC236}">
                            <a16:creationId xmlns:a16="http://schemas.microsoft.com/office/drawing/2014/main" id="{75BB8708-6437-4943-9FBF-79533B94A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9" y="51038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" name="Group 6">
            <a:extLst>
              <a:ext uri="{FF2B5EF4-FFF2-40B4-BE49-F238E27FC236}">
                <a16:creationId xmlns:a16="http://schemas.microsoft.com/office/drawing/2014/main" id="{66182696-CC57-074A-ADD5-82E1D4AF0C78}"/>
              </a:ext>
            </a:extLst>
          </p:cNvPr>
          <p:cNvGrpSpPr>
            <a:grpSpLocks/>
          </p:cNvGrpSpPr>
          <p:nvPr/>
        </p:nvGrpSpPr>
        <p:grpSpPr bwMode="auto">
          <a:xfrm>
            <a:off x="6761164" y="2228851"/>
            <a:ext cx="369887" cy="657225"/>
            <a:chOff x="4180" y="783"/>
            <a:chExt cx="150" cy="307"/>
          </a:xfrm>
        </p:grpSpPr>
        <p:sp>
          <p:nvSpPr>
            <p:cNvPr id="17467" name="AutoShape 7">
              <a:extLst>
                <a:ext uri="{FF2B5EF4-FFF2-40B4-BE49-F238E27FC236}">
                  <a16:creationId xmlns:a16="http://schemas.microsoft.com/office/drawing/2014/main" id="{1D285F26-CD84-2F4A-AB86-840BFA87F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8" name="Rectangle 8">
              <a:extLst>
                <a:ext uri="{FF2B5EF4-FFF2-40B4-BE49-F238E27FC236}">
                  <a16:creationId xmlns:a16="http://schemas.microsoft.com/office/drawing/2014/main" id="{0C1FAEE6-BCDF-4146-9845-32DD4724D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9" name="Rectangle 9">
              <a:extLst>
                <a:ext uri="{FF2B5EF4-FFF2-40B4-BE49-F238E27FC236}">
                  <a16:creationId xmlns:a16="http://schemas.microsoft.com/office/drawing/2014/main" id="{E93C2E75-9C9B-4E4A-AB9A-D3E10A526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0" name="AutoShape 10">
              <a:extLst>
                <a:ext uri="{FF2B5EF4-FFF2-40B4-BE49-F238E27FC236}">
                  <a16:creationId xmlns:a16="http://schemas.microsoft.com/office/drawing/2014/main" id="{FED19E6A-66A0-1045-82E3-0B958138D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1" name="Line 11">
              <a:extLst>
                <a:ext uri="{FF2B5EF4-FFF2-40B4-BE49-F238E27FC236}">
                  <a16:creationId xmlns:a16="http://schemas.microsoft.com/office/drawing/2014/main" id="{1DD0C8BE-9053-D249-AD5D-4E6BFA212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2" name="Line 12">
              <a:extLst>
                <a:ext uri="{FF2B5EF4-FFF2-40B4-BE49-F238E27FC236}">
                  <a16:creationId xmlns:a16="http://schemas.microsoft.com/office/drawing/2014/main" id="{059633E5-7500-424C-83C0-9769BF42B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Rectangle 13">
              <a:extLst>
                <a:ext uri="{FF2B5EF4-FFF2-40B4-BE49-F238E27FC236}">
                  <a16:creationId xmlns:a16="http://schemas.microsoft.com/office/drawing/2014/main" id="{BCDDE357-6053-BF4B-8D64-3D284CC9A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4" name="Rectangle 14">
              <a:extLst>
                <a:ext uri="{FF2B5EF4-FFF2-40B4-BE49-F238E27FC236}">
                  <a16:creationId xmlns:a16="http://schemas.microsoft.com/office/drawing/2014/main" id="{652D3DD2-5E94-1742-B4A4-469A1CCF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16" name="Text Box 15">
            <a:extLst>
              <a:ext uri="{FF2B5EF4-FFF2-40B4-BE49-F238E27FC236}">
                <a16:creationId xmlns:a16="http://schemas.microsoft.com/office/drawing/2014/main" id="{D02D3F32-01D5-7348-BC19-CA6B873A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283664" name="Line 16">
            <a:extLst>
              <a:ext uri="{FF2B5EF4-FFF2-40B4-BE49-F238E27FC236}">
                <a16:creationId xmlns:a16="http://schemas.microsoft.com/office/drawing/2014/main" id="{A973488D-B557-4741-BA71-41C8B3B94B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0375" y="2916238"/>
            <a:ext cx="0" cy="13144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5" name="Line 17">
            <a:extLst>
              <a:ext uri="{FF2B5EF4-FFF2-40B4-BE49-F238E27FC236}">
                <a16:creationId xmlns:a16="http://schemas.microsoft.com/office/drawing/2014/main" id="{0713F039-7FE1-F944-A822-897085BBB7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1220788"/>
            <a:ext cx="914400" cy="9715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83666" name="Line 18">
            <a:extLst>
              <a:ext uri="{FF2B5EF4-FFF2-40B4-BE49-F238E27FC236}">
                <a16:creationId xmlns:a16="http://schemas.microsoft.com/office/drawing/2014/main" id="{EA3A7AFB-5976-0146-BDF3-3B15E91FD3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5" y="2382839"/>
            <a:ext cx="1485900" cy="95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7" name="Line 19">
            <a:extLst>
              <a:ext uri="{FF2B5EF4-FFF2-40B4-BE49-F238E27FC236}">
                <a16:creationId xmlns:a16="http://schemas.microsoft.com/office/drawing/2014/main" id="{0519D182-DF37-C442-B562-B732727CED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0426" y="2554288"/>
            <a:ext cx="141922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8" name="Line 20">
            <a:extLst>
              <a:ext uri="{FF2B5EF4-FFF2-40B4-BE49-F238E27FC236}">
                <a16:creationId xmlns:a16="http://schemas.microsoft.com/office/drawing/2014/main" id="{BA8720A9-5BB5-B046-843C-0445F490FA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4226" y="1449388"/>
            <a:ext cx="733425" cy="7620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83669" name="Line 21">
            <a:extLst>
              <a:ext uri="{FF2B5EF4-FFF2-40B4-BE49-F238E27FC236}">
                <a16:creationId xmlns:a16="http://schemas.microsoft.com/office/drawing/2014/main" id="{DF61498B-7FA2-C149-B358-BA3C89282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6" y="2944814"/>
            <a:ext cx="9525" cy="13239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3" name="Group 22">
            <a:extLst>
              <a:ext uri="{FF2B5EF4-FFF2-40B4-BE49-F238E27FC236}">
                <a16:creationId xmlns:a16="http://schemas.microsoft.com/office/drawing/2014/main" id="{CDCD15D2-C0A7-9A48-B390-D7E61E797C51}"/>
              </a:ext>
            </a:extLst>
          </p:cNvPr>
          <p:cNvGrpSpPr>
            <a:grpSpLocks/>
          </p:cNvGrpSpPr>
          <p:nvPr/>
        </p:nvGrpSpPr>
        <p:grpSpPr bwMode="auto">
          <a:xfrm>
            <a:off x="5635626" y="3062286"/>
            <a:ext cx="2036763" cy="615949"/>
            <a:chOff x="2788" y="2132"/>
            <a:chExt cx="1283" cy="388"/>
          </a:xfrm>
        </p:grpSpPr>
        <p:sp>
          <p:nvSpPr>
            <p:cNvPr id="17465" name="Rectangle 23">
              <a:extLst>
                <a:ext uri="{FF2B5EF4-FFF2-40B4-BE49-F238E27FC236}">
                  <a16:creationId xmlns:a16="http://schemas.microsoft.com/office/drawing/2014/main" id="{5199C91D-2E70-6C44-8C70-86E5630C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6" name="Text Box 24">
              <a:extLst>
                <a:ext uri="{FF2B5EF4-FFF2-40B4-BE49-F238E27FC236}">
                  <a16:creationId xmlns:a16="http://schemas.microsoft.com/office/drawing/2014/main" id="{277B345F-DD19-8141-A4F5-266C84E8D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2132"/>
              <a:ext cx="128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dns.rutgers.edu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83673" name="Text Box 25">
            <a:extLst>
              <a:ext uri="{FF2B5EF4-FFF2-40B4-BE49-F238E27FC236}">
                <a16:creationId xmlns:a16="http://schemas.microsoft.com/office/drawing/2014/main" id="{647EEE41-C689-C142-A30B-3318C35CA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3771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4" name="Text Box 26">
            <a:extLst>
              <a:ext uri="{FF2B5EF4-FFF2-40B4-BE49-F238E27FC236}">
                <a16:creationId xmlns:a16="http://schemas.microsoft.com/office/drawing/2014/main" id="{9155D20E-2E32-C645-A3CE-6336090DA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438276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5" name="Text Box 27">
            <a:extLst>
              <a:ext uri="{FF2B5EF4-FFF2-40B4-BE49-F238E27FC236}">
                <a16:creationId xmlns:a16="http://schemas.microsoft.com/office/drawing/2014/main" id="{0F1E03DC-7CB5-5B49-8E57-604FD4855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1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6" name="Text Box 28">
            <a:extLst>
              <a:ext uri="{FF2B5EF4-FFF2-40B4-BE49-F238E27FC236}">
                <a16:creationId xmlns:a16="http://schemas.microsoft.com/office/drawing/2014/main" id="{6C44E1AC-91CD-C847-8E32-73E4855CA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2085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7" name="Text Box 29">
            <a:extLst>
              <a:ext uri="{FF2B5EF4-FFF2-40B4-BE49-F238E27FC236}">
                <a16:creationId xmlns:a16="http://schemas.microsoft.com/office/drawing/2014/main" id="{708A60B0-8F07-0746-A8D2-0DF7ED004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8" name="Text Box 30">
            <a:extLst>
              <a:ext uri="{FF2B5EF4-FFF2-40B4-BE49-F238E27FC236}">
                <a16:creationId xmlns:a16="http://schemas.microsoft.com/office/drawing/2014/main" id="{1E535EFE-33CB-F94C-B3D4-67F7622DB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913" y="36131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430" name="Group 31">
            <a:extLst>
              <a:ext uri="{FF2B5EF4-FFF2-40B4-BE49-F238E27FC236}">
                <a16:creationId xmlns:a16="http://schemas.microsoft.com/office/drawing/2014/main" id="{CBFD1E0A-8D94-5E40-8A2B-95BD3F83CDCF}"/>
              </a:ext>
            </a:extLst>
          </p:cNvPr>
          <p:cNvGrpSpPr>
            <a:grpSpLocks/>
          </p:cNvGrpSpPr>
          <p:nvPr/>
        </p:nvGrpSpPr>
        <p:grpSpPr bwMode="auto">
          <a:xfrm>
            <a:off x="7875589" y="809626"/>
            <a:ext cx="369887" cy="657225"/>
            <a:chOff x="4180" y="783"/>
            <a:chExt cx="150" cy="307"/>
          </a:xfrm>
        </p:grpSpPr>
        <p:sp>
          <p:nvSpPr>
            <p:cNvPr id="17457" name="AutoShape 32">
              <a:extLst>
                <a:ext uri="{FF2B5EF4-FFF2-40B4-BE49-F238E27FC236}">
                  <a16:creationId xmlns:a16="http://schemas.microsoft.com/office/drawing/2014/main" id="{62402978-A093-8148-ABA0-EA7428F34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8" name="Rectangle 33">
              <a:extLst>
                <a:ext uri="{FF2B5EF4-FFF2-40B4-BE49-F238E27FC236}">
                  <a16:creationId xmlns:a16="http://schemas.microsoft.com/office/drawing/2014/main" id="{FAFDA25B-6817-1442-8504-A16ED096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9" name="Rectangle 34">
              <a:extLst>
                <a:ext uri="{FF2B5EF4-FFF2-40B4-BE49-F238E27FC236}">
                  <a16:creationId xmlns:a16="http://schemas.microsoft.com/office/drawing/2014/main" id="{13851F92-9A23-5C44-966D-D554BA3CA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0" name="AutoShape 35">
              <a:extLst>
                <a:ext uri="{FF2B5EF4-FFF2-40B4-BE49-F238E27FC236}">
                  <a16:creationId xmlns:a16="http://schemas.microsoft.com/office/drawing/2014/main" id="{3B039433-EAB9-B74A-8CDD-2BE46774C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1" name="Line 36">
              <a:extLst>
                <a:ext uri="{FF2B5EF4-FFF2-40B4-BE49-F238E27FC236}">
                  <a16:creationId xmlns:a16="http://schemas.microsoft.com/office/drawing/2014/main" id="{3660847E-8D97-B544-BB42-8F24A3328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Line 37">
              <a:extLst>
                <a:ext uri="{FF2B5EF4-FFF2-40B4-BE49-F238E27FC236}">
                  <a16:creationId xmlns:a16="http://schemas.microsoft.com/office/drawing/2014/main" id="{2795D185-9BBC-614D-A0E2-B98F06879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Rectangle 38">
              <a:extLst>
                <a:ext uri="{FF2B5EF4-FFF2-40B4-BE49-F238E27FC236}">
                  <a16:creationId xmlns:a16="http://schemas.microsoft.com/office/drawing/2014/main" id="{6A22BA70-02FB-3949-AE48-7C2746F78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4" name="Rectangle 39">
              <a:extLst>
                <a:ext uri="{FF2B5EF4-FFF2-40B4-BE49-F238E27FC236}">
                  <a16:creationId xmlns:a16="http://schemas.microsoft.com/office/drawing/2014/main" id="{62F4C58E-40A7-4C46-8392-32EC6434F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1" name="Group 40">
            <a:extLst>
              <a:ext uri="{FF2B5EF4-FFF2-40B4-BE49-F238E27FC236}">
                <a16:creationId xmlns:a16="http://schemas.microsoft.com/office/drawing/2014/main" id="{E614F220-F126-BE47-8FDA-9A9E09840D08}"/>
              </a:ext>
            </a:extLst>
          </p:cNvPr>
          <p:cNvGrpSpPr>
            <a:grpSpLocks/>
          </p:cNvGrpSpPr>
          <p:nvPr/>
        </p:nvGrpSpPr>
        <p:grpSpPr bwMode="auto">
          <a:xfrm>
            <a:off x="8704264" y="2238376"/>
            <a:ext cx="369887" cy="657225"/>
            <a:chOff x="4180" y="783"/>
            <a:chExt cx="150" cy="307"/>
          </a:xfrm>
        </p:grpSpPr>
        <p:sp>
          <p:nvSpPr>
            <p:cNvPr id="17449" name="AutoShape 41">
              <a:extLst>
                <a:ext uri="{FF2B5EF4-FFF2-40B4-BE49-F238E27FC236}">
                  <a16:creationId xmlns:a16="http://schemas.microsoft.com/office/drawing/2014/main" id="{83F89C41-2D52-A841-BF38-A9FB6079D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0" name="Rectangle 42">
              <a:extLst>
                <a:ext uri="{FF2B5EF4-FFF2-40B4-BE49-F238E27FC236}">
                  <a16:creationId xmlns:a16="http://schemas.microsoft.com/office/drawing/2014/main" id="{ED176173-C65B-214A-97ED-F00077D52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1" name="Rectangle 43">
              <a:extLst>
                <a:ext uri="{FF2B5EF4-FFF2-40B4-BE49-F238E27FC236}">
                  <a16:creationId xmlns:a16="http://schemas.microsoft.com/office/drawing/2014/main" id="{599974E9-0444-3143-87E1-7551051FE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2" name="AutoShape 44">
              <a:extLst>
                <a:ext uri="{FF2B5EF4-FFF2-40B4-BE49-F238E27FC236}">
                  <a16:creationId xmlns:a16="http://schemas.microsoft.com/office/drawing/2014/main" id="{54D5B14F-7626-8D4D-9C24-4C1192061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3" name="Line 45">
              <a:extLst>
                <a:ext uri="{FF2B5EF4-FFF2-40B4-BE49-F238E27FC236}">
                  <a16:creationId xmlns:a16="http://schemas.microsoft.com/office/drawing/2014/main" id="{3CFA95F3-1B44-7F4D-B431-35F6FAB5F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Line 46">
              <a:extLst>
                <a:ext uri="{FF2B5EF4-FFF2-40B4-BE49-F238E27FC236}">
                  <a16:creationId xmlns:a16="http://schemas.microsoft.com/office/drawing/2014/main" id="{3D7DE643-6879-1941-9751-20A45AB03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Rectangle 47">
              <a:extLst>
                <a:ext uri="{FF2B5EF4-FFF2-40B4-BE49-F238E27FC236}">
                  <a16:creationId xmlns:a16="http://schemas.microsoft.com/office/drawing/2014/main" id="{04D012EE-B447-D944-998C-37B5E44B6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6" name="Rectangle 48">
              <a:extLst>
                <a:ext uri="{FF2B5EF4-FFF2-40B4-BE49-F238E27FC236}">
                  <a16:creationId xmlns:a16="http://schemas.microsoft.com/office/drawing/2014/main" id="{2EA67A6A-9A54-0A48-B42F-FF2FE3B17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2" name="Group 49">
            <a:extLst>
              <a:ext uri="{FF2B5EF4-FFF2-40B4-BE49-F238E27FC236}">
                <a16:creationId xmlns:a16="http://schemas.microsoft.com/office/drawing/2014/main" id="{D7FB0BA3-62A6-7E42-9E80-702E2890D7B5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3857626"/>
            <a:ext cx="369887" cy="657225"/>
            <a:chOff x="4180" y="783"/>
            <a:chExt cx="150" cy="307"/>
          </a:xfrm>
        </p:grpSpPr>
        <p:sp>
          <p:nvSpPr>
            <p:cNvPr id="17441" name="AutoShape 50">
              <a:extLst>
                <a:ext uri="{FF2B5EF4-FFF2-40B4-BE49-F238E27FC236}">
                  <a16:creationId xmlns:a16="http://schemas.microsoft.com/office/drawing/2014/main" id="{E2901950-092F-D343-A243-B619E4E1B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2" name="Rectangle 51">
              <a:extLst>
                <a:ext uri="{FF2B5EF4-FFF2-40B4-BE49-F238E27FC236}">
                  <a16:creationId xmlns:a16="http://schemas.microsoft.com/office/drawing/2014/main" id="{1BD2CE92-40E4-544F-B316-804CDF07C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3" name="Rectangle 52">
              <a:extLst>
                <a:ext uri="{FF2B5EF4-FFF2-40B4-BE49-F238E27FC236}">
                  <a16:creationId xmlns:a16="http://schemas.microsoft.com/office/drawing/2014/main" id="{2A77C53D-F7BB-C149-B044-E12D63A2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4" name="AutoShape 53">
              <a:extLst>
                <a:ext uri="{FF2B5EF4-FFF2-40B4-BE49-F238E27FC236}">
                  <a16:creationId xmlns:a16="http://schemas.microsoft.com/office/drawing/2014/main" id="{73D1A70A-D630-4144-98C6-4D7C571EB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5" name="Line 54">
              <a:extLst>
                <a:ext uri="{FF2B5EF4-FFF2-40B4-BE49-F238E27FC236}">
                  <a16:creationId xmlns:a16="http://schemas.microsoft.com/office/drawing/2014/main" id="{A9F673C3-E96E-5940-A6AD-FDEC6DF84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55">
              <a:extLst>
                <a:ext uri="{FF2B5EF4-FFF2-40B4-BE49-F238E27FC236}">
                  <a16:creationId xmlns:a16="http://schemas.microsoft.com/office/drawing/2014/main" id="{53DD9561-DC2C-C942-AC48-BD7EEA956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Rectangle 56">
              <a:extLst>
                <a:ext uri="{FF2B5EF4-FFF2-40B4-BE49-F238E27FC236}">
                  <a16:creationId xmlns:a16="http://schemas.microsoft.com/office/drawing/2014/main" id="{AC27C8A4-41E0-1D45-AAEE-0BBA3117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8" name="Rectangle 57">
              <a:extLst>
                <a:ext uri="{FF2B5EF4-FFF2-40B4-BE49-F238E27FC236}">
                  <a16:creationId xmlns:a16="http://schemas.microsoft.com/office/drawing/2014/main" id="{B42274C5-5419-5747-8188-D0072606B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33" name="Text Box 58">
            <a:extLst>
              <a:ext uri="{FF2B5EF4-FFF2-40B4-BE49-F238E27FC236}">
                <a16:creationId xmlns:a16="http://schemas.microsoft.com/office/drawing/2014/main" id="{119CADB3-B2A7-A948-81C6-435FAA9CB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00" y="4429126"/>
            <a:ext cx="2305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83707" name="Text Box 59">
            <a:extLst>
              <a:ext uri="{FF2B5EF4-FFF2-40B4-BE49-F238E27FC236}">
                <a16:creationId xmlns:a16="http://schemas.microsoft.com/office/drawing/2014/main" id="{9BA6AF96-B805-E045-A7D3-9E174E255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708" name="Text Box 60">
            <a:extLst>
              <a:ext uri="{FF2B5EF4-FFF2-40B4-BE49-F238E27FC236}">
                <a16:creationId xmlns:a16="http://schemas.microsoft.com/office/drawing/2014/main" id="{DB43A675-63D6-134C-ACAC-EC1ECEA52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7909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709" name="Line 61">
            <a:extLst>
              <a:ext uri="{FF2B5EF4-FFF2-40B4-BE49-F238E27FC236}">
                <a16:creationId xmlns:a16="http://schemas.microsoft.com/office/drawing/2014/main" id="{833EE6B7-E08F-0E48-9AE8-0BFC5B8F9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714625"/>
            <a:ext cx="1493838" cy="13144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10" name="Line 62">
            <a:extLst>
              <a:ext uri="{FF2B5EF4-FFF2-40B4-BE49-F238E27FC236}">
                <a16:creationId xmlns:a16="http://schemas.microsoft.com/office/drawing/2014/main" id="{56884C0C-EE29-5C45-9B74-C2BFE8167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4064" y="2830513"/>
            <a:ext cx="1493837" cy="13017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Text Box 63">
            <a:extLst>
              <a:ext uri="{FF2B5EF4-FFF2-40B4-BE49-F238E27FC236}">
                <a16:creationId xmlns:a16="http://schemas.microsoft.com/office/drawing/2014/main" id="{BC3CC6E1-537F-9040-8E32-2999ED02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.edu DNS server</a:t>
            </a:r>
            <a:endParaRPr lang="en-US" altLang="en-US" sz="1600">
              <a:latin typeface="Helvetica" pitchFamily="2" charset="0"/>
            </a:endParaRPr>
          </a:p>
        </p:txBody>
      </p:sp>
      <p:sp>
        <p:nvSpPr>
          <p:cNvPr id="17440" name="Rectangle 65">
            <a:extLst>
              <a:ext uri="{FF2B5EF4-FFF2-40B4-BE49-F238E27FC236}">
                <a16:creationId xmlns:a16="http://schemas.microsoft.com/office/drawing/2014/main" id="{A92D57E0-F811-BF4D-9158-8028B2B33FE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1" y="1747606"/>
            <a:ext cx="5083914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Host at </a:t>
            </a:r>
            <a:r>
              <a:rPr lang="en-US" altLang="en-US" sz="2400" dirty="0" err="1"/>
              <a:t>cs.rutgers.edu</a:t>
            </a:r>
            <a:r>
              <a:rPr lang="en-US" altLang="en-US" sz="2400" dirty="0"/>
              <a:t> wants IP address for </a:t>
            </a:r>
            <a:r>
              <a:rPr lang="en-US" altLang="en-US" sz="2400" dirty="0" err="1"/>
              <a:t>gaia.cs.umass.edu</a:t>
            </a:r>
            <a:endParaRPr lang="en-US" altLang="en-US" sz="2400" dirty="0"/>
          </a:p>
          <a:p>
            <a:pPr>
              <a:lnSpc>
                <a:spcPct val="100000"/>
              </a:lnSpc>
            </a:pPr>
            <a:endParaRPr lang="en-US" altLang="en-US" sz="2400" dirty="0"/>
          </a:p>
          <a:p>
            <a:pPr>
              <a:lnSpc>
                <a:spcPct val="100000"/>
              </a:lnSpc>
            </a:pPr>
            <a:r>
              <a:rPr lang="en-US" altLang="en-US" sz="2400" dirty="0"/>
              <a:t>Local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Root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TLD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Authoritative</a:t>
            </a:r>
            <a:r>
              <a:rPr lang="en-US" altLang="en-US" sz="2400" dirty="0"/>
              <a:t> DNS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A429CF-A33F-1144-BE7E-0D234444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0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73" grpId="0"/>
      <p:bldP spid="283674" grpId="0"/>
      <p:bldP spid="283675" grpId="0"/>
      <p:bldP spid="283676" grpId="0"/>
      <p:bldP spid="283677" grpId="0"/>
      <p:bldP spid="283678" grpId="0"/>
      <p:bldP spid="283707" grpId="0"/>
      <p:bldP spid="2837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352BC893-4A7E-2C4E-B1CB-A9C35238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3589091-8CBD-D640-A013-08D0C276094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7411" name="Object 2">
            <a:extLst>
              <a:ext uri="{FF2B5EF4-FFF2-40B4-BE49-F238E27FC236}">
                <a16:creationId xmlns:a16="http://schemas.microsoft.com/office/drawing/2014/main" id="{85E97ABD-870F-4F44-A4F9-6866827A3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3514" y="43037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7411" name="Object 2">
                        <a:extLst>
                          <a:ext uri="{FF2B5EF4-FFF2-40B4-BE49-F238E27FC236}">
                            <a16:creationId xmlns:a16="http://schemas.microsoft.com/office/drawing/2014/main" id="{85E97ABD-870F-4F44-A4F9-6866827A3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4" y="43037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3">
            <a:extLst>
              <a:ext uri="{FF2B5EF4-FFF2-40B4-BE49-F238E27FC236}">
                <a16:creationId xmlns:a16="http://schemas.microsoft.com/office/drawing/2014/main" id="{3B25F23A-A7B8-084A-BCC3-F4A276C9B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442" y="4881564"/>
            <a:ext cx="19127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cs.rutgers.edu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BBCF3E96-3AE7-D942-9277-042603DEA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740" y="5670550"/>
            <a:ext cx="228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7414" name="Object 5">
            <a:extLst>
              <a:ext uri="{FF2B5EF4-FFF2-40B4-BE49-F238E27FC236}">
                <a16:creationId xmlns:a16="http://schemas.microsoft.com/office/drawing/2014/main" id="{75BB8708-6437-4943-9FBF-79533B94A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7589" y="51038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17414" name="Object 5">
                        <a:extLst>
                          <a:ext uri="{FF2B5EF4-FFF2-40B4-BE49-F238E27FC236}">
                            <a16:creationId xmlns:a16="http://schemas.microsoft.com/office/drawing/2014/main" id="{75BB8708-6437-4943-9FBF-79533B94A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9" y="51038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" name="Group 6">
            <a:extLst>
              <a:ext uri="{FF2B5EF4-FFF2-40B4-BE49-F238E27FC236}">
                <a16:creationId xmlns:a16="http://schemas.microsoft.com/office/drawing/2014/main" id="{66182696-CC57-074A-ADD5-82E1D4AF0C78}"/>
              </a:ext>
            </a:extLst>
          </p:cNvPr>
          <p:cNvGrpSpPr>
            <a:grpSpLocks/>
          </p:cNvGrpSpPr>
          <p:nvPr/>
        </p:nvGrpSpPr>
        <p:grpSpPr bwMode="auto">
          <a:xfrm>
            <a:off x="6761164" y="2228851"/>
            <a:ext cx="369887" cy="657225"/>
            <a:chOff x="4180" y="783"/>
            <a:chExt cx="150" cy="307"/>
          </a:xfrm>
        </p:grpSpPr>
        <p:sp>
          <p:nvSpPr>
            <p:cNvPr id="17467" name="AutoShape 7">
              <a:extLst>
                <a:ext uri="{FF2B5EF4-FFF2-40B4-BE49-F238E27FC236}">
                  <a16:creationId xmlns:a16="http://schemas.microsoft.com/office/drawing/2014/main" id="{1D285F26-CD84-2F4A-AB86-840BFA87F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8" name="Rectangle 8">
              <a:extLst>
                <a:ext uri="{FF2B5EF4-FFF2-40B4-BE49-F238E27FC236}">
                  <a16:creationId xmlns:a16="http://schemas.microsoft.com/office/drawing/2014/main" id="{0C1FAEE6-BCDF-4146-9845-32DD4724D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9" name="Rectangle 9">
              <a:extLst>
                <a:ext uri="{FF2B5EF4-FFF2-40B4-BE49-F238E27FC236}">
                  <a16:creationId xmlns:a16="http://schemas.microsoft.com/office/drawing/2014/main" id="{E93C2E75-9C9B-4E4A-AB9A-D3E10A526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0" name="AutoShape 10">
              <a:extLst>
                <a:ext uri="{FF2B5EF4-FFF2-40B4-BE49-F238E27FC236}">
                  <a16:creationId xmlns:a16="http://schemas.microsoft.com/office/drawing/2014/main" id="{FED19E6A-66A0-1045-82E3-0B958138D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1" name="Line 11">
              <a:extLst>
                <a:ext uri="{FF2B5EF4-FFF2-40B4-BE49-F238E27FC236}">
                  <a16:creationId xmlns:a16="http://schemas.microsoft.com/office/drawing/2014/main" id="{1DD0C8BE-9053-D249-AD5D-4E6BFA212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2" name="Line 12">
              <a:extLst>
                <a:ext uri="{FF2B5EF4-FFF2-40B4-BE49-F238E27FC236}">
                  <a16:creationId xmlns:a16="http://schemas.microsoft.com/office/drawing/2014/main" id="{059633E5-7500-424C-83C0-9769BF42B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Rectangle 13">
              <a:extLst>
                <a:ext uri="{FF2B5EF4-FFF2-40B4-BE49-F238E27FC236}">
                  <a16:creationId xmlns:a16="http://schemas.microsoft.com/office/drawing/2014/main" id="{BCDDE357-6053-BF4B-8D64-3D284CC9A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4" name="Rectangle 14">
              <a:extLst>
                <a:ext uri="{FF2B5EF4-FFF2-40B4-BE49-F238E27FC236}">
                  <a16:creationId xmlns:a16="http://schemas.microsoft.com/office/drawing/2014/main" id="{652D3DD2-5E94-1742-B4A4-469A1CCF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16" name="Text Box 15">
            <a:extLst>
              <a:ext uri="{FF2B5EF4-FFF2-40B4-BE49-F238E27FC236}">
                <a16:creationId xmlns:a16="http://schemas.microsoft.com/office/drawing/2014/main" id="{D02D3F32-01D5-7348-BC19-CA6B873A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283664" name="Line 16">
            <a:extLst>
              <a:ext uri="{FF2B5EF4-FFF2-40B4-BE49-F238E27FC236}">
                <a16:creationId xmlns:a16="http://schemas.microsoft.com/office/drawing/2014/main" id="{A973488D-B557-4741-BA71-41C8B3B94B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0375" y="2916238"/>
            <a:ext cx="0" cy="13144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5" name="Line 17">
            <a:extLst>
              <a:ext uri="{FF2B5EF4-FFF2-40B4-BE49-F238E27FC236}">
                <a16:creationId xmlns:a16="http://schemas.microsoft.com/office/drawing/2014/main" id="{0713F039-7FE1-F944-A822-897085BBB7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1220788"/>
            <a:ext cx="914400" cy="9715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83666" name="Line 18">
            <a:extLst>
              <a:ext uri="{FF2B5EF4-FFF2-40B4-BE49-F238E27FC236}">
                <a16:creationId xmlns:a16="http://schemas.microsoft.com/office/drawing/2014/main" id="{EA3A7AFB-5976-0146-BDF3-3B15E91FD3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5" y="2382839"/>
            <a:ext cx="1485900" cy="95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7" name="Line 19">
            <a:extLst>
              <a:ext uri="{FF2B5EF4-FFF2-40B4-BE49-F238E27FC236}">
                <a16:creationId xmlns:a16="http://schemas.microsoft.com/office/drawing/2014/main" id="{0519D182-DF37-C442-B562-B732727CED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0426" y="2554288"/>
            <a:ext cx="141922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8" name="Line 20">
            <a:extLst>
              <a:ext uri="{FF2B5EF4-FFF2-40B4-BE49-F238E27FC236}">
                <a16:creationId xmlns:a16="http://schemas.microsoft.com/office/drawing/2014/main" id="{BA8720A9-5BB5-B046-843C-0445F490FA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4226" y="1449388"/>
            <a:ext cx="733425" cy="7620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83669" name="Line 21">
            <a:extLst>
              <a:ext uri="{FF2B5EF4-FFF2-40B4-BE49-F238E27FC236}">
                <a16:creationId xmlns:a16="http://schemas.microsoft.com/office/drawing/2014/main" id="{DF61498B-7FA2-C149-B358-BA3C89282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6" y="2944814"/>
            <a:ext cx="9525" cy="13239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3" name="Group 22">
            <a:extLst>
              <a:ext uri="{FF2B5EF4-FFF2-40B4-BE49-F238E27FC236}">
                <a16:creationId xmlns:a16="http://schemas.microsoft.com/office/drawing/2014/main" id="{CDCD15D2-C0A7-9A48-B390-D7E61E797C51}"/>
              </a:ext>
            </a:extLst>
          </p:cNvPr>
          <p:cNvGrpSpPr>
            <a:grpSpLocks/>
          </p:cNvGrpSpPr>
          <p:nvPr/>
        </p:nvGrpSpPr>
        <p:grpSpPr bwMode="auto">
          <a:xfrm>
            <a:off x="5635626" y="3062286"/>
            <a:ext cx="2036763" cy="615949"/>
            <a:chOff x="2788" y="2132"/>
            <a:chExt cx="1283" cy="388"/>
          </a:xfrm>
        </p:grpSpPr>
        <p:sp>
          <p:nvSpPr>
            <p:cNvPr id="17465" name="Rectangle 23">
              <a:extLst>
                <a:ext uri="{FF2B5EF4-FFF2-40B4-BE49-F238E27FC236}">
                  <a16:creationId xmlns:a16="http://schemas.microsoft.com/office/drawing/2014/main" id="{5199C91D-2E70-6C44-8C70-86E5630C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6" name="Text Box 24">
              <a:extLst>
                <a:ext uri="{FF2B5EF4-FFF2-40B4-BE49-F238E27FC236}">
                  <a16:creationId xmlns:a16="http://schemas.microsoft.com/office/drawing/2014/main" id="{277B345F-DD19-8141-A4F5-266C84E8D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2132"/>
              <a:ext cx="128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dns.rutgers.edu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83673" name="Text Box 25">
            <a:extLst>
              <a:ext uri="{FF2B5EF4-FFF2-40B4-BE49-F238E27FC236}">
                <a16:creationId xmlns:a16="http://schemas.microsoft.com/office/drawing/2014/main" id="{647EEE41-C689-C142-A30B-3318C35CA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3771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4" name="Text Box 26">
            <a:extLst>
              <a:ext uri="{FF2B5EF4-FFF2-40B4-BE49-F238E27FC236}">
                <a16:creationId xmlns:a16="http://schemas.microsoft.com/office/drawing/2014/main" id="{9155D20E-2E32-C645-A3CE-6336090DA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438276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5" name="Text Box 27">
            <a:extLst>
              <a:ext uri="{FF2B5EF4-FFF2-40B4-BE49-F238E27FC236}">
                <a16:creationId xmlns:a16="http://schemas.microsoft.com/office/drawing/2014/main" id="{0F1E03DC-7CB5-5B49-8E57-604FD4855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1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6" name="Text Box 28">
            <a:extLst>
              <a:ext uri="{FF2B5EF4-FFF2-40B4-BE49-F238E27FC236}">
                <a16:creationId xmlns:a16="http://schemas.microsoft.com/office/drawing/2014/main" id="{6C44E1AC-91CD-C847-8E32-73E4855CA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2085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7" name="Text Box 29">
            <a:extLst>
              <a:ext uri="{FF2B5EF4-FFF2-40B4-BE49-F238E27FC236}">
                <a16:creationId xmlns:a16="http://schemas.microsoft.com/office/drawing/2014/main" id="{708A60B0-8F07-0746-A8D2-0DF7ED004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8" name="Text Box 30">
            <a:extLst>
              <a:ext uri="{FF2B5EF4-FFF2-40B4-BE49-F238E27FC236}">
                <a16:creationId xmlns:a16="http://schemas.microsoft.com/office/drawing/2014/main" id="{1E535EFE-33CB-F94C-B3D4-67F7622DB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913" y="36131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430" name="Group 31">
            <a:extLst>
              <a:ext uri="{FF2B5EF4-FFF2-40B4-BE49-F238E27FC236}">
                <a16:creationId xmlns:a16="http://schemas.microsoft.com/office/drawing/2014/main" id="{CBFD1E0A-8D94-5E40-8A2B-95BD3F83CDCF}"/>
              </a:ext>
            </a:extLst>
          </p:cNvPr>
          <p:cNvGrpSpPr>
            <a:grpSpLocks/>
          </p:cNvGrpSpPr>
          <p:nvPr/>
        </p:nvGrpSpPr>
        <p:grpSpPr bwMode="auto">
          <a:xfrm>
            <a:off x="7875589" y="809626"/>
            <a:ext cx="369887" cy="657225"/>
            <a:chOff x="4180" y="783"/>
            <a:chExt cx="150" cy="307"/>
          </a:xfrm>
        </p:grpSpPr>
        <p:sp>
          <p:nvSpPr>
            <p:cNvPr id="17457" name="AutoShape 32">
              <a:extLst>
                <a:ext uri="{FF2B5EF4-FFF2-40B4-BE49-F238E27FC236}">
                  <a16:creationId xmlns:a16="http://schemas.microsoft.com/office/drawing/2014/main" id="{62402978-A093-8148-ABA0-EA7428F34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8" name="Rectangle 33">
              <a:extLst>
                <a:ext uri="{FF2B5EF4-FFF2-40B4-BE49-F238E27FC236}">
                  <a16:creationId xmlns:a16="http://schemas.microsoft.com/office/drawing/2014/main" id="{FAFDA25B-6817-1442-8504-A16ED096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9" name="Rectangle 34">
              <a:extLst>
                <a:ext uri="{FF2B5EF4-FFF2-40B4-BE49-F238E27FC236}">
                  <a16:creationId xmlns:a16="http://schemas.microsoft.com/office/drawing/2014/main" id="{13851F92-9A23-5C44-966D-D554BA3CA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0" name="AutoShape 35">
              <a:extLst>
                <a:ext uri="{FF2B5EF4-FFF2-40B4-BE49-F238E27FC236}">
                  <a16:creationId xmlns:a16="http://schemas.microsoft.com/office/drawing/2014/main" id="{3B039433-EAB9-B74A-8CDD-2BE46774C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1" name="Line 36">
              <a:extLst>
                <a:ext uri="{FF2B5EF4-FFF2-40B4-BE49-F238E27FC236}">
                  <a16:creationId xmlns:a16="http://schemas.microsoft.com/office/drawing/2014/main" id="{3660847E-8D97-B544-BB42-8F24A3328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Line 37">
              <a:extLst>
                <a:ext uri="{FF2B5EF4-FFF2-40B4-BE49-F238E27FC236}">
                  <a16:creationId xmlns:a16="http://schemas.microsoft.com/office/drawing/2014/main" id="{2795D185-9BBC-614D-A0E2-B98F06879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Rectangle 38">
              <a:extLst>
                <a:ext uri="{FF2B5EF4-FFF2-40B4-BE49-F238E27FC236}">
                  <a16:creationId xmlns:a16="http://schemas.microsoft.com/office/drawing/2014/main" id="{6A22BA70-02FB-3949-AE48-7C2746F78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4" name="Rectangle 39">
              <a:extLst>
                <a:ext uri="{FF2B5EF4-FFF2-40B4-BE49-F238E27FC236}">
                  <a16:creationId xmlns:a16="http://schemas.microsoft.com/office/drawing/2014/main" id="{62F4C58E-40A7-4C46-8392-32EC6434F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1" name="Group 40">
            <a:extLst>
              <a:ext uri="{FF2B5EF4-FFF2-40B4-BE49-F238E27FC236}">
                <a16:creationId xmlns:a16="http://schemas.microsoft.com/office/drawing/2014/main" id="{E614F220-F126-BE47-8FDA-9A9E09840D08}"/>
              </a:ext>
            </a:extLst>
          </p:cNvPr>
          <p:cNvGrpSpPr>
            <a:grpSpLocks/>
          </p:cNvGrpSpPr>
          <p:nvPr/>
        </p:nvGrpSpPr>
        <p:grpSpPr bwMode="auto">
          <a:xfrm>
            <a:off x="8704264" y="2238376"/>
            <a:ext cx="369887" cy="657225"/>
            <a:chOff x="4180" y="783"/>
            <a:chExt cx="150" cy="307"/>
          </a:xfrm>
        </p:grpSpPr>
        <p:sp>
          <p:nvSpPr>
            <p:cNvPr id="17449" name="AutoShape 41">
              <a:extLst>
                <a:ext uri="{FF2B5EF4-FFF2-40B4-BE49-F238E27FC236}">
                  <a16:creationId xmlns:a16="http://schemas.microsoft.com/office/drawing/2014/main" id="{83F89C41-2D52-A841-BF38-A9FB6079D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0" name="Rectangle 42">
              <a:extLst>
                <a:ext uri="{FF2B5EF4-FFF2-40B4-BE49-F238E27FC236}">
                  <a16:creationId xmlns:a16="http://schemas.microsoft.com/office/drawing/2014/main" id="{ED176173-C65B-214A-97ED-F00077D52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1" name="Rectangle 43">
              <a:extLst>
                <a:ext uri="{FF2B5EF4-FFF2-40B4-BE49-F238E27FC236}">
                  <a16:creationId xmlns:a16="http://schemas.microsoft.com/office/drawing/2014/main" id="{599974E9-0444-3143-87E1-7551051FE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2" name="AutoShape 44">
              <a:extLst>
                <a:ext uri="{FF2B5EF4-FFF2-40B4-BE49-F238E27FC236}">
                  <a16:creationId xmlns:a16="http://schemas.microsoft.com/office/drawing/2014/main" id="{54D5B14F-7626-8D4D-9C24-4C1192061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3" name="Line 45">
              <a:extLst>
                <a:ext uri="{FF2B5EF4-FFF2-40B4-BE49-F238E27FC236}">
                  <a16:creationId xmlns:a16="http://schemas.microsoft.com/office/drawing/2014/main" id="{3CFA95F3-1B44-7F4D-B431-35F6FAB5F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Line 46">
              <a:extLst>
                <a:ext uri="{FF2B5EF4-FFF2-40B4-BE49-F238E27FC236}">
                  <a16:creationId xmlns:a16="http://schemas.microsoft.com/office/drawing/2014/main" id="{3D7DE643-6879-1941-9751-20A45AB03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Rectangle 47">
              <a:extLst>
                <a:ext uri="{FF2B5EF4-FFF2-40B4-BE49-F238E27FC236}">
                  <a16:creationId xmlns:a16="http://schemas.microsoft.com/office/drawing/2014/main" id="{04D012EE-B447-D944-998C-37B5E44B6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6" name="Rectangle 48">
              <a:extLst>
                <a:ext uri="{FF2B5EF4-FFF2-40B4-BE49-F238E27FC236}">
                  <a16:creationId xmlns:a16="http://schemas.microsoft.com/office/drawing/2014/main" id="{2EA67A6A-9A54-0A48-B42F-FF2FE3B17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2" name="Group 49">
            <a:extLst>
              <a:ext uri="{FF2B5EF4-FFF2-40B4-BE49-F238E27FC236}">
                <a16:creationId xmlns:a16="http://schemas.microsoft.com/office/drawing/2014/main" id="{D7FB0BA3-62A6-7E42-9E80-702E2890D7B5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3857626"/>
            <a:ext cx="369887" cy="657225"/>
            <a:chOff x="4180" y="783"/>
            <a:chExt cx="150" cy="307"/>
          </a:xfrm>
        </p:grpSpPr>
        <p:sp>
          <p:nvSpPr>
            <p:cNvPr id="17441" name="AutoShape 50">
              <a:extLst>
                <a:ext uri="{FF2B5EF4-FFF2-40B4-BE49-F238E27FC236}">
                  <a16:creationId xmlns:a16="http://schemas.microsoft.com/office/drawing/2014/main" id="{E2901950-092F-D343-A243-B619E4E1B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2" name="Rectangle 51">
              <a:extLst>
                <a:ext uri="{FF2B5EF4-FFF2-40B4-BE49-F238E27FC236}">
                  <a16:creationId xmlns:a16="http://schemas.microsoft.com/office/drawing/2014/main" id="{1BD2CE92-40E4-544F-B316-804CDF07C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3" name="Rectangle 52">
              <a:extLst>
                <a:ext uri="{FF2B5EF4-FFF2-40B4-BE49-F238E27FC236}">
                  <a16:creationId xmlns:a16="http://schemas.microsoft.com/office/drawing/2014/main" id="{2A77C53D-F7BB-C149-B044-E12D63A2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4" name="AutoShape 53">
              <a:extLst>
                <a:ext uri="{FF2B5EF4-FFF2-40B4-BE49-F238E27FC236}">
                  <a16:creationId xmlns:a16="http://schemas.microsoft.com/office/drawing/2014/main" id="{73D1A70A-D630-4144-98C6-4D7C571EB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5" name="Line 54">
              <a:extLst>
                <a:ext uri="{FF2B5EF4-FFF2-40B4-BE49-F238E27FC236}">
                  <a16:creationId xmlns:a16="http://schemas.microsoft.com/office/drawing/2014/main" id="{A9F673C3-E96E-5940-A6AD-FDEC6DF84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55">
              <a:extLst>
                <a:ext uri="{FF2B5EF4-FFF2-40B4-BE49-F238E27FC236}">
                  <a16:creationId xmlns:a16="http://schemas.microsoft.com/office/drawing/2014/main" id="{53DD9561-DC2C-C942-AC48-BD7EEA956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Rectangle 56">
              <a:extLst>
                <a:ext uri="{FF2B5EF4-FFF2-40B4-BE49-F238E27FC236}">
                  <a16:creationId xmlns:a16="http://schemas.microsoft.com/office/drawing/2014/main" id="{AC27C8A4-41E0-1D45-AAEE-0BBA3117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8" name="Rectangle 57">
              <a:extLst>
                <a:ext uri="{FF2B5EF4-FFF2-40B4-BE49-F238E27FC236}">
                  <a16:creationId xmlns:a16="http://schemas.microsoft.com/office/drawing/2014/main" id="{B42274C5-5419-5747-8188-D0072606B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33" name="Text Box 58">
            <a:extLst>
              <a:ext uri="{FF2B5EF4-FFF2-40B4-BE49-F238E27FC236}">
                <a16:creationId xmlns:a16="http://schemas.microsoft.com/office/drawing/2014/main" id="{119CADB3-B2A7-A948-81C6-435FAA9CB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00" y="4429126"/>
            <a:ext cx="2305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83707" name="Text Box 59">
            <a:extLst>
              <a:ext uri="{FF2B5EF4-FFF2-40B4-BE49-F238E27FC236}">
                <a16:creationId xmlns:a16="http://schemas.microsoft.com/office/drawing/2014/main" id="{9BA6AF96-B805-E045-A7D3-9E174E255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708" name="Text Box 60">
            <a:extLst>
              <a:ext uri="{FF2B5EF4-FFF2-40B4-BE49-F238E27FC236}">
                <a16:creationId xmlns:a16="http://schemas.microsoft.com/office/drawing/2014/main" id="{DB43A675-63D6-134C-ACAC-EC1ECEA52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7909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709" name="Line 61">
            <a:extLst>
              <a:ext uri="{FF2B5EF4-FFF2-40B4-BE49-F238E27FC236}">
                <a16:creationId xmlns:a16="http://schemas.microsoft.com/office/drawing/2014/main" id="{833EE6B7-E08F-0E48-9AE8-0BFC5B8F9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714625"/>
            <a:ext cx="1493838" cy="13144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10" name="Line 62">
            <a:extLst>
              <a:ext uri="{FF2B5EF4-FFF2-40B4-BE49-F238E27FC236}">
                <a16:creationId xmlns:a16="http://schemas.microsoft.com/office/drawing/2014/main" id="{56884C0C-EE29-5C45-9B74-C2BFE8167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4064" y="2830513"/>
            <a:ext cx="1493837" cy="13017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Text Box 63">
            <a:extLst>
              <a:ext uri="{FF2B5EF4-FFF2-40B4-BE49-F238E27FC236}">
                <a16:creationId xmlns:a16="http://schemas.microsoft.com/office/drawing/2014/main" id="{BC3CC6E1-537F-9040-8E32-2999ED02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.edu DNS server</a:t>
            </a:r>
            <a:endParaRPr lang="en-US" altLang="en-US" sz="1600">
              <a:latin typeface="Helvetica" pitchFamily="2" charset="0"/>
            </a:endParaRPr>
          </a:p>
        </p:txBody>
      </p:sp>
      <p:sp>
        <p:nvSpPr>
          <p:cNvPr id="17440" name="Rectangle 65">
            <a:extLst>
              <a:ext uri="{FF2B5EF4-FFF2-40B4-BE49-F238E27FC236}">
                <a16:creationId xmlns:a16="http://schemas.microsoft.com/office/drawing/2014/main" id="{A92D57E0-F811-BF4D-9158-8028B2B33FE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1" y="1747606"/>
            <a:ext cx="5083914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Iterative query</a:t>
            </a:r>
          </a:p>
          <a:p>
            <a:pPr>
              <a:lnSpc>
                <a:spcPct val="100000"/>
              </a:lnSpc>
            </a:pPr>
            <a:endParaRPr lang="en-US" altLang="en-US" dirty="0">
              <a:solidFill>
                <a:srgbClr val="C00000"/>
              </a:solidFill>
            </a:endParaRPr>
          </a:p>
          <a:p>
            <a:r>
              <a:rPr lang="en-US" altLang="en-US" dirty="0"/>
              <a:t>Contacted server replies with name of server to contact</a:t>
            </a:r>
          </a:p>
          <a:p>
            <a:endParaRPr lang="en-US" altLang="en-US" dirty="0"/>
          </a:p>
          <a:p>
            <a:r>
              <a:rPr lang="en-US" altLang="en-US" dirty="0"/>
              <a:t>“I don’t know this name, but ask this other server”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dirty="0"/>
              <a:t>Queries 2,4,6 are iterative from point of view of the local DNS server</a:t>
            </a:r>
            <a:endParaRPr lang="en-US" altLang="en-US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A429CF-A33F-1144-BE7E-0D234444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25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6B9D18A9-23AA-A943-9B03-90CD51DE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13BD270-1EAC-A54D-BE3E-E2851C91FC2C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9462" name="Object 3">
            <a:extLst>
              <a:ext uri="{FF2B5EF4-FFF2-40B4-BE49-F238E27FC236}">
                <a16:creationId xmlns:a16="http://schemas.microsoft.com/office/drawing/2014/main" id="{FB300A17-B4EF-9346-880E-792FE237D3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3671" y="4439104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9462" name="Object 3">
                        <a:extLst>
                          <a:ext uri="{FF2B5EF4-FFF2-40B4-BE49-F238E27FC236}">
                            <a16:creationId xmlns:a16="http://schemas.microsoft.com/office/drawing/2014/main" id="{FB300A17-B4EF-9346-880E-792FE237D3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671" y="4439104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4">
            <a:extLst>
              <a:ext uri="{FF2B5EF4-FFF2-40B4-BE49-F238E27FC236}">
                <a16:creationId xmlns:a16="http://schemas.microsoft.com/office/drawing/2014/main" id="{25C43C66-6461-AC4A-B99D-C2A1573F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394" y="5016954"/>
            <a:ext cx="19127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cs.rutgers.edu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9464" name="Text Box 5">
            <a:extLst>
              <a:ext uri="{FF2B5EF4-FFF2-40B4-BE49-F238E27FC236}">
                <a16:creationId xmlns:a16="http://schemas.microsoft.com/office/drawing/2014/main" id="{1DD07BDC-4646-4144-95A0-0B39DB069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7983" y="5805941"/>
            <a:ext cx="2282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9465" name="Object 6">
            <a:extLst>
              <a:ext uri="{FF2B5EF4-FFF2-40B4-BE49-F238E27FC236}">
                <a16:creationId xmlns:a16="http://schemas.microsoft.com/office/drawing/2014/main" id="{EFFC03CD-6698-2A47-A83E-F8CE3898CE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7746" y="5239204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19465" name="Object 6">
                        <a:extLst>
                          <a:ext uri="{FF2B5EF4-FFF2-40B4-BE49-F238E27FC236}">
                            <a16:creationId xmlns:a16="http://schemas.microsoft.com/office/drawing/2014/main" id="{EFFC03CD-6698-2A47-A83E-F8CE3898CE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7746" y="5239204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6" name="Group 7">
            <a:extLst>
              <a:ext uri="{FF2B5EF4-FFF2-40B4-BE49-F238E27FC236}">
                <a16:creationId xmlns:a16="http://schemas.microsoft.com/office/drawing/2014/main" id="{D4AFABB2-CAFB-2145-9313-5F4EAAEABEE8}"/>
              </a:ext>
            </a:extLst>
          </p:cNvPr>
          <p:cNvGrpSpPr>
            <a:grpSpLocks/>
          </p:cNvGrpSpPr>
          <p:nvPr/>
        </p:nvGrpSpPr>
        <p:grpSpPr bwMode="auto">
          <a:xfrm>
            <a:off x="7131321" y="2364241"/>
            <a:ext cx="369888" cy="657225"/>
            <a:chOff x="4180" y="783"/>
            <a:chExt cx="150" cy="307"/>
          </a:xfrm>
        </p:grpSpPr>
        <p:sp>
          <p:nvSpPr>
            <p:cNvPr id="19516" name="AutoShape 8">
              <a:extLst>
                <a:ext uri="{FF2B5EF4-FFF2-40B4-BE49-F238E27FC236}">
                  <a16:creationId xmlns:a16="http://schemas.microsoft.com/office/drawing/2014/main" id="{51D3DD00-5714-1E4F-B98B-1CD55BB99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7" name="Rectangle 9">
              <a:extLst>
                <a:ext uri="{FF2B5EF4-FFF2-40B4-BE49-F238E27FC236}">
                  <a16:creationId xmlns:a16="http://schemas.microsoft.com/office/drawing/2014/main" id="{EC6C29C9-8833-1440-AB55-533A88488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8" name="Rectangle 10">
              <a:extLst>
                <a:ext uri="{FF2B5EF4-FFF2-40B4-BE49-F238E27FC236}">
                  <a16:creationId xmlns:a16="http://schemas.microsoft.com/office/drawing/2014/main" id="{F8A357B3-F7BF-7847-A8C8-FDB6B8C96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9" name="AutoShape 11">
              <a:extLst>
                <a:ext uri="{FF2B5EF4-FFF2-40B4-BE49-F238E27FC236}">
                  <a16:creationId xmlns:a16="http://schemas.microsoft.com/office/drawing/2014/main" id="{53077D92-6243-D749-8AC4-B63A2428C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20" name="Line 12">
              <a:extLst>
                <a:ext uri="{FF2B5EF4-FFF2-40B4-BE49-F238E27FC236}">
                  <a16:creationId xmlns:a16="http://schemas.microsoft.com/office/drawing/2014/main" id="{0FFC42EC-67EA-9643-BB55-75B505B27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Line 13">
              <a:extLst>
                <a:ext uri="{FF2B5EF4-FFF2-40B4-BE49-F238E27FC236}">
                  <a16:creationId xmlns:a16="http://schemas.microsoft.com/office/drawing/2014/main" id="{E5F0BE56-575B-584A-9448-A87BCCBF34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2" name="Rectangle 14">
              <a:extLst>
                <a:ext uri="{FF2B5EF4-FFF2-40B4-BE49-F238E27FC236}">
                  <a16:creationId xmlns:a16="http://schemas.microsoft.com/office/drawing/2014/main" id="{E0A05CE6-5AEA-9841-B544-9D7430729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23" name="Rectangle 15">
              <a:extLst>
                <a:ext uri="{FF2B5EF4-FFF2-40B4-BE49-F238E27FC236}">
                  <a16:creationId xmlns:a16="http://schemas.microsoft.com/office/drawing/2014/main" id="{F31805F7-579A-D243-B179-3242BC442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9467" name="Text Box 16">
            <a:extLst>
              <a:ext uri="{FF2B5EF4-FFF2-40B4-BE49-F238E27FC236}">
                <a16:creationId xmlns:a16="http://schemas.microsoft.com/office/drawing/2014/main" id="{39A590B7-8889-4B40-859D-08971CB17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5358" y="616403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9468" name="Line 17">
            <a:extLst>
              <a:ext uri="{FF2B5EF4-FFF2-40B4-BE49-F238E27FC236}">
                <a16:creationId xmlns:a16="http://schemas.microsoft.com/office/drawing/2014/main" id="{7053E567-5CD9-5C46-B3CD-8618562296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80533" y="3051628"/>
            <a:ext cx="0" cy="13144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8">
            <a:extLst>
              <a:ext uri="{FF2B5EF4-FFF2-40B4-BE49-F238E27FC236}">
                <a16:creationId xmlns:a16="http://schemas.microsoft.com/office/drawing/2014/main" id="{2893C652-5F98-FB4B-9EA7-52BD9AC79C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94833" y="1356178"/>
            <a:ext cx="914400" cy="9715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9">
            <a:extLst>
              <a:ext uri="{FF2B5EF4-FFF2-40B4-BE49-F238E27FC236}">
                <a16:creationId xmlns:a16="http://schemas.microsoft.com/office/drawing/2014/main" id="{8708BBCC-1DE6-D14F-8EC5-589E19947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1033" y="3080203"/>
            <a:ext cx="9525" cy="13239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71" name="Group 20">
            <a:extLst>
              <a:ext uri="{FF2B5EF4-FFF2-40B4-BE49-F238E27FC236}">
                <a16:creationId xmlns:a16="http://schemas.microsoft.com/office/drawing/2014/main" id="{955C94BC-6B94-2141-8F72-3769390BEA48}"/>
              </a:ext>
            </a:extLst>
          </p:cNvPr>
          <p:cNvGrpSpPr>
            <a:grpSpLocks/>
          </p:cNvGrpSpPr>
          <p:nvPr/>
        </p:nvGrpSpPr>
        <p:grpSpPr bwMode="auto">
          <a:xfrm>
            <a:off x="6005783" y="3197678"/>
            <a:ext cx="2036763" cy="615950"/>
            <a:chOff x="2788" y="2132"/>
            <a:chExt cx="1283" cy="388"/>
          </a:xfrm>
        </p:grpSpPr>
        <p:sp>
          <p:nvSpPr>
            <p:cNvPr id="19514" name="Rectangle 21">
              <a:extLst>
                <a:ext uri="{FF2B5EF4-FFF2-40B4-BE49-F238E27FC236}">
                  <a16:creationId xmlns:a16="http://schemas.microsoft.com/office/drawing/2014/main" id="{F5D6DFF7-E569-C441-A3A1-455E55E6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5" name="Text Box 22">
              <a:extLst>
                <a:ext uri="{FF2B5EF4-FFF2-40B4-BE49-F238E27FC236}">
                  <a16:creationId xmlns:a16="http://schemas.microsoft.com/office/drawing/2014/main" id="{F157AA0C-B7DD-9142-9741-189115640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2132"/>
              <a:ext cx="128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dns.rutgers.edu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9472" name="Text Box 23">
            <a:extLst>
              <a:ext uri="{FF2B5EF4-FFF2-40B4-BE49-F238E27FC236}">
                <a16:creationId xmlns:a16="http://schemas.microsoft.com/office/drawing/2014/main" id="{950F0CE3-2660-DD45-AC56-8D1EB4DB4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608" y="390729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3" name="Text Box 24">
            <a:extLst>
              <a:ext uri="{FF2B5EF4-FFF2-40B4-BE49-F238E27FC236}">
                <a16:creationId xmlns:a16="http://schemas.microsoft.com/office/drawing/2014/main" id="{B62A8115-115B-8A48-A3D9-2C910391A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4533" y="157366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4" name="Text Box 25">
            <a:extLst>
              <a:ext uri="{FF2B5EF4-FFF2-40B4-BE49-F238E27FC236}">
                <a16:creationId xmlns:a16="http://schemas.microsoft.com/office/drawing/2014/main" id="{DC1F5830-2D6B-3E40-A3DF-B0B59D223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0171" y="335960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5" name="Text Box 26">
            <a:extLst>
              <a:ext uri="{FF2B5EF4-FFF2-40B4-BE49-F238E27FC236}">
                <a16:creationId xmlns:a16="http://schemas.microsoft.com/office/drawing/2014/main" id="{1B7B8584-9C93-6D41-B418-DEFFF953F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2971" y="343580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6" name="Text Box 27">
            <a:extLst>
              <a:ext uri="{FF2B5EF4-FFF2-40B4-BE49-F238E27FC236}">
                <a16:creationId xmlns:a16="http://schemas.microsoft.com/office/drawing/2014/main" id="{DDC7DB96-06BA-F846-8F5A-5FBF33C36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8171" y="206420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9477" name="Group 28">
            <a:extLst>
              <a:ext uri="{FF2B5EF4-FFF2-40B4-BE49-F238E27FC236}">
                <a16:creationId xmlns:a16="http://schemas.microsoft.com/office/drawing/2014/main" id="{F9E644DE-E959-6640-862D-5F63705F8A3D}"/>
              </a:ext>
            </a:extLst>
          </p:cNvPr>
          <p:cNvGrpSpPr>
            <a:grpSpLocks/>
          </p:cNvGrpSpPr>
          <p:nvPr/>
        </p:nvGrpSpPr>
        <p:grpSpPr bwMode="auto">
          <a:xfrm>
            <a:off x="8245746" y="945016"/>
            <a:ext cx="369888" cy="657225"/>
            <a:chOff x="4180" y="783"/>
            <a:chExt cx="150" cy="307"/>
          </a:xfrm>
        </p:grpSpPr>
        <p:sp>
          <p:nvSpPr>
            <p:cNvPr id="19506" name="AutoShape 29">
              <a:extLst>
                <a:ext uri="{FF2B5EF4-FFF2-40B4-BE49-F238E27FC236}">
                  <a16:creationId xmlns:a16="http://schemas.microsoft.com/office/drawing/2014/main" id="{03EAA193-C083-AD41-BCDC-20FAB188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7" name="Rectangle 30">
              <a:extLst>
                <a:ext uri="{FF2B5EF4-FFF2-40B4-BE49-F238E27FC236}">
                  <a16:creationId xmlns:a16="http://schemas.microsoft.com/office/drawing/2014/main" id="{BE463B6B-1445-D042-BAE5-C3970B270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8" name="Rectangle 31">
              <a:extLst>
                <a:ext uri="{FF2B5EF4-FFF2-40B4-BE49-F238E27FC236}">
                  <a16:creationId xmlns:a16="http://schemas.microsoft.com/office/drawing/2014/main" id="{3DE495D8-D62B-4E4F-AB85-92440372A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9" name="AutoShape 32">
              <a:extLst>
                <a:ext uri="{FF2B5EF4-FFF2-40B4-BE49-F238E27FC236}">
                  <a16:creationId xmlns:a16="http://schemas.microsoft.com/office/drawing/2014/main" id="{DF306364-A589-9F44-8A5C-76370CE4F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0" name="Line 33">
              <a:extLst>
                <a:ext uri="{FF2B5EF4-FFF2-40B4-BE49-F238E27FC236}">
                  <a16:creationId xmlns:a16="http://schemas.microsoft.com/office/drawing/2014/main" id="{6710E7D8-12E5-8146-9EFE-231CDDD83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Line 34">
              <a:extLst>
                <a:ext uri="{FF2B5EF4-FFF2-40B4-BE49-F238E27FC236}">
                  <a16:creationId xmlns:a16="http://schemas.microsoft.com/office/drawing/2014/main" id="{3CFC39E6-69EF-D141-B338-D062C83AF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Rectangle 35">
              <a:extLst>
                <a:ext uri="{FF2B5EF4-FFF2-40B4-BE49-F238E27FC236}">
                  <a16:creationId xmlns:a16="http://schemas.microsoft.com/office/drawing/2014/main" id="{9A2F9168-0853-5A4F-9D97-3282DF42D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3" name="Rectangle 36">
              <a:extLst>
                <a:ext uri="{FF2B5EF4-FFF2-40B4-BE49-F238E27FC236}">
                  <a16:creationId xmlns:a16="http://schemas.microsoft.com/office/drawing/2014/main" id="{3E3E0F9A-ED27-6D4D-B7B8-CBB396EC3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9478" name="Group 37">
            <a:extLst>
              <a:ext uri="{FF2B5EF4-FFF2-40B4-BE49-F238E27FC236}">
                <a16:creationId xmlns:a16="http://schemas.microsoft.com/office/drawing/2014/main" id="{C914F66D-2D14-EA41-AF8A-7BCFE412D5E0}"/>
              </a:ext>
            </a:extLst>
          </p:cNvPr>
          <p:cNvGrpSpPr>
            <a:grpSpLocks/>
          </p:cNvGrpSpPr>
          <p:nvPr/>
        </p:nvGrpSpPr>
        <p:grpSpPr bwMode="auto">
          <a:xfrm>
            <a:off x="9074421" y="2373766"/>
            <a:ext cx="369888" cy="657225"/>
            <a:chOff x="4180" y="783"/>
            <a:chExt cx="150" cy="307"/>
          </a:xfrm>
        </p:grpSpPr>
        <p:sp>
          <p:nvSpPr>
            <p:cNvPr id="19498" name="AutoShape 38">
              <a:extLst>
                <a:ext uri="{FF2B5EF4-FFF2-40B4-BE49-F238E27FC236}">
                  <a16:creationId xmlns:a16="http://schemas.microsoft.com/office/drawing/2014/main" id="{66D35943-DC0F-EE4A-97CB-6E117DB7B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9" name="Rectangle 39">
              <a:extLst>
                <a:ext uri="{FF2B5EF4-FFF2-40B4-BE49-F238E27FC236}">
                  <a16:creationId xmlns:a16="http://schemas.microsoft.com/office/drawing/2014/main" id="{F4AD169C-1FD2-BD40-8BAE-DBB4ACB62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0" name="Rectangle 40">
              <a:extLst>
                <a:ext uri="{FF2B5EF4-FFF2-40B4-BE49-F238E27FC236}">
                  <a16:creationId xmlns:a16="http://schemas.microsoft.com/office/drawing/2014/main" id="{9F9D78E8-BBBB-E546-A907-467352369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1" name="AutoShape 41">
              <a:extLst>
                <a:ext uri="{FF2B5EF4-FFF2-40B4-BE49-F238E27FC236}">
                  <a16:creationId xmlns:a16="http://schemas.microsoft.com/office/drawing/2014/main" id="{A3D9EEFE-FF47-A743-90DA-EDAF8ED00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2" name="Line 42">
              <a:extLst>
                <a:ext uri="{FF2B5EF4-FFF2-40B4-BE49-F238E27FC236}">
                  <a16:creationId xmlns:a16="http://schemas.microsoft.com/office/drawing/2014/main" id="{313F43BF-687D-7545-8A33-E08741508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Line 43">
              <a:extLst>
                <a:ext uri="{FF2B5EF4-FFF2-40B4-BE49-F238E27FC236}">
                  <a16:creationId xmlns:a16="http://schemas.microsoft.com/office/drawing/2014/main" id="{1CDB8127-92B9-5A49-ABFF-D99DDDD878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Rectangle 44">
              <a:extLst>
                <a:ext uri="{FF2B5EF4-FFF2-40B4-BE49-F238E27FC236}">
                  <a16:creationId xmlns:a16="http://schemas.microsoft.com/office/drawing/2014/main" id="{08488DF1-BE00-6D4C-A35B-50A9F3143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5" name="Rectangle 45">
              <a:extLst>
                <a:ext uri="{FF2B5EF4-FFF2-40B4-BE49-F238E27FC236}">
                  <a16:creationId xmlns:a16="http://schemas.microsoft.com/office/drawing/2014/main" id="{AC5BDBC4-20EB-3E40-891A-6116AF431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9479" name="Group 46">
            <a:extLst>
              <a:ext uri="{FF2B5EF4-FFF2-40B4-BE49-F238E27FC236}">
                <a16:creationId xmlns:a16="http://schemas.microsoft.com/office/drawing/2014/main" id="{C3969308-E812-824E-977B-4DF3F45A7B2F}"/>
              </a:ext>
            </a:extLst>
          </p:cNvPr>
          <p:cNvGrpSpPr>
            <a:grpSpLocks/>
          </p:cNvGrpSpPr>
          <p:nvPr/>
        </p:nvGrpSpPr>
        <p:grpSpPr bwMode="auto">
          <a:xfrm>
            <a:off x="9055371" y="3993016"/>
            <a:ext cx="369888" cy="657225"/>
            <a:chOff x="4180" y="783"/>
            <a:chExt cx="150" cy="307"/>
          </a:xfrm>
        </p:grpSpPr>
        <p:sp>
          <p:nvSpPr>
            <p:cNvPr id="19490" name="AutoShape 47">
              <a:extLst>
                <a:ext uri="{FF2B5EF4-FFF2-40B4-BE49-F238E27FC236}">
                  <a16:creationId xmlns:a16="http://schemas.microsoft.com/office/drawing/2014/main" id="{1FC3F83E-8B47-5241-9741-8CB69A674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1" name="Rectangle 48">
              <a:extLst>
                <a:ext uri="{FF2B5EF4-FFF2-40B4-BE49-F238E27FC236}">
                  <a16:creationId xmlns:a16="http://schemas.microsoft.com/office/drawing/2014/main" id="{D9157777-30B9-6940-A126-BFE560E6F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2" name="Rectangle 49">
              <a:extLst>
                <a:ext uri="{FF2B5EF4-FFF2-40B4-BE49-F238E27FC236}">
                  <a16:creationId xmlns:a16="http://schemas.microsoft.com/office/drawing/2014/main" id="{CD7A1209-CFD8-B944-88F9-39AE5F6CE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3" name="AutoShape 50">
              <a:extLst>
                <a:ext uri="{FF2B5EF4-FFF2-40B4-BE49-F238E27FC236}">
                  <a16:creationId xmlns:a16="http://schemas.microsoft.com/office/drawing/2014/main" id="{3FC72F62-66EC-A845-A9B6-7828EE7AC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4" name="Line 51">
              <a:extLst>
                <a:ext uri="{FF2B5EF4-FFF2-40B4-BE49-F238E27FC236}">
                  <a16:creationId xmlns:a16="http://schemas.microsoft.com/office/drawing/2014/main" id="{66BFC35B-7982-1941-8D28-AB3D394C4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Line 52">
              <a:extLst>
                <a:ext uri="{FF2B5EF4-FFF2-40B4-BE49-F238E27FC236}">
                  <a16:creationId xmlns:a16="http://schemas.microsoft.com/office/drawing/2014/main" id="{1A5820C6-7331-FD48-AE53-5A9B6356A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Rectangle 53">
              <a:extLst>
                <a:ext uri="{FF2B5EF4-FFF2-40B4-BE49-F238E27FC236}">
                  <a16:creationId xmlns:a16="http://schemas.microsoft.com/office/drawing/2014/main" id="{21CFF099-71E8-2542-97DB-877CE8B11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7" name="Rectangle 54">
              <a:extLst>
                <a:ext uri="{FF2B5EF4-FFF2-40B4-BE49-F238E27FC236}">
                  <a16:creationId xmlns:a16="http://schemas.microsoft.com/office/drawing/2014/main" id="{5B333CC0-91BC-374D-870A-FF268F04F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9480" name="Text Box 55">
            <a:extLst>
              <a:ext uri="{FF2B5EF4-FFF2-40B4-BE49-F238E27FC236}">
                <a16:creationId xmlns:a16="http://schemas.microsoft.com/office/drawing/2014/main" id="{52EE6F85-9026-AD45-9C24-5558E9908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958" y="4564516"/>
            <a:ext cx="2305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9481" name="Text Box 56">
            <a:extLst>
              <a:ext uri="{FF2B5EF4-FFF2-40B4-BE49-F238E27FC236}">
                <a16:creationId xmlns:a16="http://schemas.microsoft.com/office/drawing/2014/main" id="{87E291C9-9D36-3E47-A47B-6D1C9DDE9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9971" y="214040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82" name="Text Box 57">
            <a:extLst>
              <a:ext uri="{FF2B5EF4-FFF2-40B4-BE49-F238E27FC236}">
                <a16:creationId xmlns:a16="http://schemas.microsoft.com/office/drawing/2014/main" id="{8BD31147-558F-D74B-BB34-3CB7A2C43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4058" y="392634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83" name="Line 58">
            <a:extLst>
              <a:ext uri="{FF2B5EF4-FFF2-40B4-BE49-F238E27FC236}">
                <a16:creationId xmlns:a16="http://schemas.microsoft.com/office/drawing/2014/main" id="{CD81A710-C2B4-BA43-9F25-1349DFA9F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8171" y="1226003"/>
            <a:ext cx="685800" cy="11430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4" name="Text Box 59">
            <a:extLst>
              <a:ext uri="{FF2B5EF4-FFF2-40B4-BE49-F238E27FC236}">
                <a16:creationId xmlns:a16="http://schemas.microsoft.com/office/drawing/2014/main" id="{EB4F2A6E-E212-6640-96F9-A6AB025CF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1171" y="2445203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.</a:t>
            </a:r>
            <a:r>
              <a:rPr lang="en-US" altLang="en-US" sz="1800" dirty="0" err="1">
                <a:latin typeface="Helvetica" pitchFamily="2" charset="0"/>
              </a:rPr>
              <a:t>edu</a:t>
            </a:r>
            <a:r>
              <a:rPr lang="en-US" altLang="en-US" sz="1800" dirty="0">
                <a:latin typeface="Helvetica" pitchFamily="2" charset="0"/>
              </a:rPr>
              <a:t>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9485" name="Line 60">
            <a:extLst>
              <a:ext uri="{FF2B5EF4-FFF2-40B4-BE49-F238E27FC236}">
                <a16:creationId xmlns:a16="http://schemas.microsoft.com/office/drawing/2014/main" id="{5138EC1F-0E4B-394C-A898-046EACBE6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0171" y="2978603"/>
            <a:ext cx="0" cy="9906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Line 61">
            <a:extLst>
              <a:ext uri="{FF2B5EF4-FFF2-40B4-BE49-F238E27FC236}">
                <a16:creationId xmlns:a16="http://schemas.microsoft.com/office/drawing/2014/main" id="{5331EEA8-CB02-2040-83D6-4AE7E35B13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07771" y="3054803"/>
            <a:ext cx="0" cy="9144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Line 62">
            <a:extLst>
              <a:ext uri="{FF2B5EF4-FFF2-40B4-BE49-F238E27FC236}">
                <a16:creationId xmlns:a16="http://schemas.microsoft.com/office/drawing/2014/main" id="{11CC987D-5EE9-5D4B-819D-DAA502C854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21971" y="1607003"/>
            <a:ext cx="533400" cy="9144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Text Box 63">
            <a:extLst>
              <a:ext uri="{FF2B5EF4-FFF2-40B4-BE49-F238E27FC236}">
                <a16:creationId xmlns:a16="http://schemas.microsoft.com/office/drawing/2014/main" id="{E2850ACE-0DB4-8546-B87E-BC900CB8A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371" y="160700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89" name="Line 64">
            <a:extLst>
              <a:ext uri="{FF2B5EF4-FFF2-40B4-BE49-F238E27FC236}">
                <a16:creationId xmlns:a16="http://schemas.microsoft.com/office/drawing/2014/main" id="{3943B896-30E7-2A4F-9536-B3DB874965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1371" y="1607003"/>
            <a:ext cx="762000" cy="8382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65">
            <a:extLst>
              <a:ext uri="{FF2B5EF4-FFF2-40B4-BE49-F238E27FC236}">
                <a16:creationId xmlns:a16="http://schemas.microsoft.com/office/drawing/2014/main" id="{A3A6B52B-801E-7144-9AF3-2158FC4E0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type</a:t>
            </a:r>
          </a:p>
        </p:txBody>
      </p:sp>
      <p:sp>
        <p:nvSpPr>
          <p:cNvPr id="19461" name="Rectangle 66">
            <a:extLst>
              <a:ext uri="{FF2B5EF4-FFF2-40B4-BE49-F238E27FC236}">
                <a16:creationId xmlns:a16="http://schemas.microsoft.com/office/drawing/2014/main" id="{23F90139-999A-5C46-B6CF-11E89485E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08" y="1643289"/>
            <a:ext cx="5452631" cy="498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3200" dirty="0">
                <a:solidFill>
                  <a:srgbClr val="C00000"/>
                </a:solidFill>
                <a:latin typeface="Helvetica" pitchFamily="2" charset="0"/>
              </a:rPr>
              <a:t>Recursive query:</a:t>
            </a:r>
            <a:endParaRPr lang="en-US" altLang="en-US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Puts burden of name resolution on the contacted (e.g., root) name 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Query 2 (to root DNS server) is recursive from the local 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In general, recursive is not preferred for higher levels of the DNS hierarchy</a:t>
            </a:r>
          </a:p>
          <a:p>
            <a:pPr marL="0" indent="0">
              <a:buNone/>
            </a:pPr>
            <a:endParaRPr lang="en-US" alt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8" grpId="0" animBg="1"/>
      <p:bldP spid="19469" grpId="0" animBg="1"/>
      <p:bldP spid="19470" grpId="0" animBg="1"/>
      <p:bldP spid="19472" grpId="0"/>
      <p:bldP spid="19473" grpId="0"/>
      <p:bldP spid="19474" grpId="0"/>
      <p:bldP spid="19475" grpId="0"/>
      <p:bldP spid="19476" grpId="0"/>
      <p:bldP spid="19481" grpId="0"/>
      <p:bldP spid="19482" grpId="0"/>
      <p:bldP spid="19483" grpId="0" animBg="1"/>
      <p:bldP spid="19485" grpId="0" animBg="1"/>
      <p:bldP spid="19486" grpId="0" animBg="1"/>
      <p:bldP spid="19487" grpId="0" animBg="1"/>
      <p:bldP spid="19488" grpId="0"/>
      <p:bldP spid="194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B587-C1BF-9955-972B-86BB7281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on Higher Levels of 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3B87D-203C-2615-7885-639D56DBF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Helvetica" pitchFamily="2" charset="0"/>
              </a:rPr>
              <a:t>Think about the query load on the root DNS server</a:t>
            </a:r>
            <a:br>
              <a:rPr lang="en-US" altLang="en-US" dirty="0">
                <a:latin typeface="Helvetica" pitchFamily="2" charset="0"/>
              </a:rPr>
            </a:br>
            <a:r>
              <a:rPr lang="en-US" altLang="en-US" dirty="0">
                <a:latin typeface="Helvetica" pitchFamily="2" charset="0"/>
              </a:rPr>
              <a:t>(regardless of recursive/iterative)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Must root server answer every DNS query?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8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>
            <a:extLst>
              <a:ext uri="{FF2B5EF4-FFF2-40B4-BE49-F238E27FC236}">
                <a16:creationId xmlns:a16="http://schemas.microsoft.com/office/drawing/2014/main" id="{DF12E9CF-844E-4549-A197-DE92C032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F66C23D-04BA-0041-8988-14490C39BFA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9972CE1-42A7-D149-9E89-609F92A782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62669" y="1758950"/>
            <a:ext cx="10780394" cy="4733925"/>
          </a:xfrm>
        </p:spPr>
        <p:txBody>
          <a:bodyPr>
            <a:normAutofit/>
          </a:bodyPr>
          <a:lstStyle/>
          <a:p>
            <a:r>
              <a:rPr lang="en-US" altLang="en-US" dirty="0"/>
              <a:t>Once (any) name server learns a name to IP address mapping, it </a:t>
            </a:r>
            <a:r>
              <a:rPr lang="en-US" altLang="en-US" i="1" dirty="0">
                <a:solidFill>
                  <a:srgbClr val="C00000"/>
                </a:solidFill>
              </a:rPr>
              <a:t>caches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the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mapping</a:t>
            </a:r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dirty="0"/>
              <a:t>Cache entries timeout (disappear) after some time</a:t>
            </a:r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dirty="0"/>
              <a:t>TLD servers typically cached in local name servers</a:t>
            </a:r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dirty="0"/>
              <a:t>In practice, root name servers aren’t visited often!</a:t>
            </a:r>
          </a:p>
          <a:p>
            <a:pPr lvl="1"/>
            <a:endParaRPr lang="en-US" altLang="en-US" sz="2800" dirty="0"/>
          </a:p>
          <a:p>
            <a:r>
              <a:rPr lang="en-US" altLang="en-US" sz="3200" dirty="0">
                <a:solidFill>
                  <a:srgbClr val="C00000"/>
                </a:solidFill>
              </a:rPr>
              <a:t>Caching is pervasive in DNS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DE5698-DD6F-9B4B-9331-BCA417B2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</a:t>
            </a:r>
            <a:r>
              <a:rPr lang="en-US" altLang="en-US" dirty="0">
                <a:solidFill>
                  <a:srgbClr val="C00000"/>
                </a:solidFill>
              </a:rPr>
              <a:t>caching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4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1AE3EAF6-C893-CA47-9ECF-B756B5AC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A35B47A-D9DA-2745-A8FE-EDF463AFEE42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3BF76EB-C53F-FE4B-B063-4CFB04161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Bootstrapping DNS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94FA66B-865B-4D49-B414-48609C167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789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How does a host contact the name server if all it has is the domain name and no (name server) IP address?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IP address of at least 1 nameserver (usually, a local name server) must be known a priori </a:t>
            </a:r>
          </a:p>
          <a:p>
            <a:pPr marL="73025" indent="-293688"/>
            <a:r>
              <a:rPr lang="en-US" altLang="en-US" dirty="0"/>
              <a:t>The local name server may be bootstrapped “statically”, e.g.,</a:t>
            </a:r>
          </a:p>
          <a:p>
            <a:pPr marL="692150" lvl="1" indent="-347663"/>
            <a:r>
              <a:rPr lang="en-US" altLang="en-US" sz="2000" dirty="0"/>
              <a:t>File </a:t>
            </a:r>
            <a:r>
              <a:rPr lang="en-US" altLang="en-US" sz="2000" dirty="0">
                <a:latin typeface="Courier New" panose="02070309020205020404" pitchFamily="49" charset="0"/>
              </a:rPr>
              <a:t>/</a:t>
            </a:r>
            <a:r>
              <a:rPr lang="en-US" altLang="en-US" sz="2000" dirty="0" err="1">
                <a:latin typeface="Courier New" panose="02070309020205020404" pitchFamily="49" charset="0"/>
              </a:rPr>
              <a:t>etc</a:t>
            </a:r>
            <a:r>
              <a:rPr lang="en-US" altLang="en-US" sz="2000" dirty="0">
                <a:latin typeface="Courier New" panose="02070309020205020404" pitchFamily="49" charset="0"/>
              </a:rPr>
              <a:t>/</a:t>
            </a:r>
            <a:r>
              <a:rPr lang="en-US" altLang="en-US" sz="2000" dirty="0" err="1">
                <a:latin typeface="Courier New" panose="02070309020205020404" pitchFamily="49" charset="0"/>
              </a:rPr>
              <a:t>resolv.conf</a:t>
            </a:r>
            <a:r>
              <a:rPr lang="en-US" altLang="en-US" sz="2000" dirty="0"/>
              <a:t> in </a:t>
            </a:r>
            <a:r>
              <a:rPr lang="en-US" altLang="en-US" sz="2000" dirty="0" err="1"/>
              <a:t>unix</a:t>
            </a:r>
            <a:endParaRPr lang="en-US" altLang="en-US" sz="2000" dirty="0"/>
          </a:p>
          <a:p>
            <a:pPr marL="692150" lvl="1" indent="-347663"/>
            <a:r>
              <a:rPr lang="en-US" altLang="en-US" sz="2000" dirty="0">
                <a:latin typeface="Courier New" panose="02070309020205020404" pitchFamily="49" charset="0"/>
              </a:rPr>
              <a:t>Start -&gt; settings-&gt; control panel-&gt; network -&gt;TCP/IP -&gt; properties</a:t>
            </a:r>
            <a:r>
              <a:rPr lang="en-US" altLang="en-US" sz="2000" dirty="0"/>
              <a:t> in windows </a:t>
            </a:r>
          </a:p>
          <a:p>
            <a:pPr marL="234950" indent="-347663"/>
            <a:r>
              <a:rPr lang="en-US" altLang="en-US" dirty="0"/>
              <a:t>The local DNS server or with another protocol!</a:t>
            </a:r>
          </a:p>
          <a:p>
            <a:pPr marL="692150" lvl="1" indent="-347663"/>
            <a:r>
              <a:rPr lang="en-US" altLang="en-US" dirty="0">
                <a:solidFill>
                  <a:srgbClr val="C00000"/>
                </a:solidFill>
              </a:rPr>
              <a:t>DHCP: </a:t>
            </a:r>
            <a:r>
              <a:rPr lang="en-US" altLang="en-US" dirty="0"/>
              <a:t>Dynamic Host Configuration Protocol</a:t>
            </a:r>
          </a:p>
          <a:p>
            <a:pPr marL="234950" indent="-347663"/>
            <a:r>
              <a:rPr lang="en-US" altLang="en-US" dirty="0"/>
              <a:t>The local DNS server must know the root servers</a:t>
            </a:r>
          </a:p>
        </p:txBody>
      </p:sp>
    </p:spTree>
    <p:extLst>
      <p:ext uri="{BB962C8B-B14F-4D97-AF65-F5344CB8AC3E}">
        <p14:creationId xmlns:p14="http://schemas.microsoft.com/office/powerpoint/2010/main" val="406251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054E-6845-004F-A56C-273FDF35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may seem “basic”, low level, but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8846E-FFE8-C749-B18F-81B6A7018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9783B-52AF-214E-8AB4-41957E2A2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49000"/>
            <a:ext cx="5627914" cy="1117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E8CE98-6718-4E46-AC72-B22C523A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514" y="2667711"/>
            <a:ext cx="8893629" cy="932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FAD74E-A288-F24C-ADA4-B5A936E91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4866092"/>
            <a:ext cx="7274379" cy="924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332FB1-1AE6-3A45-AFAC-B803DF863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852" y="3760317"/>
            <a:ext cx="5010519" cy="11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0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964</Words>
  <Application>Microsoft Macintosh PowerPoint</Application>
  <PresentationFormat>Widescreen</PresentationFormat>
  <Paragraphs>195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ＭＳ Ｐゴシック</vt:lpstr>
      <vt:lpstr>Arial</vt:lpstr>
      <vt:lpstr>Calibri</vt:lpstr>
      <vt:lpstr>Courier</vt:lpstr>
      <vt:lpstr>Courier New</vt:lpstr>
      <vt:lpstr>Helvetica</vt:lpstr>
      <vt:lpstr>Times New Roman</vt:lpstr>
      <vt:lpstr>Wingdings</vt:lpstr>
      <vt:lpstr>ZapfDingbats</vt:lpstr>
      <vt:lpstr>Office Theme</vt:lpstr>
      <vt:lpstr>Clip</vt:lpstr>
      <vt:lpstr>Domain Name System</vt:lpstr>
      <vt:lpstr>Review</vt:lpstr>
      <vt:lpstr>Example</vt:lpstr>
      <vt:lpstr>Query type</vt:lpstr>
      <vt:lpstr>Query type</vt:lpstr>
      <vt:lpstr>Problem: Load on Higher Levels of DNS</vt:lpstr>
      <vt:lpstr>DNS caching</vt:lpstr>
      <vt:lpstr>Bootstrapping DNS</vt:lpstr>
      <vt:lpstr>DNS may seem “basic”, low level, but …</vt:lpstr>
      <vt:lpstr>DNS Resource Records</vt:lpstr>
      <vt:lpstr>DNS is a distributed database</vt:lpstr>
      <vt:lpstr>DNS records</vt:lpstr>
      <vt:lpstr>DNS record example</vt:lpstr>
      <vt:lpstr>DNS record types</vt:lpstr>
      <vt:lpstr>Summary of DNS</vt:lpstr>
      <vt:lpstr>The Web (HTTP)</vt:lpstr>
      <vt:lpstr>The Web: Humble origins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1236</cp:revision>
  <cp:lastPrinted>2021-01-24T11:57:08Z</cp:lastPrinted>
  <dcterms:created xsi:type="dcterms:W3CDTF">2019-01-23T03:40:12Z</dcterms:created>
  <dcterms:modified xsi:type="dcterms:W3CDTF">2024-09-20T13:42:57Z</dcterms:modified>
</cp:coreProperties>
</file>