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499" r:id="rId2"/>
    <p:sldId id="516" r:id="rId3"/>
    <p:sldId id="423" r:id="rId4"/>
    <p:sldId id="931" r:id="rId5"/>
    <p:sldId id="632" r:id="rId6"/>
    <p:sldId id="633" r:id="rId7"/>
    <p:sldId id="634" r:id="rId8"/>
    <p:sldId id="623" r:id="rId9"/>
    <p:sldId id="940" r:id="rId10"/>
    <p:sldId id="605" r:id="rId11"/>
    <p:sldId id="939" r:id="rId12"/>
    <p:sldId id="604" r:id="rId13"/>
    <p:sldId id="938" r:id="rId14"/>
    <p:sldId id="445" r:id="rId15"/>
    <p:sldId id="637" r:id="rId16"/>
    <p:sldId id="639" r:id="rId17"/>
    <p:sldId id="640" r:id="rId18"/>
    <p:sldId id="641" r:id="rId19"/>
    <p:sldId id="606" r:id="rId20"/>
    <p:sldId id="642" r:id="rId21"/>
    <p:sldId id="643" r:id="rId22"/>
    <p:sldId id="648" r:id="rId23"/>
    <p:sldId id="62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240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14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r>
              <a:rPr lang="en-US" dirty="0"/>
              <a:t>Challenging question! We want to increase throughput. But: </a:t>
            </a:r>
          </a:p>
          <a:p>
            <a:r>
              <a:rPr lang="en-US" dirty="0"/>
              <a:t>The receiving app must keep up: otherwise, </a:t>
            </a:r>
            <a:r>
              <a:rPr lang="en-US" dirty="0">
                <a:solidFill>
                  <a:srgbClr val="C00000"/>
                </a:solidFill>
              </a:rPr>
              <a:t>receiver socket buffer will fill up</a:t>
            </a:r>
            <a:r>
              <a:rPr lang="en-US" dirty="0"/>
              <a:t>. Once full, subsequent packets are dropped.</a:t>
            </a:r>
          </a:p>
          <a:p>
            <a:r>
              <a:rPr lang="en-US" dirty="0"/>
              <a:t>Even if receiving app is fast, there must be sufficient </a:t>
            </a:r>
            <a:r>
              <a:rPr lang="en-US" dirty="0">
                <a:solidFill>
                  <a:srgbClr val="C00000"/>
                </a:solidFill>
              </a:rPr>
              <a:t>buffering for selective repeat</a:t>
            </a:r>
            <a:r>
              <a:rPr lang="en-US" dirty="0"/>
              <a:t>, if some data is dropped/corrupted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network path </a:t>
            </a:r>
            <a:r>
              <a:rPr lang="en-US" dirty="0"/>
              <a:t>must be able to keep up.</a:t>
            </a:r>
          </a:p>
          <a:p>
            <a:r>
              <a:rPr lang="en-US" dirty="0"/>
              <a:t>We don’t want window to be so large that </a:t>
            </a:r>
            <a:r>
              <a:rPr lang="en-US" dirty="0" err="1"/>
              <a:t>pkts</a:t>
            </a:r>
            <a:r>
              <a:rPr lang="en-US" dirty="0"/>
              <a:t> dropped anyway</a:t>
            </a:r>
          </a:p>
          <a:p>
            <a:r>
              <a:rPr lang="en-US" dirty="0">
                <a:solidFill>
                  <a:srgbClr val="C00000"/>
                </a:solidFill>
              </a:rPr>
              <a:t>Challenge: The sender must figure out where the bottleneck is: receiving app? Socket buffer? A link along the network path?</a:t>
            </a:r>
          </a:p>
          <a:p>
            <a:r>
              <a:rPr lang="en-US" dirty="0"/>
              <a:t>Flow control and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3682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So, advertised window shrinks</a:t>
            </a:r>
          </a:p>
          <a:p>
            <a:pPr lvl="1"/>
            <a:r>
              <a:rPr lang="en-US" dirty="0"/>
              <a:t>So, sender’s window shrinks</a:t>
            </a:r>
          </a:p>
          <a:p>
            <a:pPr lvl="1"/>
            <a:r>
              <a:rPr lang="en-US" dirty="0"/>
              <a:t>So, sender’s sending rate reduces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112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sender’s write speed to the receiver’s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6084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39365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7" y="1554505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772" y="1579317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204574" y="207071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97A8332-FC69-D943-97EC-6B4A76CCE3F0}"/>
              </a:ext>
            </a:extLst>
          </p:cNvPr>
          <p:cNvSpPr txBox="1"/>
          <p:nvPr/>
        </p:nvSpPr>
        <p:spPr>
          <a:xfrm>
            <a:off x="4068675" y="1474601"/>
            <a:ext cx="265485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TCP: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Connection-oriented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33C00EB-55BF-4641-8579-6BC553F7BCF0}"/>
              </a:ext>
            </a:extLst>
          </p:cNvPr>
          <p:cNvSpPr txBox="1"/>
          <p:nvPr/>
        </p:nvSpPr>
        <p:spPr>
          <a:xfrm>
            <a:off x="9184592" y="1024305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C4391C64-2A90-6D4B-9569-1DA39047FADF}"/>
              </a:ext>
            </a:extLst>
          </p:cNvPr>
          <p:cNvSpPr txBox="1"/>
          <p:nvPr/>
        </p:nvSpPr>
        <p:spPr>
          <a:xfrm>
            <a:off x="7103823" y="1480604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03048E8-C56A-FE4E-89FB-67F44BB898C6}"/>
              </a:ext>
            </a:extLst>
          </p:cNvPr>
          <p:cNvSpPr txBox="1"/>
          <p:nvPr/>
        </p:nvSpPr>
        <p:spPr>
          <a:xfrm>
            <a:off x="10226223" y="1638315"/>
            <a:ext cx="2376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38725EB-3614-CD48-9E10-6D9FE58D17B4}"/>
              </a:ext>
            </a:extLst>
          </p:cNvPr>
          <p:cNvCxnSpPr>
            <a:cxnSpLocks/>
          </p:cNvCxnSpPr>
          <p:nvPr/>
        </p:nvCxnSpPr>
        <p:spPr>
          <a:xfrm flipV="1">
            <a:off x="9105755" y="1419049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26C466D-2CD1-5C4C-BE98-FBB4007873A9}"/>
              </a:ext>
            </a:extLst>
          </p:cNvPr>
          <p:cNvCxnSpPr>
            <a:cxnSpLocks/>
          </p:cNvCxnSpPr>
          <p:nvPr/>
        </p:nvCxnSpPr>
        <p:spPr>
          <a:xfrm flipH="1" flipV="1">
            <a:off x="10226224" y="1431848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EC3B75-800E-6D4E-BE49-33269556E12A}"/>
              </a:ext>
            </a:extLst>
          </p:cNvPr>
          <p:cNvSpPr txBox="1"/>
          <p:nvPr/>
        </p:nvSpPr>
        <p:spPr>
          <a:xfrm>
            <a:off x="7397733" y="1880714"/>
            <a:ext cx="1600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urier" pitchFamily="2" charset="0"/>
              </a:rPr>
              <a:t>ACK x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90EEA8-3C7A-3143-8A1F-47BDD9B441A2}"/>
              </a:ext>
            </a:extLst>
          </p:cNvPr>
          <p:cNvSpPr txBox="1"/>
          <p:nvPr/>
        </p:nvSpPr>
        <p:spPr>
          <a:xfrm>
            <a:off x="8939601" y="1937723"/>
            <a:ext cx="319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 pitchFamily="2" charset="0"/>
              </a:rPr>
              <a:t>ACK x</a:t>
            </a:r>
          </a:p>
          <a:p>
            <a:pPr algn="ctr"/>
            <a:r>
              <a:rPr lang="en-US" dirty="0">
                <a:latin typeface="Courier" pitchFamily="2" charset="0"/>
              </a:rPr>
              <a:t>SACK x1-x2,x3-x4,x5-x6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0827C2-8FE4-7649-A7F1-8759B385B768}"/>
              </a:ext>
            </a:extLst>
          </p:cNvPr>
          <p:cNvSpPr txBox="1"/>
          <p:nvPr/>
        </p:nvSpPr>
        <p:spPr>
          <a:xfrm>
            <a:off x="8337900" y="2601274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Precision of info: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4BDDC-0610-3446-80FF-AAFF6BAB95AC}"/>
              </a:ext>
            </a:extLst>
          </p:cNvPr>
          <p:cNvSpPr txBox="1"/>
          <p:nvPr/>
        </p:nvSpPr>
        <p:spPr>
          <a:xfrm>
            <a:off x="8945381" y="2739773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&lt;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2B91ED6-1C11-F74C-9E66-02B1A92B587E}"/>
              </a:ext>
            </a:extLst>
          </p:cNvPr>
          <p:cNvSpPr txBox="1"/>
          <p:nvPr/>
        </p:nvSpPr>
        <p:spPr>
          <a:xfrm>
            <a:off x="8945380" y="3351575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&lt;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DEADFC9-383D-1641-9F47-25AEB90D0BBB}"/>
              </a:ext>
            </a:extLst>
          </p:cNvPr>
          <p:cNvSpPr txBox="1"/>
          <p:nvPr/>
        </p:nvSpPr>
        <p:spPr>
          <a:xfrm>
            <a:off x="8981116" y="3987521"/>
            <a:ext cx="561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&gt;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CE4EF7E-0CD7-C54B-9EA2-E2D51AC390CB}"/>
              </a:ext>
            </a:extLst>
          </p:cNvPr>
          <p:cNvSpPr txBox="1"/>
          <p:nvPr/>
        </p:nvSpPr>
        <p:spPr>
          <a:xfrm>
            <a:off x="8271923" y="3192176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Retransmissions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C12251-60C6-0640-8787-F37F9C3341BD}"/>
              </a:ext>
            </a:extLst>
          </p:cNvPr>
          <p:cNvSpPr txBox="1"/>
          <p:nvPr/>
        </p:nvSpPr>
        <p:spPr>
          <a:xfrm>
            <a:off x="8337899" y="3826548"/>
            <a:ext cx="2689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Complexity, bugs,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A94B4-EF9D-8D44-B7A3-1D4A90C6799C}"/>
              </a:ext>
            </a:extLst>
          </p:cNvPr>
          <p:cNvSpPr txBox="1"/>
          <p:nvPr/>
        </p:nvSpPr>
        <p:spPr>
          <a:xfrm rot="16200000">
            <a:off x="6896902" y="3097741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Cumulative ACK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3EF066D-FE8E-034C-9BB7-27C633581705}"/>
              </a:ext>
            </a:extLst>
          </p:cNvPr>
          <p:cNvSpPr txBox="1"/>
          <p:nvPr/>
        </p:nvSpPr>
        <p:spPr>
          <a:xfrm rot="16200000">
            <a:off x="9693091" y="3166908"/>
            <a:ext cx="227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Selective ACK</a:t>
            </a:r>
          </a:p>
        </p:txBody>
      </p:sp>
      <p:pic>
        <p:nvPicPr>
          <p:cNvPr id="119" name="Picture 11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4B40791-F3E9-A640-A955-215DD1F4E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74" y="3631483"/>
            <a:ext cx="4255586" cy="285703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A9CCCCB-19BA-CE42-A31B-99460BAC7D6C}"/>
              </a:ext>
            </a:extLst>
          </p:cNvPr>
          <p:cNvSpPr/>
          <p:nvPr/>
        </p:nvSpPr>
        <p:spPr>
          <a:xfrm>
            <a:off x="1660901" y="4099736"/>
            <a:ext cx="1564104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4EB2A25-C35B-474D-9E3C-CB4FAD600516}"/>
              </a:ext>
            </a:extLst>
          </p:cNvPr>
          <p:cNvSpPr/>
          <p:nvPr/>
        </p:nvSpPr>
        <p:spPr>
          <a:xfrm>
            <a:off x="1277892" y="4445037"/>
            <a:ext cx="2167032" cy="366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40">
            <a:extLst>
              <a:ext uri="{FF2B5EF4-FFF2-40B4-BE49-F238E27FC236}">
                <a16:creationId xmlns:a16="http://schemas.microsoft.com/office/drawing/2014/main" id="{66E52A47-C3AC-224B-B76F-A60051E31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879" y="2475461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4" name="Oval 31">
            <a:extLst>
              <a:ext uri="{FF2B5EF4-FFF2-40B4-BE49-F238E27FC236}">
                <a16:creationId xmlns:a16="http://schemas.microsoft.com/office/drawing/2014/main" id="{9B1A26B2-3321-084D-B564-BBD2C485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629" y="253261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125" name="Group 47">
            <a:extLst>
              <a:ext uri="{FF2B5EF4-FFF2-40B4-BE49-F238E27FC236}">
                <a16:creationId xmlns:a16="http://schemas.microsoft.com/office/drawing/2014/main" id="{1499BC59-A109-6B42-9839-19B3671BCA31}"/>
              </a:ext>
            </a:extLst>
          </p:cNvPr>
          <p:cNvGrpSpPr>
            <a:grpSpLocks/>
          </p:cNvGrpSpPr>
          <p:nvPr/>
        </p:nvGrpSpPr>
        <p:grpSpPr bwMode="auto">
          <a:xfrm>
            <a:off x="4911855" y="3600999"/>
            <a:ext cx="1795463" cy="688975"/>
            <a:chOff x="1173" y="2345"/>
            <a:chExt cx="1131" cy="434"/>
          </a:xfrm>
        </p:grpSpPr>
        <p:sp>
          <p:nvSpPr>
            <p:cNvPr id="126" name="Rectangle 44">
              <a:extLst>
                <a:ext uri="{FF2B5EF4-FFF2-40B4-BE49-F238E27FC236}">
                  <a16:creationId xmlns:a16="http://schemas.microsoft.com/office/drawing/2014/main" id="{C83C3C41-4A17-914F-BC6E-FA4EB282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7" name="Text Box 46">
              <a:extLst>
                <a:ext uri="{FF2B5EF4-FFF2-40B4-BE49-F238E27FC236}">
                  <a16:creationId xmlns:a16="http://schemas.microsoft.com/office/drawing/2014/main" id="{70AAA279-3C2F-F24B-ACF8-8B5709862F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46" name="Oval 48">
            <a:extLst>
              <a:ext uri="{FF2B5EF4-FFF2-40B4-BE49-F238E27FC236}">
                <a16:creationId xmlns:a16="http://schemas.microsoft.com/office/drawing/2014/main" id="{58FB501A-7927-D446-AFF2-1AB75824E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129" y="462493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0" name="Text Box 64">
            <a:extLst>
              <a:ext uri="{FF2B5EF4-FFF2-40B4-BE49-F238E27FC236}">
                <a16:creationId xmlns:a16="http://schemas.microsoft.com/office/drawing/2014/main" id="{5D9F0A4E-7BD4-7A42-9454-38D84D6F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418" y="4648748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2" name="Freeform 61">
            <a:extLst>
              <a:ext uri="{FF2B5EF4-FFF2-40B4-BE49-F238E27FC236}">
                <a16:creationId xmlns:a16="http://schemas.microsoft.com/office/drawing/2014/main" id="{CF307B57-15E8-0049-AF4B-89070A00D26B}"/>
              </a:ext>
            </a:extLst>
          </p:cNvPr>
          <p:cNvSpPr>
            <a:spLocks/>
          </p:cNvSpPr>
          <p:nvPr/>
        </p:nvSpPr>
        <p:spPr bwMode="auto">
          <a:xfrm>
            <a:off x="5589718" y="4167737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3" name="Line 69">
            <a:extLst>
              <a:ext uri="{FF2B5EF4-FFF2-40B4-BE49-F238E27FC236}">
                <a16:creationId xmlns:a16="http://schemas.microsoft.com/office/drawing/2014/main" id="{AF8F5539-CC86-7242-AA2C-B5BC20B83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0229" y="3508923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4" name="Freeform 63">
            <a:extLst>
              <a:ext uri="{FF2B5EF4-FFF2-40B4-BE49-F238E27FC236}">
                <a16:creationId xmlns:a16="http://schemas.microsoft.com/office/drawing/2014/main" id="{6C71A690-EC6C-6241-B694-05D615EE087A}"/>
              </a:ext>
            </a:extLst>
          </p:cNvPr>
          <p:cNvSpPr>
            <a:spLocks/>
          </p:cNvSpPr>
          <p:nvPr/>
        </p:nvSpPr>
        <p:spPr bwMode="auto">
          <a:xfrm rot="10800000">
            <a:off x="5578605" y="3062836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3" name="Rectangle 86">
            <a:extLst>
              <a:ext uri="{FF2B5EF4-FFF2-40B4-BE49-F238E27FC236}">
                <a16:creationId xmlns:a16="http://schemas.microsoft.com/office/drawing/2014/main" id="{47D39887-2529-8E48-8F1E-C3DEADA69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205" y="4369348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9" name="Text Box 103">
            <a:extLst>
              <a:ext uri="{FF2B5EF4-FFF2-40B4-BE49-F238E27FC236}">
                <a16:creationId xmlns:a16="http://schemas.microsoft.com/office/drawing/2014/main" id="{C53DC059-8CDB-084F-A355-623508587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290" y="6453490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173" name="Text Box 116">
            <a:extLst>
              <a:ext uri="{FF2B5EF4-FFF2-40B4-BE49-F238E27FC236}">
                <a16:creationId xmlns:a16="http://schemas.microsoft.com/office/drawing/2014/main" id="{4A5996B0-B86D-B149-BE70-964D94E41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209" y="5335097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4" name="Group 124">
            <a:extLst>
              <a:ext uri="{FF2B5EF4-FFF2-40B4-BE49-F238E27FC236}">
                <a16:creationId xmlns:a16="http://schemas.microsoft.com/office/drawing/2014/main" id="{0AFC9A29-F852-6D4A-86A3-155FC8A603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462440" y="5429046"/>
            <a:ext cx="869950" cy="906462"/>
            <a:chOff x="-44" y="1473"/>
            <a:chExt cx="981" cy="1105"/>
          </a:xfrm>
        </p:grpSpPr>
        <p:pic>
          <p:nvPicPr>
            <p:cNvPr id="176" name="Picture 125" descr="desktop_computer_stylized_medium">
              <a:extLst>
                <a:ext uri="{FF2B5EF4-FFF2-40B4-BE49-F238E27FC236}">
                  <a16:creationId xmlns:a16="http://schemas.microsoft.com/office/drawing/2014/main" id="{382F7B4F-1BEC-A54C-8131-76EB387F20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7" name="Freeform 126">
              <a:extLst>
                <a:ext uri="{FF2B5EF4-FFF2-40B4-BE49-F238E27FC236}">
                  <a16:creationId xmlns:a16="http://schemas.microsoft.com/office/drawing/2014/main" id="{11F336F9-E6E5-8B4C-8C1C-8691E014E8E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B913399-5BCA-644A-B8FD-66BC2FBBEBFB}"/>
              </a:ext>
            </a:extLst>
          </p:cNvPr>
          <p:cNvCxnSpPr/>
          <p:nvPr/>
        </p:nvCxnSpPr>
        <p:spPr>
          <a:xfrm>
            <a:off x="5669812" y="5832169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CD36240-FEC1-D74E-805E-E311C6437758}"/>
              </a:ext>
            </a:extLst>
          </p:cNvPr>
          <p:cNvCxnSpPr/>
          <p:nvPr/>
        </p:nvCxnSpPr>
        <p:spPr>
          <a:xfrm>
            <a:off x="6019918" y="582044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14C8FA69-9D8E-4D47-9542-3E9261692F78}"/>
              </a:ext>
            </a:extLst>
          </p:cNvPr>
          <p:cNvSpPr txBox="1"/>
          <p:nvPr/>
        </p:nvSpPr>
        <p:spPr>
          <a:xfrm>
            <a:off x="6119943" y="3129511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0F74CFB-D4E2-D04A-92FD-D5977B843B3C}"/>
              </a:ext>
            </a:extLst>
          </p:cNvPr>
          <p:cNvSpPr/>
          <p:nvPr/>
        </p:nvSpPr>
        <p:spPr>
          <a:xfrm>
            <a:off x="7724037" y="5365769"/>
            <a:ext cx="3834016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0105EF-2D27-3A4B-8BD0-7CF6F2ABC561}"/>
              </a:ext>
            </a:extLst>
          </p:cNvPr>
          <p:cNvGrpSpPr/>
          <p:nvPr/>
        </p:nvGrpSpPr>
        <p:grpSpPr>
          <a:xfrm>
            <a:off x="7851561" y="5453495"/>
            <a:ext cx="805664" cy="781879"/>
            <a:chOff x="7682042" y="5593708"/>
            <a:chExt cx="805664" cy="781879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C969A22-9B65-C742-BC0F-96EA1534DCD9}"/>
                </a:ext>
              </a:extLst>
            </p:cNvPr>
            <p:cNvSpPr/>
            <p:nvPr/>
          </p:nvSpPr>
          <p:spPr>
            <a:xfrm>
              <a:off x="7682042" y="5593708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DE596E-2095-754C-8A89-60F88863D9EE}"/>
                </a:ext>
              </a:extLst>
            </p:cNvPr>
            <p:cNvSpPr txBox="1"/>
            <p:nvPr/>
          </p:nvSpPr>
          <p:spPr>
            <a:xfrm>
              <a:off x="7904491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CDD04B1-A198-104B-A111-3A997A885246}"/>
              </a:ext>
            </a:extLst>
          </p:cNvPr>
          <p:cNvGrpSpPr/>
          <p:nvPr/>
        </p:nvGrpSpPr>
        <p:grpSpPr>
          <a:xfrm>
            <a:off x="8784749" y="5457103"/>
            <a:ext cx="805664" cy="781879"/>
            <a:chOff x="8615230" y="5597316"/>
            <a:chExt cx="805664" cy="781879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282AF53-42BA-7B43-AFB7-D75BCEDC08F9}"/>
                </a:ext>
              </a:extLst>
            </p:cNvPr>
            <p:cNvSpPr/>
            <p:nvPr/>
          </p:nvSpPr>
          <p:spPr>
            <a:xfrm>
              <a:off x="8615230" y="5597316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ECB0874-D4E6-164F-B3B5-81CB6280F00E}"/>
                </a:ext>
              </a:extLst>
            </p:cNvPr>
            <p:cNvSpPr txBox="1"/>
            <p:nvPr/>
          </p:nvSpPr>
          <p:spPr>
            <a:xfrm>
              <a:off x="8809041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ED915-82F4-2540-B770-01F9EA5C4C26}"/>
              </a:ext>
            </a:extLst>
          </p:cNvPr>
          <p:cNvGrpSpPr/>
          <p:nvPr/>
        </p:nvGrpSpPr>
        <p:grpSpPr>
          <a:xfrm>
            <a:off x="9715215" y="5461452"/>
            <a:ext cx="805664" cy="781879"/>
            <a:chOff x="9545696" y="5601665"/>
            <a:chExt cx="805664" cy="781879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BE12372-F850-544A-AEE6-B4BC3FAE575C}"/>
                </a:ext>
              </a:extLst>
            </p:cNvPr>
            <p:cNvSpPr/>
            <p:nvPr/>
          </p:nvSpPr>
          <p:spPr>
            <a:xfrm>
              <a:off x="9545696" y="5601665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E48ADB7-767C-354A-8999-42BD824C9C10}"/>
                </a:ext>
              </a:extLst>
            </p:cNvPr>
            <p:cNvSpPr txBox="1"/>
            <p:nvPr/>
          </p:nvSpPr>
          <p:spPr>
            <a:xfrm>
              <a:off x="9710945" y="5767001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9CC25E-4861-1844-986A-AAF9B7017282}"/>
              </a:ext>
            </a:extLst>
          </p:cNvPr>
          <p:cNvGrpSpPr/>
          <p:nvPr/>
        </p:nvGrpSpPr>
        <p:grpSpPr>
          <a:xfrm>
            <a:off x="10645681" y="5461452"/>
            <a:ext cx="805664" cy="781879"/>
            <a:chOff x="10476162" y="5601665"/>
            <a:chExt cx="805664" cy="781879"/>
          </a:xfrm>
        </p:grpSpPr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67B4EA6E-4C71-3540-B9F6-E45DBA222A3B}"/>
                </a:ext>
              </a:extLst>
            </p:cNvPr>
            <p:cNvSpPr/>
            <p:nvPr/>
          </p:nvSpPr>
          <p:spPr>
            <a:xfrm>
              <a:off x="10476162" y="5601665"/>
              <a:ext cx="805664" cy="78187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E0BEBF7-C31E-764F-AEDA-54AE6EC69CEF}"/>
                </a:ext>
              </a:extLst>
            </p:cNvPr>
            <p:cNvSpPr txBox="1"/>
            <p:nvPr/>
          </p:nvSpPr>
          <p:spPr>
            <a:xfrm>
              <a:off x="10682997" y="5764417"/>
              <a:ext cx="391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800" dirty="0">
                  <a:latin typeface="Helvetica" pitchFamily="2" charset="0"/>
                </a:rPr>
                <a:t>4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C63196-2BA1-C146-89DC-FA9EA2BBF42D}"/>
              </a:ext>
            </a:extLst>
          </p:cNvPr>
          <p:cNvSpPr txBox="1"/>
          <p:nvPr/>
        </p:nvSpPr>
        <p:spPr>
          <a:xfrm>
            <a:off x="10967061" y="4428093"/>
            <a:ext cx="838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275553-F75D-764D-A8DA-2F3F8E9FE5BA}"/>
              </a:ext>
            </a:extLst>
          </p:cNvPr>
          <p:cNvSpPr txBox="1"/>
          <p:nvPr/>
        </p:nvSpPr>
        <p:spPr>
          <a:xfrm>
            <a:off x="10956751" y="4793519"/>
            <a:ext cx="100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DBDC6C-81AB-FD49-830C-EB9B182A32C9}"/>
              </a:ext>
            </a:extLst>
          </p:cNvPr>
          <p:cNvSpPr txBox="1"/>
          <p:nvPr/>
        </p:nvSpPr>
        <p:spPr>
          <a:xfrm>
            <a:off x="7614449" y="4421318"/>
            <a:ext cx="2033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Ordering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33F93AC-C8DC-514C-B21E-FAC79E744D0C}"/>
              </a:ext>
            </a:extLst>
          </p:cNvPr>
          <p:cNvCxnSpPr/>
          <p:nvPr/>
        </p:nvCxnSpPr>
        <p:spPr>
          <a:xfrm>
            <a:off x="6750206" y="3631483"/>
            <a:ext cx="4707838" cy="1703614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8618BF6E-3CD3-A44C-849E-D3C7F651A753}"/>
              </a:ext>
            </a:extLst>
          </p:cNvPr>
          <p:cNvCxnSpPr>
            <a:cxnSpLocks/>
          </p:cNvCxnSpPr>
          <p:nvPr/>
        </p:nvCxnSpPr>
        <p:spPr>
          <a:xfrm>
            <a:off x="6731165" y="4292360"/>
            <a:ext cx="929094" cy="96733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C864254-D009-3641-840B-31736C92262B}"/>
              </a:ext>
            </a:extLst>
          </p:cNvPr>
          <p:cNvSpPr txBox="1"/>
          <p:nvPr/>
        </p:nvSpPr>
        <p:spPr>
          <a:xfrm>
            <a:off x="8448886" y="6488668"/>
            <a:ext cx="2532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with sequence #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20DB06-9ECC-6D4D-AC8E-4E3F809F8CDE}"/>
              </a:ext>
            </a:extLst>
          </p:cNvPr>
          <p:cNvCxnSpPr>
            <a:stCxn id="8" idx="2"/>
          </p:cNvCxnSpPr>
          <p:nvPr/>
        </p:nvCxnSpPr>
        <p:spPr>
          <a:xfrm>
            <a:off x="8270007" y="6147424"/>
            <a:ext cx="622130" cy="33842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59C61502-29DB-824A-8324-34ED08C5F1C6}"/>
              </a:ext>
            </a:extLst>
          </p:cNvPr>
          <p:cNvCxnSpPr>
            <a:cxnSpLocks/>
          </p:cNvCxnSpPr>
          <p:nvPr/>
        </p:nvCxnSpPr>
        <p:spPr>
          <a:xfrm>
            <a:off x="9128060" y="6059089"/>
            <a:ext cx="148085" cy="43378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736C1717-0969-B04B-9DC0-879D11D2B877}"/>
              </a:ext>
            </a:extLst>
          </p:cNvPr>
          <p:cNvSpPr/>
          <p:nvPr/>
        </p:nvSpPr>
        <p:spPr>
          <a:xfrm>
            <a:off x="9512619" y="4956028"/>
            <a:ext cx="1494905" cy="391476"/>
          </a:xfrm>
          <a:custGeom>
            <a:avLst/>
            <a:gdLst>
              <a:gd name="connsiteX0" fmla="*/ 1494905 w 1494905"/>
              <a:gd name="connsiteY0" fmla="*/ 21086 h 391476"/>
              <a:gd name="connsiteX1" fmla="*/ 1066642 w 1494905"/>
              <a:gd name="connsiteY1" fmla="*/ 241005 h 391476"/>
              <a:gd name="connsiteX2" fmla="*/ 453184 w 1494905"/>
              <a:gd name="connsiteY2" fmla="*/ 9511 h 391476"/>
              <a:gd name="connsiteX3" fmla="*/ 36495 w 1494905"/>
              <a:gd name="connsiteY3" fmla="*/ 78959 h 391476"/>
              <a:gd name="connsiteX4" fmla="*/ 48070 w 1494905"/>
              <a:gd name="connsiteY4" fmla="*/ 391476 h 391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4905" h="391476">
                <a:moveTo>
                  <a:pt x="1494905" y="21086"/>
                </a:moveTo>
                <a:cubicBezTo>
                  <a:pt x="1367583" y="132010"/>
                  <a:pt x="1240262" y="242934"/>
                  <a:pt x="1066642" y="241005"/>
                </a:cubicBezTo>
                <a:cubicBezTo>
                  <a:pt x="893022" y="239076"/>
                  <a:pt x="624875" y="36519"/>
                  <a:pt x="453184" y="9511"/>
                </a:cubicBezTo>
                <a:cubicBezTo>
                  <a:pt x="281493" y="-17497"/>
                  <a:pt x="104014" y="15298"/>
                  <a:pt x="36495" y="78959"/>
                </a:cubicBezTo>
                <a:cubicBezTo>
                  <a:pt x="-31024" y="142620"/>
                  <a:pt x="8523" y="267048"/>
                  <a:pt x="48070" y="391476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ADF4447-BB0C-274C-A31E-C087D7131D2F}"/>
              </a:ext>
            </a:extLst>
          </p:cNvPr>
          <p:cNvSpPr/>
          <p:nvPr/>
        </p:nvSpPr>
        <p:spPr>
          <a:xfrm>
            <a:off x="11348364" y="5173884"/>
            <a:ext cx="597073" cy="1533815"/>
          </a:xfrm>
          <a:custGeom>
            <a:avLst/>
            <a:gdLst>
              <a:gd name="connsiteX0" fmla="*/ 411514 w 597073"/>
              <a:gd name="connsiteY0" fmla="*/ 0 h 1533815"/>
              <a:gd name="connsiteX1" fmla="*/ 596709 w 597073"/>
              <a:gd name="connsiteY1" fmla="*/ 544010 h 1533815"/>
              <a:gd name="connsiteX2" fmla="*/ 446239 w 597073"/>
              <a:gd name="connsiteY2" fmla="*/ 1435260 h 1533815"/>
              <a:gd name="connsiteX3" fmla="*/ 41125 w 597073"/>
              <a:gd name="connsiteY3" fmla="*/ 1481559 h 1533815"/>
              <a:gd name="connsiteX4" fmla="*/ 41125 w 597073"/>
              <a:gd name="connsiteY4" fmla="*/ 1169043 h 153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7073" h="1533815">
                <a:moveTo>
                  <a:pt x="411514" y="0"/>
                </a:moveTo>
                <a:cubicBezTo>
                  <a:pt x="501218" y="152400"/>
                  <a:pt x="590922" y="304800"/>
                  <a:pt x="596709" y="544010"/>
                </a:cubicBezTo>
                <a:cubicBezTo>
                  <a:pt x="602497" y="783220"/>
                  <a:pt x="538836" y="1279002"/>
                  <a:pt x="446239" y="1435260"/>
                </a:cubicBezTo>
                <a:cubicBezTo>
                  <a:pt x="353642" y="1591518"/>
                  <a:pt x="108644" y="1525929"/>
                  <a:pt x="41125" y="1481559"/>
                </a:cubicBezTo>
                <a:cubicBezTo>
                  <a:pt x="-26394" y="1437190"/>
                  <a:pt x="614" y="1207625"/>
                  <a:pt x="41125" y="1169043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7" grpId="0"/>
      <p:bldP spid="170" grpId="0"/>
      <p:bldP spid="171" grpId="0"/>
      <p:bldP spid="3" grpId="0"/>
      <p:bldP spid="110" grpId="0"/>
      <p:bldP spid="4" grpId="0"/>
      <p:bldP spid="5" grpId="0"/>
      <p:bldP spid="113" grpId="0"/>
      <p:bldP spid="114" grpId="0"/>
      <p:bldP spid="115" grpId="0"/>
      <p:bldP spid="116" grpId="0"/>
      <p:bldP spid="6" grpId="0"/>
      <p:bldP spid="118" grpId="0"/>
      <p:bldP spid="7" grpId="0" animBg="1"/>
      <p:bldP spid="121" grpId="0" animBg="1"/>
      <p:bldP spid="123" grpId="0" animBg="1"/>
      <p:bldP spid="124" grpId="0" animBg="1"/>
      <p:bldP spid="146" grpId="0" animBg="1"/>
      <p:bldP spid="150" grpId="0"/>
      <p:bldP spid="152" grpId="0" animBg="1"/>
      <p:bldP spid="153" grpId="0" animBg="1"/>
      <p:bldP spid="154" grpId="0" animBg="1"/>
      <p:bldP spid="163" grpId="0" animBg="1"/>
      <p:bldP spid="169" grpId="0"/>
      <p:bldP spid="173" grpId="0"/>
      <p:bldP spid="180" grpId="0"/>
      <p:bldP spid="187" grpId="0" animBg="1"/>
      <p:bldP spid="18" grpId="0"/>
      <p:bldP spid="19" grpId="0"/>
      <p:bldP spid="22" grpId="0"/>
      <p:bldP spid="40" grpId="0"/>
      <p:bldP spid="51" grpId="0" animBg="1"/>
      <p:bldP spid="51" grpId="1" animBg="1"/>
      <p:bldP spid="51" grpId="2" animBg="1"/>
      <p:bldP spid="51" grpId="3" animBg="1"/>
      <p:bldP spid="5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 amount of receiver buffer can prevent low sender throughput if the connection is long-lived!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has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</a:p>
          <a:p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ACKs of delivered data (within window) reach sender. Adv. win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Receiver may not match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</p:txBody>
      </p:sp>
    </p:spTree>
    <p:extLst>
      <p:ext uri="{BB962C8B-B14F-4D97-AF65-F5344CB8AC3E}">
        <p14:creationId xmlns:p14="http://schemas.microsoft.com/office/powerpoint/2010/main" val="101337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Inform the sender on an on-going basis (each ACK)</a:t>
            </a:r>
          </a:p>
          <a:p>
            <a:r>
              <a:rPr lang="en-US" dirty="0"/>
              <a:t>Function #1: match sender speed to receiver speed</a:t>
            </a:r>
          </a:p>
          <a:p>
            <a:r>
              <a:rPr lang="en-US" dirty="0"/>
              <a:t>Function #2: reassemble data in order and hold for selective repeat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</p:txBody>
      </p:sp>
    </p:spTree>
    <p:extLst>
      <p:ext uri="{BB962C8B-B14F-4D97-AF65-F5344CB8AC3E}">
        <p14:creationId xmlns:p14="http://schemas.microsoft.com/office/powerpoint/2010/main" val="9695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87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multiple packets together.</a:t>
            </a:r>
          </a:p>
        </p:txBody>
      </p:sp>
    </p:spTree>
    <p:extLst>
      <p:ext uri="{BB962C8B-B14F-4D97-AF65-F5344CB8AC3E}">
        <p14:creationId xmlns:p14="http://schemas.microsoft.com/office/powerpoint/2010/main" val="2394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3418</TotalTime>
  <Words>1265</Words>
  <Application>Microsoft Macintosh PowerPoint</Application>
  <PresentationFormat>Widescreen</PresentationFormat>
  <Paragraphs>319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Flow Control</vt:lpstr>
      <vt:lpstr>Quick recap of concepts</vt:lpstr>
      <vt:lpstr>Implications of ordered delivery</vt:lpstr>
      <vt:lpstr>Stream-Oriented Data Transfer</vt:lpstr>
      <vt:lpstr>Sequence numbers in the app’s stream</vt:lpstr>
      <vt:lpstr>Sequence numbers in the app’s stream</vt:lpstr>
      <vt:lpstr>Sequence numbers in the app’s stream</vt:lpstr>
      <vt:lpstr>How much data to keep in flight?</vt:lpstr>
      <vt:lpstr>We want to increase throughput, but …</vt:lpstr>
      <vt:lpstr>How much data to keep in flight?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3374</cp:revision>
  <dcterms:created xsi:type="dcterms:W3CDTF">2019-01-23T03:40:12Z</dcterms:created>
  <dcterms:modified xsi:type="dcterms:W3CDTF">2022-03-08T03:33:21Z</dcterms:modified>
</cp:coreProperties>
</file>