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21" r:id="rId2"/>
    <p:sldId id="655" r:id="rId3"/>
    <p:sldId id="287" r:id="rId4"/>
    <p:sldId id="290" r:id="rId5"/>
    <p:sldId id="295" r:id="rId6"/>
    <p:sldId id="340" r:id="rId7"/>
    <p:sldId id="299" r:id="rId8"/>
    <p:sldId id="643" r:id="rId9"/>
    <p:sldId id="307" r:id="rId10"/>
    <p:sldId id="644" r:id="rId11"/>
    <p:sldId id="645" r:id="rId12"/>
    <p:sldId id="646" r:id="rId13"/>
    <p:sldId id="647" r:id="rId14"/>
    <p:sldId id="270" r:id="rId15"/>
    <p:sldId id="271" r:id="rId16"/>
    <p:sldId id="268" r:id="rId17"/>
    <p:sldId id="280" r:id="rId18"/>
    <p:sldId id="274" r:id="rId19"/>
    <p:sldId id="278" r:id="rId20"/>
    <p:sldId id="648" r:id="rId21"/>
    <p:sldId id="649" r:id="rId22"/>
    <p:sldId id="650" r:id="rId23"/>
    <p:sldId id="651" r:id="rId24"/>
    <p:sldId id="652" r:id="rId25"/>
    <p:sldId id="315" r:id="rId26"/>
    <p:sldId id="297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/>
    <p:restoredTop sz="94664"/>
  </p:normalViewPr>
  <p:slideViewPr>
    <p:cSldViewPr snapToGrid="0" snapToObjects="1">
      <p:cViewPr varScale="1">
        <p:scale>
          <a:sx n="133" d="100"/>
          <a:sy n="133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2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457271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Paging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Paging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258957" y="1828801"/>
            <a:ext cx="9886121" cy="46640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page can be placed in any frame in physical memory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Fast to allocate and free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Alloc</a:t>
            </a:r>
            <a:r>
              <a:rPr lang="en-US" dirty="0"/>
              <a:t>: No searching for suitable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Free: Doesn’t have to </a:t>
            </a:r>
            <a:r>
              <a:rPr lang="en-US" dirty="0" err="1"/>
              <a:t>coallesce</a:t>
            </a:r>
            <a:r>
              <a:rPr lang="en-US" dirty="0"/>
              <a:t> with adjacent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use bitmap to show free/allocated page frames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Simple to swap-out portions of memory to disk (later lecture)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Page size matches disk block size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run process when some pages are on disk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“present” bit to PTE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007165" y="1396965"/>
            <a:ext cx="10346635" cy="48640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Internal fragmentation: Page size may not match size needed by 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Wasted memory grows with larger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Additional memory references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time-inefficient!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MMU stores only base address of page table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Storage for page tables substantial </a:t>
            </a:r>
            <a:r>
              <a:rPr lang="en-US" dirty="0">
                <a:sym typeface="Wingdings" pitchFamily="2" charset="2"/>
              </a:rPr>
              <a:t> space-inefficient!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Naively, page table 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Problematic with dynamic stack and heap within address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Page tables must be allocated contiguously in memory</a:t>
            </a:r>
          </a:p>
          <a:p>
            <a:pPr lvl="2"/>
            <a:r>
              <a:rPr lang="en-US" sz="1800" dirty="0"/>
              <a:t>Due to linear access of page table entries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76936" y="1690688"/>
            <a:ext cx="1842528" cy="2814391"/>
            <a:chOff x="6734530" y="3142403"/>
            <a:chExt cx="2590556" cy="32908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7090130" y="3142403"/>
              <a:ext cx="259728" cy="431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latin typeface="Marker Felt" charset="0"/>
              </a:endParaRPr>
            </a:p>
          </p:txBody>
        </p:sp>
        <p:sp>
          <p:nvSpPr>
            <p:cNvPr id="5" name="Rectangle 207"/>
            <p:cNvSpPr>
              <a:spLocks noChangeArrowheads="1"/>
            </p:cNvSpPr>
            <p:nvPr/>
          </p:nvSpPr>
          <p:spPr bwMode="auto">
            <a:xfrm>
              <a:off x="6734530" y="3461491"/>
              <a:ext cx="22098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8"/>
            <p:cNvSpPr>
              <a:spLocks noChangeArrowheads="1"/>
            </p:cNvSpPr>
            <p:nvPr/>
          </p:nvSpPr>
          <p:spPr bwMode="auto">
            <a:xfrm>
              <a:off x="6734530" y="5633191"/>
              <a:ext cx="22098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2"/>
                  </a:solidFill>
                </a:rPr>
                <a:t>Stack</a:t>
              </a:r>
            </a:p>
          </p:txBody>
        </p:sp>
        <p:sp>
          <p:nvSpPr>
            <p:cNvPr id="7" name="Rectangle 209"/>
            <p:cNvSpPr>
              <a:spLocks noChangeArrowheads="1"/>
            </p:cNvSpPr>
            <p:nvPr/>
          </p:nvSpPr>
          <p:spPr bwMode="auto">
            <a:xfrm>
              <a:off x="6734530" y="3498468"/>
              <a:ext cx="2209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8" name="Rectangle 210"/>
            <p:cNvSpPr>
              <a:spLocks noChangeArrowheads="1"/>
            </p:cNvSpPr>
            <p:nvPr/>
          </p:nvSpPr>
          <p:spPr bwMode="auto">
            <a:xfrm>
              <a:off x="6734530" y="4056802"/>
              <a:ext cx="2209800" cy="6389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Heap</a:t>
              </a:r>
            </a:p>
          </p:txBody>
        </p:sp>
        <p:sp>
          <p:nvSpPr>
            <p:cNvPr id="9" name="Line 211"/>
            <p:cNvSpPr>
              <a:spLocks noChangeShapeType="1"/>
            </p:cNvSpPr>
            <p:nvPr/>
          </p:nvSpPr>
          <p:spPr bwMode="auto">
            <a:xfrm>
              <a:off x="7821500" y="4694229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2"/>
            <p:cNvSpPr>
              <a:spLocks noChangeShapeType="1"/>
            </p:cNvSpPr>
            <p:nvPr/>
          </p:nvSpPr>
          <p:spPr bwMode="auto">
            <a:xfrm>
              <a:off x="7830465" y="5285528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65358" y="3335145"/>
              <a:ext cx="259728" cy="431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0E17-59AC-6AC5-0CA2-68EE1818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Page Table sizes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E215-58E9-1BE3-B3A9-4C6304DB1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are page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59" y="1828801"/>
            <a:ext cx="9451591" cy="4297363"/>
          </a:xfrm>
        </p:spPr>
        <p:txBody>
          <a:bodyPr>
            <a:normAutofit/>
          </a:bodyPr>
          <a:lstStyle/>
          <a:p>
            <a:pPr marL="361639" indent="-361639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2 bytes</a:t>
            </a:r>
            <a:r>
              <a:rPr lang="en-US" sz="2400" dirty="0"/>
              <a:t>, and </a:t>
            </a:r>
            <a:r>
              <a:rPr lang="en-US" sz="2400" b="1" dirty="0"/>
              <a:t>32 </a:t>
            </a:r>
            <a:r>
              <a:rPr lang="en-US" sz="2400" dirty="0"/>
              <a:t>possible virtual page numbers</a:t>
            </a:r>
            <a:br>
              <a:rPr lang="en-US" sz="2400" dirty="0"/>
            </a:br>
            <a:endParaRPr lang="en-US" sz="2400" dirty="0"/>
          </a:p>
          <a:p>
            <a:pPr marL="361639" indent="-361639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2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24 bits</a:t>
            </a:r>
            <a:r>
              <a:rPr lang="en-US" sz="2400" dirty="0"/>
              <a:t>, pages are </a:t>
            </a:r>
            <a:r>
              <a:rPr lang="en-US" sz="2400" b="1" dirty="0"/>
              <a:t>16 bytes</a:t>
            </a:r>
            <a:br>
              <a:rPr lang="en-US" sz="2400" b="1" dirty="0"/>
            </a:br>
            <a:endParaRPr lang="en-US" sz="2400" dirty="0"/>
          </a:p>
          <a:p>
            <a:pPr marL="361639" indent="-361639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4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32 bits</a:t>
            </a:r>
            <a:r>
              <a:rPr lang="en-US" sz="2400" dirty="0"/>
              <a:t>, and pages are </a:t>
            </a:r>
            <a:r>
              <a:rPr lang="en-US" sz="2400" b="1" dirty="0"/>
              <a:t>4 KB</a:t>
            </a:r>
            <a:br>
              <a:rPr lang="en-US" sz="2400" b="1" dirty="0"/>
            </a:br>
            <a:endParaRPr lang="en-US" sz="2400" b="1" dirty="0"/>
          </a:p>
          <a:p>
            <a:pPr marL="361639" indent="-361639">
              <a:buFont typeface="+mj-lt"/>
              <a:buAutoNum type="arabicPeriod"/>
            </a:pPr>
            <a:r>
              <a:rPr lang="en-US" sz="2400" dirty="0" err="1"/>
              <a:t>PTE’s</a:t>
            </a:r>
            <a:r>
              <a:rPr lang="en-US" sz="2400" dirty="0"/>
              <a:t> are </a:t>
            </a:r>
            <a:r>
              <a:rPr lang="en-US" sz="2400" b="1" dirty="0"/>
              <a:t>4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64 bits</a:t>
            </a:r>
            <a:r>
              <a:rPr lang="en-US" sz="2400" dirty="0"/>
              <a:t>, and pages are </a:t>
            </a:r>
            <a:r>
              <a:rPr lang="en-US" sz="2400" b="1" dirty="0"/>
              <a:t>4 KB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big is each page table?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6977" y="2262223"/>
            <a:ext cx="227235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32  * 2 bytes = 64 bytes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893" y="3041060"/>
            <a:ext cx="420070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2 bytes * 2^(24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16) = </a:t>
            </a:r>
            <a:r>
              <a:rPr lang="en-US" sz="1687" b="1" dirty="0">
                <a:latin typeface="Gill Sans MT" panose="020B0502020104020203" pitchFamily="34" charset="77"/>
              </a:rPr>
              <a:t>2^21 bytes </a:t>
            </a:r>
            <a:r>
              <a:rPr lang="en-US" sz="1687" dirty="0"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8016" y="3819897"/>
            <a:ext cx="423596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4 bytes * 2^(32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4K) = </a:t>
            </a:r>
            <a:r>
              <a:rPr lang="en-US" sz="1687" b="1" dirty="0">
                <a:latin typeface="Gill Sans MT" panose="020B0502020104020203" pitchFamily="34" charset="77"/>
              </a:rPr>
              <a:t>2^22 bytes </a:t>
            </a:r>
            <a:r>
              <a:rPr lang="en-US" sz="1687" dirty="0"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4404" y="4574087"/>
            <a:ext cx="357873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4 bytes * 2^(64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4K) = </a:t>
            </a:r>
            <a:r>
              <a:rPr lang="en-US" sz="1687" b="1" dirty="0">
                <a:latin typeface="Gill Sans MT" panose="020B0502020104020203" pitchFamily="34" charset="77"/>
              </a:rPr>
              <a:t>2^54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001407" y="2072972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01407" y="222676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001407" y="238054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001407" y="253433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001407" y="2688128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001407" y="28419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001407" y="29957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001407" y="31494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001407" y="33032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001407" y="34570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001407" y="359101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001407" y="374480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001407" y="389859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001407" y="40523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001407" y="420617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001407" y="43599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001407" y="45137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001407" y="46675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001407" y="48213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001407" y="49751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001407" y="51289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001407" y="52826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001407" y="54364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001407" y="5590276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001407" y="5744065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01407" y="5897854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001407" y="6051643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519704" y="206305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519704" y="221683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7519704" y="237062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519704" y="25244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7519704" y="26782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519704" y="28319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519704" y="29857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7519704" y="31395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519704" y="329336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519704" y="344715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7519704" y="358109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7519704" y="37348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7519704" y="388867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519704" y="40424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519704" y="41962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519704" y="43500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519704" y="45038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519704" y="46576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519704" y="48114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519704" y="49651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9704" y="51189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519704" y="527277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519704" y="542656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519704" y="558035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7519704" y="573414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7519704" y="588793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519704" y="604172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324433" y="1958349"/>
            <a:ext cx="62196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94" name="Shape 194"/>
          <p:cNvSpPr/>
          <p:nvPr/>
        </p:nvSpPr>
        <p:spPr>
          <a:xfrm>
            <a:off x="3310006" y="2251044"/>
            <a:ext cx="63639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195" name="Shape 195"/>
          <p:cNvSpPr/>
          <p:nvPr/>
        </p:nvSpPr>
        <p:spPr>
          <a:xfrm>
            <a:off x="3282755" y="5825861"/>
            <a:ext cx="66364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196" name="Shape 196"/>
          <p:cNvSpPr/>
          <p:nvPr/>
        </p:nvSpPr>
        <p:spPr>
          <a:xfrm>
            <a:off x="3907163" y="1674618"/>
            <a:ext cx="107747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197" name="Shape 197"/>
          <p:cNvSpPr/>
          <p:nvPr/>
        </p:nvSpPr>
        <p:spPr>
          <a:xfrm>
            <a:off x="7363129" y="1664696"/>
            <a:ext cx="126637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198" name="Shape 198"/>
          <p:cNvSpPr/>
          <p:nvPr/>
        </p:nvSpPr>
        <p:spPr>
          <a:xfrm>
            <a:off x="4936588" y="2168982"/>
            <a:ext cx="2568011" cy="87188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 flipV="1">
            <a:off x="4936587" y="2166115"/>
            <a:ext cx="2566214" cy="27075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936588" y="2615467"/>
            <a:ext cx="2559424" cy="212372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4936587" y="2619908"/>
            <a:ext cx="2565577" cy="138434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Shape 202"/>
          <p:cNvSpPr/>
          <p:nvPr/>
        </p:nvSpPr>
        <p:spPr>
          <a:xfrm flipV="1">
            <a:off x="4936588" y="5336230"/>
            <a:ext cx="2566088" cy="293598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Shape 203"/>
          <p:cNvSpPr/>
          <p:nvPr/>
        </p:nvSpPr>
        <p:spPr>
          <a:xfrm flipV="1">
            <a:off x="4936588" y="2416990"/>
            <a:ext cx="2572225" cy="339143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936588" y="5951297"/>
            <a:ext cx="2565664" cy="16523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 flipV="1">
            <a:off x="4936588" y="3977457"/>
            <a:ext cx="2570775" cy="212564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528320" y="3897523"/>
            <a:ext cx="106997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Waste!</a:t>
            </a:r>
          </a:p>
        </p:txBody>
      </p:sp>
      <p:sp>
        <p:nvSpPr>
          <p:cNvPr id="207" name="Shape 207"/>
          <p:cNvSpPr/>
          <p:nvPr/>
        </p:nvSpPr>
        <p:spPr>
          <a:xfrm flipV="1">
            <a:off x="3716600" y="2828061"/>
            <a:ext cx="1" cy="275890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Shape 208"/>
          <p:cNvSpPr/>
          <p:nvPr/>
        </p:nvSpPr>
        <p:spPr>
          <a:xfrm flipH="1">
            <a:off x="3716600" y="2828061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Shape 209"/>
          <p:cNvSpPr/>
          <p:nvPr/>
        </p:nvSpPr>
        <p:spPr>
          <a:xfrm flipH="1" flipV="1">
            <a:off x="3716600" y="5596264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Page Tables so Large?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640564" y="273917"/>
            <a:ext cx="8786813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Many </a:t>
            </a:r>
            <a:r>
              <a:rPr sz="4556" dirty="0">
                <a:solidFill>
                  <a:srgbClr val="C00000"/>
                </a:solidFill>
              </a:rPr>
              <a:t>invalid</a:t>
            </a:r>
            <a:r>
              <a:rPr sz="4556" dirty="0"/>
              <a:t> </a:t>
            </a:r>
            <a:r>
              <a:rPr lang="en-US" sz="4556" dirty="0"/>
              <a:t>page table </a:t>
            </a:r>
            <a:r>
              <a:rPr sz="4556" dirty="0"/>
              <a:t>entries</a:t>
            </a:r>
          </a:p>
        </p:txBody>
      </p:sp>
      <p:sp>
        <p:nvSpPr>
          <p:cNvPr id="212" name="Shape 212"/>
          <p:cNvSpPr/>
          <p:nvPr/>
        </p:nvSpPr>
        <p:spPr>
          <a:xfrm>
            <a:off x="5007591" y="1941421"/>
            <a:ext cx="398787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PFN	valid	prot	</a:t>
            </a:r>
          </a:p>
        </p:txBody>
      </p:sp>
      <p:sp>
        <p:nvSpPr>
          <p:cNvPr id="213" name="Shape 213"/>
          <p:cNvSpPr/>
          <p:nvPr/>
        </p:nvSpPr>
        <p:spPr>
          <a:xfrm>
            <a:off x="4874125" y="2291807"/>
            <a:ext cx="354902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10</a:t>
            </a:r>
            <a:r>
              <a:rPr lang="en-US" sz="1687" dirty="0"/>
              <a:t>	</a:t>
            </a:r>
            <a:r>
              <a:rPr sz="1687" dirty="0"/>
              <a:t>1	r-x	</a:t>
            </a:r>
          </a:p>
        </p:txBody>
      </p:sp>
      <p:sp>
        <p:nvSpPr>
          <p:cNvPr id="214" name="Shape 214"/>
          <p:cNvSpPr/>
          <p:nvPr/>
        </p:nvSpPr>
        <p:spPr>
          <a:xfrm>
            <a:off x="5007591" y="254726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5" name="Shape 215"/>
          <p:cNvSpPr/>
          <p:nvPr/>
        </p:nvSpPr>
        <p:spPr>
          <a:xfrm>
            <a:off x="5007591" y="5700167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23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16" name="Shape 216"/>
          <p:cNvSpPr/>
          <p:nvPr/>
        </p:nvSpPr>
        <p:spPr>
          <a:xfrm>
            <a:off x="5007591" y="297737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7" name="Shape 217"/>
          <p:cNvSpPr/>
          <p:nvPr/>
        </p:nvSpPr>
        <p:spPr>
          <a:xfrm>
            <a:off x="5007591" y="319243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8" name="Shape 218"/>
          <p:cNvSpPr/>
          <p:nvPr/>
        </p:nvSpPr>
        <p:spPr>
          <a:xfrm>
            <a:off x="5007591" y="3407491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19" name="Shape 219"/>
          <p:cNvSpPr/>
          <p:nvPr/>
        </p:nvSpPr>
        <p:spPr>
          <a:xfrm>
            <a:off x="5007591" y="362254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20" name="Shape 220"/>
          <p:cNvSpPr/>
          <p:nvPr/>
        </p:nvSpPr>
        <p:spPr>
          <a:xfrm>
            <a:off x="5007591" y="410549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1" name="Shape 221"/>
          <p:cNvSpPr/>
          <p:nvPr/>
        </p:nvSpPr>
        <p:spPr>
          <a:xfrm>
            <a:off x="5007591" y="4320551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22" name="Shape 222"/>
          <p:cNvSpPr/>
          <p:nvPr/>
        </p:nvSpPr>
        <p:spPr>
          <a:xfrm>
            <a:off x="5007591" y="4535608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7591" y="475066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4" name="Shape 224"/>
          <p:cNvSpPr/>
          <p:nvPr/>
        </p:nvSpPr>
        <p:spPr>
          <a:xfrm>
            <a:off x="5007591" y="5095532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28	1</a:t>
            </a:r>
            <a:r>
              <a:rPr lang="en-US" sz="1687" dirty="0"/>
              <a:t>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25" name="Shape 225"/>
          <p:cNvSpPr/>
          <p:nvPr/>
        </p:nvSpPr>
        <p:spPr>
          <a:xfrm>
            <a:off x="5007591" y="5404477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4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26" name="Shape 226"/>
          <p:cNvSpPr/>
          <p:nvPr/>
        </p:nvSpPr>
        <p:spPr>
          <a:xfrm>
            <a:off x="5152834" y="3878211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</a:rPr>
              <a:t>…many more invalid…</a:t>
            </a:r>
          </a:p>
        </p:txBody>
      </p:sp>
      <p:sp>
        <p:nvSpPr>
          <p:cNvPr id="227" name="Shape 227"/>
          <p:cNvSpPr/>
          <p:nvPr/>
        </p:nvSpPr>
        <p:spPr>
          <a:xfrm>
            <a:off x="4874125" y="2647959"/>
            <a:ext cx="2319693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" name="Shape 246"/>
          <p:cNvSpPr/>
          <p:nvPr/>
        </p:nvSpPr>
        <p:spPr>
          <a:xfrm>
            <a:off x="2846038" y="3980400"/>
            <a:ext cx="1663918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how to avoid</a:t>
            </a:r>
            <a:b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storing these?</a:t>
            </a:r>
          </a:p>
        </p:txBody>
      </p:sp>
      <p:sp>
        <p:nvSpPr>
          <p:cNvPr id="21" name="Shape 247"/>
          <p:cNvSpPr/>
          <p:nvPr/>
        </p:nvSpPr>
        <p:spPr>
          <a:xfrm flipV="1">
            <a:off x="4587550" y="3452736"/>
            <a:ext cx="1" cy="173352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248"/>
          <p:cNvSpPr/>
          <p:nvPr/>
        </p:nvSpPr>
        <p:spPr>
          <a:xfrm flipH="1">
            <a:off x="4587550" y="3452736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" name="Shape 249"/>
          <p:cNvSpPr/>
          <p:nvPr/>
        </p:nvSpPr>
        <p:spPr>
          <a:xfrm flipH="1" flipV="1">
            <a:off x="4587550" y="5185095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903582" y="1586267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of linear page tables: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19" dirty="0"/>
              <a:t>Avoid the simple linear page table</a:t>
            </a:r>
            <a:endParaRPr sz="4219" dirty="0"/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838200" y="1931989"/>
            <a:ext cx="10515600" cy="39735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333333"/>
                </a:solidFill>
              </a:rPr>
              <a:t>Use more </a:t>
            </a:r>
            <a:r>
              <a:rPr lang="en-US" sz="3000" dirty="0">
                <a:solidFill>
                  <a:srgbClr val="333333"/>
                </a:solidFill>
              </a:rPr>
              <a:t>efficient (but </a:t>
            </a:r>
            <a:r>
              <a:rPr sz="3000" dirty="0">
                <a:solidFill>
                  <a:srgbClr val="333333"/>
                </a:solidFill>
              </a:rPr>
              <a:t>complex</a:t>
            </a:r>
            <a:r>
              <a:rPr lang="en-US" sz="3000" dirty="0">
                <a:solidFill>
                  <a:srgbClr val="333333"/>
                </a:solidFill>
              </a:rPr>
              <a:t>) data structures</a:t>
            </a:r>
            <a:r>
              <a:rPr sz="3000" dirty="0">
                <a:solidFill>
                  <a:srgbClr val="333333"/>
                </a:solidFill>
              </a:rPr>
              <a:t>, instead of </a:t>
            </a:r>
            <a:r>
              <a:rPr lang="en-US" sz="3000" dirty="0">
                <a:solidFill>
                  <a:srgbClr val="333333"/>
                </a:solidFill>
              </a:rPr>
              <a:t>the simple </a:t>
            </a:r>
            <a:r>
              <a:rPr sz="3000" dirty="0">
                <a:solidFill>
                  <a:srgbClr val="333333"/>
                </a:solidFill>
              </a:rPr>
              <a:t>big array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3333"/>
                </a:solidFill>
              </a:rPr>
              <a:t>Any data structure is possible in principle*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4FE79-7B52-D86B-7A38-ED956AC3DC67}"/>
              </a:ext>
            </a:extLst>
          </p:cNvPr>
          <p:cNvSpPr txBox="1"/>
          <p:nvPr/>
        </p:nvSpPr>
        <p:spPr>
          <a:xfrm>
            <a:off x="2368550" y="6146802"/>
            <a:ext cx="745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*assuming software managed TLB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Some a</a:t>
            </a:r>
            <a:r>
              <a:rPr sz="4556" dirty="0"/>
              <a:t>pproach</a:t>
            </a:r>
            <a:r>
              <a:rPr lang="en-US" sz="4556" dirty="0"/>
              <a:t>es</a:t>
            </a:r>
            <a:endParaRPr sz="4556" dirty="0"/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1524000" y="1651993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/>
              <a:t>P</a:t>
            </a:r>
            <a:r>
              <a:rPr lang="en-US" sz="2672" dirty="0" err="1"/>
              <a:t>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chemeClr val="tx1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the </a:t>
            </a:r>
            <a:r>
              <a:rPr lang="en-US" sz="2461" dirty="0" err="1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pagetables</a:t>
            </a: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 of page tables</a:t>
            </a:r>
            <a:r>
              <a:rPr lang="en-US" sz="2672" dirty="0">
                <a:solidFill>
                  <a:schemeClr val="tx1"/>
                </a:solidFill>
              </a:rPr>
              <a:t>…</a:t>
            </a:r>
            <a:endParaRPr sz="2672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19" dirty="0"/>
              <a:t>Approach 1: Inverted Page Table</a:t>
            </a:r>
            <a:endParaRPr sz="4219" dirty="0"/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1235676" y="1629668"/>
            <a:ext cx="9927623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1093" indent="-241093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/>
              <a:t>Inverted Page Tables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ＭＳ Ｐゴシック" charset="-128"/>
              </a:rPr>
              <a:t>Only need entries for virtual pages </a:t>
            </a:r>
            <a:r>
              <a:rPr lang="en-US" sz="2800" dirty="0" err="1">
                <a:ea typeface="ＭＳ Ｐゴシック" charset="-128"/>
              </a:rPr>
              <a:t>w</a:t>
            </a:r>
            <a:r>
              <a:rPr lang="en-US" sz="2800" dirty="0">
                <a:ea typeface="ＭＳ Ｐゴシック" charset="-128"/>
              </a:rPr>
              <a:t>/ valid physical mappings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Search </a:t>
            </a:r>
            <a:r>
              <a:rPr lang="en-US" dirty="0">
                <a:solidFill>
                  <a:srgbClr val="333333"/>
                </a:solidFill>
                <a:ea typeface="ＭＳ Ｐゴシック" charset="-128"/>
              </a:rPr>
              <a:t>through data structure &lt;</a:t>
            </a:r>
            <a:r>
              <a:rPr lang="en-US" dirty="0" err="1">
                <a:solidFill>
                  <a:srgbClr val="333333"/>
                </a:solidFill>
                <a:ea typeface="ＭＳ Ｐゴシック" charset="-128"/>
              </a:rPr>
              <a:t>ppn</a:t>
            </a:r>
            <a:r>
              <a:rPr lang="en-US" dirty="0">
                <a:solidFill>
                  <a:srgbClr val="333333"/>
                </a:solidFill>
                <a:ea typeface="ＭＳ Ｐゴシック" charset="-128"/>
              </a:rPr>
              <a:t>, </a:t>
            </a:r>
            <a:r>
              <a:rPr lang="en-US" dirty="0" err="1">
                <a:solidFill>
                  <a:srgbClr val="333333"/>
                </a:solidFill>
                <a:ea typeface="ＭＳ Ｐゴシック" charset="-128"/>
              </a:rPr>
              <a:t>vpn+ASID</a:t>
            </a:r>
            <a:r>
              <a:rPr lang="en-US" dirty="0">
                <a:solidFill>
                  <a:srgbClr val="333333"/>
                </a:solidFill>
                <a:ea typeface="ＭＳ Ｐゴシック" charset="-128"/>
              </a:rPr>
              <a:t>&gt; to find match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800" dirty="0">
              <a:solidFill>
                <a:srgbClr val="333333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dirty="0">
                <a:solidFill>
                  <a:srgbClr val="333333"/>
                </a:solidFill>
              </a:rPr>
              <a:t>Better: Find possible matches entries by </a:t>
            </a:r>
            <a:r>
              <a:rPr lang="en-US" dirty="0"/>
              <a:t>hashing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vpn+ASID</a:t>
            </a:r>
            <a:endParaRPr lang="en-US" dirty="0">
              <a:solidFill>
                <a:srgbClr val="333333"/>
              </a:solidFill>
            </a:endParaRP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1775445" y="345506"/>
            <a:ext cx="8641110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Valid PTEs are Contiguous</a:t>
            </a:r>
            <a:endParaRPr sz="4556" dirty="0"/>
          </a:p>
        </p:txBody>
      </p:sp>
      <p:sp>
        <p:nvSpPr>
          <p:cNvPr id="346" name="Shape 346"/>
          <p:cNvSpPr/>
          <p:nvPr/>
        </p:nvSpPr>
        <p:spPr>
          <a:xfrm>
            <a:off x="6415057" y="2207406"/>
            <a:ext cx="5065743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“hole”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 space: </a:t>
            </a:r>
            <a:b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valids vs. 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invalids are clustered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did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avoid allocating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holes in phys memory?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432801" y="4557135"/>
            <a:ext cx="3549370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Use ideas from segmentation!</a:t>
            </a:r>
          </a:p>
        </p:txBody>
      </p:sp>
      <p:sp>
        <p:nvSpPr>
          <p:cNvPr id="3" name="Shape 212">
            <a:extLst>
              <a:ext uri="{FF2B5EF4-FFF2-40B4-BE49-F238E27FC236}">
                <a16:creationId xmlns:a16="http://schemas.microsoft.com/office/drawing/2014/main" id="{DA5B4A34-2BDF-F790-50DE-BBC66EFC6E76}"/>
              </a:ext>
            </a:extLst>
          </p:cNvPr>
          <p:cNvSpPr/>
          <p:nvPr/>
        </p:nvSpPr>
        <p:spPr>
          <a:xfrm>
            <a:off x="3584630" y="1600707"/>
            <a:ext cx="398787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PFN	valid	prot	</a:t>
            </a:r>
          </a:p>
        </p:txBody>
      </p:sp>
      <p:sp>
        <p:nvSpPr>
          <p:cNvPr id="4" name="Shape 213">
            <a:extLst>
              <a:ext uri="{FF2B5EF4-FFF2-40B4-BE49-F238E27FC236}">
                <a16:creationId xmlns:a16="http://schemas.microsoft.com/office/drawing/2014/main" id="{435547AB-9C60-7CF4-FB5C-65C00AB9ADDB}"/>
              </a:ext>
            </a:extLst>
          </p:cNvPr>
          <p:cNvSpPr/>
          <p:nvPr/>
        </p:nvSpPr>
        <p:spPr>
          <a:xfrm>
            <a:off x="3451164" y="1951093"/>
            <a:ext cx="354902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10</a:t>
            </a:r>
            <a:r>
              <a:rPr lang="en-US" sz="1687" dirty="0"/>
              <a:t>	</a:t>
            </a:r>
            <a:r>
              <a:rPr sz="1687" dirty="0"/>
              <a:t>1	r-x	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D0E72DB8-E278-1BA4-BC1C-F9721D1CBC38}"/>
              </a:ext>
            </a:extLst>
          </p:cNvPr>
          <p:cNvSpPr/>
          <p:nvPr/>
        </p:nvSpPr>
        <p:spPr>
          <a:xfrm>
            <a:off x="3584630" y="220655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6" name="Shape 215">
            <a:extLst>
              <a:ext uri="{FF2B5EF4-FFF2-40B4-BE49-F238E27FC236}">
                <a16:creationId xmlns:a16="http://schemas.microsoft.com/office/drawing/2014/main" id="{504C9C3D-B9FC-A8F7-FBA0-670B8F190421}"/>
              </a:ext>
            </a:extLst>
          </p:cNvPr>
          <p:cNvSpPr/>
          <p:nvPr/>
        </p:nvSpPr>
        <p:spPr>
          <a:xfrm>
            <a:off x="3584630" y="5359453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23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7" name="Shape 216">
            <a:extLst>
              <a:ext uri="{FF2B5EF4-FFF2-40B4-BE49-F238E27FC236}">
                <a16:creationId xmlns:a16="http://schemas.microsoft.com/office/drawing/2014/main" id="{35C788F4-9220-62CF-6D72-270BBA1D2B30}"/>
              </a:ext>
            </a:extLst>
          </p:cNvPr>
          <p:cNvSpPr/>
          <p:nvPr/>
        </p:nvSpPr>
        <p:spPr>
          <a:xfrm>
            <a:off x="3584630" y="2636663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8" name="Shape 217">
            <a:extLst>
              <a:ext uri="{FF2B5EF4-FFF2-40B4-BE49-F238E27FC236}">
                <a16:creationId xmlns:a16="http://schemas.microsoft.com/office/drawing/2014/main" id="{21FE1AB4-C2C2-FE73-18B1-2466A440AFB0}"/>
              </a:ext>
            </a:extLst>
          </p:cNvPr>
          <p:cNvSpPr/>
          <p:nvPr/>
        </p:nvSpPr>
        <p:spPr>
          <a:xfrm>
            <a:off x="3584630" y="285172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9" name="Shape 218">
            <a:extLst>
              <a:ext uri="{FF2B5EF4-FFF2-40B4-BE49-F238E27FC236}">
                <a16:creationId xmlns:a16="http://schemas.microsoft.com/office/drawing/2014/main" id="{71F064AD-C390-FB6B-66F2-218FAC849DC5}"/>
              </a:ext>
            </a:extLst>
          </p:cNvPr>
          <p:cNvSpPr/>
          <p:nvPr/>
        </p:nvSpPr>
        <p:spPr>
          <a:xfrm>
            <a:off x="3584630" y="306677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0" name="Shape 219">
            <a:extLst>
              <a:ext uri="{FF2B5EF4-FFF2-40B4-BE49-F238E27FC236}">
                <a16:creationId xmlns:a16="http://schemas.microsoft.com/office/drawing/2014/main" id="{59B94910-1624-8B2A-51F0-3B0A67B019BE}"/>
              </a:ext>
            </a:extLst>
          </p:cNvPr>
          <p:cNvSpPr/>
          <p:nvPr/>
        </p:nvSpPr>
        <p:spPr>
          <a:xfrm>
            <a:off x="3584630" y="3281833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11" name="Shape 220">
            <a:extLst>
              <a:ext uri="{FF2B5EF4-FFF2-40B4-BE49-F238E27FC236}">
                <a16:creationId xmlns:a16="http://schemas.microsoft.com/office/drawing/2014/main" id="{4DF42DD4-D2D5-C624-F52A-99BBAF0CCECC}"/>
              </a:ext>
            </a:extLst>
          </p:cNvPr>
          <p:cNvSpPr/>
          <p:nvPr/>
        </p:nvSpPr>
        <p:spPr>
          <a:xfrm>
            <a:off x="3584630" y="376478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2" name="Shape 221">
            <a:extLst>
              <a:ext uri="{FF2B5EF4-FFF2-40B4-BE49-F238E27FC236}">
                <a16:creationId xmlns:a16="http://schemas.microsoft.com/office/drawing/2014/main" id="{65488FC9-4D34-E5DA-684D-658FF04F0BE3}"/>
              </a:ext>
            </a:extLst>
          </p:cNvPr>
          <p:cNvSpPr/>
          <p:nvPr/>
        </p:nvSpPr>
        <p:spPr>
          <a:xfrm>
            <a:off x="3584630" y="397983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7902A7A2-5AE6-4221-E6D8-E6E6C34EE935}"/>
              </a:ext>
            </a:extLst>
          </p:cNvPr>
          <p:cNvSpPr/>
          <p:nvPr/>
        </p:nvSpPr>
        <p:spPr>
          <a:xfrm>
            <a:off x="3584630" y="419489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4" name="Shape 223">
            <a:extLst>
              <a:ext uri="{FF2B5EF4-FFF2-40B4-BE49-F238E27FC236}">
                <a16:creationId xmlns:a16="http://schemas.microsoft.com/office/drawing/2014/main" id="{B9FA63F5-67D5-6A57-D0F0-2D813BF0E39F}"/>
              </a:ext>
            </a:extLst>
          </p:cNvPr>
          <p:cNvSpPr/>
          <p:nvPr/>
        </p:nvSpPr>
        <p:spPr>
          <a:xfrm>
            <a:off x="3584630" y="440995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F92466B6-4699-84C6-77C2-64FB5A889672}"/>
              </a:ext>
            </a:extLst>
          </p:cNvPr>
          <p:cNvSpPr/>
          <p:nvPr/>
        </p:nvSpPr>
        <p:spPr>
          <a:xfrm>
            <a:off x="3584630" y="4754818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28	1</a:t>
            </a:r>
            <a:r>
              <a:rPr lang="en-US" sz="1687" dirty="0"/>
              <a:t>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D2064F2D-029B-4196-DC8E-83F7F5FCAF27}"/>
              </a:ext>
            </a:extLst>
          </p:cNvPr>
          <p:cNvSpPr/>
          <p:nvPr/>
        </p:nvSpPr>
        <p:spPr>
          <a:xfrm>
            <a:off x="3584630" y="5063763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4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669FFC5D-DD27-5DDC-0643-B50FBCE5EA03}"/>
              </a:ext>
            </a:extLst>
          </p:cNvPr>
          <p:cNvSpPr/>
          <p:nvPr/>
        </p:nvSpPr>
        <p:spPr>
          <a:xfrm>
            <a:off x="3729873" y="3537497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</a:rPr>
              <a:t>…many more invalid…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AE8E49E8-5E06-E056-9C7A-99133FB59813}"/>
              </a:ext>
            </a:extLst>
          </p:cNvPr>
          <p:cNvSpPr/>
          <p:nvPr/>
        </p:nvSpPr>
        <p:spPr>
          <a:xfrm>
            <a:off x="3451164" y="2307245"/>
            <a:ext cx="2319693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" name="Shape 246">
            <a:extLst>
              <a:ext uri="{FF2B5EF4-FFF2-40B4-BE49-F238E27FC236}">
                <a16:creationId xmlns:a16="http://schemas.microsoft.com/office/drawing/2014/main" id="{3CE9599D-E2FF-95E0-9DEA-C397ED6C3BA4}"/>
              </a:ext>
            </a:extLst>
          </p:cNvPr>
          <p:cNvSpPr/>
          <p:nvPr/>
        </p:nvSpPr>
        <p:spPr>
          <a:xfrm>
            <a:off x="1423077" y="3639686"/>
            <a:ext cx="1663918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how to avoid</a:t>
            </a:r>
            <a:b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storing these?</a:t>
            </a:r>
          </a:p>
        </p:txBody>
      </p:sp>
      <p:sp>
        <p:nvSpPr>
          <p:cNvPr id="20" name="Shape 247">
            <a:extLst>
              <a:ext uri="{FF2B5EF4-FFF2-40B4-BE49-F238E27FC236}">
                <a16:creationId xmlns:a16="http://schemas.microsoft.com/office/drawing/2014/main" id="{E288A147-670D-271E-3A1B-67966C9A931A}"/>
              </a:ext>
            </a:extLst>
          </p:cNvPr>
          <p:cNvSpPr/>
          <p:nvPr/>
        </p:nvSpPr>
        <p:spPr>
          <a:xfrm flipV="1">
            <a:off x="3164589" y="3112022"/>
            <a:ext cx="1" cy="173352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" name="Shape 248">
            <a:extLst>
              <a:ext uri="{FF2B5EF4-FFF2-40B4-BE49-F238E27FC236}">
                <a16:creationId xmlns:a16="http://schemas.microsoft.com/office/drawing/2014/main" id="{6DC86844-FFBC-9FC9-9112-45B391C44A95}"/>
              </a:ext>
            </a:extLst>
          </p:cNvPr>
          <p:cNvSpPr/>
          <p:nvPr/>
        </p:nvSpPr>
        <p:spPr>
          <a:xfrm flipH="1">
            <a:off x="3164589" y="3112022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249">
            <a:extLst>
              <a:ext uri="{FF2B5EF4-FFF2-40B4-BE49-F238E27FC236}">
                <a16:creationId xmlns:a16="http://schemas.microsoft.com/office/drawing/2014/main" id="{E604A4E6-29ED-D64C-3719-F8C96AAC084E}"/>
              </a:ext>
            </a:extLst>
          </p:cNvPr>
          <p:cNvSpPr/>
          <p:nvPr/>
        </p:nvSpPr>
        <p:spPr>
          <a:xfrm flipH="1" flipV="1">
            <a:off x="3164589" y="4844381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2" grpId="0"/>
      <p:bldP spid="19" grpId="0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AFDC-4DDC-370E-1222-0087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5" name="Content Placeholder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B5AE497-6342-5C2C-B64B-F357965FC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276"/>
            <a:ext cx="5029751" cy="1829000"/>
          </a:xfrm>
        </p:spPr>
      </p:pic>
      <p:pic>
        <p:nvPicPr>
          <p:cNvPr id="7" name="Picture 6" descr="A graph with arrows pointing to the same direction&#10;&#10;Description automatically generated with medium confidence">
            <a:extLst>
              <a:ext uri="{FF2B5EF4-FFF2-40B4-BE49-F238E27FC236}">
                <a16:creationId xmlns:a16="http://schemas.microsoft.com/office/drawing/2014/main" id="{FB3407D7-C595-F649-EC5E-8E2B63B4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27" y="501117"/>
            <a:ext cx="4746826" cy="1764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038A7-B5B8-A90D-19CD-805B64C6C37F}"/>
              </a:ext>
            </a:extLst>
          </p:cNvPr>
          <p:cNvSpPr txBox="1"/>
          <p:nvPr/>
        </p:nvSpPr>
        <p:spPr>
          <a:xfrm>
            <a:off x="6849706" y="223807"/>
            <a:ext cx="43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Virtual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77F95-172F-FACD-E3FA-3329287F0B5B}"/>
              </a:ext>
            </a:extLst>
          </p:cNvPr>
          <p:cNvSpPr txBox="1"/>
          <p:nvPr/>
        </p:nvSpPr>
        <p:spPr>
          <a:xfrm>
            <a:off x="6849706" y="2087822"/>
            <a:ext cx="43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Physical addresses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2BDD9-0D72-4630-18A8-0C1B3C3A8381}"/>
              </a:ext>
            </a:extLst>
          </p:cNvPr>
          <p:cNvSpPr txBox="1"/>
          <p:nvPr/>
        </p:nvSpPr>
        <p:spPr>
          <a:xfrm>
            <a:off x="1159024" y="1323102"/>
            <a:ext cx="43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Base + Bounds</a:t>
            </a:r>
          </a:p>
        </p:txBody>
      </p:sp>
      <p:pic>
        <p:nvPicPr>
          <p:cNvPr id="12" name="Picture 11" descr="A group of numbers and symbols&#10;&#10;Description automatically generated">
            <a:extLst>
              <a:ext uri="{FF2B5EF4-FFF2-40B4-BE49-F238E27FC236}">
                <a16:creationId xmlns:a16="http://schemas.microsoft.com/office/drawing/2014/main" id="{1A3D155E-419F-48EE-6951-34691E84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280" y="2677600"/>
            <a:ext cx="3302148" cy="1336719"/>
          </a:xfrm>
          <a:prstGeom prst="rect">
            <a:avLst/>
          </a:prstGeom>
        </p:spPr>
      </p:pic>
      <p:pic>
        <p:nvPicPr>
          <p:cNvPr id="14" name="Picture 13" descr="A diagram of different colors&#10;&#10;Description automatically generated">
            <a:extLst>
              <a:ext uri="{FF2B5EF4-FFF2-40B4-BE49-F238E27FC236}">
                <a16:creationId xmlns:a16="http://schemas.microsoft.com/office/drawing/2014/main" id="{AA09F4B1-A249-0584-67CA-6E6905688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872" y="4142432"/>
            <a:ext cx="3784600" cy="2530854"/>
          </a:xfrm>
          <a:prstGeom prst="rect">
            <a:avLst/>
          </a:prstGeom>
        </p:spPr>
      </p:pic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id="{4F86E13C-2C19-BE68-FDB6-8D7DD5E52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458" y="4107408"/>
            <a:ext cx="2673424" cy="27010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F93EA2-5F3F-25F2-587B-F2B1ECE08A6D}"/>
              </a:ext>
            </a:extLst>
          </p:cNvPr>
          <p:cNvSpPr txBox="1"/>
          <p:nvPr/>
        </p:nvSpPr>
        <p:spPr>
          <a:xfrm>
            <a:off x="888269" y="3780930"/>
            <a:ext cx="43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External Fragmentation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7990D-D868-F381-E6FA-D75F6919ACD5}"/>
              </a:ext>
            </a:extLst>
          </p:cNvPr>
          <p:cNvSpPr txBox="1"/>
          <p:nvPr/>
        </p:nvSpPr>
        <p:spPr>
          <a:xfrm>
            <a:off x="4973042" y="4365808"/>
            <a:ext cx="196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Paging</a:t>
            </a:r>
          </a:p>
        </p:txBody>
      </p:sp>
      <p:pic>
        <p:nvPicPr>
          <p:cNvPr id="22" name="Picture 21" descr="A diagram of a computer code&#10;&#10;Description automatically generated">
            <a:extLst>
              <a:ext uri="{FF2B5EF4-FFF2-40B4-BE49-F238E27FC236}">
                <a16:creationId xmlns:a16="http://schemas.microsoft.com/office/drawing/2014/main" id="{0BA76689-A272-8276-8E9C-A82470443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974" y="4583412"/>
            <a:ext cx="4062625" cy="21300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ED921C-ECFE-469D-559D-67E2E1FF9074}"/>
              </a:ext>
            </a:extLst>
          </p:cNvPr>
          <p:cNvSpPr txBox="1"/>
          <p:nvPr/>
        </p:nvSpPr>
        <p:spPr>
          <a:xfrm>
            <a:off x="8116674" y="4212621"/>
            <a:ext cx="39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VPN to PFN Translation</a:t>
            </a:r>
          </a:p>
        </p:txBody>
      </p:sp>
    </p:spTree>
    <p:extLst>
      <p:ext uri="{BB962C8B-B14F-4D97-AF65-F5344CB8AC3E}">
        <p14:creationId xmlns:p14="http://schemas.microsoft.com/office/powerpoint/2010/main" val="45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8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Segmented Page Tables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260389" y="1524000"/>
            <a:ext cx="9261389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Divide address space into segments (code, heap, stack)</a:t>
            </a:r>
          </a:p>
          <a:p>
            <a:pPr lvl="1">
              <a:lnSpc>
                <a:spcPct val="90000"/>
              </a:lnSpc>
            </a:pPr>
            <a:r>
              <a:rPr lang="en-US" sz="2039" dirty="0"/>
              <a:t>Segments can be variable length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715000" y="411480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505201" y="41148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224216" y="4114800"/>
            <a:ext cx="128098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solidFill>
                  <a:schemeClr val="bg1"/>
                </a:solidFill>
              </a:rPr>
              <a:t>seg</a:t>
            </a:r>
            <a:r>
              <a:rPr lang="en-US" sz="1828" dirty="0">
                <a:solidFill>
                  <a:schemeClr val="bg1"/>
                </a:solidFill>
              </a:rPr>
              <a:t> #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075039" y="4876800"/>
            <a:ext cx="102787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</a:p>
          <a:p>
            <a:pPr marL="285712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Each segment has a page table</a:t>
            </a:r>
          </a:p>
          <a:p>
            <a:pPr marL="285712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Each segment tracks the base (physical address) and bounds of the </a:t>
            </a:r>
            <a:r>
              <a:rPr lang="en-US" sz="1969" b="1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page table 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for that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/>
      <p:bldP spid="182277" grpId="0" animBg="1"/>
      <p:bldP spid="1822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Combining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/>
        </p:nvGraphicFramePr>
        <p:xfrm>
          <a:off x="2133600" y="2209800"/>
          <a:ext cx="4648200" cy="1727200"/>
        </p:xfrm>
        <a:graphic>
          <a:graphicData uri="http://schemas.openxmlformats.org/drawingml/2006/table">
            <a:tbl>
              <a:tblPr/>
              <a:tblGrid>
                <a:gridCol w="70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 (255)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 (15)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95868"/>
              </p:ext>
            </p:extLst>
          </p:nvPr>
        </p:nvGraphicFramePr>
        <p:xfrm>
          <a:off x="6858000" y="2022475"/>
          <a:ext cx="1981200" cy="481059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8915400" y="2478089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8915400" y="4710602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1752600" y="4222476"/>
            <a:ext cx="571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0x002070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0x202016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0x104c84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0x010424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0x210014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0x203568 read:</a:t>
            </a:r>
            <a:endParaRPr lang="en-US" sz="1266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51241" y="1483239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1442" y="1483239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974642" y="1483239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solidFill>
                  <a:schemeClr val="bg1"/>
                </a:solidFill>
              </a:rPr>
              <a:t>seg</a:t>
            </a:r>
            <a:r>
              <a:rPr lang="en-US" sz="1828" dirty="0">
                <a:solidFill>
                  <a:schemeClr val="bg1"/>
                </a:solidFill>
              </a:rPr>
              <a:t> #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5488" y="4222476"/>
            <a:ext cx="1040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0x004070</a:t>
            </a:r>
            <a:endParaRPr lang="en-US" sz="1969" dirty="0"/>
          </a:p>
        </p:txBody>
      </p:sp>
      <p:sp>
        <p:nvSpPr>
          <p:cNvPr id="14" name="TextBox 13"/>
          <p:cNvSpPr txBox="1"/>
          <p:nvPr/>
        </p:nvSpPr>
        <p:spPr>
          <a:xfrm>
            <a:off x="4237246" y="4572049"/>
            <a:ext cx="1040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0x003016</a:t>
            </a:r>
            <a:endParaRPr lang="en-US" sz="1969" dirty="0"/>
          </a:p>
        </p:txBody>
      </p:sp>
      <p:sp>
        <p:nvSpPr>
          <p:cNvPr id="15" name="TextBox 14"/>
          <p:cNvSpPr txBox="1"/>
          <p:nvPr/>
        </p:nvSpPr>
        <p:spPr>
          <a:xfrm>
            <a:off x="4455276" y="4945172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6" name="TextBox 15"/>
          <p:cNvSpPr txBox="1"/>
          <p:nvPr/>
        </p:nvSpPr>
        <p:spPr>
          <a:xfrm>
            <a:off x="4452925" y="5301343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7" name="TextBox 16"/>
          <p:cNvSpPr txBox="1"/>
          <p:nvPr/>
        </p:nvSpPr>
        <p:spPr>
          <a:xfrm>
            <a:off x="4452924" y="5674467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8" name="TextBox 17"/>
          <p:cNvSpPr txBox="1"/>
          <p:nvPr/>
        </p:nvSpPr>
        <p:spPr>
          <a:xfrm>
            <a:off x="4235391" y="6090085"/>
            <a:ext cx="103586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0x02a568</a:t>
            </a:r>
            <a:endParaRPr lang="en-US" sz="196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578FD-2480-FBD5-4580-CDC83E4EA6EC}"/>
              </a:ext>
            </a:extLst>
          </p:cNvPr>
          <p:cNvSpPr txBox="1"/>
          <p:nvPr/>
        </p:nvSpPr>
        <p:spPr>
          <a:xfrm>
            <a:off x="9616873" y="1732100"/>
            <a:ext cx="237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Page 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286B6E-2809-036F-F758-D6EA34C23A81}"/>
              </a:ext>
            </a:extLst>
          </p:cNvPr>
          <p:cNvCxnSpPr>
            <a:cxnSpLocks/>
          </p:cNvCxnSpPr>
          <p:nvPr/>
        </p:nvCxnSpPr>
        <p:spPr>
          <a:xfrm flipH="1">
            <a:off x="10394546" y="2358287"/>
            <a:ext cx="371273" cy="3337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73" grpId="0"/>
      <p:bldP spid="183374" grpId="0"/>
      <p:bldP spid="183375" grpId="0"/>
      <p:bldP spid="3" grpId="0"/>
      <p:bldP spid="14" grpId="0"/>
      <p:bldP spid="15" grpId="0"/>
      <p:bldP spid="16" grpId="0"/>
      <p:bldP spid="17" grpId="0"/>
      <p:bldP spid="1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270000" y="926821"/>
            <a:ext cx="10223500" cy="478024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If segment not used, not needed for page table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run process when some pages are swapped to disk (next lecture)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Increases flexibility of sharing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Share either single page or entire segment.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8542" y="62754"/>
            <a:ext cx="10416744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Disadvantages of Paging with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272746" y="1828801"/>
            <a:ext cx="9124589" cy="2379486"/>
          </a:xfrm>
        </p:spPr>
        <p:txBody>
          <a:bodyPr/>
          <a:lstStyle/>
          <a:p>
            <a:pPr>
              <a:buNone/>
            </a:pPr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2951" y="4074336"/>
            <a:ext cx="7212376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page table is: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Number of entries * size of each entry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Number of pages * 4 bytes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2^18 * 4 bytes = 2^20 bytes = 1 MB!!!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Other </a:t>
            </a:r>
            <a:r>
              <a:rPr sz="4556" dirty="0"/>
              <a:t>Approach</a:t>
            </a:r>
            <a:r>
              <a:rPr lang="en-US" sz="4556" dirty="0"/>
              <a:t>es</a:t>
            </a:r>
            <a:endParaRPr sz="4556" dirty="0"/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1524000" y="1651993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/>
              <a:t>P</a:t>
            </a:r>
            <a:r>
              <a:rPr lang="en-US" sz="2672" dirty="0" err="1"/>
              <a:t>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chemeClr val="tx1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2672" dirty="0">
                <a:solidFill>
                  <a:schemeClr val="tx1"/>
                </a:solidFill>
              </a:rPr>
              <a:t>…</a:t>
            </a:r>
            <a:endParaRPr sz="267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451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Multilevel 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8623300" cy="160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Goal: Allow page tables to be allocated non-contiguously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Idea: Page the page tables 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Creates multiple levels of page tables; outer level </a:t>
            </a:r>
            <a:r>
              <a:rPr lang="en-US" sz="1969" dirty="0">
                <a:solidFill>
                  <a:srgbClr val="C00000"/>
                </a:solidFill>
              </a:rPr>
              <a:t>page directory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438400" y="3657600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343400" y="3657600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  <a:br>
              <a:rPr lang="en-US" sz="1828" dirty="0"/>
            </a:br>
            <a:r>
              <a:rPr lang="en-US" sz="1828" dirty="0"/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6553200" y="365760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2581708" y="3311525"/>
            <a:ext cx="160345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/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5181600" y="4876800"/>
            <a:ext cx="1828800" cy="16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8458201" y="4343400"/>
            <a:ext cx="762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51816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5181600" y="5334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5181600" y="5562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5181600" y="5791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5181600" y="601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5181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2057400" y="4038601"/>
            <a:ext cx="457200" cy="1524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1752600" y="6324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solidFill>
                  <a:schemeClr val="bg1"/>
                </a:solidFill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4337050" y="4876800"/>
            <a:ext cx="84455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1752600" y="4572000"/>
            <a:ext cx="762000" cy="1752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2514600" y="4495800"/>
            <a:ext cx="1828800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25146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25146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25146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25146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2514600" y="5638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2514600" y="5867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4876800" y="4114800"/>
            <a:ext cx="304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7010400" y="4800600"/>
            <a:ext cx="1447800" cy="457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8458200" y="48006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8458200" y="52578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8458200" y="57150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8458200" y="61722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186373" grpId="0" animBg="1"/>
      <p:bldP spid="186374" grpId="0" animBg="1"/>
      <p:bldP spid="186379" grpId="0"/>
      <p:bldP spid="186380" grpId="0" animBg="1"/>
      <p:bldP spid="186382" grpId="0" animBg="1"/>
      <p:bldP spid="186389" grpId="0" animBg="1"/>
      <p:bldP spid="186390" grpId="0" animBg="1"/>
      <p:bldP spid="186395" grpId="0" animBg="1"/>
      <p:bldP spid="186396" grpId="0" animBg="1"/>
      <p:bldP spid="186404" grpId="0" animBg="1"/>
      <p:bldP spid="186412" grpId="0" animBg="1"/>
      <p:bldP spid="1864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755331" y="49360"/>
            <a:ext cx="10515600" cy="1325563"/>
          </a:xfrm>
        </p:spPr>
        <p:txBody>
          <a:bodyPr/>
          <a:lstStyle/>
          <a:p>
            <a:r>
              <a:rPr lang="en-US" dirty="0"/>
              <a:t>Multilevel example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4294967295"/>
          </p:nvPr>
        </p:nvSpPr>
        <p:spPr>
          <a:xfrm>
            <a:off x="1953961" y="1470620"/>
            <a:ext cx="1026914" cy="441461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1758" dirty="0"/>
              <a:t>P</a:t>
            </a:r>
            <a:r>
              <a:rPr lang="en-US" sz="1758" dirty="0"/>
              <a:t>P</a:t>
            </a:r>
            <a:r>
              <a:rPr sz="1758" dirty="0"/>
              <a:t>N</a:t>
            </a:r>
            <a:br>
              <a:rPr sz="1758" dirty="0"/>
            </a:br>
            <a:r>
              <a:rPr sz="1758" dirty="0"/>
              <a:t>0x3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</a:t>
            </a:r>
            <a:endParaRPr lang="en-US" sz="1758" dirty="0"/>
          </a:p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1758" dirty="0"/>
              <a:t>0x92</a:t>
            </a:r>
          </a:p>
        </p:txBody>
      </p:sp>
      <p:sp>
        <p:nvSpPr>
          <p:cNvPr id="631" name="Shape 631"/>
          <p:cNvSpPr/>
          <p:nvPr/>
        </p:nvSpPr>
        <p:spPr>
          <a:xfrm>
            <a:off x="2927196" y="1496738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latin typeface="Gill Sans MT" panose="020B0502020104020203" pitchFamily="34" charset="77"/>
              </a:rPr>
              <a:t>valid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1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1524000" y="1731147"/>
            <a:ext cx="1914670" cy="2521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Gill Sans MT" panose="020B0502020104020203" pitchFamily="34" charset="77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1715530" y="1117263"/>
            <a:ext cx="143949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page directory</a:t>
            </a:r>
          </a:p>
        </p:txBody>
      </p:sp>
      <p:sp>
        <p:nvSpPr>
          <p:cNvPr id="634" name="Shape 634"/>
          <p:cNvSpPr/>
          <p:nvPr/>
        </p:nvSpPr>
        <p:spPr>
          <a:xfrm>
            <a:off x="4047257" y="1433004"/>
            <a:ext cx="758412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latin typeface="Gill Sans MT" panose="020B0502020104020203" pitchFamily="34" charset="77"/>
              </a:rPr>
              <a:t>P</a:t>
            </a:r>
            <a:r>
              <a:rPr lang="en-US" sz="1758" dirty="0">
                <a:latin typeface="Gill Sans MT" panose="020B0502020104020203" pitchFamily="34" charset="77"/>
              </a:rPr>
              <a:t>P</a:t>
            </a:r>
            <a:r>
              <a:rPr sz="1758" dirty="0">
                <a:latin typeface="Gill Sans MT" panose="020B0502020104020203" pitchFamily="34" charset="77"/>
              </a:rPr>
              <a:t>N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0x10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0x23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0x80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0x59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</a:p>
        </p:txBody>
      </p:sp>
      <p:sp>
        <p:nvSpPr>
          <p:cNvPr id="635" name="Shape 635"/>
          <p:cNvSpPr/>
          <p:nvPr/>
        </p:nvSpPr>
        <p:spPr>
          <a:xfrm>
            <a:off x="4850930" y="1433004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>
                <a:latin typeface="Gill Sans MT" panose="020B0502020104020203" pitchFamily="34" charset="77"/>
              </a:rPr>
              <a:t>valid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4174231" y="1731146"/>
            <a:ext cx="1379741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Gill Sans MT" panose="020B0502020104020203" pitchFamily="34" charset="77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3615615" y="1101926"/>
            <a:ext cx="239751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page of PT (@P</a:t>
            </a:r>
            <a:r>
              <a:rPr lang="en-US" sz="1687" dirty="0">
                <a:solidFill>
                  <a:schemeClr val="tx1"/>
                </a:solidFill>
              </a:rPr>
              <a:t>P</a:t>
            </a:r>
            <a:r>
              <a:rPr sz="1687" dirty="0">
                <a:solidFill>
                  <a:schemeClr val="tx1"/>
                </a:solidFill>
              </a:rPr>
              <a:t>N:0x3)</a:t>
            </a:r>
          </a:p>
        </p:txBody>
      </p:sp>
      <p:sp>
        <p:nvSpPr>
          <p:cNvPr id="638" name="Shape 638"/>
          <p:cNvSpPr/>
          <p:nvPr/>
        </p:nvSpPr>
        <p:spPr>
          <a:xfrm>
            <a:off x="6627120" y="1433004"/>
            <a:ext cx="758412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latin typeface="Gill Sans MT" panose="020B0502020104020203" pitchFamily="34" charset="77"/>
              </a:rPr>
              <a:t>P</a:t>
            </a:r>
            <a:r>
              <a:rPr lang="en-US" sz="1758" dirty="0">
                <a:latin typeface="Gill Sans MT" panose="020B0502020104020203" pitchFamily="34" charset="77"/>
              </a:rPr>
              <a:t>P</a:t>
            </a:r>
            <a:r>
              <a:rPr sz="1758" dirty="0">
                <a:latin typeface="Gill Sans MT" panose="020B0502020104020203" pitchFamily="34" charset="77"/>
              </a:rPr>
              <a:t>N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0x55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0x45</a:t>
            </a:r>
          </a:p>
        </p:txBody>
      </p:sp>
      <p:sp>
        <p:nvSpPr>
          <p:cNvPr id="639" name="Shape 639"/>
          <p:cNvSpPr/>
          <p:nvPr/>
        </p:nvSpPr>
        <p:spPr>
          <a:xfrm>
            <a:off x="7430792" y="1433004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>
                <a:latin typeface="Gill Sans MT" panose="020B0502020104020203" pitchFamily="34" charset="77"/>
              </a:rPr>
              <a:t>valid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6754094" y="1731146"/>
            <a:ext cx="1379741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Gill Sans MT" panose="020B0502020104020203" pitchFamily="34" charset="77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391413" y="1101021"/>
            <a:ext cx="2517742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page of PT (@P</a:t>
            </a:r>
            <a:r>
              <a:rPr lang="en-US" sz="1687" dirty="0">
                <a:solidFill>
                  <a:schemeClr val="tx1"/>
                </a:solidFill>
              </a:rPr>
              <a:t>P</a:t>
            </a:r>
            <a:r>
              <a:rPr sz="1687" dirty="0">
                <a:solidFill>
                  <a:schemeClr val="tx1"/>
                </a:solidFill>
              </a:rPr>
              <a:t>N:0x92)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38458" y="2259041"/>
            <a:ext cx="22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translate 0x01ABC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90329" y="6192541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solidFill>
                  <a:schemeClr val="bg1"/>
                </a:solidFill>
                <a:latin typeface="Gill Sans MT" panose="020B0502020104020203" pitchFamily="34" charset="77"/>
              </a:rPr>
              <a:t>outer page</a:t>
            </a:r>
            <a:br>
              <a:rPr lang="en-US" sz="1406" dirty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lang="en-US" sz="1406" dirty="0">
                <a:solidFill>
                  <a:schemeClr val="bg1"/>
                </a:solidFill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95329" y="6192541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latin typeface="Gill Sans MT" panose="020B0502020104020203" pitchFamily="34" charset="77"/>
              </a:rPr>
              <a:t>inner page</a:t>
            </a:r>
            <a:br>
              <a:rPr lang="en-US" sz="1406" dirty="0">
                <a:latin typeface="Gill Sans MT" panose="020B0502020104020203" pitchFamily="34" charset="77"/>
              </a:rPr>
            </a:br>
            <a:r>
              <a:rPr lang="en-US" sz="1406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405129" y="6192541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Gill Sans MT" panose="020B0502020104020203" pitchFamily="34" charset="77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33637" y="5846467"/>
            <a:ext cx="1718738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latin typeface="Arial" panose="020B0604020202020204" pitchFamily="34" charset="0"/>
                <a:cs typeface="Arial" panose="020B0604020202020204" pitchFamily="34" charset="0"/>
              </a:rPr>
              <a:t>20-bit</a:t>
            </a:r>
            <a:r>
              <a:rPr lang="en-US" sz="1828" dirty="0">
                <a:latin typeface="Gill Sans MT" panose="020B0502020104020203" pitchFamily="34" charset="77"/>
              </a:rPr>
              <a:t> </a:t>
            </a:r>
            <a:r>
              <a:rPr lang="en-US" sz="1828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US" sz="1828" dirty="0">
                <a:latin typeface="Gill Sans MT" panose="020B0502020104020203" pitchFamily="34" charset="77"/>
              </a:rPr>
              <a:t>:</a:t>
            </a: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366529" y="725934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latin typeface="Gill Sans MT" panose="020B0502020104020203" pitchFamily="34" charset="7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12374" y="4364563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translate 0xFEED0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55269" y="3266696"/>
            <a:ext cx="1814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translate 0x00000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98393" y="264155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0x23ABC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57975" y="357920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0x10000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5050" y="4689171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0x55ED0</a:t>
            </a:r>
          </a:p>
        </p:txBody>
      </p:sp>
      <p:sp>
        <p:nvSpPr>
          <p:cNvPr id="27" name="Shape 630">
            <a:extLst>
              <a:ext uri="{FF2B5EF4-FFF2-40B4-BE49-F238E27FC236}">
                <a16:creationId xmlns:a16="http://schemas.microsoft.com/office/drawing/2014/main" id="{991F1398-CC95-3C44-AB71-DD20D281BEB6}"/>
              </a:ext>
            </a:extLst>
          </p:cNvPr>
          <p:cNvSpPr txBox="1">
            <a:spLocks/>
          </p:cNvSpPr>
          <p:nvPr/>
        </p:nvSpPr>
        <p:spPr>
          <a:xfrm>
            <a:off x="1330345" y="1479925"/>
            <a:ext cx="1026914" cy="4414614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1758" dirty="0">
                <a:solidFill>
                  <a:schemeClr val="tx1"/>
                </a:solidFill>
                <a:effectLst/>
              </a:rPr>
              <a:t>VPN</a:t>
            </a:r>
            <a:br>
              <a:rPr lang="en-US" sz="1758" dirty="0">
                <a:solidFill>
                  <a:schemeClr val="tx1"/>
                </a:solidFill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0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1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2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2583" y="62754"/>
            <a:ext cx="8750560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524001" y="2310651"/>
            <a:ext cx="8929142" cy="429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number PTE per page = (2^12 bytes per page) / (4 bytes per PTE)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15104" y="1691996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20104" y="1691996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29904" y="1691996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8411" y="1345921"/>
            <a:ext cx="160345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xfrm>
            <a:off x="1606085" y="62754"/>
            <a:ext cx="8940671" cy="128316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Virt</a:t>
            </a:r>
            <a:r>
              <a:rPr lang="en-US" sz="4600" dirty="0"/>
              <a:t>ual</a:t>
            </a:r>
            <a:r>
              <a:rPr sz="4600" dirty="0"/>
              <a:t> =&gt; Phys</a:t>
            </a:r>
            <a:r>
              <a:rPr lang="en-US" sz="4600" dirty="0"/>
              <a:t>ical PAGE</a:t>
            </a:r>
            <a:r>
              <a:rPr sz="4600" dirty="0"/>
              <a:t> Mapping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1372195" y="4825159"/>
            <a:ext cx="9673897" cy="19700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C00000"/>
                </a:solidFill>
              </a:rPr>
              <a:t>How should OS translate VPN to PPN?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For segmentation, </a:t>
            </a:r>
            <a:r>
              <a:rPr lang="en-US" sz="2000" dirty="0"/>
              <a:t>OS</a:t>
            </a:r>
            <a:r>
              <a:rPr sz="2000" dirty="0"/>
              <a:t> used a formula</a:t>
            </a:r>
            <a:r>
              <a:rPr lang="en-US" sz="2000" dirty="0"/>
              <a:t> </a:t>
            </a:r>
            <a:r>
              <a:rPr sz="2000" dirty="0"/>
              <a:t>(e.g., phys</a:t>
            </a:r>
            <a:r>
              <a:rPr lang="en-US" sz="2000" dirty="0"/>
              <a:t> addr</a:t>
            </a:r>
            <a:r>
              <a:rPr sz="2000" dirty="0"/>
              <a:t> = virt_offset + base_reg)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For paging</a:t>
            </a:r>
            <a:r>
              <a:rPr sz="2000" dirty="0"/>
              <a:t>, </a:t>
            </a:r>
            <a:r>
              <a:rPr lang="en-US" sz="2000" dirty="0"/>
              <a:t>OS</a:t>
            </a:r>
            <a:r>
              <a:rPr sz="2000" dirty="0"/>
              <a:t> need</a:t>
            </a:r>
            <a:r>
              <a:rPr lang="en-US" sz="2000" dirty="0"/>
              <a:t>s</a:t>
            </a:r>
            <a:r>
              <a:rPr sz="2000" dirty="0"/>
              <a:t> mor</a:t>
            </a:r>
            <a:r>
              <a:rPr lang="en-US" sz="2000" dirty="0"/>
              <a:t>e </a:t>
            </a:r>
            <a:r>
              <a:rPr sz="2000" dirty="0"/>
              <a:t>general mapping mechanism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What data structure is good?</a:t>
            </a:r>
          </a:p>
        </p:txBody>
      </p:sp>
      <p:sp>
        <p:nvSpPr>
          <p:cNvPr id="774" name="Shape 774"/>
          <p:cNvSpPr/>
          <p:nvPr/>
        </p:nvSpPr>
        <p:spPr>
          <a:xfrm>
            <a:off x="4857820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5393601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6" name="Shape 776"/>
          <p:cNvSpPr/>
          <p:nvPr/>
        </p:nvSpPr>
        <p:spPr>
          <a:xfrm>
            <a:off x="5929382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7" name="Shape 777"/>
          <p:cNvSpPr/>
          <p:nvPr/>
        </p:nvSpPr>
        <p:spPr>
          <a:xfrm>
            <a:off x="6465164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8" name="Shape 778"/>
          <p:cNvSpPr/>
          <p:nvPr/>
        </p:nvSpPr>
        <p:spPr>
          <a:xfrm>
            <a:off x="7000945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9" name="Shape 779"/>
          <p:cNvSpPr/>
          <p:nvPr/>
        </p:nvSpPr>
        <p:spPr>
          <a:xfrm>
            <a:off x="7536726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0" name="Shape 780"/>
          <p:cNvSpPr/>
          <p:nvPr/>
        </p:nvSpPr>
        <p:spPr>
          <a:xfrm>
            <a:off x="5040949" y="1325341"/>
            <a:ext cx="625168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VPN</a:t>
            </a:r>
          </a:p>
        </p:txBody>
      </p:sp>
      <p:sp>
        <p:nvSpPr>
          <p:cNvPr id="781" name="Shape 781"/>
          <p:cNvSpPr/>
          <p:nvPr/>
        </p:nvSpPr>
        <p:spPr>
          <a:xfrm>
            <a:off x="6561569" y="1325341"/>
            <a:ext cx="815925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offset</a:t>
            </a:r>
          </a:p>
        </p:txBody>
      </p:sp>
      <p:sp>
        <p:nvSpPr>
          <p:cNvPr id="782" name="Shape 782"/>
          <p:cNvSpPr/>
          <p:nvPr/>
        </p:nvSpPr>
        <p:spPr>
          <a:xfrm flipV="1">
            <a:off x="6078023" y="1741290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3" name="Shape 783"/>
          <p:cNvSpPr/>
          <p:nvPr/>
        </p:nvSpPr>
        <p:spPr>
          <a:xfrm flipV="1">
            <a:off x="4911398" y="1741290"/>
            <a:ext cx="9644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4" name="Shape 784"/>
          <p:cNvSpPr/>
          <p:nvPr/>
        </p:nvSpPr>
        <p:spPr>
          <a:xfrm>
            <a:off x="5875805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5" name="Shape 785"/>
          <p:cNvSpPr/>
          <p:nvPr/>
        </p:nvSpPr>
        <p:spPr>
          <a:xfrm flipH="1">
            <a:off x="4866751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6" name="Shape 786"/>
          <p:cNvSpPr/>
          <p:nvPr/>
        </p:nvSpPr>
        <p:spPr>
          <a:xfrm>
            <a:off x="8018930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7" name="Shape 787"/>
          <p:cNvSpPr/>
          <p:nvPr/>
        </p:nvSpPr>
        <p:spPr>
          <a:xfrm flipH="1">
            <a:off x="6036540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8" name="Shape 788"/>
          <p:cNvSpPr/>
          <p:nvPr/>
        </p:nvSpPr>
        <p:spPr>
          <a:xfrm>
            <a:off x="4857820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5393601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0" name="Shape 790"/>
          <p:cNvSpPr/>
          <p:nvPr/>
        </p:nvSpPr>
        <p:spPr>
          <a:xfrm>
            <a:off x="5929382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1" name="Shape 791"/>
          <p:cNvSpPr/>
          <p:nvPr/>
        </p:nvSpPr>
        <p:spPr>
          <a:xfrm>
            <a:off x="6465164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2" name="Shape 792"/>
          <p:cNvSpPr/>
          <p:nvPr/>
        </p:nvSpPr>
        <p:spPr>
          <a:xfrm>
            <a:off x="7000945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3" name="Shape 793"/>
          <p:cNvSpPr/>
          <p:nvPr/>
        </p:nvSpPr>
        <p:spPr>
          <a:xfrm>
            <a:off x="7536726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4" name="Shape 794"/>
          <p:cNvSpPr/>
          <p:nvPr/>
        </p:nvSpPr>
        <p:spPr>
          <a:xfrm>
            <a:off x="3786257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5" name="Shape 795"/>
          <p:cNvSpPr/>
          <p:nvPr/>
        </p:nvSpPr>
        <p:spPr>
          <a:xfrm>
            <a:off x="4322039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6" name="Shape 796"/>
          <p:cNvSpPr/>
          <p:nvPr/>
        </p:nvSpPr>
        <p:spPr>
          <a:xfrm>
            <a:off x="4534899" y="4289773"/>
            <a:ext cx="609138" cy="45685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PPN</a:t>
            </a:r>
          </a:p>
        </p:txBody>
      </p:sp>
      <p:sp>
        <p:nvSpPr>
          <p:cNvPr id="797" name="Shape 797"/>
          <p:cNvSpPr/>
          <p:nvPr/>
        </p:nvSpPr>
        <p:spPr>
          <a:xfrm>
            <a:off x="6561569" y="4272138"/>
            <a:ext cx="815925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offset</a:t>
            </a:r>
          </a:p>
        </p:txBody>
      </p:sp>
      <p:sp>
        <p:nvSpPr>
          <p:cNvPr id="798" name="Shape 798"/>
          <p:cNvSpPr/>
          <p:nvPr/>
        </p:nvSpPr>
        <p:spPr>
          <a:xfrm flipV="1">
            <a:off x="6078023" y="4214813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99" name="Shape 799"/>
          <p:cNvSpPr/>
          <p:nvPr/>
        </p:nvSpPr>
        <p:spPr>
          <a:xfrm flipV="1">
            <a:off x="8018930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0" name="Shape 800"/>
          <p:cNvSpPr/>
          <p:nvPr/>
        </p:nvSpPr>
        <p:spPr>
          <a:xfrm flipH="1" flipV="1">
            <a:off x="6036540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1" name="Shape 801"/>
          <p:cNvSpPr/>
          <p:nvPr/>
        </p:nvSpPr>
        <p:spPr>
          <a:xfrm flipV="1">
            <a:off x="3863460" y="4214813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2" name="Shape 802"/>
          <p:cNvSpPr/>
          <p:nvPr/>
        </p:nvSpPr>
        <p:spPr>
          <a:xfrm flipV="1">
            <a:off x="5804368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3" name="Shape 803"/>
          <p:cNvSpPr/>
          <p:nvPr/>
        </p:nvSpPr>
        <p:spPr>
          <a:xfrm flipH="1" flipV="1">
            <a:off x="3821977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4" name="Shape 804"/>
          <p:cNvSpPr/>
          <p:nvPr/>
        </p:nvSpPr>
        <p:spPr>
          <a:xfrm>
            <a:off x="3770901" y="2766854"/>
            <a:ext cx="2126144" cy="365874"/>
          </a:xfrm>
          <a:prstGeom prst="rect">
            <a:avLst/>
          </a:prstGeom>
          <a:solidFill>
            <a:srgbClr val="8881F0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sz="1800" dirty="0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ess</a:t>
            </a:r>
            <a:r>
              <a:rPr sz="1800" dirty="0">
                <a:solidFill>
                  <a:schemeClr val="bg1"/>
                </a:solidFill>
              </a:rPr>
              <a:t> Mapper</a:t>
            </a:r>
          </a:p>
        </p:txBody>
      </p:sp>
      <p:sp>
        <p:nvSpPr>
          <p:cNvPr id="805" name="Shape 805"/>
          <p:cNvSpPr/>
          <p:nvPr/>
        </p:nvSpPr>
        <p:spPr>
          <a:xfrm>
            <a:off x="7831406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6" name="Shape 806"/>
          <p:cNvSpPr/>
          <p:nvPr/>
        </p:nvSpPr>
        <p:spPr>
          <a:xfrm>
            <a:off x="7295625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7" name="Shape 807"/>
          <p:cNvSpPr/>
          <p:nvPr/>
        </p:nvSpPr>
        <p:spPr>
          <a:xfrm>
            <a:off x="6759844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8" name="Shape 808"/>
          <p:cNvSpPr/>
          <p:nvPr/>
        </p:nvSpPr>
        <p:spPr>
          <a:xfrm>
            <a:off x="6224062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9" name="Shape 809"/>
          <p:cNvSpPr/>
          <p:nvPr/>
        </p:nvSpPr>
        <p:spPr>
          <a:xfrm>
            <a:off x="5688281" y="2445386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0" name="Shape 810"/>
          <p:cNvSpPr/>
          <p:nvPr/>
        </p:nvSpPr>
        <p:spPr>
          <a:xfrm>
            <a:off x="5152500" y="2445386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1" name="Shape 811"/>
          <p:cNvSpPr/>
          <p:nvPr/>
        </p:nvSpPr>
        <p:spPr>
          <a:xfrm>
            <a:off x="5152500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2" name="Shape 812"/>
          <p:cNvSpPr/>
          <p:nvPr/>
        </p:nvSpPr>
        <p:spPr>
          <a:xfrm>
            <a:off x="5688281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3" name="Shape 813"/>
          <p:cNvSpPr/>
          <p:nvPr/>
        </p:nvSpPr>
        <p:spPr>
          <a:xfrm>
            <a:off x="4080937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4" name="Shape 814"/>
          <p:cNvSpPr/>
          <p:nvPr/>
        </p:nvSpPr>
        <p:spPr>
          <a:xfrm>
            <a:off x="4616719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5" name="Rectangle 44"/>
          <p:cNvSpPr/>
          <p:nvPr/>
        </p:nvSpPr>
        <p:spPr>
          <a:xfrm>
            <a:off x="5794826" y="6203777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array: page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9768" y="2006403"/>
            <a:ext cx="194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bits in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address format does not need to equal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bits in physical address format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The Mapping</a:t>
            </a:r>
          </a:p>
        </p:txBody>
      </p:sp>
      <p:sp>
        <p:nvSpPr>
          <p:cNvPr id="904" name="Shape 904"/>
          <p:cNvSpPr/>
          <p:nvPr/>
        </p:nvSpPr>
        <p:spPr>
          <a:xfrm>
            <a:off x="1841687" y="2574788"/>
            <a:ext cx="1043936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905" name="Shape 905"/>
          <p:cNvSpPr/>
          <p:nvPr/>
        </p:nvSpPr>
        <p:spPr>
          <a:xfrm>
            <a:off x="1660932" y="3994608"/>
            <a:ext cx="12246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906" name="Shape 906"/>
          <p:cNvSpPr/>
          <p:nvPr/>
        </p:nvSpPr>
        <p:spPr>
          <a:xfrm>
            <a:off x="3384879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7" name="Shape 907"/>
          <p:cNvSpPr/>
          <p:nvPr/>
        </p:nvSpPr>
        <p:spPr>
          <a:xfrm>
            <a:off x="3831363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8" name="Shape 908"/>
          <p:cNvSpPr/>
          <p:nvPr/>
        </p:nvSpPr>
        <p:spPr>
          <a:xfrm>
            <a:off x="4277848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9" name="Shape 909"/>
          <p:cNvSpPr/>
          <p:nvPr/>
        </p:nvSpPr>
        <p:spPr>
          <a:xfrm>
            <a:off x="4724332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0" name="Shape 910"/>
          <p:cNvSpPr/>
          <p:nvPr/>
        </p:nvSpPr>
        <p:spPr>
          <a:xfrm>
            <a:off x="5885191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1" name="Shape 911"/>
          <p:cNvSpPr/>
          <p:nvPr/>
        </p:nvSpPr>
        <p:spPr>
          <a:xfrm>
            <a:off x="6331676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2" name="Shape 912"/>
          <p:cNvSpPr/>
          <p:nvPr/>
        </p:nvSpPr>
        <p:spPr>
          <a:xfrm>
            <a:off x="6778160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3" name="Shape 913"/>
          <p:cNvSpPr/>
          <p:nvPr/>
        </p:nvSpPr>
        <p:spPr>
          <a:xfrm>
            <a:off x="7224645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4" name="Shape 914"/>
          <p:cNvSpPr/>
          <p:nvPr/>
        </p:nvSpPr>
        <p:spPr>
          <a:xfrm>
            <a:off x="8385504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5" name="Shape 915"/>
          <p:cNvSpPr/>
          <p:nvPr/>
        </p:nvSpPr>
        <p:spPr>
          <a:xfrm>
            <a:off x="8831988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6" name="Shape 916"/>
          <p:cNvSpPr/>
          <p:nvPr/>
        </p:nvSpPr>
        <p:spPr>
          <a:xfrm>
            <a:off x="9278473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7" name="Shape 917"/>
          <p:cNvSpPr/>
          <p:nvPr/>
        </p:nvSpPr>
        <p:spPr>
          <a:xfrm>
            <a:off x="9724957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8" name="Shape 918"/>
          <p:cNvSpPr/>
          <p:nvPr/>
        </p:nvSpPr>
        <p:spPr>
          <a:xfrm>
            <a:off x="4237258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9" name="Shape 919"/>
          <p:cNvSpPr/>
          <p:nvPr/>
        </p:nvSpPr>
        <p:spPr>
          <a:xfrm>
            <a:off x="5227642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0" name="Shape 920"/>
          <p:cNvSpPr/>
          <p:nvPr/>
        </p:nvSpPr>
        <p:spPr>
          <a:xfrm>
            <a:off x="8693984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1" name="Shape 921"/>
          <p:cNvSpPr/>
          <p:nvPr/>
        </p:nvSpPr>
        <p:spPr>
          <a:xfrm>
            <a:off x="7208409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2" name="Shape 922"/>
          <p:cNvSpPr/>
          <p:nvPr/>
        </p:nvSpPr>
        <p:spPr>
          <a:xfrm>
            <a:off x="3742066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3" name="Shape 923"/>
          <p:cNvSpPr/>
          <p:nvPr/>
        </p:nvSpPr>
        <p:spPr>
          <a:xfrm>
            <a:off x="4732450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4" name="Shape 924"/>
          <p:cNvSpPr/>
          <p:nvPr/>
        </p:nvSpPr>
        <p:spPr>
          <a:xfrm>
            <a:off x="5722834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5" name="Shape 925"/>
          <p:cNvSpPr/>
          <p:nvPr/>
        </p:nvSpPr>
        <p:spPr>
          <a:xfrm>
            <a:off x="6713217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6" name="Shape 926"/>
          <p:cNvSpPr/>
          <p:nvPr/>
        </p:nvSpPr>
        <p:spPr>
          <a:xfrm>
            <a:off x="6218025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7" name="Shape 927"/>
          <p:cNvSpPr/>
          <p:nvPr/>
        </p:nvSpPr>
        <p:spPr>
          <a:xfrm>
            <a:off x="7703601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8" name="Shape 928"/>
          <p:cNvSpPr/>
          <p:nvPr/>
        </p:nvSpPr>
        <p:spPr>
          <a:xfrm>
            <a:off x="8198792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9" name="Shape 929"/>
          <p:cNvSpPr/>
          <p:nvPr/>
        </p:nvSpPr>
        <p:spPr>
          <a:xfrm>
            <a:off x="9189176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0" name="Shape 930"/>
          <p:cNvSpPr/>
          <p:nvPr/>
        </p:nvSpPr>
        <p:spPr>
          <a:xfrm>
            <a:off x="3607412" y="3001886"/>
            <a:ext cx="1795806" cy="93916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1" name="Shape 931"/>
          <p:cNvSpPr/>
          <p:nvPr/>
        </p:nvSpPr>
        <p:spPr>
          <a:xfrm>
            <a:off x="4053897" y="3001886"/>
            <a:ext cx="449899" cy="93621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2" name="Shape 932"/>
          <p:cNvSpPr/>
          <p:nvPr/>
        </p:nvSpPr>
        <p:spPr>
          <a:xfrm>
            <a:off x="4500381" y="3001886"/>
            <a:ext cx="2901416" cy="919797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3" name="Shape 933"/>
          <p:cNvSpPr/>
          <p:nvPr/>
        </p:nvSpPr>
        <p:spPr>
          <a:xfrm>
            <a:off x="4946866" y="3001886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4" name="Shape 934"/>
          <p:cNvSpPr/>
          <p:nvPr/>
        </p:nvSpPr>
        <p:spPr>
          <a:xfrm flipH="1">
            <a:off x="4052521" y="30018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5" name="Shape 935"/>
          <p:cNvSpPr/>
          <p:nvPr/>
        </p:nvSpPr>
        <p:spPr>
          <a:xfrm flipH="1">
            <a:off x="6040971" y="3001885"/>
            <a:ext cx="513239" cy="940102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6" name="Shape 936"/>
          <p:cNvSpPr/>
          <p:nvPr/>
        </p:nvSpPr>
        <p:spPr>
          <a:xfrm flipH="1">
            <a:off x="4945290" y="3001886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7" name="Shape 937"/>
          <p:cNvSpPr/>
          <p:nvPr/>
        </p:nvSpPr>
        <p:spPr>
          <a:xfrm flipH="1">
            <a:off x="6991704" y="30018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8" name="Shape 938"/>
          <p:cNvSpPr/>
          <p:nvPr/>
        </p:nvSpPr>
        <p:spPr>
          <a:xfrm flipH="1">
            <a:off x="7950180" y="3001886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9" name="Shape 939"/>
          <p:cNvSpPr/>
          <p:nvPr/>
        </p:nvSpPr>
        <p:spPr>
          <a:xfrm flipH="1">
            <a:off x="6554522" y="3001886"/>
            <a:ext cx="2500000" cy="9253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0" name="Shape 940"/>
          <p:cNvSpPr/>
          <p:nvPr/>
        </p:nvSpPr>
        <p:spPr>
          <a:xfrm flipH="1">
            <a:off x="8550111" y="3003502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1" name="Shape 941"/>
          <p:cNvSpPr/>
          <p:nvPr/>
        </p:nvSpPr>
        <p:spPr>
          <a:xfrm flipH="1">
            <a:off x="9465003" y="3003502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2" name="Shape 942"/>
          <p:cNvSpPr/>
          <p:nvPr/>
        </p:nvSpPr>
        <p:spPr>
          <a:xfrm>
            <a:off x="6547834" y="2028537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943" name="Shape 943"/>
          <p:cNvSpPr/>
          <p:nvPr/>
        </p:nvSpPr>
        <p:spPr>
          <a:xfrm>
            <a:off x="9053000" y="2027770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944" name="Shape 944"/>
          <p:cNvSpPr/>
          <p:nvPr/>
        </p:nvSpPr>
        <p:spPr>
          <a:xfrm>
            <a:off x="3382301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5" name="Shape 945"/>
          <p:cNvSpPr/>
          <p:nvPr/>
        </p:nvSpPr>
        <p:spPr>
          <a:xfrm flipV="1">
            <a:off x="5230746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5" name="Shape 899"/>
          <p:cNvSpPr/>
          <p:nvPr/>
        </p:nvSpPr>
        <p:spPr>
          <a:xfrm>
            <a:off x="4044351" y="2028537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46" name="Shape 988"/>
          <p:cNvSpPr/>
          <p:nvPr/>
        </p:nvSpPr>
        <p:spPr>
          <a:xfrm>
            <a:off x="3650191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7" name="Shape 989"/>
          <p:cNvSpPr/>
          <p:nvPr/>
        </p:nvSpPr>
        <p:spPr>
          <a:xfrm flipV="1">
            <a:off x="5498636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8" name="Shape 1032"/>
          <p:cNvSpPr/>
          <p:nvPr/>
        </p:nvSpPr>
        <p:spPr>
          <a:xfrm>
            <a:off x="3918082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9" name="Shape 1033"/>
          <p:cNvSpPr/>
          <p:nvPr/>
        </p:nvSpPr>
        <p:spPr>
          <a:xfrm flipV="1">
            <a:off x="4337777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5" grpId="0" animBg="1"/>
      <p:bldP spid="9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1994127" y="2250287"/>
            <a:ext cx="10114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1901537" y="3670108"/>
            <a:ext cx="110408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3504873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sz="2600" dirty="0">
                <a:solidFill>
                  <a:schemeClr val="bg1"/>
                </a:solidFill>
              </a:rPr>
              <a:t>0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3951358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4397842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4844327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6005186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0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6451670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6898155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7344639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8505498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0 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8951983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9398467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9844952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435725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5347636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8813978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732840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386206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4852444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5842828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683321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6338019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7823594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8318786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9309170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3727407" y="2677385"/>
            <a:ext cx="1795806" cy="93916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173892" y="2677386"/>
            <a:ext cx="449899" cy="93621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4620376" y="2677384"/>
            <a:ext cx="2901416" cy="919798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5066861" y="2677386"/>
            <a:ext cx="3987821" cy="906899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3" name="Shape 1163"/>
          <p:cNvSpPr/>
          <p:nvPr/>
        </p:nvSpPr>
        <p:spPr>
          <a:xfrm flipH="1">
            <a:off x="4172516" y="2677385"/>
            <a:ext cx="2055205" cy="94178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4" name="Shape 1164"/>
          <p:cNvSpPr/>
          <p:nvPr/>
        </p:nvSpPr>
        <p:spPr>
          <a:xfrm flipH="1">
            <a:off x="6160966" y="2677386"/>
            <a:ext cx="513239" cy="94010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5" name="Shape 1165"/>
          <p:cNvSpPr/>
          <p:nvPr/>
        </p:nvSpPr>
        <p:spPr>
          <a:xfrm flipH="1">
            <a:off x="5065285" y="2677386"/>
            <a:ext cx="2055404" cy="943753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6" name="Shape 1166"/>
          <p:cNvSpPr/>
          <p:nvPr/>
        </p:nvSpPr>
        <p:spPr>
          <a:xfrm flipH="1">
            <a:off x="7111699" y="2677385"/>
            <a:ext cx="455475" cy="939574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8070175" y="2677386"/>
            <a:ext cx="657859" cy="93999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8" name="Shape 1168"/>
          <p:cNvSpPr/>
          <p:nvPr/>
        </p:nvSpPr>
        <p:spPr>
          <a:xfrm flipH="1">
            <a:off x="6674517" y="2677385"/>
            <a:ext cx="2500000" cy="92539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9" name="Shape 1169"/>
          <p:cNvSpPr/>
          <p:nvPr/>
        </p:nvSpPr>
        <p:spPr>
          <a:xfrm flipH="1">
            <a:off x="8670105" y="2679002"/>
            <a:ext cx="939537" cy="93953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70" name="Shape 1170"/>
          <p:cNvSpPr/>
          <p:nvPr/>
        </p:nvSpPr>
        <p:spPr>
          <a:xfrm flipH="1">
            <a:off x="9584997" y="2679001"/>
            <a:ext cx="471129" cy="935175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6759843" y="1793434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9176834" y="175007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955165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4451980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4948796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445611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942426" y="4108646"/>
            <a:ext cx="2131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78" name="Shape 1178"/>
          <p:cNvSpPr/>
          <p:nvPr/>
        </p:nvSpPr>
        <p:spPr>
          <a:xfrm>
            <a:off x="6439242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936057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80" name="Shape 1180"/>
          <p:cNvSpPr/>
          <p:nvPr/>
        </p:nvSpPr>
        <p:spPr>
          <a:xfrm>
            <a:off x="7432873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81" name="Shape 1181"/>
          <p:cNvSpPr/>
          <p:nvPr/>
        </p:nvSpPr>
        <p:spPr>
          <a:xfrm>
            <a:off x="7929687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8426504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83" name="Shape 1183"/>
          <p:cNvSpPr/>
          <p:nvPr/>
        </p:nvSpPr>
        <p:spPr>
          <a:xfrm>
            <a:off x="8848846" y="4108646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9345660" y="4108646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85" name="Shape 1185"/>
          <p:cNvSpPr/>
          <p:nvPr/>
        </p:nvSpPr>
        <p:spPr>
          <a:xfrm>
            <a:off x="4140849" y="175007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922848" y="5531155"/>
            <a:ext cx="166295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Page Tables:</a:t>
            </a:r>
          </a:p>
        </p:txBody>
      </p:sp>
      <p:sp>
        <p:nvSpPr>
          <p:cNvPr id="1187" name="Shape 1187"/>
          <p:cNvSpPr/>
          <p:nvPr/>
        </p:nvSpPr>
        <p:spPr>
          <a:xfrm>
            <a:off x="5311143" y="461556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1188" name="Shape 1188"/>
          <p:cNvSpPr/>
          <p:nvPr/>
        </p:nvSpPr>
        <p:spPr>
          <a:xfrm>
            <a:off x="5313283" y="504299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313283" y="540018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313283" y="575736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91" name="Shape 1191"/>
          <p:cNvSpPr/>
          <p:nvPr/>
        </p:nvSpPr>
        <p:spPr>
          <a:xfrm>
            <a:off x="5313283" y="611455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6543440" y="464809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6545580" y="507552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4" name="Shape 1194"/>
          <p:cNvSpPr/>
          <p:nvPr/>
        </p:nvSpPr>
        <p:spPr>
          <a:xfrm>
            <a:off x="6545580" y="543271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95" name="Shape 1195"/>
          <p:cNvSpPr/>
          <p:nvPr/>
        </p:nvSpPr>
        <p:spPr>
          <a:xfrm>
            <a:off x="6545580" y="578989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6545580" y="614708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97" name="Shape 1197"/>
          <p:cNvSpPr/>
          <p:nvPr/>
        </p:nvSpPr>
        <p:spPr>
          <a:xfrm>
            <a:off x="7776841" y="464809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1198" name="Shape 1198"/>
          <p:cNvSpPr/>
          <p:nvPr/>
        </p:nvSpPr>
        <p:spPr>
          <a:xfrm>
            <a:off x="7778981" y="507552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7778981" y="543271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7778981" y="578989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7778981" y="614708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07312" y="5054449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07312" y="5444854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07312" y="5777753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9642" y="6126012"/>
            <a:ext cx="4200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A97CF-991F-09DE-1670-A0A8F13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fill in the Page Table</a:t>
            </a:r>
          </a:p>
        </p:txBody>
      </p:sp>
      <p:sp>
        <p:nvSpPr>
          <p:cNvPr id="2" name="Shape 904">
            <a:extLst>
              <a:ext uri="{FF2B5EF4-FFF2-40B4-BE49-F238E27FC236}">
                <a16:creationId xmlns:a16="http://schemas.microsoft.com/office/drawing/2014/main" id="{5B9E1F05-A249-8F32-7378-96BAB6AE0905}"/>
              </a:ext>
            </a:extLst>
          </p:cNvPr>
          <p:cNvSpPr/>
          <p:nvPr/>
        </p:nvSpPr>
        <p:spPr>
          <a:xfrm>
            <a:off x="1908763" y="2250286"/>
            <a:ext cx="1043936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4" name="Shape 905">
            <a:extLst>
              <a:ext uri="{FF2B5EF4-FFF2-40B4-BE49-F238E27FC236}">
                <a16:creationId xmlns:a16="http://schemas.microsoft.com/office/drawing/2014/main" id="{CB676415-1DD3-EE6A-84BD-5C5A1DFD7F91}"/>
              </a:ext>
            </a:extLst>
          </p:cNvPr>
          <p:cNvSpPr/>
          <p:nvPr/>
        </p:nvSpPr>
        <p:spPr>
          <a:xfrm>
            <a:off x="1728008" y="3670106"/>
            <a:ext cx="12246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03AD6-9208-1939-E97F-E2ED1D2ED884}"/>
              </a:ext>
            </a:extLst>
          </p:cNvPr>
          <p:cNvSpPr txBox="1"/>
          <p:nvPr/>
        </p:nvSpPr>
        <p:spPr>
          <a:xfrm>
            <a:off x="3756446" y="4118914"/>
            <a:ext cx="60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9B85C-033D-5406-D9C5-A74214D7466F}"/>
              </a:ext>
            </a:extLst>
          </p:cNvPr>
          <p:cNvSpPr txBox="1"/>
          <p:nvPr/>
        </p:nvSpPr>
        <p:spPr>
          <a:xfrm>
            <a:off x="5749297" y="4094869"/>
            <a:ext cx="60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B586C-C59F-B8E4-E5FA-107348909718}"/>
              </a:ext>
            </a:extLst>
          </p:cNvPr>
          <p:cNvSpPr txBox="1"/>
          <p:nvPr/>
        </p:nvSpPr>
        <p:spPr>
          <a:xfrm>
            <a:off x="7730968" y="4066806"/>
            <a:ext cx="60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Where </a:t>
            </a:r>
            <a:r>
              <a:rPr lang="en-US" sz="4400" dirty="0"/>
              <a:t>a</a:t>
            </a:r>
            <a:r>
              <a:rPr sz="4400" dirty="0"/>
              <a:t>re </a:t>
            </a:r>
            <a:r>
              <a:rPr lang="en-US" sz="4400" dirty="0"/>
              <a:t>p</a:t>
            </a:r>
            <a:r>
              <a:rPr sz="4400" dirty="0"/>
              <a:t>age</a:t>
            </a:r>
            <a:r>
              <a:rPr lang="en-US" sz="4400" dirty="0"/>
              <a:t> </a:t>
            </a:r>
            <a:r>
              <a:rPr sz="4400" dirty="0"/>
              <a:t>tables </a:t>
            </a:r>
            <a:r>
              <a:rPr lang="en-US" sz="4400" dirty="0"/>
              <a:t>s</a:t>
            </a:r>
            <a:r>
              <a:rPr sz="4400" dirty="0"/>
              <a:t>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079500" y="2082799"/>
            <a:ext cx="10515600" cy="46720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How big is a typical page table?</a:t>
            </a:r>
            <a:br>
              <a:rPr sz="27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</a:t>
            </a:r>
            <a:r>
              <a:rPr sz="2400" b="1" dirty="0">
                <a:solidFill>
                  <a:srgbClr val="333333"/>
                </a:solidFill>
              </a:rPr>
              <a:t>32-bit</a:t>
            </a:r>
            <a:r>
              <a:rPr sz="2400" dirty="0">
                <a:solidFill>
                  <a:srgbClr val="333333"/>
                </a:solidFill>
              </a:rPr>
              <a:t> address space</a:t>
            </a:r>
            <a:br>
              <a:rPr sz="24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4 KB pages</a:t>
            </a:r>
            <a:br>
              <a:rPr sz="24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4 byte entries</a:t>
            </a:r>
            <a:endParaRPr lang="en-US" sz="24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size of each entry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num virtual pages = 2^(bits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 = 32– number of bits for page offset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solidFill>
                  <a:srgbClr val="333333"/>
                </a:solidFill>
              </a:rPr>
              <a:t>= 32 – lg(4KB) = 32 – 12 = 20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2^20 = 1 MB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4 bytes = 4 MB </a:t>
            </a:r>
            <a:r>
              <a:rPr lang="en-US" sz="2500" dirty="0">
                <a:solidFill>
                  <a:srgbClr val="C00000"/>
                </a:solidFill>
              </a:rPr>
              <a:t>per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64E50-390F-29F8-F135-E34B1303290C}"/>
              </a:ext>
            </a:extLst>
          </p:cNvPr>
          <p:cNvSpPr txBox="1"/>
          <p:nvPr/>
        </p:nvSpPr>
        <p:spPr>
          <a:xfrm>
            <a:off x="2228850" y="13983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Ideally, put it in fast hardware (MMU)…</a:t>
            </a:r>
          </a:p>
        </p:txBody>
      </p:sp>
    </p:spTree>
    <p:extLst>
      <p:ext uri="{BB962C8B-B14F-4D97-AF65-F5344CB8AC3E}">
        <p14:creationId xmlns:p14="http://schemas.microsoft.com/office/powerpoint/2010/main" val="524754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Where </a:t>
            </a:r>
            <a:r>
              <a:rPr lang="en-US" sz="4400" dirty="0"/>
              <a:t>a</a:t>
            </a:r>
            <a:r>
              <a:rPr sz="4400" dirty="0"/>
              <a:t>re </a:t>
            </a:r>
            <a:r>
              <a:rPr lang="en-US" sz="4400" dirty="0"/>
              <a:t>p</a:t>
            </a:r>
            <a:r>
              <a:rPr sz="4400" dirty="0"/>
              <a:t>age</a:t>
            </a:r>
            <a:r>
              <a:rPr lang="en-US" sz="4400" dirty="0"/>
              <a:t> </a:t>
            </a:r>
            <a:r>
              <a:rPr sz="4400" dirty="0"/>
              <a:t>tables </a:t>
            </a:r>
            <a:r>
              <a:rPr lang="en-US" sz="4400" dirty="0"/>
              <a:t>s</a:t>
            </a:r>
            <a:r>
              <a:rPr sz="4400" dirty="0"/>
              <a:t>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020418" y="1584325"/>
            <a:ext cx="10333382" cy="5170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Implication: </a:t>
            </a:r>
            <a:r>
              <a:rPr sz="2700" dirty="0">
                <a:solidFill>
                  <a:srgbClr val="333333"/>
                </a:solidFill>
              </a:rPr>
              <a:t>Store </a:t>
            </a:r>
            <a:r>
              <a:rPr lang="en-US" sz="2700" dirty="0">
                <a:solidFill>
                  <a:srgbClr val="333333"/>
                </a:solidFill>
              </a:rPr>
              <a:t>each page table </a:t>
            </a:r>
            <a:r>
              <a:rPr sz="2700" dirty="0">
                <a:solidFill>
                  <a:srgbClr val="333333"/>
                </a:solidFill>
              </a:rPr>
              <a:t>in memory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Hardware finds page table base with register </a:t>
            </a:r>
            <a:r>
              <a:rPr sz="2500" dirty="0">
                <a:solidFill>
                  <a:srgbClr val="333333"/>
                </a:solidFill>
              </a:rPr>
              <a:t>(e.g., CR3 on x86)</a:t>
            </a:r>
            <a:endParaRPr lang="en-US" sz="25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What happens on a context-switch?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Change contents of page table base register to newly scheduled process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Save old page table base register in PCB of </a:t>
            </a:r>
            <a:r>
              <a:rPr lang="en-US" sz="2500" dirty="0" err="1">
                <a:solidFill>
                  <a:srgbClr val="333333"/>
                </a:solidFill>
              </a:rPr>
              <a:t>descheduled</a:t>
            </a:r>
            <a:r>
              <a:rPr lang="en-US" sz="2500" dirty="0">
                <a:solidFill>
                  <a:srgbClr val="333333"/>
                </a:solidFill>
              </a:rPr>
              <a:t>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Other PT info</a:t>
            </a:r>
          </a:p>
        </p:txBody>
      </p:sp>
      <p:sp>
        <p:nvSpPr>
          <p:cNvPr id="1375" name="Shape 1375"/>
          <p:cNvSpPr>
            <a:spLocks noGrp="1"/>
          </p:cNvSpPr>
          <p:nvPr>
            <p:ph type="body" idx="4294967295"/>
          </p:nvPr>
        </p:nvSpPr>
        <p:spPr>
          <a:xfrm>
            <a:off x="1205948" y="1668463"/>
            <a:ext cx="10147852" cy="42973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What other </a:t>
            </a:r>
            <a:r>
              <a:rPr lang="en-US" sz="2700" dirty="0">
                <a:solidFill>
                  <a:srgbClr val="333333"/>
                </a:solidFill>
              </a:rPr>
              <a:t>info</a:t>
            </a:r>
            <a:r>
              <a:rPr sz="2700" dirty="0">
                <a:solidFill>
                  <a:srgbClr val="333333"/>
                </a:solidFill>
              </a:rPr>
              <a:t> </a:t>
            </a:r>
            <a:r>
              <a:rPr lang="en-US" sz="2700" dirty="0">
                <a:solidFill>
                  <a:srgbClr val="333333"/>
                </a:solidFill>
              </a:rPr>
              <a:t>is </a:t>
            </a:r>
            <a:r>
              <a:rPr sz="2700" dirty="0">
                <a:solidFill>
                  <a:srgbClr val="333333"/>
                </a:solidFill>
              </a:rPr>
              <a:t>in pagetable entries besides translation?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valid bi</a:t>
            </a:r>
            <a:r>
              <a:rPr lang="en-US" sz="2500" dirty="0">
                <a:solidFill>
                  <a:srgbClr val="333333"/>
                </a:solidFill>
              </a:rPr>
              <a:t>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protection bits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present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reference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dirty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C00000"/>
                </a:solidFill>
              </a:rPr>
              <a:t>Page table entries are just bits stored in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Agreement between hardware and OS about interpretation</a:t>
            </a:r>
            <a:endParaRPr sz="2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/>
              <a:t>Memory Accesses with Pages</a:t>
            </a:r>
            <a:endParaRPr sz="4600" dirty="0"/>
          </a:p>
        </p:txBody>
      </p:sp>
      <p:sp>
        <p:nvSpPr>
          <p:cNvPr id="1359" name="Shape 1359"/>
          <p:cNvSpPr>
            <a:spLocks noGrp="1"/>
          </p:cNvSpPr>
          <p:nvPr>
            <p:ph type="body" idx="4294967295"/>
          </p:nvPr>
        </p:nvSpPr>
        <p:spPr>
          <a:xfrm>
            <a:off x="1524000" y="1389064"/>
            <a:ext cx="4046538" cy="11636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1362" name="Shape 1362"/>
          <p:cNvSpPr/>
          <p:nvPr/>
        </p:nvSpPr>
        <p:spPr>
          <a:xfrm>
            <a:off x="1261309" y="2545744"/>
            <a:ext cx="396922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Assume PT is at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0x5000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Assume PTE’s are 4 bytes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Assume 4KB pages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bits for offset?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2813549" y="4000862"/>
            <a:ext cx="1598190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Simplified view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page table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3232671" y="4717828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5" name="Shape 1365"/>
          <p:cNvSpPr/>
          <p:nvPr/>
        </p:nvSpPr>
        <p:spPr>
          <a:xfrm>
            <a:off x="3245923" y="5075016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66" name="Shape 1366"/>
          <p:cNvSpPr/>
          <p:nvPr/>
        </p:nvSpPr>
        <p:spPr>
          <a:xfrm>
            <a:off x="3232671" y="5432203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3232671" y="5789391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644041" y="6371432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Use of a p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table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5965339" y="2239247"/>
            <a:ext cx="4461564" cy="412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Physical Memory Accesses with Paging?</a:t>
            </a:r>
          </a:p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 1) Fetch instruction at logical </a:t>
            </a:r>
            <a:r>
              <a:rPr lang="en-US" dirty="0" err="1"/>
              <a:t>addr</a:t>
            </a:r>
            <a:r>
              <a:rPr lang="en-US" dirty="0"/>
              <a:t> 0x0010; </a:t>
            </a:r>
            <a:r>
              <a:rPr lang="en-US" dirty="0" err="1"/>
              <a:t>vpn</a:t>
            </a:r>
            <a:r>
              <a:rPr lang="en-US" dirty="0"/>
              <a:t>?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Access page table to get </a:t>
            </a:r>
            <a:r>
              <a:rPr lang="en-US" sz="1600" dirty="0" err="1"/>
              <a:t>ppn</a:t>
            </a:r>
            <a:r>
              <a:rPr lang="en-US" sz="1600" dirty="0"/>
              <a:t> for </a:t>
            </a:r>
            <a:r>
              <a:rPr lang="en-US" sz="1600" dirty="0" err="1"/>
              <a:t>vpn</a:t>
            </a:r>
            <a:r>
              <a:rPr lang="en-US" sz="1600" dirty="0"/>
              <a:t> 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Mem ref 1: 0x5000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Learn </a:t>
            </a:r>
            <a:r>
              <a:rPr lang="en-US" sz="1600" dirty="0" err="1"/>
              <a:t>vpn</a:t>
            </a:r>
            <a:r>
              <a:rPr lang="en-US" sz="1600" dirty="0"/>
              <a:t> 0 is at </a:t>
            </a:r>
            <a:r>
              <a:rPr lang="en-US" sz="1600" dirty="0" err="1"/>
              <a:t>ppn</a:t>
            </a:r>
            <a:r>
              <a:rPr lang="en-US" sz="1600" dirty="0"/>
              <a:t> 2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Fetch instruction at  0x2010 (Mem ref 2)</a:t>
            </a:r>
          </a:p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 Exec, load from logical </a:t>
            </a:r>
            <a:r>
              <a:rPr lang="en-US" dirty="0" err="1"/>
              <a:t>addr</a:t>
            </a:r>
            <a:r>
              <a:rPr lang="en-US" dirty="0"/>
              <a:t> 0x1100; </a:t>
            </a:r>
            <a:r>
              <a:rPr lang="en-US" dirty="0" err="1"/>
              <a:t>vpn</a:t>
            </a:r>
            <a:r>
              <a:rPr lang="en-US" dirty="0"/>
              <a:t>?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Access page table to get </a:t>
            </a:r>
            <a:r>
              <a:rPr lang="en-US" dirty="0" err="1"/>
              <a:t>ppn</a:t>
            </a:r>
            <a:r>
              <a:rPr lang="en-US" dirty="0"/>
              <a:t> for </a:t>
            </a:r>
            <a:r>
              <a:rPr lang="en-US" dirty="0" err="1"/>
              <a:t>vpn</a:t>
            </a:r>
            <a:r>
              <a:rPr lang="en-US" dirty="0"/>
              <a:t> 1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Mem ref 3: 0x5004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Learn </a:t>
            </a:r>
            <a:r>
              <a:rPr lang="en-US" dirty="0" err="1"/>
              <a:t>vpn</a:t>
            </a:r>
            <a:r>
              <a:rPr lang="en-US" dirty="0"/>
              <a:t> 1 is at </a:t>
            </a:r>
            <a:r>
              <a:rPr lang="en-US" dirty="0" err="1"/>
              <a:t>ppn</a:t>
            </a:r>
            <a:r>
              <a:rPr lang="en-US" dirty="0"/>
              <a:t> 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 err="1"/>
              <a:t>Movl</a:t>
            </a:r>
            <a:r>
              <a:rPr lang="en-US" dirty="0"/>
              <a:t> from 0x0100 into </a:t>
            </a:r>
            <a:r>
              <a:rPr lang="en-US" dirty="0" err="1"/>
              <a:t>reg</a:t>
            </a:r>
            <a:r>
              <a:rPr lang="en-US" dirty="0"/>
              <a:t> (Mem ref 4)</a:t>
            </a:r>
          </a:p>
          <a:p>
            <a:pPr marL="282575" indent="-282575">
              <a:spcBef>
                <a:spcPts val="2000"/>
              </a:spcBef>
              <a:buFont typeface="Calisto MT" pitchFamily="18" charset="0"/>
              <a:buChar char="•"/>
              <a:defRPr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307325" y="3435546"/>
            <a:ext cx="545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4711" y="143672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Earlier: How many mem refs with segmentation?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1131" y="185880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(3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" grpId="0" animBg="1"/>
      <p:bldP spid="1363" grpId="0" animBg="1"/>
      <p:bldP spid="1364" grpId="0" animBg="1"/>
      <p:bldP spid="1365" grpId="0" animBg="1"/>
      <p:bldP spid="1366" grpId="0" animBg="1"/>
      <p:bldP spid="1367" grpId="0" animBg="1"/>
      <p:bldP spid="1369" grpId="0" animBg="1"/>
      <p:bldP spid="13" grpId="0" build="p" bldLvl="2"/>
      <p:bldP spid="1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2196</Words>
  <Application>Microsoft Macintosh PowerPoint</Application>
  <PresentationFormat>Widescreen</PresentationFormat>
  <Paragraphs>385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Calisto MT</vt:lpstr>
      <vt:lpstr>Courier</vt:lpstr>
      <vt:lpstr>Gill Sans MT</vt:lpstr>
      <vt:lpstr>Helvetica</vt:lpstr>
      <vt:lpstr>Marker Felt</vt:lpstr>
      <vt:lpstr>Menlo</vt:lpstr>
      <vt:lpstr>Times</vt:lpstr>
      <vt:lpstr>Wingdings</vt:lpstr>
      <vt:lpstr>Office Theme</vt:lpstr>
      <vt:lpstr>PowerPoint Presentation</vt:lpstr>
      <vt:lpstr>Review</vt:lpstr>
      <vt:lpstr>Virtual =&gt; Physical PAGE Mapping</vt:lpstr>
      <vt:lpstr>The Mapping</vt:lpstr>
      <vt:lpstr>Let’s fill in the Page Table</vt:lpstr>
      <vt:lpstr>Where are page tables stored?</vt:lpstr>
      <vt:lpstr>Where are page tables stored?</vt:lpstr>
      <vt:lpstr>Other PT info</vt:lpstr>
      <vt:lpstr>Memory Accesses with Pages</vt:lpstr>
      <vt:lpstr>Advantages of Paging</vt:lpstr>
      <vt:lpstr>Disadvantages of Paging</vt:lpstr>
      <vt:lpstr>Reducing Page Table sizes</vt:lpstr>
      <vt:lpstr>How big are page tables?</vt:lpstr>
      <vt:lpstr>Why ARE Page Tables so Large?</vt:lpstr>
      <vt:lpstr>Many invalid page table entries</vt:lpstr>
      <vt:lpstr>Avoid the simple linear page table</vt:lpstr>
      <vt:lpstr>Some approaches</vt:lpstr>
      <vt:lpstr>Approach 1: Inverted Page Table</vt:lpstr>
      <vt:lpstr>Valid PTEs are Contiguous</vt:lpstr>
      <vt:lpstr>Approach 2: Segmented Page Tables</vt:lpstr>
      <vt:lpstr>Combining Paging and Segmentation</vt:lpstr>
      <vt:lpstr>PowerPoint Presentation</vt:lpstr>
      <vt:lpstr>Disadvantages of Paging with Segmentation</vt:lpstr>
      <vt:lpstr>Other Approaches</vt:lpstr>
      <vt:lpstr>3) Multilevel Page Tables</vt:lpstr>
      <vt:lpstr>Multilevel example</vt:lpstr>
      <vt:lpstr>Address format for Multilevel Paging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3019</cp:revision>
  <dcterms:created xsi:type="dcterms:W3CDTF">2019-01-23T03:40:12Z</dcterms:created>
  <dcterms:modified xsi:type="dcterms:W3CDTF">2023-10-18T01:47:14Z</dcterms:modified>
</cp:coreProperties>
</file>