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421" r:id="rId2"/>
    <p:sldId id="672" r:id="rId3"/>
    <p:sldId id="316" r:id="rId4"/>
    <p:sldId id="319" r:id="rId5"/>
    <p:sldId id="659" r:id="rId6"/>
    <p:sldId id="283" r:id="rId7"/>
    <p:sldId id="670" r:id="rId8"/>
    <p:sldId id="660" r:id="rId9"/>
    <p:sldId id="301" r:id="rId10"/>
    <p:sldId id="673" r:id="rId11"/>
    <p:sldId id="674" r:id="rId12"/>
    <p:sldId id="675" r:id="rId13"/>
    <p:sldId id="676" r:id="rId14"/>
    <p:sldId id="677" r:id="rId15"/>
    <p:sldId id="678" r:id="rId16"/>
    <p:sldId id="387" r:id="rId17"/>
    <p:sldId id="389" r:id="rId18"/>
    <p:sldId id="381" r:id="rId19"/>
    <p:sldId id="661" r:id="rId20"/>
    <p:sldId id="323" r:id="rId21"/>
    <p:sldId id="324" r:id="rId22"/>
    <p:sldId id="384" r:id="rId23"/>
    <p:sldId id="334" r:id="rId24"/>
    <p:sldId id="335" r:id="rId25"/>
    <p:sldId id="390" r:id="rId26"/>
    <p:sldId id="336" r:id="rId27"/>
    <p:sldId id="662" r:id="rId28"/>
    <p:sldId id="671" r:id="rId29"/>
    <p:sldId id="656" r:id="rId30"/>
    <p:sldId id="308" r:id="rId31"/>
    <p:sldId id="256" r:id="rId32"/>
    <p:sldId id="391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663" r:id="rId43"/>
    <p:sldId id="269" r:id="rId44"/>
    <p:sldId id="664" r:id="rId45"/>
    <p:sldId id="665" r:id="rId46"/>
    <p:sldId id="272" r:id="rId47"/>
    <p:sldId id="273" r:id="rId48"/>
    <p:sldId id="679" r:id="rId49"/>
    <p:sldId id="680" r:id="rId50"/>
    <p:sldId id="681" r:id="rId51"/>
    <p:sldId id="392" r:id="rId52"/>
    <p:sldId id="275" r:id="rId53"/>
    <p:sldId id="276" r:id="rId54"/>
    <p:sldId id="277" r:id="rId55"/>
    <p:sldId id="666" r:id="rId56"/>
    <p:sldId id="279" r:id="rId57"/>
    <p:sldId id="393" r:id="rId58"/>
    <p:sldId id="281" r:id="rId59"/>
    <p:sldId id="282" r:id="rId60"/>
    <p:sldId id="394" r:id="rId61"/>
    <p:sldId id="284" r:id="rId62"/>
    <p:sldId id="285" r:id="rId63"/>
    <p:sldId id="286" r:id="rId64"/>
    <p:sldId id="395" r:id="rId65"/>
    <p:sldId id="288" r:id="rId66"/>
    <p:sldId id="289" r:id="rId67"/>
    <p:sldId id="667" r:id="rId68"/>
    <p:sldId id="291" r:id="rId69"/>
    <p:sldId id="292" r:id="rId70"/>
    <p:sldId id="293" r:id="rId71"/>
    <p:sldId id="294" r:id="rId72"/>
    <p:sldId id="668" r:id="rId73"/>
    <p:sldId id="296" r:id="rId74"/>
    <p:sldId id="396" r:id="rId75"/>
    <p:sldId id="298" r:id="rId76"/>
    <p:sldId id="669" r:id="rId77"/>
    <p:sldId id="300" r:id="rId78"/>
    <p:sldId id="397" r:id="rId79"/>
    <p:sldId id="302" r:id="rId80"/>
    <p:sldId id="303" r:id="rId81"/>
    <p:sldId id="304" r:id="rId82"/>
    <p:sldId id="305" r:id="rId83"/>
    <p:sldId id="306" r:id="rId84"/>
    <p:sldId id="398" r:id="rId85"/>
    <p:sldId id="399" r:id="rId86"/>
    <p:sldId id="309" r:id="rId87"/>
    <p:sldId id="310" r:id="rId88"/>
    <p:sldId id="400" r:id="rId89"/>
    <p:sldId id="401" r:id="rId90"/>
    <p:sldId id="402" r:id="rId91"/>
    <p:sldId id="403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3"/>
    <p:restoredTop sz="94664"/>
  </p:normalViewPr>
  <p:slideViewPr>
    <p:cSldViewPr snapToGrid="0" snapToObjects="1">
      <p:cViewPr varScale="1">
        <p:scale>
          <a:sx n="93" d="100"/>
          <a:sy n="93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3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3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4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039286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944216" y="1658986"/>
            <a:ext cx="10111316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77" lvl="0" indent="-342882" algn="l">
              <a:spcBef>
                <a:spcPts val="15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914353" lvl="1" indent="-333358" algn="l">
              <a:spcBef>
                <a:spcPts val="45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371530" lvl="2" indent="-32383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706" lvl="3" indent="-342882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5883" lvl="4" indent="-342882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060" lvl="5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236" lvl="6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413" lvl="7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590" lvl="8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3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1648217"/>
            <a:ext cx="876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Memory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15419-6AF5-E03B-6C01-ADD1BEB3744F}"/>
              </a:ext>
            </a:extLst>
          </p:cNvPr>
          <p:cNvSpPr/>
          <p:nvPr/>
        </p:nvSpPr>
        <p:spPr>
          <a:xfrm>
            <a:off x="838200" y="2133601"/>
            <a:ext cx="10827327" cy="4613564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3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3AC71-181C-7109-5814-98DCD7B9545A}"/>
              </a:ext>
            </a:extLst>
          </p:cNvPr>
          <p:cNvSpPr/>
          <p:nvPr/>
        </p:nvSpPr>
        <p:spPr>
          <a:xfrm>
            <a:off x="838200" y="3428999"/>
            <a:ext cx="10827327" cy="3318165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CD18C9-94FE-42F4-E732-3D4C5CB81C97}"/>
              </a:ext>
            </a:extLst>
          </p:cNvPr>
          <p:cNvSpPr/>
          <p:nvPr/>
        </p:nvSpPr>
        <p:spPr>
          <a:xfrm>
            <a:off x="838200" y="4099392"/>
            <a:ext cx="10827327" cy="264777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6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86AE91-4B6C-387B-7887-118D09C45DEF}"/>
              </a:ext>
            </a:extLst>
          </p:cNvPr>
          <p:cNvSpPr/>
          <p:nvPr/>
        </p:nvSpPr>
        <p:spPr>
          <a:xfrm>
            <a:off x="838200" y="4710544"/>
            <a:ext cx="10827327" cy="203661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7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0CC46-1289-5C62-7B4A-15FC6D9D8AB8}"/>
              </a:ext>
            </a:extLst>
          </p:cNvPr>
          <p:cNvSpPr/>
          <p:nvPr/>
        </p:nvSpPr>
        <p:spPr>
          <a:xfrm>
            <a:off x="838200" y="5735782"/>
            <a:ext cx="10827327" cy="101138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0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</p:spTree>
    <p:extLst>
      <p:ext uri="{BB962C8B-B14F-4D97-AF65-F5344CB8AC3E}">
        <p14:creationId xmlns:p14="http://schemas.microsoft.com/office/powerpoint/2010/main" val="192523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2098302" y="2178724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4162052" y="2178724"/>
            <a:ext cx="42672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1998999" y="1789215"/>
            <a:ext cx="222144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4268853" y="1789927"/>
            <a:ext cx="340670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1890706" y="1212710"/>
            <a:ext cx="1552026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2323819" y="2793145"/>
            <a:ext cx="685800" cy="365760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2732822"/>
            <a:ext cx="396260" cy="37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45" y="2488346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935" y="6222145"/>
            <a:ext cx="364038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Direct mapped (</a:t>
            </a:r>
            <a:r>
              <a:rPr lang="en-US" sz="1828" dirty="0" err="1">
                <a:latin typeface="Arial" pitchFamily="-104" charset="0"/>
              </a:rPr>
              <a:t>num</a:t>
            </a:r>
            <a:r>
              <a:rPr lang="en-US" sz="1828" dirty="0">
                <a:latin typeface="Arial" pitchFamily="-104" charset="0"/>
              </a:rPr>
              <a:t> sets = 16)</a:t>
            </a:r>
          </a:p>
        </p:txBody>
      </p:sp>
      <p:sp>
        <p:nvSpPr>
          <p:cNvPr id="140" name="Text Box 114">
            <a:extLst>
              <a:ext uri="{FF2B5EF4-FFF2-40B4-BE49-F238E27FC236}">
                <a16:creationId xmlns:a16="http://schemas.microsoft.com/office/drawing/2014/main" id="{D56D874D-C810-FB4A-85DA-DD80F92E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92" y="3372507"/>
            <a:ext cx="3796230" cy="93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b="1" i="1" dirty="0">
                <a:latin typeface="Arial" pitchFamily="-104" charset="0"/>
              </a:rPr>
              <a:t>Lookup</a:t>
            </a:r>
            <a:r>
              <a:rPr lang="en-US" sz="1828" dirty="0">
                <a:latin typeface="Arial" pitchFamily="-10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1828" dirty="0">
                <a:latin typeface="Arial" pitchFamily="-104" charset="0"/>
              </a:rPr>
              <a:t> Calculate set (tag % </a:t>
            </a:r>
            <a:r>
              <a:rPr lang="en-US" sz="1828" dirty="0" err="1">
                <a:latin typeface="Arial" pitchFamily="-104" charset="0"/>
              </a:rPr>
              <a:t>num_sets</a:t>
            </a:r>
            <a:r>
              <a:rPr lang="en-US" sz="1828" dirty="0">
                <a:latin typeface="Arial" pitchFamily="-104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828" dirty="0">
                <a:latin typeface="Arial" pitchFamily="-104" charset="0"/>
              </a:rPr>
              <a:t> Search for tag within resulting set</a:t>
            </a:r>
          </a:p>
        </p:txBody>
      </p:sp>
      <p:sp>
        <p:nvSpPr>
          <p:cNvPr id="142" name="Text Box 114">
            <a:extLst>
              <a:ext uri="{FF2B5EF4-FFF2-40B4-BE49-F238E27FC236}">
                <a16:creationId xmlns:a16="http://schemas.microsoft.com/office/drawing/2014/main" id="{C816C9D4-9FF0-C14C-AE62-0309CDAD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180" y="4474568"/>
            <a:ext cx="3637532" cy="65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i="1" dirty="0">
                <a:latin typeface="Arial" pitchFamily="-104" charset="0"/>
              </a:rPr>
              <a:t>Where is VPN (tag) 18 located?</a:t>
            </a:r>
            <a:endParaRPr lang="en-US" sz="1828" i="1" dirty="0">
              <a:latin typeface="Arial" pitchFamily="-104" charset="0"/>
            </a:endParaRPr>
          </a:p>
          <a:p>
            <a:pPr eaLnBrk="1" hangingPunct="1"/>
            <a:r>
              <a:rPr lang="en-US" sz="1828" dirty="0">
                <a:latin typeface="Arial" pitchFamily="-104" charset="0"/>
              </a:rPr>
              <a:t> </a:t>
            </a:r>
          </a:p>
        </p:txBody>
      </p:sp>
      <p:sp>
        <p:nvSpPr>
          <p:cNvPr id="143" name="Text Box 114">
            <a:extLst>
              <a:ext uri="{FF2B5EF4-FFF2-40B4-BE49-F238E27FC236}">
                <a16:creationId xmlns:a16="http://schemas.microsoft.com/office/drawing/2014/main" id="{B1912520-265D-954A-8A85-C790AE6F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519" y="4802061"/>
            <a:ext cx="38023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2 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2410620" y="170656"/>
            <a:ext cx="7583487" cy="1282700"/>
          </a:xfrm>
          <a:prstGeom prst="rect">
            <a:avLst/>
          </a:prstGeom>
        </p:spPr>
        <p:txBody>
          <a:bodyPr vert="horz" lIns="64294" tIns="32147" rIns="64294" bIns="32147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TLB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18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2" grpId="0"/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2098302" y="2178724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4162052" y="2178724"/>
            <a:ext cx="42672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28" dirty="0">
              <a:latin typeface="Arial" pitchFamily="-104" charset="0"/>
            </a:endParaRP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2323819" y="2793145"/>
            <a:ext cx="685800" cy="365760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2732822"/>
            <a:ext cx="396260" cy="37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45" y="2488346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56" y="6479320"/>
            <a:ext cx="1707517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Direct mapped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2410620" y="170656"/>
            <a:ext cx="7583487" cy="1282700"/>
          </a:xfrm>
          <a:prstGeom prst="rect">
            <a:avLst/>
          </a:prstGeom>
        </p:spPr>
        <p:txBody>
          <a:bodyPr vert="horz" lIns="64294" tIns="32147" rIns="64294" bIns="32147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TLB Organization</a:t>
            </a:r>
          </a:p>
        </p:txBody>
      </p:sp>
      <p:grpSp>
        <p:nvGrpSpPr>
          <p:cNvPr id="32" name="Group 42">
            <a:extLst>
              <a:ext uri="{FF2B5EF4-FFF2-40B4-BE49-F238E27FC236}">
                <a16:creationId xmlns:a16="http://schemas.microsoft.com/office/drawing/2014/main" id="{5772D800-045B-5142-9D15-B667F2368F70}"/>
              </a:ext>
            </a:extLst>
          </p:cNvPr>
          <p:cNvGrpSpPr>
            <a:grpSpLocks/>
          </p:cNvGrpSpPr>
          <p:nvPr/>
        </p:nvGrpSpPr>
        <p:grpSpPr bwMode="auto">
          <a:xfrm>
            <a:off x="4829720" y="3198736"/>
            <a:ext cx="685800" cy="1828800"/>
            <a:chOff x="2208" y="816"/>
            <a:chExt cx="432" cy="1152"/>
          </a:xfrm>
        </p:grpSpPr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689E4F84-D07B-E142-BAB4-76F850DB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D02FC913-473A-4D47-9CF4-676C32EB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02D07D33-6797-CA4B-BD3F-6DD97604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47C74954-E7C5-5B4E-B5C8-6E26FE849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7" name="Line 47">
              <a:extLst>
                <a:ext uri="{FF2B5EF4-FFF2-40B4-BE49-F238E27FC236}">
                  <a16:creationId xmlns:a16="http://schemas.microsoft.com/office/drawing/2014/main" id="{C0937308-FFCD-B146-B4BE-C3D2D142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C3594DD4-B5B3-1D4B-9490-78129BA8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9" name="Line 49">
              <a:extLst>
                <a:ext uri="{FF2B5EF4-FFF2-40B4-BE49-F238E27FC236}">
                  <a16:creationId xmlns:a16="http://schemas.microsoft.com/office/drawing/2014/main" id="{F68A695A-8AEC-0D4F-BA58-1B53FBC6A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809EAFDE-4D3C-4C4D-A329-5BEEE666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9C7DC87A-4B32-FF43-BB91-0069C7FBA072}"/>
              </a:ext>
            </a:extLst>
          </p:cNvPr>
          <p:cNvGrpSpPr>
            <a:grpSpLocks/>
          </p:cNvGrpSpPr>
          <p:nvPr/>
        </p:nvGrpSpPr>
        <p:grpSpPr bwMode="auto">
          <a:xfrm>
            <a:off x="5591720" y="3198736"/>
            <a:ext cx="685800" cy="1828800"/>
            <a:chOff x="2208" y="816"/>
            <a:chExt cx="432" cy="1152"/>
          </a:xfrm>
        </p:grpSpPr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DF6AB170-C163-4743-9FB5-10D4BFCE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8D86F1DA-24F9-8A4A-B499-862F9E923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4C18C833-01E0-8847-9E92-7403A095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7B145CCF-7A72-2F43-989E-CA1C5B5A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CC84A5E-4148-7243-9DED-C65C65EA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055516A9-71CD-6942-A14F-D52903A5E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B624D4D3-9556-7F40-A845-1EF3FEA5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3A79770D-BFED-8847-960A-FFB7BF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50" name="Text Box 106">
            <a:extLst>
              <a:ext uri="{FF2B5EF4-FFF2-40B4-BE49-F238E27FC236}">
                <a16:creationId xmlns:a16="http://schemas.microsoft.com/office/drawing/2014/main" id="{6585EEDA-8AA4-8446-89CF-EFD4811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622" y="5027536"/>
            <a:ext cx="270926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Two-way set associative</a:t>
            </a:r>
          </a:p>
        </p:txBody>
      </p:sp>
      <p:sp>
        <p:nvSpPr>
          <p:cNvPr id="51" name="Line 116">
            <a:extLst>
              <a:ext uri="{FF2B5EF4-FFF2-40B4-BE49-F238E27FC236}">
                <a16:creationId xmlns:a16="http://schemas.microsoft.com/office/drawing/2014/main" id="{BD27609E-D55E-A443-963F-7AC90B6750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5184" y="438277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52" name="Text Box 117">
            <a:extLst>
              <a:ext uri="{FF2B5EF4-FFF2-40B4-BE49-F238E27FC236}">
                <a16:creationId xmlns:a16="http://schemas.microsoft.com/office/drawing/2014/main" id="{80AB5DBA-B117-B041-8999-D98B1701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927" y="4638069"/>
            <a:ext cx="53732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Set</a:t>
            </a:r>
          </a:p>
        </p:txBody>
      </p:sp>
      <p:grpSp>
        <p:nvGrpSpPr>
          <p:cNvPr id="53" name="Group 118">
            <a:extLst>
              <a:ext uri="{FF2B5EF4-FFF2-40B4-BE49-F238E27FC236}">
                <a16:creationId xmlns:a16="http://schemas.microsoft.com/office/drawing/2014/main" id="{18EDF71B-ED96-7844-963D-4909EE04FC85}"/>
              </a:ext>
            </a:extLst>
          </p:cNvPr>
          <p:cNvGrpSpPr>
            <a:grpSpLocks/>
          </p:cNvGrpSpPr>
          <p:nvPr/>
        </p:nvGrpSpPr>
        <p:grpSpPr bwMode="auto">
          <a:xfrm>
            <a:off x="4220121" y="3216198"/>
            <a:ext cx="381000" cy="1219200"/>
            <a:chOff x="1344" y="1536"/>
            <a:chExt cx="240" cy="768"/>
          </a:xfrm>
        </p:grpSpPr>
        <p:sp>
          <p:nvSpPr>
            <p:cNvPr id="54" name="Line 119">
              <a:extLst>
                <a:ext uri="{FF2B5EF4-FFF2-40B4-BE49-F238E27FC236}">
                  <a16:creationId xmlns:a16="http://schemas.microsoft.com/office/drawing/2014/main" id="{3BB9EA6D-2D0D-024C-834D-6CCCE2FE3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55" name="Line 120">
              <a:extLst>
                <a:ext uri="{FF2B5EF4-FFF2-40B4-BE49-F238E27FC236}">
                  <a16:creationId xmlns:a16="http://schemas.microsoft.com/office/drawing/2014/main" id="{2E8565DF-0CD3-4B45-8A29-9510821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56" name="Text Box 121">
            <a:extLst>
              <a:ext uri="{FF2B5EF4-FFF2-40B4-BE49-F238E27FC236}">
                <a16:creationId xmlns:a16="http://schemas.microsoft.com/office/drawing/2014/main" id="{99056E7C-8312-9148-8AE5-0BDECB2B2E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3222" y="3613585"/>
            <a:ext cx="75693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Index</a:t>
            </a:r>
          </a:p>
        </p:txBody>
      </p:sp>
      <p:grpSp>
        <p:nvGrpSpPr>
          <p:cNvPr id="57" name="Group 22">
            <a:extLst>
              <a:ext uri="{FF2B5EF4-FFF2-40B4-BE49-F238E27FC236}">
                <a16:creationId xmlns:a16="http://schemas.microsoft.com/office/drawing/2014/main" id="{9C082B98-4BB3-A443-8373-296721AB1F62}"/>
              </a:ext>
            </a:extLst>
          </p:cNvPr>
          <p:cNvGrpSpPr>
            <a:grpSpLocks/>
          </p:cNvGrpSpPr>
          <p:nvPr/>
        </p:nvGrpSpPr>
        <p:grpSpPr bwMode="auto">
          <a:xfrm>
            <a:off x="7474709" y="3238826"/>
            <a:ext cx="685800" cy="914400"/>
            <a:chOff x="2064" y="1344"/>
            <a:chExt cx="432" cy="576"/>
          </a:xfrm>
        </p:grpSpPr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848ED01-8625-9040-B10F-DDF89BCD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0FC66674-802F-9746-9D6C-D054DB28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579AB300-481F-0240-9AC9-C35BEC0DD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1" name="Line 26">
              <a:extLst>
                <a:ext uri="{FF2B5EF4-FFF2-40B4-BE49-F238E27FC236}">
                  <a16:creationId xmlns:a16="http://schemas.microsoft.com/office/drawing/2014/main" id="{87126B7A-B454-0D47-9522-A4AF63D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5754C483-5BD3-D14E-8E4C-9603CB57BC6F}"/>
              </a:ext>
            </a:extLst>
          </p:cNvPr>
          <p:cNvGrpSpPr>
            <a:grpSpLocks/>
          </p:cNvGrpSpPr>
          <p:nvPr/>
        </p:nvGrpSpPr>
        <p:grpSpPr bwMode="auto">
          <a:xfrm>
            <a:off x="8236708" y="3238826"/>
            <a:ext cx="685800" cy="914400"/>
            <a:chOff x="2064" y="1344"/>
            <a:chExt cx="432" cy="576"/>
          </a:xfrm>
        </p:grpSpPr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037F0AD2-08F9-1A4A-A417-857701C4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9F5A1933-6173-3848-8D42-2C433FDC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0C153D7A-4172-BF4D-9D8C-1C8A913C8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A4D9679E-AC66-E343-815A-99DEA799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9AFC770-2368-CB49-8ADC-3FEDC79CDEBF}"/>
              </a:ext>
            </a:extLst>
          </p:cNvPr>
          <p:cNvGrpSpPr>
            <a:grpSpLocks/>
          </p:cNvGrpSpPr>
          <p:nvPr/>
        </p:nvGrpSpPr>
        <p:grpSpPr bwMode="auto">
          <a:xfrm>
            <a:off x="8998709" y="3238826"/>
            <a:ext cx="685800" cy="914400"/>
            <a:chOff x="2064" y="1344"/>
            <a:chExt cx="432" cy="576"/>
          </a:xfrm>
        </p:grpSpPr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6220E35C-F7D3-5647-9C25-619047AB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7CCEDFB1-D2BA-9942-A685-F96F499A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36689EE8-325F-3144-B05E-0A0D0E34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66FE869-F4CD-A34C-AF33-ECC97EE5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7A5E1D71-D023-9B4E-B6B7-824C198ACDAD}"/>
              </a:ext>
            </a:extLst>
          </p:cNvPr>
          <p:cNvGrpSpPr>
            <a:grpSpLocks/>
          </p:cNvGrpSpPr>
          <p:nvPr/>
        </p:nvGrpSpPr>
        <p:grpSpPr bwMode="auto">
          <a:xfrm>
            <a:off x="9760709" y="3238826"/>
            <a:ext cx="685800" cy="914400"/>
            <a:chOff x="2064" y="1344"/>
            <a:chExt cx="432" cy="576"/>
          </a:xfrm>
        </p:grpSpPr>
        <p:sp>
          <p:nvSpPr>
            <p:cNvPr id="73" name="Rectangle 38">
              <a:extLst>
                <a:ext uri="{FF2B5EF4-FFF2-40B4-BE49-F238E27FC236}">
                  <a16:creationId xmlns:a16="http://schemas.microsoft.com/office/drawing/2014/main" id="{A224B0E0-87E2-E44E-8F76-6866200F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25A92F01-4D78-B144-87D2-023A927B7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ADDB4642-67D3-8641-A78E-F8ACB88D4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6" name="Line 41">
              <a:extLst>
                <a:ext uri="{FF2B5EF4-FFF2-40B4-BE49-F238E27FC236}">
                  <a16:creationId xmlns:a16="http://schemas.microsoft.com/office/drawing/2014/main" id="{BF82B019-593B-874E-AC55-3437D7C7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77" name="Text Box 65">
            <a:extLst>
              <a:ext uri="{FF2B5EF4-FFF2-40B4-BE49-F238E27FC236}">
                <a16:creationId xmlns:a16="http://schemas.microsoft.com/office/drawing/2014/main" id="{C009360E-FA9D-C446-9309-48E167A4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334" y="3178503"/>
            <a:ext cx="290463" cy="100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3</a:t>
            </a:r>
          </a:p>
        </p:txBody>
      </p:sp>
      <p:sp>
        <p:nvSpPr>
          <p:cNvPr id="78" name="Text Box 66">
            <a:extLst>
              <a:ext uri="{FF2B5EF4-FFF2-40B4-BE49-F238E27FC236}">
                <a16:creationId xmlns:a16="http://schemas.microsoft.com/office/drawing/2014/main" id="{825664D5-3EF3-2847-855E-FE226A6F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671" y="293402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79" name="Text Box 67">
            <a:extLst>
              <a:ext uri="{FF2B5EF4-FFF2-40B4-BE49-F238E27FC236}">
                <a16:creationId xmlns:a16="http://schemas.microsoft.com/office/drawing/2014/main" id="{6C6397FC-D2C1-FA4D-95BA-518426A6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830" y="293402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B</a:t>
            </a:r>
          </a:p>
        </p:txBody>
      </p:sp>
      <p:sp>
        <p:nvSpPr>
          <p:cNvPr id="80" name="Text Box 68">
            <a:extLst>
              <a:ext uri="{FF2B5EF4-FFF2-40B4-BE49-F238E27FC236}">
                <a16:creationId xmlns:a16="http://schemas.microsoft.com/office/drawing/2014/main" id="{AE4585DB-C8E9-A040-9AC9-512A7550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542" y="293402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C</a:t>
            </a:r>
          </a:p>
        </p:txBody>
      </p:sp>
      <p:sp>
        <p:nvSpPr>
          <p:cNvPr id="81" name="Text Box 69">
            <a:extLst>
              <a:ext uri="{FF2B5EF4-FFF2-40B4-BE49-F238E27FC236}">
                <a16:creationId xmlns:a16="http://schemas.microsoft.com/office/drawing/2014/main" id="{1F719FEA-C344-F640-9319-E862ECE3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542" y="293402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D</a:t>
            </a:r>
          </a:p>
        </p:txBody>
      </p:sp>
      <p:sp>
        <p:nvSpPr>
          <p:cNvPr id="82" name="Text Box 107">
            <a:extLst>
              <a:ext uri="{FF2B5EF4-FFF2-40B4-BE49-F238E27FC236}">
                <a16:creationId xmlns:a16="http://schemas.microsoft.com/office/drawing/2014/main" id="{AB6ABA1F-FC68-5D49-9FB7-9D896B1C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948" y="4108777"/>
            <a:ext cx="276069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Four-way set associative</a:t>
            </a:r>
          </a:p>
        </p:txBody>
      </p:sp>
      <p:grpSp>
        <p:nvGrpSpPr>
          <p:cNvPr id="83" name="Group 70">
            <a:extLst>
              <a:ext uri="{FF2B5EF4-FFF2-40B4-BE49-F238E27FC236}">
                <a16:creationId xmlns:a16="http://schemas.microsoft.com/office/drawing/2014/main" id="{69A4FFA3-F1F1-A043-8F11-7780186BAC7B}"/>
              </a:ext>
            </a:extLst>
          </p:cNvPr>
          <p:cNvGrpSpPr>
            <a:grpSpLocks/>
          </p:cNvGrpSpPr>
          <p:nvPr/>
        </p:nvGrpSpPr>
        <p:grpSpPr bwMode="auto">
          <a:xfrm>
            <a:off x="3389494" y="5795412"/>
            <a:ext cx="7162800" cy="838200"/>
            <a:chOff x="1104" y="2784"/>
            <a:chExt cx="4512" cy="528"/>
          </a:xfrm>
        </p:grpSpPr>
        <p:grpSp>
          <p:nvGrpSpPr>
            <p:cNvPr id="84" name="Group 71">
              <a:extLst>
                <a:ext uri="{FF2B5EF4-FFF2-40B4-BE49-F238E27FC236}">
                  <a16:creationId xmlns:a16="http://schemas.microsoft.com/office/drawing/2014/main" id="{7714D54D-52A1-5E4E-AF46-78CB98ECC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93" name="Line 72">
                <a:extLst>
                  <a:ext uri="{FF2B5EF4-FFF2-40B4-BE49-F238E27FC236}">
                    <a16:creationId xmlns:a16="http://schemas.microsoft.com/office/drawing/2014/main" id="{FD891496-688F-9C40-BA65-031D72C43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4" name="Line 73">
                <a:extLst>
                  <a:ext uri="{FF2B5EF4-FFF2-40B4-BE49-F238E27FC236}">
                    <a16:creationId xmlns:a16="http://schemas.microsoft.com/office/drawing/2014/main" id="{C9154379-5021-1444-A936-4781E26E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5" name="Line 74">
                <a:extLst>
                  <a:ext uri="{FF2B5EF4-FFF2-40B4-BE49-F238E27FC236}">
                    <a16:creationId xmlns:a16="http://schemas.microsoft.com/office/drawing/2014/main" id="{BC40BB90-6045-E745-9BE0-B88153FE7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6" name="Line 75">
                <a:extLst>
                  <a:ext uri="{FF2B5EF4-FFF2-40B4-BE49-F238E27FC236}">
                    <a16:creationId xmlns:a16="http://schemas.microsoft.com/office/drawing/2014/main" id="{984F1864-0329-B545-A678-ED860E5F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7" name="Line 76">
                <a:extLst>
                  <a:ext uri="{FF2B5EF4-FFF2-40B4-BE49-F238E27FC236}">
                    <a16:creationId xmlns:a16="http://schemas.microsoft.com/office/drawing/2014/main" id="{86051702-E5BF-A94B-B310-BAD6CED1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8" name="Line 77">
                <a:extLst>
                  <a:ext uri="{FF2B5EF4-FFF2-40B4-BE49-F238E27FC236}">
                    <a16:creationId xmlns:a16="http://schemas.microsoft.com/office/drawing/2014/main" id="{C4AF779B-6FA1-AC4B-8570-038A2108C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grpSp>
            <p:nvGrpSpPr>
              <p:cNvPr id="99" name="Group 78">
                <a:extLst>
                  <a:ext uri="{FF2B5EF4-FFF2-40B4-BE49-F238E27FC236}">
                    <a16:creationId xmlns:a16="http://schemas.microsoft.com/office/drawing/2014/main" id="{B84DB0C7-3A08-954D-8C89-A0625232E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104" name="Line 79">
                  <a:extLst>
                    <a:ext uri="{FF2B5EF4-FFF2-40B4-BE49-F238E27FC236}">
                      <a16:creationId xmlns:a16="http://schemas.microsoft.com/office/drawing/2014/main" id="{05C90C73-AB58-9C4C-BC19-824B56199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8E1BAF17-2BC2-A941-80CB-9ABFD659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6" name="Line 81">
                  <a:extLst>
                    <a:ext uri="{FF2B5EF4-FFF2-40B4-BE49-F238E27FC236}">
                      <a16:creationId xmlns:a16="http://schemas.microsoft.com/office/drawing/2014/main" id="{8814CC35-AE8E-C943-AC9F-0FDA53ECA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</p:grpSp>
          <p:grpSp>
            <p:nvGrpSpPr>
              <p:cNvPr id="100" name="Group 82">
                <a:extLst>
                  <a:ext uri="{FF2B5EF4-FFF2-40B4-BE49-F238E27FC236}">
                    <a16:creationId xmlns:a16="http://schemas.microsoft.com/office/drawing/2014/main" id="{E2C6718B-4603-7C4B-B76E-5B6B333F6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94759639-3AE5-EA48-A345-477DD6145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2" name="Line 84">
                  <a:extLst>
                    <a:ext uri="{FF2B5EF4-FFF2-40B4-BE49-F238E27FC236}">
                      <a16:creationId xmlns:a16="http://schemas.microsoft.com/office/drawing/2014/main" id="{B528B08C-FAA4-9E4E-9049-B6CD66839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3" name="Line 85">
                  <a:extLst>
                    <a:ext uri="{FF2B5EF4-FFF2-40B4-BE49-F238E27FC236}">
                      <a16:creationId xmlns:a16="http://schemas.microsoft.com/office/drawing/2014/main" id="{B38A3381-18A2-9C4D-98D7-9EA941DB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</p:grpSp>
        </p:grp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9E3823AC-5A36-A84F-BA53-553AEDF4A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7DC42D46-90B0-7747-8211-D814C0633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8C620F5-219C-994B-8748-E5C4DA9F4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B93C1D3-6D1A-A34A-818E-DFEDA8558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737DD7F9-ED98-3E44-9237-B5AA9A38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7E9F9E-0E60-AF41-B6AC-49D79B9DB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83D8C62-1D47-9A46-9B04-EEA94163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D32A8D3B-F5EB-E24A-AD3F-415AB152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107" name="Text Box 94">
            <a:extLst>
              <a:ext uri="{FF2B5EF4-FFF2-40B4-BE49-F238E27FC236}">
                <a16:creationId xmlns:a16="http://schemas.microsoft.com/office/drawing/2014/main" id="{089AFBA2-9E41-BE40-BB23-78ED140B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206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108" name="Text Box 95">
            <a:extLst>
              <a:ext uri="{FF2B5EF4-FFF2-40B4-BE49-F238E27FC236}">
                <a16:creationId xmlns:a16="http://schemas.microsoft.com/office/drawing/2014/main" id="{C5A97794-CB25-D04D-82F6-CB42806D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865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B</a:t>
            </a:r>
          </a:p>
        </p:txBody>
      </p:sp>
      <p:sp>
        <p:nvSpPr>
          <p:cNvPr id="109" name="Text Box 96">
            <a:extLst>
              <a:ext uri="{FF2B5EF4-FFF2-40B4-BE49-F238E27FC236}">
                <a16:creationId xmlns:a16="http://schemas.microsoft.com/office/drawing/2014/main" id="{7AD54DA1-AD8E-6E45-A527-C3031F9C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415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C</a:t>
            </a:r>
          </a:p>
        </p:txBody>
      </p:sp>
      <p:sp>
        <p:nvSpPr>
          <p:cNvPr id="110" name="Text Box 97">
            <a:extLst>
              <a:ext uri="{FF2B5EF4-FFF2-40B4-BE49-F238E27FC236}">
                <a16:creationId xmlns:a16="http://schemas.microsoft.com/office/drawing/2014/main" id="{9DE35278-901F-1840-8592-C5B1B6CEB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478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D</a:t>
            </a:r>
          </a:p>
        </p:txBody>
      </p:sp>
      <p:sp>
        <p:nvSpPr>
          <p:cNvPr id="111" name="Text Box 98">
            <a:extLst>
              <a:ext uri="{FF2B5EF4-FFF2-40B4-BE49-F238E27FC236}">
                <a16:creationId xmlns:a16="http://schemas.microsoft.com/office/drawing/2014/main" id="{991005DB-41A9-7F44-A0EB-ED3656B9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428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E</a:t>
            </a:r>
          </a:p>
        </p:txBody>
      </p:sp>
      <p:sp>
        <p:nvSpPr>
          <p:cNvPr id="112" name="Text Box 99">
            <a:extLst>
              <a:ext uri="{FF2B5EF4-FFF2-40B4-BE49-F238E27FC236}">
                <a16:creationId xmlns:a16="http://schemas.microsoft.com/office/drawing/2014/main" id="{A6E7AB8A-6C31-524D-9AA0-86708FBC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303" y="5719212"/>
            <a:ext cx="285654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L</a:t>
            </a:r>
          </a:p>
        </p:txBody>
      </p:sp>
      <p:sp>
        <p:nvSpPr>
          <p:cNvPr id="113" name="Text Box 100">
            <a:extLst>
              <a:ext uri="{FF2B5EF4-FFF2-40B4-BE49-F238E27FC236}">
                <a16:creationId xmlns:a16="http://schemas.microsoft.com/office/drawing/2014/main" id="{B3D67544-F7BA-D446-BC34-9E326CE2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821" y="5719212"/>
            <a:ext cx="33534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M</a:t>
            </a:r>
          </a:p>
        </p:txBody>
      </p:sp>
      <p:sp>
        <p:nvSpPr>
          <p:cNvPr id="114" name="Text Box 101">
            <a:extLst>
              <a:ext uri="{FF2B5EF4-FFF2-40B4-BE49-F238E27FC236}">
                <a16:creationId xmlns:a16="http://schemas.microsoft.com/office/drawing/2014/main" id="{3E817543-8176-6B49-9759-85338311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703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N</a:t>
            </a:r>
          </a:p>
        </p:txBody>
      </p:sp>
      <p:sp>
        <p:nvSpPr>
          <p:cNvPr id="115" name="Text Box 102">
            <a:extLst>
              <a:ext uri="{FF2B5EF4-FFF2-40B4-BE49-F238E27FC236}">
                <a16:creationId xmlns:a16="http://schemas.microsoft.com/office/drawing/2014/main" id="{83F7C38C-4908-3F4D-B284-F407C5E7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509" y="5719212"/>
            <a:ext cx="32412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O</a:t>
            </a:r>
          </a:p>
        </p:txBody>
      </p:sp>
      <p:sp>
        <p:nvSpPr>
          <p:cNvPr id="116" name="Text Box 103">
            <a:extLst>
              <a:ext uri="{FF2B5EF4-FFF2-40B4-BE49-F238E27FC236}">
                <a16:creationId xmlns:a16="http://schemas.microsoft.com/office/drawing/2014/main" id="{6675CC1F-1BE0-9843-8074-5283948F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0253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P</a:t>
            </a:r>
          </a:p>
        </p:txBody>
      </p:sp>
      <p:sp>
        <p:nvSpPr>
          <p:cNvPr id="117" name="Text Box 114">
            <a:extLst>
              <a:ext uri="{FF2B5EF4-FFF2-40B4-BE49-F238E27FC236}">
                <a16:creationId xmlns:a16="http://schemas.microsoft.com/office/drawing/2014/main" id="{93177621-7035-714A-9333-13F430B0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411" y="4850546"/>
            <a:ext cx="2909789" cy="93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dirty="0">
                <a:latin typeface="Arial" pitchFamily="-104" charset="0"/>
              </a:rPr>
              <a:t>More in Computer Architecture Class</a:t>
            </a:r>
            <a:endParaRPr lang="en-US" sz="1828" dirty="0">
              <a:latin typeface="Arial" pitchFamily="-104" charset="0"/>
            </a:endParaRPr>
          </a:p>
          <a:p>
            <a:pPr eaLnBrk="1" hangingPunct="1"/>
            <a:r>
              <a:rPr lang="en-US" sz="1828" dirty="0">
                <a:latin typeface="Arial" pitchFamily="-104" charset="0"/>
              </a:rPr>
              <a:t> </a:t>
            </a:r>
          </a:p>
        </p:txBody>
      </p:sp>
      <p:sp>
        <p:nvSpPr>
          <p:cNvPr id="2" name="Text Box 110">
            <a:extLst>
              <a:ext uri="{FF2B5EF4-FFF2-40B4-BE49-F238E27FC236}">
                <a16:creationId xmlns:a16="http://schemas.microsoft.com/office/drawing/2014/main" id="{6E23AECD-BC26-7B81-2DDD-2AB3BD95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1789215"/>
            <a:ext cx="222144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Tag (virtual page number)</a:t>
            </a:r>
          </a:p>
        </p:txBody>
      </p:sp>
      <p:sp>
        <p:nvSpPr>
          <p:cNvPr id="3" name="Text Box 111">
            <a:extLst>
              <a:ext uri="{FF2B5EF4-FFF2-40B4-BE49-F238E27FC236}">
                <a16:creationId xmlns:a16="http://schemas.microsoft.com/office/drawing/2014/main" id="{DEC2C86D-CE94-583A-4788-38839027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853" y="1789927"/>
            <a:ext cx="340670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4" name="Text Box 112">
            <a:extLst>
              <a:ext uri="{FF2B5EF4-FFF2-40B4-BE49-F238E27FC236}">
                <a16:creationId xmlns:a16="http://schemas.microsoft.com/office/drawing/2014/main" id="{2428336F-277C-FE05-6CCE-C7B22620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06" y="1212710"/>
            <a:ext cx="1552026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 pitchFamily="-104" charset="0"/>
              </a:rPr>
              <a:t>TLB Entry</a:t>
            </a:r>
          </a:p>
        </p:txBody>
      </p:sp>
      <p:sp>
        <p:nvSpPr>
          <p:cNvPr id="5" name="Text Box 107">
            <a:extLst>
              <a:ext uri="{FF2B5EF4-FFF2-40B4-BE49-F238E27FC236}">
                <a16:creationId xmlns:a16="http://schemas.microsoft.com/office/drawing/2014/main" id="{5C816346-87D2-D45A-8388-18184C6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930" y="6345934"/>
            <a:ext cx="189827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Fully associative</a:t>
            </a:r>
          </a:p>
        </p:txBody>
      </p:sp>
    </p:spTree>
    <p:extLst>
      <p:ext uri="{BB962C8B-B14F-4D97-AF65-F5344CB8AC3E}">
        <p14:creationId xmlns:p14="http://schemas.microsoft.com/office/powerpoint/2010/main" val="39166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/>
      <p:bldP spid="77" grpId="0"/>
      <p:bldP spid="78" grpId="0"/>
      <p:bldP spid="79" grpId="0"/>
      <p:bldP spid="80" grpId="0"/>
      <p:bldP spid="81" grpId="0"/>
      <p:bldP spid="82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Associativity Trade-offs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idx="1"/>
          </p:nvPr>
        </p:nvSpPr>
        <p:spPr>
          <a:xfrm>
            <a:off x="1944710" y="1828802"/>
            <a:ext cx="8469290" cy="466407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Higher </a:t>
            </a:r>
            <a:r>
              <a:rPr lang="en-US" dirty="0" err="1"/>
              <a:t>associativity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Better utilization, fewer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Slower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More hardware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Lower </a:t>
            </a:r>
            <a:r>
              <a:rPr lang="en-US" dirty="0" err="1"/>
              <a:t>associativity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Fast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Simple, less hardware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Greater chance of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TLBs are usually fully associative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Array Iterator (</a:t>
            </a:r>
            <a:r>
              <a:rPr lang="en-US" sz="4570" dirty="0"/>
              <a:t>with </a:t>
            </a:r>
            <a:r>
              <a:rPr sz="4570" dirty="0"/>
              <a:t>TLB)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1524000" y="946547"/>
            <a:ext cx="5871270" cy="3689078"/>
          </a:xfrm>
          <a:prstGeom prst="rect">
            <a:avLst/>
          </a:prstGeom>
        </p:spPr>
        <p:txBody>
          <a:bodyPr anchor="ctr"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2672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for (i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0; i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2048; i++){</a:t>
            </a:r>
            <a:br>
              <a:rPr sz="2672" dirty="0">
                <a:latin typeface="Courier"/>
                <a:ea typeface="Courier"/>
                <a:cs typeface="Courier"/>
                <a:sym typeface="Courier"/>
              </a:rPr>
            </a:b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sum += </a:t>
            </a:r>
            <a:r>
              <a:rPr sz="2672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672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1476" y="4001036"/>
            <a:ext cx="5400541" cy="28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Assume following virtual address stream: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0x1000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0x1004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0x1008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0x100C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9853" y="4837841"/>
            <a:ext cx="694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will TLB behavior look like?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002E0FDB-B49A-3F2D-F9FB-C33A9746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6" y="360933"/>
            <a:ext cx="7772400" cy="2486176"/>
          </a:xfrm>
          <a:prstGeom prst="rect">
            <a:avLst/>
          </a:prstGeom>
        </p:spPr>
      </p:pic>
      <p:pic>
        <p:nvPicPr>
          <p:cNvPr id="5" name="Picture 4" descr="A group of squares with numbers&#10;&#10;Description automatically generated">
            <a:extLst>
              <a:ext uri="{FF2B5EF4-FFF2-40B4-BE49-F238E27FC236}">
                <a16:creationId xmlns:a16="http://schemas.microsoft.com/office/drawing/2014/main" id="{80D07B21-3A32-9759-849C-05DFF639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50" y="360933"/>
            <a:ext cx="3699164" cy="2234253"/>
          </a:xfrm>
          <a:prstGeom prst="rect">
            <a:avLst/>
          </a:prstGeom>
        </p:spPr>
      </p:pic>
      <p:sp>
        <p:nvSpPr>
          <p:cNvPr id="6" name="Shape 1369">
            <a:extLst>
              <a:ext uri="{FF2B5EF4-FFF2-40B4-BE49-F238E27FC236}">
                <a16:creationId xmlns:a16="http://schemas.microsoft.com/office/drawing/2014/main" id="{3214CC9B-78D7-1520-0097-E360D8DE9371}"/>
              </a:ext>
            </a:extLst>
          </p:cNvPr>
          <p:cNvSpPr/>
          <p:nvPr/>
        </p:nvSpPr>
        <p:spPr>
          <a:xfrm>
            <a:off x="2713314" y="30746"/>
            <a:ext cx="7622998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Use of a p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age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table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doubles memory references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E24A1D70-69E2-12F9-71EC-4AEB07C81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5" y="3110829"/>
            <a:ext cx="4747203" cy="3693076"/>
          </a:xfrm>
          <a:prstGeom prst="rect">
            <a:avLst/>
          </a:prstGeom>
        </p:spPr>
      </p:pic>
      <p:sp>
        <p:nvSpPr>
          <p:cNvPr id="9" name="Shape 1369">
            <a:extLst>
              <a:ext uri="{FF2B5EF4-FFF2-40B4-BE49-F238E27FC236}">
                <a16:creationId xmlns:a16="http://schemas.microsoft.com/office/drawing/2014/main" id="{5ABC4EE2-8E56-0D2D-1336-B641D1E60E0E}"/>
              </a:ext>
            </a:extLst>
          </p:cNvPr>
          <p:cNvSpPr/>
          <p:nvPr/>
        </p:nvSpPr>
        <p:spPr>
          <a:xfrm>
            <a:off x="7998679" y="2330216"/>
            <a:ext cx="4193321" cy="81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Sparse PTEs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Valid PTEs are continuous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D9E628-155B-BC89-A6CA-C9B37BB49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058" y="3110829"/>
            <a:ext cx="6672684" cy="663728"/>
          </a:xfrm>
          <a:prstGeom prst="rect">
            <a:avLst/>
          </a:prstGeom>
        </p:spPr>
      </p:pic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778DC64A-1813-A3B3-4EC3-00E6568F3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007" y="3838400"/>
            <a:ext cx="6672685" cy="27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5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9258838" y="1876665"/>
            <a:ext cx="1005054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Physical</a:t>
            </a:r>
            <a:endParaRPr sz="1266" dirty="0"/>
          </a:p>
        </p:txBody>
      </p:sp>
      <p:sp>
        <p:nvSpPr>
          <p:cNvPr id="1461" name="Shape 1461"/>
          <p:cNvSpPr/>
          <p:nvPr/>
        </p:nvSpPr>
        <p:spPr>
          <a:xfrm>
            <a:off x="7281535" y="1941131"/>
            <a:ext cx="53091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Virtual</a:t>
            </a:r>
            <a:endParaRPr sz="1266" dirty="0"/>
          </a:p>
        </p:txBody>
      </p:sp>
      <p:sp>
        <p:nvSpPr>
          <p:cNvPr id="1462" name="Shape 1462"/>
          <p:cNvSpPr/>
          <p:nvPr/>
        </p:nvSpPr>
        <p:spPr>
          <a:xfrm flipH="1" flipV="1">
            <a:off x="4071708" y="2417005"/>
            <a:ext cx="709740" cy="84448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63" name="Shape 1463"/>
          <p:cNvSpPr/>
          <p:nvPr/>
        </p:nvSpPr>
        <p:spPr>
          <a:xfrm>
            <a:off x="2252376" y="2920918"/>
            <a:ext cx="1758180" cy="53581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2252376" y="3456699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2252376" y="3992481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2252376" y="4528263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252376" y="2385135"/>
            <a:ext cx="1758180" cy="535777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solidFill>
                  <a:schemeClr val="bg1"/>
                </a:solidFill>
              </a:rPr>
              <a:t>P</a:t>
            </a:r>
            <a:r>
              <a:rPr lang="en-US" sz="1266" dirty="0">
                <a:solidFill>
                  <a:schemeClr val="bg1"/>
                </a:solidFill>
              </a:rPr>
              <a:t>age </a:t>
            </a:r>
            <a:r>
              <a:rPr sz="1266" dirty="0">
                <a:solidFill>
                  <a:schemeClr val="bg1"/>
                </a:solidFill>
              </a:rPr>
              <a:t>T</a:t>
            </a:r>
            <a:r>
              <a:rPr lang="en-US" sz="1266" dirty="0">
                <a:solidFill>
                  <a:schemeClr val="bg1"/>
                </a:solidFill>
              </a:rPr>
              <a:t>able</a:t>
            </a:r>
            <a:endParaRPr sz="1266" dirty="0">
              <a:solidFill>
                <a:schemeClr val="bg1"/>
              </a:solidFill>
            </a:endParaRPr>
          </a:p>
        </p:txBody>
      </p:sp>
      <p:sp>
        <p:nvSpPr>
          <p:cNvPr id="1468" name="Shape 1468"/>
          <p:cNvSpPr/>
          <p:nvPr/>
        </p:nvSpPr>
        <p:spPr>
          <a:xfrm>
            <a:off x="2252376" y="5064043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9" name="Shape 1469"/>
          <p:cNvSpPr/>
          <p:nvPr/>
        </p:nvSpPr>
        <p:spPr>
          <a:xfrm>
            <a:off x="1786248" y="4402416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16 KB</a:t>
            </a:r>
          </a:p>
        </p:txBody>
      </p:sp>
      <p:sp>
        <p:nvSpPr>
          <p:cNvPr id="1470" name="Shape 1470"/>
          <p:cNvSpPr/>
          <p:nvPr/>
        </p:nvSpPr>
        <p:spPr>
          <a:xfrm>
            <a:off x="1786248" y="4911408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20 KB</a:t>
            </a:r>
          </a:p>
        </p:txBody>
      </p:sp>
      <p:sp>
        <p:nvSpPr>
          <p:cNvPr id="1471" name="Shape 1471"/>
          <p:cNvSpPr/>
          <p:nvPr/>
        </p:nvSpPr>
        <p:spPr>
          <a:xfrm>
            <a:off x="1786248" y="5447189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24 KB</a:t>
            </a:r>
          </a:p>
        </p:txBody>
      </p:sp>
      <p:sp>
        <p:nvSpPr>
          <p:cNvPr id="1472" name="Shape 1472"/>
          <p:cNvSpPr/>
          <p:nvPr/>
        </p:nvSpPr>
        <p:spPr>
          <a:xfrm>
            <a:off x="1868000" y="3330853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8 KB</a:t>
            </a:r>
          </a:p>
        </p:txBody>
      </p:sp>
      <p:sp>
        <p:nvSpPr>
          <p:cNvPr id="1473" name="Shape 1473"/>
          <p:cNvSpPr/>
          <p:nvPr/>
        </p:nvSpPr>
        <p:spPr>
          <a:xfrm>
            <a:off x="1786248" y="3866634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12 KB</a:t>
            </a:r>
          </a:p>
        </p:txBody>
      </p:sp>
      <p:sp>
        <p:nvSpPr>
          <p:cNvPr id="1474" name="Shape 1474"/>
          <p:cNvSpPr/>
          <p:nvPr/>
        </p:nvSpPr>
        <p:spPr>
          <a:xfrm>
            <a:off x="1868000" y="2795072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4 KB</a:t>
            </a:r>
          </a:p>
        </p:txBody>
      </p:sp>
      <p:sp>
        <p:nvSpPr>
          <p:cNvPr id="1475" name="Shape 1475"/>
          <p:cNvSpPr/>
          <p:nvPr/>
        </p:nvSpPr>
        <p:spPr>
          <a:xfrm>
            <a:off x="1868000" y="2259291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0 KB</a:t>
            </a:r>
          </a:p>
        </p:txBody>
      </p:sp>
      <p:sp>
        <p:nvSpPr>
          <p:cNvPr id="1477" name="Shape 1477"/>
          <p:cNvSpPr/>
          <p:nvPr/>
        </p:nvSpPr>
        <p:spPr>
          <a:xfrm>
            <a:off x="4733895" y="2872284"/>
            <a:ext cx="1279193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P1 pagetable</a:t>
            </a:r>
          </a:p>
        </p:txBody>
      </p:sp>
      <p:sp>
        <p:nvSpPr>
          <p:cNvPr id="1478" name="Shape 1478"/>
          <p:cNvSpPr/>
          <p:nvPr/>
        </p:nvSpPr>
        <p:spPr>
          <a:xfrm>
            <a:off x="4504625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79" name="Shape 1479"/>
          <p:cNvSpPr/>
          <p:nvPr/>
        </p:nvSpPr>
        <p:spPr>
          <a:xfrm>
            <a:off x="4963962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423299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81" name="Shape 1481"/>
          <p:cNvSpPr/>
          <p:nvPr/>
        </p:nvSpPr>
        <p:spPr>
          <a:xfrm>
            <a:off x="5834423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482" name="Shape 1482"/>
          <p:cNvSpPr/>
          <p:nvPr/>
        </p:nvSpPr>
        <p:spPr>
          <a:xfrm>
            <a:off x="2252376" y="5599824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1786248" y="5982970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28 KB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Accesses: Sequential Example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body" idx="4294967295"/>
          </p:nvPr>
        </p:nvSpPr>
        <p:spPr>
          <a:xfrm>
            <a:off x="7005616" y="2232750"/>
            <a:ext cx="1766962" cy="422485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0x1000</a:t>
            </a: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656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</a:t>
            </a:r>
            <a:r>
              <a:rPr sz="1969" dirty="0">
                <a:solidFill>
                  <a:srgbClr val="333333"/>
                </a:solidFill>
              </a:rPr>
              <a:t>oad 0x1004</a:t>
            </a: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234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23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</a:t>
            </a:r>
            <a:r>
              <a:rPr sz="1969" dirty="0">
                <a:solidFill>
                  <a:srgbClr val="333333"/>
                </a:solidFill>
              </a:rPr>
              <a:t>oad 0x1008</a:t>
            </a:r>
            <a:endParaRPr lang="en-US" sz="196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</a:t>
            </a:r>
            <a:r>
              <a:rPr lang="en-US" sz="1969" dirty="0">
                <a:solidFill>
                  <a:srgbClr val="333333"/>
                </a:solidFill>
              </a:rPr>
              <a:t>c</a:t>
            </a:r>
          </a:p>
          <a:p>
            <a:pPr>
              <a:spcBef>
                <a:spcPts val="234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…</a:t>
            </a:r>
            <a:endParaRPr lang="en-US" sz="1969" dirty="0">
              <a:solidFill>
                <a:srgbClr val="333333"/>
              </a:solidFill>
            </a:endParaRPr>
          </a:p>
          <a:p>
            <a:pPr>
              <a:spcBef>
                <a:spcPts val="422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0x2000</a:t>
            </a:r>
            <a:endParaRPr lang="en-US" sz="196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0x2004</a:t>
            </a:r>
          </a:p>
        </p:txBody>
      </p:sp>
      <p:sp>
        <p:nvSpPr>
          <p:cNvPr id="1485" name="Shape 1485"/>
          <p:cNvSpPr/>
          <p:nvPr/>
        </p:nvSpPr>
        <p:spPr>
          <a:xfrm>
            <a:off x="9211406" y="2173426"/>
            <a:ext cx="1776039" cy="422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0x0004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load 0x5000</a:t>
            </a:r>
            <a:endParaRPr lang="en-US" sz="1969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>
              <a:spcBef>
                <a:spcPts val="42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0x5004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>
              <a:spcBef>
                <a:spcPts val="42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0x5008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0x500C</a:t>
            </a:r>
            <a:b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</a:b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…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0x0008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l</a:t>
            </a:r>
            <a:r>
              <a:rPr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oad 0x4000</a:t>
            </a:r>
            <a:endParaRPr lang="en-US" sz="1969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0x4004</a:t>
            </a:r>
          </a:p>
        </p:txBody>
      </p:sp>
      <p:sp>
        <p:nvSpPr>
          <p:cNvPr id="1486" name="Shape 1486"/>
          <p:cNvSpPr/>
          <p:nvPr/>
        </p:nvSpPr>
        <p:spPr>
          <a:xfrm>
            <a:off x="4652813" y="3591141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5099298" y="3591141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</a:t>
            </a:r>
          </a:p>
        </p:txBody>
      </p:sp>
      <p:sp>
        <p:nvSpPr>
          <p:cNvPr id="1488" name="Shape 1488"/>
          <p:cNvSpPr/>
          <p:nvPr/>
        </p:nvSpPr>
        <p:spPr>
          <a:xfrm>
            <a:off x="5571486" y="3599139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5982610" y="3599139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3</a:t>
            </a:r>
          </a:p>
        </p:txBody>
      </p:sp>
      <p:sp>
        <p:nvSpPr>
          <p:cNvPr id="1490" name="Shape 1490"/>
          <p:cNvSpPr/>
          <p:nvPr/>
        </p:nvSpPr>
        <p:spPr>
          <a:xfrm>
            <a:off x="4634758" y="4181626"/>
            <a:ext cx="1313369" cy="37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CPU’s TLB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4075955" y="2394974"/>
            <a:ext cx="318568" cy="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92" name="Shape 1492"/>
          <p:cNvSpPr/>
          <p:nvPr/>
        </p:nvSpPr>
        <p:spPr>
          <a:xfrm>
            <a:off x="4436812" y="2235797"/>
            <a:ext cx="617153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PTBR</a:t>
            </a:r>
          </a:p>
        </p:txBody>
      </p:sp>
      <p:graphicFrame>
        <p:nvGraphicFramePr>
          <p:cNvPr id="1493" name="Table 1493"/>
          <p:cNvGraphicFramePr/>
          <p:nvPr>
            <p:extLst>
              <p:ext uri="{D42A27DB-BD31-4B8C-83A1-F6EECF244321}">
                <p14:modId xmlns:p14="http://schemas.microsoft.com/office/powerpoint/2010/main" val="3683389011"/>
              </p:ext>
            </p:extLst>
          </p:nvPr>
        </p:nvGraphicFramePr>
        <p:xfrm>
          <a:off x="4541175" y="4565411"/>
          <a:ext cx="1883906" cy="1911670"/>
        </p:xfrm>
        <a:graphic>
          <a:graphicData uri="http://schemas.openxmlformats.org/drawingml/2006/table">
            <a:tbl>
              <a:tblPr firstRow="1"/>
              <a:tblGrid>
                <a:gridCol w="69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9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VPN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586175" y="5220237"/>
            <a:ext cx="18473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66" dirty="0"/>
          </a:p>
        </p:txBody>
      </p:sp>
      <p:sp>
        <p:nvSpPr>
          <p:cNvPr id="39" name="TextBox 38"/>
          <p:cNvSpPr txBox="1"/>
          <p:nvPr/>
        </p:nvSpPr>
        <p:spPr>
          <a:xfrm>
            <a:off x="4634758" y="5178320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3221" y="5472711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3140" y="5168722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83140" y="5474524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4381" y="5168722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4381" y="5493330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06E0C6-9548-494C-BA99-EF5B0C9813F2}"/>
              </a:ext>
            </a:extLst>
          </p:cNvPr>
          <p:cNvCxnSpPr>
            <a:cxnSpLocks/>
          </p:cNvCxnSpPr>
          <p:nvPr/>
        </p:nvCxnSpPr>
        <p:spPr>
          <a:xfrm>
            <a:off x="8317444" y="3061984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5700B6-7667-FB4F-815E-B58FFC5C0F2A}"/>
              </a:ext>
            </a:extLst>
          </p:cNvPr>
          <p:cNvCxnSpPr>
            <a:cxnSpLocks/>
          </p:cNvCxnSpPr>
          <p:nvPr/>
        </p:nvCxnSpPr>
        <p:spPr>
          <a:xfrm>
            <a:off x="8317444" y="3711224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06FF29-EF0F-4E4B-B000-3ADFF3B54D47}"/>
              </a:ext>
            </a:extLst>
          </p:cNvPr>
          <p:cNvCxnSpPr>
            <a:cxnSpLocks/>
          </p:cNvCxnSpPr>
          <p:nvPr/>
        </p:nvCxnSpPr>
        <p:spPr>
          <a:xfrm>
            <a:off x="8317444" y="4272218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046230-5601-994A-80D9-E5682CF2FD15}"/>
              </a:ext>
            </a:extLst>
          </p:cNvPr>
          <p:cNvCxnSpPr>
            <a:cxnSpLocks/>
          </p:cNvCxnSpPr>
          <p:nvPr/>
        </p:nvCxnSpPr>
        <p:spPr>
          <a:xfrm>
            <a:off x="8434218" y="4833370"/>
            <a:ext cx="713129" cy="32644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CB71C2-D5F7-D8A1-495E-0857FB304DC9}"/>
              </a:ext>
            </a:extLst>
          </p:cNvPr>
          <p:cNvCxnSpPr>
            <a:cxnSpLocks/>
          </p:cNvCxnSpPr>
          <p:nvPr/>
        </p:nvCxnSpPr>
        <p:spPr>
          <a:xfrm>
            <a:off x="8492831" y="5264722"/>
            <a:ext cx="588291" cy="4101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" grpId="0" uiExpand="1" build="p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/>
              <a:t>Performance Of TLB?</a:t>
            </a:r>
            <a:endParaRPr sz="4570" dirty="0"/>
          </a:p>
        </p:txBody>
      </p:sp>
      <p:sp>
        <p:nvSpPr>
          <p:cNvPr id="1496" name="Shape 1496"/>
          <p:cNvSpPr>
            <a:spLocks noGrp="1"/>
          </p:cNvSpPr>
          <p:nvPr>
            <p:ph type="body" idx="4294967295"/>
          </p:nvPr>
        </p:nvSpPr>
        <p:spPr>
          <a:xfrm>
            <a:off x="1028700" y="1280846"/>
            <a:ext cx="3887763" cy="17167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969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98013" y="2895966"/>
            <a:ext cx="6234587" cy="37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miss rate of TLB for data: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TLB misses / # TLB lookups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TLB lookups?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number of accesses to a = 2048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TLB misses?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number of unique pages accessed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2048 / (elements of ‘a’ per 4K page)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2K / (4K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(int)) = 2K / 1K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762F7-8F9D-2EB9-0784-A3DD77143169}"/>
              </a:ext>
            </a:extLst>
          </p:cNvPr>
          <p:cNvSpPr txBox="1"/>
          <p:nvPr/>
        </p:nvSpPr>
        <p:spPr>
          <a:xfrm>
            <a:off x="6197600" y="1566417"/>
            <a:ext cx="556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Miss rate?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2/2048 = 0.1%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Hit rate? (1 – miss rate)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99.9%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Would hit rate get better or worse with smaller pages?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Worse</a:t>
            </a:r>
            <a:endParaRPr lang="en-US" sz="2400" dirty="0">
              <a:latin typeface="Helvetica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70" dirty="0"/>
              <a:t>TLB </a:t>
            </a:r>
            <a:r>
              <a:rPr lang="en-US" sz="4570" dirty="0">
                <a:solidFill>
                  <a:srgbClr val="FFFFFF"/>
                </a:solidFill>
              </a:rPr>
              <a:t>Performance</a:t>
            </a:r>
            <a:endParaRPr lang="en-US" sz="457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508" y="1828802"/>
            <a:ext cx="8680359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Increase page size </a:t>
            </a:r>
          </a:p>
          <a:p>
            <a:pPr lvl="1">
              <a:buNone/>
            </a:pPr>
            <a:r>
              <a:rPr lang="en-US" dirty="0"/>
              <a:t>Fewer unique page translations needed to access same amount of memory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TLB “reach” in terms of physical memory size:</a:t>
            </a:r>
          </a:p>
          <a:p>
            <a:pPr lvl="1">
              <a:buNone/>
            </a:pPr>
            <a:r>
              <a:rPr lang="en-US" dirty="0"/>
              <a:t>Number of TLB entries * Page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56412-05B0-97BE-62A6-9A6DC7063CFC}"/>
              </a:ext>
            </a:extLst>
          </p:cNvPr>
          <p:cNvSpPr txBox="1"/>
          <p:nvPr/>
        </p:nvSpPr>
        <p:spPr>
          <a:xfrm>
            <a:off x="941767" y="5908100"/>
            <a:ext cx="956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“Huge pages” used in many real systems.</a:t>
            </a:r>
          </a:p>
        </p:txBody>
      </p:sp>
    </p:spTree>
    <p:extLst>
      <p:ext uri="{BB962C8B-B14F-4D97-AF65-F5344CB8AC3E}">
        <p14:creationId xmlns:p14="http://schemas.microsoft.com/office/powerpoint/2010/main" val="21474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TLB </a:t>
            </a:r>
            <a:r>
              <a:rPr lang="en-US" sz="4570" dirty="0"/>
              <a:t>Performance with </a:t>
            </a:r>
            <a:r>
              <a:rPr sz="4570" dirty="0"/>
              <a:t>Workloads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idx="4294967295"/>
          </p:nvPr>
        </p:nvSpPr>
        <p:spPr>
          <a:xfrm>
            <a:off x="1524000" y="1935585"/>
            <a:ext cx="8843740" cy="2577331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Sequential array accesses almost always hit in TLB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</a:rPr>
              <a:t>Very fast</a:t>
            </a:r>
            <a:r>
              <a:rPr sz="2461" dirty="0">
                <a:solidFill>
                  <a:schemeClr val="tx1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What </a:t>
            </a:r>
            <a:r>
              <a:rPr lang="en-US" sz="2672" dirty="0"/>
              <a:t>access </a:t>
            </a:r>
            <a:r>
              <a:rPr sz="2672" dirty="0"/>
              <a:t>pattern </a:t>
            </a:r>
            <a:r>
              <a:rPr lang="en-US" sz="2672" dirty="0"/>
              <a:t>will</a:t>
            </a:r>
            <a:r>
              <a:rPr sz="2672" dirty="0"/>
              <a:t> be slow?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</a:rPr>
              <a:t>H</a:t>
            </a:r>
            <a:r>
              <a:rPr sz="2461" dirty="0">
                <a:solidFill>
                  <a:schemeClr val="tx1"/>
                </a:solidFill>
              </a:rPr>
              <a:t>ighly random, with no repeat accesses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chemeClr val="tx1"/>
                </a:solidFill>
              </a:rPr>
              <a:t>Workload </a:t>
            </a:r>
            <a:r>
              <a:rPr lang="en-US" sz="4570" dirty="0">
                <a:solidFill>
                  <a:schemeClr val="tx1"/>
                </a:solidFill>
              </a:rPr>
              <a:t>Access Patterns</a:t>
            </a:r>
            <a:endParaRPr sz="4570" dirty="0">
              <a:solidFill>
                <a:schemeClr val="tx1"/>
              </a:solidFill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1524000" y="1839516"/>
            <a:ext cx="3804047" cy="17256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2" name="Shape 1542"/>
          <p:cNvSpPr/>
          <p:nvPr/>
        </p:nvSpPr>
        <p:spPr>
          <a:xfrm>
            <a:off x="6608331" y="1839503"/>
            <a:ext cx="3804257" cy="2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398407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995460" y="1486443"/>
            <a:ext cx="1247838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Workload A</a:t>
            </a:r>
          </a:p>
        </p:txBody>
      </p:sp>
      <p:sp>
        <p:nvSpPr>
          <p:cNvPr id="1544" name="Shape 1544"/>
          <p:cNvSpPr/>
          <p:nvPr/>
        </p:nvSpPr>
        <p:spPr>
          <a:xfrm>
            <a:off x="7741718" y="1518905"/>
            <a:ext cx="1260598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Workload B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chemeClr val="tx1"/>
                </a:solidFill>
              </a:rPr>
              <a:t>Workload </a:t>
            </a:r>
            <a:br>
              <a:rPr lang="en-US" sz="4570" dirty="0">
                <a:solidFill>
                  <a:schemeClr val="tx1"/>
                </a:solidFill>
              </a:rPr>
            </a:br>
            <a:r>
              <a:rPr lang="en-US" sz="4570" dirty="0">
                <a:solidFill>
                  <a:schemeClr val="tx1"/>
                </a:solidFill>
              </a:rPr>
              <a:t>Access Patterns</a:t>
            </a:r>
            <a:endParaRPr sz="4570" dirty="0">
              <a:solidFill>
                <a:schemeClr val="tx1"/>
              </a:solidFill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1218042" y="2649742"/>
            <a:ext cx="3804047" cy="17256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689502" y="2305357"/>
            <a:ext cx="117198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Workload A</a:t>
            </a:r>
          </a:p>
        </p:txBody>
      </p:sp>
      <p:sp>
        <p:nvSpPr>
          <p:cNvPr id="7" name="Shape 1546">
            <a:extLst>
              <a:ext uri="{FF2B5EF4-FFF2-40B4-BE49-F238E27FC236}">
                <a16:creationId xmlns:a16="http://schemas.microsoft.com/office/drawing/2014/main" id="{118D7042-6218-2D4B-A3D2-914C285912C8}"/>
              </a:ext>
            </a:extLst>
          </p:cNvPr>
          <p:cNvSpPr/>
          <p:nvPr/>
        </p:nvSpPr>
        <p:spPr>
          <a:xfrm>
            <a:off x="6136704" y="6330621"/>
            <a:ext cx="3429859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" name="Shape 1547">
            <a:extLst>
              <a:ext uri="{FF2B5EF4-FFF2-40B4-BE49-F238E27FC236}">
                <a16:creationId xmlns:a16="http://schemas.microsoft.com/office/drawing/2014/main" id="{34877C73-86BD-D84A-B34A-23C803429551}"/>
              </a:ext>
            </a:extLst>
          </p:cNvPr>
          <p:cNvSpPr/>
          <p:nvPr/>
        </p:nvSpPr>
        <p:spPr>
          <a:xfrm flipV="1">
            <a:off x="6136704" y="2827138"/>
            <a:ext cx="1" cy="3503482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" name="Shape 1548">
            <a:extLst>
              <a:ext uri="{FF2B5EF4-FFF2-40B4-BE49-F238E27FC236}">
                <a16:creationId xmlns:a16="http://schemas.microsoft.com/office/drawing/2014/main" id="{F74FA07F-598F-8049-819F-2549D21FA8EB}"/>
              </a:ext>
            </a:extLst>
          </p:cNvPr>
          <p:cNvSpPr/>
          <p:nvPr/>
        </p:nvSpPr>
        <p:spPr>
          <a:xfrm>
            <a:off x="7611561" y="6386901"/>
            <a:ext cx="47929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0" name="Shape 1549">
            <a:extLst>
              <a:ext uri="{FF2B5EF4-FFF2-40B4-BE49-F238E27FC236}">
                <a16:creationId xmlns:a16="http://schemas.microsoft.com/office/drawing/2014/main" id="{589DB74B-10ED-8849-A353-6FE6FF56139B}"/>
              </a:ext>
            </a:extLst>
          </p:cNvPr>
          <p:cNvSpPr/>
          <p:nvPr/>
        </p:nvSpPr>
        <p:spPr>
          <a:xfrm rot="16200513">
            <a:off x="5416543" y="4413003"/>
            <a:ext cx="839971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1" name="Shape 1550">
            <a:extLst>
              <a:ext uri="{FF2B5EF4-FFF2-40B4-BE49-F238E27FC236}">
                <a16:creationId xmlns:a16="http://schemas.microsoft.com/office/drawing/2014/main" id="{AD53FF3D-4D8B-5C44-BACD-F2383A81D005}"/>
              </a:ext>
            </a:extLst>
          </p:cNvPr>
          <p:cNvSpPr/>
          <p:nvPr/>
        </p:nvSpPr>
        <p:spPr>
          <a:xfrm>
            <a:off x="6903175" y="2368541"/>
            <a:ext cx="206235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Sequential Accesses</a:t>
            </a:r>
            <a:endParaRPr sz="16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551">
            <a:extLst>
              <a:ext uri="{FF2B5EF4-FFF2-40B4-BE49-F238E27FC236}">
                <a16:creationId xmlns:a16="http://schemas.microsoft.com/office/drawing/2014/main" id="{2F04ED78-43D0-4C4A-A100-154E6EC37026}"/>
              </a:ext>
            </a:extLst>
          </p:cNvPr>
          <p:cNvSpPr/>
          <p:nvPr/>
        </p:nvSpPr>
        <p:spPr>
          <a:xfrm>
            <a:off x="6333482" y="5792983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" name="Shape 1552">
            <a:extLst>
              <a:ext uri="{FF2B5EF4-FFF2-40B4-BE49-F238E27FC236}">
                <a16:creationId xmlns:a16="http://schemas.microsoft.com/office/drawing/2014/main" id="{1E917088-CBC6-0145-9C3F-E772CAB3F968}"/>
              </a:ext>
            </a:extLst>
          </p:cNvPr>
          <p:cNvSpPr/>
          <p:nvPr/>
        </p:nvSpPr>
        <p:spPr>
          <a:xfrm>
            <a:off x="6658623" y="5484060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" name="Shape 1553">
            <a:extLst>
              <a:ext uri="{FF2B5EF4-FFF2-40B4-BE49-F238E27FC236}">
                <a16:creationId xmlns:a16="http://schemas.microsoft.com/office/drawing/2014/main" id="{C46263CD-C619-6348-99D2-349B92AB083D}"/>
              </a:ext>
            </a:extLst>
          </p:cNvPr>
          <p:cNvSpPr/>
          <p:nvPr/>
        </p:nvSpPr>
        <p:spPr>
          <a:xfrm>
            <a:off x="6985350" y="5150044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1554">
            <a:extLst>
              <a:ext uri="{FF2B5EF4-FFF2-40B4-BE49-F238E27FC236}">
                <a16:creationId xmlns:a16="http://schemas.microsoft.com/office/drawing/2014/main" id="{C4BBCAD6-28A0-E541-A3C1-0B83BCEEE697}"/>
              </a:ext>
            </a:extLst>
          </p:cNvPr>
          <p:cNvSpPr/>
          <p:nvPr/>
        </p:nvSpPr>
        <p:spPr>
          <a:xfrm>
            <a:off x="7310491" y="4841124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" name="Shape 1555">
            <a:extLst>
              <a:ext uri="{FF2B5EF4-FFF2-40B4-BE49-F238E27FC236}">
                <a16:creationId xmlns:a16="http://schemas.microsoft.com/office/drawing/2014/main" id="{8590F3C1-4A38-5843-9C49-07FE6D6702B8}"/>
              </a:ext>
            </a:extLst>
          </p:cNvPr>
          <p:cNvSpPr/>
          <p:nvPr/>
        </p:nvSpPr>
        <p:spPr>
          <a:xfrm>
            <a:off x="8176336" y="3989852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" name="Shape 1556">
            <a:extLst>
              <a:ext uri="{FF2B5EF4-FFF2-40B4-BE49-F238E27FC236}">
                <a16:creationId xmlns:a16="http://schemas.microsoft.com/office/drawing/2014/main" id="{D10FF546-0CCD-A142-B1CD-5157E4C63274}"/>
              </a:ext>
            </a:extLst>
          </p:cNvPr>
          <p:cNvSpPr/>
          <p:nvPr/>
        </p:nvSpPr>
        <p:spPr>
          <a:xfrm>
            <a:off x="8501477" y="3680931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" name="Shape 1557">
            <a:extLst>
              <a:ext uri="{FF2B5EF4-FFF2-40B4-BE49-F238E27FC236}">
                <a16:creationId xmlns:a16="http://schemas.microsoft.com/office/drawing/2014/main" id="{FF6D9507-6B94-A44D-94F8-872A01AB8B47}"/>
              </a:ext>
            </a:extLst>
          </p:cNvPr>
          <p:cNvSpPr/>
          <p:nvPr/>
        </p:nvSpPr>
        <p:spPr>
          <a:xfrm>
            <a:off x="8828203" y="3346915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" name="Shape 1558">
            <a:extLst>
              <a:ext uri="{FF2B5EF4-FFF2-40B4-BE49-F238E27FC236}">
                <a16:creationId xmlns:a16="http://schemas.microsoft.com/office/drawing/2014/main" id="{7DD13BA3-2B2B-EA49-A4C8-E8CBC6461336}"/>
              </a:ext>
            </a:extLst>
          </p:cNvPr>
          <p:cNvSpPr/>
          <p:nvPr/>
        </p:nvSpPr>
        <p:spPr>
          <a:xfrm>
            <a:off x="9153343" y="3037993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" name="Shape 1572">
            <a:extLst>
              <a:ext uri="{FF2B5EF4-FFF2-40B4-BE49-F238E27FC236}">
                <a16:creationId xmlns:a16="http://schemas.microsoft.com/office/drawing/2014/main" id="{45706827-DDFE-6A4E-89E5-D57CBC655D83}"/>
              </a:ext>
            </a:extLst>
          </p:cNvPr>
          <p:cNvSpPr/>
          <p:nvPr/>
        </p:nvSpPr>
        <p:spPr>
          <a:xfrm>
            <a:off x="7795462" y="4375404"/>
            <a:ext cx="18434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…</a:t>
            </a:r>
          </a:p>
        </p:txBody>
      </p:sp>
      <p:sp>
        <p:nvSpPr>
          <p:cNvPr id="21" name="Shape 1631">
            <a:extLst>
              <a:ext uri="{FF2B5EF4-FFF2-40B4-BE49-F238E27FC236}">
                <a16:creationId xmlns:a16="http://schemas.microsoft.com/office/drawing/2014/main" id="{1EA373F0-C25C-F14F-BA51-F981B5A60623}"/>
              </a:ext>
            </a:extLst>
          </p:cNvPr>
          <p:cNvSpPr/>
          <p:nvPr/>
        </p:nvSpPr>
        <p:spPr>
          <a:xfrm>
            <a:off x="7154834" y="1914145"/>
            <a:ext cx="1522850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1073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6681940" y="6171479"/>
            <a:ext cx="3429859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0" name="Shape 1560"/>
          <p:cNvSpPr/>
          <p:nvPr/>
        </p:nvSpPr>
        <p:spPr>
          <a:xfrm flipV="1">
            <a:off x="6681940" y="2667996"/>
            <a:ext cx="1" cy="3503482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1" name="Shape 1561"/>
          <p:cNvSpPr/>
          <p:nvPr/>
        </p:nvSpPr>
        <p:spPr>
          <a:xfrm>
            <a:off x="8156797" y="6227758"/>
            <a:ext cx="47929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562" name="Shape 1562"/>
          <p:cNvSpPr/>
          <p:nvPr/>
        </p:nvSpPr>
        <p:spPr>
          <a:xfrm rot="16200513">
            <a:off x="5961779" y="4253861"/>
            <a:ext cx="839971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563" name="Shape 1563"/>
          <p:cNvSpPr/>
          <p:nvPr/>
        </p:nvSpPr>
        <p:spPr>
          <a:xfrm>
            <a:off x="7073646" y="2209399"/>
            <a:ext cx="4518157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Repeated Accesses (even if random locations)</a:t>
            </a:r>
            <a:endParaRPr sz="16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4" name="Shape 1564"/>
          <p:cNvSpPr/>
          <p:nvPr/>
        </p:nvSpPr>
        <p:spPr>
          <a:xfrm>
            <a:off x="6878719" y="3490715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5" name="Shape 1565"/>
          <p:cNvSpPr/>
          <p:nvPr/>
        </p:nvSpPr>
        <p:spPr>
          <a:xfrm>
            <a:off x="7203859" y="5503512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6" name="Shape 1566"/>
          <p:cNvSpPr/>
          <p:nvPr/>
        </p:nvSpPr>
        <p:spPr>
          <a:xfrm>
            <a:off x="7530585" y="4455121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7" name="Shape 1567"/>
          <p:cNvSpPr/>
          <p:nvPr/>
        </p:nvSpPr>
        <p:spPr>
          <a:xfrm>
            <a:off x="7855726" y="2806746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8" name="Shape 1568"/>
          <p:cNvSpPr/>
          <p:nvPr/>
        </p:nvSpPr>
        <p:spPr>
          <a:xfrm>
            <a:off x="8932546" y="3490715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9" name="Shape 1569"/>
          <p:cNvSpPr/>
          <p:nvPr/>
        </p:nvSpPr>
        <p:spPr>
          <a:xfrm>
            <a:off x="9257687" y="5503512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0" name="Shape 1570"/>
          <p:cNvSpPr/>
          <p:nvPr/>
        </p:nvSpPr>
        <p:spPr>
          <a:xfrm>
            <a:off x="9584413" y="4455121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1" name="Shape 1571"/>
          <p:cNvSpPr/>
          <p:nvPr/>
        </p:nvSpPr>
        <p:spPr>
          <a:xfrm>
            <a:off x="9909554" y="2806746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3" name="Shape 1573"/>
          <p:cNvSpPr/>
          <p:nvPr/>
        </p:nvSpPr>
        <p:spPr>
          <a:xfrm>
            <a:off x="8490584" y="4216262"/>
            <a:ext cx="18434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70" dirty="0"/>
              <a:t>Workload </a:t>
            </a:r>
            <a:br>
              <a:rPr lang="en-US" sz="4570" dirty="0"/>
            </a:br>
            <a:r>
              <a:rPr lang="en-US" sz="4570" dirty="0"/>
              <a:t>Access Patterns</a:t>
            </a:r>
          </a:p>
        </p:txBody>
      </p:sp>
      <p:sp>
        <p:nvSpPr>
          <p:cNvPr id="32" name="Shape 1632"/>
          <p:cNvSpPr/>
          <p:nvPr/>
        </p:nvSpPr>
        <p:spPr>
          <a:xfrm>
            <a:off x="7512787" y="1755002"/>
            <a:ext cx="1750540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/>
              <a:t>Temporal Locality</a:t>
            </a:r>
          </a:p>
        </p:txBody>
      </p:sp>
      <p:sp>
        <p:nvSpPr>
          <p:cNvPr id="33" name="Shape 1542">
            <a:extLst>
              <a:ext uri="{FF2B5EF4-FFF2-40B4-BE49-F238E27FC236}">
                <a16:creationId xmlns:a16="http://schemas.microsoft.com/office/drawing/2014/main" id="{FC7DA499-A007-C046-BADF-B92F5B66A189}"/>
              </a:ext>
            </a:extLst>
          </p:cNvPr>
          <p:cNvSpPr/>
          <p:nvPr/>
        </p:nvSpPr>
        <p:spPr>
          <a:xfrm>
            <a:off x="1694597" y="2572531"/>
            <a:ext cx="3804257" cy="2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398407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4" name="Shape 1544">
            <a:extLst>
              <a:ext uri="{FF2B5EF4-FFF2-40B4-BE49-F238E27FC236}">
                <a16:creationId xmlns:a16="http://schemas.microsoft.com/office/drawing/2014/main" id="{89938E30-81F1-8D4C-85A6-BF0B525245FD}"/>
              </a:ext>
            </a:extLst>
          </p:cNvPr>
          <p:cNvSpPr/>
          <p:nvPr/>
        </p:nvSpPr>
        <p:spPr>
          <a:xfrm>
            <a:off x="2182881" y="2086756"/>
            <a:ext cx="1183911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Workload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0" animBg="1"/>
      <p:bldP spid="1565" grpId="0" animBg="1"/>
      <p:bldP spid="1566" grpId="0" animBg="1"/>
      <p:bldP spid="1567" grpId="0" animBg="1"/>
      <p:bldP spid="1568" grpId="0" animBg="1"/>
      <p:bldP spid="1569" grpId="0" animBg="1"/>
      <p:bldP spid="1570" grpId="0" animBg="1"/>
      <p:bldP spid="15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Workload Locality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idx="4294967295"/>
          </p:nvPr>
        </p:nvSpPr>
        <p:spPr>
          <a:xfrm>
            <a:off x="1811424" y="1831578"/>
            <a:ext cx="8569151" cy="466129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b="1" dirty="0">
                <a:latin typeface="Helvetica"/>
                <a:ea typeface="Helvetica"/>
                <a:cs typeface="Helvetica"/>
                <a:sym typeface="Helvetica"/>
              </a:rPr>
              <a:t>Spatial Locality</a:t>
            </a:r>
            <a:r>
              <a:rPr sz="2180" dirty="0"/>
              <a:t>: future access will be to nearby addresses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b="1" dirty="0">
                <a:latin typeface="Helvetica"/>
                <a:ea typeface="Helvetica"/>
                <a:cs typeface="Helvetica"/>
                <a:sym typeface="Helvetica"/>
              </a:rPr>
              <a:t>Temporal Locality</a:t>
            </a:r>
            <a:r>
              <a:rPr sz="2180" dirty="0"/>
              <a:t>: future access will be repeats to the same data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dirty="0"/>
              <a:t>What TLB characteristics are best for each type?</a:t>
            </a:r>
            <a:endParaRPr lang="en-US" sz="218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Spatial: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Access same page repeatedly; need same VPN </a:t>
            </a:r>
            <a:r>
              <a:rPr lang="en-US" sz="1969" dirty="0">
                <a:sym typeface="Wingdings" pitchFamily="2" charset="2"/>
              </a:rPr>
              <a:t></a:t>
            </a:r>
            <a:r>
              <a:rPr lang="en-US" sz="1969" dirty="0"/>
              <a:t> PFN translation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Same TLB entry re-used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Temporal: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Access same address near in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Same TLB entry re-used in near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How near in future?  How many TLB entries are there?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8E33-C1F5-DA89-85D4-F67F2331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Differentiating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0436-83E8-ECA7-A1AC-DA8C5C3D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assumed VPNs are unique. They are not (across multiple processes)!</a:t>
            </a:r>
          </a:p>
          <a:p>
            <a:r>
              <a:rPr lang="en-US" dirty="0"/>
              <a:t>Option 1: Flush TLBs upon every context switch (valid = 0)</a:t>
            </a:r>
          </a:p>
          <a:p>
            <a:pPr lvl="1"/>
            <a:r>
              <a:rPr lang="en-US" dirty="0"/>
              <a:t>Problem: poor performance after each context switch</a:t>
            </a:r>
          </a:p>
          <a:p>
            <a:r>
              <a:rPr lang="en-US" dirty="0"/>
              <a:t>Option 2: Attach “address space identifier” to TLB entry</a:t>
            </a:r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C784BBC-BC6F-C4A4-AD69-F0E274D5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3698"/>
            <a:ext cx="4682389" cy="2159000"/>
          </a:xfrm>
          <a:prstGeom prst="rect">
            <a:avLst/>
          </a:prstGeom>
        </p:spPr>
      </p:pic>
      <p:pic>
        <p:nvPicPr>
          <p:cNvPr id="7" name="Picture 6" descr="A table with black text&#10;&#10;Description automatically generated">
            <a:extLst>
              <a:ext uri="{FF2B5EF4-FFF2-40B4-BE49-F238E27FC236}">
                <a16:creationId xmlns:a16="http://schemas.microsoft.com/office/drawing/2014/main" id="{4A97C556-BE65-279C-214A-AB2C6E29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99" y="4153698"/>
            <a:ext cx="5757019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system with TLBs</a:t>
            </a:r>
          </a:p>
        </p:txBody>
      </p:sp>
      <p:sp>
        <p:nvSpPr>
          <p:cNvPr id="703" name="Shape 703"/>
          <p:cNvSpPr>
            <a:spLocks noGrp="1"/>
          </p:cNvSpPr>
          <p:nvPr>
            <p:ph type="body" idx="4294967295"/>
          </p:nvPr>
        </p:nvSpPr>
        <p:spPr>
          <a:xfrm>
            <a:off x="838200" y="1385198"/>
            <a:ext cx="8920758" cy="10749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On TLB miss: l</a:t>
            </a:r>
            <a:r>
              <a:rPr sz="2400" dirty="0"/>
              <a:t>ookups </a:t>
            </a:r>
            <a:r>
              <a:rPr lang="en-US" sz="2400" dirty="0"/>
              <a:t>with</a:t>
            </a:r>
            <a:r>
              <a:rPr sz="2400" dirty="0"/>
              <a:t> </a:t>
            </a:r>
            <a:r>
              <a:rPr lang="en-US" sz="2400" dirty="0"/>
              <a:t>more</a:t>
            </a:r>
            <a:r>
              <a:rPr sz="2400" dirty="0"/>
              <a:t> </a:t>
            </a:r>
            <a:r>
              <a:rPr lang="en-US" sz="2400" dirty="0"/>
              <a:t>paging </a:t>
            </a:r>
            <a:r>
              <a:rPr sz="2400" dirty="0"/>
              <a:t>levels more expensive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How much does a miss cost? 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76097"/>
            <a:ext cx="99621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Assume 3-level page table, 256-byte pages, 16-bit addresses</a:t>
            </a:r>
          </a:p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Assume ASID of current process is 211</a:t>
            </a:r>
          </a:p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How many physical accesses for each instruction?</a:t>
            </a:r>
          </a:p>
          <a:p>
            <a:pPr algn="l">
              <a:lnSpc>
                <a:spcPct val="150000"/>
              </a:lnSpc>
            </a:pP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(a) 0xAA10: 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0x1111, %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(b) 0xBB13: 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addl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$0x3, %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) 0x0519: 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, 0xFF10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94271"/>
              </p:ext>
            </p:extLst>
          </p:nvPr>
        </p:nvGraphicFramePr>
        <p:xfrm>
          <a:off x="7734500" y="2329425"/>
          <a:ext cx="4124784" cy="193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ASID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VPN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PFN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Valid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0xbb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0xff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0x23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122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0x12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88179" y="4622866"/>
            <a:ext cx="447064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0xaa: (TLB miss -&gt; 3 for </a:t>
            </a:r>
            <a:r>
              <a:rPr lang="en-US" sz="1687" dirty="0" err="1"/>
              <a:t>addr</a:t>
            </a:r>
            <a:r>
              <a:rPr lang="en-US" sz="1687" dirty="0"/>
              <a:t> trans) + 1 </a:t>
            </a:r>
            <a:r>
              <a:rPr lang="en-US" sz="1687" dirty="0" err="1"/>
              <a:t>instr</a:t>
            </a:r>
            <a:r>
              <a:rPr lang="en-US" sz="1687" dirty="0"/>
              <a:t> fetch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014" y="4893227"/>
            <a:ext cx="41033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1" dirty="0"/>
              <a:t>0x11: (TLB miss -&gt; 3 for </a:t>
            </a:r>
            <a:r>
              <a:rPr lang="en-US" sz="1687" b="1" dirty="0" err="1"/>
              <a:t>addr</a:t>
            </a:r>
            <a:r>
              <a:rPr lang="en-US" sz="1687" b="1" dirty="0"/>
              <a:t> trans) + 1 </a:t>
            </a:r>
            <a:r>
              <a:rPr lang="en-US" sz="1687" b="1" dirty="0" err="1"/>
              <a:t>movl</a:t>
            </a:r>
            <a:endParaRPr lang="en-US" sz="1687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00660" y="4659503"/>
            <a:ext cx="101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Total: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6092" y="5300798"/>
            <a:ext cx="101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Total: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8179" y="5365720"/>
            <a:ext cx="549862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0xbb: (TLB hit -&gt; 0 for </a:t>
            </a:r>
            <a:r>
              <a:rPr lang="en-US" sz="1687" dirty="0" err="1"/>
              <a:t>addr</a:t>
            </a:r>
            <a:r>
              <a:rPr lang="en-US" sz="1687" dirty="0"/>
              <a:t> trans) + 1 </a:t>
            </a:r>
            <a:r>
              <a:rPr lang="en-US" sz="1687" dirty="0" err="1"/>
              <a:t>instr</a:t>
            </a:r>
            <a:r>
              <a:rPr lang="en-US" sz="1687" dirty="0"/>
              <a:t> fetch from 0x9113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8127" y="5949718"/>
            <a:ext cx="448417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0x05: (TLB miss -&gt; 3 for </a:t>
            </a:r>
            <a:r>
              <a:rPr lang="en-US" sz="1687" dirty="0" err="1"/>
              <a:t>addr</a:t>
            </a:r>
            <a:r>
              <a:rPr lang="en-US" sz="1687" dirty="0"/>
              <a:t> trans) + 1 </a:t>
            </a:r>
            <a:r>
              <a:rPr lang="en-US" sz="1687" dirty="0" err="1"/>
              <a:t>instr</a:t>
            </a:r>
            <a:r>
              <a:rPr lang="en-US" sz="1687" dirty="0"/>
              <a:t> fetch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040" y="6228023"/>
            <a:ext cx="4964885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1" dirty="0"/>
              <a:t>0xff: (TLB hit -&gt; 0 for </a:t>
            </a:r>
            <a:r>
              <a:rPr lang="en-US" sz="1687" b="1" dirty="0" err="1"/>
              <a:t>addr</a:t>
            </a:r>
            <a:r>
              <a:rPr lang="en-US" sz="1687" b="1" dirty="0"/>
              <a:t> trans) + 1 </a:t>
            </a:r>
            <a:r>
              <a:rPr lang="en-US" sz="1687" b="1" dirty="0" err="1"/>
              <a:t>movl</a:t>
            </a:r>
            <a:r>
              <a:rPr lang="en-US" sz="1687" b="1" dirty="0"/>
              <a:t> into 0x2310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76092" y="5884795"/>
            <a:ext cx="101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Total: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2583" y="62754"/>
            <a:ext cx="8750560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524001" y="2310651"/>
            <a:ext cx="8929142" cy="4297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How should logical address be structured?</a:t>
            </a:r>
          </a:p>
          <a:p>
            <a:pPr lvl="1"/>
            <a:r>
              <a:rPr lang="en-US" dirty="0"/>
              <a:t>How many bits for each paging level?</a:t>
            </a:r>
          </a:p>
          <a:p>
            <a:pPr>
              <a:buNone/>
            </a:pPr>
            <a:r>
              <a:rPr lang="en-US" dirty="0"/>
              <a:t>Goal?  </a:t>
            </a:r>
          </a:p>
          <a:p>
            <a:pPr lvl="1"/>
            <a:r>
              <a:rPr lang="en-US" dirty="0"/>
              <a:t>Each page table fits within a page</a:t>
            </a:r>
          </a:p>
          <a:p>
            <a:pPr lvl="1"/>
            <a:r>
              <a:rPr lang="en-US" dirty="0"/>
              <a:t>PTE size * number PTE = page size</a:t>
            </a:r>
          </a:p>
          <a:p>
            <a:pPr lvl="2"/>
            <a:r>
              <a:rPr lang="en-US" dirty="0"/>
              <a:t>Assume PTE size = 4 bytes</a:t>
            </a:r>
          </a:p>
          <a:p>
            <a:pPr lvl="2"/>
            <a:r>
              <a:rPr lang="en-US" dirty="0"/>
              <a:t>Page size = 2^12 bytes = 4KB</a:t>
            </a:r>
          </a:p>
          <a:p>
            <a:pPr lvl="2"/>
            <a:r>
              <a:rPr lang="en-US" dirty="0"/>
              <a:t>number PTE per page = (2^12 bytes per page) / (4 bytes per PTE)</a:t>
            </a:r>
          </a:p>
          <a:p>
            <a:pPr lvl="2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number PTE = 2^10</a:t>
            </a:r>
          </a:p>
          <a:p>
            <a:pPr lvl="1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# bits for selecting inner page = 10</a:t>
            </a:r>
          </a:p>
          <a:p>
            <a:pPr>
              <a:buFont typeface="Wingdings" charset="2"/>
              <a:buNone/>
            </a:pPr>
            <a:r>
              <a:rPr lang="en-US" dirty="0"/>
              <a:t>Remaining bits for outer page: </a:t>
            </a:r>
          </a:p>
          <a:p>
            <a:pPr lvl="1"/>
            <a:r>
              <a:rPr lang="en-US" dirty="0"/>
              <a:t>30 – 10 – 12 = 8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15104" y="1691996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20104" y="1691996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29904" y="1691996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8411" y="1345921"/>
            <a:ext cx="160345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chemeClr val="bg1"/>
                </a:solidFill>
              </a:rPr>
              <a:t>30-bit address: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</a:t>
            </a:r>
            <a:r>
              <a:rPr lang="en-US" sz="4556" dirty="0"/>
              <a:t>: Better page tables</a:t>
            </a:r>
            <a:endParaRPr sz="4556" dirty="0"/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1181098" y="1585128"/>
            <a:ext cx="10172701" cy="504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Problem: </a:t>
            </a:r>
            <a:br>
              <a:rPr lang="en-US" sz="2672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Simple linear page tables require too much contiguous memory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Many options for efficiently organizing page tables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OS traps on TLB miss, OS can use any data structure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tx2">
                    <a:lumMod val="25000"/>
                  </a:schemeClr>
                </a:solidFill>
              </a:rPr>
              <a:t>e.g., inverted page tables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Hardware handles TLB miss, page tables must follow specific data structure that hardware knows how to “walk”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Multi-level page tables used in x86 architecture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Each page table must fit within a page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Next Topic:  What if desired address spaces do not fit in physical memory?</a:t>
            </a:r>
            <a:endParaRPr sz="2672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209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</a:t>
            </a: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1905000" y="3571874"/>
            <a:ext cx="8458200" cy="2600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609569" indent="-609569" algn="l">
              <a:spcBef>
                <a:spcPts val="0"/>
              </a:spcBef>
              <a:buClr>
                <a:schemeClr val="dk1"/>
              </a:buClr>
              <a:buSzPts val="1300"/>
            </a:pPr>
            <a:r>
              <a:rPr lang="en-US" dirty="0"/>
              <a:t>Questions answered:</a:t>
            </a:r>
            <a:endParaRPr dirty="0"/>
          </a:p>
          <a:p>
            <a:pPr marL="990549" lvl="1" indent="-533372" algn="l">
              <a:buSzPts val="1600"/>
            </a:pPr>
            <a:r>
              <a:rPr lang="en-US" dirty="0">
                <a:solidFill>
                  <a:schemeClr val="tx1"/>
                </a:solidFill>
              </a:rPr>
              <a:t>How to run process when not enough physical memory?</a:t>
            </a:r>
            <a:endParaRPr dirty="0">
              <a:solidFill>
                <a:schemeClr val="tx1"/>
              </a:solidFill>
            </a:endParaRPr>
          </a:p>
          <a:p>
            <a:pPr marL="990549" lvl="1" indent="-533372" algn="l">
              <a:buSzPts val="1600"/>
            </a:pPr>
            <a:r>
              <a:rPr lang="en-US" dirty="0">
                <a:solidFill>
                  <a:schemeClr val="tx1"/>
                </a:solidFill>
              </a:rPr>
              <a:t>When should a page be moved from disk to memory?</a:t>
            </a:r>
            <a:endParaRPr dirty="0">
              <a:solidFill>
                <a:schemeClr val="tx1"/>
              </a:solidFill>
            </a:endParaRPr>
          </a:p>
          <a:p>
            <a:pPr marL="990549" lvl="1" indent="-533372" algn="l">
              <a:buSzPts val="1600"/>
            </a:pPr>
            <a:r>
              <a:rPr lang="en-US" dirty="0">
                <a:solidFill>
                  <a:schemeClr val="tx1"/>
                </a:solidFill>
              </a:rPr>
              <a:t>What page in memory should be replaced?</a:t>
            </a:r>
            <a:endParaRPr dirty="0">
              <a:solidFill>
                <a:schemeClr val="tx1"/>
              </a:solidFill>
            </a:endParaRPr>
          </a:p>
          <a:p>
            <a:pPr marL="990549" lvl="1" indent="-533372" algn="l">
              <a:buSzPts val="1600"/>
            </a:pPr>
            <a:r>
              <a:rPr lang="en-US" dirty="0">
                <a:solidFill>
                  <a:schemeClr val="tx1"/>
                </a:solidFill>
              </a:rPr>
              <a:t>How can the LRU page be approximated efficiently?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3505200" y="6626"/>
            <a:ext cx="56083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 sz="3600"/>
          </a:p>
        </p:txBody>
      </p:sp>
      <p:sp>
        <p:nvSpPr>
          <p:cNvPr id="139" name="Google Shape;139;p1"/>
          <p:cNvSpPr txBox="1"/>
          <p:nvPr/>
        </p:nvSpPr>
        <p:spPr>
          <a:xfrm>
            <a:off x="1685311" y="1343773"/>
            <a:ext cx="4876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Operating Systems Design</a:t>
            </a:r>
            <a:endParaRPr sz="3600"/>
          </a:p>
        </p:txBody>
      </p:sp>
      <p:sp>
        <p:nvSpPr>
          <p:cNvPr id="140" name="Google Shape;140;p1"/>
          <p:cNvSpPr txBox="1"/>
          <p:nvPr/>
        </p:nvSpPr>
        <p:spPr>
          <a:xfrm>
            <a:off x="7905731" y="1117793"/>
            <a:ext cx="26009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rtl="0"/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1204130" y="330628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1204130" y="1828800"/>
            <a:ext cx="9235270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OS goal: Support processes when not enough physical memory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Single process with very large address space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Multiple processes with combined address spaces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User code should be independent of amount of physical memory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Correctness, if not performance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Virtual memory: OS provides illusion of more physical memory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How could we make such an illusion work?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We rely on key properties of user processes (workload) and machine architecture (hardware)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solidFill>
                <a:srgbClr val="DCDEE0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817646" y="498270"/>
            <a:ext cx="2018110" cy="130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endParaRPr lang="en-US"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2805155" y="823391"/>
            <a:ext cx="2025231" cy="978083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292547" y="819892"/>
            <a:ext cx="1278111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127811" y="823391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579795" y="978666"/>
            <a:ext cx="1630448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Google Shape;176;p5"/>
          <p:cNvCxnSpPr>
            <a:cxnSpLocks/>
          </p:cNvCxnSpPr>
          <p:nvPr/>
        </p:nvCxnSpPr>
        <p:spPr>
          <a:xfrm flipV="1">
            <a:off x="4570659" y="1154685"/>
            <a:ext cx="2850393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77" name="Google Shape;177;p5"/>
          <p:cNvSpPr/>
          <p:nvPr/>
        </p:nvSpPr>
        <p:spPr>
          <a:xfrm>
            <a:off x="5477351" y="709209"/>
            <a:ext cx="98594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create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7183049" y="920893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3292547" y="819892"/>
            <a:ext cx="1233039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127811" y="823391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7579795" y="978666"/>
            <a:ext cx="1502560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Google Shape;190;p6"/>
          <p:cNvCxnSpPr>
            <a:cxnSpLocks/>
          </p:cNvCxnSpPr>
          <p:nvPr/>
        </p:nvCxnSpPr>
        <p:spPr>
          <a:xfrm>
            <a:off x="4570659" y="1154686"/>
            <a:ext cx="2850393" cy="1134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91" name="Google Shape;191;p6"/>
          <p:cNvSpPr/>
          <p:nvPr/>
        </p:nvSpPr>
        <p:spPr>
          <a:xfrm>
            <a:off x="5477351" y="709209"/>
            <a:ext cx="98594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create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7183049" y="920893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4825412" y="4146832"/>
            <a:ext cx="2289823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what’s in code?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3292549" y="799207"/>
            <a:ext cx="127479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3127811" y="823391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3169566" y="846068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3839293" y="846068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3839293" y="1238973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3169566" y="1238973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Google Shape;209;p7"/>
          <p:cNvCxnSpPr/>
          <p:nvPr/>
        </p:nvCxnSpPr>
        <p:spPr>
          <a:xfrm>
            <a:off x="4570660" y="1154684"/>
            <a:ext cx="2938309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210" name="Google Shape;210;p7"/>
          <p:cNvSpPr/>
          <p:nvPr/>
        </p:nvSpPr>
        <p:spPr>
          <a:xfrm>
            <a:off x="5043487" y="709209"/>
            <a:ext cx="1419809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create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7508969" y="1071132"/>
            <a:ext cx="1684555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183049" y="920893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7545114" y="935365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214840" y="935365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8214840" y="1328271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7545114" y="1328271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2557220" y="4026115"/>
            <a:ext cx="5022575" cy="71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1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many large libraries, some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1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which are rarely/never used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2286001" y="4953001"/>
            <a:ext cx="7620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How to avoid wasting </a:t>
            </a:r>
            <a:r>
              <a:rPr lang="en-US" sz="2800" dirty="0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pages</a:t>
            </a:r>
            <a:r>
              <a:rPr lang="en-US" sz="28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to back rarely used </a:t>
            </a:r>
            <a:r>
              <a:rPr lang="en-US" sz="2800" dirty="0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pages</a:t>
            </a:r>
            <a:r>
              <a:rPr lang="en-US" sz="28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?</a:t>
            </a:r>
            <a:endParaRPr sz="28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2801416" y="1077780"/>
            <a:ext cx="111174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8070926" y="810755"/>
            <a:ext cx="1613730" cy="29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5269352" y="292634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DE409-FF28-6838-A35F-842D25DA53D7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2801416" y="1077780"/>
            <a:ext cx="127479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8070926" y="903220"/>
            <a:ext cx="1613730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297406" y="471908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Google Shape;270;p9"/>
          <p:cNvCxnSpPr>
            <a:stCxn id="255" idx="0"/>
            <a:endCxn id="261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71" name="Google Shape;271;p9"/>
          <p:cNvSpPr/>
          <p:nvPr/>
        </p:nvSpPr>
        <p:spPr>
          <a:xfrm>
            <a:off x="3978540" y="931322"/>
            <a:ext cx="4730020" cy="304263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272" name="Google Shape;272;p9"/>
          <p:cNvCxnSpPr>
            <a:stCxn id="269" idx="0"/>
            <a:endCxn id="264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273" name="Google Shape;273;p9"/>
          <p:cNvCxnSpPr>
            <a:stCxn id="268" idx="0"/>
            <a:endCxn id="263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11264E-1D46-88EC-8D72-0CCA2E43DC4D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2801416" y="1077780"/>
            <a:ext cx="116894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8070926" y="921593"/>
            <a:ext cx="1586244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5293232" y="4609645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9" name="Google Shape;299;p10"/>
          <p:cNvCxnSpPr>
            <a:stCxn id="284" idx="0"/>
            <a:endCxn id="290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0" name="Google Shape;300;p10"/>
          <p:cNvSpPr/>
          <p:nvPr/>
        </p:nvSpPr>
        <p:spPr>
          <a:xfrm>
            <a:off x="3978540" y="931322"/>
            <a:ext cx="4730020" cy="304263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301" name="Google Shape;301;p10"/>
          <p:cNvCxnSpPr>
            <a:stCxn id="298" idx="0"/>
            <a:endCxn id="293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02" name="Google Shape;302;p10"/>
          <p:cNvCxnSpPr>
            <a:stCxn id="297" idx="0"/>
            <a:endCxn id="292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3" name="Google Shape;303;p10"/>
          <p:cNvSpPr/>
          <p:nvPr/>
        </p:nvSpPr>
        <p:spPr>
          <a:xfrm>
            <a:off x="5162454" y="1420292"/>
            <a:ext cx="2101047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access </a:t>
            </a:r>
            <a:r>
              <a:rPr lang="en-US" sz="2500" dirty="0" err="1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LibB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75266-3AA2-F33C-AC1C-11A93CAEC09A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 with 2 levels?</a:t>
            </a:r>
            <a:endParaRPr sz="4556" dirty="0"/>
          </a:p>
        </p:txBody>
      </p:sp>
      <p:sp>
        <p:nvSpPr>
          <p:cNvPr id="654" name="Shape 654"/>
          <p:cNvSpPr>
            <a:spLocks noGrp="1"/>
          </p:cNvSpPr>
          <p:nvPr>
            <p:ph type="body" idx="4294967295"/>
          </p:nvPr>
        </p:nvSpPr>
        <p:spPr>
          <a:xfrm>
            <a:off x="1092200" y="1497956"/>
            <a:ext cx="10020300" cy="21453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Problem: page director</a:t>
            </a:r>
            <a:r>
              <a:rPr lang="en-US" sz="2531" dirty="0">
                <a:solidFill>
                  <a:srgbClr val="333333"/>
                </a:solidFill>
              </a:rPr>
              <a:t>y</a:t>
            </a:r>
            <a:r>
              <a:rPr sz="2531" dirty="0">
                <a:solidFill>
                  <a:srgbClr val="333333"/>
                </a:solidFill>
              </a:rPr>
              <a:t> </a:t>
            </a:r>
            <a:r>
              <a:rPr lang="en-US" sz="2531" dirty="0">
                <a:solidFill>
                  <a:srgbClr val="333333"/>
                </a:solidFill>
              </a:rPr>
              <a:t>(outer level) </a:t>
            </a:r>
            <a:r>
              <a:rPr sz="2531" dirty="0">
                <a:solidFill>
                  <a:srgbClr val="333333"/>
                </a:solidFill>
              </a:rPr>
              <a:t>may not fit in a page</a:t>
            </a:r>
            <a:r>
              <a:rPr lang="en-US" sz="2531" dirty="0">
                <a:solidFill>
                  <a:srgbClr val="333333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Solution: </a:t>
            </a:r>
            <a:endParaRPr lang="en-US" sz="2531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320" dirty="0">
                <a:solidFill>
                  <a:srgbClr val="333333"/>
                </a:solidFill>
              </a:rPr>
              <a:t>S</a:t>
            </a:r>
            <a:r>
              <a:rPr sz="2320" dirty="0">
                <a:solidFill>
                  <a:srgbClr val="333333"/>
                </a:solidFill>
              </a:rPr>
              <a:t>plit page directories into pieces</a:t>
            </a:r>
            <a:endParaRPr lang="en-US" sz="232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320" dirty="0">
                <a:solidFill>
                  <a:srgbClr val="333333"/>
                </a:solidFill>
              </a:rPr>
              <a:t>Use another page dir to refer to the </a:t>
            </a:r>
            <a:r>
              <a:rPr lang="en-US" sz="2320" dirty="0">
                <a:solidFill>
                  <a:srgbClr val="333333"/>
                </a:solidFill>
              </a:rPr>
              <a:t>pieces of the </a:t>
            </a:r>
            <a:r>
              <a:rPr sz="2320" dirty="0">
                <a:solidFill>
                  <a:srgbClr val="333333"/>
                </a:solidFill>
              </a:rPr>
              <a:t>page dir</a:t>
            </a:r>
            <a:r>
              <a:rPr lang="en-US" sz="2320" dirty="0">
                <a:solidFill>
                  <a:srgbClr val="333333"/>
                </a:solidFill>
              </a:rPr>
              <a:t>ectory</a:t>
            </a:r>
            <a:endParaRPr sz="2320" dirty="0">
              <a:solidFill>
                <a:srgbClr val="333333"/>
              </a:solidFill>
            </a:endParaRPr>
          </a:p>
        </p:txBody>
      </p:sp>
      <p:sp>
        <p:nvSpPr>
          <p:cNvPr id="4" name="Shape 658"/>
          <p:cNvSpPr/>
          <p:nvPr/>
        </p:nvSpPr>
        <p:spPr>
          <a:xfrm>
            <a:off x="4751435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 dirty="0"/>
              <a:t>PT </a:t>
            </a:r>
            <a:r>
              <a:rPr sz="1828" dirty="0" err="1"/>
              <a:t>idx</a:t>
            </a:r>
            <a:endParaRPr sz="1828" dirty="0"/>
          </a:p>
        </p:txBody>
      </p:sp>
      <p:sp>
        <p:nvSpPr>
          <p:cNvPr id="23" name="Shape 677"/>
          <p:cNvSpPr/>
          <p:nvPr/>
        </p:nvSpPr>
        <p:spPr>
          <a:xfrm>
            <a:off x="5840710" y="4092865"/>
            <a:ext cx="3185175" cy="437555"/>
          </a:xfrm>
          <a:prstGeom prst="rect">
            <a:avLst/>
          </a:prstGeom>
          <a:solidFill>
            <a:srgbClr val="5747C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26" name="Shape 680"/>
          <p:cNvSpPr/>
          <p:nvPr/>
        </p:nvSpPr>
        <p:spPr>
          <a:xfrm>
            <a:off x="3679872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/>
              <a:t>PD idx 1</a:t>
            </a:r>
          </a:p>
        </p:txBody>
      </p:sp>
      <p:sp>
        <p:nvSpPr>
          <p:cNvPr id="27" name="Shape 681"/>
          <p:cNvSpPr/>
          <p:nvPr/>
        </p:nvSpPr>
        <p:spPr>
          <a:xfrm>
            <a:off x="3931167" y="3691514"/>
            <a:ext cx="556243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28" name="Shape 682"/>
          <p:cNvSpPr/>
          <p:nvPr/>
        </p:nvSpPr>
        <p:spPr>
          <a:xfrm>
            <a:off x="4523589" y="3868229"/>
            <a:ext cx="1272255" cy="0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9" name="Shape 683"/>
          <p:cNvSpPr/>
          <p:nvPr/>
        </p:nvSpPr>
        <p:spPr>
          <a:xfrm flipH="1">
            <a:off x="2626429" y="3868229"/>
            <a:ext cx="1282634" cy="0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0" name="Shape 684"/>
          <p:cNvSpPr/>
          <p:nvPr/>
        </p:nvSpPr>
        <p:spPr>
          <a:xfrm>
            <a:off x="2608310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/>
              <a:t>PD idx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80260" y="4580926"/>
            <a:ext cx="883033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large is virtual address space with 4 KB pages, 4 byte PTEs, </a:t>
            </a:r>
            <a:b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page table fits in page, given 1, 2, 3 levels?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66176" y="5212499"/>
            <a:ext cx="4246675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4KB / 4 bytes </a:t>
            </a:r>
            <a:r>
              <a:rPr lang="en-US" sz="1969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1K entries per level</a:t>
            </a:r>
            <a:endParaRPr lang="en-US" sz="1969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44023" y="5580387"/>
            <a:ext cx="314060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level: 1K * 4K = </a:t>
            </a:r>
            <a:r>
              <a:rPr lang="en-US" sz="1687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2^22</a:t>
            </a:r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 MB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44022" y="5948277"/>
            <a:ext cx="369684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levels: 1K * 1K * 4K = </a:t>
            </a:r>
            <a:r>
              <a:rPr lang="en-US" sz="1687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2^32</a:t>
            </a:r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≈ 4 GB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4022" y="6272601"/>
            <a:ext cx="418345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levels: 1K * 1K * 1K * 4K = </a:t>
            </a:r>
            <a:r>
              <a:rPr lang="en-US" sz="1687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2^42</a:t>
            </a:r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≈ 4 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992582" y="2146197"/>
            <a:ext cx="2015986" cy="47710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page? (N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08568" y="2146198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</a:p>
          <a:p>
            <a:pPr algn="ctr"/>
            <a:r>
              <a:rPr lang="en-US" sz="1828" dirty="0"/>
              <a:t>(10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218368" y="2146198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229296" y="1800123"/>
            <a:ext cx="161146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</a:rPr>
              <a:t>64-bit</a:t>
            </a:r>
            <a:r>
              <a:rPr lang="en-US" sz="1828" dirty="0">
                <a:solidFill>
                  <a:schemeClr val="bg1"/>
                </a:solidFill>
              </a:rPr>
              <a:t> address: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/>
      <p:bldP spid="38" grpId="0"/>
      <p:bldP spid="39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2801416" y="1077780"/>
            <a:ext cx="13294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8070927" y="810754"/>
            <a:ext cx="1534758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5277669" y="4758722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6527266" y="1037429"/>
            <a:ext cx="2181294" cy="277319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329" name="Google Shape;329;p11"/>
          <p:cNvCxnSpPr>
            <a:stCxn id="327" idx="0"/>
            <a:endCxn id="322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30" name="Google Shape;330;p11"/>
          <p:cNvCxnSpPr>
            <a:stCxn id="326" idx="0"/>
            <a:endCxn id="321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31" name="Google Shape;331;p11"/>
          <p:cNvSpPr/>
          <p:nvPr/>
        </p:nvSpPr>
        <p:spPr>
          <a:xfrm>
            <a:off x="4924971" y="1161535"/>
            <a:ext cx="2629443" cy="84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copy (or move)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to main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6129382" y="3810621"/>
            <a:ext cx="630253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4" name="Google Shape;334;p11"/>
          <p:cNvCxnSpPr>
            <a:stCxn id="314" idx="0"/>
            <a:endCxn id="319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5332D7-A1F3-40D3-7E3F-823352EE05A9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2801416" y="1077780"/>
            <a:ext cx="123303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8070927" y="810754"/>
            <a:ext cx="1542571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5257932" y="471908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6527266" y="1037429"/>
            <a:ext cx="2181294" cy="277319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360" name="Google Shape;360;p12"/>
          <p:cNvCxnSpPr>
            <a:stCxn id="358" idx="0"/>
            <a:endCxn id="353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61" name="Google Shape;361;p12"/>
          <p:cNvCxnSpPr>
            <a:stCxn id="357" idx="0"/>
            <a:endCxn id="352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62" name="Google Shape;362;p12"/>
          <p:cNvSpPr/>
          <p:nvPr/>
        </p:nvSpPr>
        <p:spPr>
          <a:xfrm>
            <a:off x="4498900" y="1315751"/>
            <a:ext cx="3029037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Called “</a:t>
            </a:r>
            <a:r>
              <a:rPr lang="en-US" sz="2500" b="1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paging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” in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6129382" y="3810621"/>
            <a:ext cx="630253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5" name="Google Shape;365;p12"/>
          <p:cNvCxnSpPr>
            <a:stCxn id="345" idx="0"/>
            <a:endCxn id="350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3DA0C0-27BC-CA0F-9114-6A131EAFDBC3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>
            <a:spLocks noGrp="1"/>
          </p:cNvSpPr>
          <p:nvPr>
            <p:ph type="title"/>
          </p:nvPr>
        </p:nvSpPr>
        <p:spPr>
          <a:xfrm>
            <a:off x="1357746" y="353699"/>
            <a:ext cx="8534400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Locality of Reference</a:t>
            </a:r>
            <a:endParaRPr dirty="0"/>
          </a:p>
        </p:txBody>
      </p:sp>
      <p:sp>
        <p:nvSpPr>
          <p:cNvPr id="371" name="Google Shape;371;p13"/>
          <p:cNvSpPr txBox="1">
            <a:spLocks noGrp="1"/>
          </p:cNvSpPr>
          <p:nvPr>
            <p:ph type="body" idx="1"/>
          </p:nvPr>
        </p:nvSpPr>
        <p:spPr>
          <a:xfrm>
            <a:off x="872836" y="1636866"/>
            <a:ext cx="10723419" cy="48490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Effectively: Using main memory as a cache of process virtual memory contents located on disk</a:t>
            </a:r>
          </a:p>
          <a:p>
            <a:pPr marL="211908" indent="-211908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Leverage </a:t>
            </a:r>
            <a:r>
              <a:rPr lang="en-US" dirty="0">
                <a:solidFill>
                  <a:srgbClr val="C00000"/>
                </a:solidFill>
              </a:rPr>
              <a:t>locality of reference </a:t>
            </a:r>
            <a:r>
              <a:rPr lang="en-US" dirty="0"/>
              <a:t>within processes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>
                <a:solidFill>
                  <a:srgbClr val="C00000"/>
                </a:solidFill>
              </a:rPr>
              <a:t>Spatial</a:t>
            </a:r>
            <a:r>
              <a:rPr lang="en-US" dirty="0">
                <a:solidFill>
                  <a:schemeClr val="folHlink"/>
                </a:solidFill>
              </a:rPr>
              <a:t>:</a:t>
            </a:r>
            <a:r>
              <a:rPr lang="en-US" dirty="0"/>
              <a:t> reference memory addresses </a:t>
            </a:r>
            <a:r>
              <a:rPr lang="en-US" b="1" dirty="0"/>
              <a:t>near </a:t>
            </a:r>
            <a:r>
              <a:rPr lang="en-US" dirty="0"/>
              <a:t>previously referenced addresses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>
                <a:solidFill>
                  <a:srgbClr val="C00000"/>
                </a:solidFill>
              </a:rPr>
              <a:t>Temporal</a:t>
            </a:r>
            <a:r>
              <a:rPr lang="en-US" dirty="0">
                <a:solidFill>
                  <a:schemeClr val="folHlink"/>
                </a:solidFill>
              </a:rPr>
              <a:t>:</a:t>
            </a:r>
            <a:r>
              <a:rPr lang="en-US" dirty="0"/>
              <a:t> reference memory addresses that have referenced in the past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Processes spend majority of time in small portion of code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dirty="0"/>
              <a:t>For example: 90% of time in 10% of code</a:t>
            </a:r>
            <a:endParaRPr sz="24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Implication: 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Process only uses small amount of address space at any moment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Only small amount of address space must be resident in physical memory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Memory Hierarchy</a:t>
            </a:r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body" idx="1"/>
          </p:nvPr>
        </p:nvSpPr>
        <p:spPr>
          <a:xfrm>
            <a:off x="2417618" y="1127934"/>
            <a:ext cx="9197247" cy="11198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Leverage </a:t>
            </a:r>
            <a:r>
              <a:rPr lang="en-US" sz="2400" dirty="0">
                <a:solidFill>
                  <a:srgbClr val="C00000"/>
                </a:solidFill>
              </a:rPr>
              <a:t>memory hierarchy </a:t>
            </a:r>
            <a:r>
              <a:rPr lang="en-US" sz="2400" dirty="0"/>
              <a:t>of machine architecture</a:t>
            </a:r>
            <a:endParaRPr dirty="0"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2400" dirty="0"/>
              <a:t>Each layer acts as “backing store” for layer above</a:t>
            </a:r>
            <a:endParaRPr dirty="0"/>
          </a:p>
          <a:p>
            <a:pPr marL="211908" indent="-82374">
              <a:buClr>
                <a:schemeClr val="dk2"/>
              </a:buClr>
              <a:buSzPct val="100000"/>
              <a:buNone/>
            </a:pPr>
            <a:endParaRPr sz="2400" dirty="0"/>
          </a:p>
        </p:txBody>
      </p:sp>
      <p:sp>
        <p:nvSpPr>
          <p:cNvPr id="378" name="Google Shape;378;p14"/>
          <p:cNvSpPr/>
          <p:nvPr/>
        </p:nvSpPr>
        <p:spPr>
          <a:xfrm>
            <a:off x="2362200" y="2209801"/>
            <a:ext cx="7162800" cy="38100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3429000" y="2209801"/>
            <a:ext cx="5029200" cy="2667000"/>
          </a:xfrm>
          <a:prstGeom prst="triangle">
            <a:avLst>
              <a:gd name="adj" fmla="val 49556"/>
            </a:avLst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4267200" y="2209801"/>
            <a:ext cx="3352800" cy="1752600"/>
          </a:xfrm>
          <a:prstGeom prst="triangle">
            <a:avLst>
              <a:gd name="adj" fmla="val 49556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4953000" y="2209800"/>
            <a:ext cx="1981200" cy="990600"/>
          </a:xfrm>
          <a:prstGeom prst="triangle">
            <a:avLst>
              <a:gd name="adj" fmla="val 49051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4572000" y="5181601"/>
            <a:ext cx="27971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disk storage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4672724" y="4117069"/>
            <a:ext cx="27971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main memory</a:t>
            </a:r>
            <a:endParaRPr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5181602" y="3340705"/>
            <a:ext cx="1981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caches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5257800" y="2666999"/>
            <a:ext cx="15318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registers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905000" y="2133600"/>
            <a:ext cx="0" cy="388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14"/>
          <p:cNvCxnSpPr/>
          <p:nvPr/>
        </p:nvCxnSpPr>
        <p:spPr>
          <a:xfrm>
            <a:off x="9525000" y="2133600"/>
            <a:ext cx="0" cy="388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10287000" y="2133600"/>
            <a:ext cx="0" cy="388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9" name="Google Shape;389;p14"/>
          <p:cNvSpPr txBox="1"/>
          <p:nvPr/>
        </p:nvSpPr>
        <p:spPr>
          <a:xfrm>
            <a:off x="1965326" y="2143125"/>
            <a:ext cx="120879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size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Google Shape;390;p14"/>
          <p:cNvSpPr txBox="1"/>
          <p:nvPr/>
        </p:nvSpPr>
        <p:spPr>
          <a:xfrm>
            <a:off x="8305801" y="2449866"/>
            <a:ext cx="11520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speed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9525002" y="2449866"/>
            <a:ext cx="909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cost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 txBox="1">
            <a:spLocks noGrp="1"/>
          </p:cNvSpPr>
          <p:nvPr>
            <p:ph type="title"/>
          </p:nvPr>
        </p:nvSpPr>
        <p:spPr>
          <a:xfrm>
            <a:off x="1181247" y="3048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 Intuition</a:t>
            </a:r>
            <a:endParaRPr dirty="0"/>
          </a:p>
        </p:txBody>
      </p:sp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1066800" y="1828800"/>
            <a:ext cx="10169236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Idea: OS keeps unreferenced pages on disk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Slower, cheaper backing store than memory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Process can run when not all pages are loaded into main memory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OS and hardware cooperate to provide illusion of large disk as fast as main memory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Same behavior as if all of address space in main memory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Hopefully have similar performance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Requirements: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OS must have </a:t>
            </a:r>
            <a:r>
              <a:rPr lang="en-US" sz="2000" b="1" dirty="0"/>
              <a:t>mechanism </a:t>
            </a:r>
            <a:r>
              <a:rPr lang="en-US" sz="2000" dirty="0"/>
              <a:t>to identify location of each page in address space either in memory or on disk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OS must have </a:t>
            </a:r>
            <a:r>
              <a:rPr lang="en-US" sz="2000" b="1" dirty="0"/>
              <a:t>policy</a:t>
            </a:r>
            <a:r>
              <a:rPr lang="en-US" sz="2000" dirty="0"/>
              <a:t> for determining which pages live in memory and which on disk</a:t>
            </a:r>
            <a:endParaRPr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1330037" y="188192"/>
            <a:ext cx="9712036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Address Space Mechanisms</a:t>
            </a:r>
            <a:endParaRPr dirty="0"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997527" y="1874838"/>
            <a:ext cx="10044546" cy="4622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Each page in virtual address space maps to one of three locations: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Physical main memory: Small, fast, expensive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Disk (backing store): Large, slow, cheap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Nothing (error): Free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Extend page tables with an extra bit: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permissions (r/w), valid, </a:t>
            </a:r>
            <a:r>
              <a:rPr lang="en-US" sz="2000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present</a:t>
            </a:r>
            <a:endParaRPr sz="2000" dirty="0">
              <a:solidFill>
                <a:srgbClr val="C00000"/>
              </a:solidFill>
            </a:endParaRPr>
          </a:p>
          <a:p>
            <a:pPr marL="433341" lvl="1" indent="-221433">
              <a:buSzPts val="2000"/>
            </a:pPr>
            <a:r>
              <a:rPr lang="en-US" sz="2000" dirty="0"/>
              <a:t>Page in memory: </a:t>
            </a: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000" dirty="0"/>
              <a:t> bit set in PTE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Page on disk: </a:t>
            </a: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000" dirty="0"/>
              <a:t> bit cleared</a:t>
            </a:r>
            <a:endParaRPr dirty="0"/>
          </a:p>
          <a:p>
            <a:pPr marL="188050" lvl="1" indent="-211908">
              <a:buClr>
                <a:schemeClr val="dk2"/>
              </a:buClr>
              <a:buSzPts val="1800"/>
            </a:pPr>
            <a:r>
              <a:rPr lang="en-US" sz="2200" dirty="0">
                <a:solidFill>
                  <a:srgbClr val="C00000"/>
                </a:solidFill>
              </a:rPr>
              <a:t>PTE with cleared present bit points to block on disk</a:t>
            </a:r>
            <a:endParaRPr dirty="0">
              <a:solidFill>
                <a:srgbClr val="C00000"/>
              </a:solidFill>
            </a:endParaRPr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 dirty="0"/>
              <a:t>Causes trap into OS when page is referenced</a:t>
            </a:r>
            <a:endParaRPr dirty="0"/>
          </a:p>
          <a:p>
            <a:pPr marL="645250" lvl="2" indent="-211908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Trap: page fault</a:t>
            </a:r>
            <a:endParaRPr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6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Present Bit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Google Shape;409;p17"/>
          <p:cNvSpPr/>
          <p:nvPr/>
        </p:nvSpPr>
        <p:spPr>
          <a:xfrm>
            <a:off x="5208572" y="1828819"/>
            <a:ext cx="597750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PFN	valid		prot	       present</a:t>
            </a:r>
            <a:endParaRPr sz="3600"/>
          </a:p>
        </p:txBody>
      </p:sp>
      <p:sp>
        <p:nvSpPr>
          <p:cNvPr id="410" name="Google Shape;410;p17"/>
          <p:cNvSpPr/>
          <p:nvPr/>
        </p:nvSpPr>
        <p:spPr>
          <a:xfrm>
            <a:off x="5235361" y="2096710"/>
            <a:ext cx="6026915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10	1		r-x		1</a:t>
            </a:r>
            <a:endParaRPr sz="3600"/>
          </a:p>
        </p:txBody>
      </p:sp>
      <p:sp>
        <p:nvSpPr>
          <p:cNvPr id="411" name="Google Shape;411;p17"/>
          <p:cNvSpPr/>
          <p:nvPr/>
        </p:nvSpPr>
        <p:spPr>
          <a:xfrm>
            <a:off x="5235361" y="2334090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2" name="Google Shape;412;p17"/>
          <p:cNvSpPr/>
          <p:nvPr/>
        </p:nvSpPr>
        <p:spPr>
          <a:xfrm>
            <a:off x="5235361" y="2571472"/>
            <a:ext cx="60269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23	1		rw-		0</a:t>
            </a:r>
            <a:endParaRPr sz="3600"/>
          </a:p>
        </p:txBody>
      </p:sp>
      <p:sp>
        <p:nvSpPr>
          <p:cNvPr id="413" name="Google Shape;413;p17"/>
          <p:cNvSpPr/>
          <p:nvPr/>
        </p:nvSpPr>
        <p:spPr>
          <a:xfrm>
            <a:off x="5198632" y="4697008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28	1		rw-		0</a:t>
            </a:r>
            <a:endParaRPr sz="3600"/>
          </a:p>
        </p:txBody>
      </p:sp>
      <p:sp>
        <p:nvSpPr>
          <p:cNvPr id="414" name="Google Shape;414;p17"/>
          <p:cNvSpPr/>
          <p:nvPr/>
        </p:nvSpPr>
        <p:spPr>
          <a:xfrm>
            <a:off x="5235361" y="4945280"/>
            <a:ext cx="60269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4	1		rw-		1</a:t>
            </a:r>
            <a:endParaRPr sz="3600"/>
          </a:p>
        </p:txBody>
      </p:sp>
      <p:sp>
        <p:nvSpPr>
          <p:cNvPr id="415" name="Google Shape;415;p17"/>
          <p:cNvSpPr/>
          <p:nvPr/>
        </p:nvSpPr>
        <p:spPr>
          <a:xfrm>
            <a:off x="5235361" y="2808851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6" name="Google Shape;416;p17"/>
          <p:cNvSpPr/>
          <p:nvPr/>
        </p:nvSpPr>
        <p:spPr>
          <a:xfrm>
            <a:off x="5235361" y="3046233"/>
            <a:ext cx="60269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7" name="Google Shape;417;p17"/>
          <p:cNvSpPr/>
          <p:nvPr/>
        </p:nvSpPr>
        <p:spPr>
          <a:xfrm>
            <a:off x="5235361" y="3283613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8" name="Google Shape;418;p17"/>
          <p:cNvSpPr/>
          <p:nvPr/>
        </p:nvSpPr>
        <p:spPr>
          <a:xfrm>
            <a:off x="5235361" y="3520995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9" name="Google Shape;419;p17"/>
          <p:cNvSpPr/>
          <p:nvPr/>
        </p:nvSpPr>
        <p:spPr>
          <a:xfrm>
            <a:off x="5235361" y="3758375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0" name="Google Shape;420;p17"/>
          <p:cNvSpPr/>
          <p:nvPr/>
        </p:nvSpPr>
        <p:spPr>
          <a:xfrm>
            <a:off x="5235361" y="3995757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1" name="Google Shape;421;p17"/>
          <p:cNvSpPr/>
          <p:nvPr/>
        </p:nvSpPr>
        <p:spPr>
          <a:xfrm>
            <a:off x="5235361" y="4233137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2" name="Google Shape;422;p17"/>
          <p:cNvSpPr/>
          <p:nvPr/>
        </p:nvSpPr>
        <p:spPr>
          <a:xfrm>
            <a:off x="5235361" y="4470518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3" name="Google Shape;423;p17"/>
          <p:cNvSpPr/>
          <p:nvPr/>
        </p:nvSpPr>
        <p:spPr>
          <a:xfrm>
            <a:off x="1749040" y="2796374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1747231" y="2178419"/>
            <a:ext cx="2018110" cy="853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1752601" y="1981200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1949958" y="4011804"/>
            <a:ext cx="1605536" cy="119861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1926078" y="3635448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3600"/>
          </a:p>
        </p:txBody>
      </p:sp>
      <p:sp>
        <p:nvSpPr>
          <p:cNvPr id="428" name="Google Shape;428;p17"/>
          <p:cNvSpPr/>
          <p:nvPr/>
        </p:nvSpPr>
        <p:spPr>
          <a:xfrm>
            <a:off x="2460833" y="1581621"/>
            <a:ext cx="545409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Disk</a:t>
            </a:r>
            <a:endParaRPr sz="3600"/>
          </a:p>
        </p:txBody>
      </p:sp>
      <p:cxnSp>
        <p:nvCxnSpPr>
          <p:cNvPr id="429" name="Google Shape;429;p17"/>
          <p:cNvCxnSpPr/>
          <p:nvPr/>
        </p:nvCxnSpPr>
        <p:spPr>
          <a:xfrm flipH="1">
            <a:off x="3627277" y="2304208"/>
            <a:ext cx="1478869" cy="2270476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0" name="Google Shape;430;p17"/>
          <p:cNvCxnSpPr/>
          <p:nvPr/>
        </p:nvCxnSpPr>
        <p:spPr>
          <a:xfrm rot="10800000">
            <a:off x="3625648" y="4150143"/>
            <a:ext cx="1487706" cy="92781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1" name="Google Shape;431;p17"/>
          <p:cNvCxnSpPr/>
          <p:nvPr/>
        </p:nvCxnSpPr>
        <p:spPr>
          <a:xfrm rot="10800000">
            <a:off x="3810000" y="2514600"/>
            <a:ext cx="1447800" cy="228600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2" name="Google Shape;432;p17"/>
          <p:cNvCxnSpPr/>
          <p:nvPr/>
        </p:nvCxnSpPr>
        <p:spPr>
          <a:xfrm rot="10800000">
            <a:off x="3733799" y="2819398"/>
            <a:ext cx="1524001" cy="1981201"/>
          </a:xfrm>
          <a:prstGeom prst="straightConnector1">
            <a:avLst/>
          </a:prstGeom>
          <a:noFill/>
          <a:ln w="50800" cap="flat" cmpd="sng">
            <a:solidFill>
              <a:srgbClr val="736C5D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3" name="Google Shape;433;p17"/>
          <p:cNvSpPr/>
          <p:nvPr/>
        </p:nvSpPr>
        <p:spPr>
          <a:xfrm>
            <a:off x="3352800" y="2743200"/>
            <a:ext cx="327646" cy="24233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3124200" y="4876800"/>
            <a:ext cx="327646" cy="242336"/>
          </a:xfrm>
          <a:prstGeom prst="rect">
            <a:avLst/>
          </a:prstGeom>
          <a:solidFill>
            <a:srgbClr val="9B6C34"/>
          </a:solidFill>
          <a:ln w="12700" cap="flat" cmpd="sng">
            <a:solidFill>
              <a:srgbClr val="9B6C3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35" name="Google Shape;435;p17"/>
          <p:cNvCxnSpPr/>
          <p:nvPr/>
        </p:nvCxnSpPr>
        <p:spPr>
          <a:xfrm flipH="1">
            <a:off x="3555493" y="4926741"/>
            <a:ext cx="1702305" cy="67326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6" name="Google Shape;436;p17"/>
          <p:cNvSpPr/>
          <p:nvPr/>
        </p:nvSpPr>
        <p:spPr>
          <a:xfrm>
            <a:off x="5250686" y="4695476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 b="1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16	1		rw-		1</a:t>
            </a:r>
            <a:endParaRPr sz="1700" b="1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2460833" y="5791200"/>
            <a:ext cx="38535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What if access </a:t>
            </a:r>
            <a:r>
              <a:rPr lang="en-US" sz="2800" dirty="0" err="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vpn</a:t>
            </a:r>
            <a:r>
              <a:rPr lang="en-US" sz="28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 0xb?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73A4F-95FE-728D-66E5-8B015360406D}"/>
              </a:ext>
            </a:extLst>
          </p:cNvPr>
          <p:cNvSpPr txBox="1"/>
          <p:nvPr/>
        </p:nvSpPr>
        <p:spPr>
          <a:xfrm>
            <a:off x="9906680" y="4708621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VPN 0xb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3" name="Google Shape;443;p18"/>
          <p:cNvSpPr txBox="1">
            <a:spLocks noGrp="1"/>
          </p:cNvSpPr>
          <p:nvPr>
            <p:ph type="body" idx="1"/>
          </p:nvPr>
        </p:nvSpPr>
        <p:spPr>
          <a:xfrm>
            <a:off x="1066799" y="1524001"/>
            <a:ext cx="9975273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Hardware and OS cooperate to translate addresses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First, hardware checks TLB for virtual address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if TLB hit, address translation is done; page in physical memory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If </a:t>
            </a:r>
            <a:r>
              <a:rPr lang="en-US" sz="3200" dirty="0">
                <a:solidFill>
                  <a:schemeClr val="dk1"/>
                </a:solidFill>
              </a:rPr>
              <a:t>TLB miss</a:t>
            </a:r>
            <a:r>
              <a:rPr lang="en-US" sz="3200" dirty="0"/>
              <a:t>...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Hardware or OS walk page tables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If PTE designates page is present, then page in physical memory</a:t>
            </a:r>
            <a:endParaRPr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767-7104-6AE2-E078-F7B1D2C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memory access: Control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00BCF-D376-AEA6-F7CD-42F5A4DDC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875" y="1343891"/>
            <a:ext cx="7156000" cy="533725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A43FF2-1A0B-941B-9B91-E6AD235695BF}"/>
              </a:ext>
            </a:extLst>
          </p:cNvPr>
          <p:cNvSpPr/>
          <p:nvPr/>
        </p:nvSpPr>
        <p:spPr>
          <a:xfrm>
            <a:off x="530211" y="5306290"/>
            <a:ext cx="11079898" cy="136100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7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767-7104-6AE2-E078-F7B1D2C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memory access: Control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00BCF-D376-AEA6-F7CD-42F5A4DDC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875" y="1343891"/>
            <a:ext cx="7156000" cy="533725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0F6CDE-D6FB-3F0A-F023-82147612B89B}"/>
              </a:ext>
            </a:extLst>
          </p:cNvPr>
          <p:cNvSpPr/>
          <p:nvPr/>
        </p:nvSpPr>
        <p:spPr>
          <a:xfrm>
            <a:off x="530211" y="6192982"/>
            <a:ext cx="11079898" cy="47430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7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/>
              <a:t>Review: </a:t>
            </a:r>
            <a:r>
              <a:rPr sz="4570" dirty="0"/>
              <a:t>Paging </a:t>
            </a:r>
            <a:r>
              <a:rPr lang="en-US" sz="4570" dirty="0"/>
              <a:t>pros and cons</a:t>
            </a:r>
            <a:endParaRPr sz="4570" dirty="0"/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1523999" y="1803722"/>
            <a:ext cx="10141527" cy="459707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No external </a:t>
            </a:r>
            <a:r>
              <a:rPr lang="en-US" sz="2320" dirty="0">
                <a:solidFill>
                  <a:srgbClr val="333333"/>
                </a:solidFill>
              </a:rPr>
              <a:t>fragmentation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don’t need to find contiguous RAM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All free pages are equivalent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Easy to manage</a:t>
            </a:r>
            <a:r>
              <a:rPr lang="en-US" sz="2250" dirty="0">
                <a:solidFill>
                  <a:srgbClr val="333333"/>
                </a:solidFill>
              </a:rPr>
              <a:t>, allocate, and free pages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Disadvantages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Page tables can get big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Must have one entry for every page of 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Accessing page tables is too slow [address this shortly]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Doubles the number of memory references per instruction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767-7104-6AE2-E078-F7B1D2C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memory access: Control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00BCF-D376-AEA6-F7CD-42F5A4DDC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875" y="1343891"/>
            <a:ext cx="7156000" cy="5337255"/>
          </a:xfrm>
        </p:spPr>
      </p:pic>
    </p:spTree>
    <p:extLst>
      <p:ext uri="{BB962C8B-B14F-4D97-AF65-F5344CB8AC3E}">
        <p14:creationId xmlns:p14="http://schemas.microsoft.com/office/powerpoint/2010/main" val="2769729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body" idx="1"/>
          </p:nvPr>
        </p:nvSpPr>
        <p:spPr>
          <a:xfrm>
            <a:off x="1302327" y="1524001"/>
            <a:ext cx="9670473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3200" dirty="0"/>
              <a:t>If </a:t>
            </a:r>
            <a:r>
              <a:rPr lang="en-US" sz="3200" dirty="0">
                <a:solidFill>
                  <a:schemeClr val="dk1"/>
                </a:solidFill>
              </a:rPr>
              <a:t>page fault </a:t>
            </a:r>
            <a:r>
              <a:rPr lang="en-US" sz="3200" dirty="0"/>
              <a:t>(i.e., </a:t>
            </a:r>
            <a:r>
              <a:rPr lang="en-US" sz="32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3200" dirty="0"/>
              <a:t> bit is cleared)</a:t>
            </a:r>
            <a:endParaRPr sz="3600" dirty="0"/>
          </a:p>
          <a:p>
            <a:pPr marL="433341" lvl="1" indent="-221433">
              <a:buSzPct val="100000"/>
            </a:pPr>
            <a:r>
              <a:rPr lang="en-US" sz="2800" dirty="0"/>
              <a:t>Trap into OS (not handled by hardware. Why?)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OS selects victim page in memory to replace</a:t>
            </a:r>
            <a:endParaRPr sz="3200" dirty="0"/>
          </a:p>
          <a:p>
            <a:pPr marL="188050" lvl="1" indent="-211908">
              <a:buClr>
                <a:schemeClr val="dk2"/>
              </a:buClr>
              <a:buSzPct val="100000"/>
            </a:pPr>
            <a:r>
              <a:rPr lang="en-US" sz="2800" dirty="0"/>
              <a:t>Write victim page out to disk if modified. Add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modified (“dirty”)</a:t>
            </a:r>
            <a:r>
              <a:rPr lang="en-US" sz="2800" dirty="0"/>
              <a:t> bit to PTE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OS reads referenced page from disk into memory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Page table is updated,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00" dirty="0"/>
              <a:t> bit is set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Process continues execution</a:t>
            </a:r>
            <a:endParaRPr sz="3200" dirty="0"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3600" dirty="0"/>
              <a:t>What should scheduler do?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1136073" y="290945"/>
            <a:ext cx="9379528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Mechanism for Continuing a Process</a:t>
            </a:r>
            <a:endParaRPr dirty="0"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1"/>
          </p:nvPr>
        </p:nvSpPr>
        <p:spPr>
          <a:xfrm>
            <a:off x="1274618" y="1440872"/>
            <a:ext cx="10196945" cy="5306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Continuing a process after a page fault is tricky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Want page fault to be transparent to user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Page fault may have occurred in middle of instruction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When instruction is being fetched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When data is being loaded or stored</a:t>
            </a:r>
            <a:endParaRPr sz="2800" dirty="0"/>
          </a:p>
          <a:p>
            <a:pPr marL="433341" lvl="1" indent="-221433">
              <a:buSzPts val="2000"/>
            </a:pPr>
            <a:r>
              <a:rPr lang="en-US" sz="2800" dirty="0"/>
              <a:t>Requires hardware support</a:t>
            </a:r>
            <a:endParaRPr sz="3200" dirty="0"/>
          </a:p>
          <a:p>
            <a:pPr marL="645250" lvl="2" indent="-211908">
              <a:buClr>
                <a:schemeClr val="folHlink"/>
              </a:buClr>
              <a:buSzPts val="1800"/>
            </a:pPr>
            <a:r>
              <a:rPr lang="en-US" sz="2400" dirty="0">
                <a:solidFill>
                  <a:schemeClr val="folHlink"/>
                </a:solidFill>
              </a:rPr>
              <a:t>precise interrupts</a:t>
            </a:r>
            <a:r>
              <a:rPr lang="en-US" sz="2400" dirty="0"/>
              <a:t>: stop CPU pipeline such that instructions before faulting instruction have completed, and those after can be restarted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Complexity depends upon instruction set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Can faulting instruction be restarted from beginning?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Example: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move +(SP), R2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Must track side effects so hardware can roll them back if needed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>
            <a:spLocks noGrp="1"/>
          </p:cNvSpPr>
          <p:nvPr>
            <p:ph type="title"/>
          </p:nvPr>
        </p:nvSpPr>
        <p:spPr>
          <a:xfrm>
            <a:off x="2304256" y="3048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 </a:t>
            </a:r>
            <a:r>
              <a:rPr lang="en-US" dirty="0">
                <a:solidFill>
                  <a:srgbClr val="C00000"/>
                </a:solidFill>
              </a:rPr>
              <a:t>Policies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461" name="Google Shape;461;p21"/>
          <p:cNvSpPr txBox="1">
            <a:spLocks noGrp="1"/>
          </p:cNvSpPr>
          <p:nvPr>
            <p:ph type="body" idx="1"/>
          </p:nvPr>
        </p:nvSpPr>
        <p:spPr>
          <a:xfrm>
            <a:off x="969818" y="1523999"/>
            <a:ext cx="10460182" cy="5167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lnSpc>
                <a:spcPct val="180000"/>
              </a:lnSpc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 sz="3200" dirty="0"/>
              <a:t>Goal: Minimize number of page faults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Page faults require milliseconds to handle (reading from disk)</a:t>
            </a:r>
            <a:endParaRPr sz="2800" dirty="0"/>
          </a:p>
          <a:p>
            <a:pPr marL="433341" lvl="1" indent="-221433">
              <a:buSzPts val="2400"/>
            </a:pPr>
            <a:r>
              <a:rPr lang="en-US" sz="2800" dirty="0"/>
              <a:t>Implication: Plenty of time for OS to make good decision</a:t>
            </a:r>
            <a:endParaRPr sz="2800" dirty="0"/>
          </a:p>
          <a:p>
            <a:pPr marL="211908" indent="-211908">
              <a:buClr>
                <a:schemeClr val="dk2"/>
              </a:buClr>
              <a:buSzPts val="2800"/>
              <a:buNone/>
            </a:pPr>
            <a:r>
              <a:rPr lang="en-US" sz="3200" dirty="0"/>
              <a:t>OS has two decisions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Page selection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500"/>
            </a:pPr>
            <a:r>
              <a:rPr lang="en-US" sz="2400" b="1" dirty="0"/>
              <a:t>When </a:t>
            </a:r>
            <a:r>
              <a:rPr lang="en-US" sz="2400" dirty="0"/>
              <a:t>should a page (or pages) on disk be </a:t>
            </a:r>
            <a:r>
              <a:rPr lang="en-US" sz="2400" b="1" dirty="0"/>
              <a:t>brought into </a:t>
            </a:r>
            <a:r>
              <a:rPr lang="en-US" sz="2400" dirty="0"/>
              <a:t>memory?</a:t>
            </a:r>
            <a:endParaRPr sz="2400" dirty="0"/>
          </a:p>
          <a:p>
            <a:pPr marL="433341" lvl="1" indent="-221433">
              <a:buSzPts val="2400"/>
            </a:pPr>
            <a:r>
              <a:rPr lang="en-US" sz="2800" dirty="0"/>
              <a:t>Page replacement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500"/>
            </a:pPr>
            <a:r>
              <a:rPr lang="en-US" sz="2400" b="1" dirty="0"/>
              <a:t>Which r</a:t>
            </a:r>
            <a:r>
              <a:rPr lang="en-US" sz="2400" dirty="0"/>
              <a:t>esident page (or pages) in memory should be </a:t>
            </a:r>
            <a:r>
              <a:rPr lang="en-US" sz="2400" b="1" dirty="0"/>
              <a:t>thrown out </a:t>
            </a:r>
            <a:r>
              <a:rPr lang="en-US" sz="2400" dirty="0"/>
              <a:t>to disk?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969818" y="91210"/>
            <a:ext cx="10238509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Average Memory Access Time (AMAT)</a:t>
            </a:r>
            <a:endParaRPr dirty="0"/>
          </a:p>
        </p:txBody>
      </p:sp>
      <p:sp>
        <p:nvSpPr>
          <p:cNvPr id="467" name="Google Shape;467;p22"/>
          <p:cNvSpPr txBox="1">
            <a:spLocks noGrp="1"/>
          </p:cNvSpPr>
          <p:nvPr>
            <p:ph type="body" idx="1"/>
          </p:nvPr>
        </p:nvSpPr>
        <p:spPr>
          <a:xfrm>
            <a:off x="1752600" y="15240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Hit% = portion of accesses that go straight to RAM 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Miss% = portion of accesses that go to disk first 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Tm = time for memory access 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Td = time for disk access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AMAT = (Tm) + (Miss% * Td)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body" idx="1"/>
          </p:nvPr>
        </p:nvSpPr>
        <p:spPr>
          <a:xfrm>
            <a:off x="1094509" y="1524001"/>
            <a:ext cx="10474036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When should a page be brought from disk into memory?</a:t>
            </a:r>
            <a:endParaRPr sz="4000" dirty="0"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3600" dirty="0">
                <a:solidFill>
                  <a:srgbClr val="C00000"/>
                </a:solidFill>
              </a:rPr>
              <a:t>Demand paging:</a:t>
            </a:r>
            <a:r>
              <a:rPr lang="en-US" sz="3600" dirty="0">
                <a:solidFill>
                  <a:schemeClr val="dk1"/>
                </a:solidFill>
              </a:rPr>
              <a:t> Load page only when page fault occurs</a:t>
            </a:r>
            <a:endParaRPr sz="4000" dirty="0"/>
          </a:p>
          <a:p>
            <a:pPr marL="433341" lvl="1" indent="-221433">
              <a:buSzPts val="1600"/>
            </a:pPr>
            <a:r>
              <a:rPr lang="en-US" sz="3600" dirty="0"/>
              <a:t>Intuition: </a:t>
            </a:r>
            <a:r>
              <a:rPr lang="en-US" sz="3200" dirty="0"/>
              <a:t>Wait until page must absolutely be in memory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When process starts: No pages are loaded in memory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Problems: Pay the cost of a page fault for every newly accessed page</a:t>
            </a:r>
            <a:endParaRPr sz="3600" dirty="0"/>
          </a:p>
          <a:p>
            <a:pPr marL="433341" lvl="1" indent="-94438">
              <a:buSzPts val="2000"/>
              <a:buNone/>
            </a:pPr>
            <a:endParaRPr sz="3200"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body" idx="1"/>
          </p:nvPr>
        </p:nvSpPr>
        <p:spPr>
          <a:xfrm>
            <a:off x="1177635" y="1524001"/>
            <a:ext cx="10266219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When should a page be brought from disk into memory?</a:t>
            </a:r>
            <a:endParaRPr sz="4000" dirty="0"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3600" dirty="0">
                <a:solidFill>
                  <a:schemeClr val="dk1"/>
                </a:solidFill>
              </a:rPr>
              <a:t>Pre-paging (anticipatory, prefetching): Load page before referenced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OS predicts future accesses (</a:t>
            </a:r>
            <a:r>
              <a:rPr lang="en-US" sz="3200" dirty="0">
                <a:solidFill>
                  <a:schemeClr val="folHlink"/>
                </a:solidFill>
              </a:rPr>
              <a:t>oracle</a:t>
            </a:r>
            <a:r>
              <a:rPr lang="en-US" sz="3200" dirty="0"/>
              <a:t>) and brings pages into memory early</a:t>
            </a:r>
            <a:endParaRPr sz="2800" dirty="0"/>
          </a:p>
          <a:p>
            <a:pPr marL="433341" lvl="1" indent="-221433">
              <a:buSzPts val="1600"/>
            </a:pPr>
            <a:r>
              <a:rPr lang="en-US" sz="3600" dirty="0"/>
              <a:t>Works well for some access patterns (e.g., sequential)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>
                <a:solidFill>
                  <a:srgbClr val="921F07"/>
                </a:solidFill>
              </a:rPr>
              <a:t>Problems?</a:t>
            </a:r>
            <a:endParaRPr sz="3600"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body" idx="1"/>
          </p:nvPr>
        </p:nvSpPr>
        <p:spPr>
          <a:xfrm>
            <a:off x="1828800" y="1524001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When should a page be brought from disk into memory?</a:t>
            </a:r>
            <a:endParaRPr sz="4000" dirty="0"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3600" dirty="0">
                <a:solidFill>
                  <a:srgbClr val="C00000"/>
                </a:solidFill>
              </a:rPr>
              <a:t>Hints</a:t>
            </a:r>
            <a:r>
              <a:rPr lang="en-US" sz="3600" dirty="0">
                <a:solidFill>
                  <a:schemeClr val="dk1"/>
                </a:solidFill>
              </a:rPr>
              <a:t>: Combine above with user-supplied hints about page references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User specifies: may need page in future, don’t need this page anymore, or sequential access pattern, ...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Example: </a:t>
            </a:r>
            <a:r>
              <a:rPr lang="en-US" sz="3200" dirty="0" err="1">
                <a:latin typeface="Courier"/>
                <a:ea typeface="Courier"/>
                <a:cs typeface="Courier"/>
                <a:sym typeface="Courier"/>
              </a:rPr>
              <a:t>madvise</a:t>
            </a:r>
            <a:r>
              <a:rPr lang="en-US" sz="3200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sz="3200" dirty="0"/>
              <a:t> in Unix</a:t>
            </a:r>
            <a:endParaRPr sz="3600" dirty="0"/>
          </a:p>
          <a:p>
            <a:pPr marL="433341" lvl="1" indent="-94438">
              <a:buSzPts val="2000"/>
              <a:buNone/>
            </a:pPr>
            <a:endParaRPr sz="3200"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Page </a:t>
            </a:r>
            <a:r>
              <a:rPr lang="en-US" dirty="0">
                <a:solidFill>
                  <a:srgbClr val="C00000"/>
                </a:solidFill>
              </a:rPr>
              <a:t>Replacement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491" name="Google Shape;491;p26"/>
          <p:cNvSpPr txBox="1">
            <a:spLocks noGrp="1"/>
          </p:cNvSpPr>
          <p:nvPr>
            <p:ph type="body" idx="1"/>
          </p:nvPr>
        </p:nvSpPr>
        <p:spPr>
          <a:xfrm>
            <a:off x="817418" y="1447800"/>
            <a:ext cx="10723417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Which page in main memory should selected as victim?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Write out victim page to disk if modified (“dirty” bit set)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If victim page is not modified (clean), just discard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600" dirty="0"/>
              <a:t>OPT: Replace page not used for longest time in future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Advantages: Guaranteed to minimize number of page faults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Disadvantages: Requires that OS predict the future; </a:t>
            </a:r>
            <a:r>
              <a:rPr lang="en-US" sz="3600" dirty="0">
                <a:solidFill>
                  <a:srgbClr val="C00000"/>
                </a:solidFill>
              </a:rPr>
              <a:t>Not practical, but good for comparison</a:t>
            </a:r>
            <a:endParaRPr sz="4400" dirty="0">
              <a:solidFill>
                <a:srgbClr val="C00000"/>
              </a:solidFill>
            </a:endParaRPr>
          </a:p>
          <a:p>
            <a:pPr marL="211908" indent="-211908">
              <a:buClr>
                <a:schemeClr val="dk2"/>
              </a:buClr>
              <a:buSzPts val="1800"/>
              <a:buNone/>
            </a:pP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498" name="Google Shape;498;p27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 2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00" name="Google Shape;500;p27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4" name="Google Shape;504;p27"/>
          <p:cNvSpPr txBox="1"/>
          <p:nvPr/>
        </p:nvSpPr>
        <p:spPr>
          <a:xfrm>
            <a:off x="6261170" y="2356120"/>
            <a:ext cx="1142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8991600" y="1441380"/>
            <a:ext cx="297872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Translation Steps</a:t>
            </a:r>
          </a:p>
        </p:txBody>
      </p:sp>
      <p:sp>
        <p:nvSpPr>
          <p:cNvPr id="777" name="Shape 777"/>
          <p:cNvSpPr>
            <a:spLocks noGrp="1"/>
          </p:cNvSpPr>
          <p:nvPr>
            <p:ph type="body" idx="4294967295"/>
          </p:nvPr>
        </p:nvSpPr>
        <p:spPr>
          <a:xfrm>
            <a:off x="2079512" y="1714086"/>
            <a:ext cx="8662913" cy="455791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H/W: for each mem reference: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 extract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VPN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(virt page num) from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VA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(virt addr)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calculate addr of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PTE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(page table entry)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PTE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from memory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4. extract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PFN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(page frame num)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5. build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PA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(phys addr)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6.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contents of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PA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memory in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register</a:t>
            </a:r>
          </a:p>
        </p:txBody>
      </p:sp>
      <p:sp>
        <p:nvSpPr>
          <p:cNvPr id="4" name="Shape 784"/>
          <p:cNvSpPr/>
          <p:nvPr/>
        </p:nvSpPr>
        <p:spPr>
          <a:xfrm>
            <a:off x="1847776" y="2436134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5" name="Shape 785"/>
          <p:cNvSpPr/>
          <p:nvPr/>
        </p:nvSpPr>
        <p:spPr>
          <a:xfrm>
            <a:off x="1847776" y="2807722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6" name="Shape 786"/>
          <p:cNvSpPr/>
          <p:nvPr/>
        </p:nvSpPr>
        <p:spPr>
          <a:xfrm>
            <a:off x="1913529" y="3534379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7" name="Shape 787"/>
          <p:cNvSpPr/>
          <p:nvPr/>
        </p:nvSpPr>
        <p:spPr>
          <a:xfrm>
            <a:off x="1847776" y="3916586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8" name="Shape 788"/>
          <p:cNvSpPr/>
          <p:nvPr/>
        </p:nvSpPr>
        <p:spPr>
          <a:xfrm>
            <a:off x="1560868" y="3152172"/>
            <a:ext cx="1098054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(expensive)</a:t>
            </a:r>
          </a:p>
        </p:txBody>
      </p:sp>
      <p:sp>
        <p:nvSpPr>
          <p:cNvPr id="9" name="Shape 789"/>
          <p:cNvSpPr/>
          <p:nvPr/>
        </p:nvSpPr>
        <p:spPr>
          <a:xfrm>
            <a:off x="1569397" y="4324124"/>
            <a:ext cx="1098054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solidFill>
                  <a:srgbClr val="921F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(expensive)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5906" y="5619482"/>
            <a:ext cx="5169677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Which expensive step(s) can we (not) avoid?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5906" y="5191832"/>
            <a:ext cx="3298973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Which steps are expensive?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2200" y="6047132"/>
            <a:ext cx="54722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 3)  Let’s try to avoid having to read PTE from memory!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</a:t>
            </a:r>
            <a:r>
              <a:rPr lang="en-US" b="1">
                <a:solidFill>
                  <a:srgbClr val="00B050"/>
                </a:solidFill>
              </a:rPr>
              <a:t>1,2,3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1,2</a:t>
            </a:r>
            <a:r>
              <a:rPr lang="en-US" b="1"/>
              <a:t>,</a:t>
            </a:r>
            <a:r>
              <a:rPr lang="en-US"/>
              <a:t>4,1,4,2,3, 2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14" name="Google Shape;514;p28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17" name="Google Shape;517;p28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1" name="Google Shape;521;p28"/>
          <p:cNvSpPr txBox="1"/>
          <p:nvPr/>
        </p:nvSpPr>
        <p:spPr>
          <a:xfrm>
            <a:off x="6261170" y="2356120"/>
            <a:ext cx="28828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Google Shape;522;p28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29" name="Google Shape;529;p29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</a:t>
            </a:r>
            <a:r>
              <a:rPr lang="en-US" b="1">
                <a:solidFill>
                  <a:srgbClr val="00B050"/>
                </a:solidFill>
              </a:rPr>
              <a:t>1,2</a:t>
            </a:r>
            <a:r>
              <a:rPr lang="en-US" b="1"/>
              <a:t>,</a:t>
            </a:r>
            <a:r>
              <a:rPr lang="en-US"/>
              <a:t>4,1,4,2,3, 2</a:t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33" name="Google Shape;533;p29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34" name="Google Shape;534;p29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Google Shape;538;p29"/>
          <p:cNvSpPr txBox="1"/>
          <p:nvPr/>
        </p:nvSpPr>
        <p:spPr>
          <a:xfrm>
            <a:off x="6261168" y="2356120"/>
            <a:ext cx="16636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9" name="Google Shape;539;p29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DB4FF-2F40-3B5D-0660-1EDD76D4E840}"/>
              </a:ext>
            </a:extLst>
          </p:cNvPr>
          <p:cNvSpPr txBox="1"/>
          <p:nvPr/>
        </p:nvSpPr>
        <p:spPr>
          <a:xfrm>
            <a:off x="8562109" y="2514600"/>
            <a:ext cx="254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Compulsory </a:t>
            </a:r>
            <a:r>
              <a:rPr lang="en-US" sz="3200" dirty="0">
                <a:latin typeface="Helvetica" pitchFamily="2" charset="0"/>
              </a:rPr>
              <a:t>misses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54" name="Google Shape;554;p30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</a:t>
            </a:r>
            <a:r>
              <a:rPr lang="en-US" b="1">
                <a:solidFill>
                  <a:srgbClr val="00B050"/>
                </a:solidFill>
              </a:rPr>
              <a:t>4,1</a:t>
            </a:r>
            <a:r>
              <a:rPr lang="en-US"/>
              <a:t>,4,2,3, 2</a:t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56" name="Google Shape;556;p30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57" name="Google Shape;557;p30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58" name="Google Shape;558;p30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59" name="Google Shape;559;p30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" name="Google Shape;563;p30"/>
          <p:cNvSpPr txBox="1"/>
          <p:nvPr/>
        </p:nvSpPr>
        <p:spPr>
          <a:xfrm>
            <a:off x="6261170" y="2356120"/>
            <a:ext cx="27304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6" name="Google Shape;566;p30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7" name="Google Shape;567;p30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8" name="Google Shape;568;p30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9" name="Google Shape;569;p30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1" name="Google Shape;571;p30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Google Shape;572;p30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5" name="Google Shape;575;p30"/>
          <p:cNvSpPr txBox="1"/>
          <p:nvPr/>
        </p:nvSpPr>
        <p:spPr>
          <a:xfrm>
            <a:off x="1829557" y="404726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Google Shape;576;p30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7" name="Google Shape;577;p30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8" name="Google Shape;578;p30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9" name="Google Shape;579;p30"/>
          <p:cNvSpPr txBox="1"/>
          <p:nvPr/>
        </p:nvSpPr>
        <p:spPr>
          <a:xfrm>
            <a:off x="3210343" y="4492621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Google Shape;580;p30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7FFAF-669E-C999-8221-03F964D21DCB}"/>
              </a:ext>
            </a:extLst>
          </p:cNvPr>
          <p:cNvSpPr txBox="1"/>
          <p:nvPr/>
        </p:nvSpPr>
        <p:spPr>
          <a:xfrm>
            <a:off x="8562109" y="2514600"/>
            <a:ext cx="254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capacity </a:t>
            </a:r>
            <a:r>
              <a:rPr lang="en-US" sz="3200" dirty="0">
                <a:latin typeface="Helvetica" pitchFamily="2" charset="0"/>
              </a:rPr>
              <a:t>miss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87" name="Google Shape;587;p31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</a:t>
            </a:r>
            <a:r>
              <a:rPr lang="en-US" b="1">
                <a:solidFill>
                  <a:srgbClr val="00B050"/>
                </a:solidFill>
              </a:rPr>
              <a:t>4,2,</a:t>
            </a:r>
            <a:r>
              <a:rPr lang="en-US"/>
              <a:t>3, 2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90" name="Google Shape;590;p31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91" name="Google Shape;591;p31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92" name="Google Shape;592;p31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Google Shape;596;p31"/>
          <p:cNvSpPr txBox="1"/>
          <p:nvPr/>
        </p:nvSpPr>
        <p:spPr>
          <a:xfrm>
            <a:off x="6261168" y="2356120"/>
            <a:ext cx="1622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4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Google Shape;597;p31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Google Shape;598;p31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99" name="Google Shape;599;p31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0" name="Google Shape;600;p31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1" name="Google Shape;601;p31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2" name="Google Shape;602;p31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3" name="Google Shape;603;p31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3198811" y="4933890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Google Shape;606;p31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7" name="Google Shape;607;p31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8" name="Google Shape;608;p31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9" name="Google Shape;609;p31"/>
          <p:cNvSpPr txBox="1"/>
          <p:nvPr/>
        </p:nvSpPr>
        <p:spPr>
          <a:xfrm>
            <a:off x="1829557" y="404726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Google Shape;610;p31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1" name="Google Shape;611;p31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2" name="Google Shape;612;p31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3" name="Google Shape;613;p31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4" name="Google Shape;614;p31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5" name="Google Shape;615;p31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6" name="Google Shape;616;p31"/>
          <p:cNvSpPr txBox="1"/>
          <p:nvPr/>
        </p:nvSpPr>
        <p:spPr>
          <a:xfrm>
            <a:off x="3198811" y="5379229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Google Shape;617;p31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8" name="Google Shape;618;p31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9" name="Google Shape;619;p31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20" name="Google Shape;620;p31"/>
          <p:cNvSpPr txBox="1"/>
          <p:nvPr/>
        </p:nvSpPr>
        <p:spPr>
          <a:xfrm>
            <a:off x="3210343" y="4492621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Google Shape;621;p31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,4,2,</a:t>
            </a:r>
            <a:r>
              <a:rPr lang="en-US" b="1">
                <a:solidFill>
                  <a:srgbClr val="00B050"/>
                </a:solidFill>
              </a:rPr>
              <a:t>3, 2</a:t>
            </a: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31" name="Google Shape;631;p32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32" name="Google Shape;632;p32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633" name="Google Shape;633;p32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32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Google Shape;637;p32"/>
          <p:cNvSpPr txBox="1"/>
          <p:nvPr/>
        </p:nvSpPr>
        <p:spPr>
          <a:xfrm>
            <a:off x="6261170" y="2356120"/>
            <a:ext cx="16927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  AMAT? </a:t>
            </a:r>
            <a:b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 5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Google Shape;638;p32"/>
          <p:cNvSpPr txBox="1"/>
          <p:nvPr/>
        </p:nvSpPr>
        <p:spPr>
          <a:xfrm>
            <a:off x="6298772" y="3337060"/>
            <a:ext cx="3532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5 misses, 4 compulsory misses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Google Shape;639;p32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Google Shape;640;p32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1" name="Google Shape;641;p32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2" name="Google Shape;642;p32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3" name="Google Shape;643;p32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4" name="Google Shape;644;p32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5" name="Google Shape;645;p32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6" name="Google Shape;646;p32"/>
          <p:cNvSpPr txBox="1"/>
          <p:nvPr/>
        </p:nvSpPr>
        <p:spPr>
          <a:xfrm>
            <a:off x="3198811" y="4933890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7" name="Google Shape;647;p32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8" name="Google Shape;648;p32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0" name="Google Shape;650;p32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1" name="Google Shape;651;p32"/>
          <p:cNvSpPr txBox="1"/>
          <p:nvPr/>
        </p:nvSpPr>
        <p:spPr>
          <a:xfrm>
            <a:off x="1829557" y="404726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Google Shape;652;p32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3" name="Google Shape;653;p32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4" name="Google Shape;654;p32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5" name="Google Shape;655;p32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8" name="Google Shape;658;p32"/>
          <p:cNvSpPr txBox="1"/>
          <p:nvPr/>
        </p:nvSpPr>
        <p:spPr>
          <a:xfrm>
            <a:off x="3198811" y="5379229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Google Shape;659;p32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0" name="Google Shape;660;p32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1" name="Google Shape;661;p32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2" name="Google Shape;662;p32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4" name="Google Shape;664;p32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5" name="Google Shape;665;p32"/>
          <p:cNvSpPr txBox="1"/>
          <p:nvPr/>
        </p:nvSpPr>
        <p:spPr>
          <a:xfrm>
            <a:off x="3210343" y="4492621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" name="Google Shape;666;p32"/>
          <p:cNvSpPr txBox="1"/>
          <p:nvPr/>
        </p:nvSpPr>
        <p:spPr>
          <a:xfrm>
            <a:off x="1816307" y="593404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7" name="Google Shape;667;p32"/>
          <p:cNvSpPr/>
          <p:nvPr/>
        </p:nvSpPr>
        <p:spPr>
          <a:xfrm>
            <a:off x="4203701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4584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4965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70" name="Google Shape;670;p32"/>
          <p:cNvSpPr txBox="1"/>
          <p:nvPr/>
        </p:nvSpPr>
        <p:spPr>
          <a:xfrm>
            <a:off x="3120164" y="6381690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5746971" y="4262478"/>
            <a:ext cx="638420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(Tm) + (Miss% * Td)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Tm = 100ns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Td =  1000000 ns (1millisec)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>
            <a:spLocks noGrp="1"/>
          </p:cNvSpPr>
          <p:nvPr>
            <p:ph type="title"/>
          </p:nvPr>
        </p:nvSpPr>
        <p:spPr>
          <a:xfrm>
            <a:off x="2304256" y="1524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FIFO</a:t>
            </a:r>
            <a:endParaRPr dirty="0"/>
          </a:p>
        </p:txBody>
      </p:sp>
      <p:sp>
        <p:nvSpPr>
          <p:cNvPr id="678" name="Google Shape;678;p33"/>
          <p:cNvSpPr txBox="1">
            <a:spLocks noGrp="1"/>
          </p:cNvSpPr>
          <p:nvPr>
            <p:ph type="body" idx="1"/>
          </p:nvPr>
        </p:nvSpPr>
        <p:spPr>
          <a:xfrm>
            <a:off x="1080655" y="1447800"/>
            <a:ext cx="10002981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4000" dirty="0"/>
              <a:t>FIFO: Replace page that has been in memory the longest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Intuition: First referenced long time ago, done with it now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Advantages: Fair: All pages receive equal residency; Easy to implement (circular buffer)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3200" dirty="0"/>
              <a:t>Disadvantage: Some pages may always be needed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685" name="Google Shape;685;p34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</a:t>
            </a:r>
            <a:r>
              <a:rPr lang="en-US" b="1">
                <a:solidFill>
                  <a:srgbClr val="00B050"/>
                </a:solidFill>
              </a:rPr>
              <a:t>1,2,3</a:t>
            </a:r>
            <a:r>
              <a:rPr lang="en-US"/>
              <a:t>,1,2,4,1,4,2,3,2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690" name="Google Shape;690;p34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3" name="Google Shape;693;p34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5" name="Google Shape;695;p34"/>
          <p:cNvSpPr txBox="1"/>
          <p:nvPr/>
        </p:nvSpPr>
        <p:spPr>
          <a:xfrm>
            <a:off x="6261170" y="2356120"/>
            <a:ext cx="21970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02" name="Google Shape;702;p35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</a:t>
            </a:r>
            <a:r>
              <a:rPr lang="en-US" b="1">
                <a:solidFill>
                  <a:srgbClr val="00B050"/>
                </a:solidFill>
              </a:rPr>
              <a:t>1,2,4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1,4,2,3,2</a:t>
            </a: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04" name="Google Shape;704;p35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05" name="Google Shape;705;p35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06" name="Google Shape;706;p35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07" name="Google Shape;707;p35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8" name="Google Shape;708;p35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Google Shape;711;p35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Google Shape;712;p35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3" name="Google Shape;713;p35"/>
          <p:cNvSpPr txBox="1"/>
          <p:nvPr/>
        </p:nvSpPr>
        <p:spPr>
          <a:xfrm>
            <a:off x="6261168" y="2356120"/>
            <a:ext cx="15666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4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5" name="Google Shape;715;p35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6" name="Google Shape;716;p35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8" name="Google Shape;718;p35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9" name="Google Shape;719;p35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0" name="Google Shape;720;p35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2" name="Google Shape;722;p35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4" name="Google Shape;724;p35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31" name="Google Shape;731;p36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>
                <a:solidFill>
                  <a:srgbClr val="00B050"/>
                </a:solidFill>
              </a:rPr>
              <a:t>1,4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2,3,2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33" name="Google Shape;733;p36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34" name="Google Shape;734;p36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35" name="Google Shape;735;p36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36" name="Google Shape;736;p36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9" name="Google Shape;739;p36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Google Shape;740;p36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1" name="Google Shape;741;p36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2" name="Google Shape;742;p36"/>
          <p:cNvSpPr txBox="1"/>
          <p:nvPr/>
        </p:nvSpPr>
        <p:spPr>
          <a:xfrm>
            <a:off x="6261169" y="2356120"/>
            <a:ext cx="1538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5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3" name="Google Shape;743;p36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4" name="Google Shape;744;p36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5" name="Google Shape;745;p36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6" name="Google Shape;746;p36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7" name="Google Shape;747;p36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8" name="Google Shape;748;p36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9" name="Google Shape;749;p36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0" name="Google Shape;750;p36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1" name="Google Shape;751;p36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2" name="Google Shape;752;p36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3" name="Google Shape;753;p36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Google Shape;754;p36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5" name="Google Shape;755;p36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7" name="Google Shape;757;p36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8" name="Google Shape;758;p36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60" name="Google Shape;760;p36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1" name="Google Shape;761;p36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</a:t>
            </a:r>
            <a:r>
              <a:rPr lang="en-US" b="1">
                <a:solidFill>
                  <a:srgbClr val="00B050"/>
                </a:solidFill>
              </a:rPr>
              <a:t>2,3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70" name="Google Shape;770;p37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71" name="Google Shape;771;p37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72" name="Google Shape;772;p37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73" name="Google Shape;773;p37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4" name="Google Shape;774;p37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6" name="Google Shape;776;p37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6261169" y="2356120"/>
            <a:ext cx="17199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7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0" name="Google Shape;780;p37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1" name="Google Shape;781;p37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2" name="Google Shape;782;p37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3" name="Google Shape;783;p37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4" name="Google Shape;784;p37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5" name="Google Shape;785;p37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6" name="Google Shape;786;p37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7" name="Google Shape;787;p37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8" name="Google Shape;788;p37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9" name="Google Shape;789;p37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0" name="Google Shape;790;p37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1" name="Google Shape;791;p37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2" name="Google Shape;792;p37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3" name="Google Shape;793;p37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6" name="Google Shape;796;p37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7" name="Google Shape;797;p37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8" name="Google Shape;798;p37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9" name="Google Shape;799;p37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0" name="Google Shape;800;p37"/>
          <p:cNvSpPr txBox="1"/>
          <p:nvPr/>
        </p:nvSpPr>
        <p:spPr>
          <a:xfrm>
            <a:off x="2014939" y="5920705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2" name="Google Shape;802;p37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3" name="Google Shape;803;p37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4" name="Google Shape;804;p37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Google Shape;805;p37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2030623" y="5428030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Miss:2,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EEAE-A283-5C62-0952-5EBB246C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050"/>
            <a:ext cx="10515600" cy="2852737"/>
          </a:xfrm>
        </p:spPr>
        <p:txBody>
          <a:bodyPr/>
          <a:lstStyle/>
          <a:p>
            <a:r>
              <a:rPr lang="en-US" dirty="0"/>
              <a:t>Translation Lookaside Buffers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6A81-A3FE-2232-E2CF-B506BE8D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67529"/>
            <a:ext cx="10515600" cy="1747837"/>
          </a:xfrm>
        </p:spPr>
        <p:txBody>
          <a:bodyPr>
            <a:normAutofit/>
          </a:bodyPr>
          <a:lstStyle/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How can page translations be made faster?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is the basic idea of a TLB (Translation Lookaside Buffer)?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types of workloads perform well with TLBs?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How do TLBs interact with context-switches?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354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813" name="Google Shape;813;p38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15" name="Google Shape;815;p38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17" name="Google Shape;817;p38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818" name="Google Shape;818;p38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2" name="Google Shape;822;p38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3" name="Google Shape;823;p38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6261169" y="2356120"/>
            <a:ext cx="1874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7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5" name="Google Shape;825;p38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6" name="Google Shape;826;p38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7" name="Google Shape;827;p38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8" name="Google Shape;828;p38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9" name="Google Shape;829;p38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3" name="Google Shape;833;p38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4" name="Google Shape;834;p38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Google Shape;836;p38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1" name="Google Shape;841;p38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2" name="Google Shape;842;p38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5" name="Google Shape;845;p38"/>
          <p:cNvSpPr txBox="1"/>
          <p:nvPr/>
        </p:nvSpPr>
        <p:spPr>
          <a:xfrm>
            <a:off x="2014939" y="5920705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Google Shape;846;p38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7" name="Google Shape;847;p38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8" name="Google Shape;848;p38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9" name="Google Shape;849;p38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" name="Google Shape;850;p38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1" name="Google Shape;851;p38"/>
          <p:cNvSpPr txBox="1"/>
          <p:nvPr/>
        </p:nvSpPr>
        <p:spPr>
          <a:xfrm>
            <a:off x="2030623" y="5428030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Miss:2,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2" name="Google Shape;852;p38"/>
          <p:cNvSpPr/>
          <p:nvPr/>
        </p:nvSpPr>
        <p:spPr>
          <a:xfrm>
            <a:off x="4203701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53" name="Google Shape;853;p38"/>
          <p:cNvSpPr/>
          <p:nvPr/>
        </p:nvSpPr>
        <p:spPr>
          <a:xfrm>
            <a:off x="4584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4965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55" name="Google Shape;855;p38"/>
          <p:cNvSpPr txBox="1"/>
          <p:nvPr/>
        </p:nvSpPr>
        <p:spPr>
          <a:xfrm>
            <a:off x="2078382" y="6436276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862" name="Google Shape;862;p39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,4,2,3,2</a:t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64" name="Google Shape;864;p39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65" name="Google Shape;865;p39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867" name="Google Shape;867;p39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2" name="Google Shape;872;p39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3" name="Google Shape;873;p39"/>
          <p:cNvSpPr txBox="1"/>
          <p:nvPr/>
        </p:nvSpPr>
        <p:spPr>
          <a:xfrm>
            <a:off x="6261168" y="3001417"/>
            <a:ext cx="4254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7 total misses, 4 compulsory misses 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4" name="Google Shape;874;p39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5" name="Google Shape;875;p39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6" name="Google Shape;876;p39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7" name="Google Shape;877;p39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8" name="Google Shape;878;p39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9" name="Google Shape;879;p39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0" name="Google Shape;880;p39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Google Shape;881;p39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2" name="Google Shape;882;p39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3" name="Google Shape;883;p39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Google Shape;885;p39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6" name="Google Shape;886;p39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7" name="Google Shape;887;p39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8" name="Google Shape;888;p39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9" name="Google Shape;889;p39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0" name="Google Shape;890;p39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1" name="Google Shape;891;p39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2" name="Google Shape;892;p39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3" name="Google Shape;893;p39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4" name="Google Shape;894;p39"/>
          <p:cNvSpPr txBox="1"/>
          <p:nvPr/>
        </p:nvSpPr>
        <p:spPr>
          <a:xfrm>
            <a:off x="2014939" y="5920705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5" name="Google Shape;895;p39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6" name="Google Shape;896;p39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7" name="Google Shape;897;p39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8" name="Google Shape;898;p39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Google Shape;899;p39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0" name="Google Shape;900;p39"/>
          <p:cNvSpPr txBox="1"/>
          <p:nvPr/>
        </p:nvSpPr>
        <p:spPr>
          <a:xfrm>
            <a:off x="2030623" y="5428030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Miss:2,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" name="Google Shape;901;p39"/>
          <p:cNvSpPr/>
          <p:nvPr/>
        </p:nvSpPr>
        <p:spPr>
          <a:xfrm>
            <a:off x="4203701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02" name="Google Shape;902;p39"/>
          <p:cNvSpPr/>
          <p:nvPr/>
        </p:nvSpPr>
        <p:spPr>
          <a:xfrm>
            <a:off x="4584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03" name="Google Shape;903;p39"/>
          <p:cNvSpPr/>
          <p:nvPr/>
        </p:nvSpPr>
        <p:spPr>
          <a:xfrm>
            <a:off x="4965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04" name="Google Shape;904;p39"/>
          <p:cNvSpPr txBox="1"/>
          <p:nvPr/>
        </p:nvSpPr>
        <p:spPr>
          <a:xfrm>
            <a:off x="2078382" y="6436276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Google Shape;905;p39"/>
          <p:cNvSpPr/>
          <p:nvPr/>
        </p:nvSpPr>
        <p:spPr>
          <a:xfrm>
            <a:off x="5824379" y="4041128"/>
            <a:ext cx="567489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(Tm) + (Miss% * Td)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Tm = 100ns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Td =  1000000 ns (1millisec)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LRU Example – Replace </a:t>
            </a:r>
            <a:r>
              <a:rPr lang="en-US" dirty="0">
                <a:solidFill>
                  <a:srgbClr val="C00000"/>
                </a:solidFill>
              </a:rPr>
              <a:t>Least Recently Used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912" name="Google Shape;912;p40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1,2,3,1,2,4,1,4,2,3,2</a:t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14" name="Google Shape;914;p40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15" name="Google Shape;915;p40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16" name="Google Shape;916;p40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917" name="Google Shape;917;p40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9" name="Google Shape;919;p40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Google Shape;921;p40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" name="Google Shape;922;p40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" name="Google Shape;923;p40"/>
          <p:cNvSpPr txBox="1"/>
          <p:nvPr/>
        </p:nvSpPr>
        <p:spPr>
          <a:xfrm>
            <a:off x="6296512" y="2274515"/>
            <a:ext cx="1142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Google Shape;924;p40"/>
          <p:cNvSpPr txBox="1"/>
          <p:nvPr/>
        </p:nvSpPr>
        <p:spPr>
          <a:xfrm>
            <a:off x="7515329" y="2274515"/>
            <a:ext cx="250331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5 total misses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4 compulsory misses </a:t>
            </a:r>
          </a:p>
          <a:p>
            <a:pPr algn="l" rtl="0"/>
            <a:endParaRPr lang="en-US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  <a:sym typeface="Lustria"/>
            </a:endParaRPr>
          </a:p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  <a:sym typeface="Lustria"/>
              </a:rPr>
              <a:t>In this example, same as OPT!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5" name="Google Shape;925;p40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6" name="Google Shape;926;p40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7" name="Google Shape;927;p40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8" name="Google Shape;928;p40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9" name="Google Shape;929;p40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0" name="Google Shape;930;p40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1" name="Google Shape;931;p40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" name="Google Shape;932;p40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3" name="Google Shape;933;p40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4" name="Google Shape;934;p40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5" name="Google Shape;935;p40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6" name="Google Shape;936;p40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7" name="Google Shape;937;p40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4" name="Google Shape;944;p40"/>
          <p:cNvSpPr txBox="1"/>
          <p:nvPr/>
        </p:nvSpPr>
        <p:spPr>
          <a:xfrm>
            <a:off x="2014939" y="5867399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4203701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6" name="Google Shape;946;p40"/>
          <p:cNvSpPr/>
          <p:nvPr/>
        </p:nvSpPr>
        <p:spPr>
          <a:xfrm>
            <a:off x="4584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7" name="Google Shape;947;p40"/>
          <p:cNvSpPr/>
          <p:nvPr/>
        </p:nvSpPr>
        <p:spPr>
          <a:xfrm>
            <a:off x="4965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8" name="Google Shape;948;p40"/>
          <p:cNvSpPr txBox="1"/>
          <p:nvPr/>
        </p:nvSpPr>
        <p:spPr>
          <a:xfrm>
            <a:off x="1767644" y="494965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9" name="Google Shape;949;p40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0" name="Google Shape;950;p40"/>
          <p:cNvSpPr txBox="1"/>
          <p:nvPr/>
        </p:nvSpPr>
        <p:spPr>
          <a:xfrm>
            <a:off x="1876996" y="4514018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1767644" y="5436211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" name="Google Shape;952;p40"/>
          <p:cNvSpPr txBox="1"/>
          <p:nvPr/>
        </p:nvSpPr>
        <p:spPr>
          <a:xfrm>
            <a:off x="2034817" y="6371929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	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3" name="Google Shape;953;p40"/>
          <p:cNvSpPr/>
          <p:nvPr/>
        </p:nvSpPr>
        <p:spPr>
          <a:xfrm>
            <a:off x="4223577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54" name="Google Shape;954;p40"/>
          <p:cNvSpPr/>
          <p:nvPr/>
        </p:nvSpPr>
        <p:spPr>
          <a:xfrm>
            <a:off x="4604577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55" name="Google Shape;955;p40"/>
          <p:cNvSpPr/>
          <p:nvPr/>
        </p:nvSpPr>
        <p:spPr>
          <a:xfrm>
            <a:off x="4985578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" grpId="0"/>
      <p:bldP spid="932" grpId="0" animBg="1"/>
      <p:bldP spid="933" grpId="0" animBg="1"/>
      <p:bldP spid="93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>
            <a:spLocks noGrp="1"/>
          </p:cNvSpPr>
          <p:nvPr>
            <p:ph type="title"/>
          </p:nvPr>
        </p:nvSpPr>
        <p:spPr>
          <a:xfrm>
            <a:off x="1371601" y="132774"/>
            <a:ext cx="8515352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Page Replacement Comparison</a:t>
            </a:r>
            <a:endParaRPr dirty="0"/>
          </a:p>
        </p:txBody>
      </p:sp>
      <p:sp>
        <p:nvSpPr>
          <p:cNvPr id="961" name="Google Shape;961;p41"/>
          <p:cNvSpPr txBox="1">
            <a:spLocks noGrp="1"/>
          </p:cNvSpPr>
          <p:nvPr>
            <p:ph type="body" idx="1"/>
          </p:nvPr>
        </p:nvSpPr>
        <p:spPr>
          <a:xfrm>
            <a:off x="886692" y="1752601"/>
            <a:ext cx="10113818" cy="484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Add more physical memory, what happens to performance?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LRU, OPT: Add more memory, guaranteed to have fewer (or same number of) page faults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800" dirty="0"/>
              <a:t>Smaller memory sizes are guaranteed to contain a subset of larger memory sizes</a:t>
            </a:r>
            <a:endParaRPr sz="2400" dirty="0"/>
          </a:p>
          <a:p>
            <a:pPr marL="645250" lvl="2" indent="-211908">
              <a:buClr>
                <a:srgbClr val="333333"/>
              </a:buClr>
              <a:buSzPts val="2400"/>
            </a:pPr>
            <a:r>
              <a:rPr lang="en-US" sz="2800" dirty="0">
                <a:solidFill>
                  <a:srgbClr val="C00000"/>
                </a:solidFill>
              </a:rPr>
              <a:t>Stack property:</a:t>
            </a:r>
            <a:r>
              <a:rPr lang="en-US" sz="2800" dirty="0">
                <a:solidFill>
                  <a:srgbClr val="333333"/>
                </a:solidFill>
              </a:rPr>
              <a:t> smaller cache a subset of bigger cache</a:t>
            </a:r>
            <a:endParaRPr sz="2400" dirty="0"/>
          </a:p>
          <a:p>
            <a:pPr marL="645250" lvl="2" indent="-59515">
              <a:buClr>
                <a:schemeClr val="dk2"/>
              </a:buClr>
              <a:buSzPts val="2400"/>
              <a:buNone/>
            </a:pPr>
            <a:endParaRPr sz="2800" dirty="0">
              <a:solidFill>
                <a:srgbClr val="333333"/>
              </a:solidFill>
            </a:endParaRPr>
          </a:p>
          <a:p>
            <a:pPr marL="433341" lvl="1" indent="-221433">
              <a:buSzPts val="2400"/>
            </a:pPr>
            <a:r>
              <a:rPr lang="en-US" sz="2800" dirty="0"/>
              <a:t>FIFO: Add more memory, usually have fewer page faults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800" dirty="0" err="1"/>
              <a:t>Belady’s</a:t>
            </a:r>
            <a:r>
              <a:rPr lang="en-US" sz="2800" dirty="0"/>
              <a:t> anomaly: but there are cases where we have </a:t>
            </a:r>
            <a:r>
              <a:rPr lang="en-US" sz="2800" dirty="0">
                <a:solidFill>
                  <a:schemeClr val="hlink"/>
                </a:solidFill>
              </a:rPr>
              <a:t>more</a:t>
            </a:r>
            <a:r>
              <a:rPr lang="en-US" sz="2800" dirty="0"/>
              <a:t> page faults!</a:t>
            </a:r>
            <a:endParaRPr sz="2400" dirty="0"/>
          </a:p>
          <a:p>
            <a:pPr marL="433341" lvl="1" indent="-116662">
              <a:buSzPts val="165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Fifo Performance may Decrease!</a:t>
            </a:r>
            <a:endParaRPr sz="4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7" name="Google Shape;967;p42"/>
          <p:cNvSpPr txBox="1"/>
          <p:nvPr/>
        </p:nvSpPr>
        <p:spPr>
          <a:xfrm>
            <a:off x="2052819" y="1676400"/>
            <a:ext cx="800558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Consider access stream: </a:t>
            </a:r>
            <a:r>
              <a:rPr lang="en-US" sz="24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1, 2, 3, 4, 1, 2, 5, 1, 2, 3, 4, 5 </a:t>
            </a:r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Consider physical memory size: 3 pages vs. 4 pages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How many misses with FIFO?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8" name="Google Shape;968;p42"/>
          <p:cNvSpPr/>
          <p:nvPr/>
        </p:nvSpPr>
        <p:spPr>
          <a:xfrm>
            <a:off x="3429000" y="4113431"/>
            <a:ext cx="457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 pages: 9 misses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 pages: 10 misses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3"/>
          <p:cNvSpPr txBox="1">
            <a:spLocks noGrp="1"/>
          </p:cNvSpPr>
          <p:nvPr>
            <p:ph type="title"/>
          </p:nvPr>
        </p:nvSpPr>
        <p:spPr>
          <a:xfrm>
            <a:off x="1122217" y="152399"/>
            <a:ext cx="10390909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Problems with LRU-based Replacement</a:t>
            </a:r>
            <a:endParaRPr dirty="0"/>
          </a:p>
        </p:txBody>
      </p:sp>
      <p:sp>
        <p:nvSpPr>
          <p:cNvPr id="974" name="Google Shape;974;p43"/>
          <p:cNvSpPr txBox="1">
            <a:spLocks noGrp="1"/>
          </p:cNvSpPr>
          <p:nvPr>
            <p:ph type="body" idx="1"/>
          </p:nvPr>
        </p:nvSpPr>
        <p:spPr>
          <a:xfrm>
            <a:off x="1122217" y="1524001"/>
            <a:ext cx="10016838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LRU does not consider frequency of accesses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Is a page accessed </a:t>
            </a:r>
            <a:r>
              <a:rPr lang="en-US" sz="2800" b="1" dirty="0"/>
              <a:t>once</a:t>
            </a:r>
            <a:r>
              <a:rPr lang="en-US" sz="2800" dirty="0"/>
              <a:t> in the past equal to one accessed </a:t>
            </a:r>
            <a:r>
              <a:rPr lang="en-US" sz="2800" b="1" dirty="0"/>
              <a:t>N</a:t>
            </a:r>
            <a:r>
              <a:rPr lang="en-US" sz="2800" dirty="0"/>
              <a:t> times?</a:t>
            </a:r>
            <a:endParaRPr sz="3200" dirty="0"/>
          </a:p>
          <a:p>
            <a:pPr marL="433341" lvl="1" indent="-221433">
              <a:buSzPts val="2200"/>
            </a:pPr>
            <a:r>
              <a:rPr lang="en-US" sz="2800" dirty="0"/>
              <a:t>Common workload problem: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Scan (sequential read, never used again) one large data region flushes memory</a:t>
            </a:r>
            <a:endParaRPr sz="2800" dirty="0"/>
          </a:p>
          <a:p>
            <a:pPr marL="0" indent="0">
              <a:buClr>
                <a:schemeClr val="dk2"/>
              </a:buClr>
              <a:buSzPts val="2800"/>
              <a:buNone/>
            </a:pPr>
            <a:r>
              <a:rPr lang="en-US" sz="3600" dirty="0"/>
              <a:t>Solution: Track frequency of accesses to page</a:t>
            </a:r>
            <a:endParaRPr sz="3600" dirty="0"/>
          </a:p>
          <a:p>
            <a:pPr marL="0" indent="0">
              <a:buClr>
                <a:schemeClr val="dk2"/>
              </a:buClr>
              <a:buSzPts val="2400"/>
              <a:buNone/>
            </a:pPr>
            <a:r>
              <a:rPr lang="en-US" sz="3200" dirty="0"/>
              <a:t>Pure LFU (Least-frequently-used) replacement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Problem: LFU can never forget pages from the far past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4"/>
          <p:cNvSpPr txBox="1">
            <a:spLocks noGrp="1"/>
          </p:cNvSpPr>
          <p:nvPr>
            <p:ph type="title"/>
          </p:nvPr>
        </p:nvSpPr>
        <p:spPr>
          <a:xfrm>
            <a:off x="1233055" y="146628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Implementing LRU</a:t>
            </a:r>
            <a:endParaRPr dirty="0"/>
          </a:p>
        </p:txBody>
      </p:sp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928255" y="1260768"/>
            <a:ext cx="10903527" cy="55833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Perfect LRU on Software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OS maintains ordered list of physical pages by reference time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page is referenced: Move page to front of list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need victim: Pick page at back of list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Trade-off: Slow on memory reference, fast on replacement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Perfect LRU on Hardware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Associate timestamp with each page (e.g., PTE)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page is referenced: Associate current system timestamp with page</a:t>
            </a:r>
            <a:endParaRPr lang="en-US" sz="2800" dirty="0"/>
          </a:p>
          <a:p>
            <a:pPr marL="433341" lvl="1" indent="-221433">
              <a:buSzPts val="2000"/>
            </a:pPr>
            <a:r>
              <a:rPr lang="en-US" dirty="0"/>
              <a:t>When need victim: Scan through registers to find oldest timestamp</a:t>
            </a:r>
            <a:endParaRPr lang="en-US" sz="2800" dirty="0"/>
          </a:p>
          <a:p>
            <a:pPr marL="433341" lvl="1" indent="-221433">
              <a:buSzPts val="2000"/>
            </a:pPr>
            <a:r>
              <a:rPr lang="en-US" dirty="0"/>
              <a:t>Trade-off: Fast on memory reference, slow on replacement (especially as size of memory grows)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In practice, do not implement Perfect LRU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LRU is an approximation anyway, so approximate more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Goal: Find an old page, but not necessarily the oldest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Clock Algorithm</a:t>
            </a:r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body" idx="1"/>
          </p:nvPr>
        </p:nvSpPr>
        <p:spPr>
          <a:xfrm>
            <a:off x="928255" y="1537852"/>
            <a:ext cx="10335490" cy="49183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Hardware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Keep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(or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reference</a:t>
            </a:r>
            <a:r>
              <a:rPr lang="en-US" sz="2800" dirty="0"/>
              <a:t>) bit for each page frame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When page is referenced: set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Operating System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Page replacement: Look for page with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cleared </a:t>
            </a:r>
            <a:br>
              <a:rPr lang="en-US" sz="2800" dirty="0"/>
            </a:br>
            <a:r>
              <a:rPr lang="en-US" sz="2800" dirty="0"/>
              <a:t>(has not been referenced for a while)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Implementation: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Keep pointer to last examined page frame (“clock hand”)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Traverse pages in circular fashion (like a clock)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Clear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400" dirty="0"/>
              <a:t> bits as you search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Stop when find page with already cleared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lang="en-US" sz="2400" dirty="0"/>
              <a:t>bit, replace this page</a:t>
            </a:r>
            <a:endParaRPr sz="2800"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2400"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2" name="Google Shape;992;p4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3" name="Google Shape;993;p4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4" name="Google Shape;994;p4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5" name="Google Shape;995;p4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6" name="Google Shape;996;p4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7" name="Google Shape;997;p4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Google Shape;998;p46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9" name="Google Shape;999;p46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0" name="Google Shape;1000;p46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1" name="Google Shape;1001;p46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2" name="Google Shape;1002;p46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3" name="Google Shape;1003;p46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9" name="Google Shape;1009;p47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0" name="Google Shape;1010;p47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1" name="Google Shape;1011;p47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2" name="Google Shape;1012;p47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3" name="Google Shape;1013;p47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4" name="Google Shape;1014;p47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5" name="Google Shape;1015;p47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6" name="Google Shape;1016;p47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7" name="Google Shape;1017;p47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9" name="Google Shape;1019;p47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0" name="Google Shape;1020;p47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sz="4570" dirty="0">
                <a:latin typeface="Arial" panose="020B0604020202020204" pitchFamily="34" charset="0"/>
                <a:cs typeface="Arial" panose="020B0604020202020204" pitchFamily="34" charset="0"/>
              </a:rPr>
              <a:t>Array Iterator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4294967295"/>
          </p:nvPr>
        </p:nvSpPr>
        <p:spPr>
          <a:xfrm>
            <a:off x="1524000" y="1620738"/>
            <a:ext cx="3416722" cy="368907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=0; i&lt;N; i++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Assume ‘a’ starts at </a:t>
            </a:r>
            <a:r>
              <a:rPr lang="en-US" sz="1969" dirty="0">
                <a:solidFill>
                  <a:srgbClr val="333333"/>
                </a:solidFill>
              </a:rPr>
              <a:t>0x3000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Ignore instruction fetches</a:t>
            </a:r>
            <a:endParaRPr sz="1969" dirty="0">
              <a:solidFill>
                <a:srgbClr val="333333"/>
              </a:solidFill>
              <a:ea typeface="Courier"/>
              <a:cs typeface="Courier"/>
              <a:sym typeface="Courier"/>
            </a:endParaRPr>
          </a:p>
        </p:txBody>
      </p:sp>
      <p:sp>
        <p:nvSpPr>
          <p:cNvPr id="4" name="Shape 808"/>
          <p:cNvSpPr txBox="1">
            <a:spLocks/>
          </p:cNvSpPr>
          <p:nvPr/>
        </p:nvSpPr>
        <p:spPr>
          <a:xfrm>
            <a:off x="5212173" y="2533529"/>
            <a:ext cx="2661047" cy="342007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0x3000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0x3004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0x3008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0x300C</a:t>
            </a:r>
            <a:br>
              <a:rPr lang="en-US" sz="2672" dirty="0">
                <a:solidFill>
                  <a:srgbClr val="333333"/>
                </a:solidFill>
              </a:rPr>
            </a:br>
            <a:r>
              <a:rPr lang="en-US" sz="2672" dirty="0">
                <a:solidFill>
                  <a:srgbClr val="333333"/>
                </a:solidFill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9148" y="1988960"/>
            <a:ext cx="2901756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virtual addresses?</a:t>
            </a:r>
          </a:p>
        </p:txBody>
      </p:sp>
      <p:sp>
        <p:nvSpPr>
          <p:cNvPr id="6" name="Shape 809"/>
          <p:cNvSpPr/>
          <p:nvPr/>
        </p:nvSpPr>
        <p:spPr>
          <a:xfrm>
            <a:off x="8006786" y="2533370"/>
            <a:ext cx="2661214" cy="34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0x7000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0x7004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0x7008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3220" y="1995703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physical addresses?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198" y="5561184"/>
            <a:ext cx="115276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Observation: </a:t>
            </a:r>
            <a:b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Repeatedly access same PTE because program repeatedly accesses same virtual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E007-DB94-B148-9779-F5564197CEE1}"/>
              </a:ext>
            </a:extLst>
          </p:cNvPr>
          <p:cNvSpPr/>
          <p:nvPr/>
        </p:nvSpPr>
        <p:spPr>
          <a:xfrm>
            <a:off x="7873220" y="2533370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16DB3-FCCB-AB43-AF2E-0E23D79E367E}"/>
              </a:ext>
            </a:extLst>
          </p:cNvPr>
          <p:cNvSpPr/>
          <p:nvPr/>
        </p:nvSpPr>
        <p:spPr>
          <a:xfrm>
            <a:off x="7873220" y="3180686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1F6AF-DAAE-0543-A640-7FEB85B5992D}"/>
              </a:ext>
            </a:extLst>
          </p:cNvPr>
          <p:cNvSpPr/>
          <p:nvPr/>
        </p:nvSpPr>
        <p:spPr>
          <a:xfrm>
            <a:off x="7841547" y="3782306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1B6A-4F4D-7840-983F-64E44089216E}"/>
              </a:ext>
            </a:extLst>
          </p:cNvPr>
          <p:cNvSpPr/>
          <p:nvPr/>
        </p:nvSpPr>
        <p:spPr>
          <a:xfrm>
            <a:off x="7841547" y="4391905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  <p:bldP spid="3" grpId="0" animBg="1"/>
      <p:bldP spid="12" grpId="0" animBg="1"/>
      <p:bldP spid="13" grpId="0" animBg="1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Google Shape;1026;p48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7" name="Google Shape;1027;p48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8" name="Google Shape;1028;p48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9" name="Google Shape;1029;p48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30" name="Google Shape;1030;p48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31" name="Google Shape;1031;p48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Google Shape;1032;p48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Google Shape;1033;p48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Google Shape;1034;p48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Google Shape;1035;p48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Google Shape;1036;p48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7" name="Google Shape;1037;p48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Google Shape;1043;p49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4" name="Google Shape;1044;p49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5" name="Google Shape;1045;p49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 dirty="0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600" dirty="0"/>
          </a:p>
        </p:txBody>
      </p:sp>
      <p:sp>
        <p:nvSpPr>
          <p:cNvPr id="1046" name="Google Shape;1046;p49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7" name="Google Shape;1047;p49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8" name="Google Shape;1048;p49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Google Shape;1049;p49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0" name="Google Shape;1050;p49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1" name="Google Shape;1051;p49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2" name="Google Shape;1052;p49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Google Shape;1053;p49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4" name="Google Shape;1054;p49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55" name="Google Shape;1055;p49"/>
          <p:cNvSpPr/>
          <p:nvPr/>
        </p:nvSpPr>
        <p:spPr>
          <a:xfrm>
            <a:off x="2362200" y="43434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evict </a:t>
            </a:r>
            <a:r>
              <a:rPr lang="en-US" sz="2500" b="1" dirty="0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2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because it has not been recently used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Google Shape;1061;p50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2" name="Google Shape;1062;p50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3" name="Google Shape;1063;p50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4" name="Google Shape;1064;p50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5" name="Google Shape;1065;p50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6" name="Google Shape;1066;p50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Google Shape;1067;p50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8" name="Google Shape;1068;p50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9" name="Google Shape;1069;p50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0" name="Google Shape;1070;p50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1" name="Google Shape;1071;p50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2" name="Google Shape;1072;p50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73" name="Google Shape;1073;p50"/>
          <p:cNvSpPr/>
          <p:nvPr/>
        </p:nvSpPr>
        <p:spPr>
          <a:xfrm>
            <a:off x="4343399" y="4724418"/>
            <a:ext cx="374765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b="1" dirty="0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0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is accessed…</a:t>
            </a:r>
            <a:endParaRPr sz="25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Google Shape;1079;p51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600"/>
          </a:p>
        </p:txBody>
      </p:sp>
      <p:sp>
        <p:nvSpPr>
          <p:cNvPr id="1080" name="Google Shape;1080;p51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1" name="Google Shape;1081;p51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2" name="Google Shape;1082;p51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3" name="Google Shape;1083;p51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4" name="Google Shape;1084;p51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5" name="Google Shape;1085;p51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6" name="Google Shape;1086;p51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7" name="Google Shape;1087;p51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8" name="Google Shape;1088;p51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9" name="Google Shape;1089;p51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0" name="Google Shape;1090;p51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6" name="Google Shape;1096;p52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7" name="Google Shape;1097;p52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8" name="Google Shape;1098;p52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9" name="Google Shape;1099;p52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00" name="Google Shape;1100;p52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01" name="Google Shape;1101;p52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2" name="Google Shape;1102;p52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Google Shape;1103;p52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4" name="Google Shape;1104;p52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" name="Google Shape;1105;p52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6" name="Google Shape;1106;p52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7" name="Google Shape;1107;p52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3" name="Google Shape;1113;p53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4" name="Google Shape;1114;p53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5" name="Google Shape;1115;p53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6" name="Google Shape;1116;p53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7" name="Google Shape;1117;p53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8" name="Google Shape;1118;p53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9" name="Google Shape;1119;p53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0" name="Google Shape;1120;p53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Google Shape;1121;p53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2" name="Google Shape;1122;p53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3" name="Google Shape;1123;p53"/>
          <p:cNvSpPr/>
          <p:nvPr/>
        </p:nvSpPr>
        <p:spPr>
          <a:xfrm>
            <a:off x="6771755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4" name="Google Shape;1124;p53"/>
          <p:cNvCxnSpPr/>
          <p:nvPr/>
        </p:nvCxnSpPr>
        <p:spPr>
          <a:xfrm rot="10800000" flipH="1">
            <a:off x="7389232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0" name="Google Shape;1130;p54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1" name="Google Shape;1131;p54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2" name="Google Shape;1132;p54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3" name="Google Shape;1133;p54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4" name="Google Shape;1134;p54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5" name="Google Shape;1135;p54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" name="Google Shape;1136;p54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7" name="Google Shape;1137;p54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8" name="Google Shape;1138;p54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9" name="Google Shape;1139;p54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solidFill>
                  <a:srgbClr val="33333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0" name="Google Shape;1140;p54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1" name="Google Shape;1141;p54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" name="Google Shape;1147;p55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48" name="Google Shape;1148;p55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49" name="Google Shape;1149;p55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0" name="Google Shape;1150;p55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1" name="Google Shape;1151;p55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2" name="Google Shape;1152;p55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3" name="Google Shape;1153;p55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4" name="Google Shape;1154;p55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5" name="Google Shape;1155;p55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6" name="Google Shape;1156;p55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7" name="Google Shape;1157;p55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8" name="Google Shape;1158;p55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4" name="Google Shape;1164;p5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5" name="Google Shape;1165;p5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600"/>
          </a:p>
        </p:txBody>
      </p:sp>
      <p:sp>
        <p:nvSpPr>
          <p:cNvPr id="1166" name="Google Shape;1166;p5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7" name="Google Shape;1167;p5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8" name="Google Shape;1168;p5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9" name="Google Shape;1169;p5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0" name="Google Shape;1170;p56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1" name="Google Shape;1171;p56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2" name="Google Shape;1172;p56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3" name="Google Shape;1173;p56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4" name="Google Shape;1174;p56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5" name="Google Shape;1175;p56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176" name="Google Shape;1176;p56"/>
          <p:cNvSpPr/>
          <p:nvPr/>
        </p:nvSpPr>
        <p:spPr>
          <a:xfrm>
            <a:off x="2209800" y="42672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evict </a:t>
            </a:r>
            <a:r>
              <a:rPr lang="en-US" sz="2500" b="1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1</a:t>
            </a:r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because it has not been recently used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7"/>
          <p:cNvSpPr txBox="1">
            <a:spLocks noGrp="1"/>
          </p:cNvSpPr>
          <p:nvPr>
            <p:ph type="title"/>
          </p:nvPr>
        </p:nvSpPr>
        <p:spPr>
          <a:xfrm>
            <a:off x="1025236" y="221674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Clock Extensions</a:t>
            </a:r>
            <a:endParaRPr dirty="0"/>
          </a:p>
        </p:txBody>
      </p:sp>
      <p:sp>
        <p:nvSpPr>
          <p:cNvPr id="1182" name="Google Shape;1182;p57"/>
          <p:cNvSpPr txBox="1">
            <a:spLocks noGrp="1"/>
          </p:cNvSpPr>
          <p:nvPr>
            <p:ph type="body" idx="1"/>
          </p:nvPr>
        </p:nvSpPr>
        <p:spPr>
          <a:xfrm>
            <a:off x="1025236" y="1346199"/>
            <a:ext cx="10751128" cy="55118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Use modified (“dirty”) bit to prefer to retain modified pages in memory</a:t>
            </a:r>
            <a:endParaRPr lang="en-US" sz="3600" dirty="0"/>
          </a:p>
          <a:p>
            <a:pPr marL="433341" lvl="1" indent="-221433">
              <a:buSzPts val="2000"/>
            </a:pPr>
            <a:r>
              <a:rPr lang="en-US" sz="2800" dirty="0"/>
              <a:t>Intuition: More expensive to replace dirty pages</a:t>
            </a:r>
            <a:endParaRPr lang="en-US"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Modified pages must be written to disk, clean pages do not have to be</a:t>
            </a:r>
            <a:endParaRPr lang="en-US" sz="2800" dirty="0"/>
          </a:p>
          <a:p>
            <a:pPr marL="433341" lvl="1" indent="-221433">
              <a:lnSpc>
                <a:spcPct val="100000"/>
              </a:lnSpc>
              <a:buSzPts val="2000"/>
            </a:pPr>
            <a:r>
              <a:rPr lang="en-US" sz="2800" dirty="0"/>
              <a:t>First replace pages that have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and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modified</a:t>
            </a:r>
            <a:r>
              <a:rPr lang="en-US" sz="2800" dirty="0"/>
              <a:t> bit cleared</a:t>
            </a:r>
            <a:endParaRPr lang="en-US" sz="3200" dirty="0"/>
          </a:p>
          <a:p>
            <a:pPr marL="211908" indent="-211908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Replace multiple pages at once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Intuition: Expensive to run replacement algorithm and to write single block to disk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Find multiple victims each time and track free list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Add software counter (“chance”) to track use frequency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Intuition: Want to differentiate pages by how much they are accessed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Increment software counter if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is 0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Replace when chance exceeds some specified limit</a:t>
            </a:r>
            <a:endParaRPr sz="3200" dirty="0"/>
          </a:p>
          <a:p>
            <a:pPr marL="433341" lvl="1" indent="-94438">
              <a:buSzPts val="200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 flipV="1">
            <a:off x="4405288" y="3631692"/>
            <a:ext cx="0" cy="45541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7" name="Shape 937"/>
          <p:cNvSpPr/>
          <p:nvPr/>
        </p:nvSpPr>
        <p:spPr>
          <a:xfrm flipV="1">
            <a:off x="7619976" y="3631692"/>
            <a:ext cx="0" cy="45541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Strategy</a:t>
            </a:r>
            <a:r>
              <a:rPr lang="en-US" sz="4570" dirty="0"/>
              <a:t>: Cache Page Translations</a:t>
            </a:r>
            <a:endParaRPr sz="4570" dirty="0"/>
          </a:p>
        </p:txBody>
      </p:sp>
      <p:sp>
        <p:nvSpPr>
          <p:cNvPr id="939" name="Shape 939"/>
          <p:cNvSpPr>
            <a:spLocks noGrp="1"/>
          </p:cNvSpPr>
          <p:nvPr>
            <p:ph type="body" idx="4294967295"/>
          </p:nvPr>
        </p:nvSpPr>
        <p:spPr>
          <a:xfrm>
            <a:off x="3736678" y="5055855"/>
            <a:ext cx="6308824" cy="1089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TLB: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2672" dirty="0">
                <a:solidFill>
                  <a:srgbClr val="333333"/>
                </a:solidFill>
              </a:rPr>
              <a:t>ranslation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sz="2672" dirty="0">
                <a:solidFill>
                  <a:srgbClr val="333333"/>
                </a:solidFill>
              </a:rPr>
              <a:t>ookaside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672" dirty="0">
                <a:solidFill>
                  <a:srgbClr val="333333"/>
                </a:solidFill>
              </a:rPr>
              <a:t>uffer</a:t>
            </a:r>
            <a:endParaRPr lang="en-US" sz="2672" dirty="0">
              <a:solidFill>
                <a:srgbClr val="333333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3517253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1" name="Shape 941"/>
          <p:cNvSpPr/>
          <p:nvPr/>
        </p:nvSpPr>
        <p:spPr>
          <a:xfrm>
            <a:off x="6731941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2" name="Shape 942"/>
          <p:cNvSpPr/>
          <p:nvPr/>
        </p:nvSpPr>
        <p:spPr>
          <a:xfrm>
            <a:off x="3946477" y="2053412"/>
            <a:ext cx="846383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CPU</a:t>
            </a:r>
            <a:r>
              <a:rPr lang="en-US" sz="1266" dirty="0"/>
              <a:t> MMU</a:t>
            </a:r>
            <a:endParaRPr sz="1266" dirty="0"/>
          </a:p>
        </p:txBody>
      </p:sp>
      <p:sp>
        <p:nvSpPr>
          <p:cNvPr id="943" name="Shape 943"/>
          <p:cNvSpPr/>
          <p:nvPr/>
        </p:nvSpPr>
        <p:spPr>
          <a:xfrm>
            <a:off x="7403577" y="2053412"/>
            <a:ext cx="43280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RAM</a:t>
            </a:r>
          </a:p>
        </p:txBody>
      </p:sp>
      <p:sp>
        <p:nvSpPr>
          <p:cNvPr id="944" name="Shape 944"/>
          <p:cNvSpPr/>
          <p:nvPr/>
        </p:nvSpPr>
        <p:spPr>
          <a:xfrm flipV="1">
            <a:off x="3834414" y="4072586"/>
            <a:ext cx="4356436" cy="1"/>
          </a:xfrm>
          <a:prstGeom prst="line">
            <a:avLst/>
          </a:prstGeom>
          <a:ln w="889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5" name="Shape 945"/>
          <p:cNvSpPr/>
          <p:nvPr/>
        </p:nvSpPr>
        <p:spPr>
          <a:xfrm>
            <a:off x="4946924" y="4150086"/>
            <a:ext cx="2226568" cy="3491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memory interconnect</a:t>
            </a:r>
          </a:p>
        </p:txBody>
      </p:sp>
      <p:sp>
        <p:nvSpPr>
          <p:cNvPr id="946" name="Shape 946"/>
          <p:cNvSpPr/>
          <p:nvPr/>
        </p:nvSpPr>
        <p:spPr>
          <a:xfrm>
            <a:off x="7173492" y="2744282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7" name="Shape 947"/>
          <p:cNvSpPr/>
          <p:nvPr/>
        </p:nvSpPr>
        <p:spPr>
          <a:xfrm>
            <a:off x="7173492" y="2967524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8" name="Shape 948"/>
          <p:cNvSpPr/>
          <p:nvPr/>
        </p:nvSpPr>
        <p:spPr>
          <a:xfrm>
            <a:off x="7173492" y="3190766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9" name="Shape 949"/>
          <p:cNvSpPr/>
          <p:nvPr/>
        </p:nvSpPr>
        <p:spPr>
          <a:xfrm>
            <a:off x="7173492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0" name="Shape 950"/>
          <p:cNvSpPr/>
          <p:nvPr/>
        </p:nvSpPr>
        <p:spPr>
          <a:xfrm>
            <a:off x="7480213" y="2464179"/>
            <a:ext cx="28052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PT</a:t>
            </a:r>
          </a:p>
        </p:txBody>
      </p:sp>
      <p:sp>
        <p:nvSpPr>
          <p:cNvPr id="951" name="Shape 951"/>
          <p:cNvSpPr/>
          <p:nvPr/>
        </p:nvSpPr>
        <p:spPr>
          <a:xfrm>
            <a:off x="3958804" y="3192451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2" name="Shape 952"/>
          <p:cNvSpPr/>
          <p:nvPr/>
        </p:nvSpPr>
        <p:spPr>
          <a:xfrm>
            <a:off x="3958804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3" name="Shape 953"/>
          <p:cNvSpPr/>
          <p:nvPr/>
        </p:nvSpPr>
        <p:spPr>
          <a:xfrm>
            <a:off x="3736678" y="2846290"/>
            <a:ext cx="1723381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Translation Cache</a:t>
            </a:r>
            <a:endParaRPr sz="1266" dirty="0"/>
          </a:p>
        </p:txBody>
      </p:sp>
      <p:sp>
        <p:nvSpPr>
          <p:cNvPr id="3" name="Rectangle 2"/>
          <p:cNvSpPr/>
          <p:nvPr/>
        </p:nvSpPr>
        <p:spPr>
          <a:xfrm>
            <a:off x="8508011" y="2922955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popular entries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AC8FE-4FBC-F186-BEE1-B87C613FC1F6}"/>
              </a:ext>
            </a:extLst>
          </p:cNvPr>
          <p:cNvSpPr txBox="1"/>
          <p:nvPr/>
        </p:nvSpPr>
        <p:spPr>
          <a:xfrm>
            <a:off x="362961" y="2053412"/>
            <a:ext cx="2612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We couldn’t store entire page table in MMU, but we can store a fast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uiExpand="1" build="p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8"/>
          <p:cNvSpPr txBox="1">
            <a:spLocks noGrp="1"/>
          </p:cNvSpPr>
          <p:nvPr>
            <p:ph type="title"/>
          </p:nvPr>
        </p:nvSpPr>
        <p:spPr>
          <a:xfrm>
            <a:off x="1136074" y="257464"/>
            <a:ext cx="875167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What if no hardware support?</a:t>
            </a:r>
            <a:endParaRPr dirty="0"/>
          </a:p>
        </p:txBody>
      </p:sp>
      <p:sp>
        <p:nvSpPr>
          <p:cNvPr id="1188" name="Google Shape;1188;p58"/>
          <p:cNvSpPr txBox="1">
            <a:spLocks noGrp="1"/>
          </p:cNvSpPr>
          <p:nvPr>
            <p:ph type="body" idx="1"/>
          </p:nvPr>
        </p:nvSpPr>
        <p:spPr>
          <a:xfrm>
            <a:off x="1136074" y="1676400"/>
            <a:ext cx="9150926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What can the OS do if hardware does not have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dirty="0"/>
              <a:t> bit (or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dirty="0"/>
              <a:t> bit)?</a:t>
            </a:r>
            <a:endParaRPr dirty="0"/>
          </a:p>
          <a:p>
            <a:pPr marL="433341" lvl="1" indent="-221433">
              <a:buSzPts val="1600"/>
            </a:pPr>
            <a:r>
              <a:rPr lang="en-US" dirty="0"/>
              <a:t>Can the OS “emulate” these bits?</a:t>
            </a:r>
            <a:endParaRPr dirty="0"/>
          </a:p>
          <a:p>
            <a:pPr marL="211908" indent="-211908">
              <a:buClr>
                <a:schemeClr val="dk2"/>
              </a:buClr>
              <a:buSzPts val="1800"/>
              <a:buNone/>
            </a:pPr>
            <a:r>
              <a:rPr lang="en-US" dirty="0"/>
              <a:t>Think about this question:</a:t>
            </a:r>
            <a:endParaRPr dirty="0"/>
          </a:p>
          <a:p>
            <a:pPr marL="433341" lvl="1" indent="-221433">
              <a:buSzPts val="1600"/>
            </a:pPr>
            <a:r>
              <a:rPr lang="en-US" dirty="0"/>
              <a:t>Can the OS get control (i.e., generate a trap) every time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bit should be set?  (i.e., when a page is accessed?)</a:t>
            </a:r>
            <a:endParaRPr dirty="0"/>
          </a:p>
          <a:p>
            <a:pPr marL="211908" indent="-97613">
              <a:buClr>
                <a:schemeClr val="dk2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9"/>
          <p:cNvSpPr txBox="1">
            <a:spLocks noGrp="1"/>
          </p:cNvSpPr>
          <p:nvPr>
            <p:ph type="title"/>
          </p:nvPr>
        </p:nvSpPr>
        <p:spPr>
          <a:xfrm>
            <a:off x="1205345" y="3048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194" name="Google Shape;1194;p59"/>
          <p:cNvSpPr txBox="1">
            <a:spLocks noGrp="1"/>
          </p:cNvSpPr>
          <p:nvPr>
            <p:ph type="body" idx="1"/>
          </p:nvPr>
        </p:nvSpPr>
        <p:spPr>
          <a:xfrm>
            <a:off x="762000" y="1738746"/>
            <a:ext cx="11014364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61917" indent="0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Illusion of virtual memory: Processes can run when the sum of virtual address spaces is larger than physical memory</a:t>
            </a: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Mechanism: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Extend page table entry with “present” bit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OS handles page faults (or page misses) by reading in the desired page from disk</a:t>
            </a: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Policy: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Page selection – demand paging, prefetching, hints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Page replacement – OPT, FIFO, LRU, others</a:t>
            </a:r>
            <a:endParaRPr dirty="0"/>
          </a:p>
          <a:p>
            <a:pPr marL="457177" lvl="1" indent="0">
              <a:buSzPts val="1650"/>
              <a:buNone/>
            </a:pP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Implementations (clock) approximate LRU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5322</Words>
  <Application>Microsoft Macintosh PowerPoint</Application>
  <PresentationFormat>Widescreen</PresentationFormat>
  <Paragraphs>1371</Paragraphs>
  <Slides>91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2" baseType="lpstr">
      <vt:lpstr>Arial</vt:lpstr>
      <vt:lpstr>Calibri</vt:lpstr>
      <vt:lpstr>Courier</vt:lpstr>
      <vt:lpstr>Gill Sans</vt:lpstr>
      <vt:lpstr>Gill Sans MT</vt:lpstr>
      <vt:lpstr>Helvetica</vt:lpstr>
      <vt:lpstr>Helvetica Neue</vt:lpstr>
      <vt:lpstr>Lustria</vt:lpstr>
      <vt:lpstr>Short Stack</vt:lpstr>
      <vt:lpstr>Wingdings</vt:lpstr>
      <vt:lpstr>Office Theme</vt:lpstr>
      <vt:lpstr>PowerPoint Presentation</vt:lpstr>
      <vt:lpstr>PowerPoint Presentation</vt:lpstr>
      <vt:lpstr>Address format for Multilevel Paging</vt:lpstr>
      <vt:lpstr>Problem with 2 levels?</vt:lpstr>
      <vt:lpstr>Review: Paging pros and cons</vt:lpstr>
      <vt:lpstr>Translation Steps</vt:lpstr>
      <vt:lpstr>Translation Lookaside Buffers</vt:lpstr>
      <vt:lpstr>Example: Array Iterator</vt:lpstr>
      <vt:lpstr>Strategy: Cache Page Translations</vt:lpstr>
      <vt:lpstr>TLB Control Flow</vt:lpstr>
      <vt:lpstr>TLB Control Flow</vt:lpstr>
      <vt:lpstr>TLB Control Flow</vt:lpstr>
      <vt:lpstr>TLB Control Flow</vt:lpstr>
      <vt:lpstr>TLB Control Flow</vt:lpstr>
      <vt:lpstr>TLB Control Flow</vt:lpstr>
      <vt:lpstr>PowerPoint Presentation</vt:lpstr>
      <vt:lpstr>PowerPoint Presentation</vt:lpstr>
      <vt:lpstr>TLB Associativity Trade-offs</vt:lpstr>
      <vt:lpstr>Array Iterator (with TLB)</vt:lpstr>
      <vt:lpstr>TLB Accesses: Sequential Example</vt:lpstr>
      <vt:lpstr>Performance Of TLB?</vt:lpstr>
      <vt:lpstr>TLB Performance</vt:lpstr>
      <vt:lpstr>TLB Performance with Workloads</vt:lpstr>
      <vt:lpstr>Workload Access Patterns</vt:lpstr>
      <vt:lpstr>Workload  Access Patterns</vt:lpstr>
      <vt:lpstr>Workload  Access Patterns</vt:lpstr>
      <vt:lpstr>Workload Locality</vt:lpstr>
      <vt:lpstr>Differentiating processes</vt:lpstr>
      <vt:lpstr>A full system with TLBs</vt:lpstr>
      <vt:lpstr>Summary: Better page tables</vt:lpstr>
      <vt:lpstr>Virtual Memory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Locality of Reference</vt:lpstr>
      <vt:lpstr>Memory Hierarchy</vt:lpstr>
      <vt:lpstr>Virtual Memory Intuition</vt:lpstr>
      <vt:lpstr>Virtual Address Space Mechanisms</vt:lpstr>
      <vt:lpstr>Present Bit</vt:lpstr>
      <vt:lpstr>Virtual Memory Mechanisms</vt:lpstr>
      <vt:lpstr>Hardware memory access: Control flow</vt:lpstr>
      <vt:lpstr>Hardware memory access: Control flow</vt:lpstr>
      <vt:lpstr>Hardware memory access: Control flow</vt:lpstr>
      <vt:lpstr>Virtual Memory Mechanisms</vt:lpstr>
      <vt:lpstr>Mechanism for Continuing a Process</vt:lpstr>
      <vt:lpstr>Virtual Memory Policies</vt:lpstr>
      <vt:lpstr>Average Memory Access Time (AMAT)</vt:lpstr>
      <vt:lpstr>Page Selection</vt:lpstr>
      <vt:lpstr>Page Selection</vt:lpstr>
      <vt:lpstr>Page Selection</vt:lpstr>
      <vt:lpstr>Page Replacement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FIFO</vt:lpstr>
      <vt:lpstr>FIFO Example</vt:lpstr>
      <vt:lpstr>FIFO Example</vt:lpstr>
      <vt:lpstr>FIFO Example</vt:lpstr>
      <vt:lpstr>FIFO Example</vt:lpstr>
      <vt:lpstr>FIFO Example</vt:lpstr>
      <vt:lpstr>FIFO Example</vt:lpstr>
      <vt:lpstr>LRU Example – Replace Least Recently Used</vt:lpstr>
      <vt:lpstr>Page Replacement Comparison</vt:lpstr>
      <vt:lpstr>Fifo Performance may Decrease!</vt:lpstr>
      <vt:lpstr>Problems with LRU-based Replacement</vt:lpstr>
      <vt:lpstr>Implementing LRU</vt:lpstr>
      <vt:lpstr>Clock Algorithm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 Extensions</vt:lpstr>
      <vt:lpstr>What if no hardware support?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3241</cp:revision>
  <dcterms:created xsi:type="dcterms:W3CDTF">2019-01-23T03:40:12Z</dcterms:created>
  <dcterms:modified xsi:type="dcterms:W3CDTF">2023-10-18T11:56:13Z</dcterms:modified>
</cp:coreProperties>
</file>