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0"/>
  </p:notesMasterIdLst>
  <p:sldIdLst>
    <p:sldId id="321" r:id="rId2"/>
    <p:sldId id="322" r:id="rId3"/>
    <p:sldId id="260" r:id="rId4"/>
    <p:sldId id="265" r:id="rId5"/>
    <p:sldId id="266" r:id="rId6"/>
    <p:sldId id="270" r:id="rId7"/>
    <p:sldId id="33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324" r:id="rId20"/>
    <p:sldId id="325" r:id="rId21"/>
    <p:sldId id="326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9" r:id="rId37"/>
    <p:sldId id="301" r:id="rId38"/>
    <p:sldId id="302" r:id="rId39"/>
    <p:sldId id="303" r:id="rId40"/>
    <p:sldId id="304" r:id="rId41"/>
    <p:sldId id="305" r:id="rId42"/>
    <p:sldId id="336" r:id="rId43"/>
    <p:sldId id="307" r:id="rId44"/>
    <p:sldId id="327" r:id="rId45"/>
    <p:sldId id="309" r:id="rId46"/>
    <p:sldId id="310" r:id="rId47"/>
    <p:sldId id="311" r:id="rId48"/>
    <p:sldId id="312" r:id="rId49"/>
    <p:sldId id="313" r:id="rId50"/>
    <p:sldId id="314" r:id="rId51"/>
    <p:sldId id="317" r:id="rId52"/>
    <p:sldId id="328" r:id="rId53"/>
    <p:sldId id="329" r:id="rId54"/>
    <p:sldId id="375" r:id="rId55"/>
    <p:sldId id="389" r:id="rId56"/>
    <p:sldId id="390" r:id="rId57"/>
    <p:sldId id="338" r:id="rId58"/>
    <p:sldId id="391" r:id="rId59"/>
    <p:sldId id="392" r:id="rId60"/>
    <p:sldId id="393" r:id="rId61"/>
    <p:sldId id="394" r:id="rId62"/>
    <p:sldId id="341" r:id="rId63"/>
    <p:sldId id="377" r:id="rId64"/>
    <p:sldId id="378" r:id="rId65"/>
    <p:sldId id="379" r:id="rId66"/>
    <p:sldId id="382" r:id="rId67"/>
    <p:sldId id="383" r:id="rId68"/>
    <p:sldId id="384" r:id="rId69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0"/>
    <p:restoredTop sz="94558"/>
  </p:normalViewPr>
  <p:slideViewPr>
    <p:cSldViewPr snapToGrid="0" snapToObjects="1">
      <p:cViewPr varScale="1">
        <p:scale>
          <a:sx n="85" d="100"/>
          <a:sy n="85" d="100"/>
        </p:scale>
        <p:origin x="1136" y="17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758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29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8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9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6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27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30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0253059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9937038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601559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99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5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40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6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56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75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86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6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magazines/2012/4/147359-cpu-db-recording-microprocessor-history/fulltex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Concurrency:</a:t>
            </a:r>
            <a:br>
              <a:rPr lang="en-US" dirty="0"/>
            </a:br>
            <a:r>
              <a:rPr lang="en-US" dirty="0"/>
              <a:t>Threads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</p:spPr>
        <p:txBody>
          <a:bodyPr/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Why is concurrency useful?</a:t>
            </a:r>
          </a:p>
          <a:p>
            <a:pPr marL="866973" indent="-866973" algn="l"/>
            <a:r>
              <a:rPr lang="en-US" dirty="0"/>
              <a:t>What is a thread and how does it differ from processes?</a:t>
            </a:r>
          </a:p>
          <a:p>
            <a:pPr marL="866973" indent="-866973" algn="l"/>
            <a:r>
              <a:rPr lang="en-US" dirty="0"/>
              <a:t>What can go wrong if scheduling of critical sections is not atomic?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037CDBC-549B-754F-B814-7CB5BBAEC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C5E60FC-AC98-3346-BF0B-D5E30002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0" y="1343773"/>
            <a:ext cx="6584263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+ 518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85852D7-C94E-4E45-91E7-9EF65485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10" name="Shape 1025">
            <a:extLst>
              <a:ext uri="{FF2B5EF4-FFF2-40B4-BE49-F238E27FC236}">
                <a16:creationId xmlns:a16="http://schemas.microsoft.com/office/drawing/2014/main" id="{CFF16D96-49A4-BA49-888A-D8C52083373B}"/>
              </a:ext>
            </a:extLst>
          </p:cNvPr>
          <p:cNvSpPr txBox="1">
            <a:spLocks/>
          </p:cNvSpPr>
          <p:nvPr/>
        </p:nvSpPr>
        <p:spPr>
          <a:xfrm>
            <a:off x="0" y="9439836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/>
              <a:t>Disclaimer: Materials derived, reused, and modified from OSTEP book and lectures of Prof. Andrea and </a:t>
            </a:r>
            <a:r>
              <a:rPr lang="en-US" sz="1200" dirty="0" err="1"/>
              <a:t>Remzi</a:t>
            </a:r>
            <a:r>
              <a:rPr lang="en-US" sz="1200" dirty="0"/>
              <a:t> </a:t>
            </a:r>
            <a:r>
              <a:rPr lang="en-US" sz="1200" dirty="0" err="1"/>
              <a:t>Arpaci-Dusseau</a:t>
            </a:r>
            <a:r>
              <a:rPr lang="en-US" sz="1200" dirty="0"/>
              <a:t> and Prof. </a:t>
            </a:r>
            <a:r>
              <a:rPr lang="en-US" sz="1200" dirty="0" err="1"/>
              <a:t>Yojip</a:t>
            </a:r>
            <a:r>
              <a:rPr lang="en-US" sz="12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370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42" name="Shape 242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44" name="Shape 244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45" name="Shape 245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46" name="Shape 246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53" name="Shape 253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54" name="Shape 254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55" name="Shape 255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59" name="Shape 259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chemeClr val="bg2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7" name="Shape 257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63" name="Shape 2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65" name="Shape 2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66" name="Shape 2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67" name="Shape 2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9" name="Shape 2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0" name="Shape 2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74" name="Shape 2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75" name="Shape 2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76" name="Shape 2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80" name="Shape 280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78" name="Shape 278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86" name="Shape 286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87" name="Shape 287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88" name="Shape 288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95" name="Shape 295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96" name="Shape 296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297" name="Shape 297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3" name="Shape 303"/>
          <p:cNvSpPr/>
          <p:nvPr/>
        </p:nvSpPr>
        <p:spPr>
          <a:xfrm>
            <a:off x="2974728" y="2029381"/>
            <a:ext cx="6233455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99" name="Shape 29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1" name="Shape 301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02" name="Shape 302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7158" y="6122505"/>
            <a:ext cx="748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threads share Instruction Pointer?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3" name="Shape 313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4" name="Shape 314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18" name="Shape 318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19" name="Shape 319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23" name="Shape 323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5" name="Shape 325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26" name="Shape 326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28" name="Shape 328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1" name="Shape 331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36" name="Shape 33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38" name="Shape 33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39" name="Shape 33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40" name="Shape 34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2" name="Shape 34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3" name="Shape 34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47" name="Shape 34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48" name="Shape 34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50" name="Shape 35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62" name="Shape 36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52" name="Shape 35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54" name="Shape 35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55" name="Shape 35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56" name="Shape 35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57" name="Shape 35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8" name="Shape 35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9" name="Shape 35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043967" y="6327987"/>
            <a:ext cx="9029716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Share code, but each </a:t>
            </a:r>
            <a:r>
              <a:rPr sz="3600" dirty="0">
                <a:solidFill>
                  <a:srgbClr val="FFFFFF"/>
                </a:solidFill>
              </a:rPr>
              <a:t>thread may be executing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E8A433"/>
                </a:solidFill>
              </a:rPr>
              <a:t>different code</a:t>
            </a:r>
            <a:r>
              <a:rPr sz="3600" dirty="0">
                <a:solidFill>
                  <a:srgbClr val="FFFFFF"/>
                </a:solidFill>
              </a:rPr>
              <a:t> at the </a:t>
            </a:r>
            <a:r>
              <a:rPr sz="3600" dirty="0">
                <a:solidFill>
                  <a:srgbClr val="E8A433"/>
                </a:solidFill>
              </a:rPr>
              <a:t>same time</a:t>
            </a:r>
            <a:r>
              <a:rPr lang="en-US" sz="3600" dirty="0">
                <a:solidFill>
                  <a:srgbClr val="E8A433"/>
                </a:solidFill>
              </a:rPr>
              <a:t> </a:t>
            </a:r>
            <a:br>
              <a:rPr lang="en-US" sz="3600" dirty="0">
                <a:solidFill>
                  <a:srgbClr val="E8A433"/>
                </a:solidFill>
              </a:rPr>
            </a:br>
            <a:endParaRPr lang="en-US" sz="3600" dirty="0">
              <a:solidFill>
                <a:srgbClr val="E8A4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E8A433"/>
                </a:solidFill>
                <a:sym typeface="Wingdings"/>
              </a:rPr>
              <a:t> Different Instruction Pointers</a:t>
            </a:r>
            <a:endParaRPr sz="3200" dirty="0">
              <a:solidFill>
                <a:srgbClr val="E8A4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66" name="Shape 36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68" name="Shape 36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69" name="Shape 36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70" name="Shape 37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77" name="Shape 37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78" name="Shape 37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80" name="Shape 38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91" name="Shape 391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2" name="Shape 38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84" name="Shape 38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85" name="Shape 385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387" name="Shape 38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8" name="Shape 38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9" name="Shape 38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95" name="Shape 395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97" name="Shape 397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398" name="Shape 398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399" name="Shape 399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06" name="Shape 406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07" name="Shape 407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08" name="Shape 408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09" name="Shape 409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22" name="Shape 422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11" name="Shape 411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13" name="Shape 413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4" name="Shape 414"/>
          <p:cNvSpPr/>
          <p:nvPr/>
        </p:nvSpPr>
        <p:spPr>
          <a:xfrm>
            <a:off x="4972782" y="5445094"/>
            <a:ext cx="7057522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16" name="Shape 416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7" name="Shape 417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8" name="Shape 418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21" name="Shape 421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872" y="7136321"/>
            <a:ext cx="629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threads share stack pointer?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26" name="Shape 4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28" name="Shape 4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29" name="Shape 4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30" name="Shape 4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2" name="Shape 4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3" name="Shape 4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37" name="Shape 4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38" name="Shape 4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39" name="Shape 439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40" name="Shape 440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59" name="Shape 459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42" name="Shape 442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44" name="Shape 444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45" name="Shape 445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47" name="Shape 447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8" name="Shape 448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9" name="Shape 449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2" name="Shape 452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3" name="Shape 453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54" name="Shape 454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55" name="Shape 455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63" name="Shape 46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65" name="Shape 46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466" name="Shape 46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467" name="Shape 46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69" name="Shape 46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0" name="Shape 47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74" name="Shape 474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75" name="Shape 475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476" name="Shape 476"/>
          <p:cNvSpPr/>
          <p:nvPr/>
        </p:nvSpPr>
        <p:spPr>
          <a:xfrm>
            <a:off x="5949873" y="2223496"/>
            <a:ext cx="1105054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77" name="Shape 477"/>
          <p:cNvSpPr/>
          <p:nvPr/>
        </p:nvSpPr>
        <p:spPr>
          <a:xfrm>
            <a:off x="2422202" y="2223496"/>
            <a:ext cx="1105053" cy="499396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97" name="Shape 497"/>
          <p:cNvSpPr/>
          <p:nvPr/>
        </p:nvSpPr>
        <p:spPr>
          <a:xfrm>
            <a:off x="3527236" y="2029381"/>
            <a:ext cx="5680947" cy="1050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79" name="Shape 479"/>
          <p:cNvSpPr/>
          <p:nvPr/>
        </p:nvSpPr>
        <p:spPr>
          <a:xfrm flipV="1">
            <a:off x="7044820" y="1970832"/>
            <a:ext cx="2112024" cy="639196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246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81" name="Shape 481"/>
          <p:cNvSpPr/>
          <p:nvPr/>
        </p:nvSpPr>
        <p:spPr>
          <a:xfrm>
            <a:off x="3736728" y="5445094"/>
            <a:ext cx="1270001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11695948" y="5445094"/>
            <a:ext cx="334355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35883" y="5286344"/>
            <a:ext cx="197124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(PageDir A)</a:t>
            </a:r>
          </a:p>
        </p:txBody>
      </p:sp>
      <p:sp>
        <p:nvSpPr>
          <p:cNvPr id="484" name="Shape 484"/>
          <p:cNvSpPr/>
          <p:nvPr/>
        </p:nvSpPr>
        <p:spPr>
          <a:xfrm>
            <a:off x="2041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5" name="Shape 485"/>
          <p:cNvSpPr/>
          <p:nvPr/>
        </p:nvSpPr>
        <p:spPr>
          <a:xfrm>
            <a:off x="5597202" y="2792148"/>
            <a:ext cx="693372" cy="451444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6" name="Shape 486"/>
          <p:cNvSpPr/>
          <p:nvPr/>
        </p:nvSpPr>
        <p:spPr>
          <a:xfrm>
            <a:off x="2210576" y="3250398"/>
            <a:ext cx="435797" cy="2175341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7" name="Shape 487"/>
          <p:cNvSpPr/>
          <p:nvPr/>
        </p:nvSpPr>
        <p:spPr>
          <a:xfrm flipH="1">
            <a:off x="3535372" y="3272460"/>
            <a:ext cx="2380529" cy="2153279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3184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89" name="Shape 489"/>
          <p:cNvSpPr/>
          <p:nvPr/>
        </p:nvSpPr>
        <p:spPr>
          <a:xfrm>
            <a:off x="6740202" y="2792148"/>
            <a:ext cx="693372" cy="451444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90" name="Shape 490"/>
          <p:cNvSpPr/>
          <p:nvPr/>
        </p:nvSpPr>
        <p:spPr>
          <a:xfrm>
            <a:off x="6530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91" name="Shape 491"/>
          <p:cNvSpPr/>
          <p:nvPr/>
        </p:nvSpPr>
        <p:spPr>
          <a:xfrm>
            <a:off x="9959728" y="5445094"/>
            <a:ext cx="1735296" cy="647701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92" name="Shape 492"/>
          <p:cNvSpPr/>
          <p:nvPr/>
        </p:nvSpPr>
        <p:spPr>
          <a:xfrm>
            <a:off x="8263008" y="5445094"/>
            <a:ext cx="1735296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4961008" y="5445094"/>
            <a:ext cx="1604354" cy="647701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607576" y="3250398"/>
            <a:ext cx="2934388" cy="217564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7312900" y="3272460"/>
            <a:ext cx="2704453" cy="2184188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79212" y="6447315"/>
            <a:ext cx="119658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threads executing different functions need different stacks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6" y="2600961"/>
            <a:ext cx="11377140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Variety of thread systems exist 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Common thread operations 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Join (instead of wait() for processes)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2167467"/>
            <a:ext cx="11812693" cy="704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3 posted (due April 12</a:t>
            </a:r>
            <a:r>
              <a:rPr lang="en-US" b="1" baseline="30000" dirty="0"/>
              <a:t>th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Project partners</a:t>
            </a:r>
          </a:p>
          <a:p>
            <a:pPr marL="0" indent="0">
              <a:buNone/>
            </a:pPr>
            <a:r>
              <a:rPr lang="en-US" b="1" dirty="0"/>
              <a:t>Quiz 3 delayed </a:t>
            </a:r>
            <a:endParaRPr lang="en-US" dirty="0"/>
          </a:p>
          <a:p>
            <a:pPr marL="419940" lvl="1" indent="0">
              <a:buNone/>
            </a:pPr>
            <a:endParaRPr lang="en-US" dirty="0"/>
          </a:p>
          <a:p>
            <a:pPr marL="4199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438401"/>
            <a:ext cx="11398675" cy="681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User-level threads: Many-to-one thread mapping</a:t>
            </a:r>
          </a:p>
          <a:p>
            <a:pPr lvl="1"/>
            <a:r>
              <a:rPr lang="en-US" dirty="0"/>
              <a:t>Implemented by user-level runtime libraries </a:t>
            </a:r>
          </a:p>
          <a:p>
            <a:pPr lvl="2"/>
            <a:r>
              <a:rPr lang="en-US" dirty="0"/>
              <a:t>Create, schedule, synchronize threads at user-level </a:t>
            </a:r>
          </a:p>
          <a:p>
            <a:pPr lvl="1"/>
            <a:r>
              <a:rPr lang="en-US" dirty="0"/>
              <a:t> OS is not aware of user-level threads </a:t>
            </a:r>
          </a:p>
          <a:p>
            <a:pPr lvl="2"/>
            <a:r>
              <a:rPr lang="en-US" dirty="0"/>
              <a:t>OS thinks each process contains only a single thread of control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lvl="1"/>
            <a:r>
              <a:rPr lang="en-US" dirty="0"/>
              <a:t>Does not require OS support; Portable </a:t>
            </a:r>
          </a:p>
          <a:p>
            <a:pPr lvl="1"/>
            <a:r>
              <a:rPr lang="en-US" dirty="0"/>
              <a:t>Can tune scheduling policy to meet application demands </a:t>
            </a:r>
          </a:p>
          <a:p>
            <a:pPr lvl="1"/>
            <a:r>
              <a:rPr lang="en-US" dirty="0"/>
              <a:t>Lower overhead thread operations since no system call</a:t>
            </a:r>
          </a:p>
          <a:p>
            <a:pPr marL="0" indent="0">
              <a:buNone/>
            </a:pPr>
            <a:r>
              <a:rPr lang="en-US" dirty="0"/>
              <a:t>Disadvantages?</a:t>
            </a:r>
          </a:p>
          <a:p>
            <a:pPr lvl="1"/>
            <a:r>
              <a:rPr lang="en-US" dirty="0"/>
              <a:t>Cannot leverage multiprocessors </a:t>
            </a:r>
          </a:p>
          <a:p>
            <a:pPr lvl="1"/>
            <a:r>
              <a:rPr lang="en-US" dirty="0"/>
              <a:t>Entire process blocks when one thread blocks</a:t>
            </a:r>
          </a:p>
        </p:txBody>
      </p:sp>
    </p:spTree>
    <p:extLst>
      <p:ext uri="{BB962C8B-B14F-4D97-AF65-F5344CB8AC3E}">
        <p14:creationId xmlns:p14="http://schemas.microsoft.com/office/powerpoint/2010/main" val="9823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Support: </a:t>
            </a:r>
            <a:br>
              <a:rPr lang="en-US" dirty="0"/>
            </a:br>
            <a:r>
              <a:rPr lang="en-US" dirty="0"/>
              <a:t>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286000"/>
            <a:ext cx="11493925" cy="7029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Kernel-level threads: One-to-one thread mapping </a:t>
            </a:r>
          </a:p>
          <a:p>
            <a:pPr marL="877140" lvl="1" indent="-457200"/>
            <a:r>
              <a:rPr lang="en-US" dirty="0"/>
              <a:t>OS provides each user-level thread with a kernel thread </a:t>
            </a:r>
          </a:p>
          <a:p>
            <a:pPr marL="877140" lvl="1" indent="-457200"/>
            <a:r>
              <a:rPr lang="en-US" dirty="0"/>
              <a:t>Each kernel thread scheduled independently </a:t>
            </a:r>
          </a:p>
          <a:p>
            <a:pPr marL="877140" lvl="1" indent="-457200"/>
            <a:r>
              <a:rPr lang="en-US" dirty="0"/>
              <a:t>Thread operations (creation, scheduling, synchronization) performed by OS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marL="877140" lvl="1" indent="-457200"/>
            <a:r>
              <a:rPr lang="en-US" dirty="0"/>
              <a:t>Each kernel-level thread can run in parallel on a multiprocessor </a:t>
            </a:r>
          </a:p>
          <a:p>
            <a:pPr marL="877140" lvl="1" indent="-457200"/>
            <a:r>
              <a:rPr lang="en-US" dirty="0"/>
              <a:t>When one thread blocks, other threads from process can be scheduled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marL="877140" lvl="1" indent="-457200"/>
            <a:r>
              <a:rPr lang="en-US" dirty="0"/>
              <a:t>Higher overhead for thread operations </a:t>
            </a:r>
          </a:p>
          <a:p>
            <a:pPr marL="877140" lvl="1" indent="-457200"/>
            <a:r>
              <a:rPr lang="en-US" dirty="0"/>
              <a:t>OS must scale well with increasing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77077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02" name="Shape 502"/>
          <p:cNvSpPr>
            <a:spLocks noGrp="1"/>
          </p:cNvSpPr>
          <p:nvPr>
            <p:ph type="body" idx="4294967295"/>
          </p:nvPr>
        </p:nvSpPr>
        <p:spPr>
          <a:xfrm>
            <a:off x="5149850" y="5746750"/>
            <a:ext cx="7854950" cy="196532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8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03" name="Shape 503"/>
          <p:cNvSpPr/>
          <p:nvPr/>
        </p:nvSpPr>
        <p:spPr>
          <a:xfrm>
            <a:off x="7338285" y="33701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10091811" y="33701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7675247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06" name="Shape 506"/>
          <p:cNvSpPr/>
          <p:nvPr/>
        </p:nvSpPr>
        <p:spPr>
          <a:xfrm>
            <a:off x="10428773" y="28030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07" name="Shape 507"/>
          <p:cNvSpPr/>
          <p:nvPr/>
        </p:nvSpPr>
        <p:spPr>
          <a:xfrm>
            <a:off x="7412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08" name="Shape 508"/>
          <p:cNvSpPr/>
          <p:nvPr/>
        </p:nvSpPr>
        <p:spPr>
          <a:xfrm>
            <a:off x="1417320" y="30849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09" name="Shape 509"/>
          <p:cNvSpPr/>
          <p:nvPr/>
        </p:nvSpPr>
        <p:spPr>
          <a:xfrm>
            <a:off x="5395514" y="32471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10" name="Shape 510"/>
          <p:cNvSpPr/>
          <p:nvPr/>
        </p:nvSpPr>
        <p:spPr>
          <a:xfrm>
            <a:off x="764538" y="57266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11" name="Shape 511"/>
          <p:cNvSpPr/>
          <p:nvPr/>
        </p:nvSpPr>
        <p:spPr>
          <a:xfrm>
            <a:off x="1590999" y="56305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0206022" y="36468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518" y="2231867"/>
            <a:ext cx="11554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balance = balance + 1; balance at 0x9cd4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7395435" y="29700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0148961" y="29700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7732397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19" name="Shape 519"/>
          <p:cNvSpPr/>
          <p:nvPr/>
        </p:nvSpPr>
        <p:spPr>
          <a:xfrm>
            <a:off x="10485923" y="24030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20" name="Shape 520"/>
          <p:cNvSpPr/>
          <p:nvPr/>
        </p:nvSpPr>
        <p:spPr>
          <a:xfrm>
            <a:off x="1471212" y="26849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522" name="Shape 522"/>
          <p:cNvSpPr/>
          <p:nvPr/>
        </p:nvSpPr>
        <p:spPr>
          <a:xfrm>
            <a:off x="821688" y="5872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23" name="Shape 523"/>
          <p:cNvSpPr/>
          <p:nvPr/>
        </p:nvSpPr>
        <p:spPr>
          <a:xfrm>
            <a:off x="1648149" y="5776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469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25" name="Shape 525"/>
          <p:cNvSpPr/>
          <p:nvPr/>
        </p:nvSpPr>
        <p:spPr>
          <a:xfrm>
            <a:off x="10263172" y="32467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C417B9A2-1030-AA48-882D-FEB37EC24398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E731B38-6F6D-9D44-9B11-D442CDD095E0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7395435" y="287482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10148961" y="287482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32" name="Shape 532"/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33" name="Shape 533"/>
          <p:cNvSpPr/>
          <p:nvPr/>
        </p:nvSpPr>
        <p:spPr>
          <a:xfrm>
            <a:off x="1471212" y="25896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535" name="Shape 535"/>
          <p:cNvSpPr/>
          <p:nvPr/>
        </p:nvSpPr>
        <p:spPr>
          <a:xfrm>
            <a:off x="821688" y="63235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36" name="Shape 536"/>
          <p:cNvSpPr/>
          <p:nvPr/>
        </p:nvSpPr>
        <p:spPr>
          <a:xfrm>
            <a:off x="1648149" y="62274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7469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38" name="Shape 538"/>
          <p:cNvSpPr/>
          <p:nvPr/>
        </p:nvSpPr>
        <p:spPr>
          <a:xfrm>
            <a:off x="10263172" y="31515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28CE7FCB-51F0-1047-BEB9-084F38E93908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A21DC2C1-4154-6744-B2B4-E032875D8D1B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7395435" y="28176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0148961" y="28176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471212" y="25325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48" name="Shape 548"/>
          <p:cNvSpPr/>
          <p:nvPr/>
        </p:nvSpPr>
        <p:spPr>
          <a:xfrm>
            <a:off x="821688" y="689472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49" name="Shape 549"/>
          <p:cNvSpPr/>
          <p:nvPr/>
        </p:nvSpPr>
        <p:spPr>
          <a:xfrm>
            <a:off x="1648149" y="679854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7469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51" name="Shape 551"/>
          <p:cNvSpPr/>
          <p:nvPr/>
        </p:nvSpPr>
        <p:spPr>
          <a:xfrm>
            <a:off x="10263172" y="30943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772B620-8980-2D4D-A92A-6AB69A112DD1}"/>
              </a:ext>
            </a:extLst>
          </p:cNvPr>
          <p:cNvSpPr/>
          <p:nvPr/>
        </p:nvSpPr>
        <p:spPr>
          <a:xfrm>
            <a:off x="5478818" y="290213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31">
            <a:extLst>
              <a:ext uri="{FF2B5EF4-FFF2-40B4-BE49-F238E27FC236}">
                <a16:creationId xmlns:a16="http://schemas.microsoft.com/office/drawing/2014/main" id="{FA273B6F-2D90-7C4D-B4C5-1F4A1A421CE7}"/>
              </a:ext>
            </a:extLst>
          </p:cNvPr>
          <p:cNvSpPr/>
          <p:nvPr/>
        </p:nvSpPr>
        <p:spPr>
          <a:xfrm>
            <a:off x="7732397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7" name="Shape 532">
            <a:extLst>
              <a:ext uri="{FF2B5EF4-FFF2-40B4-BE49-F238E27FC236}">
                <a16:creationId xmlns:a16="http://schemas.microsoft.com/office/drawing/2014/main" id="{BFBB2410-D643-3B41-A520-866D0CFBA6E5}"/>
              </a:ext>
            </a:extLst>
          </p:cNvPr>
          <p:cNvSpPr/>
          <p:nvPr/>
        </p:nvSpPr>
        <p:spPr>
          <a:xfrm>
            <a:off x="10485923" y="23077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8" name="Shape 502">
            <a:extLst>
              <a:ext uri="{FF2B5EF4-FFF2-40B4-BE49-F238E27FC236}">
                <a16:creationId xmlns:a16="http://schemas.microsoft.com/office/drawing/2014/main" id="{936F15D6-AD08-2F43-8B14-4A503832F61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7395435" y="2665277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0148961" y="2665277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58" name="Shape 558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59" name="Shape 559"/>
          <p:cNvSpPr/>
          <p:nvPr/>
        </p:nvSpPr>
        <p:spPr>
          <a:xfrm>
            <a:off x="1472184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60" name="Shape 560"/>
          <p:cNvSpPr/>
          <p:nvPr/>
        </p:nvSpPr>
        <p:spPr>
          <a:xfrm>
            <a:off x="5452664" y="25422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61" name="Shape 561"/>
          <p:cNvSpPr/>
          <p:nvPr/>
        </p:nvSpPr>
        <p:spPr>
          <a:xfrm>
            <a:off x="821688" y="66347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62" name="Shape 562"/>
          <p:cNvSpPr/>
          <p:nvPr/>
        </p:nvSpPr>
        <p:spPr>
          <a:xfrm>
            <a:off x="1648149" y="65385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564" name="Shape 564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565" name="Shape 565"/>
          <p:cNvSpPr/>
          <p:nvPr/>
        </p:nvSpPr>
        <p:spPr>
          <a:xfrm>
            <a:off x="1188357" y="7746192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5CBB8560-D7D3-5D4D-8821-12320541B64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7585935" y="30653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0339461" y="30653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7922897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72" name="Shape 572"/>
          <p:cNvSpPr/>
          <p:nvPr/>
        </p:nvSpPr>
        <p:spPr>
          <a:xfrm>
            <a:off x="10676423" y="24982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73" name="Shape 573"/>
          <p:cNvSpPr/>
          <p:nvPr/>
        </p:nvSpPr>
        <p:spPr>
          <a:xfrm>
            <a:off x="1661712" y="27801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74" name="Shape 574"/>
          <p:cNvSpPr/>
          <p:nvPr/>
        </p:nvSpPr>
        <p:spPr>
          <a:xfrm>
            <a:off x="5643164" y="294234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575" name="Shape 575"/>
          <p:cNvSpPr/>
          <p:nvPr/>
        </p:nvSpPr>
        <p:spPr>
          <a:xfrm>
            <a:off x="1012188" y="54218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576" name="Shape 576"/>
          <p:cNvSpPr/>
          <p:nvPr/>
        </p:nvSpPr>
        <p:spPr>
          <a:xfrm>
            <a:off x="1838649" y="53257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7659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578" name="Shape 578"/>
          <p:cNvSpPr/>
          <p:nvPr/>
        </p:nvSpPr>
        <p:spPr>
          <a:xfrm>
            <a:off x="10453672" y="33420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95228F17-DCB6-624E-A13B-7E8080DC189E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7395435" y="28557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10148961" y="28557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7732397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99" name="Shape 599"/>
          <p:cNvSpPr/>
          <p:nvPr/>
        </p:nvSpPr>
        <p:spPr>
          <a:xfrm>
            <a:off x="10485923" y="22887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00" name="Shape 600"/>
          <p:cNvSpPr/>
          <p:nvPr/>
        </p:nvSpPr>
        <p:spPr>
          <a:xfrm>
            <a:off x="1471212" y="25706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02" name="Shape 602"/>
          <p:cNvSpPr/>
          <p:nvPr/>
        </p:nvSpPr>
        <p:spPr>
          <a:xfrm>
            <a:off x="821688" y="57965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03" name="Shape 603"/>
          <p:cNvSpPr/>
          <p:nvPr/>
        </p:nvSpPr>
        <p:spPr>
          <a:xfrm>
            <a:off x="1648149" y="57003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7469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05" name="Shape 605"/>
          <p:cNvSpPr/>
          <p:nvPr/>
        </p:nvSpPr>
        <p:spPr>
          <a:xfrm>
            <a:off x="10263172" y="31324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3AA1CF92-03D9-1C40-AEDC-D4FD4594C5FA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02">
            <a:extLst>
              <a:ext uri="{FF2B5EF4-FFF2-40B4-BE49-F238E27FC236}">
                <a16:creationId xmlns:a16="http://schemas.microsoft.com/office/drawing/2014/main" id="{8AB57E91-3DC1-4C4F-8726-3AE21D12D35C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7732397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12" name="Shape 612"/>
          <p:cNvSpPr/>
          <p:nvPr/>
        </p:nvSpPr>
        <p:spPr>
          <a:xfrm>
            <a:off x="10485923" y="21744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13" name="Shape 613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17" name="Shape 617"/>
          <p:cNvSpPr/>
          <p:nvPr/>
        </p:nvSpPr>
        <p:spPr>
          <a:xfrm>
            <a:off x="7469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18" name="Shape 618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4" name="Shape 601">
            <a:extLst>
              <a:ext uri="{FF2B5EF4-FFF2-40B4-BE49-F238E27FC236}">
                <a16:creationId xmlns:a16="http://schemas.microsoft.com/office/drawing/2014/main" id="{95157E01-7563-D74D-AB1A-662FBBB15E4D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846B3EB5-FCBD-4847-A1E6-7DA6D6B1C4D3}"/>
              </a:ext>
            </a:extLst>
          </p:cNvPr>
          <p:cNvSpPr txBox="1">
            <a:spLocks/>
          </p:cNvSpPr>
          <p:nvPr/>
        </p:nvSpPr>
        <p:spPr>
          <a:xfrm>
            <a:off x="5149850" y="5298517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7" name="Shape 628">
            <a:extLst>
              <a:ext uri="{FF2B5EF4-FFF2-40B4-BE49-F238E27FC236}">
                <a16:creationId xmlns:a16="http://schemas.microsoft.com/office/drawing/2014/main" id="{659D2122-560E-D44F-8D63-ABAE88B4DB73}"/>
              </a:ext>
            </a:extLst>
          </p:cNvPr>
          <p:cNvSpPr/>
          <p:nvPr/>
        </p:nvSpPr>
        <p:spPr>
          <a:xfrm>
            <a:off x="893406" y="651107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18" name="Shape 629">
            <a:extLst>
              <a:ext uri="{FF2B5EF4-FFF2-40B4-BE49-F238E27FC236}">
                <a16:creationId xmlns:a16="http://schemas.microsoft.com/office/drawing/2014/main" id="{5877721D-B112-6440-A6F5-3C48CDA22982}"/>
              </a:ext>
            </a:extLst>
          </p:cNvPr>
          <p:cNvSpPr/>
          <p:nvPr/>
        </p:nvSpPr>
        <p:spPr>
          <a:xfrm>
            <a:off x="1719867" y="641489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Review</a:t>
            </a:r>
            <a:r>
              <a:rPr lang="en-US" sz="6480" dirty="0">
                <a:solidFill>
                  <a:srgbClr val="FFFFFF"/>
                </a:solidFill>
              </a:rPr>
              <a:t> 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859564" y="4704466"/>
            <a:ext cx="28148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Virtualization</a:t>
            </a:r>
          </a:p>
        </p:txBody>
      </p:sp>
      <p:sp>
        <p:nvSpPr>
          <p:cNvPr id="76" name="Shape 76"/>
          <p:cNvSpPr/>
          <p:nvPr/>
        </p:nvSpPr>
        <p:spPr>
          <a:xfrm>
            <a:off x="3471491" y="3220920"/>
            <a:ext cx="108843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77" name="Shape 77"/>
          <p:cNvSpPr/>
          <p:nvPr/>
        </p:nvSpPr>
        <p:spPr>
          <a:xfrm>
            <a:off x="3471491" y="6255152"/>
            <a:ext cx="180017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78" name="Shape 78"/>
          <p:cNvSpPr/>
          <p:nvPr/>
        </p:nvSpPr>
        <p:spPr>
          <a:xfrm>
            <a:off x="5721477" y="2573101"/>
            <a:ext cx="312425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Context Switch</a:t>
            </a:r>
          </a:p>
        </p:txBody>
      </p:sp>
      <p:sp>
        <p:nvSpPr>
          <p:cNvPr id="79" name="Shape 79"/>
          <p:cNvSpPr/>
          <p:nvPr/>
        </p:nvSpPr>
        <p:spPr>
          <a:xfrm>
            <a:off x="5721477" y="3748385"/>
            <a:ext cx="22137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1497F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Schedulers</a:t>
            </a:r>
          </a:p>
        </p:txBody>
      </p:sp>
      <p:sp>
        <p:nvSpPr>
          <p:cNvPr id="80" name="Shape 80"/>
          <p:cNvSpPr/>
          <p:nvPr/>
        </p:nvSpPr>
        <p:spPr>
          <a:xfrm>
            <a:off x="6356477" y="5907385"/>
            <a:ext cx="279082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Segmentation</a:t>
            </a:r>
          </a:p>
        </p:txBody>
      </p:sp>
      <p:sp>
        <p:nvSpPr>
          <p:cNvPr id="81" name="Shape 81"/>
          <p:cNvSpPr/>
          <p:nvPr/>
        </p:nvSpPr>
        <p:spPr>
          <a:xfrm>
            <a:off x="6394577" y="6885285"/>
            <a:ext cx="14491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Paging</a:t>
            </a:r>
          </a:p>
        </p:txBody>
      </p:sp>
      <p:sp>
        <p:nvSpPr>
          <p:cNvPr id="82" name="Shape 82"/>
          <p:cNvSpPr/>
          <p:nvPr/>
        </p:nvSpPr>
        <p:spPr>
          <a:xfrm>
            <a:off x="10429547" y="5612081"/>
            <a:ext cx="11846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TLBs</a:t>
            </a:r>
          </a:p>
        </p:txBody>
      </p:sp>
      <p:sp>
        <p:nvSpPr>
          <p:cNvPr id="83" name="Shape 83"/>
          <p:cNvSpPr/>
          <p:nvPr/>
        </p:nvSpPr>
        <p:spPr>
          <a:xfrm>
            <a:off x="10429547" y="6467847"/>
            <a:ext cx="210314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Multilevel</a:t>
            </a:r>
          </a:p>
        </p:txBody>
      </p:sp>
      <p:sp>
        <p:nvSpPr>
          <p:cNvPr id="84" name="Shape 84"/>
          <p:cNvSpPr/>
          <p:nvPr/>
        </p:nvSpPr>
        <p:spPr>
          <a:xfrm>
            <a:off x="10429547" y="7196613"/>
            <a:ext cx="20358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Swapping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2645576" y="3849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645576" y="5373850"/>
            <a:ext cx="1149389" cy="87159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 flipV="1">
            <a:off x="4550576" y="2932424"/>
            <a:ext cx="1045670" cy="51902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0576" y="3694424"/>
            <a:ext cx="1043519" cy="3676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312735" y="6853196"/>
            <a:ext cx="1021286" cy="36868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 flipV="1">
            <a:off x="7972196" y="5996896"/>
            <a:ext cx="2412059" cy="115422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 flipV="1">
            <a:off x="7959417" y="6840451"/>
            <a:ext cx="2375814" cy="37876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7975453" y="7280378"/>
            <a:ext cx="2399456" cy="29463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6356477" y="4891385"/>
            <a:ext cx="2165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Allocation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5312735" y="6254661"/>
            <a:ext cx="1022472" cy="4715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 flipV="1">
            <a:off x="5312735" y="5444649"/>
            <a:ext cx="1027548" cy="102754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7395435" y="27605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0148961" y="27605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7732397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5" name="Shape 625"/>
          <p:cNvSpPr/>
          <p:nvPr/>
        </p:nvSpPr>
        <p:spPr>
          <a:xfrm>
            <a:off x="10485923" y="219347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1471212" y="24753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28" name="Shape 628"/>
          <p:cNvSpPr/>
          <p:nvPr/>
        </p:nvSpPr>
        <p:spPr>
          <a:xfrm>
            <a:off x="821688" y="67172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29" name="Shape 629"/>
          <p:cNvSpPr/>
          <p:nvPr/>
        </p:nvSpPr>
        <p:spPr>
          <a:xfrm>
            <a:off x="1648149" y="66211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69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31" name="Shape 631"/>
          <p:cNvSpPr/>
          <p:nvPr/>
        </p:nvSpPr>
        <p:spPr>
          <a:xfrm>
            <a:off x="10263172" y="30372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59614CA-6F23-7144-8056-63DE345F3DF0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7" name="Shape 568">
            <a:extLst>
              <a:ext uri="{FF2B5EF4-FFF2-40B4-BE49-F238E27FC236}">
                <a16:creationId xmlns:a16="http://schemas.microsoft.com/office/drawing/2014/main" id="{54BD81A8-2D50-CB48-8C21-2D42FDC6FAFF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#1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7395435" y="30462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10148961" y="30462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7732397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38" name="Shape 638"/>
          <p:cNvSpPr/>
          <p:nvPr/>
        </p:nvSpPr>
        <p:spPr>
          <a:xfrm>
            <a:off x="10485923" y="2479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39" name="Shape 639"/>
          <p:cNvSpPr/>
          <p:nvPr/>
        </p:nvSpPr>
        <p:spPr>
          <a:xfrm>
            <a:off x="1471212" y="2761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3000" dirty="0">
                <a:solidFill>
                  <a:srgbClr val="7BDB45"/>
                </a:solidFill>
                <a:latin typeface="Menlo"/>
                <a:ea typeface="Menlo"/>
                <a:cs typeface="Menlo"/>
                <a:sym typeface="Menlo"/>
              </a:rPr>
              <a:t>102</a:t>
            </a:r>
            <a:endParaRPr sz="30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41" name="Shape 641"/>
          <p:cNvSpPr/>
          <p:nvPr/>
        </p:nvSpPr>
        <p:spPr>
          <a:xfrm>
            <a:off x="821688" y="70030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642" name="Shape 642"/>
          <p:cNvSpPr/>
          <p:nvPr/>
        </p:nvSpPr>
        <p:spPr>
          <a:xfrm>
            <a:off x="1648149" y="69068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7469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644" name="Shape 644"/>
          <p:cNvSpPr/>
          <p:nvPr/>
        </p:nvSpPr>
        <p:spPr>
          <a:xfrm>
            <a:off x="10263172" y="3322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45" name="Shape 645"/>
          <p:cNvSpPr/>
          <p:nvPr/>
        </p:nvSpPr>
        <p:spPr>
          <a:xfrm>
            <a:off x="788339" y="8394930"/>
            <a:ext cx="3775072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dirty="0">
                <a:solidFill>
                  <a:schemeClr val="bg1"/>
                </a:solidFill>
              </a:rPr>
              <a:t>Desired Result</a:t>
            </a:r>
            <a:r>
              <a:rPr sz="4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9A69491F-E5E1-3340-ABEE-C4EE2D03522C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FA9F4830-D6ED-4B44-A673-FA07478E71E2}"/>
              </a:ext>
            </a:extLst>
          </p:cNvPr>
          <p:cNvSpPr txBox="1">
            <a:spLocks/>
          </p:cNvSpPr>
          <p:nvPr/>
        </p:nvSpPr>
        <p:spPr>
          <a:xfrm>
            <a:off x="5149850" y="5441950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Another schedule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54" name="Shape 654"/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55" name="Shape 655"/>
          <p:cNvSpPr/>
          <p:nvPr/>
        </p:nvSpPr>
        <p:spPr>
          <a:xfrm>
            <a:off x="7469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56" name="Shape 656"/>
          <p:cNvSpPr/>
          <p:nvPr/>
        </p:nvSpPr>
        <p:spPr>
          <a:xfrm>
            <a:off x="1471212" y="23801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658" name="Shape 658"/>
          <p:cNvSpPr/>
          <p:nvPr/>
        </p:nvSpPr>
        <p:spPr>
          <a:xfrm>
            <a:off x="821688" y="50218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59" name="Shape 659"/>
          <p:cNvSpPr/>
          <p:nvPr/>
        </p:nvSpPr>
        <p:spPr>
          <a:xfrm>
            <a:off x="1648149" y="49256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0263172" y="29419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A4EB1FAF-69CC-7341-9985-1458693BE91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3E480CA5-E546-DF49-8496-84F7E7ED38A2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7469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69" name="Shape 669"/>
          <p:cNvSpPr/>
          <p:nvPr/>
        </p:nvSpPr>
        <p:spPr>
          <a:xfrm>
            <a:off x="1462889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71" name="Shape 671"/>
          <p:cNvSpPr/>
          <p:nvPr/>
        </p:nvSpPr>
        <p:spPr>
          <a:xfrm>
            <a:off x="821688" y="57393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72" name="Shape 672"/>
          <p:cNvSpPr/>
          <p:nvPr/>
        </p:nvSpPr>
        <p:spPr>
          <a:xfrm>
            <a:off x="1648149" y="56432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0263172" y="31134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BCF1E195-727B-DE46-B22E-2956A98A2E17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498B57-ED09-1E41-B26F-DEF76AA6B35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04C87364-45E5-A540-A660-8C4394F560FD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6D2A23CA-E2E3-A547-82C4-9C78CA3C15B7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7469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695" name="Shape 695"/>
          <p:cNvSpPr/>
          <p:nvPr/>
        </p:nvSpPr>
        <p:spPr>
          <a:xfrm>
            <a:off x="1471212" y="2377440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97" name="Shape 697"/>
          <p:cNvSpPr/>
          <p:nvPr/>
        </p:nvSpPr>
        <p:spPr>
          <a:xfrm>
            <a:off x="851395" y="6249593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698" name="Shape 698"/>
          <p:cNvSpPr/>
          <p:nvPr/>
        </p:nvSpPr>
        <p:spPr>
          <a:xfrm>
            <a:off x="1677856" y="6153416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10263172" y="2757958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00" name="Shape 700"/>
          <p:cNvSpPr/>
          <p:nvPr/>
        </p:nvSpPr>
        <p:spPr>
          <a:xfrm>
            <a:off x="851395" y="7428217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92233BAE-124D-F144-8C9C-E2854429563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C17C1EA7-7B6C-7246-87B8-2E81205A3EE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20" name="Shape 653">
            <a:extLst>
              <a:ext uri="{FF2B5EF4-FFF2-40B4-BE49-F238E27FC236}">
                <a16:creationId xmlns:a16="http://schemas.microsoft.com/office/drawing/2014/main" id="{477111C0-0F46-1647-87D3-182F16DC2109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1" name="Shape 654">
            <a:extLst>
              <a:ext uri="{FF2B5EF4-FFF2-40B4-BE49-F238E27FC236}">
                <a16:creationId xmlns:a16="http://schemas.microsoft.com/office/drawing/2014/main" id="{D37EEFAA-0307-3649-B64F-76B97CA0B34A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7395435" y="264622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0148961" y="264622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469172" y="292293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09" name="Shape 709"/>
          <p:cNvSpPr/>
          <p:nvPr/>
        </p:nvSpPr>
        <p:spPr>
          <a:xfrm>
            <a:off x="1471212" y="236106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711" name="Shape 711"/>
          <p:cNvSpPr/>
          <p:nvPr/>
        </p:nvSpPr>
        <p:spPr>
          <a:xfrm>
            <a:off x="821688" y="500279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12" name="Shape 712"/>
          <p:cNvSpPr/>
          <p:nvPr/>
        </p:nvSpPr>
        <p:spPr>
          <a:xfrm>
            <a:off x="1648149" y="490662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10263172" y="292293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6D1474D-19BD-5947-8692-D6BB07DD2BE5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85F780-B9DF-5F47-8D77-3208357CEA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EF3E4FE1-D65C-8C41-8DDB-2D573E8ECC6B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9992AB1-F645-8141-ACCA-BAE0D405A0A1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7395435" y="27414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0148961" y="27414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7469172" y="30181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36" name="Shape 736"/>
          <p:cNvSpPr/>
          <p:nvPr/>
        </p:nvSpPr>
        <p:spPr>
          <a:xfrm>
            <a:off x="1471212" y="24563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738" name="Shape 738"/>
          <p:cNvSpPr/>
          <p:nvPr/>
        </p:nvSpPr>
        <p:spPr>
          <a:xfrm>
            <a:off x="821688" y="56314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39" name="Shape 739"/>
          <p:cNvSpPr/>
          <p:nvPr/>
        </p:nvSpPr>
        <p:spPr>
          <a:xfrm>
            <a:off x="1648149" y="55352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10263172" y="30181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795E015-7CBB-6944-BC82-7D87B1FD2EFE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A4D8A0B1-4F83-764E-93F1-1C15B45F4E5B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D68F0191-C88F-8E44-8BFE-27E56A804250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94CAD5E5-66CF-4E4D-BB5B-F2DA5FD8BF99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7395435" y="2703377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0148961" y="2703377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7469172" y="2980089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49" name="Shape 749"/>
          <p:cNvSpPr/>
          <p:nvPr/>
        </p:nvSpPr>
        <p:spPr>
          <a:xfrm>
            <a:off x="1471212" y="241821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51" name="Shape 751"/>
          <p:cNvSpPr/>
          <p:nvPr/>
        </p:nvSpPr>
        <p:spPr>
          <a:xfrm>
            <a:off x="821688" y="6202948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52" name="Shape 752"/>
          <p:cNvSpPr/>
          <p:nvPr/>
        </p:nvSpPr>
        <p:spPr>
          <a:xfrm>
            <a:off x="1648149" y="6106771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10263172" y="2980089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8F03720D-1309-8B4A-B225-2EFFAAC10C3F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2570396C-09F8-074B-8F78-42EE25A99280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330A35C4-AB12-D54E-94A4-18117DF97AEE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C0AF2F21-7AF8-8E44-8F7D-7B00158D6E48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7469172" y="2920650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62" name="Shape 762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64" name="Shape 764"/>
          <p:cNvSpPr/>
          <p:nvPr/>
        </p:nvSpPr>
        <p:spPr>
          <a:xfrm>
            <a:off x="821688" y="6739661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65" name="Shape 765"/>
          <p:cNvSpPr/>
          <p:nvPr/>
        </p:nvSpPr>
        <p:spPr>
          <a:xfrm>
            <a:off x="1648149" y="6643484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10263172" y="2920650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A299719-2B8D-604E-A93C-AD73E8371F2B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C355133B-02C0-8345-AA63-534B878B5EC3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B9E7DC14-8C3F-074B-9A43-52286DD04E2F}"/>
              </a:ext>
            </a:extLst>
          </p:cNvPr>
          <p:cNvSpPr/>
          <p:nvPr/>
        </p:nvSpPr>
        <p:spPr>
          <a:xfrm>
            <a:off x="7732397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E8B90C8-F6E4-3045-81AC-67634A661B9E}"/>
              </a:ext>
            </a:extLst>
          </p:cNvPr>
          <p:cNvSpPr/>
          <p:nvPr/>
        </p:nvSpPr>
        <p:spPr>
          <a:xfrm>
            <a:off x="10485923" y="2098229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84658"/>
            <a:ext cx="13007294" cy="674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1514820" y="9223665"/>
            <a:ext cx="99729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 lvl="0">
              <a:defRPr u="none">
                <a:solidFill>
                  <a:srgbClr val="000000"/>
                </a:solidFill>
              </a:defRPr>
            </a:pPr>
            <a:r>
              <a:rPr u="sng">
                <a:solidFill>
                  <a:srgbClr val="FFFFFF"/>
                </a:solidFill>
                <a:hlinkClick r:id="rId3"/>
              </a:rPr>
              <a:t>http://cacm.acm.org/magazines/2012/4/147359-cpu-db-recording-microprocessor-history/fulltext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70" name="Shape 770"/>
          <p:cNvSpPr/>
          <p:nvPr/>
        </p:nvSpPr>
        <p:spPr>
          <a:xfrm>
            <a:off x="7395435" y="2660904"/>
            <a:ext cx="2204935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10148961" y="2660904"/>
            <a:ext cx="2204934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469172" y="3096045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75" name="Shape 775"/>
          <p:cNvSpPr/>
          <p:nvPr/>
        </p:nvSpPr>
        <p:spPr>
          <a:xfrm>
            <a:off x="1471212" y="2386584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77" name="Shape 777"/>
          <p:cNvSpPr/>
          <p:nvPr/>
        </p:nvSpPr>
        <p:spPr>
          <a:xfrm>
            <a:off x="821688" y="6699904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778" name="Shape 778"/>
          <p:cNvSpPr/>
          <p:nvPr/>
        </p:nvSpPr>
        <p:spPr>
          <a:xfrm>
            <a:off x="1648149" y="6603727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0263172" y="3096045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0x195</a:t>
            </a:r>
          </a:p>
        </p:txBody>
      </p:sp>
      <p:sp>
        <p:nvSpPr>
          <p:cNvPr id="780" name="Shape 780"/>
          <p:cNvSpPr/>
          <p:nvPr/>
        </p:nvSpPr>
        <p:spPr>
          <a:xfrm>
            <a:off x="993387" y="7975956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23F92E1C-2192-5047-AB01-792054CECC0C}"/>
              </a:ext>
            </a:extLst>
          </p:cNvPr>
          <p:cNvSpPr/>
          <p:nvPr/>
        </p:nvSpPr>
        <p:spPr>
          <a:xfrm>
            <a:off x="7609438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D8A25A55-4410-4A40-A747-F549AEE31F71}"/>
              </a:ext>
            </a:extLst>
          </p:cNvPr>
          <p:cNvSpPr/>
          <p:nvPr/>
        </p:nvSpPr>
        <p:spPr>
          <a:xfrm>
            <a:off x="10362964" y="219130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81B0C06D-B2DC-6D41-930C-3F9F5A0169F2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615BD40F-E0BF-9A4C-B230-EA2DE2A5D368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794" name="Shape 794"/>
          <p:cNvSpPr/>
          <p:nvPr/>
        </p:nvSpPr>
        <p:spPr>
          <a:xfrm>
            <a:off x="1448608" y="7880370"/>
            <a:ext cx="101053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</a:rPr>
              <a:t>Thread </a:t>
            </a:r>
            <a:r>
              <a:rPr sz="7200" b="1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784" name="Shape 784"/>
          <p:cNvSpPr/>
          <p:nvPr/>
        </p:nvSpPr>
        <p:spPr>
          <a:xfrm>
            <a:off x="7395435" y="2799455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10148961" y="2799455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7469172" y="3076167"/>
            <a:ext cx="18940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1471212" y="2514292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821688" y="6286326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1648149" y="6190149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263172" y="3076167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987416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30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624">
            <a:extLst>
              <a:ext uri="{FF2B5EF4-FFF2-40B4-BE49-F238E27FC236}">
                <a16:creationId xmlns:a16="http://schemas.microsoft.com/office/drawing/2014/main" id="{7781895C-BC47-B747-89F6-D58155F346BA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5" name="Shape 625">
            <a:extLst>
              <a:ext uri="{FF2B5EF4-FFF2-40B4-BE49-F238E27FC236}">
                <a16:creationId xmlns:a16="http://schemas.microsoft.com/office/drawing/2014/main" id="{397AEBBB-BFC6-3949-9A5B-6AF06F3B3924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D79D498-4782-3748-996E-D2B9AB77B1A4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7EEA5A90-EC12-6443-BEB9-C2390A0F50D7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600" dirty="0">
                <a:solidFill>
                  <a:srgbClr val="FFFFFF"/>
                </a:solidFill>
              </a:rPr>
              <a:t>Thread Schedule #2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7395435" y="2759699"/>
            <a:ext cx="2204935" cy="1553555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0148961" y="2759699"/>
            <a:ext cx="2204934" cy="1553555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7469172" y="3036411"/>
            <a:ext cx="1686359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/>
              <a:t>%rip: 0x1</a:t>
            </a:r>
            <a:r>
              <a:rPr lang="en-US" sz="2600" dirty="0"/>
              <a:t>a2</a:t>
            </a:r>
            <a:endParaRPr sz="2600" dirty="0"/>
          </a:p>
        </p:txBody>
      </p:sp>
      <p:sp>
        <p:nvSpPr>
          <p:cNvPr id="816" name="Shape 816"/>
          <p:cNvSpPr/>
          <p:nvPr/>
        </p:nvSpPr>
        <p:spPr>
          <a:xfrm>
            <a:off x="1471212" y="2474536"/>
            <a:ext cx="287258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b="1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30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821688" y="6741870"/>
            <a:ext cx="6412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1648149" y="6645693"/>
            <a:ext cx="833216" cy="84894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263172" y="3036411"/>
            <a:ext cx="18759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/>
              <a:t>%rip: 0x1a2</a:t>
            </a:r>
          </a:p>
        </p:txBody>
      </p:sp>
      <p:sp>
        <p:nvSpPr>
          <p:cNvPr id="14" name="Shape 834"/>
          <p:cNvSpPr/>
          <p:nvPr/>
        </p:nvSpPr>
        <p:spPr>
          <a:xfrm>
            <a:off x="640362" y="7865741"/>
            <a:ext cx="91884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WRONG</a:t>
            </a:r>
            <a:r>
              <a:rPr lang="en-US" sz="3600" dirty="0">
                <a:solidFill>
                  <a:schemeClr val="bg1"/>
                </a:solidFill>
              </a:rPr>
              <a:t> Result</a:t>
            </a:r>
            <a:r>
              <a:rPr sz="3600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Final value of balance is 101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0962552C-3B24-394E-AA1D-C70B5F155E9C}"/>
              </a:ext>
            </a:extLst>
          </p:cNvPr>
          <p:cNvSpPr/>
          <p:nvPr/>
        </p:nvSpPr>
        <p:spPr>
          <a:xfrm>
            <a:off x="7732397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6352A2D8-3DA9-1444-B8E8-874B2112E142}"/>
              </a:ext>
            </a:extLst>
          </p:cNvPr>
          <p:cNvSpPr/>
          <p:nvPr/>
        </p:nvSpPr>
        <p:spPr>
          <a:xfrm>
            <a:off x="10485923" y="1978327"/>
            <a:ext cx="15310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51CDBE2F-A6EB-2642-9D0D-162133BA42B6}"/>
              </a:ext>
            </a:extLst>
          </p:cNvPr>
          <p:cNvSpPr/>
          <p:nvPr/>
        </p:nvSpPr>
        <p:spPr>
          <a:xfrm>
            <a:off x="5452664" y="2732797"/>
            <a:ext cx="153567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blocks:</a:t>
            </a:r>
          </a:p>
        </p:txBody>
      </p:sp>
      <p:sp>
        <p:nvSpPr>
          <p:cNvPr id="20" name="Shape 568">
            <a:extLst>
              <a:ext uri="{FF2B5EF4-FFF2-40B4-BE49-F238E27FC236}">
                <a16:creationId xmlns:a16="http://schemas.microsoft.com/office/drawing/2014/main" id="{09F757EC-4B2F-9B4C-8198-A5F720051F2A}"/>
              </a:ext>
            </a:extLst>
          </p:cNvPr>
          <p:cNvSpPr txBox="1">
            <a:spLocks/>
          </p:cNvSpPr>
          <p:nvPr/>
        </p:nvSpPr>
        <p:spPr>
          <a:xfrm>
            <a:off x="5149850" y="5037034"/>
            <a:ext cx="7854950" cy="1965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3800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3800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3800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3800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3800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3800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533713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4294967295"/>
          </p:nvPr>
        </p:nvSpPr>
        <p:spPr>
          <a:xfrm>
            <a:off x="0" y="2309813"/>
            <a:ext cx="12482513" cy="59150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add </a:t>
            </a:r>
            <a:r>
              <a:rPr sz="3800" dirty="0">
                <a:solidFill>
                  <a:schemeClr val="bg1"/>
                </a:solidFill>
              </a:rPr>
              <a:t>%0x</a:t>
            </a:r>
            <a:r>
              <a:rPr lang="en-US" sz="3800" dirty="0">
                <a:solidFill>
                  <a:schemeClr val="bg1"/>
                </a:solidFill>
              </a:rPr>
              <a:t>2</a:t>
            </a:r>
            <a:r>
              <a:rPr sz="3800" dirty="0">
                <a:solidFill>
                  <a:schemeClr val="bg1"/>
                </a:solidFill>
              </a:rPr>
              <a:t>, </a:t>
            </a:r>
            <a:r>
              <a:rPr sz="3800" dirty="0"/>
              <a:t>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		</a:t>
            </a:r>
            <a:r>
              <a:rPr lang="en-US" sz="3800" dirty="0"/>
              <a:t>						</a:t>
            </a:r>
            <a:r>
              <a:rPr sz="3800" dirty="0"/>
              <a:t>mov %eax, 0x123</a:t>
            </a:r>
          </a:p>
        </p:txBody>
      </p:sp>
      <p:sp>
        <p:nvSpPr>
          <p:cNvPr id="838" name="Shape 838"/>
          <p:cNvSpPr/>
          <p:nvPr/>
        </p:nvSpPr>
        <p:spPr>
          <a:xfrm>
            <a:off x="407369" y="8740255"/>
            <a:ext cx="77777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</a:t>
            </a:r>
            <a:r>
              <a:rPr sz="3600">
                <a:solidFill>
                  <a:schemeClr val="bg1"/>
                </a:solidFill>
              </a:rPr>
              <a:t>is added</a:t>
            </a:r>
            <a:r>
              <a:rPr lang="en-US" sz="3600">
                <a:solidFill>
                  <a:schemeClr val="bg1"/>
                </a:solidFill>
              </a:rPr>
              <a:t> to shared variable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8814" y="874025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700088" y="2587625"/>
            <a:ext cx="12304712" cy="5919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42" name="Shape 842"/>
          <p:cNvSpPr/>
          <p:nvPr/>
        </p:nvSpPr>
        <p:spPr>
          <a:xfrm>
            <a:off x="556591" y="8704401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5" name="Shape 845"/>
          <p:cNvSpPr>
            <a:spLocks noGrp="1"/>
          </p:cNvSpPr>
          <p:nvPr>
            <p:ph type="body" idx="4294967295"/>
          </p:nvPr>
        </p:nvSpPr>
        <p:spPr>
          <a:xfrm>
            <a:off x="641350" y="2209800"/>
            <a:ext cx="12363450" cy="6238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46" name="Shape 846"/>
          <p:cNvSpPr/>
          <p:nvPr/>
        </p:nvSpPr>
        <p:spPr>
          <a:xfrm>
            <a:off x="3426027" y="8677785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idx="4294967295"/>
          </p:nvPr>
        </p:nvSpPr>
        <p:spPr>
          <a:xfrm>
            <a:off x="601663" y="2190750"/>
            <a:ext cx="12403137" cy="6237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</p:txBody>
      </p:sp>
      <p:sp>
        <p:nvSpPr>
          <p:cNvPr id="850" name="Shape 850"/>
          <p:cNvSpPr/>
          <p:nvPr/>
        </p:nvSpPr>
        <p:spPr>
          <a:xfrm>
            <a:off x="3624809" y="8797054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2319" y="8807313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Timeline View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660400" y="2309813"/>
            <a:ext cx="12344400" cy="60785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add %0x</a:t>
            </a:r>
            <a:r>
              <a:rPr lang="en-US" sz="3800" dirty="0"/>
              <a:t>2</a:t>
            </a:r>
            <a:r>
              <a:rPr sz="3800" dirty="0"/>
              <a:t>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0x123,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add %0x1, %eax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mov %eax, 0x123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						mov %eax, 0x123</a:t>
            </a:r>
          </a:p>
        </p:txBody>
      </p:sp>
      <p:sp>
        <p:nvSpPr>
          <p:cNvPr id="854" name="Shape 854"/>
          <p:cNvSpPr/>
          <p:nvPr/>
        </p:nvSpPr>
        <p:spPr>
          <a:xfrm>
            <a:off x="3803713" y="8737419"/>
            <a:ext cx="42046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56454" y="8740255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Motivation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0287"/>
            <a:ext cx="12307957" cy="8643729"/>
          </a:xfrm>
        </p:spPr>
        <p:txBody>
          <a:bodyPr>
            <a:no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CPU Trend: Same speed, but multiple cores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Goal: </a:t>
            </a:r>
            <a:r>
              <a:rPr lang="en-US" sz="3200" dirty="0"/>
              <a:t>Write applications that fully utilize many cores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/>
              <a:t>Option 1: </a:t>
            </a:r>
            <a:r>
              <a:rPr lang="en-US" sz="3200" dirty="0"/>
              <a:t>Build apps from many communicating </a:t>
            </a:r>
            <a:r>
              <a:rPr lang="en-US" sz="3200" b="1" dirty="0"/>
              <a:t>processes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Example: Chrome (process per tab)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Communicate via pipe() or similar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Pros?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 Don’t need new abstractions; good for security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Cons?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Cumbersome programming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High c</a:t>
            </a:r>
            <a:r>
              <a:rPr lang="en-US" sz="3200" dirty="0"/>
              <a:t>ommunication overheads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Expensive context switching (why expensive?)</a:t>
            </a:r>
            <a:endParaRPr lang="en-US" sz="32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Non-Determinism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443" y="2600961"/>
            <a:ext cx="12085983" cy="679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Concurrency leads to non-deterministic results</a:t>
            </a:r>
          </a:p>
          <a:p>
            <a:pPr marL="877140" lvl="1" indent="-457200"/>
            <a:r>
              <a:rPr lang="en-US" dirty="0"/>
              <a:t>Not deterministic result: different results even with same inputs</a:t>
            </a:r>
          </a:p>
          <a:p>
            <a:pPr marL="877140" lvl="1" indent="-457200"/>
            <a:r>
              <a:rPr lang="en-US" dirty="0"/>
              <a:t>race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Whether bug manifests depends on CPU schedule!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Passing tests means little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program: imagine scheduler is malicious</a:t>
            </a:r>
          </a:p>
          <a:p>
            <a:pPr marL="0" indent="0">
              <a:buNone/>
            </a:pPr>
            <a:r>
              <a:rPr lang="en-US" dirty="0"/>
              <a:t>Assume scheduler will pick bad ordering at some point…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What do we want?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0" y="2606675"/>
            <a:ext cx="11504613" cy="15890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</a:t>
            </a:r>
            <a:r>
              <a:rPr lang="en-US" sz="3800" dirty="0"/>
              <a:t>3</a:t>
            </a:r>
            <a:r>
              <a:rPr sz="3800" dirty="0"/>
              <a:t> instructions to execute</a:t>
            </a:r>
            <a:r>
              <a:rPr lang="en-US" sz="3800" dirty="0"/>
              <a:t> as an uninterruptable group </a:t>
            </a: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That is, we want them to be atomic</a:t>
            </a:r>
          </a:p>
        </p:txBody>
      </p:sp>
      <p:sp>
        <p:nvSpPr>
          <p:cNvPr id="871" name="Shape 871"/>
          <p:cNvSpPr/>
          <p:nvPr/>
        </p:nvSpPr>
        <p:spPr>
          <a:xfrm>
            <a:off x="4068698" y="4494203"/>
            <a:ext cx="3569888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0x123,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add %0x1, %eax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chemeClr val="bg2"/>
                </a:solidFill>
                <a:latin typeface="Gill Sans MT" panose="020B0502020104020203" pitchFamily="34" charset="77"/>
              </a:rPr>
              <a:t>mov %eax, 0x123</a:t>
            </a:r>
          </a:p>
        </p:txBody>
      </p:sp>
      <p:sp>
        <p:nvSpPr>
          <p:cNvPr id="873" name="Shape 873"/>
          <p:cNvSpPr/>
          <p:nvPr/>
        </p:nvSpPr>
        <p:spPr>
          <a:xfrm>
            <a:off x="8624894" y="5145168"/>
            <a:ext cx="291746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  <a:latin typeface="Gill Sans MT" panose="020B0502020104020203" pitchFamily="34" charset="77"/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3918548" y="4495562"/>
            <a:ext cx="4263759" cy="2001498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172454" y="5486340"/>
            <a:ext cx="3606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498889" y="7091691"/>
            <a:ext cx="11504420" cy="15880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 rtl="0" eaLnBrk="0" fontAlgn="base" hangingPunct="0">
              <a:spcBef>
                <a:spcPts val="2133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More general:</a:t>
            </a:r>
          </a:p>
          <a:p>
            <a:pPr algn="l" rtl="0" eaLnBrk="0" fontAlgn="base" hangingPunct="0">
              <a:spcBef>
                <a:spcPts val="2133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Need </a:t>
            </a:r>
            <a:r>
              <a:rPr sz="2800" kern="1200" dirty="0">
                <a:solidFill>
                  <a:srgbClr val="000000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mutual exclusion for critical sections</a:t>
            </a:r>
          </a:p>
          <a:p>
            <a:pPr marL="917768" lvl="2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</a:pP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if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process A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is in critical section C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, </a:t>
            </a: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process B </a:t>
            </a:r>
            <a:r>
              <a:rPr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can’t</a:t>
            </a:r>
            <a:endParaRPr lang="en-US" sz="2800" kern="1200" dirty="0"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Gill Sans MT" panose="020B0502020104020203" pitchFamily="34" charset="77"/>
              <a:ea typeface="ＭＳ Ｐゴシック" pitchFamily="-112" charset="-128"/>
            </a:endParaRPr>
          </a:p>
          <a:p>
            <a:pPr marL="917768" lvl="2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</a:pPr>
            <a:r>
              <a:rPr lang="en-US" sz="2800" kern="1200" dirty="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</a:rPr>
              <a:t>	(okay if other processes do unrelated work)</a:t>
            </a:r>
            <a:endParaRPr sz="2800" kern="1200" dirty="0">
              <a:solidFill>
                <a:schemeClr val="bg1"/>
              </a:solidFill>
              <a:effectLst>
                <a:outerShdw blurRad="63500" dir="2700000" algn="tl" rotWithShape="0">
                  <a:schemeClr val="tx1">
                    <a:alpha val="40000"/>
                  </a:schemeClr>
                </a:outerShdw>
              </a:effectLst>
              <a:latin typeface="Gill Sans MT" panose="020B0502020104020203" pitchFamily="34" charset="77"/>
              <a:ea typeface="ＭＳ Ｐゴシック" pitchFamily="-112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9864436" y="3014135"/>
            <a:ext cx="18473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512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337110" cy="3034453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Build higher-level synchronization primitives in OS</a:t>
            </a:r>
          </a:p>
          <a:p>
            <a:pPr marL="1300460" lvl="1" indent="-650230">
              <a:lnSpc>
                <a:spcPct val="90000"/>
              </a:lnSpc>
            </a:pPr>
            <a:r>
              <a:rPr lang="en-US" altLang="en-US" sz="2844" dirty="0"/>
              <a:t>Operations that ensure correct ordering of instructions across threads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709333" y="5635414"/>
            <a:ext cx="7802880" cy="173397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2709333" y="7477760"/>
            <a:ext cx="7802880" cy="162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512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634639" y="5506722"/>
            <a:ext cx="2763897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62506" y="5743788"/>
            <a:ext cx="357822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992754" y="6610774"/>
            <a:ext cx="577113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985174" y="5960534"/>
            <a:ext cx="2352604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12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603329" y="7349068"/>
            <a:ext cx="1903085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29094" y="7694508"/>
            <a:ext cx="1888659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7508639" y="7457442"/>
            <a:ext cx="274466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999025" y="8324428"/>
            <a:ext cx="5189241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512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58107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8000" dirty="0"/>
              <a:t>Locks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16836" y="2600961"/>
            <a:ext cx="11966712" cy="66623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Goal: Provide mutual exclusion (</a:t>
            </a:r>
            <a:r>
              <a:rPr lang="en-US" altLang="en-US" sz="3413" dirty="0" err="1"/>
              <a:t>mutex</a:t>
            </a:r>
            <a:r>
              <a:rPr lang="en-US" altLang="en-US" sz="3413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3413" dirty="0"/>
              <a:t>Three common operations: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Allocate and Initialize</a:t>
            </a:r>
          </a:p>
          <a:p>
            <a:pPr lvl="1">
              <a:lnSpc>
                <a:spcPct val="90000"/>
              </a:lnSpc>
            </a:pPr>
            <a:r>
              <a:rPr lang="en-US" altLang="en-US" sz="2560" dirty="0" err="1">
                <a:latin typeface="Courier" charset="0"/>
              </a:rPr>
              <a:t>Pthread_mutex_t</a:t>
            </a:r>
            <a:r>
              <a:rPr lang="en-US" altLang="en-US" sz="2560" dirty="0">
                <a:latin typeface="Courier" charset="0"/>
              </a:rPr>
              <a:t> </a:t>
            </a:r>
            <a:r>
              <a:rPr lang="en-US" altLang="en-US" sz="2560" dirty="0" err="1">
                <a:latin typeface="Courier" charset="0"/>
              </a:rPr>
              <a:t>mylock</a:t>
            </a:r>
            <a:r>
              <a:rPr lang="en-US" altLang="en-US" sz="2560" dirty="0">
                <a:latin typeface="Courier" charset="0"/>
              </a:rPr>
              <a:t> = PTHREAD_MUTEX_INITIALIZER;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Acquire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Acquire exclusion access to lock; 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Wait if lock is not available  (some other process in critical section)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Spin or block (relinquish CPU) while waiting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3413" dirty="0"/>
              <a:t>Release</a:t>
            </a:r>
            <a:endParaRPr lang="en-US" altLang="en-US" sz="3413" dirty="0">
              <a:latin typeface="Courier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44" dirty="0"/>
              <a:t>Release exclusive access to lock; let another process enter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844" dirty="0" err="1">
                <a:latin typeface="Courier" charset="0"/>
              </a:rPr>
              <a:t>Pthread_mutex_unlock</a:t>
            </a:r>
            <a:r>
              <a:rPr lang="en-US" altLang="en-US" sz="2844" dirty="0">
                <a:latin typeface="Courier" charset="0"/>
              </a:rPr>
              <a:t>(&amp;</a:t>
            </a:r>
            <a:r>
              <a:rPr lang="en-US" altLang="en-US" sz="2844" dirty="0" err="1">
                <a:latin typeface="Courier" charset="0"/>
              </a:rPr>
              <a:t>mylock</a:t>
            </a:r>
            <a:r>
              <a:rPr lang="en-US" altLang="en-US" sz="2844" dirty="0"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639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2600961"/>
            <a:ext cx="12161520" cy="611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Consider multi-threaded applications that do more than increment shared balance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Multi-threaded application with shared linked-list</a:t>
            </a:r>
          </a:p>
          <a:p>
            <a:pPr lvl="1"/>
            <a:r>
              <a:rPr lang="en-US" sz="2800" dirty="0"/>
              <a:t>All concurrent:</a:t>
            </a:r>
          </a:p>
          <a:p>
            <a:pPr lvl="2"/>
            <a:r>
              <a:rPr lang="en-US" sz="2800" dirty="0"/>
              <a:t>Thread A inserting element a</a:t>
            </a:r>
          </a:p>
          <a:p>
            <a:pPr lvl="2"/>
            <a:r>
              <a:rPr lang="en-US" sz="2800" dirty="0"/>
              <a:t>Thread B inserting element b</a:t>
            </a:r>
          </a:p>
          <a:p>
            <a:pPr lvl="2"/>
            <a:r>
              <a:rPr lang="en-US" sz="2800" dirty="0"/>
              <a:t>Thread C looking up element c</a:t>
            </a:r>
          </a:p>
        </p:txBody>
      </p:sp>
    </p:spTree>
    <p:extLst>
      <p:ext uri="{BB962C8B-B14F-4D97-AF65-F5344CB8AC3E}">
        <p14:creationId xmlns:p14="http://schemas.microsoft.com/office/powerpoint/2010/main" val="2090950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7132A-4F2B-994A-8174-7CBD29231CB0}"/>
              </a:ext>
            </a:extLst>
          </p:cNvPr>
          <p:cNvSpPr/>
          <p:nvPr/>
        </p:nvSpPr>
        <p:spPr>
          <a:xfrm>
            <a:off x="211216" y="3657576"/>
            <a:ext cx="894327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Typedef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struct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__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*head;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  <a:p>
            <a:pPr algn="l"/>
            <a:endParaRPr lang="en-US" sz="26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List_Init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6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 *L) {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NULL;</a:t>
            </a:r>
          </a:p>
          <a:p>
            <a:pPr algn="l"/>
            <a:r>
              <a:rPr lang="en-US" sz="26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825265" y="4220210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643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8675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936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870423" y="4616615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A189E2-BA9A-F145-9B3F-F96C5E7FC5EE}"/>
              </a:ext>
            </a:extLst>
          </p:cNvPr>
          <p:cNvSpPr/>
          <p:nvPr/>
        </p:nvSpPr>
        <p:spPr>
          <a:xfrm>
            <a:off x="211216" y="2088409"/>
            <a:ext cx="65024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typedef struct __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{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key;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	struct __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 *next;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r>
              <a:rPr lang="en-US" sz="24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400" dirty="0">
                <a:solidFill>
                  <a:schemeClr val="bg2"/>
                </a:solidFill>
                <a:latin typeface="Gill Sans MT" panose="020B0502020104020203" pitchFamily="34" charset="7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25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 animBg="1"/>
      <p:bldP spid="9" grpId="0" animBg="1"/>
      <p:bldP spid="14" grpId="0" animBg="1"/>
      <p:bldP spid="16" grpId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825265" y="4220210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643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8675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3" name="Shape 343">
            <a:extLst>
              <a:ext uri="{FF2B5EF4-FFF2-40B4-BE49-F238E27FC236}">
                <a16:creationId xmlns:a16="http://schemas.microsoft.com/office/drawing/2014/main" id="{2D2375BD-10A4-644C-AA29-4F50ED8720AD}"/>
              </a:ext>
            </a:extLst>
          </p:cNvPr>
          <p:cNvSpPr/>
          <p:nvPr/>
        </p:nvSpPr>
        <p:spPr>
          <a:xfrm>
            <a:off x="10707341" y="394187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936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346">
            <a:extLst>
              <a:ext uri="{FF2B5EF4-FFF2-40B4-BE49-F238E27FC236}">
                <a16:creationId xmlns:a16="http://schemas.microsoft.com/office/drawing/2014/main" id="{FEBE86BC-E144-5C44-B04F-625DB84538CE}"/>
              </a:ext>
            </a:extLst>
          </p:cNvPr>
          <p:cNvSpPr/>
          <p:nvPr/>
        </p:nvSpPr>
        <p:spPr>
          <a:xfrm>
            <a:off x="9968016" y="457687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870423" y="4616615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E57C0-FE12-4F41-9F05-00053E6E1491}"/>
              </a:ext>
            </a:extLst>
          </p:cNvPr>
          <p:cNvSpPr/>
          <p:nvPr/>
        </p:nvSpPr>
        <p:spPr>
          <a:xfrm>
            <a:off x="203079" y="2077458"/>
            <a:ext cx="65024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0894A-8025-7047-96DA-B632B81EF608}"/>
              </a:ext>
            </a:extLst>
          </p:cNvPr>
          <p:cNvSpPr/>
          <p:nvPr/>
        </p:nvSpPr>
        <p:spPr>
          <a:xfrm>
            <a:off x="185272" y="5343594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426CA-EEBB-834C-A5C8-F8A5BEEAA1F0}"/>
              </a:ext>
            </a:extLst>
          </p:cNvPr>
          <p:cNvSpPr txBox="1"/>
          <p:nvPr/>
        </p:nvSpPr>
        <p:spPr>
          <a:xfrm>
            <a:off x="5093838" y="7973568"/>
            <a:ext cx="703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What can go wrong?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Find schedule that leads to problem?</a:t>
            </a:r>
          </a:p>
        </p:txBody>
      </p:sp>
    </p:spTree>
    <p:extLst>
      <p:ext uri="{BB962C8B-B14F-4D97-AF65-F5344CB8AC3E}">
        <p14:creationId xmlns:p14="http://schemas.microsoft.com/office/powerpoint/2010/main" val="22567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29574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397512" y="4193003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40" name="Shape 340"/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4520895" y="4521297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39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    </a:t>
            </a:r>
            <a:r>
              <a:rPr lang="en-US" sz="3000" dirty="0" err="1"/>
              <a:t>Cntxt_Switch</a:t>
            </a:r>
            <a:r>
              <a:rPr lang="en-US" sz="3000" dirty="0"/>
              <a:t>()</a:t>
            </a:r>
            <a:r>
              <a:rPr sz="3000" dirty="0"/>
              <a:t>		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L-&gt;head = new</a:t>
            </a:r>
          </a:p>
        </p:txBody>
      </p:sp>
    </p:spTree>
    <p:extLst>
      <p:ext uri="{BB962C8B-B14F-4D97-AF65-F5344CB8AC3E}">
        <p14:creationId xmlns:p14="http://schemas.microsoft.com/office/powerpoint/2010/main" val="327036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CONCURRENCY: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Option</a:t>
            </a:r>
            <a:r>
              <a:rPr sz="648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798513" y="2324100"/>
            <a:ext cx="12206287" cy="52276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New abstraction: </a:t>
            </a:r>
            <a:r>
              <a:rPr sz="3900" b="1" dirty="0">
                <a:latin typeface="Helvetica"/>
                <a:ea typeface="Helvetica"/>
                <a:cs typeface="Helvetica"/>
                <a:sym typeface="Helvetica"/>
              </a:rPr>
              <a:t>thread</a:t>
            </a: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900" dirty="0"/>
              <a:t>Threads are like processes, </a:t>
            </a:r>
            <a:r>
              <a:rPr lang="en-US" sz="3900" dirty="0"/>
              <a:t>except:</a:t>
            </a:r>
            <a:br>
              <a:rPr lang="en-US" sz="3900" dirty="0"/>
            </a:br>
            <a:r>
              <a:rPr lang="en-US" sz="3900" dirty="0"/>
              <a:t>multiple threads of same process </a:t>
            </a:r>
            <a:r>
              <a:rPr sz="3900" dirty="0"/>
              <a:t>share </a:t>
            </a:r>
            <a:r>
              <a:rPr lang="en-US" sz="3900" dirty="0"/>
              <a:t>an </a:t>
            </a:r>
            <a:r>
              <a:rPr sz="3900" dirty="0"/>
              <a:t>address space</a:t>
            </a:r>
            <a:endParaRPr lang="en-US" sz="39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9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900" dirty="0"/>
              <a:t>Divide large task across several cooperative threads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900" dirty="0"/>
              <a:t>Communicate through shared address space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345" name="Shape 345"/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  <p:sp>
        <p:nvSpPr>
          <p:cNvPr id="14" name="Shape 350">
            <a:extLst>
              <a:ext uri="{FF2B5EF4-FFF2-40B4-BE49-F238E27FC236}">
                <a16:creationId xmlns:a16="http://schemas.microsoft.com/office/drawing/2014/main" id="{E2E05D3D-8502-2B47-9380-6E2CFD140D09}"/>
              </a:ext>
            </a:extLst>
          </p:cNvPr>
          <p:cNvSpPr/>
          <p:nvPr/>
        </p:nvSpPr>
        <p:spPr>
          <a:xfrm flipV="1">
            <a:off x="3934503" y="5067181"/>
            <a:ext cx="1462149" cy="99675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351">
            <a:extLst>
              <a:ext uri="{FF2B5EF4-FFF2-40B4-BE49-F238E27FC236}">
                <a16:creationId xmlns:a16="http://schemas.microsoft.com/office/drawing/2014/main" id="{FF543BC9-8AB4-5843-90D7-F74D3CF15176}"/>
              </a:ext>
            </a:extLst>
          </p:cNvPr>
          <p:cNvSpPr/>
          <p:nvPr/>
        </p:nvSpPr>
        <p:spPr>
          <a:xfrm>
            <a:off x="3122826" y="55116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339">
            <a:extLst>
              <a:ext uri="{FF2B5EF4-FFF2-40B4-BE49-F238E27FC236}">
                <a16:creationId xmlns:a16="http://schemas.microsoft.com/office/drawing/2014/main" id="{617C2193-3CEF-FA46-96D0-5BFAE0E1F402}"/>
              </a:ext>
            </a:extLst>
          </p:cNvPr>
          <p:cNvSpPr/>
          <p:nvPr/>
        </p:nvSpPr>
        <p:spPr>
          <a:xfrm>
            <a:off x="1282791" y="5735645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7" name="Shape 349">
            <a:extLst>
              <a:ext uri="{FF2B5EF4-FFF2-40B4-BE49-F238E27FC236}">
                <a16:creationId xmlns:a16="http://schemas.microsoft.com/office/drawing/2014/main" id="{412E77B9-DAEC-6E45-B7D9-AFFAD01AFCFB}"/>
              </a:ext>
            </a:extLst>
          </p:cNvPr>
          <p:cNvSpPr/>
          <p:nvPr/>
        </p:nvSpPr>
        <p:spPr>
          <a:xfrm>
            <a:off x="2406174" y="6063939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11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0" y="2222500"/>
            <a:ext cx="12484100" cy="7531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u="sng" dirty="0"/>
              <a:t>Thread 1				Thread 2    			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new-&gt;next = L-&gt;head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    </a:t>
            </a:r>
            <a:r>
              <a:rPr lang="en-US" sz="3000" dirty="0" err="1"/>
              <a:t>Cntxt_Switch</a:t>
            </a:r>
            <a:r>
              <a:rPr lang="en-US" sz="3000" dirty="0"/>
              <a:t>()</a:t>
            </a:r>
            <a:r>
              <a:rPr sz="3000" dirty="0"/>
              <a:t>		new-&gt;key = key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000" dirty="0"/>
              <a:t>					L-&gt;head = new</a:t>
            </a:r>
            <a:r>
              <a:rPr lang="en-US" sz="3000" dirty="0"/>
              <a:t>											 </a:t>
            </a:r>
            <a:r>
              <a:rPr lang="en-US" sz="3000" dirty="0" err="1"/>
              <a:t>Cntxt_Switch</a:t>
            </a:r>
            <a:r>
              <a:rPr lang="en-US" sz="3000" dirty="0"/>
              <a:t>()						  													   L-&gt;head = new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	</a:t>
            </a:r>
            <a:endParaRPr sz="3000" dirty="0"/>
          </a:p>
        </p:txBody>
      </p:sp>
      <p:sp>
        <p:nvSpPr>
          <p:cNvPr id="4" name="Shape 332">
            <a:extLst>
              <a:ext uri="{FF2B5EF4-FFF2-40B4-BE49-F238E27FC236}">
                <a16:creationId xmlns:a16="http://schemas.microsoft.com/office/drawing/2014/main" id="{D651B07A-E961-4840-B0C6-61A1578825EA}"/>
              </a:ext>
            </a:extLst>
          </p:cNvPr>
          <p:cNvSpPr/>
          <p:nvPr/>
        </p:nvSpPr>
        <p:spPr>
          <a:xfrm>
            <a:off x="3082923" y="8179633"/>
            <a:ext cx="61074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b="1" dirty="0">
                <a:solidFill>
                  <a:schemeClr val="bg1"/>
                </a:solidFill>
              </a:rPr>
              <a:t>Both </a:t>
            </a:r>
            <a:r>
              <a:rPr lang="en-US" sz="3600" b="1" dirty="0">
                <a:solidFill>
                  <a:schemeClr val="bg1"/>
                </a:solidFill>
              </a:rPr>
              <a:t>entries </a:t>
            </a:r>
            <a:r>
              <a:rPr sz="3600" b="1" dirty="0">
                <a:solidFill>
                  <a:schemeClr val="bg1"/>
                </a:solidFill>
              </a:rPr>
              <a:t>point to old 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7C495-2C5E-6341-A8FD-A0623AA20CAB}"/>
              </a:ext>
            </a:extLst>
          </p:cNvPr>
          <p:cNvSpPr/>
          <p:nvPr/>
        </p:nvSpPr>
        <p:spPr>
          <a:xfrm>
            <a:off x="1559268" y="8836223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</a:rPr>
              <a:t>Only one entry (which one?) can be the new head.</a:t>
            </a:r>
          </a:p>
        </p:txBody>
      </p:sp>
    </p:spTree>
    <p:extLst>
      <p:ext uri="{BB962C8B-B14F-4D97-AF65-F5344CB8AC3E}">
        <p14:creationId xmlns:p14="http://schemas.microsoft.com/office/powerpoint/2010/main" val="1598165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Linked List</a:t>
            </a:r>
          </a:p>
        </p:txBody>
      </p:sp>
      <p:sp>
        <p:nvSpPr>
          <p:cNvPr id="17" name="Shape 366"/>
          <p:cNvSpPr/>
          <p:nvPr/>
        </p:nvSpPr>
        <p:spPr>
          <a:xfrm>
            <a:off x="4520895" y="5910720"/>
            <a:ext cx="19540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1"/>
                </a:solidFill>
              </a:rPr>
              <a:t>[orphan node]</a:t>
            </a:r>
          </a:p>
        </p:txBody>
      </p:sp>
      <p:sp>
        <p:nvSpPr>
          <p:cNvPr id="18" name="Shape 340">
            <a:extLst>
              <a:ext uri="{FF2B5EF4-FFF2-40B4-BE49-F238E27FC236}">
                <a16:creationId xmlns:a16="http://schemas.microsoft.com/office/drawing/2014/main" id="{0A846F73-7922-8441-A61E-9836349354BE}"/>
              </a:ext>
            </a:extLst>
          </p:cNvPr>
          <p:cNvSpPr/>
          <p:nvPr/>
        </p:nvSpPr>
        <p:spPr>
          <a:xfrm rot="2106185">
            <a:off x="3254164" y="259681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Shape 341">
            <a:extLst>
              <a:ext uri="{FF2B5EF4-FFF2-40B4-BE49-F238E27FC236}">
                <a16:creationId xmlns:a16="http://schemas.microsoft.com/office/drawing/2014/main" id="{00AA5C31-D46C-6149-8A9A-11F624749F15}"/>
              </a:ext>
            </a:extLst>
          </p:cNvPr>
          <p:cNvSpPr/>
          <p:nvPr/>
        </p:nvSpPr>
        <p:spPr>
          <a:xfrm>
            <a:off x="5154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Shape 342">
            <a:extLst>
              <a:ext uri="{FF2B5EF4-FFF2-40B4-BE49-F238E27FC236}">
                <a16:creationId xmlns:a16="http://schemas.microsoft.com/office/drawing/2014/main" id="{29A1C9E0-BB15-D94D-A182-F78B8CBF7D48}"/>
              </a:ext>
            </a:extLst>
          </p:cNvPr>
          <p:cNvSpPr/>
          <p:nvPr/>
        </p:nvSpPr>
        <p:spPr>
          <a:xfrm>
            <a:off x="7186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21" name="Shape 343">
            <a:extLst>
              <a:ext uri="{FF2B5EF4-FFF2-40B4-BE49-F238E27FC236}">
                <a16:creationId xmlns:a16="http://schemas.microsoft.com/office/drawing/2014/main" id="{1AA4EAB1-0207-9549-8B69-00601F475127}"/>
              </a:ext>
            </a:extLst>
          </p:cNvPr>
          <p:cNvSpPr/>
          <p:nvPr/>
        </p:nvSpPr>
        <p:spPr>
          <a:xfrm>
            <a:off x="9218826" y="392394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22" name="Shape 344">
            <a:extLst>
              <a:ext uri="{FF2B5EF4-FFF2-40B4-BE49-F238E27FC236}">
                <a16:creationId xmlns:a16="http://schemas.microsoft.com/office/drawing/2014/main" id="{9FAF019C-7C51-3C45-BAC6-0CD504124302}"/>
              </a:ext>
            </a:extLst>
          </p:cNvPr>
          <p:cNvSpPr/>
          <p:nvPr/>
        </p:nvSpPr>
        <p:spPr>
          <a:xfrm rot="2106185" flipV="1">
            <a:off x="4334257" y="3780453"/>
            <a:ext cx="1150926" cy="56117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23" name="Shape 345">
            <a:extLst>
              <a:ext uri="{FF2B5EF4-FFF2-40B4-BE49-F238E27FC236}">
                <a16:creationId xmlns:a16="http://schemas.microsoft.com/office/drawing/2014/main" id="{BD4196B0-AF13-294F-918B-58180B1DDE9C}"/>
              </a:ext>
            </a:extLst>
          </p:cNvPr>
          <p:cNvSpPr/>
          <p:nvPr/>
        </p:nvSpPr>
        <p:spPr>
          <a:xfrm>
            <a:off x="6447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4" name="Shape 346">
            <a:extLst>
              <a:ext uri="{FF2B5EF4-FFF2-40B4-BE49-F238E27FC236}">
                <a16:creationId xmlns:a16="http://schemas.microsoft.com/office/drawing/2014/main" id="{6576028B-DF3B-0B4B-855E-DD8D85EEACC0}"/>
              </a:ext>
            </a:extLst>
          </p:cNvPr>
          <p:cNvSpPr/>
          <p:nvPr/>
        </p:nvSpPr>
        <p:spPr>
          <a:xfrm>
            <a:off x="8479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5" name="Shape 347">
            <a:extLst>
              <a:ext uri="{FF2B5EF4-FFF2-40B4-BE49-F238E27FC236}">
                <a16:creationId xmlns:a16="http://schemas.microsoft.com/office/drawing/2014/main" id="{E046FB8C-65BF-7B4F-8304-F33D86FA60CF}"/>
              </a:ext>
            </a:extLst>
          </p:cNvPr>
          <p:cNvSpPr/>
          <p:nvPr/>
        </p:nvSpPr>
        <p:spPr>
          <a:xfrm>
            <a:off x="10511501" y="4558943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6" name="Shape 348">
            <a:extLst>
              <a:ext uri="{FF2B5EF4-FFF2-40B4-BE49-F238E27FC236}">
                <a16:creationId xmlns:a16="http://schemas.microsoft.com/office/drawing/2014/main" id="{DE1E6323-9B99-7E44-A5E2-5DD15178AB38}"/>
              </a:ext>
            </a:extLst>
          </p:cNvPr>
          <p:cNvSpPr/>
          <p:nvPr/>
        </p:nvSpPr>
        <p:spPr>
          <a:xfrm>
            <a:off x="11463420" y="4235093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88E610AF-2A1E-1B4C-8689-342215137172}"/>
              </a:ext>
            </a:extLst>
          </p:cNvPr>
          <p:cNvSpPr/>
          <p:nvPr/>
        </p:nvSpPr>
        <p:spPr>
          <a:xfrm flipV="1">
            <a:off x="3934503" y="5067181"/>
            <a:ext cx="1462149" cy="996759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453A64D7-BE4B-E245-A52E-CCDEC90B6EBF}"/>
              </a:ext>
            </a:extLst>
          </p:cNvPr>
          <p:cNvSpPr/>
          <p:nvPr/>
        </p:nvSpPr>
        <p:spPr>
          <a:xfrm>
            <a:off x="3122826" y="55116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26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Shape 339">
            <a:extLst>
              <a:ext uri="{FF2B5EF4-FFF2-40B4-BE49-F238E27FC236}">
                <a16:creationId xmlns:a16="http://schemas.microsoft.com/office/drawing/2014/main" id="{AD63C5F1-33E1-D549-AFD3-B0AF67ECFF0E}"/>
              </a:ext>
            </a:extLst>
          </p:cNvPr>
          <p:cNvSpPr/>
          <p:nvPr/>
        </p:nvSpPr>
        <p:spPr>
          <a:xfrm>
            <a:off x="1578345" y="2570853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0" name="Shape 349">
            <a:extLst>
              <a:ext uri="{FF2B5EF4-FFF2-40B4-BE49-F238E27FC236}">
                <a16:creationId xmlns:a16="http://schemas.microsoft.com/office/drawing/2014/main" id="{B162D59C-D7FF-6745-8F53-3DD94ED16912}"/>
              </a:ext>
            </a:extLst>
          </p:cNvPr>
          <p:cNvSpPr/>
          <p:nvPr/>
        </p:nvSpPr>
        <p:spPr>
          <a:xfrm>
            <a:off x="2701728" y="2899147"/>
            <a:ext cx="71665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97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15E9F5-C447-CC4F-9CFB-8C3426251B2A}"/>
              </a:ext>
            </a:extLst>
          </p:cNvPr>
          <p:cNvSpPr/>
          <p:nvPr/>
        </p:nvSpPr>
        <p:spPr>
          <a:xfrm>
            <a:off x="191393" y="2057633"/>
            <a:ext cx="6534615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*new =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malloc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sizeof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));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assert(new);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new-&gt;key = key;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new-&gt;next = L-&gt;head;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new;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7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List_Lookup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L-&gt;head;</a:t>
            </a:r>
            <a:b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</a:b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while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) {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if (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-&gt;key == key) 				return 1;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= </a:t>
            </a:r>
            <a:r>
              <a:rPr lang="en-US" sz="27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-&gt;next;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}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     return 0; </a:t>
            </a:r>
          </a:p>
          <a:p>
            <a:pPr algn="l"/>
            <a:r>
              <a:rPr lang="en-US" sz="27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endParaRPr lang="en-US" sz="2700" dirty="0">
              <a:solidFill>
                <a:schemeClr val="bg2"/>
              </a:solidFill>
              <a:effectLst/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BB8E-0E68-C342-A139-8AF512B6267C}"/>
              </a:ext>
            </a:extLst>
          </p:cNvPr>
          <p:cNvSpPr/>
          <p:nvPr/>
        </p:nvSpPr>
        <p:spPr>
          <a:xfrm>
            <a:off x="7030836" y="2223524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94606-78F3-574F-A8C5-06E1C19B3CA2}"/>
              </a:ext>
            </a:extLst>
          </p:cNvPr>
          <p:cNvSpPr txBox="1"/>
          <p:nvPr/>
        </p:nvSpPr>
        <p:spPr>
          <a:xfrm>
            <a:off x="7706244" y="7652395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</p:spTree>
    <p:extLst>
      <p:ext uri="{BB962C8B-B14F-4D97-AF65-F5344CB8AC3E}">
        <p14:creationId xmlns:p14="http://schemas.microsoft.com/office/powerpoint/2010/main" val="3951059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A512C-8BED-7A40-9F4B-F95B6456838A}"/>
              </a:ext>
            </a:extLst>
          </p:cNvPr>
          <p:cNvSpPr/>
          <p:nvPr/>
        </p:nvSpPr>
        <p:spPr>
          <a:xfrm>
            <a:off x="363976" y="2245981"/>
            <a:ext cx="89432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0620-B209-5B49-95E8-C9EBAFB36205}"/>
              </a:ext>
            </a:extLst>
          </p:cNvPr>
          <p:cNvSpPr txBox="1"/>
          <p:nvPr/>
        </p:nvSpPr>
        <p:spPr>
          <a:xfrm>
            <a:off x="210802" y="7555126"/>
            <a:ext cx="3796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How to add locks?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73488-5453-314E-96F1-E9BA09B58931}"/>
              </a:ext>
            </a:extLst>
          </p:cNvPr>
          <p:cNvSpPr/>
          <p:nvPr/>
        </p:nvSpPr>
        <p:spPr>
          <a:xfrm>
            <a:off x="6359515" y="2245981"/>
            <a:ext cx="894327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pthread_mutex_init</a:t>
            </a:r>
            <a:r>
              <a:rPr lang="en-US" sz="2800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(&amp;L-&gt;lock, NULL);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7200" dirty="0">
              <a:solidFill>
                <a:schemeClr val="bg2"/>
              </a:solidFill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535EB-1294-9343-95D8-FB5CE65AA5C3}"/>
              </a:ext>
            </a:extLst>
          </p:cNvPr>
          <p:cNvSpPr/>
          <p:nvPr/>
        </p:nvSpPr>
        <p:spPr>
          <a:xfrm>
            <a:off x="210802" y="8940191"/>
            <a:ext cx="3377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One lock per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9C913-9E66-FC44-B3A2-136EBE345B72}"/>
              </a:ext>
            </a:extLst>
          </p:cNvPr>
          <p:cNvSpPr/>
          <p:nvPr/>
        </p:nvSpPr>
        <p:spPr>
          <a:xfrm>
            <a:off x="210802" y="8201457"/>
            <a:ext cx="450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</p:txBody>
      </p:sp>
    </p:spTree>
    <p:extLst>
      <p:ext uri="{BB962C8B-B14F-4D97-AF65-F5344CB8AC3E}">
        <p14:creationId xmlns:p14="http://schemas.microsoft.com/office/powerpoint/2010/main" val="23279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-117306" y="1896930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Consider everything critical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79316" y="2946252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622369" y="2946252"/>
            <a:ext cx="1692178" cy="2721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774133" y="4995946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834762" y="5319111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885702" y="594208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AFA7EA-71FC-1B4E-A519-BC450C615E1D}"/>
              </a:ext>
            </a:extLst>
          </p:cNvPr>
          <p:cNvCxnSpPr/>
          <p:nvPr/>
        </p:nvCxnSpPr>
        <p:spPr>
          <a:xfrm>
            <a:off x="6720084" y="6721991"/>
            <a:ext cx="1261872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674903" y="8398625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7052675" y="884686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45A3FE-5604-0544-9DC5-765A08A4B037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14536" y="6207757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63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>
            <a:off x="6475544" y="4171100"/>
            <a:ext cx="1500864" cy="1367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34762" y="4995946"/>
            <a:ext cx="1141646" cy="3231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689ECD-0E88-9045-B277-D95D1F9B32BE}"/>
              </a:ext>
            </a:extLst>
          </p:cNvPr>
          <p:cNvSpPr txBox="1"/>
          <p:nvPr/>
        </p:nvSpPr>
        <p:spPr>
          <a:xfrm>
            <a:off x="-314169" y="2066135"/>
            <a:ext cx="765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Can critical section be smaller?</a:t>
            </a:r>
          </a:p>
        </p:txBody>
      </p:sp>
    </p:spTree>
    <p:extLst>
      <p:ext uri="{BB962C8B-B14F-4D97-AF65-F5344CB8AC3E}">
        <p14:creationId xmlns:p14="http://schemas.microsoft.com/office/powerpoint/2010/main" val="876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Locking Linked Lists : Approach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475544" y="3955312"/>
            <a:ext cx="1500864" cy="21578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94875" y="4953852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CC0E13-AC1F-7F4C-BD40-59C17762ED65}"/>
              </a:ext>
            </a:extLst>
          </p:cNvPr>
          <p:cNvSpPr txBox="1"/>
          <p:nvPr/>
        </p:nvSpPr>
        <p:spPr>
          <a:xfrm>
            <a:off x="885702" y="7191077"/>
            <a:ext cx="6319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If no </a:t>
            </a:r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List_Delete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(), locks not needed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765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What about Lookup()?</a:t>
            </a:r>
          </a:p>
        </p:txBody>
      </p:sp>
    </p:spTree>
    <p:extLst>
      <p:ext uri="{BB962C8B-B14F-4D97-AF65-F5344CB8AC3E}">
        <p14:creationId xmlns:p14="http://schemas.microsoft.com/office/powerpoint/2010/main" val="22527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Programming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36104" y="2600961"/>
            <a:ext cx="11257871" cy="680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413" dirty="0"/>
              <a:t>Multi-threaded programs tend to be structured as:</a:t>
            </a:r>
          </a:p>
          <a:p>
            <a:pPr lvl="1"/>
            <a:r>
              <a:rPr lang="en-US" altLang="en-US" sz="3600" b="1" dirty="0"/>
              <a:t>Producer/consumer</a:t>
            </a:r>
            <a:br>
              <a:rPr lang="en-US" altLang="en-US" sz="3600" dirty="0"/>
            </a:br>
            <a:r>
              <a:rPr lang="en-US" altLang="en-US" sz="3600" dirty="0"/>
              <a:t>Multiple producer threads create data (or work) that is handled by one of the multiple consumer threads </a:t>
            </a:r>
          </a:p>
          <a:p>
            <a:pPr lvl="1"/>
            <a:r>
              <a:rPr lang="en-US" altLang="en-US" sz="3600" b="1" dirty="0"/>
              <a:t>Pipeline</a:t>
            </a:r>
            <a:br>
              <a:rPr lang="en-US" altLang="en-US" sz="3600" dirty="0"/>
            </a:br>
            <a:r>
              <a:rPr lang="en-US" altLang="en-US" sz="3600" dirty="0"/>
              <a:t>Task is divided into series of subtasks, each of which is handled in series by a different thread</a:t>
            </a:r>
          </a:p>
          <a:p>
            <a:pPr lvl="1"/>
            <a:r>
              <a:rPr lang="en-US" altLang="en-US" sz="3600" b="1" dirty="0"/>
              <a:t>Defer work with background thread</a:t>
            </a:r>
            <a:br>
              <a:rPr lang="en-US" altLang="en-US" sz="3600" b="1" dirty="0"/>
            </a:br>
            <a:r>
              <a:rPr lang="en-US" altLang="en-US" sz="3600" dirty="0"/>
              <a:t>One thread performs non-critical work in the background (when CPU idle)</a:t>
            </a:r>
          </a:p>
          <a:p>
            <a:pPr lvl="1"/>
            <a:endParaRPr lang="en-US" altLang="en-US" sz="2844" dirty="0"/>
          </a:p>
        </p:txBody>
      </p:sp>
    </p:spTree>
    <p:extLst>
      <p:ext uri="{BB962C8B-B14F-4D97-AF65-F5344CB8AC3E}">
        <p14:creationId xmlns:p14="http://schemas.microsoft.com/office/powerpoint/2010/main" val="14032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13" name="Shape 213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15" name="Shape 215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17" name="Shape 217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2608" y="6221896"/>
            <a:ext cx="578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state do threads share?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91766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242348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26" name="Shape 226"/>
          <p:cNvSpPr/>
          <p:nvPr/>
        </p:nvSpPr>
        <p:spPr>
          <a:xfrm>
            <a:off x="5474303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784824" y="602893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28" name="Shape 228"/>
          <p:cNvSpPr/>
          <p:nvPr/>
        </p:nvSpPr>
        <p:spPr>
          <a:xfrm>
            <a:off x="2196780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1</a:t>
            </a:r>
          </a:p>
        </p:txBody>
      </p:sp>
      <p:sp>
        <p:nvSpPr>
          <p:cNvPr id="229" name="Shape 229"/>
          <p:cNvSpPr/>
          <p:nvPr/>
        </p:nvSpPr>
        <p:spPr>
          <a:xfrm>
            <a:off x="5798989" y="1261928"/>
            <a:ext cx="152628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/>
              <a:t>thread 2</a:t>
            </a:r>
          </a:p>
        </p:txBody>
      </p:sp>
      <p:sp>
        <p:nvSpPr>
          <p:cNvPr id="230" name="Shape 230"/>
          <p:cNvSpPr/>
          <p:nvPr/>
        </p:nvSpPr>
        <p:spPr>
          <a:xfrm>
            <a:off x="9002615" y="1233680"/>
            <a:ext cx="2084522" cy="2085650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436563" y="3734511"/>
            <a:ext cx="10619876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flipV="1">
            <a:off x="2959923" y="3340852"/>
            <a:ext cx="1" cy="353088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 flipV="1">
            <a:off x="6516564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9505873" y="602893"/>
            <a:ext cx="11050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10072563" y="3345773"/>
            <a:ext cx="1" cy="33834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9185866" y="1355220"/>
            <a:ext cx="1773396" cy="499396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37" name="Shape 237"/>
          <p:cNvSpPr/>
          <p:nvPr/>
        </p:nvSpPr>
        <p:spPr>
          <a:xfrm>
            <a:off x="9185866" y="1959242"/>
            <a:ext cx="1773396" cy="49939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38" name="Shape 238"/>
          <p:cNvSpPr/>
          <p:nvPr/>
        </p:nvSpPr>
        <p:spPr>
          <a:xfrm>
            <a:off x="9786813" y="2276344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956" y="6182140"/>
            <a:ext cx="733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threads share </a:t>
            </a:r>
            <a:r>
              <a:rPr lang="en-US"/>
              <a:t>page directories?</a:t>
            </a:r>
            <a:endParaRPr 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11172</TotalTime>
  <Words>4391</Words>
  <Application>Microsoft Macintosh PowerPoint</Application>
  <PresentationFormat>Custom</PresentationFormat>
  <Paragraphs>1009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Avenir Book</vt:lpstr>
      <vt:lpstr>Calisto MT</vt:lpstr>
      <vt:lpstr>Courier</vt:lpstr>
      <vt:lpstr>Gill Sans MT</vt:lpstr>
      <vt:lpstr>Helvetica</vt:lpstr>
      <vt:lpstr>Marker Felt</vt:lpstr>
      <vt:lpstr>Menlo</vt:lpstr>
      <vt:lpstr>Menlo-Regular</vt:lpstr>
      <vt:lpstr>Perpetua Titling MT</vt:lpstr>
      <vt:lpstr>1_Precedent</vt:lpstr>
      <vt:lpstr>Concurrency: Threads</vt:lpstr>
      <vt:lpstr>Announcements</vt:lpstr>
      <vt:lpstr>Review </vt:lpstr>
      <vt:lpstr>Motivation for Concurrency</vt:lpstr>
      <vt:lpstr>Motivation</vt:lpstr>
      <vt:lpstr>CONCURRENCY: Option 2</vt:lpstr>
      <vt:lpstr>Common Programming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API</vt:lpstr>
      <vt:lpstr>OS Support:  Approach 1</vt:lpstr>
      <vt:lpstr>OS Support:  Approach 2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Another schedule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Timeline View</vt:lpstr>
      <vt:lpstr>Timeline View</vt:lpstr>
      <vt:lpstr>Timeline View</vt:lpstr>
      <vt:lpstr>Timeline View</vt:lpstr>
      <vt:lpstr>Timeline View</vt:lpstr>
      <vt:lpstr>Non-Determinism</vt:lpstr>
      <vt:lpstr>What do we want?</vt:lpstr>
      <vt:lpstr>Synchronization</vt:lpstr>
      <vt:lpstr>Locks</vt:lpstr>
      <vt:lpstr>Other Examples</vt:lpstr>
      <vt:lpstr>Shared Linked List</vt:lpstr>
      <vt:lpstr>Shared Linked List</vt:lpstr>
      <vt:lpstr>Linked-List Race</vt:lpstr>
      <vt:lpstr>Linked-List Race</vt:lpstr>
      <vt:lpstr>Linked-List Race</vt:lpstr>
      <vt:lpstr>Linked-List Race</vt:lpstr>
      <vt:lpstr>Linked-List Race</vt:lpstr>
      <vt:lpstr>Resulting Linked List</vt:lpstr>
      <vt:lpstr>Locking Linked Lists</vt:lpstr>
      <vt:lpstr>Locking Linked Lists</vt:lpstr>
      <vt:lpstr>Locking Linked Lists : Approach #1</vt:lpstr>
      <vt:lpstr>Locking Linked Lists : Approach #1</vt:lpstr>
      <vt:lpstr>Locking Linked Lists : Approach #2</vt:lpstr>
      <vt:lpstr>Locking Linked Lists : Approach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Threads</dc:title>
  <cp:lastModifiedBy>Sudarsun Kannan</cp:lastModifiedBy>
  <cp:revision>203</cp:revision>
  <cp:lastPrinted>2019-03-04T02:36:43Z</cp:lastPrinted>
  <dcterms:modified xsi:type="dcterms:W3CDTF">2023-04-03T21:29:14Z</dcterms:modified>
</cp:coreProperties>
</file>