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499" r:id="rId2"/>
    <p:sldId id="516" r:id="rId3"/>
    <p:sldId id="507" r:id="rId4"/>
    <p:sldId id="512" r:id="rId5"/>
    <p:sldId id="469" r:id="rId6"/>
    <p:sldId id="485" r:id="rId7"/>
    <p:sldId id="513" r:id="rId8"/>
    <p:sldId id="468" r:id="rId9"/>
    <p:sldId id="471" r:id="rId10"/>
    <p:sldId id="472" r:id="rId11"/>
    <p:sldId id="473" r:id="rId12"/>
    <p:sldId id="470" r:id="rId13"/>
    <p:sldId id="475" r:id="rId14"/>
    <p:sldId id="514" r:id="rId15"/>
    <p:sldId id="515" r:id="rId16"/>
    <p:sldId id="498" r:id="rId17"/>
    <p:sldId id="329" r:id="rId18"/>
    <p:sldId id="501" r:id="rId19"/>
    <p:sldId id="263" r:id="rId20"/>
    <p:sldId id="482" r:id="rId21"/>
    <p:sldId id="521" r:id="rId22"/>
    <p:sldId id="421" r:id="rId23"/>
    <p:sldId id="422" r:id="rId24"/>
    <p:sldId id="518" r:id="rId25"/>
    <p:sldId id="427" r:id="rId26"/>
    <p:sldId id="423" r:id="rId27"/>
    <p:sldId id="505" r:id="rId28"/>
    <p:sldId id="506" r:id="rId29"/>
    <p:sldId id="508" r:id="rId30"/>
    <p:sldId id="484" r:id="rId31"/>
    <p:sldId id="425" r:id="rId32"/>
    <p:sldId id="426" r:id="rId33"/>
    <p:sldId id="520" r:id="rId34"/>
    <p:sldId id="429" r:id="rId35"/>
    <p:sldId id="51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8"/>
    <p:restoredTop sz="94664"/>
  </p:normalViewPr>
  <p:slideViewPr>
    <p:cSldViewPr snapToGrid="0" snapToObjects="1">
      <p:cViewPr varScale="1">
        <p:scale>
          <a:sx n="137" d="100"/>
          <a:sy n="137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ietf-dnsop-svcb-https/00/" TargetMode="External"/><Relationship Id="rId2" Type="http://schemas.openxmlformats.org/officeDocument/2006/relationships/hyperlink" Target="https://www.rfc-editor.org/rfc/rfc8162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Application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DNS, HTTP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4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>
            <a:extLst>
              <a:ext uri="{FF2B5EF4-FFF2-40B4-BE49-F238E27FC236}">
                <a16:creationId xmlns:a16="http://schemas.microsoft.com/office/drawing/2014/main" id="{7794455C-39D3-7144-B1D0-F61E0BAA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871B1AF-DA4D-5E4E-B33C-762A128E8C4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B5E586C-6C00-7245-9074-C9DE5018A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3163" y="228600"/>
            <a:ext cx="7772400" cy="1143000"/>
          </a:xfrm>
        </p:spPr>
        <p:txBody>
          <a:bodyPr/>
          <a:lstStyle/>
          <a:p>
            <a:r>
              <a:rPr lang="en-US" altLang="en-US" sz="3600"/>
              <a:t>DNS protocol, messages</a:t>
            </a:r>
            <a:endParaRPr lang="en-US" altLang="en-US"/>
          </a:p>
        </p:txBody>
      </p:sp>
      <p:pic>
        <p:nvPicPr>
          <p:cNvPr id="22532" name="Picture 3" descr="DNSmessage">
            <a:extLst>
              <a:ext uri="{FF2B5EF4-FFF2-40B4-BE49-F238E27FC236}">
                <a16:creationId xmlns:a16="http://schemas.microsoft.com/office/drawing/2014/main" id="{317A0E0A-CE47-134B-ADEB-895BA904C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25" y="1509713"/>
            <a:ext cx="43878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4">
            <a:extLst>
              <a:ext uri="{FF2B5EF4-FFF2-40B4-BE49-F238E27FC236}">
                <a16:creationId xmlns:a16="http://schemas.microsoft.com/office/drawing/2014/main" id="{1D32C9A4-48F5-ED43-A5B4-48AA0E01D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777" y="1827283"/>
            <a:ext cx="21643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Name, type fields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 for a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B9CAF801-A792-774A-8E91-176CCBF9D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6" y="2830514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to query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F25FFB4E-4629-6949-81E8-38AEE3915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834" y="3559343"/>
            <a:ext cx="36006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Information about nameserver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607BCA76-3D53-F14F-A65D-8159723C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110" y="4511843"/>
            <a:ext cx="263251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additional “helpful”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 that may be used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sp>
        <p:nvSpPr>
          <p:cNvPr id="22537" name="Line 8">
            <a:extLst>
              <a:ext uri="{FF2B5EF4-FFF2-40B4-BE49-F238E27FC236}">
                <a16:creationId xmlns:a16="http://schemas.microsoft.com/office/drawing/2014/main" id="{05A479F2-E2E1-5342-9572-8C4BB33EA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2171700"/>
            <a:ext cx="14478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9">
            <a:extLst>
              <a:ext uri="{FF2B5EF4-FFF2-40B4-BE49-F238E27FC236}">
                <a16:creationId xmlns:a16="http://schemas.microsoft.com/office/drawing/2014/main" id="{60FB4118-7586-2D46-8032-07EF40DA1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6" y="3200401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5F31722E-7626-3C4F-89C6-4722A6F97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350" y="4076700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1">
            <a:extLst>
              <a:ext uri="{FF2B5EF4-FFF2-40B4-BE49-F238E27FC236}">
                <a16:creationId xmlns:a16="http://schemas.microsoft.com/office/drawing/2014/main" id="{72508D61-32DD-1848-9038-1694400E08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4876" y="4743451"/>
            <a:ext cx="143827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41" name="Group 12">
            <a:extLst>
              <a:ext uri="{FF2B5EF4-FFF2-40B4-BE49-F238E27FC236}">
                <a16:creationId xmlns:a16="http://schemas.microsoft.com/office/drawing/2014/main" id="{A62BE518-8DF3-5548-82EF-7A9B5D6B9D9D}"/>
              </a:ext>
            </a:extLst>
          </p:cNvPr>
          <p:cNvGrpSpPr>
            <a:grpSpLocks/>
          </p:cNvGrpSpPr>
          <p:nvPr/>
        </p:nvGrpSpPr>
        <p:grpSpPr bwMode="auto">
          <a:xfrm>
            <a:off x="5919788" y="1282701"/>
            <a:ext cx="1828800" cy="307975"/>
            <a:chOff x="6157913" y="310454"/>
            <a:chExt cx="1828800" cy="307778"/>
          </a:xfrm>
        </p:grpSpPr>
        <p:sp>
          <p:nvSpPr>
            <p:cNvPr id="22542" name="Rectangle 13">
              <a:extLst>
                <a:ext uri="{FF2B5EF4-FFF2-40B4-BE49-F238E27FC236}">
                  <a16:creationId xmlns:a16="http://schemas.microsoft.com/office/drawing/2014/main" id="{B9ABA94E-3B8C-2C48-8580-334653AF3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9F936B-6DF8-D746-AD2B-DB12EF56B9EE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22544" name="TextBox 15">
              <a:extLst>
                <a:ext uri="{FF2B5EF4-FFF2-40B4-BE49-F238E27FC236}">
                  <a16:creationId xmlns:a16="http://schemas.microsoft.com/office/drawing/2014/main" id="{AFBD0D5A-9880-4B49-93D1-51FCD386C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QR</a:t>
              </a:r>
            </a:p>
          </p:txBody>
        </p:sp>
        <p:sp>
          <p:nvSpPr>
            <p:cNvPr id="22545" name="TextBox 16">
              <a:extLst>
                <a:ext uri="{FF2B5EF4-FFF2-40B4-BE49-F238E27FC236}">
                  <a16:creationId xmlns:a16="http://schemas.microsoft.com/office/drawing/2014/main" id="{0E50548A-931A-984E-B12B-4698BA4E1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OPCODE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31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1AE3EAF6-C893-CA47-9ECF-B756B5AC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35B47A-D9DA-2745-A8FE-EDF463AFEE4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3BF76EB-C53F-FE4B-B063-4CFB04161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Bootstrapping DNS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94FA66B-865B-4D49-B414-48609C167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789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How does a host contact the name server if all it has is the domain name and no (name server) IP address?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IP address of at least 1 nameserver (usually, a local resolver) must be known a priori </a:t>
            </a:r>
          </a:p>
          <a:p>
            <a:pPr marL="73025" indent="-293688"/>
            <a:r>
              <a:rPr lang="en-US" altLang="en-US" dirty="0"/>
              <a:t>The name server may be bootstrapped “statically”, e.g.,</a:t>
            </a:r>
          </a:p>
          <a:p>
            <a:pPr marL="692150" lvl="1" indent="-347663"/>
            <a:r>
              <a:rPr lang="en-US" altLang="en-US" sz="2000" dirty="0"/>
              <a:t>File 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etc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resolv.conf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unix</a:t>
            </a:r>
            <a:endParaRPr lang="en-US" altLang="en-US" sz="2000" dirty="0"/>
          </a:p>
          <a:p>
            <a:pPr marL="692150" lvl="1" indent="-347663"/>
            <a:r>
              <a:rPr lang="en-US" altLang="en-US" sz="2000" dirty="0">
                <a:latin typeface="Courier New" panose="02070309020205020404" pitchFamily="49" charset="0"/>
              </a:rPr>
              <a:t>Start -&gt; settings-&gt; control panel-&gt; network -&gt;TCP/IP -&gt; properties</a:t>
            </a:r>
            <a:r>
              <a:rPr lang="en-US" altLang="en-US" sz="2000" dirty="0"/>
              <a:t> in windows </a:t>
            </a:r>
          </a:p>
          <a:p>
            <a:pPr marL="234950" indent="-347663"/>
            <a:r>
              <a:rPr lang="en-US" altLang="en-US" dirty="0"/>
              <a:t>… or with another protocol!</a:t>
            </a:r>
          </a:p>
          <a:p>
            <a:pPr marL="692150" lvl="1" indent="-347663"/>
            <a:r>
              <a:rPr lang="en-US" altLang="en-US" dirty="0">
                <a:solidFill>
                  <a:srgbClr val="C00000"/>
                </a:solidFill>
              </a:rPr>
              <a:t>DHCP: </a:t>
            </a:r>
            <a:r>
              <a:rPr lang="en-US" altLang="en-US" dirty="0"/>
              <a:t>Dynamic Host Configuration Protocol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272499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>
            <a:extLst>
              <a:ext uri="{FF2B5EF4-FFF2-40B4-BE49-F238E27FC236}">
                <a16:creationId xmlns:a16="http://schemas.microsoft.com/office/drawing/2014/main" id="{47BF0D01-D30B-0B45-B158-61AE016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04FAA4C-F617-6A41-A05F-E9ED159808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678F07C-613B-C84A-9AF1-00A6658533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199" y="1543729"/>
            <a:ext cx="10691813" cy="517774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Hostname to IP address translation via a global network of servers</a:t>
            </a:r>
          </a:p>
          <a:p>
            <a:r>
              <a:rPr lang="en-US" altLang="en-US" sz="2400" dirty="0"/>
              <a:t>Embodies several scaling principles</a:t>
            </a:r>
          </a:p>
          <a:p>
            <a:pPr lvl="1"/>
            <a:r>
              <a:rPr lang="en-US" altLang="en-US" dirty="0"/>
              <a:t>Partitioning through a hierarchy</a:t>
            </a:r>
          </a:p>
          <a:p>
            <a:pPr lvl="1"/>
            <a:r>
              <a:rPr lang="en-US" altLang="en-US" dirty="0"/>
              <a:t>Load distribution through replication at each level of hierarchy</a:t>
            </a:r>
          </a:p>
          <a:p>
            <a:pPr lvl="1"/>
            <a:r>
              <a:rPr lang="en-US" altLang="en-US" dirty="0"/>
              <a:t>Caching</a:t>
            </a:r>
          </a:p>
          <a:p>
            <a:r>
              <a:rPr lang="en-US" altLang="en-US" sz="2400" dirty="0"/>
              <a:t>Once you have a reliable DB, can implement many useful things on top! </a:t>
            </a:r>
          </a:p>
          <a:p>
            <a:r>
              <a:rPr lang="en-US" altLang="en-US" sz="2400" dirty="0"/>
              <a:t>Example 1: Scaling large web services, e.g., google search, by redirecting different clients to different servers (IP addresses)</a:t>
            </a:r>
          </a:p>
          <a:p>
            <a:pPr lvl="1"/>
            <a:r>
              <a:rPr lang="en-US" altLang="en-US" sz="2000" dirty="0"/>
              <a:t>Reliability, load balancing, performance optimization</a:t>
            </a:r>
          </a:p>
          <a:p>
            <a:r>
              <a:rPr lang="en-US" altLang="en-US" sz="2400" dirty="0"/>
              <a:t>Example 2: Associating certificates, keys (security info) with domain names</a:t>
            </a:r>
          </a:p>
          <a:p>
            <a:pPr lvl="1"/>
            <a:r>
              <a:rPr lang="en-US" altLang="en-US" sz="2000" dirty="0">
                <a:hlinkClick r:id="rId2"/>
              </a:rPr>
              <a:t>https://www.rfc-editor.org/rfc/rfc8162.html</a:t>
            </a:r>
            <a:endParaRPr lang="en-US" altLang="en-US" sz="2000" dirty="0"/>
          </a:p>
          <a:p>
            <a:pPr lvl="1"/>
            <a:r>
              <a:rPr lang="en-US" altLang="en-US" sz="2000" dirty="0">
                <a:hlinkClick r:id="rId3"/>
              </a:rPr>
              <a:t>https://datatracker.ietf.org/doc/draft-ietf-dnsop-svcb-https/00/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C0DAD-AD68-454B-8FA3-9BAFF845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themes and observations on DNS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Request/response nature of the protocol</a:t>
            </a:r>
          </a:p>
          <a:p>
            <a:endParaRPr lang="en-US" altLang="en-US" sz="2400" dirty="0"/>
          </a:p>
          <a:p>
            <a:r>
              <a:rPr lang="en-US" altLang="en-US" dirty="0"/>
              <a:t>How messages are structured: simple, text-based protocol</a:t>
            </a:r>
          </a:p>
          <a:p>
            <a:pPr lvl="1"/>
            <a:r>
              <a:rPr lang="en-US" altLang="en-US" dirty="0"/>
              <a:t>Similar in HTTP, SMTP, FTP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Load distribution through hierarchy and replication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</a:rPr>
              <a:t>Caching</a:t>
            </a:r>
            <a:r>
              <a:rPr lang="en-US" altLang="en-US" dirty="0"/>
              <a:t> is an effective method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11748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886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3F35-FA93-B945-8726-C7AD5542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Web: 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DFB4D-4BD2-2345-995F-5459ED37C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0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CAA6-8587-EC4B-A168-A0A65133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Web: Humble origins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F1DCB-1750-B949-97E5-F7191E04B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60" y="1395663"/>
            <a:ext cx="3973423" cy="5350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E0261B-FB3F-B04D-AF70-79A805C39EC4}"/>
              </a:ext>
            </a:extLst>
          </p:cNvPr>
          <p:cNvSpPr txBox="1"/>
          <p:nvPr/>
        </p:nvSpPr>
        <p:spPr>
          <a:xfrm>
            <a:off x="6599283" y="1690688"/>
            <a:ext cx="54620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Tim Berners-Lee: a way to manage and access documents at CERN research lab</a:t>
            </a:r>
          </a:p>
          <a:p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Info containing links to other info, accessible remotely, through a standardized mechanism.</a:t>
            </a:r>
          </a:p>
          <a:p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His boss is said to have written on his proposal:</a:t>
            </a: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“vague, but exciting”</a:t>
            </a:r>
          </a:p>
        </p:txBody>
      </p:sp>
    </p:spTree>
    <p:extLst>
      <p:ext uri="{BB962C8B-B14F-4D97-AF65-F5344CB8AC3E}">
        <p14:creationId xmlns:p14="http://schemas.microsoft.com/office/powerpoint/2010/main" val="341431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44B4FB9D-90F4-B644-9572-65F81B43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5296788-4A79-2141-A5F9-5C77464C41E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1026">
            <a:extLst>
              <a:ext uri="{FF2B5EF4-FFF2-40B4-BE49-F238E27FC236}">
                <a16:creationId xmlns:a16="http://schemas.microsoft.com/office/drawing/2014/main" id="{ABC035E2-AF5A-224E-AE89-8742AB7DE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and HTTP: Some terms</a:t>
            </a:r>
          </a:p>
        </p:txBody>
      </p:sp>
      <p:sp>
        <p:nvSpPr>
          <p:cNvPr id="29700" name="Rectangle 1027">
            <a:extLst>
              <a:ext uri="{FF2B5EF4-FFF2-40B4-BE49-F238E27FC236}">
                <a16:creationId xmlns:a16="http://schemas.microsoft.com/office/drawing/2014/main" id="{24462545-08C9-494A-8ED1-E50420C1E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HTTP stands for “</a:t>
            </a:r>
            <a:r>
              <a:rPr lang="en-US" altLang="en-US" sz="2400" dirty="0" err="1"/>
              <a:t>HyperText</a:t>
            </a:r>
            <a:r>
              <a:rPr lang="en-US" altLang="en-US" sz="2400" dirty="0"/>
              <a:t> Transfer Protocol”</a:t>
            </a:r>
          </a:p>
          <a:p>
            <a:r>
              <a:rPr lang="en-US" altLang="en-US" sz="2400" dirty="0"/>
              <a:t>A web page consists of many </a:t>
            </a:r>
            <a:r>
              <a:rPr lang="en-US" altLang="en-US" sz="2400" dirty="0">
                <a:solidFill>
                  <a:srgbClr val="C00000"/>
                </a:solidFill>
              </a:rPr>
              <a:t>objects</a:t>
            </a:r>
          </a:p>
          <a:p>
            <a:r>
              <a:rPr lang="en-US" altLang="en-US" sz="2400" dirty="0"/>
              <a:t>Object can be HTML file, JPEG image, video stream chunk, audio file,…</a:t>
            </a:r>
          </a:p>
          <a:p>
            <a:r>
              <a:rPr lang="en-US" altLang="en-US" sz="2400" dirty="0"/>
              <a:t>Web page consists of </a:t>
            </a:r>
            <a:r>
              <a:rPr lang="en-US" altLang="en-US" sz="2400" dirty="0">
                <a:solidFill>
                  <a:srgbClr val="C00000"/>
                </a:solidFill>
              </a:rPr>
              <a:t>base HTML-file</a:t>
            </a:r>
            <a:r>
              <a:rPr lang="en-US" altLang="en-US" sz="2400" dirty="0"/>
              <a:t> which includes several referenced objects. </a:t>
            </a:r>
          </a:p>
          <a:p>
            <a:r>
              <a:rPr lang="en-US" altLang="en-US" sz="2400" dirty="0"/>
              <a:t>Each object is addressable by a </a:t>
            </a:r>
            <a:r>
              <a:rPr lang="en-US" altLang="en-US" sz="2400" dirty="0">
                <a:solidFill>
                  <a:srgbClr val="C00000"/>
                </a:solidFill>
              </a:rPr>
              <a:t>uniform resource locator (URL)</a:t>
            </a:r>
          </a:p>
          <a:p>
            <a:pPr lvl="1"/>
            <a:r>
              <a:rPr lang="en-US" altLang="en-US" sz="2000" dirty="0"/>
              <a:t>sometimes also referred to as </a:t>
            </a:r>
            <a:r>
              <a:rPr lang="en-US" altLang="en-US" sz="2000" dirty="0">
                <a:solidFill>
                  <a:srgbClr val="C00000"/>
                </a:solidFill>
              </a:rPr>
              <a:t>uniform resource identifier (URI)</a:t>
            </a:r>
          </a:p>
          <a:p>
            <a:r>
              <a:rPr lang="en-US" altLang="en-US" sz="2400" dirty="0"/>
              <a:t>Example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/>
              <a:t>URL: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Font typeface="ZapfDingbats" pitchFamily="82" charset="2"/>
              <a:buNone/>
            </a:pPr>
            <a:endParaRPr lang="en-US" altLang="en-US" dirty="0"/>
          </a:p>
        </p:txBody>
      </p:sp>
      <p:grpSp>
        <p:nvGrpSpPr>
          <p:cNvPr id="29701" name="Group 1034">
            <a:extLst>
              <a:ext uri="{FF2B5EF4-FFF2-40B4-BE49-F238E27FC236}">
                <a16:creationId xmlns:a16="http://schemas.microsoft.com/office/drawing/2014/main" id="{A08021B0-FC56-E142-9B04-C17B316AD722}"/>
              </a:ext>
            </a:extLst>
          </p:cNvPr>
          <p:cNvGrpSpPr>
            <a:grpSpLocks/>
          </p:cNvGrpSpPr>
          <p:nvPr/>
        </p:nvGrpSpPr>
        <p:grpSpPr bwMode="auto">
          <a:xfrm>
            <a:off x="2725739" y="5008564"/>
            <a:ext cx="6835775" cy="1144587"/>
            <a:chOff x="788" y="2955"/>
            <a:chExt cx="4306" cy="721"/>
          </a:xfrm>
        </p:grpSpPr>
        <p:sp>
          <p:nvSpPr>
            <p:cNvPr id="29702" name="Text Box 1029">
              <a:extLst>
                <a:ext uri="{FF2B5EF4-FFF2-40B4-BE49-F238E27FC236}">
                  <a16:creationId xmlns:a16="http://schemas.microsoft.com/office/drawing/2014/main" id="{F715263F-0569-0942-9D0D-C37A5E5E0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2955"/>
              <a:ext cx="42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 err="1">
                  <a:latin typeface="Courier New" panose="02070309020205020404" pitchFamily="49" charset="0"/>
                </a:rPr>
                <a:t>www.cs.rutgers.edu</a:t>
              </a:r>
              <a:r>
                <a:rPr lang="en-US" altLang="en-US" sz="2400" dirty="0">
                  <a:latin typeface="Courier New" panose="02070309020205020404" pitchFamily="49" charset="0"/>
                </a:rPr>
                <a:t>/~sn624/</a:t>
              </a:r>
              <a:r>
                <a:rPr lang="en-US" altLang="en-US" sz="2400" dirty="0" err="1">
                  <a:latin typeface="Courier New" panose="02070309020205020404" pitchFamily="49" charset="0"/>
                </a:rPr>
                <a:t>index.html</a:t>
              </a:r>
              <a:endParaRPr lang="en-US" altLang="en-US" sz="2400" dirty="0">
                <a:latin typeface="Courier New" panose="02070309020205020404" pitchFamily="49" charset="0"/>
              </a:endParaRPr>
            </a:p>
          </p:txBody>
        </p:sp>
        <p:sp>
          <p:nvSpPr>
            <p:cNvPr id="29703" name="AutoShape 1030">
              <a:extLst>
                <a:ext uri="{FF2B5EF4-FFF2-40B4-BE49-F238E27FC236}">
                  <a16:creationId xmlns:a16="http://schemas.microsoft.com/office/drawing/2014/main" id="{EF5DD21B-650B-0844-8E95-0FFB225E6EF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29704" name="AutoShape 1031">
              <a:extLst>
                <a:ext uri="{FF2B5EF4-FFF2-40B4-BE49-F238E27FC236}">
                  <a16:creationId xmlns:a16="http://schemas.microsoft.com/office/drawing/2014/main" id="{6A8DDE50-7EE8-0849-BF78-A35DF5CE8DF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29705" name="Text Box 1032">
              <a:extLst>
                <a:ext uri="{FF2B5EF4-FFF2-40B4-BE49-F238E27FC236}">
                  <a16:creationId xmlns:a16="http://schemas.microsoft.com/office/drawing/2014/main" id="{5A0BC1B3-62C0-4546-9839-BE2821419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" y="3388"/>
              <a:ext cx="10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Helvetica" pitchFamily="2" charset="0"/>
                </a:rPr>
                <a:t>host name</a:t>
              </a:r>
            </a:p>
          </p:txBody>
        </p:sp>
        <p:sp>
          <p:nvSpPr>
            <p:cNvPr id="29706" name="Text Box 1033">
              <a:extLst>
                <a:ext uri="{FF2B5EF4-FFF2-40B4-BE49-F238E27FC236}">
                  <a16:creationId xmlns:a16="http://schemas.microsoft.com/office/drawing/2014/main" id="{1229DFB9-E911-7A4C-B148-614E69435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338"/>
              <a:ext cx="10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path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65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9C47-3FE2-3947-BBC2-FE980F6A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9B66-B662-F940-A803-FF53F1540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09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>
            <a:extLst>
              <a:ext uri="{FF2B5EF4-FFF2-40B4-BE49-F238E27FC236}">
                <a16:creationId xmlns:a16="http://schemas.microsoft.com/office/drawing/2014/main" id="{F54CE4FB-5DD6-2542-9265-79BFCF17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74E2EAC-EBBE-7044-9319-1397EF56B0AA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FFFC227-9CE4-AA4E-959B-628091754F4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5348508" cy="4351338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HTTP: hypertext transfer protocol</a:t>
            </a:r>
          </a:p>
          <a:p>
            <a:r>
              <a:rPr lang="en-US" altLang="en-US" sz="2400" dirty="0"/>
              <a:t>Client/server model</a:t>
            </a:r>
          </a:p>
          <a:p>
            <a:pPr lvl="1"/>
            <a:r>
              <a:rPr lang="en-US" altLang="en-US" i="1" dirty="0">
                <a:solidFill>
                  <a:srgbClr val="C00000"/>
                </a:solidFill>
              </a:rPr>
              <a:t>Client:</a:t>
            </a:r>
            <a:r>
              <a:rPr lang="en-US" altLang="en-US" dirty="0"/>
              <a:t> browser that requests, receives, “displays” Web objects</a:t>
            </a:r>
          </a:p>
          <a:p>
            <a:pPr lvl="1"/>
            <a:r>
              <a:rPr lang="en-US" altLang="en-US" i="1" dirty="0">
                <a:solidFill>
                  <a:srgbClr val="C00000"/>
                </a:solidFill>
              </a:rPr>
              <a:t>Server:</a:t>
            </a:r>
            <a:r>
              <a:rPr lang="en-US" altLang="en-US" dirty="0"/>
              <a:t> Web server sends objects in response to requests</a:t>
            </a:r>
          </a:p>
          <a:p>
            <a:r>
              <a:rPr lang="en-US" altLang="en-US" sz="2400" dirty="0"/>
              <a:t>HTTP 1.0: RFC 1945</a:t>
            </a:r>
          </a:p>
          <a:p>
            <a:r>
              <a:rPr lang="en-US" altLang="en-US" sz="2400" dirty="0"/>
              <a:t>HTTP 1.1: RFC 2068</a:t>
            </a:r>
          </a:p>
        </p:txBody>
      </p:sp>
      <p:graphicFrame>
        <p:nvGraphicFramePr>
          <p:cNvPr id="30725" name="Object 1024">
            <a:extLst>
              <a:ext uri="{FF2B5EF4-FFF2-40B4-BE49-F238E27FC236}">
                <a16:creationId xmlns:a16="http://schemas.microsoft.com/office/drawing/2014/main" id="{162547B5-D88B-6B48-B3F6-560787912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8426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7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30725" name="Object 1024">
                        <a:extLst>
                          <a:ext uri="{FF2B5EF4-FFF2-40B4-BE49-F238E27FC236}">
                            <a16:creationId xmlns:a16="http://schemas.microsoft.com/office/drawing/2014/main" id="{162547B5-D88B-6B48-B3F6-5607879120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6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7">
            <a:extLst>
              <a:ext uri="{FF2B5EF4-FFF2-40B4-BE49-F238E27FC236}">
                <a16:creationId xmlns:a16="http://schemas.microsoft.com/office/drawing/2014/main" id="{891250B1-14C2-D547-8ED6-ED88676B8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225" y="2601759"/>
            <a:ext cx="14686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Chrome</a:t>
            </a:r>
          </a:p>
        </p:txBody>
      </p:sp>
      <p:graphicFrame>
        <p:nvGraphicFramePr>
          <p:cNvPr id="30727" name="Object 1025">
            <a:extLst>
              <a:ext uri="{FF2B5EF4-FFF2-40B4-BE49-F238E27FC236}">
                <a16:creationId xmlns:a16="http://schemas.microsoft.com/office/drawing/2014/main" id="{DC08D6F5-5353-C54A-A69D-8FE0A40FC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3676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8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30727" name="Object 1025">
                        <a:extLst>
                          <a:ext uri="{FF2B5EF4-FFF2-40B4-BE49-F238E27FC236}">
                            <a16:creationId xmlns:a16="http://schemas.microsoft.com/office/drawing/2014/main" id="{DC08D6F5-5353-C54A-A69D-8FE0A40FC5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6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9">
            <a:extLst>
              <a:ext uri="{FF2B5EF4-FFF2-40B4-BE49-F238E27FC236}">
                <a16:creationId xmlns:a16="http://schemas.microsoft.com/office/drawing/2014/main" id="{A26F3156-54E8-8640-B585-E4BF7E36B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4947" y="4025214"/>
            <a:ext cx="23507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Web 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e.g., Apache HTTP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server, </a:t>
            </a:r>
            <a:r>
              <a:rPr lang="en-US" altLang="en-US" sz="2000" dirty="0" err="1">
                <a:latin typeface="Helvetica" pitchFamily="2" charset="0"/>
              </a:rPr>
              <a:t>nginx</a:t>
            </a:r>
            <a:r>
              <a:rPr lang="en-US" altLang="en-US" sz="2000" dirty="0">
                <a:latin typeface="Helvetica" pitchFamily="2" charset="0"/>
              </a:rPr>
              <a:t>, etc.</a:t>
            </a:r>
            <a:endParaRPr lang="en-US" altLang="en-US" sz="3200" dirty="0">
              <a:latin typeface="Helvetica" pitchFamily="2" charset="0"/>
            </a:endParaRPr>
          </a:p>
        </p:txBody>
      </p:sp>
      <p:grpSp>
        <p:nvGrpSpPr>
          <p:cNvPr id="30729" name="Group 10">
            <a:extLst>
              <a:ext uri="{FF2B5EF4-FFF2-40B4-BE49-F238E27FC236}">
                <a16:creationId xmlns:a16="http://schemas.microsoft.com/office/drawing/2014/main" id="{290D49F8-316A-8B45-9DAC-58E13C75CB6F}"/>
              </a:ext>
            </a:extLst>
          </p:cNvPr>
          <p:cNvGrpSpPr>
            <a:grpSpLocks/>
          </p:cNvGrpSpPr>
          <p:nvPr/>
        </p:nvGrpSpPr>
        <p:grpSpPr bwMode="auto">
          <a:xfrm>
            <a:off x="9434514" y="2725738"/>
            <a:ext cx="504825" cy="1071562"/>
            <a:chOff x="4180" y="783"/>
            <a:chExt cx="150" cy="307"/>
          </a:xfrm>
        </p:grpSpPr>
        <p:sp>
          <p:nvSpPr>
            <p:cNvPr id="30739" name="AutoShape 11">
              <a:extLst>
                <a:ext uri="{FF2B5EF4-FFF2-40B4-BE49-F238E27FC236}">
                  <a16:creationId xmlns:a16="http://schemas.microsoft.com/office/drawing/2014/main" id="{7E8CC64D-AF88-7F48-8E73-8340ECC24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0" name="Rectangle 12">
              <a:extLst>
                <a:ext uri="{FF2B5EF4-FFF2-40B4-BE49-F238E27FC236}">
                  <a16:creationId xmlns:a16="http://schemas.microsoft.com/office/drawing/2014/main" id="{39390ED7-3BF4-F849-A27E-CC16FAC76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1" name="Rectangle 13">
              <a:extLst>
                <a:ext uri="{FF2B5EF4-FFF2-40B4-BE49-F238E27FC236}">
                  <a16:creationId xmlns:a16="http://schemas.microsoft.com/office/drawing/2014/main" id="{85A3B4BD-33E0-9144-B952-E57003C59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2" name="AutoShape 14">
              <a:extLst>
                <a:ext uri="{FF2B5EF4-FFF2-40B4-BE49-F238E27FC236}">
                  <a16:creationId xmlns:a16="http://schemas.microsoft.com/office/drawing/2014/main" id="{5E692796-8228-B343-AE9E-1AF8821C5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3" name="Line 15">
              <a:extLst>
                <a:ext uri="{FF2B5EF4-FFF2-40B4-BE49-F238E27FC236}">
                  <a16:creationId xmlns:a16="http://schemas.microsoft.com/office/drawing/2014/main" id="{5059864B-D703-6449-BEC5-33E3CD849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16">
              <a:extLst>
                <a:ext uri="{FF2B5EF4-FFF2-40B4-BE49-F238E27FC236}">
                  <a16:creationId xmlns:a16="http://schemas.microsoft.com/office/drawing/2014/main" id="{BC45BB83-A8FE-C349-9E94-A9B1104DD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Rectangle 17">
              <a:extLst>
                <a:ext uri="{FF2B5EF4-FFF2-40B4-BE49-F238E27FC236}">
                  <a16:creationId xmlns:a16="http://schemas.microsoft.com/office/drawing/2014/main" id="{CFE11C02-0AAD-A84D-9E33-D5F235BDE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6" name="Rectangle 18">
              <a:extLst>
                <a:ext uri="{FF2B5EF4-FFF2-40B4-BE49-F238E27FC236}">
                  <a16:creationId xmlns:a16="http://schemas.microsoft.com/office/drawing/2014/main" id="{C0E408E0-435B-6C4E-AC17-AFA6952E0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30730" name="Line 19">
            <a:extLst>
              <a:ext uri="{FF2B5EF4-FFF2-40B4-BE49-F238E27FC236}">
                <a16:creationId xmlns:a16="http://schemas.microsoft.com/office/drawing/2014/main" id="{341B97EC-E690-4644-92D6-46E0BB184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7576" y="2133601"/>
            <a:ext cx="2085975" cy="9620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20">
            <a:extLst>
              <a:ext uri="{FF2B5EF4-FFF2-40B4-BE49-F238E27FC236}">
                <a16:creationId xmlns:a16="http://schemas.microsoft.com/office/drawing/2014/main" id="{897DB92D-7CF9-EB48-A825-BF88829D9F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24726" y="2333626"/>
            <a:ext cx="1971675" cy="9048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21">
            <a:extLst>
              <a:ext uri="{FF2B5EF4-FFF2-40B4-BE49-F238E27FC236}">
                <a16:creationId xmlns:a16="http://schemas.microsoft.com/office/drawing/2014/main" id="{71F15FF4-3F67-C441-9404-CD426FFD6A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8051" y="3505201"/>
            <a:ext cx="2047875" cy="10953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22">
            <a:extLst>
              <a:ext uri="{FF2B5EF4-FFF2-40B4-BE49-F238E27FC236}">
                <a16:creationId xmlns:a16="http://schemas.microsoft.com/office/drawing/2014/main" id="{71052687-8C9F-3849-9EFF-287207493A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4251" y="3629026"/>
            <a:ext cx="2047875" cy="11334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Text Box 23">
            <a:extLst>
              <a:ext uri="{FF2B5EF4-FFF2-40B4-BE49-F238E27FC236}">
                <a16:creationId xmlns:a16="http://schemas.microsoft.com/office/drawing/2014/main" id="{575E8D60-3BDB-5F49-A3AB-79B46620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9" y="5247983"/>
            <a:ext cx="15953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Mac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Safari</a:t>
            </a:r>
          </a:p>
        </p:txBody>
      </p:sp>
      <p:sp>
        <p:nvSpPr>
          <p:cNvPr id="30735" name="Text Box 24">
            <a:extLst>
              <a:ext uri="{FF2B5EF4-FFF2-40B4-BE49-F238E27FC236}">
                <a16:creationId xmlns:a16="http://schemas.microsoft.com/office/drawing/2014/main" id="{919BCE4D-BFF6-0146-84E0-2E5FE480118D}"/>
              </a:ext>
            </a:extLst>
          </p:cNvPr>
          <p:cNvSpPr txBox="1">
            <a:spLocks noChangeArrowheads="1"/>
          </p:cNvSpPr>
          <p:nvPr/>
        </p:nvSpPr>
        <p:spPr bwMode="auto">
          <a:xfrm rot="1422049">
            <a:off x="7621588" y="2293938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HTTP request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0736" name="Text Box 25">
            <a:extLst>
              <a:ext uri="{FF2B5EF4-FFF2-40B4-BE49-F238E27FC236}">
                <a16:creationId xmlns:a16="http://schemas.microsoft.com/office/drawing/2014/main" id="{20664CDC-F11C-1248-A9F7-B76384A5333F}"/>
              </a:ext>
            </a:extLst>
          </p:cNvPr>
          <p:cNvSpPr txBox="1">
            <a:spLocks noChangeArrowheads="1"/>
          </p:cNvSpPr>
          <p:nvPr/>
        </p:nvSpPr>
        <p:spPr bwMode="auto">
          <a:xfrm rot="19907361">
            <a:off x="7412038" y="3789363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HTTP request</a:t>
            </a:r>
            <a:endParaRPr lang="en-US" altLang="en-US" sz="240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0737" name="Text Box 26">
            <a:extLst>
              <a:ext uri="{FF2B5EF4-FFF2-40B4-BE49-F238E27FC236}">
                <a16:creationId xmlns:a16="http://schemas.microsoft.com/office/drawing/2014/main" id="{7CE7F399-EE5B-4C4C-B4CB-E82B11E9460F}"/>
              </a:ext>
            </a:extLst>
          </p:cNvPr>
          <p:cNvSpPr txBox="1">
            <a:spLocks noChangeArrowheads="1"/>
          </p:cNvSpPr>
          <p:nvPr/>
        </p:nvSpPr>
        <p:spPr bwMode="auto">
          <a:xfrm rot="1411598">
            <a:off x="7434264" y="2741613"/>
            <a:ext cx="1622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HTTP response</a:t>
            </a:r>
            <a:endParaRPr lang="en-US" altLang="en-US" sz="240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0738" name="Text Box 28">
            <a:extLst>
              <a:ext uri="{FF2B5EF4-FFF2-40B4-BE49-F238E27FC236}">
                <a16:creationId xmlns:a16="http://schemas.microsoft.com/office/drawing/2014/main" id="{AF0E9EB7-78A8-7247-A821-3FC95FC93489}"/>
              </a:ext>
            </a:extLst>
          </p:cNvPr>
          <p:cNvSpPr txBox="1">
            <a:spLocks noChangeArrowheads="1"/>
          </p:cNvSpPr>
          <p:nvPr/>
        </p:nvSpPr>
        <p:spPr bwMode="auto">
          <a:xfrm rot="19862217">
            <a:off x="7615239" y="4122738"/>
            <a:ext cx="1622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HTTP response</a:t>
            </a:r>
            <a:endParaRPr lang="en-US" altLang="en-US" sz="240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7B3021-31C8-8841-9FF2-6623C98E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D85CAB-E701-5144-BA17-BF3E99893533}"/>
              </a:ext>
            </a:extLst>
          </p:cNvPr>
          <p:cNvGrpSpPr/>
          <p:nvPr/>
        </p:nvGrpSpPr>
        <p:grpSpPr>
          <a:xfrm>
            <a:off x="806021" y="1437366"/>
            <a:ext cx="3586406" cy="3377285"/>
            <a:chOff x="204104" y="2312651"/>
            <a:chExt cx="3586406" cy="33772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0B4067-921A-054F-8815-970525DAA4CB}"/>
                </a:ext>
              </a:extLst>
            </p:cNvPr>
            <p:cNvGrpSpPr/>
            <p:nvPr/>
          </p:nvGrpSpPr>
          <p:grpSpPr>
            <a:xfrm>
              <a:off x="204104" y="2312651"/>
              <a:ext cx="3586406" cy="3377285"/>
              <a:chOff x="333313" y="2407512"/>
              <a:chExt cx="3586406" cy="3377285"/>
            </a:xfrm>
          </p:grpSpPr>
          <p:pic>
            <p:nvPicPr>
              <p:cNvPr id="4" name="Picture 3" descr="A piece of cake on a plate&#10;&#10;Description automatically generated">
                <a:extLst>
                  <a:ext uri="{FF2B5EF4-FFF2-40B4-BE49-F238E27FC236}">
                    <a16:creationId xmlns:a16="http://schemas.microsoft.com/office/drawing/2014/main" id="{13BF3AC1-5A0D-C847-AC64-190970207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3313" y="3203644"/>
                <a:ext cx="3441538" cy="2581153"/>
              </a:xfrm>
              <a:prstGeom prst="rect">
                <a:avLst/>
              </a:prstGeom>
            </p:spPr>
          </p:pic>
          <p:pic>
            <p:nvPicPr>
              <p:cNvPr id="5" name="Picture 4" descr="A picture containing tableware, spoon, black, knife&#10;&#10;Description automatically generated">
                <a:extLst>
                  <a:ext uri="{FF2B5EF4-FFF2-40B4-BE49-F238E27FC236}">
                    <a16:creationId xmlns:a16="http://schemas.microsoft.com/office/drawing/2014/main" id="{CEC419AE-AA3E-B14A-8ABC-493764AC5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5708" y="2407512"/>
                <a:ext cx="1764011" cy="1277144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01D52B-E5CC-E443-97EA-8D0EEC1F9B8D}"/>
                </a:ext>
              </a:extLst>
            </p:cNvPr>
            <p:cNvSpPr txBox="1"/>
            <p:nvPr/>
          </p:nvSpPr>
          <p:spPr>
            <a:xfrm rot="485961">
              <a:off x="1175776" y="3696073"/>
              <a:ext cx="2116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Helvetica" pitchFamily="2" charset="0"/>
                </a:rPr>
                <a:t>Application layer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D2E150-5710-9145-9424-73EA065850E0}"/>
              </a:ext>
            </a:extLst>
          </p:cNvPr>
          <p:cNvGrpSpPr/>
          <p:nvPr/>
        </p:nvGrpSpPr>
        <p:grpSpPr>
          <a:xfrm>
            <a:off x="7238299" y="3783260"/>
            <a:ext cx="1822017" cy="369332"/>
            <a:chOff x="5997799" y="3676600"/>
            <a:chExt cx="1822017" cy="369332"/>
          </a:xfrm>
        </p:grpSpPr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7C4AB8D0-5275-5D4B-89E4-B1F7200AB566}"/>
                </a:ext>
              </a:extLst>
            </p:cNvPr>
            <p:cNvSpPr/>
            <p:nvPr/>
          </p:nvSpPr>
          <p:spPr>
            <a:xfrm rot="5400000">
              <a:off x="6739739" y="2950258"/>
              <a:ext cx="338137" cy="182201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548B92-D173-004D-8161-8464CA014AD3}"/>
                </a:ext>
              </a:extLst>
            </p:cNvPr>
            <p:cNvSpPr txBox="1"/>
            <p:nvPr/>
          </p:nvSpPr>
          <p:spPr>
            <a:xfrm>
              <a:off x="6399866" y="3676600"/>
              <a:ext cx="119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/>
                  </a:solidFill>
                  <a:latin typeface="Helvetica" pitchFamily="2" charset="0"/>
                </a:rPr>
                <a:t>Internet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3A546D-3EB0-9B4C-8F5F-B4411025401E}"/>
              </a:ext>
            </a:extLst>
          </p:cNvPr>
          <p:cNvGrpSpPr/>
          <p:nvPr/>
        </p:nvGrpSpPr>
        <p:grpSpPr>
          <a:xfrm>
            <a:off x="5418046" y="1507540"/>
            <a:ext cx="1599266" cy="2460386"/>
            <a:chOff x="4710104" y="1744274"/>
            <a:chExt cx="1599266" cy="246038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CAE61C-86B2-1643-8940-513C3BF03008}"/>
                </a:ext>
              </a:extLst>
            </p:cNvPr>
            <p:cNvGrpSpPr/>
            <p:nvPr/>
          </p:nvGrpSpPr>
          <p:grpSpPr>
            <a:xfrm>
              <a:off x="4869988" y="1744274"/>
              <a:ext cx="1254126" cy="1730037"/>
              <a:chOff x="5006462" y="1737057"/>
              <a:chExt cx="1254126" cy="1730037"/>
            </a:xfrm>
          </p:grpSpPr>
          <p:pic>
            <p:nvPicPr>
              <p:cNvPr id="9" name="Picture 31" descr="ANd9GcRPBOggjlkDezYUAVBu7bpZ7WvibrFbTBk14wIRvrsKgiiq1INs_A">
                <a:extLst>
                  <a:ext uri="{FF2B5EF4-FFF2-40B4-BE49-F238E27FC236}">
                    <a16:creationId xmlns:a16="http://schemas.microsoft.com/office/drawing/2014/main" id="{AC534BB4-C4C0-BA47-A276-A3A035088A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4251" y="1737057"/>
                <a:ext cx="659412" cy="6199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0" name="Group 37">
                <a:extLst>
                  <a:ext uri="{FF2B5EF4-FFF2-40B4-BE49-F238E27FC236}">
                    <a16:creationId xmlns:a16="http://schemas.microsoft.com/office/drawing/2014/main" id="{75864C2C-280D-6345-8C75-68A91B9579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06462" y="2436345"/>
                <a:ext cx="1254126" cy="619124"/>
                <a:chOff x="3046" y="1508"/>
                <a:chExt cx="790" cy="390"/>
              </a:xfrm>
            </p:grpSpPr>
            <p:sp>
              <p:nvSpPr>
                <p:cNvPr id="11" name="Oval 38">
                  <a:extLst>
                    <a:ext uri="{FF2B5EF4-FFF2-40B4-BE49-F238E27FC236}">
                      <a16:creationId xmlns:a16="http://schemas.microsoft.com/office/drawing/2014/main" id="{9F6AD5FC-1F5A-064A-A0AE-76E081F37C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6" y="1508"/>
                  <a:ext cx="790" cy="3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buChar char="r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buSzPct val="75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buFont typeface="ZapfDingbats" pitchFamily="82" charset="2"/>
                    <a:buNone/>
                  </a:pPr>
                  <a:endParaRPr lang="en-US" altLang="en-US" sz="2400"/>
                </a:p>
              </p:txBody>
            </p:sp>
            <p:sp>
              <p:nvSpPr>
                <p:cNvPr id="12" name="Text Box 39">
                  <a:extLst>
                    <a:ext uri="{FF2B5EF4-FFF2-40B4-BE49-F238E27FC236}">
                      <a16:creationId xmlns:a16="http://schemas.microsoft.com/office/drawing/2014/main" id="{5D0BCA3B-7216-EA4A-910C-99DFC3B5FB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1" y="1578"/>
                  <a:ext cx="715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buChar char="r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buSzPct val="75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>
                      <a:latin typeface="Times New Roman" panose="02020603050405020304" pitchFamily="18" charset="0"/>
                    </a:rPr>
                    <a:t>process</a:t>
                  </a:r>
                </a:p>
              </p:txBody>
            </p:sp>
          </p:grpSp>
          <p:sp>
            <p:nvSpPr>
              <p:cNvPr id="13" name="Rectangle 40">
                <a:extLst>
                  <a:ext uri="{FF2B5EF4-FFF2-40B4-BE49-F238E27FC236}">
                    <a16:creationId xmlns:a16="http://schemas.microsoft.com/office/drawing/2014/main" id="{07A3BEDF-18A5-E548-B82B-4590CE184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8059" y="3067044"/>
                <a:ext cx="897452" cy="40005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latin typeface="Times New Roman" panose="02020603050405020304" pitchFamily="18" charset="0"/>
                  </a:rPr>
                  <a:t>socket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FBA8666-1291-8B44-98AC-AFD2477E7800}"/>
                </a:ext>
              </a:extLst>
            </p:cNvPr>
            <p:cNvSpPr/>
            <p:nvPr/>
          </p:nvSpPr>
          <p:spPr>
            <a:xfrm>
              <a:off x="4710104" y="3505702"/>
              <a:ext cx="1599266" cy="6989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 pitchFamily="2" charset="0"/>
                </a:rPr>
                <a:t>Operating system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EAA4C4-0C3F-8D41-B215-FE65515CB773}"/>
              </a:ext>
            </a:extLst>
          </p:cNvPr>
          <p:cNvGrpSpPr/>
          <p:nvPr/>
        </p:nvGrpSpPr>
        <p:grpSpPr>
          <a:xfrm>
            <a:off x="9281304" y="1493834"/>
            <a:ext cx="1599266" cy="2460386"/>
            <a:chOff x="4710104" y="1744274"/>
            <a:chExt cx="1599266" cy="246038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050A4B2-299F-D740-B70C-726B75745C5D}"/>
                </a:ext>
              </a:extLst>
            </p:cNvPr>
            <p:cNvGrpSpPr/>
            <p:nvPr/>
          </p:nvGrpSpPr>
          <p:grpSpPr>
            <a:xfrm>
              <a:off x="4869988" y="1744274"/>
              <a:ext cx="1254126" cy="1730037"/>
              <a:chOff x="5006462" y="1737057"/>
              <a:chExt cx="1254126" cy="1730037"/>
            </a:xfrm>
          </p:grpSpPr>
          <p:pic>
            <p:nvPicPr>
              <p:cNvPr id="31" name="Picture 31" descr="ANd9GcRPBOggjlkDezYUAVBu7bpZ7WvibrFbTBk14wIRvrsKgiiq1INs_A">
                <a:extLst>
                  <a:ext uri="{FF2B5EF4-FFF2-40B4-BE49-F238E27FC236}">
                    <a16:creationId xmlns:a16="http://schemas.microsoft.com/office/drawing/2014/main" id="{5FF7EA6B-6044-6B45-87A4-CD317FD4D8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4251" y="1737057"/>
                <a:ext cx="659412" cy="6199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" name="Group 37">
                <a:extLst>
                  <a:ext uri="{FF2B5EF4-FFF2-40B4-BE49-F238E27FC236}">
                    <a16:creationId xmlns:a16="http://schemas.microsoft.com/office/drawing/2014/main" id="{0C2ED74B-E106-8F45-9684-E475FCF790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06462" y="2436345"/>
                <a:ext cx="1254126" cy="619124"/>
                <a:chOff x="3046" y="1508"/>
                <a:chExt cx="790" cy="390"/>
              </a:xfrm>
            </p:grpSpPr>
            <p:sp>
              <p:nvSpPr>
                <p:cNvPr id="34" name="Oval 38">
                  <a:extLst>
                    <a:ext uri="{FF2B5EF4-FFF2-40B4-BE49-F238E27FC236}">
                      <a16:creationId xmlns:a16="http://schemas.microsoft.com/office/drawing/2014/main" id="{AD2E2C92-46DC-E34C-9677-1997878F2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6" y="1508"/>
                  <a:ext cx="790" cy="3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buChar char="r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buSzPct val="75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buFont typeface="ZapfDingbats" pitchFamily="82" charset="2"/>
                    <a:buNone/>
                  </a:pPr>
                  <a:endParaRPr lang="en-US" altLang="en-US" sz="2400"/>
                </a:p>
              </p:txBody>
            </p:sp>
            <p:sp>
              <p:nvSpPr>
                <p:cNvPr id="35" name="Text Box 39">
                  <a:extLst>
                    <a:ext uri="{FF2B5EF4-FFF2-40B4-BE49-F238E27FC236}">
                      <a16:creationId xmlns:a16="http://schemas.microsoft.com/office/drawing/2014/main" id="{990308BC-13B6-494B-9659-6996580912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1" y="1578"/>
                  <a:ext cx="715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buChar char="r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buSzPct val="75000"/>
                    <a:buFont typeface="Wingdings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anose="02020603050405020304" pitchFamily="18" charset="0"/>
                    </a:rPr>
                    <a:t>process</a:t>
                  </a:r>
                </a:p>
              </p:txBody>
            </p:sp>
          </p:grpSp>
          <p:sp>
            <p:nvSpPr>
              <p:cNvPr id="33" name="Rectangle 40">
                <a:extLst>
                  <a:ext uri="{FF2B5EF4-FFF2-40B4-BE49-F238E27FC236}">
                    <a16:creationId xmlns:a16="http://schemas.microsoft.com/office/drawing/2014/main" id="{48D2F172-442D-BD4E-8FBA-2206B5B12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8059" y="3067044"/>
                <a:ext cx="897452" cy="40005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latin typeface="Times New Roman" panose="02020603050405020304" pitchFamily="18" charset="0"/>
                  </a:rPr>
                  <a:t>socket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A0C642-40B9-C142-9181-6F04722A4B0A}"/>
                </a:ext>
              </a:extLst>
            </p:cNvPr>
            <p:cNvSpPr/>
            <p:nvPr/>
          </p:nvSpPr>
          <p:spPr>
            <a:xfrm>
              <a:off x="4710104" y="3505702"/>
              <a:ext cx="1599266" cy="6989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elvetica" pitchFamily="2" charset="0"/>
                </a:rPr>
                <a:t>Operating system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C0C1E06-43B7-C448-8B5B-20F023A6F1E6}"/>
              </a:ext>
            </a:extLst>
          </p:cNvPr>
          <p:cNvGrpSpPr/>
          <p:nvPr/>
        </p:nvGrpSpPr>
        <p:grpSpPr>
          <a:xfrm>
            <a:off x="5418046" y="4129038"/>
            <a:ext cx="6240994" cy="392886"/>
            <a:chOff x="5418046" y="4129038"/>
            <a:chExt cx="6240994" cy="39288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622B0D-1BA2-F34C-8B40-498F79C014E9}"/>
                </a:ext>
              </a:extLst>
            </p:cNvPr>
            <p:cNvSpPr txBox="1"/>
            <p:nvPr/>
          </p:nvSpPr>
          <p:spPr>
            <a:xfrm>
              <a:off x="5418046" y="4152592"/>
              <a:ext cx="1980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Client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D87E5B-9D0A-FF47-A47B-EE5178E1A7B1}"/>
                </a:ext>
              </a:extLst>
            </p:cNvPr>
            <p:cNvSpPr txBox="1"/>
            <p:nvPr/>
          </p:nvSpPr>
          <p:spPr>
            <a:xfrm>
              <a:off x="9678977" y="4129038"/>
              <a:ext cx="1980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Server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2F81283-C912-B24D-A55A-F2FE9FE4E241}"/>
              </a:ext>
            </a:extLst>
          </p:cNvPr>
          <p:cNvGrpSpPr/>
          <p:nvPr/>
        </p:nvGrpSpPr>
        <p:grpSpPr>
          <a:xfrm>
            <a:off x="5418046" y="4537774"/>
            <a:ext cx="6240994" cy="392886"/>
            <a:chOff x="5418046" y="4537774"/>
            <a:chExt cx="6240994" cy="39288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6B2F239-00C0-B942-BFEA-C4DF11528CE2}"/>
                </a:ext>
              </a:extLst>
            </p:cNvPr>
            <p:cNvSpPr txBox="1"/>
            <p:nvPr/>
          </p:nvSpPr>
          <p:spPr>
            <a:xfrm>
              <a:off x="5418046" y="4561328"/>
              <a:ext cx="1980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Peer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573FF4E-50CC-E047-A50E-503D936F768A}"/>
                </a:ext>
              </a:extLst>
            </p:cNvPr>
            <p:cNvSpPr txBox="1"/>
            <p:nvPr/>
          </p:nvSpPr>
          <p:spPr>
            <a:xfrm>
              <a:off x="9678977" y="4537774"/>
              <a:ext cx="1980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Peer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6D4410E-23BB-184A-88D9-C6706EF6F203}"/>
              </a:ext>
            </a:extLst>
          </p:cNvPr>
          <p:cNvSpPr txBox="1"/>
          <p:nvPr/>
        </p:nvSpPr>
        <p:spPr>
          <a:xfrm>
            <a:off x="767664" y="5159024"/>
            <a:ext cx="438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Domain Name System</a:t>
            </a:r>
          </a:p>
        </p:txBody>
      </p:sp>
      <p:pic>
        <p:nvPicPr>
          <p:cNvPr id="42" name="Picture 41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93C8C455-B685-0E4B-96D8-85964321B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511" y="4814650"/>
            <a:ext cx="1034481" cy="1914891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E2372FD-89AF-DD4B-A840-33AA4173D0BC}"/>
              </a:ext>
            </a:extLst>
          </p:cNvPr>
          <p:cNvGrpSpPr/>
          <p:nvPr/>
        </p:nvGrpSpPr>
        <p:grpSpPr>
          <a:xfrm>
            <a:off x="6829916" y="2233771"/>
            <a:ext cx="2625767" cy="1036746"/>
            <a:chOff x="6829916" y="2233771"/>
            <a:chExt cx="2625767" cy="103674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870BC5-162E-304C-8AF9-73EA2ED306B9}"/>
                </a:ext>
              </a:extLst>
            </p:cNvPr>
            <p:cNvSpPr txBox="1"/>
            <p:nvPr/>
          </p:nvSpPr>
          <p:spPr>
            <a:xfrm>
              <a:off x="6829916" y="2622637"/>
              <a:ext cx="1135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IP </a:t>
              </a:r>
              <a:r>
                <a:rPr lang="en-US" dirty="0" err="1">
                  <a:latin typeface="Helvetica" pitchFamily="2" charset="0"/>
                </a:rPr>
                <a:t>addr</a:t>
              </a:r>
              <a:r>
                <a:rPr lang="en-US" dirty="0">
                  <a:latin typeface="Helvetica" pitchFamily="2" charset="0"/>
                </a:rPr>
                <a:t>,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356AC57-9162-8D4C-A55C-419B65AB8A38}"/>
                </a:ext>
              </a:extLst>
            </p:cNvPr>
            <p:cNvSpPr txBox="1"/>
            <p:nvPr/>
          </p:nvSpPr>
          <p:spPr>
            <a:xfrm>
              <a:off x="8320621" y="2624186"/>
              <a:ext cx="11350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</a:rPr>
                <a:t>IP </a:t>
              </a:r>
              <a:r>
                <a:rPr lang="en-US" dirty="0" err="1">
                  <a:latin typeface="Helvetica" pitchFamily="2" charset="0"/>
                </a:rPr>
                <a:t>addr</a:t>
              </a:r>
              <a:r>
                <a:rPr lang="en-US" dirty="0">
                  <a:latin typeface="Helvetica" pitchFamily="2" charset="0"/>
                </a:rPr>
                <a:t>, port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224E8F-AED7-C845-AD79-6A3B0D1327CA}"/>
                </a:ext>
              </a:extLst>
            </p:cNvPr>
            <p:cNvSpPr txBox="1"/>
            <p:nvPr/>
          </p:nvSpPr>
          <p:spPr>
            <a:xfrm>
              <a:off x="7060950" y="2233771"/>
              <a:ext cx="2279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Connection 4-tuple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7C1E4A7-E06A-CD4D-9F4F-DC73AE076BEB}"/>
              </a:ext>
            </a:extLst>
          </p:cNvPr>
          <p:cNvSpPr txBox="1"/>
          <p:nvPr/>
        </p:nvSpPr>
        <p:spPr>
          <a:xfrm>
            <a:off x="3218856" y="6021226"/>
            <a:ext cx="174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128.45.10?.??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91A6333-CAF7-4C4B-B302-68CFE33333AC}"/>
              </a:ext>
            </a:extLst>
          </p:cNvPr>
          <p:cNvGrpSpPr/>
          <p:nvPr/>
        </p:nvGrpSpPr>
        <p:grpSpPr>
          <a:xfrm>
            <a:off x="6090916" y="4665335"/>
            <a:ext cx="2399479" cy="1891875"/>
            <a:chOff x="6178253" y="5001116"/>
            <a:chExt cx="2399479" cy="1891875"/>
          </a:xfrm>
        </p:grpSpPr>
        <p:pic>
          <p:nvPicPr>
            <p:cNvPr id="50" name="Picture 49" descr="Map&#10;&#10;Description automatically generated">
              <a:extLst>
                <a:ext uri="{FF2B5EF4-FFF2-40B4-BE49-F238E27FC236}">
                  <a16:creationId xmlns:a16="http://schemas.microsoft.com/office/drawing/2014/main" id="{22EC051D-F9D9-F744-8BEE-FA59F9244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95693" y="5570289"/>
              <a:ext cx="682039" cy="1271205"/>
            </a:xfrm>
            <a:prstGeom prst="rect">
              <a:avLst/>
            </a:prstGeom>
          </p:spPr>
        </p:pic>
        <p:pic>
          <p:nvPicPr>
            <p:cNvPr id="51" name="Picture 50" descr="Map&#10;&#10;Description automatically generated">
              <a:extLst>
                <a:ext uri="{FF2B5EF4-FFF2-40B4-BE49-F238E27FC236}">
                  <a16:creationId xmlns:a16="http://schemas.microsoft.com/office/drawing/2014/main" id="{A9B51509-AD18-E042-BAB3-5D43713D6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78253" y="5001116"/>
              <a:ext cx="1079577" cy="901925"/>
            </a:xfrm>
            <a:prstGeom prst="rect">
              <a:avLst/>
            </a:prstGeom>
          </p:spPr>
        </p:pic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E3E3EF5-3886-6D46-9E86-9A97BB629B8C}"/>
                </a:ext>
              </a:extLst>
            </p:cNvPr>
            <p:cNvCxnSpPr>
              <a:cxnSpLocks/>
            </p:cNvCxnSpPr>
            <p:nvPr/>
          </p:nvCxnSpPr>
          <p:spPr>
            <a:xfrm>
              <a:off x="6761163" y="5682244"/>
              <a:ext cx="1036132" cy="1210747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C30A36A-10AB-DA47-9237-2DCEB79CE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9381" y="5385623"/>
              <a:ext cx="1269926" cy="127552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01C66AD-8522-8449-BC5C-AE06839B9421}"/>
              </a:ext>
            </a:extLst>
          </p:cNvPr>
          <p:cNvGrpSpPr/>
          <p:nvPr/>
        </p:nvGrpSpPr>
        <p:grpSpPr>
          <a:xfrm>
            <a:off x="8525631" y="4916755"/>
            <a:ext cx="2732475" cy="1959080"/>
            <a:chOff x="8938507" y="4938422"/>
            <a:chExt cx="2732475" cy="1959080"/>
          </a:xfrm>
        </p:grpSpPr>
        <p:sp>
          <p:nvSpPr>
            <p:cNvPr id="57" name="Line 7">
              <a:extLst>
                <a:ext uri="{FF2B5EF4-FFF2-40B4-BE49-F238E27FC236}">
                  <a16:creationId xmlns:a16="http://schemas.microsoft.com/office/drawing/2014/main" id="{A4B8BE77-5180-BA48-9A1F-0D3C03A062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40466" y="5318220"/>
              <a:ext cx="469052" cy="25380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1FB943C-607A-2E4B-9ECA-15DA183C0FDB}"/>
                </a:ext>
              </a:extLst>
            </p:cNvPr>
            <p:cNvSpPr txBox="1"/>
            <p:nvPr/>
          </p:nvSpPr>
          <p:spPr>
            <a:xfrm>
              <a:off x="9753288" y="4938422"/>
              <a:ext cx="1201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Root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6F2F4AE-12BA-DE47-A4C2-98E02C70D246}"/>
                </a:ext>
              </a:extLst>
            </p:cNvPr>
            <p:cNvSpPr txBox="1"/>
            <p:nvPr/>
          </p:nvSpPr>
          <p:spPr>
            <a:xfrm>
              <a:off x="8938507" y="5559672"/>
              <a:ext cx="712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TLD</a:t>
              </a:r>
            </a:p>
          </p:txBody>
        </p:sp>
        <p:sp>
          <p:nvSpPr>
            <p:cNvPr id="60" name="Line 7">
              <a:extLst>
                <a:ext uri="{FF2B5EF4-FFF2-40B4-BE49-F238E27FC236}">
                  <a16:creationId xmlns:a16="http://schemas.microsoft.com/office/drawing/2014/main" id="{5DD04453-4653-FC44-911B-A7F9B5F42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40099" y="5349688"/>
              <a:ext cx="71377" cy="22234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7">
              <a:extLst>
                <a:ext uri="{FF2B5EF4-FFF2-40B4-BE49-F238E27FC236}">
                  <a16:creationId xmlns:a16="http://schemas.microsoft.com/office/drawing/2014/main" id="{F938B87A-02A8-F440-8C31-092F5359D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03068" y="5307753"/>
              <a:ext cx="351409" cy="22234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92B5DE9-CC85-584F-9D5F-461EE920748A}"/>
                </a:ext>
              </a:extLst>
            </p:cNvPr>
            <p:cNvSpPr txBox="1"/>
            <p:nvPr/>
          </p:nvSpPr>
          <p:spPr>
            <a:xfrm>
              <a:off x="9771166" y="5615958"/>
              <a:ext cx="712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TLD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6831811-F808-A540-BF46-336F3D391BCC}"/>
                </a:ext>
              </a:extLst>
            </p:cNvPr>
            <p:cNvSpPr txBox="1"/>
            <p:nvPr/>
          </p:nvSpPr>
          <p:spPr>
            <a:xfrm>
              <a:off x="10700573" y="5497773"/>
              <a:ext cx="712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TLD</a:t>
              </a:r>
            </a:p>
          </p:txBody>
        </p:sp>
        <p:sp>
          <p:nvSpPr>
            <p:cNvPr id="65" name="Line 7">
              <a:extLst>
                <a:ext uri="{FF2B5EF4-FFF2-40B4-BE49-F238E27FC236}">
                  <a16:creationId xmlns:a16="http://schemas.microsoft.com/office/drawing/2014/main" id="{97AD7E0C-B081-E244-BB9B-FA8D6A7D7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7604" y="5870680"/>
              <a:ext cx="191810" cy="13124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EA4272-8BB7-E345-ADE8-B928EE3EC912}"/>
                </a:ext>
              </a:extLst>
            </p:cNvPr>
            <p:cNvSpPr txBox="1"/>
            <p:nvPr/>
          </p:nvSpPr>
          <p:spPr>
            <a:xfrm>
              <a:off x="9307644" y="6043098"/>
              <a:ext cx="1702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Main domain</a:t>
              </a:r>
            </a:p>
          </p:txBody>
        </p:sp>
        <p:sp>
          <p:nvSpPr>
            <p:cNvPr id="67" name="Line 7">
              <a:extLst>
                <a:ext uri="{FF2B5EF4-FFF2-40B4-BE49-F238E27FC236}">
                  <a16:creationId xmlns:a16="http://schemas.microsoft.com/office/drawing/2014/main" id="{1DC0F11E-162F-224D-AB0F-A266B8789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7413" y="6404616"/>
              <a:ext cx="191810" cy="13124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0923FDB-CAAF-9B4C-AFAB-0F64DE8492D5}"/>
                </a:ext>
              </a:extLst>
            </p:cNvPr>
            <p:cNvSpPr txBox="1"/>
            <p:nvPr/>
          </p:nvSpPr>
          <p:spPr>
            <a:xfrm>
              <a:off x="9968455" y="6528170"/>
              <a:ext cx="1702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Subdomain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D5A2156-EC76-C84E-918B-F1D5D6E0993B}"/>
              </a:ext>
            </a:extLst>
          </p:cNvPr>
          <p:cNvSpPr txBox="1"/>
          <p:nvPr/>
        </p:nvSpPr>
        <p:spPr>
          <a:xfrm>
            <a:off x="590309" y="5845438"/>
            <a:ext cx="2470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Distributed database of name to IP </a:t>
            </a:r>
            <a:r>
              <a:rPr lang="en-US" dirty="0" err="1">
                <a:latin typeface="Helvetica" pitchFamily="2" charset="0"/>
              </a:rPr>
              <a:t>addr</a:t>
            </a:r>
            <a:r>
              <a:rPr lang="en-US" dirty="0">
                <a:latin typeface="Helvetica" pitchFamily="2" charset="0"/>
              </a:rPr>
              <a:t> mappings.</a:t>
            </a:r>
          </a:p>
        </p:txBody>
      </p: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9" grpId="0"/>
      <p:bldP spid="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C3A7CB3-4D02-4148-9D9F-1911F91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 server exchanges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23AF20A3-0353-3A4B-BB87-73F2924CD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841116"/>
              </p:ext>
            </p:extLst>
          </p:nvPr>
        </p:nvGraphicFramePr>
        <p:xfrm>
          <a:off x="4957762" y="1671638"/>
          <a:ext cx="3652838" cy="109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Hostname</a:t>
                      </a:r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IP address</a:t>
                      </a:r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 dirty="0" err="1"/>
                        <a:t>Cs.Rutgers.edu</a:t>
                      </a:r>
                      <a:endParaRPr lang="en-US" sz="1800" dirty="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10.0.1.2</a:t>
                      </a:r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785" name="Slide Number Placeholder 3">
            <a:extLst>
              <a:ext uri="{FF2B5EF4-FFF2-40B4-BE49-F238E27FC236}">
                <a16:creationId xmlns:a16="http://schemas.microsoft.com/office/drawing/2014/main" id="{D0F39F92-8786-B040-A735-E6F0AF88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F07EF58-C976-024C-B5D9-CDAC2A07933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32786" name="Object 1024">
            <a:extLst>
              <a:ext uri="{FF2B5EF4-FFF2-40B4-BE49-F238E27FC236}">
                <a16:creationId xmlns:a16="http://schemas.microsoft.com/office/drawing/2014/main" id="{1AE67006-AA87-734C-87F0-57136B7114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6" y="3344863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02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32786" name="Object 1024">
                        <a:extLst>
                          <a:ext uri="{FF2B5EF4-FFF2-40B4-BE49-F238E27FC236}">
                            <a16:creationId xmlns:a16="http://schemas.microsoft.com/office/drawing/2014/main" id="{1AE67006-AA87-734C-87F0-57136B7114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6" y="3344863"/>
                        <a:ext cx="752475" cy="596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7" name="Group 10">
            <a:extLst>
              <a:ext uri="{FF2B5EF4-FFF2-40B4-BE49-F238E27FC236}">
                <a16:creationId xmlns:a16="http://schemas.microsoft.com/office/drawing/2014/main" id="{E5A05822-91CC-E047-A45D-1319025C49F3}"/>
              </a:ext>
            </a:extLst>
          </p:cNvPr>
          <p:cNvGrpSpPr>
            <a:grpSpLocks/>
          </p:cNvGrpSpPr>
          <p:nvPr/>
        </p:nvGrpSpPr>
        <p:grpSpPr bwMode="auto">
          <a:xfrm>
            <a:off x="8789989" y="3459163"/>
            <a:ext cx="504825" cy="1071562"/>
            <a:chOff x="4180" y="783"/>
            <a:chExt cx="150" cy="307"/>
          </a:xfrm>
        </p:grpSpPr>
        <p:sp>
          <p:nvSpPr>
            <p:cNvPr id="32800" name="AutoShape 11">
              <a:extLst>
                <a:ext uri="{FF2B5EF4-FFF2-40B4-BE49-F238E27FC236}">
                  <a16:creationId xmlns:a16="http://schemas.microsoft.com/office/drawing/2014/main" id="{C2273A68-04CE-C541-BD89-02C7E159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1" name="Rectangle 12">
              <a:extLst>
                <a:ext uri="{FF2B5EF4-FFF2-40B4-BE49-F238E27FC236}">
                  <a16:creationId xmlns:a16="http://schemas.microsoft.com/office/drawing/2014/main" id="{B6DFC602-3F7C-3340-B743-E39889DED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2" name="Rectangle 13">
              <a:extLst>
                <a:ext uri="{FF2B5EF4-FFF2-40B4-BE49-F238E27FC236}">
                  <a16:creationId xmlns:a16="http://schemas.microsoft.com/office/drawing/2014/main" id="{00342262-2D01-4748-97EC-8466A35EA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3" name="AutoShape 14">
              <a:extLst>
                <a:ext uri="{FF2B5EF4-FFF2-40B4-BE49-F238E27FC236}">
                  <a16:creationId xmlns:a16="http://schemas.microsoft.com/office/drawing/2014/main" id="{93A94A23-7972-D34D-B581-7D823A87A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4" name="Line 15">
              <a:extLst>
                <a:ext uri="{FF2B5EF4-FFF2-40B4-BE49-F238E27FC236}">
                  <a16:creationId xmlns:a16="http://schemas.microsoft.com/office/drawing/2014/main" id="{65187DE9-C495-734C-92DB-7B3E14EE4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Line 16">
              <a:extLst>
                <a:ext uri="{FF2B5EF4-FFF2-40B4-BE49-F238E27FC236}">
                  <a16:creationId xmlns:a16="http://schemas.microsoft.com/office/drawing/2014/main" id="{FAAC6F02-0268-174B-9D40-0C0389BA2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Rectangle 17">
              <a:extLst>
                <a:ext uri="{FF2B5EF4-FFF2-40B4-BE49-F238E27FC236}">
                  <a16:creationId xmlns:a16="http://schemas.microsoft.com/office/drawing/2014/main" id="{79283C59-BB57-254F-B996-95E4E29D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7" name="Rectangle 18">
              <a:extLst>
                <a:ext uri="{FF2B5EF4-FFF2-40B4-BE49-F238E27FC236}">
                  <a16:creationId xmlns:a16="http://schemas.microsoft.com/office/drawing/2014/main" id="{2BD0199C-CBEC-5C4C-8A97-45D0E80C3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cxnSp>
        <p:nvCxnSpPr>
          <p:cNvPr id="32788" name="Straight Arrow Connector 17">
            <a:extLst>
              <a:ext uri="{FF2B5EF4-FFF2-40B4-BE49-F238E27FC236}">
                <a16:creationId xmlns:a16="http://schemas.microsoft.com/office/drawing/2014/main" id="{63AE6AE5-21BE-724F-8DC7-4C54E74220D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52801" y="2357438"/>
            <a:ext cx="1585913" cy="102870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Straight Arrow Connector 19">
            <a:extLst>
              <a:ext uri="{FF2B5EF4-FFF2-40B4-BE49-F238E27FC236}">
                <a16:creationId xmlns:a16="http://schemas.microsoft.com/office/drawing/2014/main" id="{3B0AE718-DC9C-7245-9F71-F30147A1CA9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71851" y="2714625"/>
            <a:ext cx="1566863" cy="9286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TextBox 20">
            <a:extLst>
              <a:ext uri="{FF2B5EF4-FFF2-40B4-BE49-F238E27FC236}">
                <a16:creationId xmlns:a16="http://schemas.microsoft.com/office/drawing/2014/main" id="{3A528E30-E85D-2A4D-B7C7-A04D1EC45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198" y="2158206"/>
            <a:ext cx="169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Host name</a:t>
            </a:r>
          </a:p>
        </p:txBody>
      </p:sp>
      <p:sp>
        <p:nvSpPr>
          <p:cNvPr id="32791" name="TextBox 21">
            <a:extLst>
              <a:ext uri="{FF2B5EF4-FFF2-40B4-BE49-F238E27FC236}">
                <a16:creationId xmlns:a16="http://schemas.microsoft.com/office/drawing/2014/main" id="{482AB3F6-2676-AD41-A4B9-8BB066A36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227388"/>
            <a:ext cx="2659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Server IP Address</a:t>
            </a:r>
          </a:p>
        </p:txBody>
      </p:sp>
      <p:sp>
        <p:nvSpPr>
          <p:cNvPr id="32792" name="TextBox 22">
            <a:extLst>
              <a:ext uri="{FF2B5EF4-FFF2-40B4-BE49-F238E27FC236}">
                <a16:creationId xmlns:a16="http://schemas.microsoft.com/office/drawing/2014/main" id="{BB2DD28A-3DCB-5B4F-8BB9-8FC0FA6E2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1222376"/>
            <a:ext cx="865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DNS</a:t>
            </a:r>
          </a:p>
        </p:txBody>
      </p:sp>
      <p:cxnSp>
        <p:nvCxnSpPr>
          <p:cNvPr id="32793" name="Straight Arrow Connector 24">
            <a:extLst>
              <a:ext uri="{FF2B5EF4-FFF2-40B4-BE49-F238E27FC236}">
                <a16:creationId xmlns:a16="http://schemas.microsoft.com/office/drawing/2014/main" id="{924D0F0A-E8EC-974D-BDC9-2C901EDF1C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2800" y="3808413"/>
            <a:ext cx="5437188" cy="474662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4" name="TextBox 25">
            <a:extLst>
              <a:ext uri="{FF2B5EF4-FFF2-40B4-BE49-F238E27FC236}">
                <a16:creationId xmlns:a16="http://schemas.microsoft.com/office/drawing/2014/main" id="{FF06B9D9-B8D0-3C4E-8950-4F5FF1A218B8}"/>
              </a:ext>
            </a:extLst>
          </p:cNvPr>
          <p:cNvSpPr txBox="1">
            <a:spLocks noChangeArrowheads="1"/>
          </p:cNvSpPr>
          <p:nvPr/>
        </p:nvSpPr>
        <p:spPr bwMode="auto">
          <a:xfrm rot="286625">
            <a:off x="3650368" y="4144488"/>
            <a:ext cx="47881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 err="1">
                <a:latin typeface="Helvetica" pitchFamily="2" charset="0"/>
              </a:rPr>
              <a:t>clientIP</a:t>
            </a:r>
            <a:r>
              <a:rPr lang="en-US" altLang="en-US" sz="2000" dirty="0">
                <a:latin typeface="Helvetica" pitchFamily="2" charset="0"/>
              </a:rPr>
              <a:t>, </a:t>
            </a:r>
            <a:r>
              <a:rPr lang="en-US" altLang="en-US" sz="2000" dirty="0" err="1">
                <a:latin typeface="Helvetica" pitchFamily="2" charset="0"/>
              </a:rPr>
              <a:t>clientPort</a:t>
            </a:r>
            <a:r>
              <a:rPr lang="en-US" altLang="en-US" sz="2000" dirty="0">
                <a:latin typeface="Helvetica" pitchFamily="2" charset="0"/>
              </a:rPr>
              <a:t>, server IP Address, </a:t>
            </a: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80</a:t>
            </a:r>
          </a:p>
        </p:txBody>
      </p:sp>
      <p:cxnSp>
        <p:nvCxnSpPr>
          <p:cNvPr id="32795" name="Straight Connector 27">
            <a:extLst>
              <a:ext uri="{FF2B5EF4-FFF2-40B4-BE49-F238E27FC236}">
                <a16:creationId xmlns:a16="http://schemas.microsoft.com/office/drawing/2014/main" id="{56C06757-EEDF-3F40-8987-DE6DBE4FB0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52750" y="3951289"/>
            <a:ext cx="0" cy="2551111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6" name="Straight Connector 28">
            <a:extLst>
              <a:ext uri="{FF2B5EF4-FFF2-40B4-BE49-F238E27FC236}">
                <a16:creationId xmlns:a16="http://schemas.microsoft.com/office/drawing/2014/main" id="{AFF0DC42-1F82-BB49-BFB2-2FFD180B96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26525" y="4522788"/>
            <a:ext cx="0" cy="1979612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8" name="Straight Arrow Connector 32">
            <a:extLst>
              <a:ext uri="{FF2B5EF4-FFF2-40B4-BE49-F238E27FC236}">
                <a16:creationId xmlns:a16="http://schemas.microsoft.com/office/drawing/2014/main" id="{403A01A4-3E8D-5F4D-AA71-D0AC62ADAC1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52750" y="5297714"/>
            <a:ext cx="6072824" cy="37442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9" name="TextBox 33">
            <a:extLst>
              <a:ext uri="{FF2B5EF4-FFF2-40B4-BE49-F238E27FC236}">
                <a16:creationId xmlns:a16="http://schemas.microsoft.com/office/drawing/2014/main" id="{C474D03E-BD09-374D-B04F-760801C89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118" y="6125368"/>
            <a:ext cx="24715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HTTP messages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506B9-DE05-7343-B73C-7D7AE8B7CA38}"/>
              </a:ext>
            </a:extLst>
          </p:cNvPr>
          <p:cNvSpPr txBox="1"/>
          <p:nvPr/>
        </p:nvSpPr>
        <p:spPr>
          <a:xfrm>
            <a:off x="9342437" y="3665752"/>
            <a:ext cx="2323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HTTP application typically associated with port 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3737F-505F-1E41-9262-A57BE1B96EED}"/>
              </a:ext>
            </a:extLst>
          </p:cNvPr>
          <p:cNvSpPr txBox="1"/>
          <p:nvPr/>
        </p:nvSpPr>
        <p:spPr>
          <a:xfrm rot="325234">
            <a:off x="4829944" y="4596853"/>
            <a:ext cx="19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 request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A61D42-80E0-0945-9A09-B049F7DEF8D9}"/>
              </a:ext>
            </a:extLst>
          </p:cNvPr>
          <p:cNvSpPr txBox="1"/>
          <p:nvPr/>
        </p:nvSpPr>
        <p:spPr>
          <a:xfrm rot="21414183">
            <a:off x="5213477" y="5537092"/>
            <a:ext cx="19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 response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7553F935-2929-044E-BB2A-F63A2DA8DC71}"/>
              </a:ext>
            </a:extLst>
          </p:cNvPr>
          <p:cNvSpPr/>
          <p:nvPr/>
        </p:nvSpPr>
        <p:spPr>
          <a:xfrm>
            <a:off x="130721" y="2082908"/>
            <a:ext cx="2568858" cy="11906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want to browse </a:t>
            </a:r>
            <a:r>
              <a:rPr lang="en-US" dirty="0" err="1"/>
              <a:t>cs.rutgers.edu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C1CCC8-A338-954A-BB18-DBF4511B0518}"/>
              </a:ext>
            </a:extLst>
          </p:cNvPr>
          <p:cNvSpPr/>
          <p:nvPr/>
        </p:nvSpPr>
        <p:spPr>
          <a:xfrm>
            <a:off x="2326032" y="3244169"/>
            <a:ext cx="219919" cy="25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3B3A086-6AF7-EF4C-A2D3-1F337B5379E2}"/>
              </a:ext>
            </a:extLst>
          </p:cNvPr>
          <p:cNvSpPr/>
          <p:nvPr/>
        </p:nvSpPr>
        <p:spPr>
          <a:xfrm>
            <a:off x="2062444" y="3208189"/>
            <a:ext cx="219919" cy="25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0" grpId="0"/>
      <p:bldP spid="32791" grpId="0"/>
      <p:bldP spid="32792" grpId="0"/>
      <p:bldP spid="32794" grpId="0"/>
      <p:bldP spid="2" grpId="0"/>
      <p:bldP spid="3" grpId="0"/>
      <p:bldP spid="31" grpId="0"/>
      <p:bldP spid="4" grpId="0" animBg="1"/>
      <p:bldP spid="5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89D5-BBA7-3D43-8702-3BDCE895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Messages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19D4F-08AC-5E46-BCDC-1362520C9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68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B949A576-F7B7-3548-92DF-C25980C5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B407A9E-303B-DD4F-8EEC-CC658C0DFA5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261FCE1-DA32-5040-9374-1D669B389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HTTP messages: request message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7B59160-DB0B-904E-BF34-5C6A94A07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ASCII (human-readable format)</a:t>
            </a:r>
            <a:endParaRPr lang="en-US" altLang="en-US" sz="3600" dirty="0">
              <a:solidFill>
                <a:schemeClr val="accent2"/>
              </a:solidFill>
            </a:endParaRP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65A3D052-CADA-5048-B43B-0EFF22A4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486" y="2792661"/>
            <a:ext cx="684354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GET /352/</a:t>
            </a:r>
            <a:r>
              <a:rPr lang="en-US" altLang="en-US" b="1" dirty="0" err="1">
                <a:latin typeface="Courier New" panose="02070309020205020404" pitchFamily="49" charset="0"/>
              </a:rPr>
              <a:t>syllabus.html</a:t>
            </a:r>
            <a:r>
              <a:rPr lang="en-US" altLang="en-US" b="1" dirty="0">
                <a:latin typeface="Courier New" panose="02070309020205020404" pitchFamily="49" charset="0"/>
              </a:rPr>
              <a:t>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Host: </a:t>
            </a:r>
            <a:r>
              <a:rPr lang="en-US" altLang="en-US" b="1" dirty="0" err="1">
                <a:latin typeface="Courier New" panose="02070309020205020404" pitchFamily="49" charset="0"/>
              </a:rPr>
              <a:t>www.cs.rutgers.edu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User-agent: Mozilla/4.0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Connection: close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Accept-language:en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(extra carriage return, line feed)</a:t>
            </a:r>
            <a:r>
              <a:rPr lang="en-US" altLang="en-US" sz="32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D55DA2A1-0857-D542-9C91-50AE00998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23" y="2756814"/>
            <a:ext cx="316144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request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(GET, POST,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HEAD commands)</a:t>
            </a:r>
            <a:endParaRPr lang="en-US" altLang="en-US" sz="3200" dirty="0">
              <a:latin typeface="Helvetica" pitchFamily="2" charset="0"/>
            </a:endParaRPr>
          </a:p>
        </p:txBody>
      </p:sp>
      <p:sp>
        <p:nvSpPr>
          <p:cNvPr id="31751" name="Line 6">
            <a:extLst>
              <a:ext uri="{FF2B5EF4-FFF2-40B4-BE49-F238E27FC236}">
                <a16:creationId xmlns:a16="http://schemas.microsoft.com/office/drawing/2014/main" id="{B2A6360A-678E-DF46-BCA0-17F958D337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2351" y="3048000"/>
            <a:ext cx="1131888" cy="266701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Freeform 7">
            <a:extLst>
              <a:ext uri="{FF2B5EF4-FFF2-40B4-BE49-F238E27FC236}">
                <a16:creationId xmlns:a16="http://schemas.microsoft.com/office/drawing/2014/main" id="{260B9CD0-81F9-664A-9093-C289E9F9C276}"/>
              </a:ext>
            </a:extLst>
          </p:cNvPr>
          <p:cNvSpPr>
            <a:spLocks/>
          </p:cNvSpPr>
          <p:nvPr/>
        </p:nvSpPr>
        <p:spPr bwMode="auto">
          <a:xfrm>
            <a:off x="4314067" y="3290095"/>
            <a:ext cx="265309" cy="1739107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50800" cap="flat" cmpd="sng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Text Box 8">
            <a:extLst>
              <a:ext uri="{FF2B5EF4-FFF2-40B4-BE49-F238E27FC236}">
                <a16:creationId xmlns:a16="http://schemas.microsoft.com/office/drawing/2014/main" id="{C8B82259-54B9-1C4D-B975-D3349B41A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448" y="4467554"/>
            <a:ext cx="26606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Header lines</a:t>
            </a:r>
            <a:endParaRPr lang="en-US" altLang="en-US" sz="3200" dirty="0">
              <a:latin typeface="Helvetica" pitchFamily="2" charset="0"/>
            </a:endParaRPr>
          </a:p>
        </p:txBody>
      </p:sp>
      <p:sp>
        <p:nvSpPr>
          <p:cNvPr id="31754" name="Line 9">
            <a:extLst>
              <a:ext uri="{FF2B5EF4-FFF2-40B4-BE49-F238E27FC236}">
                <a16:creationId xmlns:a16="http://schemas.microsoft.com/office/drawing/2014/main" id="{7D4EC1EE-6E4A-BD4B-9876-74FF1A07DA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3771" y="5675085"/>
            <a:ext cx="1370467" cy="43542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55" name="Text Box 10">
            <a:extLst>
              <a:ext uri="{FF2B5EF4-FFF2-40B4-BE49-F238E27FC236}">
                <a16:creationId xmlns:a16="http://schemas.microsoft.com/office/drawing/2014/main" id="{03F5721B-2BAC-EB47-89FC-7372D6703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00" y="5116374"/>
            <a:ext cx="280557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Carriage return,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line feed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indicates end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of header</a:t>
            </a:r>
            <a:endParaRPr lang="en-US" altLang="en-US" sz="3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1" grpId="0" animBg="1"/>
      <p:bldP spid="31752" grpId="0" animBg="1"/>
      <p:bldP spid="31753" grpId="0"/>
      <p:bldP spid="31754" grpId="0" animBg="1"/>
      <p:bldP spid="317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69D9DD20-310B-2B43-810E-F85FC6C6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A681EBE-B919-EE4C-91A4-F9F9125974B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3796" name="Picture 3" descr="HTTPrequest">
            <a:extLst>
              <a:ext uri="{FF2B5EF4-FFF2-40B4-BE49-F238E27FC236}">
                <a16:creationId xmlns:a16="http://schemas.microsoft.com/office/drawing/2014/main" id="{D8407ECF-8299-F045-BEE8-C92756B5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881" y="1690688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4">
            <a:extLst>
              <a:ext uri="{FF2B5EF4-FFF2-40B4-BE49-F238E27FC236}">
                <a16:creationId xmlns:a16="http://schemas.microsoft.com/office/drawing/2014/main" id="{BCE02CB8-FA86-1049-9DB9-AA3BA9FB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881" y="6048573"/>
            <a:ext cx="51890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 dirty="0">
                <a:latin typeface="Helvetica" pitchFamily="2" charset="0"/>
              </a:rPr>
              <a:t>http://www.w3.org/Protocols/rfc2616/rfc2616-sec14.html#sec14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B63068-2D3E-4C4E-A57C-A59C4409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Request: General format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3976C-9566-9149-BE6B-3EBBC5260D3F}"/>
              </a:ext>
            </a:extLst>
          </p:cNvPr>
          <p:cNvSpPr txBox="1"/>
          <p:nvPr/>
        </p:nvSpPr>
        <p:spPr>
          <a:xfrm>
            <a:off x="8509342" y="1801256"/>
            <a:ext cx="33460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Sidebar: Protocol headers and formats in the exam?</a:t>
            </a:r>
          </a:p>
          <a:p>
            <a:pPr algn="l"/>
            <a:endParaRPr lang="en-US" sz="2000" dirty="0">
              <a:latin typeface="Helvetica" pitchFamily="2" charset="0"/>
            </a:endParaRPr>
          </a:p>
          <a:p>
            <a:pPr algn="l"/>
            <a:r>
              <a:rPr lang="en-US" sz="2000" dirty="0">
                <a:latin typeface="Helvetica" pitchFamily="2" charset="0"/>
              </a:rPr>
              <a:t>In general, you don’t need to memorize protocol message formats in this course (they are easily looked up)</a:t>
            </a:r>
          </a:p>
          <a:p>
            <a:pPr algn="l"/>
            <a:endParaRPr lang="en-US" sz="2000" dirty="0">
              <a:latin typeface="Helvetica" pitchFamily="2" charset="0"/>
            </a:endParaRPr>
          </a:p>
          <a:p>
            <a:pPr algn="l"/>
            <a:r>
              <a:rPr lang="en-US" sz="2000" dirty="0">
                <a:latin typeface="Helvetica" pitchFamily="2" charset="0"/>
              </a:rPr>
              <a:t>However, you may be asked to interpret protocol headers based on a general  (conceptual) understanding of the protocol.</a:t>
            </a:r>
          </a:p>
        </p:txBody>
      </p:sp>
    </p:spTree>
    <p:extLst>
      <p:ext uri="{BB962C8B-B14F-4D97-AF65-F5344CB8AC3E}">
        <p14:creationId xmlns:p14="http://schemas.microsoft.com/office/powerpoint/2010/main" val="177721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CB0A-E321-BA48-9AFF-D1754A96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405C-D418-DC4D-8CFF-D37EA7FD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Resource Locator: a way to name objects on server</a:t>
            </a:r>
          </a:p>
          <a:p>
            <a:r>
              <a:rPr lang="en-US" dirty="0"/>
              <a:t>But can also name an application </a:t>
            </a:r>
            <a:r>
              <a:rPr lang="en-US" dirty="0">
                <a:solidFill>
                  <a:srgbClr val="C00000"/>
                </a:solidFill>
              </a:rPr>
              <a:t>process </a:t>
            </a:r>
            <a:r>
              <a:rPr lang="en-US" dirty="0"/>
              <a:t>on the server!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Data storage from data entered in web forms</a:t>
            </a:r>
          </a:p>
          <a:p>
            <a:pPr lvl="1"/>
            <a:r>
              <a:rPr lang="en-US" dirty="0"/>
              <a:t>Login pages</a:t>
            </a:r>
          </a:p>
          <a:p>
            <a:pPr lvl="1"/>
            <a:r>
              <a:rPr lang="en-US" dirty="0"/>
              <a:t>Web carts</a:t>
            </a:r>
          </a:p>
          <a:p>
            <a:r>
              <a:rPr lang="en-US" dirty="0"/>
              <a:t>Providing almost any service requires data handling by running code at the server </a:t>
            </a:r>
          </a:p>
          <a:p>
            <a:pPr lvl="1"/>
            <a:r>
              <a:rPr lang="en-US" dirty="0"/>
              <a:t>Not just rendering “static” resources</a:t>
            </a:r>
          </a:p>
        </p:txBody>
      </p:sp>
    </p:spTree>
    <p:extLst>
      <p:ext uri="{BB962C8B-B14F-4D97-AF65-F5344CB8AC3E}">
        <p14:creationId xmlns:p14="http://schemas.microsoft.com/office/powerpoint/2010/main" val="2428652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6">
            <a:extLst>
              <a:ext uri="{FF2B5EF4-FFF2-40B4-BE49-F238E27FC236}">
                <a16:creationId xmlns:a16="http://schemas.microsoft.com/office/drawing/2014/main" id="{939B605F-FC20-A24E-A705-4C585364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63CA771-D47F-3648-9ACA-5D495D1A880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3796" name="Rectangle 1027">
            <a:extLst>
              <a:ext uri="{FF2B5EF4-FFF2-40B4-BE49-F238E27FC236}">
                <a16:creationId xmlns:a16="http://schemas.microsoft.com/office/drawing/2014/main" id="{D9D5229B-DF44-534D-9F7D-BDCB432A3B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90687"/>
            <a:ext cx="5334000" cy="5030787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GET</a:t>
            </a:r>
          </a:p>
          <a:p>
            <a:pPr lvl="1">
              <a:defRPr/>
            </a:pPr>
            <a:r>
              <a:rPr lang="en-US" altLang="en-US" sz="2000" dirty="0"/>
              <a:t>Get the resource specified in the requested URL (could be a process)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POST</a:t>
            </a:r>
          </a:p>
          <a:p>
            <a:pPr lvl="1">
              <a:defRPr/>
            </a:pPr>
            <a:r>
              <a:rPr lang="en-US" altLang="en-US" sz="2000" dirty="0"/>
              <a:t>Send entities (specified in the entity body) to a data-handling process at the requested URL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HEAD</a:t>
            </a:r>
          </a:p>
          <a:p>
            <a:pPr lvl="1">
              <a:defRPr/>
            </a:pPr>
            <a:r>
              <a:rPr lang="en-US" altLang="en-US" sz="2000" dirty="0"/>
              <a:t>Asks server to leave requested object out of response, but send the rest of the response</a:t>
            </a:r>
          </a:p>
          <a:p>
            <a:pPr lvl="1">
              <a:defRPr/>
            </a:pPr>
            <a:r>
              <a:rPr lang="en-US" altLang="en-US" sz="2000" dirty="0"/>
              <a:t>Useful for debugging</a:t>
            </a:r>
          </a:p>
        </p:txBody>
      </p:sp>
      <p:sp>
        <p:nvSpPr>
          <p:cNvPr id="34821" name="Rectangle 1028">
            <a:extLst>
              <a:ext uri="{FF2B5EF4-FFF2-40B4-BE49-F238E27FC236}">
                <a16:creationId xmlns:a16="http://schemas.microsoft.com/office/drawing/2014/main" id="{DC34DD45-4CEC-8941-AE97-848F7F42719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389914" y="1847850"/>
            <a:ext cx="5181600" cy="4351338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endParaRPr lang="en-US" altLang="en-US" sz="2400" dirty="0"/>
          </a:p>
          <a:p>
            <a:r>
              <a:rPr lang="en-US" altLang="en-US" dirty="0">
                <a:solidFill>
                  <a:srgbClr val="C00000"/>
                </a:solidFill>
              </a:rPr>
              <a:t>PUT</a:t>
            </a:r>
          </a:p>
          <a:p>
            <a:pPr lvl="1"/>
            <a:r>
              <a:rPr lang="en-US" altLang="en-US" sz="2000" dirty="0"/>
              <a:t>Update a resource at the requested URL with the new entity specified in the entity body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DELETE</a:t>
            </a:r>
          </a:p>
          <a:p>
            <a:pPr lvl="1"/>
            <a:r>
              <a:rPr lang="en-US" altLang="en-US" sz="2000" dirty="0"/>
              <a:t>Deletes file specified in the URL</a:t>
            </a:r>
          </a:p>
          <a:p>
            <a:endParaRPr lang="en-US" altLang="en-US" sz="2400" dirty="0"/>
          </a:p>
          <a:p>
            <a:r>
              <a:rPr lang="en-US" altLang="en-US" sz="2400" dirty="0"/>
              <a:t>and other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C5756-DC5A-E948-B0C2-E65A5BF1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method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>
            <a:extLst>
              <a:ext uri="{FF2B5EF4-FFF2-40B4-BE49-F238E27FC236}">
                <a16:creationId xmlns:a16="http://schemas.microsoft.com/office/drawing/2014/main" id="{732BFEC4-4B08-4E45-8169-008B516B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84EABD59-CBFC-0147-9544-C70434CFDAD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EC000FB-2918-FC4D-98B9-0C33ABE2E1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4465320" cy="4667250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POST method:</a:t>
            </a:r>
          </a:p>
          <a:p>
            <a:r>
              <a:rPr lang="en-US" altLang="en-US" sz="2400" dirty="0"/>
              <a:t>Web page often includes form input</a:t>
            </a:r>
          </a:p>
          <a:p>
            <a:r>
              <a:rPr lang="en-US" altLang="en-US" sz="2400" dirty="0"/>
              <a:t>Input is uploaded to server </a:t>
            </a:r>
            <a:r>
              <a:rPr lang="en-US" altLang="en-US" sz="2400" dirty="0">
                <a:solidFill>
                  <a:srgbClr val="C00000"/>
                </a:solidFill>
              </a:rPr>
              <a:t>in entity body</a:t>
            </a:r>
          </a:p>
          <a:p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Posted content not visible in the URL</a:t>
            </a:r>
          </a:p>
          <a:p>
            <a:pPr lvl="1"/>
            <a:r>
              <a:rPr lang="en-US" altLang="en-US" sz="2000" dirty="0"/>
              <a:t>Free form content (ex: images) can be posted since entity body interpreted as data bytes</a:t>
            </a: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89DC39F1-2D2B-D149-97A8-39E20601E06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625737" y="1794669"/>
            <a:ext cx="5956663" cy="3352097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GET method:</a:t>
            </a:r>
          </a:p>
          <a:p>
            <a:r>
              <a:rPr lang="en-US" altLang="en-US" sz="2400" dirty="0"/>
              <a:t>Entity body is empty</a:t>
            </a:r>
          </a:p>
          <a:p>
            <a:r>
              <a:rPr lang="en-US" altLang="en-US" sz="2400" dirty="0"/>
              <a:t>Input is uploaded </a:t>
            </a:r>
            <a:r>
              <a:rPr lang="en-US" altLang="en-US" sz="2400" dirty="0">
                <a:solidFill>
                  <a:srgbClr val="C00000"/>
                </a:solidFill>
              </a:rPr>
              <a:t>in URL field of request line</a:t>
            </a:r>
          </a:p>
          <a:p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Example: </a:t>
            </a:r>
          </a:p>
          <a:p>
            <a:pPr lvl="1"/>
            <a:r>
              <a:rPr lang="en-US" altLang="en-US" sz="2000" dirty="0"/>
              <a:t>http://</a:t>
            </a:r>
            <a:r>
              <a:rPr lang="en-US" altLang="en-US" sz="2000" dirty="0" err="1"/>
              <a:t>site.com</a:t>
            </a:r>
            <a:r>
              <a:rPr lang="en-US" altLang="en-US" sz="2000" dirty="0"/>
              <a:t>/</a:t>
            </a:r>
            <a:r>
              <a:rPr lang="en-US" altLang="en-US" sz="2000" dirty="0" err="1"/>
              <a:t>form?first</a:t>
            </a:r>
            <a:r>
              <a:rPr lang="en-US" altLang="en-US" sz="2000" dirty="0"/>
              <a:t>=</a:t>
            </a:r>
            <a:r>
              <a:rPr lang="en-US" altLang="en-US" sz="2000" dirty="0" err="1"/>
              <a:t>jane&amp;last</a:t>
            </a:r>
            <a:r>
              <a:rPr lang="en-US" altLang="en-US" sz="2000" dirty="0"/>
              <a:t>=</a:t>
            </a:r>
            <a:r>
              <a:rPr lang="en-US" altLang="en-US" sz="2000" dirty="0" err="1"/>
              <a:t>austen</a:t>
            </a:r>
            <a:endParaRPr lang="en-US" altLang="en-US" sz="2000" dirty="0"/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925BC-35D3-9D4E-9BF6-1A6EB01B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Uploading form input: GET and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0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D94A-ACC3-804B-99AD-F0C5258B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POST and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B2E4-C622-7047-A0BE-BDF1D3720E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POST: the URL of the request identifies the resource that </a:t>
            </a:r>
            <a:r>
              <a:rPr lang="en-US" dirty="0">
                <a:solidFill>
                  <a:srgbClr val="C00000"/>
                </a:solidFill>
              </a:rPr>
              <a:t>processes</a:t>
            </a:r>
            <a:r>
              <a:rPr lang="en-US" dirty="0"/>
              <a:t> the entity body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9DE18-B5C9-6C48-85A4-E4D34246F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PUT: the URL of the request identifies the resource that is </a:t>
            </a:r>
            <a:r>
              <a:rPr lang="en-US" dirty="0">
                <a:solidFill>
                  <a:srgbClr val="C00000"/>
                </a:solidFill>
              </a:rPr>
              <a:t>contained in</a:t>
            </a:r>
            <a:r>
              <a:rPr lang="en-US" dirty="0"/>
              <a:t> the entity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3C7E0-F32C-0945-96B3-34A7EB029E20}"/>
              </a:ext>
            </a:extLst>
          </p:cNvPr>
          <p:cNvSpPr txBox="1"/>
          <p:nvPr/>
        </p:nvSpPr>
        <p:spPr>
          <a:xfrm>
            <a:off x="2525486" y="6019512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https://</a:t>
            </a:r>
            <a:r>
              <a:rPr lang="en-US" sz="3200" dirty="0" err="1">
                <a:latin typeface="Helvetica" pitchFamily="2" charset="0"/>
              </a:rPr>
              <a:t>tools.ietf.org</a:t>
            </a:r>
            <a:r>
              <a:rPr lang="en-US" sz="3200" dirty="0">
                <a:latin typeface="Helvetica" pitchFamily="2" charset="0"/>
              </a:rPr>
              <a:t>/html/rfc2616</a:t>
            </a:r>
          </a:p>
        </p:txBody>
      </p:sp>
    </p:spTree>
    <p:extLst>
      <p:ext uri="{BB962C8B-B14F-4D97-AF65-F5344CB8AC3E}">
        <p14:creationId xmlns:p14="http://schemas.microsoft.com/office/powerpoint/2010/main" val="3714648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796C-6F23-7A43-9475-F61F3588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HEAD and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F4DE-4AF9-FD49-BE51-0E4405F2AF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GET:  return the requested resource in the entity body of the response along with response headers (we’ll see these shortly)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0D976-BC6C-3445-865C-AE3A6CAF7A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HEAD: return all the response headers in the GET response, but </a:t>
            </a:r>
            <a:r>
              <a:rPr lang="en-US" dirty="0">
                <a:solidFill>
                  <a:srgbClr val="C00000"/>
                </a:solidFill>
              </a:rPr>
              <a:t>without the resource</a:t>
            </a:r>
            <a:r>
              <a:rPr lang="en-US" dirty="0"/>
              <a:t> in the entity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E7965-3874-9742-90FB-7B602ED6B33C}"/>
              </a:ext>
            </a:extLst>
          </p:cNvPr>
          <p:cNvSpPr txBox="1"/>
          <p:nvPr/>
        </p:nvSpPr>
        <p:spPr>
          <a:xfrm>
            <a:off x="2525486" y="6019512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https://</a:t>
            </a:r>
            <a:r>
              <a:rPr lang="en-US" sz="3200" dirty="0" err="1">
                <a:latin typeface="Helvetica" pitchFamily="2" charset="0"/>
              </a:rPr>
              <a:t>tools.ietf.org</a:t>
            </a:r>
            <a:r>
              <a:rPr lang="en-US" sz="3200" dirty="0">
                <a:latin typeface="Helvetica" pitchFamily="2" charset="0"/>
              </a:rPr>
              <a:t>/html/rfc2616</a:t>
            </a:r>
          </a:p>
        </p:txBody>
      </p:sp>
    </p:spTree>
    <p:extLst>
      <p:ext uri="{BB962C8B-B14F-4D97-AF65-F5344CB8AC3E}">
        <p14:creationId xmlns:p14="http://schemas.microsoft.com/office/powerpoint/2010/main" val="1111815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688D-61B6-2147-A63A-4239AD63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HTTP GET and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BFBD-6B34-BA41-B248-033925B7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2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4E08-8129-3C45-B878-8CCF5029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Resource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DC750-3F0E-E64F-83B9-DB3A858DF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70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75437205-D781-9540-B043-9FB70AA3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03A62222-1D19-4343-91F5-8DE14316DA8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7892" name="Picture 2" descr="http://www1.ju.edu.jo/ecourse/abusufah/cpe532_Spr06/notes/BookOnLine/The%20HyperText%20Transfer%20Protocol_files/HTTPresponse.jpg">
            <a:extLst>
              <a:ext uri="{FF2B5EF4-FFF2-40B4-BE49-F238E27FC236}">
                <a16:creationId xmlns:a16="http://schemas.microsoft.com/office/drawing/2014/main" id="{B7FA435C-D8A4-3E40-99ED-B65AACB86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2041525"/>
            <a:ext cx="74485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4">
            <a:extLst>
              <a:ext uri="{FF2B5EF4-FFF2-40B4-BE49-F238E27FC236}">
                <a16:creationId xmlns:a16="http://schemas.microsoft.com/office/drawing/2014/main" id="{628FA8FB-7805-764C-9219-15EAC1347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16" y="2453859"/>
            <a:ext cx="195765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Unlike HTTP request, No method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EDE5FA-B4EA-D642-86A4-4B1EFE45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Response: General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28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61DBCE69-5B35-3247-9DBD-0620E38E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F8AF5E8-B1B0-8D4A-BC5F-72B7ED11C7BD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02525D8-5880-9C42-9626-25118676C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HTTP message: response message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AEDC0E45-231D-C94C-ABA9-EBDC8CB08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673" y="2804578"/>
            <a:ext cx="700544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HTTP/1.1 200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Connection: close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Date: Thu, 06 Aug 1998 12:00:15 GMT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Server: Apache/1.3.0 (Unix)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Last-Modified: Mon, 22 Jun 1998 …...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Content-Length: 6821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Content-Type: text/html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data data data data data ... 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FA38E591-8632-D746-ACEA-148305BA9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84" y="1735991"/>
            <a:ext cx="24641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line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(protocol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code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phrase)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8918" name="Line 5">
            <a:extLst>
              <a:ext uri="{FF2B5EF4-FFF2-40B4-BE49-F238E27FC236}">
                <a16:creationId xmlns:a16="http://schemas.microsoft.com/office/drawing/2014/main" id="{F7ED9E9C-8234-3A4B-8D36-CCC35E076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7945" y="2638041"/>
            <a:ext cx="1728830" cy="350687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19" name="Freeform 6">
            <a:extLst>
              <a:ext uri="{FF2B5EF4-FFF2-40B4-BE49-F238E27FC236}">
                <a16:creationId xmlns:a16="http://schemas.microsoft.com/office/drawing/2014/main" id="{8FA68564-B438-5743-8244-7F1909893625}"/>
              </a:ext>
            </a:extLst>
          </p:cNvPr>
          <p:cNvSpPr>
            <a:spLocks/>
          </p:cNvSpPr>
          <p:nvPr/>
        </p:nvSpPr>
        <p:spPr bwMode="auto">
          <a:xfrm>
            <a:off x="4322500" y="3183990"/>
            <a:ext cx="260449" cy="2142753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20" name="Text Box 7">
            <a:extLst>
              <a:ext uri="{FF2B5EF4-FFF2-40B4-BE49-F238E27FC236}">
                <a16:creationId xmlns:a16="http://schemas.microsoft.com/office/drawing/2014/main" id="{DD95B001-9558-5945-BF41-D2CF24FD2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719" y="4144120"/>
            <a:ext cx="166584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lines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8921" name="Line 8">
            <a:extLst>
              <a:ext uri="{FF2B5EF4-FFF2-40B4-BE49-F238E27FC236}">
                <a16:creationId xmlns:a16="http://schemas.microsoft.com/office/drawing/2014/main" id="{18360FA1-F13D-2748-9C15-E6A7C4219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4748" y="5872692"/>
            <a:ext cx="923925" cy="257175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22" name="Text Box 9">
            <a:extLst>
              <a:ext uri="{FF2B5EF4-FFF2-40B4-BE49-F238E27FC236}">
                <a16:creationId xmlns:a16="http://schemas.microsoft.com/office/drawing/2014/main" id="{5409491B-D85C-6841-B214-3362BAD4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0458" y="5847521"/>
            <a:ext cx="44852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data, e.g., requested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HTML file in entity body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53B06373-9FD0-BC4F-8486-632B25A251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1285" y="4144120"/>
            <a:ext cx="1584490" cy="641402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61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7" grpId="1" build="allAtOnce"/>
      <p:bldP spid="38918" grpId="0" animBg="1"/>
      <p:bldP spid="38919" grpId="0" animBg="1"/>
      <p:bldP spid="38920" grpId="0"/>
      <p:bldP spid="38921" grpId="0" animBg="1"/>
      <p:bldP spid="38922" grpId="0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6">
            <a:extLst>
              <a:ext uri="{FF2B5EF4-FFF2-40B4-BE49-F238E27FC236}">
                <a16:creationId xmlns:a16="http://schemas.microsoft.com/office/drawing/2014/main" id="{E46C489E-8BE3-8D4D-9ADE-72F09791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3CB2FE6-171B-5B4B-9E49-62D53515FEA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7945A1E-93B5-DB4E-9602-B94F9A0A26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2314575"/>
            <a:ext cx="7934325" cy="4158796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200 OK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 succeeded, requested object later in this message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301 Moved Permanently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requested object moved, new location specified later in this message (Location:)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403 Forbidden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Insufficient permissions to access the resource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404 Not Found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requested document not found on this server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505 HTTP Version Not Supported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C79B6AE7-666D-F944-B934-3DCB81557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1488281"/>
            <a:ext cx="7686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In first line in server-&gt;client response message.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A few sample codes: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0DB40-59DD-844F-BE03-5E614E45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 status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24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6736-95A4-0948-A838-52DBD0B3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response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4AA15-3D59-524B-AC90-648CE701B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" pitchFamily="2" charset="0"/>
              </a:rPr>
              <a:t>wget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google.com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ourier" pitchFamily="2" charset="0"/>
              </a:rPr>
              <a:t>telnet </a:t>
            </a:r>
            <a:r>
              <a:rPr lang="en-US" dirty="0" err="1">
                <a:latin typeface="Courier" pitchFamily="2" charset="0"/>
              </a:rPr>
              <a:t>web.mit.edu</a:t>
            </a:r>
            <a:r>
              <a:rPr lang="en-US" dirty="0">
                <a:latin typeface="Courier" pitchFamily="2" charset="0"/>
              </a:rPr>
              <a:t> 80</a:t>
            </a:r>
          </a:p>
          <a:p>
            <a:pPr lvl="1"/>
            <a:r>
              <a:rPr lang="en-US" dirty="0">
                <a:latin typeface="Courier" pitchFamily="2" charset="0"/>
              </a:rPr>
              <a:t>GET / HTTP/1.1</a:t>
            </a:r>
          </a:p>
          <a:p>
            <a:pPr lvl="1"/>
            <a:r>
              <a:rPr lang="en-US" dirty="0">
                <a:latin typeface="Courier" pitchFamily="2" charset="0"/>
              </a:rPr>
              <a:t>Host: </a:t>
            </a:r>
            <a:r>
              <a:rPr lang="en-US" dirty="0" err="1">
                <a:latin typeface="Courier" pitchFamily="2" charset="0"/>
              </a:rPr>
              <a:t>web.mit.edu</a:t>
            </a:r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58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>
            <a:extLst>
              <a:ext uri="{FF2B5EF4-FFF2-40B4-BE49-F238E27FC236}">
                <a16:creationId xmlns:a16="http://schemas.microsoft.com/office/drawing/2014/main" id="{EAA4B06B-E922-6343-A792-34C158E0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4F4121C-D1EA-954F-9387-592A5770F5BD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1B9C8D4-B865-A849-BE60-3EFAB221A7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60289" y="2051050"/>
            <a:ext cx="8096250" cy="4667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1. Telnet to your favorite Web server:</a:t>
            </a:r>
          </a:p>
          <a:p>
            <a:pPr lvl="2">
              <a:buFontTx/>
              <a:buNone/>
            </a:pPr>
            <a:endParaRPr lang="en-US" altLang="en-US" sz="1800" dirty="0"/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52BB54EC-BE5A-0248-989A-9A3DB4E7F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718" y="2489397"/>
            <a:ext cx="36006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Opens TCP connection to port 80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(default HTTP server port).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Anything typed in sent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to port 80 at </a:t>
            </a:r>
            <a:r>
              <a:rPr lang="en-US" altLang="en-US" sz="1800" dirty="0" err="1">
                <a:latin typeface="Helvetica" pitchFamily="2" charset="0"/>
              </a:rPr>
              <a:t>web.mit.edu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0966" name="Text Box 5">
            <a:extLst>
              <a:ext uri="{FF2B5EF4-FFF2-40B4-BE49-F238E27FC236}">
                <a16:creationId xmlns:a16="http://schemas.microsoft.com/office/drawing/2014/main" id="{F34493D2-B95C-4F4B-B079-144EFE0FC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31" y="2904895"/>
            <a:ext cx="3079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telnet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web.mit.edu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 80</a:t>
            </a:r>
            <a:endParaRPr lang="en-US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B0F500E9-24B9-234A-81F7-A7786297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714" y="3986213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2. Type in a GET HTTP request:</a:t>
            </a:r>
          </a:p>
          <a:p>
            <a:pPr lvl="2">
              <a:buClrTx/>
              <a:buSzTx/>
              <a:buFontTx/>
              <a:buNone/>
            </a:pPr>
            <a:endParaRPr lang="en-US" altLang="en-US" sz="1800" dirty="0">
              <a:latin typeface="Helvetica" pitchFamily="2" charset="0"/>
            </a:endParaRPr>
          </a:p>
        </p:txBody>
      </p:sp>
      <p:sp>
        <p:nvSpPr>
          <p:cNvPr id="40968" name="Text Box 7">
            <a:extLst>
              <a:ext uri="{FF2B5EF4-FFF2-40B4-BE49-F238E27FC236}">
                <a16:creationId xmlns:a16="http://schemas.microsoft.com/office/drawing/2014/main" id="{A6EA34C5-936C-2245-8E19-52B1D82A4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31" y="4855696"/>
            <a:ext cx="22829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GET /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Host: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web.mit.edu</a:t>
            </a:r>
            <a:endParaRPr lang="en-US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0969" name="Text Box 8">
            <a:extLst>
              <a:ext uri="{FF2B5EF4-FFF2-40B4-BE49-F238E27FC236}">
                <a16:creationId xmlns:a16="http://schemas.microsoft.com/office/drawing/2014/main" id="{8EC91330-FD9F-4844-A65E-4DDD4C7C5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020" y="4557534"/>
            <a:ext cx="31132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By typing this in (hit carriage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return twice), you send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this minimal (but complete)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GET request to HTTP 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0970" name="Freeform 9">
            <a:extLst>
              <a:ext uri="{FF2B5EF4-FFF2-40B4-BE49-F238E27FC236}">
                <a16:creationId xmlns:a16="http://schemas.microsoft.com/office/drawing/2014/main" id="{6FC1FA26-181C-994C-84C9-D0262A83BD9B}"/>
              </a:ext>
            </a:extLst>
          </p:cNvPr>
          <p:cNvSpPr>
            <a:spLocks/>
          </p:cNvSpPr>
          <p:nvPr/>
        </p:nvSpPr>
        <p:spPr bwMode="auto">
          <a:xfrm>
            <a:off x="5819481" y="2559247"/>
            <a:ext cx="247650" cy="1181100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Freeform 10">
            <a:extLst>
              <a:ext uri="{FF2B5EF4-FFF2-40B4-BE49-F238E27FC236}">
                <a16:creationId xmlns:a16="http://schemas.microsoft.com/office/drawing/2014/main" id="{D9F1D18C-0F38-8147-A2D0-B3AFF2A73432}"/>
              </a:ext>
            </a:extLst>
          </p:cNvPr>
          <p:cNvSpPr>
            <a:spLocks/>
          </p:cNvSpPr>
          <p:nvPr/>
        </p:nvSpPr>
        <p:spPr bwMode="auto">
          <a:xfrm>
            <a:off x="5361983" y="4552772"/>
            <a:ext cx="257175" cy="1190625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Rectangle 11">
            <a:extLst>
              <a:ext uri="{FF2B5EF4-FFF2-40B4-BE49-F238E27FC236}">
                <a16:creationId xmlns:a16="http://schemas.microsoft.com/office/drawing/2014/main" id="{54583D04-8E05-8C43-8FDD-693479428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714" y="6059863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3. Look at response message sent by HTTP server!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368B7-66C2-BA47-AC29-8597D31A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Try sending a HTTP request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2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  <p:bldP spid="40968" grpId="0"/>
      <p:bldP spid="40969" grpId="0"/>
      <p:bldP spid="40971" grpId="0" animBg="1"/>
      <p:bldP spid="4097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53AE-E0C8-4646-98E0-1F59C149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D3446-CB7F-2240-830F-BFA8A22AC3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04328-192D-DF4E-B8A8-B308A3B1F2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17CD-F3F8-AC4E-97DD-C873AC1B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is a distributed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E356-1AE6-814F-9DFE-C4E2EA84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stores </a:t>
            </a:r>
            <a:r>
              <a:rPr lang="en-US" dirty="0">
                <a:solidFill>
                  <a:srgbClr val="C00000"/>
                </a:solidFill>
              </a:rPr>
              <a:t>resource records (RRs)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(Incomplete) message format (headers):</a:t>
            </a:r>
          </a:p>
          <a:p>
            <a:pPr lvl="1"/>
            <a:r>
              <a:rPr lang="en-US" dirty="0"/>
              <a:t>Class, type, name, value, TTL</a:t>
            </a:r>
          </a:p>
          <a:p>
            <a:pPr lvl="1"/>
            <a:endParaRPr lang="en-US" dirty="0"/>
          </a:p>
          <a:p>
            <a:r>
              <a:rPr lang="en-US" dirty="0"/>
              <a:t>You can read all the gory details of the message format at </a:t>
            </a:r>
            <a:r>
              <a:rPr lang="en-US" dirty="0">
                <a:hlinkClick r:id="rId2"/>
              </a:rPr>
              <a:t>https://www.iana.org/assignments/dns-parameters/dns-parameters.xhtml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7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>
            <a:extLst>
              <a:ext uri="{FF2B5EF4-FFF2-40B4-BE49-F238E27FC236}">
                <a16:creationId xmlns:a16="http://schemas.microsoft.com/office/drawing/2014/main" id="{6839D8DF-92CC-994F-8F27-465EEB5A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420BC16-3D75-AD48-BDE9-82F23DA6BB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810B34C-5388-EA43-9034-5E31FF1EC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1284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DNS records</a:t>
            </a:r>
            <a:endParaRPr lang="en-US" altLang="en-US" sz="4800" dirty="0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7B062E04-4080-F448-BB8F-0A3E863EEE1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857375" y="4510082"/>
            <a:ext cx="4000500" cy="18669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Type=NS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name</a:t>
            </a:r>
            <a:r>
              <a:rPr lang="en-US" altLang="en-US" sz="2000" dirty="0">
                <a:solidFill>
                  <a:schemeClr val="tx1"/>
                </a:solidFill>
              </a:rPr>
              <a:t> is domain (e.g. </a:t>
            </a:r>
            <a:r>
              <a:rPr lang="en-US" altLang="en-US" sz="2000" dirty="0" err="1">
                <a:solidFill>
                  <a:schemeClr val="tx1"/>
                </a:solidFill>
              </a:rPr>
              <a:t>foo.com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value</a:t>
            </a:r>
            <a:r>
              <a:rPr lang="en-US" altLang="en-US" sz="2000" dirty="0">
                <a:solidFill>
                  <a:schemeClr val="tx1"/>
                </a:solidFill>
              </a:rPr>
              <a:t> is hostname of authoritative name server for this domain</a:t>
            </a:r>
          </a:p>
          <a:p>
            <a:endParaRPr lang="en-US" altLang="en-US" sz="2400" dirty="0"/>
          </a:p>
        </p:txBody>
      </p:sp>
      <p:sp>
        <p:nvSpPr>
          <p:cNvPr id="23559" name="Rectangle 8">
            <a:extLst>
              <a:ext uri="{FF2B5EF4-FFF2-40B4-BE49-F238E27FC236}">
                <a16:creationId xmlns:a16="http://schemas.microsoft.com/office/drawing/2014/main" id="{BD6059D2-3CF3-7648-9E11-FEEDDCE3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1748739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id="{2CE6CB9E-CD31-0D4D-B338-2E838B91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2029726"/>
            <a:ext cx="4514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Type=CNAME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alias name for some “canonical” (the real) name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e.g., </a:t>
            </a:r>
            <a:r>
              <a:rPr lang="en-US" altLang="en-US" sz="1800" dirty="0" err="1">
                <a:latin typeface="Helvetica" pitchFamily="2" charset="0"/>
              </a:rPr>
              <a:t>www.ibm.com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2000" dirty="0">
                <a:latin typeface="Helvetica" pitchFamily="2" charset="0"/>
              </a:rPr>
              <a:t>is really</a:t>
            </a:r>
            <a:endParaRPr lang="en-US" altLang="en-US" sz="1800" dirty="0">
              <a:latin typeface="Helvetica" pitchFamily="2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servereast.backup2.ibm.com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canonical name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1" name="Rectangle 10">
            <a:extLst>
              <a:ext uri="{FF2B5EF4-FFF2-40B4-BE49-F238E27FC236}">
                <a16:creationId xmlns:a16="http://schemas.microsoft.com/office/drawing/2014/main" id="{14470BD7-EB2B-314D-9EBE-E86B3EE6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4" y="4789482"/>
            <a:ext cx="4408487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Type=MX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name of </a:t>
            </a:r>
            <a:r>
              <a:rPr lang="en-US" altLang="en-US" sz="2000" dirty="0" err="1">
                <a:latin typeface="Helvetica" pitchFamily="2" charset="0"/>
              </a:rPr>
              <a:t>mailserver</a:t>
            </a:r>
            <a:r>
              <a:rPr lang="en-US" altLang="en-US" sz="2000" dirty="0">
                <a:latin typeface="Helvetica" pitchFamily="2" charset="0"/>
              </a:rPr>
              <a:t> associated with </a:t>
            </a:r>
            <a:r>
              <a:rPr lang="en-US" altLang="en-US" sz="2000" b="1" dirty="0">
                <a:latin typeface="Helvetica" pitchFamily="2" charset="0"/>
              </a:rPr>
              <a:t>name</a:t>
            </a:r>
            <a:endParaRPr lang="en-US" altLang="en-US" sz="2000" dirty="0">
              <a:latin typeface="Helvetica" pitchFamily="2" charset="0"/>
            </a:endParaRP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2" name="Rectangle 8">
            <a:extLst>
              <a:ext uri="{FF2B5EF4-FFF2-40B4-BE49-F238E27FC236}">
                <a16:creationId xmlns:a16="http://schemas.microsoft.com/office/drawing/2014/main" id="{115C873C-A931-9D47-A152-D503AB07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3099020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Type=AAAA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</a:t>
            </a: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IPv6</a:t>
            </a:r>
            <a:r>
              <a:rPr lang="en-US" altLang="en-US" sz="2000" dirty="0">
                <a:latin typeface="Helvetica" pitchFamily="2" charset="0"/>
              </a:rPr>
              <a:t>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32ACD-E985-C246-AC73-B968EB9E63CC}"/>
              </a:ext>
            </a:extLst>
          </p:cNvPr>
          <p:cNvSpPr txBox="1"/>
          <p:nvPr/>
        </p:nvSpPr>
        <p:spPr>
          <a:xfrm>
            <a:off x="471488" y="6356350"/>
            <a:ext cx="102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More complete info at </a:t>
            </a:r>
            <a:r>
              <a:rPr lang="en-US" dirty="0">
                <a:latin typeface="Helvetica" pitchFamily="2" charset="0"/>
                <a:hlinkClick r:id="rId2"/>
              </a:rPr>
              <a:t>https://www.iana.org/assignments/dns-parameters/dns-parameters.xhtml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684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  <p:bldP spid="23559" grpId="0"/>
      <p:bldP spid="23560" grpId="0"/>
      <p:bldP spid="23561" grpId="0"/>
      <p:bldP spid="23562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>
            <a:extLst>
              <a:ext uri="{FF2B5EF4-FFF2-40B4-BE49-F238E27FC236}">
                <a16:creationId xmlns:a16="http://schemas.microsoft.com/office/drawing/2014/main" id="{56E979DD-A9C2-0B46-8B59-00581639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record example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2C078EB2-25A2-664C-A6EF-990073A6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C1B6A0D-9C8F-7641-A97C-6337B673C0E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DEF506-BA72-FB4B-99EF-EFB6FFBC3D5C}"/>
              </a:ext>
            </a:extLst>
          </p:cNvPr>
          <p:cNvGraphicFramePr>
            <a:graphicFrameLocks noGrp="1"/>
          </p:cNvGraphicFramePr>
          <p:nvPr/>
        </p:nvGraphicFramePr>
        <p:xfrm>
          <a:off x="4210050" y="1346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Design.cs.rutgers.edu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192.26.92.30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DE1C04-6F16-114B-9F18-981D34833A0E}"/>
              </a:ext>
            </a:extLst>
          </p:cNvPr>
          <p:cNvGraphicFramePr>
            <a:graphicFrameLocks noGrp="1"/>
          </p:cNvGraphicFramePr>
          <p:nvPr/>
        </p:nvGraphicFramePr>
        <p:xfrm>
          <a:off x="4222750" y="34925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NSDNAME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Ns-lcsr.rutgers.edu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20" name="Text Box 5">
            <a:extLst>
              <a:ext uri="{FF2B5EF4-FFF2-40B4-BE49-F238E27FC236}">
                <a16:creationId xmlns:a16="http://schemas.microsoft.com/office/drawing/2014/main" id="{336F3E26-8891-C447-A8B2-2D9FD697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606551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to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1" name="Text Box 6">
            <a:extLst>
              <a:ext uri="{FF2B5EF4-FFF2-40B4-BE49-F238E27FC236}">
                <a16:creationId xmlns:a16="http://schemas.microsoft.com/office/drawing/2014/main" id="{CA5920F0-3404-9A43-98C4-6E7366F2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3567113"/>
            <a:ext cx="23066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Information about nameserver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2" name="Line 9">
            <a:extLst>
              <a:ext uri="{FF2B5EF4-FFF2-40B4-BE49-F238E27FC236}">
                <a16:creationId xmlns:a16="http://schemas.microsoft.com/office/drawing/2014/main" id="{1CCAD9D6-E831-414F-B8B6-52A2FE573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6" y="2330451"/>
            <a:ext cx="1514475" cy="3714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10">
            <a:extLst>
              <a:ext uri="{FF2B5EF4-FFF2-40B4-BE49-F238E27FC236}">
                <a16:creationId xmlns:a16="http://schemas.microsoft.com/office/drawing/2014/main" id="{99E7EC97-50BB-1C42-9AC9-14629D80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950" y="5199063"/>
            <a:ext cx="1447800" cy="1333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A4589-BA4C-EF41-B1DF-D66FF6C47627}"/>
              </a:ext>
            </a:extLst>
          </p:cNvPr>
          <p:cNvSpPr txBox="1"/>
          <p:nvPr/>
        </p:nvSpPr>
        <p:spPr>
          <a:xfrm>
            <a:off x="1123949" y="6064250"/>
            <a:ext cx="930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DNS serves as a general repository of information for the Internet!</a:t>
            </a:r>
          </a:p>
        </p:txBody>
      </p:sp>
    </p:spTree>
    <p:extLst>
      <p:ext uri="{BB962C8B-B14F-4D97-AF65-F5344CB8AC3E}">
        <p14:creationId xmlns:p14="http://schemas.microsoft.com/office/powerpoint/2010/main" val="24457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A9EE-58D5-2441-9BE8-62891FB4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4596-C63C-C447-87B5-E60C4446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dig –t &lt;type&gt; &lt;domain-name&gt;</a:t>
            </a:r>
          </a:p>
        </p:txBody>
      </p:sp>
    </p:spTree>
    <p:extLst>
      <p:ext uri="{BB962C8B-B14F-4D97-AF65-F5344CB8AC3E}">
        <p14:creationId xmlns:p14="http://schemas.microsoft.com/office/powerpoint/2010/main" val="209833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>
            <a:extLst>
              <a:ext uri="{FF2B5EF4-FFF2-40B4-BE49-F238E27FC236}">
                <a16:creationId xmlns:a16="http://schemas.microsoft.com/office/drawing/2014/main" id="{DF12E9CF-844E-4549-A197-DE92C03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F66C23D-04BA-0041-8988-14490C39BFA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9972CE1-42A7-D149-9E89-609F92A782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2669" y="1758950"/>
            <a:ext cx="10780394" cy="4733925"/>
          </a:xfrm>
        </p:spPr>
        <p:txBody>
          <a:bodyPr/>
          <a:lstStyle/>
          <a:p>
            <a:r>
              <a:rPr lang="en-US" altLang="en-US" sz="2400" dirty="0"/>
              <a:t>Once (any) name server learns a name to IP address mapping, it </a:t>
            </a:r>
            <a:r>
              <a:rPr lang="en-US" altLang="en-US" sz="2400" i="1" dirty="0">
                <a:solidFill>
                  <a:srgbClr val="C00000"/>
                </a:solidFill>
              </a:rPr>
              <a:t>caches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the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mapping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Cache entries timeout (disappear) after some time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TLD servers typically cached in local name servers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In practice, root name servers aren’t visited often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DE5698-DD6F-9B4B-9331-BCA417B2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caching and updating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0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>
            <a:extLst>
              <a:ext uri="{FF2B5EF4-FFF2-40B4-BE49-F238E27FC236}">
                <a16:creationId xmlns:a16="http://schemas.microsoft.com/office/drawing/2014/main" id="{C27ADA17-E705-DC45-9C47-C3C038D9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5E86301-B890-CF4E-B100-EF98FD00345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CD8CAF1-99F5-9244-9A5E-D28F567A86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34588" y="1500188"/>
            <a:ext cx="7820025" cy="514350"/>
          </a:xfrm>
        </p:spPr>
        <p:txBody>
          <a:bodyPr>
            <a:normAutofit fontScale="77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u="sng" dirty="0">
                <a:solidFill>
                  <a:schemeClr val="accent2"/>
                </a:solidFill>
              </a:rPr>
              <a:t>DNS protocol :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query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i="1" dirty="0">
                <a:solidFill>
                  <a:srgbClr val="FF0000"/>
                </a:solidFill>
              </a:rPr>
              <a:t>reply</a:t>
            </a:r>
            <a:r>
              <a:rPr lang="en-US" altLang="en-US" sz="2400" dirty="0"/>
              <a:t> messages, both with same </a:t>
            </a:r>
            <a:r>
              <a:rPr lang="en-US" altLang="en-US" sz="2400" i="1" dirty="0">
                <a:solidFill>
                  <a:srgbClr val="FF0000"/>
                </a:solidFill>
              </a:rPr>
              <a:t>message format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9F9FF86F-AC61-BA41-AB78-0CF784EA5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713" y="2255044"/>
            <a:ext cx="35750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Message header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QR = 0 for Query, 1 for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Opcode= 0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identification:</a:t>
            </a:r>
            <a:r>
              <a:rPr lang="en-US" altLang="en-US" sz="2000" dirty="0">
                <a:latin typeface="Helvetica" pitchFamily="2" charset="0"/>
              </a:rPr>
              <a:t> 16 bit # for query, reply to query uses same 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flags:</a:t>
            </a:r>
            <a:endParaRPr lang="en-US" altLang="en-US" sz="2000" dirty="0">
              <a:latin typeface="Helvetica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Authoritative answer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desired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available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reply is authoritative</a:t>
            </a:r>
          </a:p>
        </p:txBody>
      </p:sp>
      <p:pic>
        <p:nvPicPr>
          <p:cNvPr id="21510" name="Picture 5" descr="DNSmessage">
            <a:extLst>
              <a:ext uri="{FF2B5EF4-FFF2-40B4-BE49-F238E27FC236}">
                <a16:creationId xmlns:a16="http://schemas.microsoft.com/office/drawing/2014/main" id="{48B67994-DC58-524C-AD0A-3F4ADB7B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89" y="2090739"/>
            <a:ext cx="5132387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1" name="Group 4">
            <a:extLst>
              <a:ext uri="{FF2B5EF4-FFF2-40B4-BE49-F238E27FC236}">
                <a16:creationId xmlns:a16="http://schemas.microsoft.com/office/drawing/2014/main" id="{1A6A2059-A99A-DB40-A62D-132F46E7A108}"/>
              </a:ext>
            </a:extLst>
          </p:cNvPr>
          <p:cNvGrpSpPr>
            <a:grpSpLocks/>
          </p:cNvGrpSpPr>
          <p:nvPr/>
        </p:nvGrpSpPr>
        <p:grpSpPr bwMode="auto">
          <a:xfrm>
            <a:off x="5705475" y="1860551"/>
            <a:ext cx="1828800" cy="307975"/>
            <a:chOff x="6157913" y="310454"/>
            <a:chExt cx="1828800" cy="307778"/>
          </a:xfrm>
        </p:grpSpPr>
        <p:sp>
          <p:nvSpPr>
            <p:cNvPr id="21512" name="Rectangle 2">
              <a:extLst>
                <a:ext uri="{FF2B5EF4-FFF2-40B4-BE49-F238E27FC236}">
                  <a16:creationId xmlns:a16="http://schemas.microsoft.com/office/drawing/2014/main" id="{5F5CE727-313B-0349-9A41-CC0143CA6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9E011C-68B5-D94D-A6AB-9964098A99F5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21514" name="TextBox 3">
              <a:extLst>
                <a:ext uri="{FF2B5EF4-FFF2-40B4-BE49-F238E27FC236}">
                  <a16:creationId xmlns:a16="http://schemas.microsoft.com/office/drawing/2014/main" id="{CFA13F59-CE55-4B40-8317-3539F9053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 dirty="0"/>
                <a:t>QR</a:t>
              </a:r>
            </a:p>
          </p:txBody>
        </p:sp>
        <p:sp>
          <p:nvSpPr>
            <p:cNvPr id="21515" name="TextBox 10">
              <a:extLst>
                <a:ext uri="{FF2B5EF4-FFF2-40B4-BE49-F238E27FC236}">
                  <a16:creationId xmlns:a16="http://schemas.microsoft.com/office/drawing/2014/main" id="{CEE4EA7D-98CC-C44C-AD14-AABD2A1DC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8146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Opcode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A80D3CA-E174-AA4C-8BBB-B6ECE218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1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1802</Words>
  <Application>Microsoft Macintosh PowerPoint</Application>
  <PresentationFormat>Widescreen</PresentationFormat>
  <Paragraphs>352</Paragraphs>
  <Slides>35</Slides>
  <Notes>0</Notes>
  <HiddenSlides>4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Comic Sans MS</vt:lpstr>
      <vt:lpstr>Courier</vt:lpstr>
      <vt:lpstr>Courier New</vt:lpstr>
      <vt:lpstr>Helvetica</vt:lpstr>
      <vt:lpstr>Times New Roman</vt:lpstr>
      <vt:lpstr>Wingdings</vt:lpstr>
      <vt:lpstr>ZapfDingbats</vt:lpstr>
      <vt:lpstr>Office Theme</vt:lpstr>
      <vt:lpstr>Clip</vt:lpstr>
      <vt:lpstr>The Application Layer: DNS, HTTP</vt:lpstr>
      <vt:lpstr>Quick recap of concepts</vt:lpstr>
      <vt:lpstr>DNS Resource Records</vt:lpstr>
      <vt:lpstr>DNS is a distributed database</vt:lpstr>
      <vt:lpstr>DNS records</vt:lpstr>
      <vt:lpstr>DNS record example</vt:lpstr>
      <vt:lpstr>DNS record types</vt:lpstr>
      <vt:lpstr>DNS caching and updating records</vt:lpstr>
      <vt:lpstr>DNS protocol messages</vt:lpstr>
      <vt:lpstr>DNS protocol, messages</vt:lpstr>
      <vt:lpstr>Bootstrapping DNS</vt:lpstr>
      <vt:lpstr>Summary of DNS</vt:lpstr>
      <vt:lpstr>Some themes and observations on DNS</vt:lpstr>
      <vt:lpstr>PowerPoint Presentation</vt:lpstr>
      <vt:lpstr>The Web: HTTP</vt:lpstr>
      <vt:lpstr>The Web: Humble origins</vt:lpstr>
      <vt:lpstr>Web and HTTP: Some terms</vt:lpstr>
      <vt:lpstr>HTTP Protocol Overview</vt:lpstr>
      <vt:lpstr>HTTP overview</vt:lpstr>
      <vt:lpstr>Client server exchanges</vt:lpstr>
      <vt:lpstr>HTTP Messages</vt:lpstr>
      <vt:lpstr>HTTP messages: request message</vt:lpstr>
      <vt:lpstr>HTTP Request: General format</vt:lpstr>
      <vt:lpstr>The URL</vt:lpstr>
      <vt:lpstr>HTTP method types</vt:lpstr>
      <vt:lpstr>Uploading form input: GET and POST</vt:lpstr>
      <vt:lpstr>Difference between POST and PUT</vt:lpstr>
      <vt:lpstr>Difference between HEAD and GET</vt:lpstr>
      <vt:lpstr>Observing HTTP GET and POST</vt:lpstr>
      <vt:lpstr>HTTP Response: General format</vt:lpstr>
      <vt:lpstr>HTTP message: response message</vt:lpstr>
      <vt:lpstr>HTTP response status codes</vt:lpstr>
      <vt:lpstr>Observing response codes</vt:lpstr>
      <vt:lpstr>Try sending a HTTP request yourself!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1581</cp:revision>
  <dcterms:created xsi:type="dcterms:W3CDTF">2019-01-23T03:40:12Z</dcterms:created>
  <dcterms:modified xsi:type="dcterms:W3CDTF">2022-01-30T01:24:33Z</dcterms:modified>
</cp:coreProperties>
</file>