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87" r:id="rId2"/>
    <p:sldId id="266" r:id="rId3"/>
    <p:sldId id="397" r:id="rId4"/>
    <p:sldId id="267" r:id="rId5"/>
    <p:sldId id="268" r:id="rId6"/>
    <p:sldId id="275" r:id="rId7"/>
    <p:sldId id="276" r:id="rId8"/>
    <p:sldId id="277" r:id="rId9"/>
    <p:sldId id="278" r:id="rId10"/>
    <p:sldId id="279" r:id="rId11"/>
    <p:sldId id="396" r:id="rId12"/>
    <p:sldId id="280" r:id="rId13"/>
    <p:sldId id="281" r:id="rId14"/>
    <p:sldId id="282" r:id="rId15"/>
    <p:sldId id="388" r:id="rId16"/>
    <p:sldId id="283" r:id="rId17"/>
    <p:sldId id="357" r:id="rId18"/>
    <p:sldId id="394" r:id="rId19"/>
    <p:sldId id="379" r:id="rId20"/>
    <p:sldId id="395" r:id="rId21"/>
    <p:sldId id="313" r:id="rId22"/>
    <p:sldId id="337" r:id="rId23"/>
    <p:sldId id="319" r:id="rId24"/>
    <p:sldId id="338" r:id="rId25"/>
    <p:sldId id="328" r:id="rId26"/>
    <p:sldId id="329" r:id="rId27"/>
    <p:sldId id="330" r:id="rId28"/>
    <p:sldId id="331" r:id="rId29"/>
    <p:sldId id="336" r:id="rId30"/>
    <p:sldId id="389" r:id="rId31"/>
    <p:sldId id="392" r:id="rId32"/>
    <p:sldId id="393" r:id="rId33"/>
    <p:sldId id="391" r:id="rId34"/>
    <p:sldId id="390" r:id="rId35"/>
    <p:sldId id="377" r:id="rId36"/>
    <p:sldId id="378" r:id="rId37"/>
    <p:sldId id="340" r:id="rId38"/>
    <p:sldId id="341" r:id="rId39"/>
    <p:sldId id="342" r:id="rId40"/>
    <p:sldId id="344" r:id="rId41"/>
    <p:sldId id="343" r:id="rId42"/>
    <p:sldId id="345" r:id="rId43"/>
    <p:sldId id="346" r:id="rId44"/>
    <p:sldId id="349" r:id="rId45"/>
    <p:sldId id="374" r:id="rId46"/>
    <p:sldId id="38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1052482-D170-764C-82FF-722FC975F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A63B0F4-F036-8546-A219-FC4338FA1E9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id="{8F598BAC-E3AC-6349-8D0F-CE02F4F2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B39534F-1B30-8E42-8F0B-EA7A15E8FC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5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5.pn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2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3.jpeg"/><Relationship Id="rId15" Type="http://schemas.openxmlformats.org/officeDocument/2006/relationships/image" Target="../media/image27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446026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CS 352</a:t>
            </a:r>
            <a:br>
              <a:rPr lang="en-US">
                <a:ea typeface="ＭＳ Ｐゴシック" charset="0"/>
                <a:cs typeface="+mj-cs"/>
              </a:rPr>
            </a:br>
            <a:r>
              <a:rPr lang="en-US">
                <a:ea typeface="ＭＳ Ｐゴシック" charset="0"/>
                <a:cs typeface="+mj-cs"/>
              </a:rPr>
              <a:t>Internet Technology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in its journey is selected; if this selected channel is busy, the message waits in a 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channel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b="1" dirty="0"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switching: router waits for all packet bits to arrive on incoming link before sending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Compare to “cut–through” switching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packets</a:t>
            </a:r>
            <a:endParaRPr lang="en-US" dirty="0">
              <a:solidFill>
                <a:srgbClr val="C00000"/>
              </a:solidFill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/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Header Overhead </a:t>
            </a:r>
            <a:r>
              <a:rPr lang="en-US" sz="2400" dirty="0">
                <a:ea typeface="ＭＳ Ｐゴシック" charset="0"/>
              </a:rPr>
              <a:t>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Circuit &lt; Message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</a:t>
            </a:r>
            <a:r>
              <a:rPr lang="en-US" sz="2400" b="1" dirty="0">
                <a:ea typeface="ＭＳ Ｐゴシック" charset="0"/>
              </a:rPr>
              <a:t>Total Delay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Message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Message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Some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9DBD7993-28D9-0A42-A92E-E689DFE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547C9-9392-3D40-9DD1-AAAC564F1F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23B53B9-6602-784B-B1EE-505E27D300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130147" y="800100"/>
            <a:ext cx="3810000" cy="525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Autofit/>
          </a:bodyPr>
          <a:lstStyle/>
          <a:p>
            <a:pPr marL="338138" indent="-338138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Telephone Network</a:t>
            </a:r>
          </a:p>
          <a:p>
            <a:pPr marL="338138" indent="-338138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Connection-based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Admission control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Intelligence is</a:t>
            </a:r>
            <a:b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</a:b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“in the core network”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Every service provided by the telephone company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Traffic carried by relatively few,  “well-known” communications companies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5FD0CA4-7188-A94A-8DB4-C754F2497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6559" y="806986"/>
            <a:ext cx="3657600" cy="51847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57200"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>
                <a:ea typeface="MS PGothic" pitchFamily="34" charset="-128"/>
              </a:rPr>
              <a:t>       Internet</a:t>
            </a:r>
          </a:p>
          <a:p>
            <a:pPr marL="338138" indent="-338138" defTabSz="457200"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b="1" dirty="0">
              <a:ea typeface="MS PGothic" pitchFamily="34" charset="-128"/>
            </a:endParaRP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Packet-based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Best effort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Intelligence is</a:t>
            </a:r>
            <a:br>
              <a:rPr lang="en-GB" altLang="en-US" sz="2400" dirty="0">
                <a:ea typeface="MS PGothic" pitchFamily="34" charset="-128"/>
              </a:rPr>
            </a:br>
            <a:r>
              <a:rPr lang="en-GB" altLang="en-US" sz="2400" dirty="0">
                <a:ea typeface="MS PGothic" pitchFamily="34" charset="-128"/>
              </a:rPr>
              <a:t>“at the endpoints”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Services provided by anyone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Traffic carried by many routers, operated by many service  providers</a:t>
            </a:r>
          </a:p>
        </p:txBody>
      </p:sp>
    </p:spTree>
    <p:extLst>
      <p:ext uri="{BB962C8B-B14F-4D97-AF65-F5344CB8AC3E}">
        <p14:creationId xmlns:p14="http://schemas.microsoft.com/office/powerpoint/2010/main" val="14156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length: size of a packet (bits or bytes)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Propagation delay: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effective link length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Packet transmission time:</a:t>
            </a:r>
            <a:r>
              <a:rPr lang="en-US" altLang="en-US" dirty="0">
                <a:ea typeface="MS PGothic" pitchFamily="34" charset="-128"/>
              </a:rPr>
              <a:t> for a single link, the time required to transmit an entire packet from a sender to a receiver (seconds)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Time between the first bit and last bit at the receiver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Total transfer time: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transmission time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charset="0"/>
              </a:rPr>
              <a:t>Host: Machine running user application</a:t>
            </a:r>
          </a:p>
          <a:p>
            <a:pPr>
              <a:defRPr/>
            </a:pPr>
            <a:r>
              <a:rPr lang="en-US" altLang="en-US" b="0" dirty="0"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bits)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Link: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Router: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Network: Collection of interconnected machines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Some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Protocols and Layering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a typeface="MS PGothic" pitchFamily="34" charset="-128"/>
              </a:rPr>
              <a:t>A protocol constitutes two things:</a:t>
            </a:r>
          </a:p>
          <a:p>
            <a:pPr>
              <a:defRPr/>
            </a:pPr>
            <a:endParaRPr lang="en-US" altLang="en-US" i="1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i="1" dirty="0">
                <a:ea typeface="MS PGothic" pitchFamily="34" charset="-128"/>
              </a:rPr>
              <a:t>Message interface</a:t>
            </a:r>
            <a:r>
              <a:rPr lang="en-US" altLang="en-US" dirty="0">
                <a:ea typeface="MS PGothic" pitchFamily="34" charset="-128"/>
              </a:rPr>
              <a:t>: messages exchanged with a peer (ex: between two communicating hosts or routers)</a:t>
            </a:r>
          </a:p>
          <a:p>
            <a:pPr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i="1" dirty="0">
                <a:ea typeface="MS PGothic" pitchFamily="34" charset="-128"/>
              </a:rPr>
              <a:t>Actions: </a:t>
            </a:r>
            <a:r>
              <a:rPr lang="en-US" altLang="en-US" dirty="0">
                <a:ea typeface="MS PGothic" pitchFamily="34" charset="-128"/>
              </a:rPr>
              <a:t>operations on receiving (or not receiving) messages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We use the term protocol to refer both to the specification and the implementation of these two notions.</a:t>
            </a: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Defined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Layering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H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+mn-cs"/>
              </a:rPr>
              <a:t>ourglass Design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3880692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3880692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863231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275980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80064" y="4275980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Protocols at higher layers build on the ones at lower layers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</a:t>
            </a:r>
            <a:r>
              <a:rPr lang="en-US" dirty="0">
                <a:ea typeface="ＭＳ Ｐゴシック" charset="0"/>
              </a:rPr>
              <a:t>is a form of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modularity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Example: Break laundry up into washing and drying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 washer only washes; a dryer only dries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Each picks one task and does it very well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</a:t>
            </a:r>
            <a:r>
              <a:rPr lang="en-US" dirty="0">
                <a:ea typeface="ＭＳ Ｐゴシック" charset="0"/>
                <a:cs typeface="+mn-cs"/>
              </a:rPr>
              <a:t>ithout affecting other layers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4604D-79E2-5848-A393-22208064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710" y="2357609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679701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TCP/IP Layering Architecture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226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354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5296457" y="2353690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id="{2A7CE2F6-F026-F849-B057-CE79D0644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The physical layer transmits the raw bit stream between two endpoints of a physical link</a:t>
            </a:r>
          </a:p>
          <a:p>
            <a:pPr>
              <a:defRPr/>
            </a:pPr>
            <a:r>
              <a:rPr lang="en-US" altLang="en-US" dirty="0"/>
              <a:t>Functions: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Modulation of bits over physical signals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Performing bit-serial or parallel signal transmission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Half- or Full-duplex transmission</a:t>
            </a:r>
            <a:endParaRPr lang="en-US" altLang="en-US" sz="320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ea typeface="ＭＳ Ｐゴシック" charset="0"/>
              </a:rPr>
              <a:t>Concerns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How many pins does the network connector have?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How is physical connectivity set up or torn down?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234D2408-38F2-9D42-90D2-09EF6AC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0B81F-9404-5E4D-90BC-976D41865A2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3ED40-9D87-F741-B76F-B3C3F57A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Host-to-network layer: (a) Physical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>
            <a:extLst>
              <a:ext uri="{FF2B5EF4-FFF2-40B4-BE49-F238E27FC236}">
                <a16:creationId xmlns:a16="http://schemas.microsoft.com/office/drawing/2014/main" id="{44BC1237-5812-C04C-AB7B-97E2F1207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The data link layer provides the network layer with what appears to be an error-free link to the other side of the link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Functions: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Provides reliable transfer of information between two adjacent nodes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Creates frames, or packets, from bits and vice versa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Provides frame-level error control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D8EC0880-7EF2-A640-8170-D0F44DD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14D5F-5FAE-9841-B8B2-1A3272C086B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2D0E4-20D9-0E47-B325-F92CA5A0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9848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Host-to-network layer: (b) Data Link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8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0ABFD07D-8D7E-3C4A-917C-8C83D48F2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3916" cy="4351338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Network layer protocols move (“route”) host data towards destination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Best effort</a:t>
            </a:r>
            <a:r>
              <a:rPr lang="en-US" dirty="0">
                <a:ea typeface="ＭＳ Ｐゴシック" charset="0"/>
              </a:rPr>
              <a:t>: network will try its best, but no guarantees.</a:t>
            </a:r>
          </a:p>
          <a:p>
            <a:pPr>
              <a:defRPr/>
            </a:pPr>
            <a:r>
              <a:rPr lang="en-US" altLang="en-US" dirty="0">
                <a:ea typeface="ＭＳ Ｐゴシック" charset="0"/>
                <a:cs typeface="+mn-cs"/>
              </a:rPr>
              <a:t>Network layer implemented differently on hosts and routers</a:t>
            </a:r>
          </a:p>
          <a:p>
            <a:pPr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>
                <a:ea typeface="+mn-ea"/>
                <a:cs typeface="+mn-cs"/>
              </a:rPr>
              <a:t>Functions: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Responsible for routing decisions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Routing may be fixed or dynamic</a:t>
            </a:r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9A8B64C6-2B5A-1342-9334-D4D5163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363EC5-D659-9548-B5A0-57DC2E18F2D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12866A-2181-AD48-B9BE-BAF7A9D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Network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6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>
            <a:extLst>
              <a:ext uri="{FF2B5EF4-FFF2-40B4-BE49-F238E27FC236}">
                <a16:creationId xmlns:a16="http://schemas.microsoft.com/office/drawing/2014/main" id="{87D18092-23B1-1D42-A579-35CC53465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66119"/>
            <a:ext cx="10630359" cy="4755356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Handles host to host data transmission concerns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Almost fully implemented on hosts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Hides the details of the network from the application</a:t>
            </a:r>
          </a:p>
          <a:p>
            <a:pPr lvl="2">
              <a:defRPr/>
            </a:pPr>
            <a:r>
              <a:rPr lang="en-US" altLang="en-US" dirty="0">
                <a:ea typeface="ＭＳ Ｐゴシック" charset="0"/>
              </a:rPr>
              <a:t>Example: If we replace a point-to-point link with a satellite link, it doesn’t affect the behavior of the upper layers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Functions: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Reliable delivery: Packet retransmission upon loss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Ordered delivery: Reassemble packets in order at receiver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Flow control: Ensure that the receiving host isn’t overwhelmed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Congestion control: Ensure that routers aren’t overwhelmed</a:t>
            </a:r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977D0023-039E-654F-8EA2-AED1207A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70FC9-4ABA-2F4F-9416-ECC4719AA50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556B5A-F0D5-CD47-9657-34AABD64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>
            <a:extLst>
              <a:ext uri="{FF2B5EF4-FFF2-40B4-BE49-F238E27FC236}">
                <a16:creationId xmlns:a16="http://schemas.microsoft.com/office/drawing/2014/main" id="{55470FAC-1127-3049-A0D9-A60EBCA9C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Implements application-specific communication between hosts running applications of the same “type”</a:t>
            </a:r>
          </a:p>
          <a:p>
            <a:pPr lvl="1">
              <a:defRPr/>
            </a:pPr>
            <a:r>
              <a:rPr lang="en-US" altLang="en-US" dirty="0"/>
              <a:t>Ex: between your web browser and a web server (HTTP)</a:t>
            </a: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dirty="0"/>
              <a:t>Functions:</a:t>
            </a:r>
          </a:p>
          <a:p>
            <a:pPr lvl="1">
              <a:defRPr/>
            </a:pPr>
            <a:r>
              <a:rPr lang="en-US" altLang="en-US" dirty="0"/>
              <a:t>Provides session support and presentation support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0"/>
              </a:rPr>
              <a:t>Session state, encryption, encoding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/>
              <a:t>Examples:</a:t>
            </a:r>
          </a:p>
          <a:p>
            <a:pPr lvl="1">
              <a:defRPr/>
            </a:pPr>
            <a:r>
              <a:rPr lang="en-US" altLang="en-US" dirty="0">
                <a:ea typeface="ＭＳ Ｐゴシック" charset="0"/>
              </a:rPr>
              <a:t>FTP, HTTP, SMTP (email), SIP (Session Initiation Protocol)</a:t>
            </a:r>
          </a:p>
        </p:txBody>
      </p:sp>
      <p:sp>
        <p:nvSpPr>
          <p:cNvPr id="62468" name="Slide Number Placeholder 1">
            <a:extLst>
              <a:ext uri="{FF2B5EF4-FFF2-40B4-BE49-F238E27FC236}">
                <a16:creationId xmlns:a16="http://schemas.microsoft.com/office/drawing/2014/main" id="{97DFCB02-DAC7-9146-895C-7C5AD00F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FAB2B-5EE0-E844-986C-59C791F54EF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0C22C3-1860-1349-BE99-4F166534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Application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768350"/>
            <a:ext cx="11546958" cy="2852737"/>
          </a:xfrm>
        </p:spPr>
        <p:txBody>
          <a:bodyPr/>
          <a:lstStyle/>
          <a:p>
            <a:pPr algn="ctr"/>
            <a:r>
              <a:rPr lang="en-US" dirty="0"/>
              <a:t>How do machines communicate?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A394-1986-4249-AF38-2F3CA355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Hourglass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0DB2-DA29-FF46-9A4C-3F388659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03" y="1739948"/>
            <a:ext cx="11461645" cy="4351338"/>
          </a:xfrm>
        </p:spPr>
        <p:txBody>
          <a:bodyPr/>
          <a:lstStyle/>
          <a:p>
            <a:r>
              <a:rPr lang="en-US" dirty="0"/>
              <a:t>An artifact of the history of the Internet</a:t>
            </a:r>
          </a:p>
          <a:p>
            <a:pPr lvl="1"/>
            <a:r>
              <a:rPr lang="en-US" dirty="0"/>
              <a:t>Addressing a need to have diverse kinds of networks cooperate</a:t>
            </a:r>
          </a:p>
          <a:p>
            <a:r>
              <a:rPr lang="en-US" dirty="0"/>
              <a:t>The </a:t>
            </a:r>
            <a:r>
              <a:rPr lang="en-US" i="1" dirty="0"/>
              <a:t>Internet Protocol </a:t>
            </a:r>
            <a:r>
              <a:rPr lang="en-US" dirty="0"/>
              <a:t>(IP) is the “glue” connecting different physical technologies, transports, and applications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2FB4B66-9482-894C-A666-54F9ADA5E944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3880692"/>
            <a:ext cx="3876675" cy="2713038"/>
            <a:chOff x="1695" y="1256"/>
            <a:chExt cx="2442" cy="1709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39260E4-D059-F240-98D1-6B9BAAEE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8C91FC7-1868-1941-8D94-36CAB4EF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F3CF3AA-0EA9-4E40-BDEF-296717622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1ED3F19-9FB7-344D-98D2-D2302F87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D080EA9C-60B3-5249-80F7-EB6D945B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A433A2F-F949-8040-8DAE-222CD776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BAE60A2-450D-4143-A836-117EB140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E415A5AA-F876-654C-9CDC-E9BC1B32B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ACEC3CFC-E29E-744C-98B4-FE593EFB7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2F05FB42-F3F4-8346-8F5F-21F867D8D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2770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DADC3026-7EA8-D548-BC4D-187E50A8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83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F216C5A-F14C-4D4E-824A-EF31A354B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3DD36E24-79EF-D944-8B52-18E472B9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766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E2D95A91-D237-C441-AE0C-3E9B6735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83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EF7C501-0657-814D-BF8B-323ACE15B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2774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NET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113DBD89-63E5-A940-9F61-298E1BFF3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835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BAB0D2B-8DC3-0E4C-AB00-217FCC5B0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A5465FB-03A2-A64E-8748-8FFCB5BE8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A98C7448-CDA0-484F-B9E0-767937717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551CC552-DB60-7143-BEBA-9EE042298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3CBEE4D-3F69-DA4E-980B-08CF8E338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BD862A29-8447-D243-91FE-92C1C144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263F76A2-1DA5-EB40-BAAA-74682A2F3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B3FA1494-11CF-9340-890E-C62407522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E81F8C0-712C-2249-BE1E-7B0BB84CC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E43C32B-84BA-AC4C-A5D7-191F09307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3F475A1-3021-374F-BD07-84D0A5AE2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7933AAE-E0C2-BE42-AC2B-4F8D9303F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78D795A-3BF9-DA4C-93BC-A720E8D3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F5000BE-A54A-8D47-87F7-872BD4FE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AA64793-831D-B848-BFB7-5C07E4F20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976FCA1B-F68B-554C-B52C-76FD3ADE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39C2C9E-04F7-E14B-942D-037ACE025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D6F9D11C-E7C4-8C4B-860E-835C7E1D4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">
            <a:extLst>
              <a:ext uri="{FF2B5EF4-FFF2-40B4-BE49-F238E27FC236}">
                <a16:creationId xmlns:a16="http://schemas.microsoft.com/office/drawing/2014/main" id="{1A9F6BA7-4ACD-2B44-899B-8805590B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3880692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0D8FE88-E022-C644-9EDF-33F980FD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3863231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41" name="Straight Connector 5">
            <a:extLst>
              <a:ext uri="{FF2B5EF4-FFF2-40B4-BE49-F238E27FC236}">
                <a16:creationId xmlns:a16="http://schemas.microsoft.com/office/drawing/2014/main" id="{88820D11-54FC-7143-8BE7-566FCC016C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275980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7">
            <a:extLst>
              <a:ext uri="{FF2B5EF4-FFF2-40B4-BE49-F238E27FC236}">
                <a16:creationId xmlns:a16="http://schemas.microsoft.com/office/drawing/2014/main" id="{746D974E-6096-C64B-928A-AD926196529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80064" y="4275980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158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856-4ED0-E949-8B8D-169330BF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18A1-43ED-444F-BF3C-BFC94C41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“multiplexed utilization of existing interconnected networks”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BA07E6-DDEC-144D-B038-DBCE133B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40" y="2577947"/>
            <a:ext cx="6903882" cy="3599016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12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2D2A-42AA-644C-BF44-2C21868A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DAC0-4B5C-0241-933D-0257C3AD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Accommodate heterogeneity</a:t>
            </a:r>
          </a:p>
          <a:p>
            <a:pPr lvl="1"/>
            <a:r>
              <a:rPr lang="en-US" dirty="0"/>
              <a:t>Interoperate with different technologies, autonomous organizations</a:t>
            </a:r>
          </a:p>
          <a:p>
            <a:r>
              <a:rPr lang="en-US" dirty="0"/>
              <a:t>Resilience to failure</a:t>
            </a:r>
          </a:p>
          <a:p>
            <a:pPr lvl="1"/>
            <a:r>
              <a:rPr lang="en-US" dirty="0"/>
              <a:t>Parts of the network must operate despite others failing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Distributed management, networks of different sizes and host types</a:t>
            </a:r>
          </a:p>
          <a:p>
            <a:r>
              <a:rPr lang="en-US" dirty="0"/>
              <a:t>Intelligence is at the endpoints (“the end-to-end argument”)</a:t>
            </a:r>
          </a:p>
          <a:p>
            <a:pPr lvl="1"/>
            <a:r>
              <a:rPr lang="en-US" dirty="0"/>
              <a:t>Much easier to engineer a network with fewer guarantees (best effort)</a:t>
            </a:r>
          </a:p>
          <a:p>
            <a:pPr lvl="1"/>
            <a:r>
              <a:rPr lang="en-US" dirty="0"/>
              <a:t>Hosts and applications share fate anyway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9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5E3F-C62D-8443-8B42-C3E1B18E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9549-1475-384B-A6F6-9FFFF9736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FCFB-096F-E847-8F86-A2785161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C031-B300-FE40-8E5A-A2A2ACF5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7B56-07F2-3C45-8670-63667D52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>
            <a:extLst>
              <a:ext uri="{FF2B5EF4-FFF2-40B4-BE49-F238E27FC236}">
                <a16:creationId xmlns:a16="http://schemas.microsoft.com/office/drawing/2014/main" id="{698E46CB-CCDE-0D4A-A577-CDF1A98D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Issues at  each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8B773-BC23-904B-8308-CBB9C17E938E}"/>
              </a:ext>
            </a:extLst>
          </p:cNvPr>
          <p:cNvSpPr/>
          <p:nvPr/>
        </p:nvSpPr>
        <p:spPr bwMode="auto">
          <a:xfrm>
            <a:off x="4495800" y="22098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AE52B-D13F-FF40-86BE-BDA2A10EDBEC}"/>
              </a:ext>
            </a:extLst>
          </p:cNvPr>
          <p:cNvSpPr/>
          <p:nvPr/>
        </p:nvSpPr>
        <p:spPr bwMode="auto">
          <a:xfrm>
            <a:off x="4524375" y="30480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Transport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5B8B5-BDDA-9B48-AD17-D488270BEC67}"/>
              </a:ext>
            </a:extLst>
          </p:cNvPr>
          <p:cNvSpPr/>
          <p:nvPr/>
        </p:nvSpPr>
        <p:spPr bwMode="auto">
          <a:xfrm>
            <a:off x="4554538" y="3886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9C449B-157E-434B-9281-685D3ED44DFE}"/>
              </a:ext>
            </a:extLst>
          </p:cNvPr>
          <p:cNvSpPr/>
          <p:nvPr/>
        </p:nvSpPr>
        <p:spPr bwMode="auto">
          <a:xfrm>
            <a:off x="4583113" y="47244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Link</a:t>
            </a:r>
          </a:p>
        </p:txBody>
      </p:sp>
      <p:pic>
        <p:nvPicPr>
          <p:cNvPr id="54279" name="Picture 2">
            <a:extLst>
              <a:ext uri="{FF2B5EF4-FFF2-40B4-BE49-F238E27FC236}">
                <a16:creationId xmlns:a16="http://schemas.microsoft.com/office/drawing/2014/main" id="{BA57EBF1-AF98-AD4C-AFEB-33B002A1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16" y="1921315"/>
            <a:ext cx="8016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5">
            <a:extLst>
              <a:ext uri="{FF2B5EF4-FFF2-40B4-BE49-F238E27FC236}">
                <a16:creationId xmlns:a16="http://schemas.microsoft.com/office/drawing/2014/main" id="{88C7538D-2D0B-644E-BCCF-7ED14479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5" y="1893836"/>
            <a:ext cx="9144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8">
            <a:extLst>
              <a:ext uri="{FF2B5EF4-FFF2-40B4-BE49-F238E27FC236}">
                <a16:creationId xmlns:a16="http://schemas.microsoft.com/office/drawing/2014/main" id="{82784CD5-E50F-734E-A87C-EAFC980B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1" y="1735578"/>
            <a:ext cx="11287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>
            <a:extLst>
              <a:ext uri="{FF2B5EF4-FFF2-40B4-BE49-F238E27FC236}">
                <a16:creationId xmlns:a16="http://schemas.microsoft.com/office/drawing/2014/main" id="{D577DCC9-22EB-324E-8D54-164A04C0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893836"/>
            <a:ext cx="60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3" descr="http://lifeofarockstar.com/files/pitbull_men_in_black_1001.jpeg">
            <a:extLst>
              <a:ext uri="{FF2B5EF4-FFF2-40B4-BE49-F238E27FC236}">
                <a16:creationId xmlns:a16="http://schemas.microsoft.com/office/drawing/2014/main" id="{311D481E-9C20-434B-AB14-0EC74B75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6" y="2020795"/>
            <a:ext cx="10668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6">
            <a:extLst>
              <a:ext uri="{FF2B5EF4-FFF2-40B4-BE49-F238E27FC236}">
                <a16:creationId xmlns:a16="http://schemas.microsoft.com/office/drawing/2014/main" id="{9C46990B-4FF3-424F-85D5-4BF91A19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819275"/>
            <a:ext cx="74295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5" name="TextBox 12">
            <a:extLst>
              <a:ext uri="{FF2B5EF4-FFF2-40B4-BE49-F238E27FC236}">
                <a16:creationId xmlns:a16="http://schemas.microsoft.com/office/drawing/2014/main" id="{5BF10C7C-2E08-FF44-A648-EA5FEF75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905251"/>
            <a:ext cx="117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Routing</a:t>
            </a:r>
          </a:p>
        </p:txBody>
      </p:sp>
      <p:sp>
        <p:nvSpPr>
          <p:cNvPr id="54286" name="TextBox 19">
            <a:extLst>
              <a:ext uri="{FF2B5EF4-FFF2-40B4-BE49-F238E27FC236}">
                <a16:creationId xmlns:a16="http://schemas.microsoft.com/office/drawing/2014/main" id="{910C827D-0121-3E49-91B5-21908E6A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3" y="3124201"/>
            <a:ext cx="1568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End-to-end</a:t>
            </a:r>
          </a:p>
        </p:txBody>
      </p:sp>
      <p:sp>
        <p:nvSpPr>
          <p:cNvPr id="54287" name="TextBox 13">
            <a:extLst>
              <a:ext uri="{FF2B5EF4-FFF2-40B4-BE49-F238E27FC236}">
                <a16:creationId xmlns:a16="http://schemas.microsoft.com/office/drawing/2014/main" id="{7FC284AB-0AAE-FE45-99AE-F59E49EF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4724401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Access </a:t>
            </a:r>
          </a:p>
        </p:txBody>
      </p:sp>
      <p:pic>
        <p:nvPicPr>
          <p:cNvPr id="54288" name="Picture 17">
            <a:extLst>
              <a:ext uri="{FF2B5EF4-FFF2-40B4-BE49-F238E27FC236}">
                <a16:creationId xmlns:a16="http://schemas.microsoft.com/office/drawing/2014/main" id="{B20D944C-6DCC-F24F-8F2F-D84ECF795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4198939"/>
            <a:ext cx="1460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9" descr="https://encrypted-tbn1.gstatic.com/images?q=tbn:ANd9GcSxjgkPV1cjAIXig9Ktdf1ueMztqLXZn3SiGiSUdyWhqKbvPf8mqqqYCK6z">
            <a:extLst>
              <a:ext uri="{FF2B5EF4-FFF2-40B4-BE49-F238E27FC236}">
                <a16:creationId xmlns:a16="http://schemas.microsoft.com/office/drawing/2014/main" id="{43038361-F0F5-EF4A-9DDB-5FC6628E9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5326064"/>
            <a:ext cx="10541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0" name="Picture 21" descr="https://encrypted-tbn2.gstatic.com/images?q=tbn:ANd9GcRnqG16dE8ieDBsPywUDaRFs4B_ipJ9q0-xOl163fYmZhrUqgu9RysZwOrZ">
            <a:extLst>
              <a:ext uri="{FF2B5EF4-FFF2-40B4-BE49-F238E27FC236}">
                <a16:creationId xmlns:a16="http://schemas.microsoft.com/office/drawing/2014/main" id="{0CAF1500-A9C1-D54A-9BAD-265B29B0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5480050"/>
            <a:ext cx="92233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1" name="Picture 23" descr="http://www.picgifs.com/clip-art/communication/satellite/clip-art-satellite-795814.jpg">
            <a:extLst>
              <a:ext uri="{FF2B5EF4-FFF2-40B4-BE49-F238E27FC236}">
                <a16:creationId xmlns:a16="http://schemas.microsoft.com/office/drawing/2014/main" id="{1A58158C-FF13-C047-B692-FFD06C56C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9" y="4386264"/>
            <a:ext cx="10763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2" name="Picture 26">
            <a:extLst>
              <a:ext uri="{FF2B5EF4-FFF2-40B4-BE49-F238E27FC236}">
                <a16:creationId xmlns:a16="http://schemas.microsoft.com/office/drawing/2014/main" id="{960AE287-3510-A849-87F7-786CFCFC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5330826"/>
            <a:ext cx="1292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3" name="Picture 29">
            <a:extLst>
              <a:ext uri="{FF2B5EF4-FFF2-40B4-BE49-F238E27FC236}">
                <a16:creationId xmlns:a16="http://schemas.microsoft.com/office/drawing/2014/main" id="{1690EF4D-17D5-044A-B2F0-E68F24FA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4" y="5738814"/>
            <a:ext cx="1824037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4" name="TextBox 29">
            <a:extLst>
              <a:ext uri="{FF2B5EF4-FFF2-40B4-BE49-F238E27FC236}">
                <a16:creationId xmlns:a16="http://schemas.microsoft.com/office/drawing/2014/main" id="{13BFDFB9-6EBC-AF4F-B327-CF8B9483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3886201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54295" name="TextBox 30">
            <a:extLst>
              <a:ext uri="{FF2B5EF4-FFF2-40B4-BE49-F238E27FC236}">
                <a16:creationId xmlns:a16="http://schemas.microsoft.com/office/drawing/2014/main" id="{5BB8CD2F-AFD7-F546-87BD-6B249BA1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51176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Port#</a:t>
            </a:r>
          </a:p>
        </p:txBody>
      </p:sp>
      <p:sp>
        <p:nvSpPr>
          <p:cNvPr id="54296" name="Slide Number Placeholder 1">
            <a:extLst>
              <a:ext uri="{FF2B5EF4-FFF2-40B4-BE49-F238E27FC236}">
                <a16:creationId xmlns:a16="http://schemas.microsoft.com/office/drawing/2014/main" id="{D6BBEE9D-2F17-8E4E-84B8-A5BA18B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E79B9-BC71-F547-9FA2-433542C82CD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86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>
            <a:extLst>
              <a:ext uri="{FF2B5EF4-FFF2-40B4-BE49-F238E27FC236}">
                <a16:creationId xmlns:a16="http://schemas.microsoft.com/office/drawing/2014/main" id="{E75BD397-4F1A-0E49-B266-50577CDD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functionality  at  each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8B929-8CAD-174B-A511-9461264A8FF6}"/>
              </a:ext>
            </a:extLst>
          </p:cNvPr>
          <p:cNvSpPr/>
          <p:nvPr/>
        </p:nvSpPr>
        <p:spPr bwMode="auto">
          <a:xfrm>
            <a:off x="4495800" y="22098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7F5D7-A8B5-AF48-938A-93D3D03CB6CD}"/>
              </a:ext>
            </a:extLst>
          </p:cNvPr>
          <p:cNvSpPr/>
          <p:nvPr/>
        </p:nvSpPr>
        <p:spPr bwMode="auto">
          <a:xfrm>
            <a:off x="4524375" y="30480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Transport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5B0F6-5123-334C-9AB9-01EF6D1F1BE7}"/>
              </a:ext>
            </a:extLst>
          </p:cNvPr>
          <p:cNvSpPr/>
          <p:nvPr/>
        </p:nvSpPr>
        <p:spPr bwMode="auto">
          <a:xfrm>
            <a:off x="4554538" y="38862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34CA9-739C-2643-A024-859D7CF3EA7E}"/>
              </a:ext>
            </a:extLst>
          </p:cNvPr>
          <p:cNvSpPr/>
          <p:nvPr/>
        </p:nvSpPr>
        <p:spPr bwMode="auto">
          <a:xfrm>
            <a:off x="4583113" y="4724400"/>
            <a:ext cx="2971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Link</a:t>
            </a:r>
          </a:p>
        </p:txBody>
      </p:sp>
      <p:pic>
        <p:nvPicPr>
          <p:cNvPr id="55303" name="Picture 2">
            <a:extLst>
              <a:ext uri="{FF2B5EF4-FFF2-40B4-BE49-F238E27FC236}">
                <a16:creationId xmlns:a16="http://schemas.microsoft.com/office/drawing/2014/main" id="{11BB2CED-027F-FB49-AF5F-E4961725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64" y="1608138"/>
            <a:ext cx="801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1">
            <a:extLst>
              <a:ext uri="{FF2B5EF4-FFF2-40B4-BE49-F238E27FC236}">
                <a16:creationId xmlns:a16="http://schemas.microsoft.com/office/drawing/2014/main" id="{8E1DDA6C-709E-A845-800B-88F6CFFF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2132014"/>
            <a:ext cx="60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3" descr="http://lifeofarockstar.com/files/pitbull_men_in_black_1001.jpeg">
            <a:extLst>
              <a:ext uri="{FF2B5EF4-FFF2-40B4-BE49-F238E27FC236}">
                <a16:creationId xmlns:a16="http://schemas.microsoft.com/office/drawing/2014/main" id="{09BE0196-0EFF-B142-9C54-A6F05A80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039939"/>
            <a:ext cx="1066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6">
            <a:extLst>
              <a:ext uri="{FF2B5EF4-FFF2-40B4-BE49-F238E27FC236}">
                <a16:creationId xmlns:a16="http://schemas.microsoft.com/office/drawing/2014/main" id="{7D0EEFD6-01EF-2B47-93CB-3A7976B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990600"/>
            <a:ext cx="74295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TextBox 12">
            <a:extLst>
              <a:ext uri="{FF2B5EF4-FFF2-40B4-BE49-F238E27FC236}">
                <a16:creationId xmlns:a16="http://schemas.microsoft.com/office/drawing/2014/main" id="{AAAAF11E-EDE6-9645-A0FC-9FE85623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9" y="344328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Routing</a:t>
            </a:r>
          </a:p>
        </p:txBody>
      </p:sp>
      <p:sp>
        <p:nvSpPr>
          <p:cNvPr id="55308" name="TextBox 13">
            <a:extLst>
              <a:ext uri="{FF2B5EF4-FFF2-40B4-BE49-F238E27FC236}">
                <a16:creationId xmlns:a16="http://schemas.microsoft.com/office/drawing/2014/main" id="{C8ABC5AD-A6D7-5244-A5F2-C492C55F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1" y="4724401"/>
            <a:ext cx="113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Access </a:t>
            </a:r>
          </a:p>
        </p:txBody>
      </p:sp>
      <p:pic>
        <p:nvPicPr>
          <p:cNvPr id="55309" name="Picture 17">
            <a:extLst>
              <a:ext uri="{FF2B5EF4-FFF2-40B4-BE49-F238E27FC236}">
                <a16:creationId xmlns:a16="http://schemas.microsoft.com/office/drawing/2014/main" id="{5CE393AA-1B04-2D44-B771-2694345A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752976"/>
            <a:ext cx="1460501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9" descr="https://encrypted-tbn1.gstatic.com/images?q=tbn:ANd9GcSxjgkPV1cjAIXig9Ktdf1ueMztqLXZn3SiGiSUdyWhqKbvPf8mqqqYCK6z">
            <a:extLst>
              <a:ext uri="{FF2B5EF4-FFF2-40B4-BE49-F238E27FC236}">
                <a16:creationId xmlns:a16="http://schemas.microsoft.com/office/drawing/2014/main" id="{7E5255AB-E984-D345-B861-63F18265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5326064"/>
            <a:ext cx="10541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21" descr="https://encrypted-tbn2.gstatic.com/images?q=tbn:ANd9GcRnqG16dE8ieDBsPywUDaRFs4B_ipJ9q0-xOl163fYmZhrUqgu9RysZwOrZ">
            <a:extLst>
              <a:ext uri="{FF2B5EF4-FFF2-40B4-BE49-F238E27FC236}">
                <a16:creationId xmlns:a16="http://schemas.microsoft.com/office/drawing/2014/main" id="{A49BC060-F402-3142-8D11-9331C858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5480050"/>
            <a:ext cx="92233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2" name="Picture 23" descr="http://www.picgifs.com/clip-art/communication/satellite/clip-art-satellite-795814.jpg">
            <a:extLst>
              <a:ext uri="{FF2B5EF4-FFF2-40B4-BE49-F238E27FC236}">
                <a16:creationId xmlns:a16="http://schemas.microsoft.com/office/drawing/2014/main" id="{356FB5E7-E53B-0248-B56A-997EC485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39" y="4386264"/>
            <a:ext cx="107632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3" name="Picture 26">
            <a:extLst>
              <a:ext uri="{FF2B5EF4-FFF2-40B4-BE49-F238E27FC236}">
                <a16:creationId xmlns:a16="http://schemas.microsoft.com/office/drawing/2014/main" id="{326EF784-CE4E-8E41-8809-6AEFF62D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5330826"/>
            <a:ext cx="1292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4" name="Picture 29">
            <a:extLst>
              <a:ext uri="{FF2B5EF4-FFF2-40B4-BE49-F238E27FC236}">
                <a16:creationId xmlns:a16="http://schemas.microsoft.com/office/drawing/2014/main" id="{F5E4F1FC-09AD-9B4A-B112-8F370DF0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4" y="5738814"/>
            <a:ext cx="1824037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5" name="TextBox 29">
            <a:extLst>
              <a:ext uri="{FF2B5EF4-FFF2-40B4-BE49-F238E27FC236}">
                <a16:creationId xmlns:a16="http://schemas.microsoft.com/office/drawing/2014/main" id="{B2F98DE4-279A-7142-B62A-5314ACB1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581401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IP Address</a:t>
            </a:r>
          </a:p>
        </p:txBody>
      </p:sp>
      <p:sp>
        <p:nvSpPr>
          <p:cNvPr id="55316" name="TextBox 30">
            <a:extLst>
              <a:ext uri="{FF2B5EF4-FFF2-40B4-BE49-F238E27FC236}">
                <a16:creationId xmlns:a16="http://schemas.microsoft.com/office/drawing/2014/main" id="{3AB87BCA-D3DD-094E-8FAE-69A51ED67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051176"/>
            <a:ext cx="85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Port#</a:t>
            </a:r>
          </a:p>
        </p:txBody>
      </p:sp>
      <p:pic>
        <p:nvPicPr>
          <p:cNvPr id="55317" name="Picture 3">
            <a:extLst>
              <a:ext uri="{FF2B5EF4-FFF2-40B4-BE49-F238E27FC236}">
                <a16:creationId xmlns:a16="http://schemas.microsoft.com/office/drawing/2014/main" id="{FC92AA81-56E9-C847-B63F-32A64801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3233738"/>
            <a:ext cx="1038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8" name="Picture 6">
            <a:extLst>
              <a:ext uri="{FF2B5EF4-FFF2-40B4-BE49-F238E27FC236}">
                <a16:creationId xmlns:a16="http://schemas.microsoft.com/office/drawing/2014/main" id="{5302222B-3D95-404D-9703-29453015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838" y="2678113"/>
            <a:ext cx="715962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9" name="Picture 7">
            <a:extLst>
              <a:ext uri="{FF2B5EF4-FFF2-40B4-BE49-F238E27FC236}">
                <a16:creationId xmlns:a16="http://schemas.microsoft.com/office/drawing/2014/main" id="{1248F960-C902-E842-8331-D1E1274F5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4029075"/>
            <a:ext cx="11064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20" name="Picture 10">
            <a:extLst>
              <a:ext uri="{FF2B5EF4-FFF2-40B4-BE49-F238E27FC236}">
                <a16:creationId xmlns:a16="http://schemas.microsoft.com/office/drawing/2014/main" id="{488E3D37-9229-D044-BC90-605258F4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88" y="1576389"/>
            <a:ext cx="14605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21" name="Picture 7">
            <a:extLst>
              <a:ext uri="{FF2B5EF4-FFF2-40B4-BE49-F238E27FC236}">
                <a16:creationId xmlns:a16="http://schemas.microsoft.com/office/drawing/2014/main" id="{5A694872-4C9A-1246-9E2A-4E74F31A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9" y="3886201"/>
            <a:ext cx="11890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22" name="TextBox 32">
            <a:extLst>
              <a:ext uri="{FF2B5EF4-FFF2-40B4-BE49-F238E27FC236}">
                <a16:creationId xmlns:a16="http://schemas.microsoft.com/office/drawing/2014/main" id="{EB6496A9-2587-3C40-B3DA-49C1DBC0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6" y="3001963"/>
            <a:ext cx="91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E-2-E</a:t>
            </a:r>
          </a:p>
        </p:txBody>
      </p:sp>
      <p:sp>
        <p:nvSpPr>
          <p:cNvPr id="55323" name="Slide Number Placeholder 1">
            <a:extLst>
              <a:ext uri="{FF2B5EF4-FFF2-40B4-BE49-F238E27FC236}">
                <a16:creationId xmlns:a16="http://schemas.microsoft.com/office/drawing/2014/main" id="{5A16030D-C426-4044-A06D-1E5307D9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3DEA87-309A-7D49-B9EB-69BFEE8716E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24" name="AutoShape 29" descr="Image result for square payment logo">
            <a:extLst>
              <a:ext uri="{FF2B5EF4-FFF2-40B4-BE49-F238E27FC236}">
                <a16:creationId xmlns:a16="http://schemas.microsoft.com/office/drawing/2014/main" id="{33738C32-5248-2348-AA17-BB65C84B5F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2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5" name="AutoShape 31" descr="Image result for square payment logo">
            <a:extLst>
              <a:ext uri="{FF2B5EF4-FFF2-40B4-BE49-F238E27FC236}">
                <a16:creationId xmlns:a16="http://schemas.microsoft.com/office/drawing/2014/main" id="{47C66A16-5B9A-AB4B-A963-7C7D5CA364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6" name="AutoShape 33" descr="Image result for square payment logo">
            <a:extLst>
              <a:ext uri="{FF2B5EF4-FFF2-40B4-BE49-F238E27FC236}">
                <a16:creationId xmlns:a16="http://schemas.microsoft.com/office/drawing/2014/main" id="{B7219A50-A1E2-A549-9732-7B96279C66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7" name="AutoShape 35" descr="Image result for square payment logo">
            <a:extLst>
              <a:ext uri="{FF2B5EF4-FFF2-40B4-BE49-F238E27FC236}">
                <a16:creationId xmlns:a16="http://schemas.microsoft.com/office/drawing/2014/main" id="{B8436157-B46E-2E4D-B065-DF039DFD8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27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5328" name="Picture 36">
            <a:extLst>
              <a:ext uri="{FF2B5EF4-FFF2-40B4-BE49-F238E27FC236}">
                <a16:creationId xmlns:a16="http://schemas.microsoft.com/office/drawing/2014/main" id="{30E69B63-D69B-234C-99CB-9859EF09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51" y="650876"/>
            <a:ext cx="957263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792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461FCA8-5887-6C45-8E44-8E6A01678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Internet Design Principles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B5CB103-4088-7C47-AEAF-9F0C39811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Scale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Protocols should work in networks of all sizes and distances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Incremental deployment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New protocols need to be deployed gradually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Heterogeneity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Different technologies, autonomous organizations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charset="0"/>
              </a:rPr>
              <a:t>End-to-end argument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Application requirements, to the extent possible  should be delegated to the edges; application knows best</a:t>
            </a:r>
          </a:p>
          <a:p>
            <a:pPr lvl="2">
              <a:defRPr/>
            </a:pPr>
            <a:r>
              <a:rPr lang="en-US" altLang="en-US" sz="1800" dirty="0">
                <a:ea typeface="ＭＳ Ｐゴシック" charset="0"/>
              </a:rPr>
              <a:t>Encryption: Should the network provide as default or let applications or end points implement encryption on a need basis?</a:t>
            </a: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E487C236-ABE9-5E42-8881-EC1AAA6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B3F82-21B8-2346-B0D5-6EE3420A0DC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99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60F4DA-3207-4F4B-9AE8-071CB4910F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>
                <a:ea typeface="MS PGothic" pitchFamily="34" charset="-128"/>
              </a:rPr>
              <a:t>Measuring a Network’s Performance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FFA0840-E9AB-7348-8D7A-725C61F12B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n-cs"/>
              </a:rPr>
              <a:t>A Brief Introduction</a:t>
            </a:r>
          </a:p>
        </p:txBody>
      </p:sp>
      <p:sp>
        <p:nvSpPr>
          <p:cNvPr id="66564" name="Slide Number Placeholder 1">
            <a:extLst>
              <a:ext uri="{FF2B5EF4-FFF2-40B4-BE49-F238E27FC236}">
                <a16:creationId xmlns:a16="http://schemas.microsoft.com/office/drawing/2014/main" id="{48B522BF-5901-F248-B8FA-1910BD5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375AA-D176-7041-90B7-1903CBCDEE1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9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FFE34DE-A8B3-A64A-AA27-C124A815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Some Definitions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4E97093-09CE-D04E-A405-FE932644A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Packet length</a:t>
            </a:r>
            <a:r>
              <a:rPr lang="en-US" altLang="en-US" sz="1800" dirty="0">
                <a:ea typeface="MS PGothic" pitchFamily="34" charset="-128"/>
              </a:rPr>
              <a:t>: size of a packet (units = bits or bytes)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Channel speed or bandwidth</a:t>
            </a:r>
            <a:r>
              <a:rPr lang="en-US" altLang="en-US" sz="1800" dirty="0">
                <a:ea typeface="MS PGothic" pitchFamily="34" charset="-128"/>
              </a:rPr>
              <a:t>: How fast the channel can transmit bits (units = bits/second or Bytes/second or packets/second) 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Packet transmission time</a:t>
            </a:r>
            <a:r>
              <a:rPr lang="en-US" altLang="en-US" sz="1800" dirty="0">
                <a:ea typeface="MS PGothic" pitchFamily="34" charset="-128"/>
              </a:rPr>
              <a:t>: amount of time to transmit an entire packet (units = seconds)</a:t>
            </a:r>
          </a:p>
          <a:p>
            <a:pPr>
              <a:defRPr/>
            </a:pPr>
            <a:r>
              <a:rPr lang="en-US" altLang="en-US" sz="1800" b="1" dirty="0">
                <a:ea typeface="MS PGothic" pitchFamily="34" charset="-128"/>
              </a:rPr>
              <a:t>Propagation delay</a:t>
            </a:r>
            <a:r>
              <a:rPr lang="en-US" altLang="en-US" sz="1800" dirty="0">
                <a:ea typeface="MS PGothic" pitchFamily="34" charset="-128"/>
              </a:rPr>
              <a:t>: Delay imposed by the properties of the link. Depends on the link’s distance (units = seconds)</a:t>
            </a:r>
          </a:p>
          <a:p>
            <a:pPr>
              <a:defRPr/>
            </a:pPr>
            <a:r>
              <a:rPr lang="en-US" altLang="en-US" sz="1800" dirty="0">
                <a:ea typeface="MS PGothic" pitchFamily="34" charset="-128"/>
              </a:rPr>
              <a:t>Total transfer time =propagation delay + packet transmission time</a:t>
            </a:r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A488C01F-C36B-D345-8F8C-842FA07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750AFF-B46A-FF40-8E6A-FA6E63E0095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340C983-9945-3A43-8BEA-1CC200440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Digression: Units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DB7084B7-B6E6-264F-B566-F48B808FB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Bits</a:t>
            </a:r>
            <a:r>
              <a:rPr lang="en-US" altLang="en-US" sz="1600" dirty="0"/>
              <a:t> are the units used to describe an amount of data in a network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kilobit (Kbit) 	= 1 x 10</a:t>
            </a:r>
            <a:r>
              <a:rPr lang="en-US" altLang="en-US" sz="1600" baseline="30000" dirty="0">
                <a:ea typeface="ＭＳ Ｐゴシック" charset="0"/>
              </a:rPr>
              <a:t>3</a:t>
            </a:r>
            <a:r>
              <a:rPr lang="en-US" altLang="en-US" sz="1600" dirty="0">
                <a:ea typeface="ＭＳ Ｐゴシック" charset="0"/>
              </a:rPr>
              <a:t> bits = 1,000 bits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megabit (Mbit)	= 1 x 10</a:t>
            </a:r>
            <a:r>
              <a:rPr lang="en-US" altLang="en-US" sz="1600" baseline="30000" dirty="0">
                <a:ea typeface="ＭＳ Ｐゴシック" charset="0"/>
              </a:rPr>
              <a:t>6</a:t>
            </a:r>
            <a:r>
              <a:rPr lang="en-US" altLang="en-US" sz="1600" dirty="0">
                <a:ea typeface="ＭＳ Ｐゴシック" charset="0"/>
              </a:rPr>
              <a:t> bits = 1,000,000 bits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gigabit (</a:t>
            </a:r>
            <a:r>
              <a:rPr lang="en-US" altLang="en-US" sz="1600" dirty="0" err="1">
                <a:ea typeface="ＭＳ Ｐゴシック" charset="0"/>
              </a:rPr>
              <a:t>Gbit</a:t>
            </a:r>
            <a:r>
              <a:rPr lang="en-US" altLang="en-US" sz="1600" dirty="0">
                <a:ea typeface="ＭＳ Ｐゴシック" charset="0"/>
              </a:rPr>
              <a:t>)	= 1 x 10</a:t>
            </a:r>
            <a:r>
              <a:rPr lang="en-US" altLang="en-US" sz="1600" baseline="30000" dirty="0">
                <a:ea typeface="ＭＳ Ｐゴシック" charset="0"/>
              </a:rPr>
              <a:t>9</a:t>
            </a:r>
            <a:r>
              <a:rPr lang="en-US" altLang="en-US" sz="1600" dirty="0">
                <a:ea typeface="ＭＳ Ｐゴシック" charset="0"/>
              </a:rPr>
              <a:t> bits = 1,000,000,000 bits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Seconds</a:t>
            </a:r>
            <a:r>
              <a:rPr lang="en-US" altLang="en-US" sz="1600" dirty="0"/>
              <a:t> are the units used to measure time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millisecond (</a:t>
            </a:r>
            <a:r>
              <a:rPr lang="en-US" altLang="en-US" sz="1600" dirty="0" err="1">
                <a:ea typeface="ＭＳ Ｐゴシック" charset="0"/>
              </a:rPr>
              <a:t>msec</a:t>
            </a:r>
            <a:r>
              <a:rPr lang="en-US" altLang="en-US" sz="1600" dirty="0">
                <a:ea typeface="ＭＳ Ｐゴシック" charset="0"/>
              </a:rPr>
              <a:t>)	= 1 x 10</a:t>
            </a:r>
            <a:r>
              <a:rPr lang="en-US" altLang="en-US" sz="1600" baseline="30000" dirty="0">
                <a:ea typeface="ＭＳ Ｐゴシック" charset="0"/>
              </a:rPr>
              <a:t>-3</a:t>
            </a:r>
            <a:r>
              <a:rPr lang="en-US" altLang="en-US" sz="1600" dirty="0">
                <a:ea typeface="ＭＳ Ｐゴシック" charset="0"/>
              </a:rPr>
              <a:t> seconds = 0.001 seconds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microsecond (</a:t>
            </a:r>
            <a:r>
              <a:rPr lang="en-US" altLang="en-US" sz="1600" dirty="0" err="1">
                <a:latin typeface="Symbol" pitchFamily="18" charset="2"/>
                <a:ea typeface="ＭＳ Ｐゴシック" charset="0"/>
              </a:rPr>
              <a:t>m</a:t>
            </a:r>
            <a:r>
              <a:rPr lang="en-US" altLang="en-US" sz="1600" dirty="0" err="1">
                <a:ea typeface="ＭＳ Ｐゴシック" charset="0"/>
              </a:rPr>
              <a:t>sec</a:t>
            </a:r>
            <a:r>
              <a:rPr lang="en-US" altLang="en-US" sz="1600" dirty="0">
                <a:ea typeface="ＭＳ Ｐゴシック" charset="0"/>
              </a:rPr>
              <a:t>) 	= 1 x 10</a:t>
            </a:r>
            <a:r>
              <a:rPr lang="en-US" altLang="en-US" sz="1600" baseline="30000" dirty="0">
                <a:ea typeface="ＭＳ Ｐゴシック" charset="0"/>
              </a:rPr>
              <a:t>-6</a:t>
            </a:r>
            <a:r>
              <a:rPr lang="en-US" altLang="en-US" sz="1600" dirty="0">
                <a:ea typeface="ＭＳ Ｐゴシック" charset="0"/>
              </a:rPr>
              <a:t> seconds = 0.000001 seconds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1 nanosecond (</a:t>
            </a:r>
            <a:r>
              <a:rPr lang="en-US" altLang="en-US" sz="1600" dirty="0" err="1">
                <a:ea typeface="ＭＳ Ｐゴシック" charset="0"/>
              </a:rPr>
              <a:t>nsec</a:t>
            </a:r>
            <a:r>
              <a:rPr lang="en-US" altLang="en-US" sz="1600" dirty="0">
                <a:ea typeface="ＭＳ Ｐゴシック" charset="0"/>
              </a:rPr>
              <a:t>)  	= 1 x 10</a:t>
            </a:r>
            <a:r>
              <a:rPr lang="en-US" altLang="en-US" sz="1600" baseline="30000" dirty="0">
                <a:ea typeface="ＭＳ Ｐゴシック" charset="0"/>
              </a:rPr>
              <a:t>-9</a:t>
            </a:r>
            <a:r>
              <a:rPr lang="en-US" altLang="en-US" sz="1600" dirty="0">
                <a:ea typeface="ＭＳ Ｐゴシック" charset="0"/>
              </a:rPr>
              <a:t> seconds = 0.000000001 seconds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b="1" dirty="0"/>
              <a:t>Bits per second</a:t>
            </a:r>
            <a:r>
              <a:rPr lang="en-US" altLang="en-US" sz="1600" dirty="0"/>
              <a:t> are the units used to measure channel capacity/bandwidth and throughput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bit per second (bps)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kilobits per second (Kbps)</a:t>
            </a:r>
          </a:p>
          <a:p>
            <a:pPr lvl="1">
              <a:tabLst>
                <a:tab pos="3084513" algn="l"/>
              </a:tabLst>
              <a:defRPr/>
            </a:pPr>
            <a:r>
              <a:rPr lang="en-US" altLang="en-US" sz="1600" dirty="0">
                <a:ea typeface="ＭＳ Ｐゴシック" charset="0"/>
              </a:rPr>
              <a:t>megabits per second (Mbps)</a:t>
            </a:r>
          </a:p>
          <a:p>
            <a:pPr>
              <a:tabLst>
                <a:tab pos="3084513" algn="l"/>
              </a:tabLst>
              <a:defRPr/>
            </a:pPr>
            <a:r>
              <a:rPr lang="en-US" altLang="en-US" sz="1600" dirty="0"/>
              <a:t>Bytes (8 bits a byte)  Mega bytes, Giga bytes, </a:t>
            </a:r>
            <a:r>
              <a:rPr lang="en-US" altLang="en-US" sz="1600" dirty="0" err="1"/>
              <a:t>Tera</a:t>
            </a:r>
            <a:r>
              <a:rPr lang="en-US" altLang="en-US" sz="1600" dirty="0"/>
              <a:t> bytes, </a:t>
            </a:r>
            <a:r>
              <a:rPr lang="en-US" altLang="en-US" sz="1600" dirty="0" err="1"/>
              <a:t>Peta</a:t>
            </a:r>
            <a:r>
              <a:rPr lang="en-US" altLang="en-US" sz="1600" dirty="0"/>
              <a:t> Bytes, </a:t>
            </a:r>
            <a:r>
              <a:rPr lang="en-US" altLang="en-US" sz="1600" dirty="0" err="1"/>
              <a:t>Exa</a:t>
            </a:r>
            <a:r>
              <a:rPr lang="en-US" altLang="en-US" sz="1600" dirty="0"/>
              <a:t> bytes</a:t>
            </a:r>
          </a:p>
          <a:p>
            <a:pPr>
              <a:tabLst>
                <a:tab pos="3084513" algn="l"/>
              </a:tabLst>
              <a:defRPr/>
            </a:pPr>
            <a:endParaRPr lang="en-US" altLang="en-US" sz="1600" b="1" dirty="0"/>
          </a:p>
        </p:txBody>
      </p:sp>
      <p:sp>
        <p:nvSpPr>
          <p:cNvPr id="68612" name="Slide Number Placeholder 1">
            <a:extLst>
              <a:ext uri="{FF2B5EF4-FFF2-40B4-BE49-F238E27FC236}">
                <a16:creationId xmlns:a16="http://schemas.microsoft.com/office/drawing/2014/main" id="{69512B16-56E9-6840-BE50-53E3B18D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DE6C4-9FE6-F34E-8E0F-B110F0DEBB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8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AEDDC08-A5AE-C140-9C3B-EEFF97199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7DAA2F5-0B2E-1B44-AE74-E7E740051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62363" y="3352800"/>
            <a:ext cx="5111750" cy="1322388"/>
          </a:xfrm>
        </p:spPr>
        <p:txBody>
          <a:bodyPr vert="horz" lIns="92075" tIns="46038" rIns="92075" bIns="46038" rtlCol="0">
            <a:normAutofit/>
          </a:bodyPr>
          <a:lstStyle/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packet length = 1500 bytes</a:t>
            </a:r>
          </a:p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channel capacity = 10 Mbps</a:t>
            </a:r>
          </a:p>
          <a:p>
            <a:pPr algn="ctr">
              <a:buFontTx/>
              <a:buNone/>
              <a:defRPr/>
            </a:pPr>
            <a:r>
              <a:rPr lang="en-US" sz="1800">
                <a:ea typeface="ＭＳ Ｐゴシック" charset="0"/>
              </a:rPr>
              <a:t>propagation delay factor = 5 </a:t>
            </a:r>
            <a:r>
              <a:rPr lang="en-US" sz="1800">
                <a:latin typeface="Symbol" charset="0"/>
                <a:ea typeface="ＭＳ Ｐゴシック" charset="0"/>
              </a:rPr>
              <a:t>m</a:t>
            </a:r>
            <a:r>
              <a:rPr lang="en-US" sz="1800">
                <a:ea typeface="ＭＳ Ｐゴシック" charset="0"/>
              </a:rPr>
              <a:t>sec/km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F066780E-D2E7-FC4B-99EB-AC394CC68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4" y="2317750"/>
            <a:ext cx="381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1FB9ECA9-130E-1642-A07E-7E038076D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2332039"/>
            <a:ext cx="0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4BD31DBA-337D-0F46-AEE1-39C8AF76B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475" y="2332039"/>
            <a:ext cx="0" cy="642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0234D25-E4B5-5E49-A14E-C1F88BE3D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4" y="2813051"/>
            <a:ext cx="320675" cy="320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2F83C081-BCC4-1D44-844D-D7DBA6BF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551" y="2813051"/>
            <a:ext cx="320675" cy="320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709A780A-CD10-4E42-999C-004EF6749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9" y="2092325"/>
            <a:ext cx="2287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EF92F5BA-603C-7944-96D9-D7E5A8892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17922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500 m</a:t>
            </a:r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13DDCE61-789B-C84B-9262-F936DA045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48200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  <a:defRPr/>
            </a:pPr>
            <a:r>
              <a:rPr lang="en-US">
                <a:latin typeface="Arial" charset="0"/>
                <a:ea typeface="ＭＳ Ｐゴシック" charset="0"/>
              </a:rPr>
              <a:t>How long does it take a single bit to travel on the link from A to B?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AutoNum type="arabicPeriod"/>
              <a:defRPr/>
            </a:pPr>
            <a:r>
              <a:rPr lang="en-US">
                <a:latin typeface="Arial" charset="0"/>
                <a:ea typeface="ＭＳ Ｐゴシック" charset="0"/>
              </a:rPr>
              <a:t>How long does it take A to transmit an entire packet onto the link?</a:t>
            </a:r>
          </a:p>
        </p:txBody>
      </p:sp>
      <p:sp>
        <p:nvSpPr>
          <p:cNvPr id="69644" name="Slide Number Placeholder 1">
            <a:extLst>
              <a:ext uri="{FF2B5EF4-FFF2-40B4-BE49-F238E27FC236}">
                <a16:creationId xmlns:a16="http://schemas.microsoft.com/office/drawing/2014/main" id="{A70A98CC-8B87-F245-8198-2EB02A5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2DD1FA-AE85-7346-B34E-52DCD68E533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3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D6F197D-047C-AE42-B9FD-2F419978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Propagation Delay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AF6B19E-476E-8E4C-988D-C787E50B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 typeface="Monotype Sorts" charset="0"/>
              <a:buAutoNum type="arabicPeriod"/>
              <a:defRPr/>
            </a:pPr>
            <a:r>
              <a:rPr lang="en-US" sz="1800">
                <a:ea typeface="ＭＳ Ｐゴシック" charset="0"/>
              </a:rPr>
              <a:t>How long does it take a single bit to travel on the link from A to B of length 500 m with a prop. delay factor = 5 </a:t>
            </a:r>
            <a:r>
              <a:rPr lang="en-US" sz="2000" b="1">
                <a:latin typeface="Symbol" charset="0"/>
                <a:ea typeface="ＭＳ Ｐゴシック" charset="0"/>
              </a:rPr>
              <a:t>m</a:t>
            </a:r>
            <a:r>
              <a:rPr lang="en-US" sz="2000" b="1">
                <a:ea typeface="ＭＳ Ｐゴシック" charset="0"/>
              </a:rPr>
              <a:t>sec</a:t>
            </a:r>
            <a:r>
              <a:rPr lang="en-US" sz="1800">
                <a:ea typeface="ＭＳ Ｐゴシック" charset="0"/>
              </a:rPr>
              <a:t>/km ?</a:t>
            </a: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F57A28AC-7AD1-8545-A2F6-49369B96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06825"/>
            <a:ext cx="685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Another way to ask this question: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If it takes a signal 5 </a:t>
            </a:r>
            <a:r>
              <a:rPr lang="en-US" sz="2000">
                <a:latin typeface="Symbol" charset="0"/>
              </a:rPr>
              <a:t>m</a:t>
            </a:r>
            <a:r>
              <a:rPr lang="en-US" sz="2000">
                <a:latin typeface="Arial" charset="0"/>
              </a:rPr>
              <a:t>sec to travel 1 kilometer, then how long does it take a signal to travel 500 meters?</a:t>
            </a:r>
          </a:p>
        </p:txBody>
      </p:sp>
      <p:sp>
        <p:nvSpPr>
          <p:cNvPr id="71685" name="Line 6">
            <a:extLst>
              <a:ext uri="{FF2B5EF4-FFF2-40B4-BE49-F238E27FC236}">
                <a16:creationId xmlns:a16="http://schemas.microsoft.com/office/drawing/2014/main" id="{B0E7AFD7-AF75-4A47-A625-D45A7C976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56388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6" name="Line 7">
            <a:extLst>
              <a:ext uri="{FF2B5EF4-FFF2-40B4-BE49-F238E27FC236}">
                <a16:creationId xmlns:a16="http://schemas.microsoft.com/office/drawing/2014/main" id="{8EB0A218-D87D-D64B-9A6B-6E1CE46304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6388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7" name="Text Box 8">
            <a:extLst>
              <a:ext uri="{FF2B5EF4-FFF2-40B4-BE49-F238E27FC236}">
                <a16:creationId xmlns:a16="http://schemas.microsoft.com/office/drawing/2014/main" id="{DECB30D3-B3E0-3743-96FE-C1F2BC1B2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518953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5 </a:t>
            </a:r>
            <a:r>
              <a:rPr lang="en-US" sz="2000">
                <a:latin typeface="Symbol" charset="0"/>
              </a:rPr>
              <a:t>m</a:t>
            </a:r>
            <a:r>
              <a:rPr lang="en-US" sz="2000">
                <a:latin typeface="Arial" charset="0"/>
              </a:rPr>
              <a:t>sec</a:t>
            </a:r>
          </a:p>
        </p:txBody>
      </p:sp>
      <p:sp>
        <p:nvSpPr>
          <p:cNvPr id="71688" name="Text Box 9">
            <a:extLst>
              <a:ext uri="{FF2B5EF4-FFF2-40B4-BE49-F238E27FC236}">
                <a16:creationId xmlns:a16="http://schemas.microsoft.com/office/drawing/2014/main" id="{8F69D81A-D159-5949-B0B1-6C566F6C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4" y="5641976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1000 m</a:t>
            </a:r>
          </a:p>
        </p:txBody>
      </p:sp>
      <p:sp>
        <p:nvSpPr>
          <p:cNvPr id="71689" name="Text Box 10">
            <a:extLst>
              <a:ext uri="{FF2B5EF4-FFF2-40B4-BE49-F238E27FC236}">
                <a16:creationId xmlns:a16="http://schemas.microsoft.com/office/drawing/2014/main" id="{D7E160FA-C829-DA4D-8C02-69AF5949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4102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=</a:t>
            </a:r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4DB21FFD-292F-BC47-8892-25898E40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41976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500 m</a:t>
            </a:r>
          </a:p>
        </p:txBody>
      </p:sp>
      <p:sp>
        <p:nvSpPr>
          <p:cNvPr id="71691" name="Text Box 12">
            <a:extLst>
              <a:ext uri="{FF2B5EF4-FFF2-40B4-BE49-F238E27FC236}">
                <a16:creationId xmlns:a16="http://schemas.microsoft.com/office/drawing/2014/main" id="{AD1A4A70-68F8-3B41-8CAA-46ECFA02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5257801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t</a:t>
            </a:r>
          </a:p>
        </p:txBody>
      </p:sp>
      <p:sp>
        <p:nvSpPr>
          <p:cNvPr id="71692" name="Text Box 13">
            <a:extLst>
              <a:ext uri="{FF2B5EF4-FFF2-40B4-BE49-F238E27FC236}">
                <a16:creationId xmlns:a16="http://schemas.microsoft.com/office/drawing/2014/main" id="{C67CB3C0-A3AA-9543-B35D-A776B1C1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1"/>
            <a:ext cx="2419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>
                <a:latin typeface="Arial" pitchFamily="34" charset="0"/>
              </a:rPr>
              <a:t>Solving for t…</a:t>
            </a:r>
          </a:p>
          <a:p>
            <a:pPr>
              <a:defRPr/>
            </a:pPr>
            <a:r>
              <a:rPr lang="en-US" altLang="en-US" sz="2000">
                <a:latin typeface="Arial" pitchFamily="34" charset="0"/>
              </a:rPr>
              <a:t>	t = 2.5 </a:t>
            </a:r>
            <a:r>
              <a:rPr lang="en-US" altLang="en-US" sz="2000">
                <a:latin typeface="Symbol" pitchFamily="18" charset="2"/>
              </a:rPr>
              <a:t>m</a:t>
            </a:r>
            <a:r>
              <a:rPr lang="en-US" altLang="en-US" sz="2000">
                <a:latin typeface="Arial" pitchFamily="34" charset="0"/>
              </a:rPr>
              <a:t>sec</a:t>
            </a:r>
          </a:p>
        </p:txBody>
      </p:sp>
      <p:sp>
        <p:nvSpPr>
          <p:cNvPr id="71693" name="Slide Number Placeholder 1">
            <a:extLst>
              <a:ext uri="{FF2B5EF4-FFF2-40B4-BE49-F238E27FC236}">
                <a16:creationId xmlns:a16="http://schemas.microsoft.com/office/drawing/2014/main" id="{4BF1CBFD-9C72-884E-B367-F0D4AAF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127D9-D8DC-8749-9465-A6A12BC4C3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51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F8581545-0CB0-8B4C-A4AA-45492C640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5562601"/>
            <a:ext cx="162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1500 x 8 bits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C55ED51-00F1-DC43-BEAB-CE058D133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Packet Transmission Time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A50DF036-2FB2-5C4F-8B91-3BC917649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838200"/>
          </a:xfrm>
        </p:spPr>
        <p:txBody>
          <a:bodyPr/>
          <a:lstStyle/>
          <a:p>
            <a:pPr marL="609600" indent="-609600">
              <a:buFont typeface="Monotype Sorts" charset="0"/>
              <a:buAutoNum type="arabicPeriod" startAt="2"/>
              <a:defRPr/>
            </a:pPr>
            <a:r>
              <a:rPr lang="en-US" sz="2000">
                <a:ea typeface="ＭＳ Ｐゴシック" charset="0"/>
              </a:rPr>
              <a:t>How long does it take A to transmit an entire packet onto the link?</a:t>
            </a:r>
          </a:p>
          <a:p>
            <a:pPr marL="609600" indent="-609600">
              <a:buNone/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1C478276-A9D6-7747-832F-3D307346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895601"/>
            <a:ext cx="586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</a:rPr>
              <a:t>Relevant information:  packet length = 1500 bytes</a:t>
            </a:r>
          </a:p>
          <a:p>
            <a:pPr>
              <a:defRPr/>
            </a:pPr>
            <a:r>
              <a:rPr lang="en-US" sz="2000" dirty="0">
                <a:latin typeface="Arial" charset="0"/>
              </a:rPr>
              <a:t>		          channel speed  = 10 Mbps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7B2BEB4A-08AA-5B46-BBFA-BE2C1C48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06825"/>
            <a:ext cx="6858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</a:rPr>
              <a:t>Another way to ask this question:</a:t>
            </a:r>
          </a:p>
          <a:p>
            <a:pPr>
              <a:defRPr/>
            </a:pPr>
            <a:r>
              <a:rPr lang="en-US" sz="2000">
                <a:latin typeface="Arial" charset="0"/>
              </a:rPr>
              <a:t>If the link can transmit 10 million bits in a second, how many seconds does it take to transmit 1500 bytes (8x1500 bits)?</a:t>
            </a:r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6E60E7EC-EA51-2249-9C8D-B35292509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59436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A78FF310-AB88-8045-8043-0A6A07DFC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943600"/>
            <a:ext cx="1549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ACE21991-8754-FB42-AE21-E4EBB98B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54672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10 Mbits</a:t>
            </a:r>
          </a:p>
        </p:txBody>
      </p:sp>
      <p:sp>
        <p:nvSpPr>
          <p:cNvPr id="72714" name="Text Box 10">
            <a:extLst>
              <a:ext uri="{FF2B5EF4-FFF2-40B4-BE49-F238E27FC236}">
                <a16:creationId xmlns:a16="http://schemas.microsoft.com/office/drawing/2014/main" id="{365931D0-F13F-F64B-9575-6B61CE56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6" y="5946776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1 sec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96BD4504-43AE-A246-B0B5-8157DE9E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5715001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=</a:t>
            </a: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9FD7C7A4-D619-3A42-A790-5D906CE1B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946776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Arial" charset="0"/>
              </a:rPr>
              <a:t>t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1DDF9556-4FE0-EF45-9AF0-81A8FF422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5486401"/>
            <a:ext cx="3624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>
                <a:latin typeface="Arial" pitchFamily="34" charset="0"/>
              </a:rPr>
              <a:t>Solving for t…</a:t>
            </a:r>
          </a:p>
          <a:p>
            <a:pPr>
              <a:defRPr/>
            </a:pPr>
            <a:r>
              <a:rPr lang="en-US" altLang="en-US" sz="2000">
                <a:latin typeface="Arial" pitchFamily="34" charset="0"/>
              </a:rPr>
              <a:t>    t = 0.0012 sec (or 1.2 msec)</a:t>
            </a:r>
          </a:p>
        </p:txBody>
      </p:sp>
      <p:sp>
        <p:nvSpPr>
          <p:cNvPr id="72718" name="Slide Number Placeholder 1">
            <a:extLst>
              <a:ext uri="{FF2B5EF4-FFF2-40B4-BE49-F238E27FC236}">
                <a16:creationId xmlns:a16="http://schemas.microsoft.com/office/drawing/2014/main" id="{464F4245-FB42-EB4A-9CCF-A3AC92B8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0CAFE7-683E-7349-9E1F-C9F10B657F6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51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F62A3B3-36E1-A148-8073-FD83187C9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42AA143D-DACF-B548-97AE-53432E3CCE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Link speed is 1000 Bytes/sec.  (ignore prop delay)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Msg switching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switching</a:t>
            </a:r>
          </a:p>
        </p:txBody>
      </p:sp>
      <p:pic>
        <p:nvPicPr>
          <p:cNvPr id="73732" name="Picture 6" descr="j0196224">
            <a:extLst>
              <a:ext uri="{FF2B5EF4-FFF2-40B4-BE49-F238E27FC236}">
                <a16:creationId xmlns:a16="http://schemas.microsoft.com/office/drawing/2014/main" id="{551AE46F-91E1-DE42-9AD6-3A60983996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3733" name="Picture 7" descr="j0196224">
            <a:extLst>
              <a:ext uri="{FF2B5EF4-FFF2-40B4-BE49-F238E27FC236}">
                <a16:creationId xmlns:a16="http://schemas.microsoft.com/office/drawing/2014/main" id="{701FEDF0-FCF4-8C41-A080-988B753B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3734" name="Line 10">
            <a:extLst>
              <a:ext uri="{FF2B5EF4-FFF2-40B4-BE49-F238E27FC236}">
                <a16:creationId xmlns:a16="http://schemas.microsoft.com/office/drawing/2014/main" id="{1BF62C28-75DD-9E4E-B094-40E29FB3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5" name="Oval 9">
            <a:extLst>
              <a:ext uri="{FF2B5EF4-FFF2-40B4-BE49-F238E27FC236}">
                <a16:creationId xmlns:a16="http://schemas.microsoft.com/office/drawing/2014/main" id="{4ACD41B6-BA79-964E-8A1A-E21DB3E9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3736" name="Text Box 11">
            <a:extLst>
              <a:ext uri="{FF2B5EF4-FFF2-40B4-BE49-F238E27FC236}">
                <a16:creationId xmlns:a16="http://schemas.microsoft.com/office/drawing/2014/main" id="{F444FE9C-1827-9843-AABE-646AAE04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286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Times New Roman" charset="0"/>
              </a:rPr>
              <a:t>R1</a:t>
            </a:r>
          </a:p>
        </p:txBody>
      </p:sp>
      <p:sp>
        <p:nvSpPr>
          <p:cNvPr id="73737" name="Slide Number Placeholder 1">
            <a:extLst>
              <a:ext uri="{FF2B5EF4-FFF2-40B4-BE49-F238E27FC236}">
                <a16:creationId xmlns:a16="http://schemas.microsoft.com/office/drawing/2014/main" id="{55332E4D-AC57-EF45-A5CE-616EA4D8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F514D-9720-C54A-B168-161DA67C651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63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175393B-6C13-E24E-80C9-90A7B8F23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73C19F1-F4D0-D241-8AAB-2FB6347911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Link speed is 1000 Bps.  (prop delay for each link=10 msec)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Msg switching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>
                <a:ea typeface="ＭＳ Ｐゴシック" charset="0"/>
              </a:rPr>
              <a:t>Packet switching</a:t>
            </a:r>
          </a:p>
        </p:txBody>
      </p:sp>
      <p:pic>
        <p:nvPicPr>
          <p:cNvPr id="74756" name="Picture 4" descr="j0196224">
            <a:extLst>
              <a:ext uri="{FF2B5EF4-FFF2-40B4-BE49-F238E27FC236}">
                <a16:creationId xmlns:a16="http://schemas.microsoft.com/office/drawing/2014/main" id="{ADA810AE-AA0F-6F46-AB2F-71EA6D32B6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4757" name="Picture 5" descr="j0196224">
            <a:extLst>
              <a:ext uri="{FF2B5EF4-FFF2-40B4-BE49-F238E27FC236}">
                <a16:creationId xmlns:a16="http://schemas.microsoft.com/office/drawing/2014/main" id="{49C04A62-2081-514C-B17E-EFD0D94A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4758" name="Line 6">
            <a:extLst>
              <a:ext uri="{FF2B5EF4-FFF2-40B4-BE49-F238E27FC236}">
                <a16:creationId xmlns:a16="http://schemas.microsoft.com/office/drawing/2014/main" id="{A50CE19E-95F8-4045-B2EE-73344B28D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9" name="Oval 7">
            <a:extLst>
              <a:ext uri="{FF2B5EF4-FFF2-40B4-BE49-F238E27FC236}">
                <a16:creationId xmlns:a16="http://schemas.microsoft.com/office/drawing/2014/main" id="{EF4FC6CA-9B53-3A49-96BE-87DAC013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432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534EA339-E5F0-754C-91EB-081B4F22F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286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latin typeface="Times New Roman" charset="0"/>
              </a:rPr>
              <a:t>R1</a:t>
            </a:r>
          </a:p>
        </p:txBody>
      </p:sp>
      <p:sp>
        <p:nvSpPr>
          <p:cNvPr id="74761" name="Slide Number Placeholder 1">
            <a:extLst>
              <a:ext uri="{FF2B5EF4-FFF2-40B4-BE49-F238E27FC236}">
                <a16:creationId xmlns:a16="http://schemas.microsoft.com/office/drawing/2014/main" id="{67964B8A-FD41-0641-8D4E-B22B8473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BC42C-9713-BD4B-943C-B3C585EA452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30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1EE3A-7067-384C-88E5-11FAB0F53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 Narrow" charset="0"/>
                <a:ea typeface="ＭＳ Ｐゴシック" charset="0"/>
                <a:cs typeface="+mj-cs"/>
              </a:rPr>
              <a:t>Message switching vs Packet switching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5EDBE05-0472-DB41-8BE9-1DBF8C3A44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000">
                <a:ea typeface="ＭＳ Ｐゴシック" charset="0"/>
              </a:rPr>
              <a:t>Link speed is 1000 Bytes per second .  (ignore prop delay, ignore header overhead)</a:t>
            </a:r>
          </a:p>
          <a:p>
            <a:pPr>
              <a:defRPr/>
            </a:pPr>
            <a:r>
              <a:rPr lang="en-US" sz="2000">
                <a:ea typeface="ＭＳ Ｐゴシック" charset="0"/>
              </a:rPr>
              <a:t>Packet size is  100 Bytes, file  size is 1000 Bytes</a:t>
            </a:r>
          </a:p>
          <a:p>
            <a:pPr>
              <a:defRPr/>
            </a:pPr>
            <a:r>
              <a:rPr lang="en-US" sz="2000">
                <a:ea typeface="ＭＳ Ｐゴシック" charset="0"/>
              </a:rPr>
              <a:t>Find total time to transfer the entire file under the two switching techniques</a:t>
            </a:r>
          </a:p>
        </p:txBody>
      </p:sp>
      <p:pic>
        <p:nvPicPr>
          <p:cNvPr id="75780" name="Picture 4" descr="j0196224">
            <a:extLst>
              <a:ext uri="{FF2B5EF4-FFF2-40B4-BE49-F238E27FC236}">
                <a16:creationId xmlns:a16="http://schemas.microsoft.com/office/drawing/2014/main" id="{EB74AE47-82F2-874B-8B8E-B37DCA6D43B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63776"/>
            <a:ext cx="1219200" cy="1120775"/>
          </a:xfrm>
        </p:spPr>
      </p:pic>
      <p:pic>
        <p:nvPicPr>
          <p:cNvPr id="75781" name="Picture 5" descr="j0196224">
            <a:extLst>
              <a:ext uri="{FF2B5EF4-FFF2-40B4-BE49-F238E27FC236}">
                <a16:creationId xmlns:a16="http://schemas.microsoft.com/office/drawing/2014/main" id="{3E8CB105-A34E-A446-BECC-E35A410F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09801"/>
            <a:ext cx="1219200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75782" name="Line 6">
            <a:extLst>
              <a:ext uri="{FF2B5EF4-FFF2-40B4-BE49-F238E27FC236}">
                <a16:creationId xmlns:a16="http://schemas.microsoft.com/office/drawing/2014/main" id="{D553B881-2162-2C40-9CE5-F99B61A42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95600"/>
            <a:ext cx="449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82B48811-6565-4640-8FC1-F463444D7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AD0975E5-7C40-E943-9B93-DF166D5A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19400"/>
            <a:ext cx="838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75785" name="Text Box 9">
            <a:extLst>
              <a:ext uri="{FF2B5EF4-FFF2-40B4-BE49-F238E27FC236}">
                <a16:creationId xmlns:a16="http://schemas.microsoft.com/office/drawing/2014/main" id="{61A41394-E9FF-E440-BEF2-70CE530E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362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L1</a:t>
            </a: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A09CF8AB-1322-F84C-91F8-2F576E507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622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L2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536FCA3A-E6E8-284C-A751-F4C917E0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4384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L3</a:t>
            </a:r>
          </a:p>
        </p:txBody>
      </p:sp>
      <p:sp>
        <p:nvSpPr>
          <p:cNvPr id="75788" name="Text Box 10">
            <a:extLst>
              <a:ext uri="{FF2B5EF4-FFF2-40B4-BE49-F238E27FC236}">
                <a16:creationId xmlns:a16="http://schemas.microsoft.com/office/drawing/2014/main" id="{2B4A1CF1-82DF-AC4D-B186-1E1726A97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3" y="3101976"/>
            <a:ext cx="544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R1</a:t>
            </a:r>
          </a:p>
        </p:txBody>
      </p:sp>
      <p:sp>
        <p:nvSpPr>
          <p:cNvPr id="75789" name="Text Box 10">
            <a:extLst>
              <a:ext uri="{FF2B5EF4-FFF2-40B4-BE49-F238E27FC236}">
                <a16:creationId xmlns:a16="http://schemas.microsoft.com/office/drawing/2014/main" id="{5DEDA9D7-59D3-DE47-AB09-38EEA117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9" y="3078163"/>
            <a:ext cx="5429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Times New Roman" charset="0"/>
              </a:rPr>
              <a:t>R2</a:t>
            </a:r>
          </a:p>
        </p:txBody>
      </p:sp>
      <p:sp>
        <p:nvSpPr>
          <p:cNvPr id="75790" name="Slide Number Placeholder 1">
            <a:extLst>
              <a:ext uri="{FF2B5EF4-FFF2-40B4-BE49-F238E27FC236}">
                <a16:creationId xmlns:a16="http://schemas.microsoft.com/office/drawing/2014/main" id="{2CB06A6F-FECA-B744-9C49-094E5E3E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CBEA71-016B-B041-A261-4248775A1F7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2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7" name="Image" r:id="rId3" imgW="4445000" imgH="4660900" progId="Photoshop.Image.4">
                  <p:embed/>
                </p:oleObj>
              </mc:Choice>
              <mc:Fallback>
                <p:oleObj name="Image" r:id="rId3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63" y="1658883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9" y="1461619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1904367" y="1908902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4F3B61-7C5D-6248-A1DF-855638CE7554}"/>
              </a:ext>
            </a:extLst>
          </p:cNvPr>
          <p:cNvGrpSpPr/>
          <p:nvPr/>
        </p:nvGrpSpPr>
        <p:grpSpPr>
          <a:xfrm>
            <a:off x="125730" y="4246943"/>
            <a:ext cx="6412636" cy="2514600"/>
            <a:chOff x="125730" y="4246943"/>
            <a:chExt cx="6412636" cy="2514600"/>
          </a:xfrm>
        </p:grpSpPr>
        <p:sp>
          <p:nvSpPr>
            <p:cNvPr id="13" name="AutoShape 5" descr="2Q==">
              <a:extLst>
                <a:ext uri="{FF2B5EF4-FFF2-40B4-BE49-F238E27FC236}">
                  <a16:creationId xmlns:a16="http://schemas.microsoft.com/office/drawing/2014/main" id="{96057A68-D545-0A47-9610-D140C6C506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AutoShape 7" descr="2Q==">
              <a:extLst>
                <a:ext uri="{FF2B5EF4-FFF2-40B4-BE49-F238E27FC236}">
                  <a16:creationId xmlns:a16="http://schemas.microsoft.com/office/drawing/2014/main" id="{10F617CE-456F-6B47-9FA9-24C41943E2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" name="AutoShape 9" descr="2Q==">
              <a:extLst>
                <a:ext uri="{FF2B5EF4-FFF2-40B4-BE49-F238E27FC236}">
                  <a16:creationId xmlns:a16="http://schemas.microsoft.com/office/drawing/2014/main" id="{0B842BA7-6F30-DB4B-B279-B347559559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AutoShape 14" descr="2Q==">
              <a:extLst>
                <a:ext uri="{FF2B5EF4-FFF2-40B4-BE49-F238E27FC236}">
                  <a16:creationId xmlns:a16="http://schemas.microsoft.com/office/drawing/2014/main" id="{6D8101ED-315C-A349-848F-0DC7D86658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7" name="Picture 18" descr="Router Clip Art">
              <a:extLst>
                <a:ext uri="{FF2B5EF4-FFF2-40B4-BE49-F238E27FC236}">
                  <a16:creationId xmlns:a16="http://schemas.microsoft.com/office/drawing/2014/main" id="{BD3A0C44-C214-7946-A572-FBA77F1F5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9" descr="Router Clip Art">
              <a:extLst>
                <a:ext uri="{FF2B5EF4-FFF2-40B4-BE49-F238E27FC236}">
                  <a16:creationId xmlns:a16="http://schemas.microsoft.com/office/drawing/2014/main" id="{D9AFE41D-6DE7-1C4A-99E1-D6AFAADE5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0" descr="Router Clip Art">
              <a:extLst>
                <a:ext uri="{FF2B5EF4-FFF2-40B4-BE49-F238E27FC236}">
                  <a16:creationId xmlns:a16="http://schemas.microsoft.com/office/drawing/2014/main" id="{0882E27E-93B9-A94A-B9F0-D3BDA0B81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5B1A88F1-46FD-9943-AAF4-59A53EE8B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36703A7-5D18-7244-9381-70243D530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DA003D6-C086-E444-9954-E0F926A24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EF1E4B6-EE39-BC44-BA52-0B92DB58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0115CA11-7FC3-5A4E-A577-816360B81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453E77D-08D5-C447-9050-9B94E48C6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26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7EAB9A8C-E094-CC4A-B60D-213787291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2DA7909C-4C4C-A14E-ABEE-E461F4CB6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7932FC77-8A75-CE4B-999D-EA2C1177A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60840781-0894-F54F-B173-75829510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F9D99BCB-0C98-3045-BC30-554B90E3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78682FE9-F742-A74F-8D4D-F51FB1CFB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5CBFDF33-B59A-1141-B055-F771EDB62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012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Times New Roman" charset="0"/>
                </a:rPr>
                <a:t>Router</a:t>
              </a:r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0E90DD83-B7D7-3A47-A56E-4E1769A5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012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Times New Roman" charset="0"/>
                </a:rPr>
                <a:t>Router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D522D5-11E7-AA42-97B8-2AFF2F1069BE}"/>
              </a:ext>
            </a:extLst>
          </p:cNvPr>
          <p:cNvSpPr txBox="1"/>
          <p:nvPr/>
        </p:nvSpPr>
        <p:spPr>
          <a:xfrm>
            <a:off x="541202" y="3469294"/>
            <a:ext cx="531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How about multi-link networks?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messages.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 (Store-and-Forward)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 (Store-and-Forward)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total path of connected lines 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1. 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 Data transmission begins</a:t>
            </a:r>
          </a:p>
          <a:p>
            <a:pPr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1981</Words>
  <Application>Microsoft Macintosh PowerPoint</Application>
  <PresentationFormat>Widescreen</PresentationFormat>
  <Paragraphs>426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Narrow</vt:lpstr>
      <vt:lpstr>Calibri</vt:lpstr>
      <vt:lpstr>Comic Sans MS</vt:lpstr>
      <vt:lpstr>Helvetica</vt:lpstr>
      <vt:lpstr>Monotype Sorts</vt:lpstr>
      <vt:lpstr>Symbol</vt:lpstr>
      <vt:lpstr>Times New Roman</vt:lpstr>
      <vt:lpstr>Office Theme</vt:lpstr>
      <vt:lpstr>Image</vt:lpstr>
      <vt:lpstr>CS 352 Internet Technology</vt:lpstr>
      <vt:lpstr>Some definitions</vt:lpstr>
      <vt:lpstr>How do machines communicate?</vt:lpstr>
      <vt:lpstr>How do machines communicate?</vt:lpstr>
      <vt:lpstr>Physical transmission on a single link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Some comparisons</vt:lpstr>
      <vt:lpstr>PowerPoint Presentation</vt:lpstr>
      <vt:lpstr>Some definitions</vt:lpstr>
      <vt:lpstr>PowerPoint Presentation</vt:lpstr>
      <vt:lpstr>Protocols and Layering</vt:lpstr>
      <vt:lpstr>Protocols: The “rules” of networking</vt:lpstr>
      <vt:lpstr>The protocols of the Internet</vt:lpstr>
      <vt:lpstr>Layering</vt:lpstr>
      <vt:lpstr>TCP/IP Layering Architecture</vt:lpstr>
      <vt:lpstr>Host-to-network layer: (a) Physical Layer</vt:lpstr>
      <vt:lpstr>Host-to-network layer: (b) Data Link Layer</vt:lpstr>
      <vt:lpstr>Network Layer</vt:lpstr>
      <vt:lpstr>Transport Layer</vt:lpstr>
      <vt:lpstr>Application Layer</vt:lpstr>
      <vt:lpstr>Hourglass Design</vt:lpstr>
      <vt:lpstr>Design principles of the Internet</vt:lpstr>
      <vt:lpstr>Design principles of the Internet</vt:lpstr>
      <vt:lpstr>PowerPoint Presentation</vt:lpstr>
      <vt:lpstr>Backup slides</vt:lpstr>
      <vt:lpstr>Issues at  each layer</vt:lpstr>
      <vt:lpstr>functionality  at  each layer</vt:lpstr>
      <vt:lpstr>Internet Design Principles</vt:lpstr>
      <vt:lpstr>Measuring a Network’s Performance</vt:lpstr>
      <vt:lpstr>Some Definitions</vt:lpstr>
      <vt:lpstr>Digression: Units</vt:lpstr>
      <vt:lpstr>Example</vt:lpstr>
      <vt:lpstr>Propagation Delay</vt:lpstr>
      <vt:lpstr>Packet Transmission Time</vt:lpstr>
      <vt:lpstr>Message switching vs Packet switching</vt:lpstr>
      <vt:lpstr>Message switching vs Packet switching</vt:lpstr>
      <vt:lpstr>Message switching vs Packet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639</cp:revision>
  <dcterms:created xsi:type="dcterms:W3CDTF">2019-01-23T03:40:12Z</dcterms:created>
  <dcterms:modified xsi:type="dcterms:W3CDTF">2019-01-25T17:45:03Z</dcterms:modified>
</cp:coreProperties>
</file>