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87" r:id="rId2"/>
    <p:sldId id="501" r:id="rId3"/>
    <p:sldId id="535" r:id="rId4"/>
    <p:sldId id="536" r:id="rId5"/>
    <p:sldId id="537" r:id="rId6"/>
    <p:sldId id="559" r:id="rId7"/>
    <p:sldId id="545" r:id="rId8"/>
    <p:sldId id="546" r:id="rId9"/>
    <p:sldId id="539" r:id="rId10"/>
    <p:sldId id="540" r:id="rId11"/>
    <p:sldId id="560" r:id="rId12"/>
    <p:sldId id="547" r:id="rId13"/>
    <p:sldId id="548" r:id="rId14"/>
    <p:sldId id="549" r:id="rId15"/>
    <p:sldId id="561" r:id="rId16"/>
    <p:sldId id="562" r:id="rId17"/>
    <p:sldId id="486" r:id="rId18"/>
    <p:sldId id="550" r:id="rId19"/>
    <p:sldId id="493" r:id="rId20"/>
    <p:sldId id="494" r:id="rId21"/>
    <p:sldId id="497" r:id="rId22"/>
    <p:sldId id="564" r:id="rId23"/>
    <p:sldId id="551" r:id="rId24"/>
    <p:sldId id="555" r:id="rId25"/>
    <p:sldId id="552" r:id="rId26"/>
    <p:sldId id="556" r:id="rId27"/>
    <p:sldId id="498" r:id="rId28"/>
    <p:sldId id="557" r:id="rId29"/>
    <p:sldId id="511" r:id="rId30"/>
    <p:sldId id="521" r:id="rId31"/>
    <p:sldId id="563" r:id="rId32"/>
    <p:sldId id="491" r:id="rId33"/>
    <p:sldId id="4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4"/>
    <p:restoredTop sz="94664"/>
  </p:normalViewPr>
  <p:slideViewPr>
    <p:cSldViewPr snapToGrid="0" snapToObjects="1">
      <p:cViewPr varScale="1">
        <p:scale>
          <a:sx n="116" d="100"/>
          <a:sy n="116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82CEDB1-B395-4F8B-92D3-0F1C6FAC8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F3697-FFC9-452E-9D22-BCCF3C617119}" type="slidenum">
              <a:rPr lang="en-US" altLang="en-US" sz="1400" smtClean="0"/>
              <a:pPr/>
              <a:t>13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F0CA5A-E2F1-4729-B81E-9AFD0EC15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B8E18D6-8FC4-4A67-BB37-E0627AEC7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090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E1EE7041-F87A-4826-814A-E18398EC3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60A34C-7F5B-4D0F-A1FF-36FCA42839EE}" type="slidenum">
              <a:rPr lang="en-US" altLang="en-US" sz="1400" smtClean="0"/>
              <a:pPr/>
              <a:t>27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0AD693A-C24A-4432-88F6-CCBED6838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6A2B421-C0B3-4317-950F-C50DA510E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848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076DC00-EFC7-4FB6-A150-0BFC29D85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BF3C95-FC51-496E-8AA2-1764BDE5BC4A}" type="slidenum">
              <a:rPr lang="en-US" altLang="en-US" sz="1400" smtClean="0"/>
              <a:pPr/>
              <a:t>29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07E929E-F5CD-48A8-B8F0-E8550D4D4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F72F6CA-FFDE-42C4-BA47-96F06D9CE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273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CB6E727-2B03-4B7C-82A0-DE694C9833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2A7FE1-FE85-427A-A6C0-9AE608399AB1}" type="slidenum">
              <a:rPr lang="en-US" altLang="en-US" sz="1400" smtClean="0"/>
              <a:pPr/>
              <a:t>30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521C91D-A61E-4CC2-8FCC-262D9594C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E1169CD-C769-41E5-AC3F-75F692194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92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3CD40C9-5EF6-41C8-954A-E63A8A3DA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BAEB8E-8DE4-4A6D-85B7-A5B028FF87D5}" type="slidenum">
              <a:rPr lang="en-US" altLang="en-US" sz="1400" smtClean="0"/>
              <a:pPr/>
              <a:t>14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B819CF9-03F7-4F29-80A4-027628A0E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322BACD-724C-490B-8887-3629BE3F7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50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88F8DFC-2C08-4543-A144-F0A8DC485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D0D8FF-7ADD-456E-A4C0-B77DE4FF4404}" type="slidenum">
              <a:rPr lang="en-US" altLang="en-US" sz="1400" smtClean="0"/>
              <a:pPr/>
              <a:t>17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A008047-5EAB-4B12-B701-ED840335C5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6857245-3080-4BA8-943B-E34CA2E6C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36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47343E69-E8BC-4045-91D8-1CE8F4B7B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1874D1-34D6-475E-A0A0-850A39A6CF94}" type="slidenum">
              <a:rPr lang="en-US" altLang="en-US" sz="1400" smtClean="0"/>
              <a:pPr/>
              <a:t>21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172FD22-125E-4991-9DD4-272C3215BD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EE09045-79E1-41FD-93F4-0A5D4DF75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405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47343E69-E8BC-4045-91D8-1CE8F4B7B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1874D1-34D6-475E-A0A0-850A39A6CF94}" type="slidenum">
              <a:rPr lang="en-US" altLang="en-US" sz="1400" smtClean="0"/>
              <a:pPr/>
              <a:t>22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172FD22-125E-4991-9DD4-272C3215BD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EE09045-79E1-41FD-93F4-0A5D4DF75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966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134D85B-C347-4671-9F2F-651C1E0E0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EC06A5-6D0C-45F2-B1D0-1DBB327F5021}" type="slidenum">
              <a:rPr lang="en-US" altLang="en-US" sz="1400" smtClean="0"/>
              <a:pPr/>
              <a:t>23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B62C881-135B-4DF1-8729-CE7008FC62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EDDB4C1-4E04-4B01-820E-EE8EE3AEC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95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D52B5F10-4782-4B57-BC12-904B60775D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C8BD10-731D-4C2D-BCBB-9EF5B0C4FB9B}" type="slidenum">
              <a:rPr lang="en-US" altLang="en-US" sz="1400" smtClean="0"/>
              <a:pPr/>
              <a:t>24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1C36012-2345-4719-BAF6-A900BF65D1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D3D0AF4-D487-4438-AA97-8966326AB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35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E9144607-EDBC-41FA-A59E-04D0EFE1D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538365-7985-43DF-ADB6-7B36A0A26C3F}" type="slidenum">
              <a:rPr lang="en-US" altLang="en-US" sz="1400" smtClean="0"/>
              <a:pPr/>
              <a:t>25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633FC7F-1E90-4DBA-B575-D03E498FD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C80F47F-9B8F-4368-9123-9B7ECAC1F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817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351441E-4490-4E68-B413-EF207B91EE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1FCC9B-DB47-4D4C-99B0-49707382A6F3}" type="slidenum">
              <a:rPr lang="en-US" altLang="en-US" sz="1400" smtClean="0"/>
              <a:pPr/>
              <a:t>26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A218E95-C96B-4FF6-8EE1-3CDFFAA4AB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113EB31-6173-4493-B970-3C386F772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71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5.wmf"/><Relationship Id="rId21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5.wmf"/><Relationship Id="rId21" Type="http://schemas.openxmlformats.org/officeDocument/2006/relationships/image" Target="../media/image7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1" y="1560202"/>
            <a:ext cx="903078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Transport Layer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De/Multiplexing, Reliability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6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(slides heavily adapted from text authors’ material)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9D37BE87-BA47-46BC-9F90-9D28FC006A9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8978" y="1690688"/>
            <a:ext cx="5836186" cy="4648200"/>
          </a:xfrm>
        </p:spPr>
        <p:txBody>
          <a:bodyPr/>
          <a:lstStyle/>
          <a:p>
            <a:r>
              <a:rPr lang="en-US" altLang="en-US" sz="2400" dirty="0"/>
              <a:t>Create sockets with host-local port numbers to receive data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// Example: Java UDP socket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DatagramSocket</a:t>
            </a:r>
            <a:r>
              <a:rPr lang="en-US" altLang="en-US" sz="1800" b="1" dirty="0">
                <a:latin typeface="Courier New" panose="02070309020205020404" pitchFamily="49" charset="0"/>
              </a:rPr>
              <a:t> socket1 = new     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DatagramSocket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12534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  <a:p>
            <a:endParaRPr lang="en-US" altLang="en-US" sz="2400" dirty="0"/>
          </a:p>
          <a:p>
            <a:r>
              <a:rPr lang="en-US" altLang="en-US" sz="2400" dirty="0"/>
              <a:t>When creating data to send into UDP socket, you must specify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	(</a:t>
            </a:r>
            <a:r>
              <a:rPr lang="en-US" altLang="en-US" sz="1800" dirty="0" err="1">
                <a:solidFill>
                  <a:srgbClr val="C00000"/>
                </a:solidFill>
              </a:rPr>
              <a:t>dest</a:t>
            </a:r>
            <a:r>
              <a:rPr lang="en-US" altLang="en-US" sz="1800" dirty="0">
                <a:solidFill>
                  <a:srgbClr val="C00000"/>
                </a:solidFill>
              </a:rPr>
              <a:t> IP address, </a:t>
            </a:r>
            <a:r>
              <a:rPr lang="en-US" altLang="en-US" sz="1800" dirty="0" err="1">
                <a:solidFill>
                  <a:srgbClr val="C00000"/>
                </a:solidFill>
              </a:rPr>
              <a:t>dest</a:t>
            </a:r>
            <a:r>
              <a:rPr lang="en-US" altLang="en-US" sz="1800" dirty="0">
                <a:solidFill>
                  <a:srgbClr val="C00000"/>
                </a:solidFill>
              </a:rPr>
              <a:t> port number)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11268" name="Rectangle 105">
            <a:extLst>
              <a:ext uri="{FF2B5EF4-FFF2-40B4-BE49-F238E27FC236}">
                <a16:creationId xmlns:a16="http://schemas.microsoft.com/office/drawing/2014/main" id="{8FEC3EDF-2F54-4D4B-9E51-AB5ADA22E7A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57082" y="1690688"/>
            <a:ext cx="4114800" cy="4648200"/>
          </a:xfrm>
        </p:spPr>
        <p:txBody>
          <a:bodyPr/>
          <a:lstStyle/>
          <a:p>
            <a:r>
              <a:rPr lang="en-US" altLang="en-US" sz="2400" dirty="0"/>
              <a:t>When host receives UDP segment:</a:t>
            </a:r>
          </a:p>
          <a:p>
            <a:pPr lvl="1"/>
            <a:r>
              <a:rPr lang="en-US" altLang="en-US" sz="2000" dirty="0"/>
              <a:t>checks destination port number in segment</a:t>
            </a:r>
          </a:p>
          <a:p>
            <a:pPr lvl="1"/>
            <a:r>
              <a:rPr lang="en-US" altLang="en-US" sz="2000" dirty="0"/>
              <a:t>directs UDP segment to socket with that port number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IP datagrams with different source IP addresses and/or source port numbers directed to same socket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18FAD3-20C5-1C41-ACA0-B3BA2EA0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Connectionless demultiplexing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0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32E1381-8C3F-4004-A169-D66BEF4A3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client + server (Python API)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5EFBD87E-696E-4E29-A015-22D0403C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83" y="2033587"/>
            <a:ext cx="556259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Times New Roman" panose="02020603050405020304" pitchFamily="18" charset="0"/>
              </a:rPr>
              <a:t>UDPreceiver</a:t>
            </a:r>
            <a:r>
              <a:rPr lang="en-US" altLang="en-US" sz="1400" dirty="0">
                <a:latin typeface="Times New Roman" panose="02020603050405020304" pitchFamily="18" charset="0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try: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rsd</a:t>
            </a:r>
            <a:r>
              <a:rPr lang="en-US" altLang="en-US" sz="1400" dirty="0">
                <a:latin typeface="Times New Roman" panose="02020603050405020304" pitchFamily="18" charset="0"/>
              </a:rPr>
              <a:t>=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socket.socket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socket.AF_INET</a:t>
            </a:r>
            <a:r>
              <a:rPr lang="en-US" altLang="en-US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4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socket.SOCK_DGRAM</a:t>
            </a:r>
            <a:r>
              <a:rPr lang="en-US" altLang="en-US" sz="1400" dirty="0">
                <a:latin typeface="Times New Roman" panose="02020603050405020304" pitchFamily="18" charset="0"/>
              </a:rPr>
              <a:t>)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except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socket.error</a:t>
            </a:r>
            <a:r>
              <a:rPr lang="en-US" altLang="en-US" sz="1400" dirty="0">
                <a:latin typeface="Times New Roman" panose="02020603050405020304" pitchFamily="18" charset="0"/>
              </a:rPr>
              <a:t> as err: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exit()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# Define the port on which you want to receive from the server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Rport</a:t>
            </a:r>
            <a:r>
              <a:rPr lang="en-US" altLang="en-US" sz="1400" dirty="0">
                <a:latin typeface="Times New Roman" panose="02020603050405020304" pitchFamily="18" charset="0"/>
              </a:rPr>
              <a:t> = 50007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myip</a:t>
            </a:r>
            <a:r>
              <a:rPr lang="en-US" altLang="en-US" sz="1400" dirty="0">
                <a:latin typeface="Times New Roman" panose="02020603050405020304" pitchFamily="18" charset="0"/>
              </a:rPr>
              <a:t> =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socket.gethostbyname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socket.gethostname</a:t>
            </a:r>
            <a:r>
              <a:rPr lang="en-US" altLang="en-US" sz="1400" dirty="0">
                <a:latin typeface="Times New Roman" panose="02020603050405020304" pitchFamily="18" charset="0"/>
              </a:rPr>
              <a:t>())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# connect to the server on local machine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server_binding</a:t>
            </a:r>
            <a:r>
              <a:rPr lang="en-US" altLang="en-US" sz="1400" dirty="0">
                <a:latin typeface="Times New Roman" panose="02020603050405020304" pitchFamily="18" charset="0"/>
              </a:rPr>
              <a:t>=(</a:t>
            </a:r>
            <a:r>
              <a:rPr lang="en-US" altLang="en-US" sz="1400" dirty="0" err="1">
                <a:latin typeface="Times New Roman" panose="02020603050405020304" pitchFamily="18" charset="0"/>
              </a:rPr>
              <a:t>myip</a:t>
            </a:r>
            <a:r>
              <a:rPr lang="en-US" altLang="en-US" sz="1400" dirty="0">
                <a:latin typeface="Times New Roman" panose="02020603050405020304" pitchFamily="18" charset="0"/>
              </a:rPr>
              <a:t>,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Rport</a:t>
            </a:r>
            <a:r>
              <a:rPr lang="en-US" altLang="en-US" sz="14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rsd.bind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dirty="0" err="1">
                <a:latin typeface="Times New Roman" panose="02020603050405020304" pitchFamily="18" charset="0"/>
              </a:rPr>
              <a:t>server_binding</a:t>
            </a:r>
            <a:r>
              <a:rPr lang="en-US" altLang="en-US" sz="14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data,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addr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rsd.recvfrom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(1024)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  # no need to “accept” a connection from other side before receiving data!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print(</a:t>
            </a:r>
            <a:r>
              <a:rPr lang="en-US" altLang="en-US" sz="1400" dirty="0" err="1">
                <a:latin typeface="Times New Roman" panose="02020603050405020304" pitchFamily="18" charset="0"/>
              </a:rPr>
              <a:t>data.decode</a:t>
            </a:r>
            <a:r>
              <a:rPr lang="en-US" altLang="en-US" sz="1400" dirty="0">
                <a:latin typeface="Times New Roman" panose="02020603050405020304" pitchFamily="18" charset="0"/>
              </a:rPr>
              <a:t>("utf-8"))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# Close the  receiver socket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rsd.close</a:t>
            </a:r>
            <a:r>
              <a:rPr lang="en-US" altLang="en-US" sz="1400" dirty="0">
                <a:latin typeface="Times New Roman" panose="02020603050405020304" pitchFamily="18" charset="0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exit()</a:t>
            </a:r>
          </a:p>
        </p:txBody>
      </p:sp>
      <p:sp>
        <p:nvSpPr>
          <p:cNvPr id="12292" name="Rectangle 8">
            <a:extLst>
              <a:ext uri="{FF2B5EF4-FFF2-40B4-BE49-F238E27FC236}">
                <a16:creationId xmlns:a16="http://schemas.microsoft.com/office/drawing/2014/main" id="{4B564992-4B51-462A-8198-7E858027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033587"/>
            <a:ext cx="5375313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Times New Roman" panose="02020603050405020304" pitchFamily="18" charset="0"/>
              </a:rPr>
              <a:t>UDPsender</a:t>
            </a:r>
            <a:r>
              <a:rPr lang="en-US" altLang="en-US" sz="1400" dirty="0">
                <a:latin typeface="Times New Roman" panose="02020603050405020304" pitchFamily="18" charset="0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try: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ssd</a:t>
            </a:r>
            <a:r>
              <a:rPr lang="en-US" altLang="en-US" sz="1400" dirty="0">
                <a:latin typeface="Times New Roman" panose="02020603050405020304" pitchFamily="18" charset="0"/>
              </a:rPr>
              <a:t>=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socket.socket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socket.AF_INET</a:t>
            </a:r>
            <a:r>
              <a:rPr lang="en-US" altLang="en-US" sz="1400" dirty="0">
                <a:latin typeface="Times New Roman" panose="02020603050405020304" pitchFamily="18" charset="0"/>
              </a:rPr>
              <a:t>, </a:t>
            </a:r>
            <a:r>
              <a:rPr lang="en-US" altLang="en-US" sz="14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socket.SOCK_DGRAM</a:t>
            </a:r>
            <a:r>
              <a:rPr lang="en-US" altLang="en-US" sz="14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except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socket.error</a:t>
            </a:r>
            <a:r>
              <a:rPr lang="en-US" altLang="en-US" sz="1400" dirty="0">
                <a:latin typeface="Times New Roman" panose="02020603050405020304" pitchFamily="18" charset="0"/>
              </a:rPr>
              <a:t> as err: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exit()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# Define the port on which you want to send to the receiver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RPort</a:t>
            </a:r>
            <a:r>
              <a:rPr lang="en-US" altLang="en-US" sz="1400" dirty="0">
                <a:latin typeface="Times New Roman" panose="02020603050405020304" pitchFamily="18" charset="0"/>
              </a:rPr>
              <a:t> = 50007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hisip</a:t>
            </a:r>
            <a:r>
              <a:rPr lang="en-US" altLang="en-US" sz="1400" dirty="0">
                <a:latin typeface="Times New Roman" panose="02020603050405020304" pitchFamily="18" charset="0"/>
              </a:rPr>
              <a:t>=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socket.gethostbyname</a:t>
            </a:r>
            <a:r>
              <a:rPr lang="en-US" altLang="en-US" sz="1400" dirty="0">
                <a:latin typeface="Times New Roman" panose="02020603050405020304" pitchFamily="18" charset="0"/>
              </a:rPr>
              <a:t>(“</a:t>
            </a:r>
            <a:r>
              <a:rPr lang="en-US" altLang="en-US" sz="1400" dirty="0" err="1">
                <a:latin typeface="Times New Roman" panose="02020603050405020304" pitchFamily="18" charset="0"/>
              </a:rPr>
              <a:t>ilab.cs.rutgers.edu</a:t>
            </a:r>
            <a:r>
              <a:rPr lang="en-US" altLang="en-US" sz="1400" dirty="0">
                <a:latin typeface="Times New Roman" panose="02020603050405020304" pitchFamily="18" charset="0"/>
              </a:rPr>
              <a:t>”)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receiver_binding</a:t>
            </a:r>
            <a:r>
              <a:rPr lang="en-US" altLang="en-US" sz="1400" dirty="0">
                <a:latin typeface="Times New Roman" panose="02020603050405020304" pitchFamily="18" charset="0"/>
              </a:rPr>
              <a:t>=(</a:t>
            </a:r>
            <a:r>
              <a:rPr lang="en-US" altLang="en-US" sz="1400" dirty="0" err="1">
                <a:latin typeface="Times New Roman" panose="02020603050405020304" pitchFamily="18" charset="0"/>
              </a:rPr>
              <a:t>hisip</a:t>
            </a:r>
            <a:r>
              <a:rPr lang="en-US" altLang="en-US" sz="1400" dirty="0">
                <a:latin typeface="Times New Roman" panose="02020603050405020304" pitchFamily="18" charset="0"/>
              </a:rPr>
              <a:t>,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RPort</a:t>
            </a:r>
            <a:r>
              <a:rPr lang="en-US" altLang="en-US" sz="14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MESSAGE="hello world"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msg</a:t>
            </a:r>
            <a:r>
              <a:rPr lang="en-US" altLang="en-US" sz="1400" dirty="0">
                <a:latin typeface="Times New Roman" panose="02020603050405020304" pitchFamily="18" charset="0"/>
              </a:rPr>
              <a:t>=</a:t>
            </a:r>
            <a:r>
              <a:rPr lang="en-US" altLang="en-US" sz="1400" dirty="0" err="1">
                <a:latin typeface="Times New Roman" panose="02020603050405020304" pitchFamily="18" charset="0"/>
              </a:rPr>
              <a:t>MESSAGE.encode</a:t>
            </a:r>
            <a:r>
              <a:rPr lang="en-US" altLang="en-US" sz="1400" dirty="0">
                <a:latin typeface="Times New Roman" panose="02020603050405020304" pitchFamily="18" charset="0"/>
              </a:rPr>
              <a:t>('utf-8’)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ssd.sendto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msg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receiver_binding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    # no “connection” to other side needed before sending data!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# Close the sender socket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ssd.close</a:t>
            </a:r>
            <a:r>
              <a:rPr lang="en-US" altLang="en-US" sz="1400" dirty="0">
                <a:latin typeface="Times New Roman" panose="02020603050405020304" pitchFamily="18" charset="0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exit()</a:t>
            </a:r>
          </a:p>
        </p:txBody>
      </p:sp>
    </p:spTree>
    <p:extLst>
      <p:ext uri="{BB962C8B-B14F-4D97-AF65-F5344CB8AC3E}">
        <p14:creationId xmlns:p14="http://schemas.microsoft.com/office/powerpoint/2010/main" val="394384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E76AB2CF-2D5B-46EC-BB51-FB827C9A7A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39467" y="2834440"/>
            <a:ext cx="3959645" cy="366551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C00000"/>
                </a:solidFill>
              </a:rPr>
              <a:t>Sender:</a:t>
            </a:r>
          </a:p>
          <a:p>
            <a:r>
              <a:rPr lang="en-US" altLang="en-US" dirty="0"/>
              <a:t>treat segment contents as sequence of 16-bit integers</a:t>
            </a:r>
          </a:p>
          <a:p>
            <a:r>
              <a:rPr lang="en-US" altLang="en-US" dirty="0"/>
              <a:t>checksum: addition (1’s complement sum) of segment contents</a:t>
            </a:r>
          </a:p>
          <a:p>
            <a:r>
              <a:rPr lang="en-US" altLang="en-US" dirty="0"/>
              <a:t>sender puts checksum value into UDP checksum field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E44D9ED-1C2E-4604-A05A-26DEB106CD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69654" y="2799838"/>
            <a:ext cx="4514161" cy="33964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Receiver:</a:t>
            </a:r>
          </a:p>
          <a:p>
            <a:r>
              <a:rPr lang="en-US" altLang="en-US" dirty="0"/>
              <a:t>compute checksum of received segment</a:t>
            </a:r>
          </a:p>
          <a:p>
            <a:r>
              <a:rPr lang="en-US" altLang="en-US" dirty="0"/>
              <a:t>check if computed checksum equals checksum field value:</a:t>
            </a:r>
          </a:p>
          <a:p>
            <a:pPr lvl="1"/>
            <a:r>
              <a:rPr lang="en-US" altLang="en-US" sz="2000" dirty="0"/>
              <a:t>NO - error detected</a:t>
            </a:r>
          </a:p>
          <a:p>
            <a:pPr lvl="1"/>
            <a:r>
              <a:rPr lang="en-US" altLang="en-US" sz="2000" dirty="0"/>
              <a:t>YES - no error detected. </a:t>
            </a:r>
          </a:p>
          <a:p>
            <a:endParaRPr lang="en-US" altLang="en-US" sz="2400" dirty="0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BD035BEC-3D2B-4385-AFCD-2E66023B6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77" y="1607402"/>
            <a:ext cx="9966938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Problem: </a:t>
            </a:r>
            <a:r>
              <a:rPr lang="en-US" altLang="en-US" sz="2400" dirty="0">
                <a:latin typeface="Helvetica" pitchFamily="2" charset="0"/>
              </a:rPr>
              <a:t>detect “errors” (e.g., flipped bits) in transmitted segment</a:t>
            </a: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Solution principle:</a:t>
            </a:r>
            <a:r>
              <a:rPr lang="en-US" altLang="en-US" sz="2400" dirty="0">
                <a:latin typeface="Helvetica" pitchFamily="2" charset="0"/>
              </a:rPr>
              <a:t> compute a function over data, store it along with data.</a:t>
            </a: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51FD7-5637-A349-B83C-5559617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Checksum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AEE8526-9558-4338-9111-5F608F097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75601"/>
            <a:ext cx="7772400" cy="2049456"/>
          </a:xfrm>
        </p:spPr>
        <p:txBody>
          <a:bodyPr/>
          <a:lstStyle/>
          <a:p>
            <a:r>
              <a:rPr lang="en-US" altLang="en-US" sz="2400" dirty="0"/>
              <a:t>Note: w</a:t>
            </a:r>
            <a:r>
              <a:rPr lang="en-US" altLang="en-US" dirty="0"/>
              <a:t>hen 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Example: add two 16-bit integers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CC0895C-7193-4905-A1BC-6F5FC103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3468688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1  1  1  0  0  1  1  0  0  1  1  0  0  1  1  0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1  0  1  1  1  0  1  1  1  0  1  1  1  1  0  0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0  1  0  0  0  1  0  0  0  1  0  0  0  0  1  1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93C5C4E1-C354-4187-B1B5-AE04D773B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42957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0ACF44ED-283C-420D-AAAD-FFEED558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476751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00A478A6-6AA7-4290-B55C-4E9F7DD0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427538"/>
            <a:ext cx="1409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wraparound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22C9ADE9-EA4D-4C8E-A0C2-368B19B5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90" y="5035550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sum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CC403E32-A1B4-4434-8F05-05D4CE23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5" y="5387975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checksum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B8C96651-B37C-4AA1-9853-0ABF2D4AB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014913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Slide Number Placeholder 1">
            <a:extLst>
              <a:ext uri="{FF2B5EF4-FFF2-40B4-BE49-F238E27FC236}">
                <a16:creationId xmlns:a16="http://schemas.microsoft.com/office/drawing/2014/main" id="{7FF1F5AD-D983-422F-B633-69683556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938C0-C940-442E-937D-7D3ED02F4F5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80879-65A8-544D-BDFB-06A10E98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checksum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53BD311B-FEEE-4104-A6EC-8FDA14FF2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904082"/>
            <a:ext cx="9187149" cy="3328930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Complement of the sum is stored in the checksum field</a:t>
            </a:r>
            <a:endParaRPr lang="en-US" altLang="en-US" dirty="0"/>
          </a:p>
          <a:p>
            <a:pPr>
              <a:lnSpc>
                <a:spcPct val="130000"/>
              </a:lnSpc>
            </a:pPr>
            <a:r>
              <a:rPr lang="en-US" altLang="en-US" sz="2400" dirty="0"/>
              <a:t>At the receiver, all the byte fields are added  along with the checksum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Sum + checksum  must be all 1s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All 1s, No error else discard packet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UDP checksum is optional in IPv4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UPD checksum is mandatory in IPv6</a:t>
            </a:r>
          </a:p>
        </p:txBody>
      </p:sp>
      <p:sp>
        <p:nvSpPr>
          <p:cNvPr id="18436" name="Slide Number Placeholder 1">
            <a:extLst>
              <a:ext uri="{FF2B5EF4-FFF2-40B4-BE49-F238E27FC236}">
                <a16:creationId xmlns:a16="http://schemas.microsoft.com/office/drawing/2014/main" id="{892069B6-32A6-4C3C-8C56-4972DF21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BF0C3B-170A-4839-87F8-C4A0E94F663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D9C93-7951-414E-A279-FF14C78C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Internet Checksum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7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005D-5989-DD42-B207-B65BA9C4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0428-CAD7-634B-B5F4-3CEE3A5A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thin shim around best-effort IP</a:t>
            </a:r>
          </a:p>
          <a:p>
            <a:r>
              <a:rPr lang="en-US" dirty="0"/>
              <a:t>Provides basic multiplexing/demultiplexing for applications</a:t>
            </a:r>
          </a:p>
          <a:p>
            <a:r>
              <a:rPr lang="en-US" dirty="0"/>
              <a:t>Basic error detection (bit flips) using checksums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9804-5498-AC4F-93A8-0907B2A7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A71A-1C70-774D-A770-411C9FF41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028AF92B-9F69-4498-9152-03DE43BD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5023DA-6710-4CCD-B1E1-B4470FD3DE7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97076E6-757A-4A56-9596-7D1CB1375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Reliable Data Transfer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77EE00E0-3681-4653-8188-AB40C0C7D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Problem: Reliability </a:t>
            </a:r>
          </a:p>
          <a:p>
            <a:pPr marL="692150" lvl="1" indent="-347663">
              <a:defRPr/>
            </a:pPr>
            <a:r>
              <a:rPr lang="en-US" altLang="en-US" dirty="0"/>
              <a:t>Applications want an abstraction of a reliable link even though packets can be corrupted or get lost.</a:t>
            </a:r>
          </a:p>
          <a:p>
            <a:pPr marL="692150" lvl="1" indent="-347663">
              <a:defRPr/>
            </a:pPr>
            <a:endParaRPr lang="en-US" altLang="en-US" dirty="0"/>
          </a:p>
          <a:p>
            <a:pPr marL="292100" indent="-347663">
              <a:defRPr/>
            </a:pPr>
            <a:r>
              <a:rPr lang="en-US" altLang="en-US" dirty="0"/>
              <a:t>Where can packets be corrupted or lost?</a:t>
            </a:r>
          </a:p>
          <a:p>
            <a:pPr marL="692150" lvl="1" indent="-347663">
              <a:defRPr/>
            </a:pPr>
            <a:r>
              <a:rPr lang="en-US" altLang="en-US" dirty="0"/>
              <a:t>In the network</a:t>
            </a:r>
          </a:p>
          <a:p>
            <a:pPr marL="692150" lvl="1" indent="-347663">
              <a:defRPr/>
            </a:pPr>
            <a:r>
              <a:rPr lang="en-US" altLang="en-US" dirty="0"/>
              <a:t>At the receiver</a:t>
            </a:r>
          </a:p>
          <a:p>
            <a:pPr marL="692150" lvl="1" indent="-347663"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Solution: keep track of packets reaching other side</a:t>
            </a:r>
          </a:p>
        </p:txBody>
      </p:sp>
    </p:spTree>
    <p:extLst>
      <p:ext uri="{BB962C8B-B14F-4D97-AF65-F5344CB8AC3E}">
        <p14:creationId xmlns:p14="http://schemas.microsoft.com/office/powerpoint/2010/main" val="369565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BBA33FC-7E2B-4638-88C9-0350A18FB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Reliability support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53585CBF-8D98-4229-8F3E-D104DD38DC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Sender needs to know if a packet was corrupted or lost</a:t>
            </a:r>
          </a:p>
          <a:p>
            <a:r>
              <a:rPr lang="en-US" altLang="en-US" dirty="0"/>
              <a:t>How?</a:t>
            </a:r>
          </a:p>
          <a:p>
            <a:pPr lvl="1"/>
            <a:r>
              <a:rPr lang="en-US" altLang="en-US" dirty="0"/>
              <a:t>Acknowledgements (ACKs)</a:t>
            </a:r>
          </a:p>
          <a:p>
            <a:pPr lvl="1"/>
            <a:r>
              <a:rPr lang="en-US" altLang="en-US" dirty="0"/>
              <a:t>Positive ACKs and negative ACKs (NAKs)</a:t>
            </a:r>
          </a:p>
          <a:p>
            <a:r>
              <a:rPr lang="en-US" altLang="en-US" dirty="0"/>
              <a:t>Sender needs to retransmit on receiving a negative ACK</a:t>
            </a:r>
          </a:p>
          <a:p>
            <a:r>
              <a:rPr lang="en-US" altLang="en-US" dirty="0"/>
              <a:t>But what if packets are lost?</a:t>
            </a:r>
          </a:p>
          <a:p>
            <a:pPr lvl="1"/>
            <a:r>
              <a:rPr lang="en-US" altLang="en-US" dirty="0"/>
              <a:t>Timeouts</a:t>
            </a:r>
          </a:p>
          <a:p>
            <a:pPr lvl="1"/>
            <a:r>
              <a:rPr lang="en-US" altLang="en-US" dirty="0"/>
              <a:t>Remember, ACKs can also get lost!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2AF59803-6AB5-49B0-B6AF-E69BBBEC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093320-A8AD-43B5-9EE3-708E661D748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0C08863A-0390-4C7C-BF90-25FE980C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4E840A-885D-4F16-90FA-91C6CEB415E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7CBBD67-8BD5-4C9A-9B2B-44021C4F0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Reliable delivery algorithms for transport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5491369-32AC-4162-87E4-2420FD3C4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Consider a series of increasingly complex (and realistic) networks</a:t>
            </a:r>
          </a:p>
          <a:p>
            <a:r>
              <a:rPr lang="en-US" altLang="en-US" dirty="0"/>
              <a:t>“Stop and wait” protocols</a:t>
            </a:r>
          </a:p>
          <a:p>
            <a:pPr lvl="1"/>
            <a:r>
              <a:rPr lang="en-US" altLang="en-US" dirty="0"/>
              <a:t>An ideal network without bit errors or packet loss</a:t>
            </a:r>
          </a:p>
          <a:p>
            <a:pPr lvl="1"/>
            <a:r>
              <a:rPr lang="en-US" altLang="en-US" dirty="0"/>
              <a:t>Channels with bit errors</a:t>
            </a:r>
          </a:p>
          <a:p>
            <a:pPr lvl="1"/>
            <a:r>
              <a:rPr lang="en-US" altLang="en-US" dirty="0"/>
              <a:t>Channels with packet losses</a:t>
            </a:r>
          </a:p>
          <a:p>
            <a:r>
              <a:rPr lang="en-US" altLang="en-US" dirty="0"/>
              <a:t>Pipelined data transfer (“sliding window protocols”)</a:t>
            </a:r>
          </a:p>
          <a:p>
            <a:pPr lvl="1"/>
            <a:r>
              <a:rPr lang="en-US" altLang="en-US" dirty="0"/>
              <a:t>Go Back N</a:t>
            </a:r>
          </a:p>
          <a:p>
            <a:pPr lvl="1"/>
            <a:r>
              <a:rPr lang="en-US" altLang="en-US" dirty="0"/>
              <a:t>Selective Repeat</a:t>
            </a:r>
          </a:p>
        </p:txBody>
      </p:sp>
    </p:spTree>
    <p:extLst>
      <p:ext uri="{BB962C8B-B14F-4D97-AF65-F5344CB8AC3E}">
        <p14:creationId xmlns:p14="http://schemas.microsoft.com/office/powerpoint/2010/main" val="405810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This lecture: 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370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94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922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50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78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6428345" y="2371151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 b="1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56" y="2371151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57" y="239775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8744" y="276643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7639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8140796A-0A19-40FC-A287-8BB156CA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51408B-E6EB-4B79-A852-A5C9965D022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8A1AEF5-3DD1-49D3-878D-048745C4E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Transport in an ideal network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A58B765-5187-444C-BF9B-BA1F4BBC0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927225"/>
            <a:ext cx="7772400" cy="1198084"/>
          </a:xfrm>
        </p:spPr>
        <p:txBody>
          <a:bodyPr vert="horz" lIns="92075" tIns="46038" rIns="92075" bIns="46038" rtlCol="0">
            <a:normAutofit/>
          </a:bodyPr>
          <a:lstStyle/>
          <a:p>
            <a:pPr algn="ctr">
              <a:buFont typeface="ZapfDingbats"/>
              <a:buNone/>
            </a:pPr>
            <a:r>
              <a:rPr lang="en-US" altLang="en-US" sz="2400" dirty="0"/>
              <a:t>Assumptions:</a:t>
            </a: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en-US" sz="2000" dirty="0"/>
              <a:t>Error free transmission link,</a:t>
            </a: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en-US" sz="2000" dirty="0"/>
              <a:t>Infinite buffer at the receiver</a:t>
            </a: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61384E28-1092-41BF-9A9E-F27323627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743452"/>
            <a:ext cx="7848600" cy="167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No acknowledgement of frames necessary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lang="en-US" altLang="en-US" sz="2400" dirty="0">
                <a:latin typeface="Arial" panose="020B0604020202020204" pitchFamily="34" charset="0"/>
              </a:rPr>
              <a:t>Since the data link is error-free and the receiver can buffer as many frames as it likes, no frame will ever be lost</a:t>
            </a:r>
          </a:p>
        </p:txBody>
      </p:sp>
      <p:sp>
        <p:nvSpPr>
          <p:cNvPr id="25606" name="AutoShape 5">
            <a:extLst>
              <a:ext uri="{FF2B5EF4-FFF2-40B4-BE49-F238E27FC236}">
                <a16:creationId xmlns:a16="http://schemas.microsoft.com/office/drawing/2014/main" id="{AF51755F-0F98-4409-B637-4030D5444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7" y="3308831"/>
            <a:ext cx="2346325" cy="855663"/>
          </a:xfrm>
          <a:prstGeom prst="downArrow">
            <a:avLst>
              <a:gd name="adj1" fmla="val 75009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4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6E94466B-14F7-4320-BF51-689635C9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189C8C-AD1C-4955-977C-500C949E62E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2" name="Line 3">
            <a:extLst>
              <a:ext uri="{FF2B5EF4-FFF2-40B4-BE49-F238E27FC236}">
                <a16:creationId xmlns:a16="http://schemas.microsoft.com/office/drawing/2014/main" id="{DB5FB18F-810D-41D1-AB84-CE79136A5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2" y="2792411"/>
            <a:ext cx="2227263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B1055F55-23FA-4A31-A105-154D22D9C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2587626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first packet bit transmitted, t = 0</a:t>
            </a:r>
          </a:p>
        </p:txBody>
      </p:sp>
      <p:sp>
        <p:nvSpPr>
          <p:cNvPr id="27654" name="Line 5">
            <a:extLst>
              <a:ext uri="{FF2B5EF4-FFF2-40B4-BE49-F238E27FC236}">
                <a16:creationId xmlns:a16="http://schemas.microsoft.com/office/drawing/2014/main" id="{912D39B4-D6FE-40A6-95DC-E5E530D5A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2573338"/>
            <a:ext cx="23812" cy="291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55" name="Line 6">
            <a:extLst>
              <a:ext uri="{FF2B5EF4-FFF2-40B4-BE49-F238E27FC236}">
                <a16:creationId xmlns:a16="http://schemas.microsoft.com/office/drawing/2014/main" id="{6CBEB72F-3CA4-4ABA-B6EB-C8D7B5F09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3452" y="2586036"/>
            <a:ext cx="22225" cy="2890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56" name="Text Box 7">
            <a:extLst>
              <a:ext uri="{FF2B5EF4-FFF2-40B4-BE49-F238E27FC236}">
                <a16:creationId xmlns:a16="http://schemas.microsoft.com/office/drawing/2014/main" id="{C762A275-FE31-405F-8294-BD2E64C62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2" y="2236786"/>
            <a:ext cx="885825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sender</a:t>
            </a:r>
          </a:p>
        </p:txBody>
      </p:sp>
      <p:sp>
        <p:nvSpPr>
          <p:cNvPr id="27657" name="Text Box 8">
            <a:extLst>
              <a:ext uri="{FF2B5EF4-FFF2-40B4-BE49-F238E27FC236}">
                <a16:creationId xmlns:a16="http://schemas.microsoft.com/office/drawing/2014/main" id="{A84527E1-7D58-4328-A50A-603AB4A0C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236786"/>
            <a:ext cx="946150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receiver</a:t>
            </a:r>
          </a:p>
        </p:txBody>
      </p:sp>
      <p:sp>
        <p:nvSpPr>
          <p:cNvPr id="27658" name="Line 9">
            <a:extLst>
              <a:ext uri="{FF2B5EF4-FFF2-40B4-BE49-F238E27FC236}">
                <a16:creationId xmlns:a16="http://schemas.microsoft.com/office/drawing/2014/main" id="{8AA455C8-D467-4FE3-9D08-8871B9BAD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2787651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59" name="Line 10">
            <a:extLst>
              <a:ext uri="{FF2B5EF4-FFF2-40B4-BE49-F238E27FC236}">
                <a16:creationId xmlns:a16="http://schemas.microsoft.com/office/drawing/2014/main" id="{763BB939-127E-4000-8DF0-FE9B56C09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5" y="4899024"/>
            <a:ext cx="2192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0" name="Line 11">
            <a:extLst>
              <a:ext uri="{FF2B5EF4-FFF2-40B4-BE49-F238E27FC236}">
                <a16:creationId xmlns:a16="http://schemas.microsoft.com/office/drawing/2014/main" id="{332D464B-C2D6-46A0-BEC3-D385D91159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4763" y="3956051"/>
            <a:ext cx="2209800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1" name="Freeform 12">
            <a:extLst>
              <a:ext uri="{FF2B5EF4-FFF2-40B4-BE49-F238E27FC236}">
                <a16:creationId xmlns:a16="http://schemas.microsoft.com/office/drawing/2014/main" id="{26393229-F859-4EFA-B6A5-2E861770B779}"/>
              </a:ext>
            </a:extLst>
          </p:cNvPr>
          <p:cNvSpPr>
            <a:spLocks/>
          </p:cNvSpPr>
          <p:nvPr/>
        </p:nvSpPr>
        <p:spPr bwMode="auto">
          <a:xfrm>
            <a:off x="5062540" y="2786061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2" name="Line 13">
            <a:extLst>
              <a:ext uri="{FF2B5EF4-FFF2-40B4-BE49-F238E27FC236}">
                <a16:creationId xmlns:a16="http://schemas.microsoft.com/office/drawing/2014/main" id="{05EF3ED4-80A0-4D99-A6C0-6E32D6CC17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2786061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3" name="Line 14">
            <a:extLst>
              <a:ext uri="{FF2B5EF4-FFF2-40B4-BE49-F238E27FC236}">
                <a16:creationId xmlns:a16="http://schemas.microsoft.com/office/drawing/2014/main" id="{B85D1FE5-6450-4200-B05A-95E7C54B5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3027361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4" name="Line 15">
            <a:extLst>
              <a:ext uri="{FF2B5EF4-FFF2-40B4-BE49-F238E27FC236}">
                <a16:creationId xmlns:a16="http://schemas.microsoft.com/office/drawing/2014/main" id="{1C30E172-206C-4B9D-B4F4-6A1E888D8B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188" y="4886324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5" name="Text Box 16">
            <a:extLst>
              <a:ext uri="{FF2B5EF4-FFF2-40B4-BE49-F238E27FC236}">
                <a16:creationId xmlns:a16="http://schemas.microsoft.com/office/drawing/2014/main" id="{68DA8D63-694A-401B-B326-7EEC06430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5" y="3759199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RTT</a:t>
            </a:r>
            <a:r>
              <a:rPr lang="en-US" altLang="en-US" sz="1000" dirty="0">
                <a:latin typeface="Helvetica" pitchFamily="2" charset="0"/>
              </a:rPr>
              <a:t> 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7666" name="Line 17">
            <a:extLst>
              <a:ext uri="{FF2B5EF4-FFF2-40B4-BE49-F238E27FC236}">
                <a16:creationId xmlns:a16="http://schemas.microsoft.com/office/drawing/2014/main" id="{C9A2CCED-3241-4A59-96E8-2A606419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2" y="4067174"/>
            <a:ext cx="11113" cy="811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7" name="Line 18">
            <a:extLst>
              <a:ext uri="{FF2B5EF4-FFF2-40B4-BE49-F238E27FC236}">
                <a16:creationId xmlns:a16="http://schemas.microsoft.com/office/drawing/2014/main" id="{2DBB1708-3FF0-4A9B-9159-13E162BB3D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7765" y="3049586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8" name="Text Box 19">
            <a:extLst>
              <a:ext uri="{FF2B5EF4-FFF2-40B4-BE49-F238E27FC236}">
                <a16:creationId xmlns:a16="http://schemas.microsoft.com/office/drawing/2014/main" id="{E452032D-6DA2-4625-812C-D1147528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2" y="2846388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last packet bit transmitted</a:t>
            </a: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, t = L / R</a:t>
            </a:r>
          </a:p>
        </p:txBody>
      </p:sp>
      <p:sp>
        <p:nvSpPr>
          <p:cNvPr id="27669" name="Line 20">
            <a:extLst>
              <a:ext uri="{FF2B5EF4-FFF2-40B4-BE49-F238E27FC236}">
                <a16:creationId xmlns:a16="http://schemas.microsoft.com/office/drawing/2014/main" id="{CCAC2DD3-991D-4AAB-81A7-375442ACA8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0750" y="3700461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70" name="Text Box 21">
            <a:extLst>
              <a:ext uri="{FF2B5EF4-FFF2-40B4-BE49-F238E27FC236}">
                <a16:creationId xmlns:a16="http://schemas.microsoft.com/office/drawing/2014/main" id="{10555954-155E-4DBF-B5D6-A06D9F89A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713" y="3524251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first packet bit arrives</a:t>
            </a:r>
          </a:p>
        </p:txBody>
      </p:sp>
      <p:sp>
        <p:nvSpPr>
          <p:cNvPr id="27671" name="Line 22">
            <a:extLst>
              <a:ext uri="{FF2B5EF4-FFF2-40B4-BE49-F238E27FC236}">
                <a16:creationId xmlns:a16="http://schemas.microsoft.com/office/drawing/2014/main" id="{3E0ECD70-4785-4BE0-9217-90A2AF968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563" y="3949699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72" name="Text Box 23">
            <a:extLst>
              <a:ext uri="{FF2B5EF4-FFF2-40B4-BE49-F238E27FC236}">
                <a16:creationId xmlns:a16="http://schemas.microsoft.com/office/drawing/2014/main" id="{9C7B3B24-BE35-4B3A-87CD-CFFA55455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2" y="3760788"/>
            <a:ext cx="311467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last packet bit arrives, send ACK</a:t>
            </a:r>
          </a:p>
        </p:txBody>
      </p:sp>
      <p:sp>
        <p:nvSpPr>
          <p:cNvPr id="27673" name="Text Box 24">
            <a:extLst>
              <a:ext uri="{FF2B5EF4-FFF2-40B4-BE49-F238E27FC236}">
                <a16:creationId xmlns:a16="http://schemas.microsoft.com/office/drawing/2014/main" id="{3568EE57-7C85-4BF4-9215-1D019D693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213" y="4559299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ACK arrives, send next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packet, </a:t>
            </a: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t = RTT + L / R</a:t>
            </a:r>
          </a:p>
        </p:txBody>
      </p:sp>
      <p:sp>
        <p:nvSpPr>
          <p:cNvPr id="27674" name="Text Box 19">
            <a:extLst>
              <a:ext uri="{FF2B5EF4-FFF2-40B4-BE49-F238E27FC236}">
                <a16:creationId xmlns:a16="http://schemas.microsoft.com/office/drawing/2014/main" id="{B8E0B283-F433-4F56-BB1B-09BBF86AC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1881188"/>
            <a:ext cx="68595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Packet Length = L;  Bandwidth =R; RTT = 2*Prop Delay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487040-12E4-8B45-9EC1-C1BE8EF4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Stop-and-wait: normal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6E94466B-14F7-4320-BF51-689635C9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189C8C-AD1C-4955-977C-500C949E62E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2" name="Line 3">
            <a:extLst>
              <a:ext uri="{FF2B5EF4-FFF2-40B4-BE49-F238E27FC236}">
                <a16:creationId xmlns:a16="http://schemas.microsoft.com/office/drawing/2014/main" id="{DB5FB18F-810D-41D1-AB84-CE79136A5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2" y="2792411"/>
            <a:ext cx="2227263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B1055F55-23FA-4A31-A105-154D22D9C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2587626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first packet bit transmitted, t = 0</a:t>
            </a:r>
          </a:p>
        </p:txBody>
      </p:sp>
      <p:sp>
        <p:nvSpPr>
          <p:cNvPr id="27654" name="Line 5">
            <a:extLst>
              <a:ext uri="{FF2B5EF4-FFF2-40B4-BE49-F238E27FC236}">
                <a16:creationId xmlns:a16="http://schemas.microsoft.com/office/drawing/2014/main" id="{912D39B4-D6FE-40A6-95DC-E5E530D5A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2573338"/>
            <a:ext cx="23812" cy="291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55" name="Line 6">
            <a:extLst>
              <a:ext uri="{FF2B5EF4-FFF2-40B4-BE49-F238E27FC236}">
                <a16:creationId xmlns:a16="http://schemas.microsoft.com/office/drawing/2014/main" id="{6CBEB72F-3CA4-4ABA-B6EB-C8D7B5F09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3452" y="2586036"/>
            <a:ext cx="22225" cy="2890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56" name="Text Box 7">
            <a:extLst>
              <a:ext uri="{FF2B5EF4-FFF2-40B4-BE49-F238E27FC236}">
                <a16:creationId xmlns:a16="http://schemas.microsoft.com/office/drawing/2014/main" id="{C762A275-FE31-405F-8294-BD2E64C62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2" y="2236786"/>
            <a:ext cx="885825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sender</a:t>
            </a:r>
          </a:p>
        </p:txBody>
      </p:sp>
      <p:sp>
        <p:nvSpPr>
          <p:cNvPr id="27657" name="Text Box 8">
            <a:extLst>
              <a:ext uri="{FF2B5EF4-FFF2-40B4-BE49-F238E27FC236}">
                <a16:creationId xmlns:a16="http://schemas.microsoft.com/office/drawing/2014/main" id="{A84527E1-7D58-4328-A50A-603AB4A0C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236786"/>
            <a:ext cx="946150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receiver</a:t>
            </a:r>
          </a:p>
        </p:txBody>
      </p:sp>
      <p:sp>
        <p:nvSpPr>
          <p:cNvPr id="27658" name="Line 9">
            <a:extLst>
              <a:ext uri="{FF2B5EF4-FFF2-40B4-BE49-F238E27FC236}">
                <a16:creationId xmlns:a16="http://schemas.microsoft.com/office/drawing/2014/main" id="{8AA455C8-D467-4FE3-9D08-8871B9BAD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2787651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59" name="Line 10">
            <a:extLst>
              <a:ext uri="{FF2B5EF4-FFF2-40B4-BE49-F238E27FC236}">
                <a16:creationId xmlns:a16="http://schemas.microsoft.com/office/drawing/2014/main" id="{763BB939-127E-4000-8DF0-FE9B56C09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5" y="4899024"/>
            <a:ext cx="2192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0" name="Line 11">
            <a:extLst>
              <a:ext uri="{FF2B5EF4-FFF2-40B4-BE49-F238E27FC236}">
                <a16:creationId xmlns:a16="http://schemas.microsoft.com/office/drawing/2014/main" id="{332D464B-C2D6-46A0-BEC3-D385D91159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4763" y="3956051"/>
            <a:ext cx="2209800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1" name="Freeform 12">
            <a:extLst>
              <a:ext uri="{FF2B5EF4-FFF2-40B4-BE49-F238E27FC236}">
                <a16:creationId xmlns:a16="http://schemas.microsoft.com/office/drawing/2014/main" id="{26393229-F859-4EFA-B6A5-2E861770B779}"/>
              </a:ext>
            </a:extLst>
          </p:cNvPr>
          <p:cNvSpPr>
            <a:spLocks/>
          </p:cNvSpPr>
          <p:nvPr/>
        </p:nvSpPr>
        <p:spPr bwMode="auto">
          <a:xfrm>
            <a:off x="5062540" y="2786061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2" name="Line 13">
            <a:extLst>
              <a:ext uri="{FF2B5EF4-FFF2-40B4-BE49-F238E27FC236}">
                <a16:creationId xmlns:a16="http://schemas.microsoft.com/office/drawing/2014/main" id="{05EF3ED4-80A0-4D99-A6C0-6E32D6CC17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2786061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3" name="Line 14">
            <a:extLst>
              <a:ext uri="{FF2B5EF4-FFF2-40B4-BE49-F238E27FC236}">
                <a16:creationId xmlns:a16="http://schemas.microsoft.com/office/drawing/2014/main" id="{B85D1FE5-6450-4200-B05A-95E7C54B5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3027361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4" name="Line 15">
            <a:extLst>
              <a:ext uri="{FF2B5EF4-FFF2-40B4-BE49-F238E27FC236}">
                <a16:creationId xmlns:a16="http://schemas.microsoft.com/office/drawing/2014/main" id="{1C30E172-206C-4B9D-B4F4-6A1E888D8B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188" y="4886324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5" name="Text Box 16">
            <a:extLst>
              <a:ext uri="{FF2B5EF4-FFF2-40B4-BE49-F238E27FC236}">
                <a16:creationId xmlns:a16="http://schemas.microsoft.com/office/drawing/2014/main" id="{68DA8D63-694A-401B-B326-7EEC06430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5" y="3759199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RTT</a:t>
            </a:r>
            <a:r>
              <a:rPr lang="en-US" altLang="en-US" sz="1000" dirty="0">
                <a:latin typeface="Helvetica" pitchFamily="2" charset="0"/>
              </a:rPr>
              <a:t> 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7666" name="Line 17">
            <a:extLst>
              <a:ext uri="{FF2B5EF4-FFF2-40B4-BE49-F238E27FC236}">
                <a16:creationId xmlns:a16="http://schemas.microsoft.com/office/drawing/2014/main" id="{C9A2CCED-3241-4A59-96E8-2A606419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2" y="4067174"/>
            <a:ext cx="11113" cy="811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7" name="Line 18">
            <a:extLst>
              <a:ext uri="{FF2B5EF4-FFF2-40B4-BE49-F238E27FC236}">
                <a16:creationId xmlns:a16="http://schemas.microsoft.com/office/drawing/2014/main" id="{2DBB1708-3FF0-4A9B-9159-13E162BB3D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7765" y="3049586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68" name="Text Box 19">
            <a:extLst>
              <a:ext uri="{FF2B5EF4-FFF2-40B4-BE49-F238E27FC236}">
                <a16:creationId xmlns:a16="http://schemas.microsoft.com/office/drawing/2014/main" id="{E452032D-6DA2-4625-812C-D1147528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2" y="2846388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last packet bit transmitted</a:t>
            </a: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, t = L / R</a:t>
            </a:r>
          </a:p>
        </p:txBody>
      </p:sp>
      <p:sp>
        <p:nvSpPr>
          <p:cNvPr id="27669" name="Line 20">
            <a:extLst>
              <a:ext uri="{FF2B5EF4-FFF2-40B4-BE49-F238E27FC236}">
                <a16:creationId xmlns:a16="http://schemas.microsoft.com/office/drawing/2014/main" id="{CCAC2DD3-991D-4AAB-81A7-375442ACA8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0750" y="3700461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70" name="Text Box 21">
            <a:extLst>
              <a:ext uri="{FF2B5EF4-FFF2-40B4-BE49-F238E27FC236}">
                <a16:creationId xmlns:a16="http://schemas.microsoft.com/office/drawing/2014/main" id="{10555954-155E-4DBF-B5D6-A06D9F89A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713" y="3524251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first packet bit arrives</a:t>
            </a:r>
          </a:p>
        </p:txBody>
      </p:sp>
      <p:sp>
        <p:nvSpPr>
          <p:cNvPr id="27671" name="Line 22">
            <a:extLst>
              <a:ext uri="{FF2B5EF4-FFF2-40B4-BE49-F238E27FC236}">
                <a16:creationId xmlns:a16="http://schemas.microsoft.com/office/drawing/2014/main" id="{3E0ECD70-4785-4BE0-9217-90A2AF968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563" y="3949699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672" name="Text Box 23">
            <a:extLst>
              <a:ext uri="{FF2B5EF4-FFF2-40B4-BE49-F238E27FC236}">
                <a16:creationId xmlns:a16="http://schemas.microsoft.com/office/drawing/2014/main" id="{9C7B3B24-BE35-4B3A-87CD-CFFA55455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2" y="3760788"/>
            <a:ext cx="311467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last packet bit arrives, send ACK</a:t>
            </a:r>
          </a:p>
        </p:txBody>
      </p:sp>
      <p:sp>
        <p:nvSpPr>
          <p:cNvPr id="27673" name="Text Box 24">
            <a:extLst>
              <a:ext uri="{FF2B5EF4-FFF2-40B4-BE49-F238E27FC236}">
                <a16:creationId xmlns:a16="http://schemas.microsoft.com/office/drawing/2014/main" id="{3568EE57-7C85-4BF4-9215-1D019D693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213" y="4559299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ACK arrives, send next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packet, </a:t>
            </a: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t = RTT + L / R</a:t>
            </a:r>
          </a:p>
        </p:txBody>
      </p:sp>
      <p:sp>
        <p:nvSpPr>
          <p:cNvPr id="27674" name="Text Box 19">
            <a:extLst>
              <a:ext uri="{FF2B5EF4-FFF2-40B4-BE49-F238E27FC236}">
                <a16:creationId xmlns:a16="http://schemas.microsoft.com/office/drawing/2014/main" id="{B8E0B283-F433-4F56-BB1B-09BBF86AC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1881188"/>
            <a:ext cx="68595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Packet Length = L;  Bandwidth =R; RTT = 2*Prop Delay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487040-12E4-8B45-9EC1-C1BE8EF4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Stop-and-wait: packet corrupted</a:t>
            </a:r>
            <a:endParaRPr lang="en-US" dirty="0"/>
          </a:p>
        </p:txBody>
      </p:sp>
      <p:sp>
        <p:nvSpPr>
          <p:cNvPr id="27" name="Explosion 1 1">
            <a:extLst>
              <a:ext uri="{FF2B5EF4-FFF2-40B4-BE49-F238E27FC236}">
                <a16:creationId xmlns:a16="http://schemas.microsoft.com/office/drawing/2014/main" id="{DC30EE51-A6FF-7947-8E2D-FCA7B84F4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285" y="3960087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F876D-EF4F-AA4F-A06F-39688DC20237}"/>
              </a:ext>
            </a:extLst>
          </p:cNvPr>
          <p:cNvSpPr txBox="1"/>
          <p:nvPr/>
        </p:nvSpPr>
        <p:spPr>
          <a:xfrm>
            <a:off x="5551239" y="4135281"/>
            <a:ext cx="95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  <a:latin typeface="Helvetica" pitchFamily="2" charset="0"/>
              </a:rPr>
              <a:t>NACK</a:t>
            </a:r>
          </a:p>
        </p:txBody>
      </p:sp>
    </p:spTree>
    <p:extLst>
      <p:ext uri="{BB962C8B-B14F-4D97-AF65-F5344CB8AC3E}">
        <p14:creationId xmlns:p14="http://schemas.microsoft.com/office/powerpoint/2010/main" val="27437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7C423400-CFCD-433A-9265-D38BD4A2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1E110D-2728-42CE-855D-B1435558C96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00" name="Line 3">
            <a:extLst>
              <a:ext uri="{FF2B5EF4-FFF2-40B4-BE49-F238E27FC236}">
                <a16:creationId xmlns:a16="http://schemas.microsoft.com/office/drawing/2014/main" id="{F38FEEFD-3B6C-4420-BF48-7D1B8CB88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2155825"/>
            <a:ext cx="163830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38D49910-9ABE-4028-88A0-EA9A209B4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2370138"/>
            <a:ext cx="23812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6">
            <a:extLst>
              <a:ext uri="{FF2B5EF4-FFF2-40B4-BE49-F238E27FC236}">
                <a16:creationId xmlns:a16="http://schemas.microsoft.com/office/drawing/2014/main" id="{D2965F48-1E9E-4299-BDAA-2DF3E68B0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3452" y="1949450"/>
            <a:ext cx="31750" cy="330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D77D634E-53F6-44EE-AE98-ED0ACD6B4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2" y="1600200"/>
            <a:ext cx="885825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BF82A79A-B1C5-4800-95C5-F4ABA4A54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00200"/>
            <a:ext cx="946150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8BADF893-9826-491D-BB5C-08697B05D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215106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8BC87479-3E9B-42D6-9574-E1203506C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5" y="3278188"/>
            <a:ext cx="2192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3">
            <a:extLst>
              <a:ext uri="{FF2B5EF4-FFF2-40B4-BE49-F238E27FC236}">
                <a16:creationId xmlns:a16="http://schemas.microsoft.com/office/drawing/2014/main" id="{211B8CA3-AB93-4A07-A384-8A66F2798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2149475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Text Box 16">
            <a:extLst>
              <a:ext uri="{FF2B5EF4-FFF2-40B4-BE49-F238E27FC236}">
                <a16:creationId xmlns:a16="http://schemas.microsoft.com/office/drawing/2014/main" id="{2DDE2DF3-7FE7-4766-B2D7-0427A93AC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5" y="3122613"/>
            <a:ext cx="1063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Timeout</a:t>
            </a:r>
            <a:r>
              <a:rPr lang="en-US" altLang="en-US" sz="1000" dirty="0">
                <a:latin typeface="Arial" panose="020B0604020202020204" pitchFamily="34" charset="0"/>
              </a:rPr>
              <a:t> 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9709" name="Line 17">
            <a:extLst>
              <a:ext uri="{FF2B5EF4-FFF2-40B4-BE49-F238E27FC236}">
                <a16:creationId xmlns:a16="http://schemas.microsoft.com/office/drawing/2014/main" id="{A4FC103B-D6E7-4DF2-BDF4-8D44CCACD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025" y="3392488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8">
            <a:extLst>
              <a:ext uri="{FF2B5EF4-FFF2-40B4-BE49-F238E27FC236}">
                <a16:creationId xmlns:a16="http://schemas.microsoft.com/office/drawing/2014/main" id="{F693B093-E3F7-45BB-B137-053A93F7E4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7765" y="21701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20">
            <a:extLst>
              <a:ext uri="{FF2B5EF4-FFF2-40B4-BE49-F238E27FC236}">
                <a16:creationId xmlns:a16="http://schemas.microsoft.com/office/drawing/2014/main" id="{9A98CD51-9A27-4E09-92EE-7B5008D77B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0750" y="306387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Text Box 21">
            <a:extLst>
              <a:ext uri="{FF2B5EF4-FFF2-40B4-BE49-F238E27FC236}">
                <a16:creationId xmlns:a16="http://schemas.microsoft.com/office/drawing/2014/main" id="{11CE12C8-2A9C-4C58-8532-1C2527764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713" y="2887665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first packet bit arrives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713" name="Line 22">
            <a:extLst>
              <a:ext uri="{FF2B5EF4-FFF2-40B4-BE49-F238E27FC236}">
                <a16:creationId xmlns:a16="http://schemas.microsoft.com/office/drawing/2014/main" id="{59991E78-B68E-4B89-99F7-FEFF0A85A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563" y="3313113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Text Box 23">
            <a:extLst>
              <a:ext uri="{FF2B5EF4-FFF2-40B4-BE49-F238E27FC236}">
                <a16:creationId xmlns:a16="http://schemas.microsoft.com/office/drawing/2014/main" id="{D7A2FF71-A223-42A9-9E92-8EBA9BBA0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2" y="3124202"/>
            <a:ext cx="311467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packet bit arrives, send ACK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716" name="Explosion 1 1">
            <a:extLst>
              <a:ext uri="{FF2B5EF4-FFF2-40B4-BE49-F238E27FC236}">
                <a16:creationId xmlns:a16="http://schemas.microsoft.com/office/drawing/2014/main" id="{12821EBD-75E7-4DE0-8D84-A2949B3E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25574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19" name="Line 10">
            <a:extLst>
              <a:ext uri="{FF2B5EF4-FFF2-40B4-BE49-F238E27FC236}">
                <a16:creationId xmlns:a16="http://schemas.microsoft.com/office/drawing/2014/main" id="{EDBEDD2B-0551-4655-ACD9-786179022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40" y="4840288"/>
            <a:ext cx="2192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A1DC6-B942-B842-B38C-276FB693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Stop-and-wait: packet 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5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F7C3191E-5238-4994-B572-C653FC7D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028FEB-6B32-40E1-BBE2-874E63A5B8B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8" name="Line 3">
            <a:extLst>
              <a:ext uri="{FF2B5EF4-FFF2-40B4-BE49-F238E27FC236}">
                <a16:creationId xmlns:a16="http://schemas.microsoft.com/office/drawing/2014/main" id="{B6922CDF-A37E-4008-A7BC-FA3DD32DC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2155825"/>
            <a:ext cx="2203450" cy="782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EC20C2CD-D8C5-41C5-A98F-771DF6A99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2370138"/>
            <a:ext cx="23812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160690C9-556D-4123-8242-B97A56F84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3453" y="1949449"/>
            <a:ext cx="1590" cy="381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17571FE6-7042-4529-B63F-861F9545F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2" y="1600200"/>
            <a:ext cx="885825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C9ABF262-543C-4BC0-A6EF-6B392D39D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00200"/>
            <a:ext cx="946150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753" name="Line 9">
            <a:extLst>
              <a:ext uri="{FF2B5EF4-FFF2-40B4-BE49-F238E27FC236}">
                <a16:creationId xmlns:a16="http://schemas.microsoft.com/office/drawing/2014/main" id="{05865C7B-3532-4BF7-9CD0-A3F00A3D9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215106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4E1D6310-B947-491D-8B76-953516F1E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5" y="3278188"/>
            <a:ext cx="2192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3">
            <a:extLst>
              <a:ext uri="{FF2B5EF4-FFF2-40B4-BE49-F238E27FC236}">
                <a16:creationId xmlns:a16="http://schemas.microsoft.com/office/drawing/2014/main" id="{F12C405F-D446-4477-9525-9E2F67700D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2149475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Text Box 16">
            <a:extLst>
              <a:ext uri="{FF2B5EF4-FFF2-40B4-BE49-F238E27FC236}">
                <a16:creationId xmlns:a16="http://schemas.microsoft.com/office/drawing/2014/main" id="{FA2DF125-2DAC-479D-BE5F-BE64A4634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5" y="3122613"/>
            <a:ext cx="1063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Timeout</a:t>
            </a:r>
            <a:r>
              <a:rPr lang="en-US" altLang="en-US" sz="1000" dirty="0">
                <a:latin typeface="Arial" panose="020B0604020202020204" pitchFamily="34" charset="0"/>
              </a:rPr>
              <a:t> 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1757" name="Line 17">
            <a:extLst>
              <a:ext uri="{FF2B5EF4-FFF2-40B4-BE49-F238E27FC236}">
                <a16:creationId xmlns:a16="http://schemas.microsoft.com/office/drawing/2014/main" id="{8FFC8EA6-6B7F-4FAD-9F17-85458C8BF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025" y="3392488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8">
            <a:extLst>
              <a:ext uri="{FF2B5EF4-FFF2-40B4-BE49-F238E27FC236}">
                <a16:creationId xmlns:a16="http://schemas.microsoft.com/office/drawing/2014/main" id="{28E73A21-D1D4-4DD0-BD30-7E64090DE4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7765" y="21701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20">
            <a:extLst>
              <a:ext uri="{FF2B5EF4-FFF2-40B4-BE49-F238E27FC236}">
                <a16:creationId xmlns:a16="http://schemas.microsoft.com/office/drawing/2014/main" id="{A43EFF35-875C-4D3D-B910-F8FAF06036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0750" y="306387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Line 22">
            <a:extLst>
              <a:ext uri="{FF2B5EF4-FFF2-40B4-BE49-F238E27FC236}">
                <a16:creationId xmlns:a16="http://schemas.microsoft.com/office/drawing/2014/main" id="{3470F9E7-A0B6-4865-9D9F-AC07B987E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563" y="3313113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Explosion 1 1">
            <a:extLst>
              <a:ext uri="{FF2B5EF4-FFF2-40B4-BE49-F238E27FC236}">
                <a16:creationId xmlns:a16="http://schemas.microsoft.com/office/drawing/2014/main" id="{BD54DA43-14C5-4804-AA6A-31A4585A0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5" y="2740027"/>
            <a:ext cx="501650" cy="538163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4" name="Line 17">
            <a:extLst>
              <a:ext uri="{FF2B5EF4-FFF2-40B4-BE49-F238E27FC236}">
                <a16:creationId xmlns:a16="http://schemas.microsoft.com/office/drawing/2014/main" id="{3FA029F8-6905-49E4-8F2A-EF9DA9A40C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4468813"/>
            <a:ext cx="2165350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10">
            <a:extLst>
              <a:ext uri="{FF2B5EF4-FFF2-40B4-BE49-F238E27FC236}">
                <a16:creationId xmlns:a16="http://schemas.microsoft.com/office/drawing/2014/main" id="{9AA7AA43-25C0-43DD-9AC7-E1D4A674C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40" y="4840288"/>
            <a:ext cx="2192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17">
            <a:extLst>
              <a:ext uri="{FF2B5EF4-FFF2-40B4-BE49-F238E27FC236}">
                <a16:creationId xmlns:a16="http://schemas.microsoft.com/office/drawing/2014/main" id="{A57630FB-1C83-4655-A736-45BEFC4C6E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8075" y="2938465"/>
            <a:ext cx="1149350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TextBox 3">
            <a:extLst>
              <a:ext uri="{FF2B5EF4-FFF2-40B4-BE49-F238E27FC236}">
                <a16:creationId xmlns:a16="http://schemas.microsoft.com/office/drawing/2014/main" id="{ED80D79E-4417-4549-992D-73CE68130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5678" y="5309494"/>
            <a:ext cx="30933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Packet retransmission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66FD5-5454-9F46-8D97-D9A6CD28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Stop-and-wait: ACK lost!</a:t>
            </a:r>
            <a:endParaRPr lang="en-US" dirty="0"/>
          </a:p>
        </p:txBody>
      </p:sp>
      <p:sp>
        <p:nvSpPr>
          <p:cNvPr id="29" name="Line 3">
            <a:extLst>
              <a:ext uri="{FF2B5EF4-FFF2-40B4-BE49-F238E27FC236}">
                <a16:creationId xmlns:a16="http://schemas.microsoft.com/office/drawing/2014/main" id="{CF9A18BD-E86E-2A41-8D8C-244BA31A3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6237" y="4850607"/>
            <a:ext cx="2203450" cy="782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280908FC-4EA6-474E-BCAE-6C399D94B7D1}"/>
              </a:ext>
            </a:extLst>
          </p:cNvPr>
          <p:cNvSpPr>
            <a:spLocks/>
          </p:cNvSpPr>
          <p:nvPr/>
        </p:nvSpPr>
        <p:spPr bwMode="auto">
          <a:xfrm>
            <a:off x="5062538" y="2160609"/>
            <a:ext cx="2228850" cy="1003282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0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09F8E4EB-D4C4-4442-AD1D-0CF404DD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D77FED-A69E-4C1D-913C-F55C22181B3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DD78E66-E6D4-408D-A846-4C6A2EA51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Stop-and-wait: ACKs may be delayed!</a:t>
            </a:r>
          </a:p>
        </p:txBody>
      </p:sp>
      <p:sp>
        <p:nvSpPr>
          <p:cNvPr id="33796" name="Line 3">
            <a:extLst>
              <a:ext uri="{FF2B5EF4-FFF2-40B4-BE49-F238E27FC236}">
                <a16:creationId xmlns:a16="http://schemas.microsoft.com/office/drawing/2014/main" id="{EB9CB63B-AAFF-499C-A6F4-26FFC425C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2" y="2155825"/>
            <a:ext cx="2227263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049F8220-8493-4644-81D7-055018372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1936752"/>
            <a:ext cx="23812" cy="291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7EA3B16B-6D67-4BBC-B4D6-8BE17D441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3452" y="1949450"/>
            <a:ext cx="22225" cy="2890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20AE7831-C8B9-4DB0-AB3B-68E1CED0F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2" y="1600200"/>
            <a:ext cx="885825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9E8D6E00-8269-4BE7-B54A-E7A1F06A0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00200"/>
            <a:ext cx="946150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801" name="Line 9">
            <a:extLst>
              <a:ext uri="{FF2B5EF4-FFF2-40B4-BE49-F238E27FC236}">
                <a16:creationId xmlns:a16="http://schemas.microsoft.com/office/drawing/2014/main" id="{35140B46-5B14-4585-BB18-96A6E06E2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215106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0">
            <a:extLst>
              <a:ext uri="{FF2B5EF4-FFF2-40B4-BE49-F238E27FC236}">
                <a16:creationId xmlns:a16="http://schemas.microsoft.com/office/drawing/2014/main" id="{9358FA08-8096-4A16-8D74-D9EABABBE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5" y="4262438"/>
            <a:ext cx="2192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1">
            <a:extLst>
              <a:ext uri="{FF2B5EF4-FFF2-40B4-BE49-F238E27FC236}">
                <a16:creationId xmlns:a16="http://schemas.microsoft.com/office/drawing/2014/main" id="{0ABFF0A1-FC1A-4E42-BBE5-71763CBCB8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3340" y="3319463"/>
            <a:ext cx="2181225" cy="12954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804" name="Freeform 12">
            <a:extLst>
              <a:ext uri="{FF2B5EF4-FFF2-40B4-BE49-F238E27FC236}">
                <a16:creationId xmlns:a16="http://schemas.microsoft.com/office/drawing/2014/main" id="{46DEC861-FD25-4ED9-B4D5-50673C4F29F6}"/>
              </a:ext>
            </a:extLst>
          </p:cNvPr>
          <p:cNvSpPr>
            <a:spLocks/>
          </p:cNvSpPr>
          <p:nvPr/>
        </p:nvSpPr>
        <p:spPr bwMode="auto">
          <a:xfrm>
            <a:off x="5062540" y="2149475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5" name="Line 13">
            <a:extLst>
              <a:ext uri="{FF2B5EF4-FFF2-40B4-BE49-F238E27FC236}">
                <a16:creationId xmlns:a16="http://schemas.microsoft.com/office/drawing/2014/main" id="{98F38CF3-AA8E-4194-805A-FCDF20542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2149475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4">
            <a:extLst>
              <a:ext uri="{FF2B5EF4-FFF2-40B4-BE49-F238E27FC236}">
                <a16:creationId xmlns:a16="http://schemas.microsoft.com/office/drawing/2014/main" id="{41872587-42D5-4FFB-871E-0DE31C3FDE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2390775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EB3BC9C8-2662-45E2-9C78-F7FBD9797C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188" y="424973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D57E6437-0E61-428D-BFF3-9315C5A2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8945" y="3122613"/>
            <a:ext cx="102439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Timeout</a:t>
            </a:r>
            <a:r>
              <a:rPr lang="en-US" altLang="en-US" sz="10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9C7293AF-12D9-466C-AC38-445A1CDB3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2" y="3430588"/>
            <a:ext cx="11113" cy="811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>
            <a:extLst>
              <a:ext uri="{FF2B5EF4-FFF2-40B4-BE49-F238E27FC236}">
                <a16:creationId xmlns:a16="http://schemas.microsoft.com/office/drawing/2014/main" id="{DCDCEE7F-D94F-477E-AA87-0EEF1B33EB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7765" y="2413000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20">
            <a:extLst>
              <a:ext uri="{FF2B5EF4-FFF2-40B4-BE49-F238E27FC236}">
                <a16:creationId xmlns:a16="http://schemas.microsoft.com/office/drawing/2014/main" id="{EA01B3B2-1401-4B82-B43B-E8C646EC2D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0750" y="306387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22">
            <a:extLst>
              <a:ext uri="{FF2B5EF4-FFF2-40B4-BE49-F238E27FC236}">
                <a16:creationId xmlns:a16="http://schemas.microsoft.com/office/drawing/2014/main" id="{C89F1524-3A1E-4DF1-AE05-46BAE3C9D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563" y="3313113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13" name="Group 26">
            <a:extLst>
              <a:ext uri="{FF2B5EF4-FFF2-40B4-BE49-F238E27FC236}">
                <a16:creationId xmlns:a16="http://schemas.microsoft.com/office/drawing/2014/main" id="{2C9B8013-2E30-4BC1-B672-41E42EE0C743}"/>
              </a:ext>
            </a:extLst>
          </p:cNvPr>
          <p:cNvGrpSpPr>
            <a:grpSpLocks/>
          </p:cNvGrpSpPr>
          <p:nvPr/>
        </p:nvGrpSpPr>
        <p:grpSpPr bwMode="auto">
          <a:xfrm>
            <a:off x="5073652" y="4249740"/>
            <a:ext cx="1281113" cy="534987"/>
            <a:chOff x="12315" y="13225"/>
            <a:chExt cx="2775" cy="913"/>
          </a:xfrm>
        </p:grpSpPr>
        <p:sp>
          <p:nvSpPr>
            <p:cNvPr id="33819" name="Line 27">
              <a:extLst>
                <a:ext uri="{FF2B5EF4-FFF2-40B4-BE49-F238E27FC236}">
                  <a16:creationId xmlns:a16="http://schemas.microsoft.com/office/drawing/2014/main" id="{A760AC2C-D0FF-41D0-A36C-DCA764D0A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28">
              <a:extLst>
                <a:ext uri="{FF2B5EF4-FFF2-40B4-BE49-F238E27FC236}">
                  <a16:creationId xmlns:a16="http://schemas.microsoft.com/office/drawing/2014/main" id="{C5A49F32-512B-4DD3-96AF-1D26EDD14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14" name="Line 29">
            <a:extLst>
              <a:ext uri="{FF2B5EF4-FFF2-40B4-BE49-F238E27FC236}">
                <a16:creationId xmlns:a16="http://schemas.microsoft.com/office/drawing/2014/main" id="{18AA28FB-8F48-4A03-A6D0-FA9BE0ED8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650" y="449104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30">
            <a:extLst>
              <a:ext uri="{FF2B5EF4-FFF2-40B4-BE49-F238E27FC236}">
                <a16:creationId xmlns:a16="http://schemas.microsoft.com/office/drawing/2014/main" id="{5BE79D43-9072-465D-BAAB-814A5353D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0" y="4614863"/>
            <a:ext cx="541338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TextBox 1">
            <a:extLst>
              <a:ext uri="{FF2B5EF4-FFF2-40B4-BE49-F238E27FC236}">
                <a16:creationId xmlns:a16="http://schemas.microsoft.com/office/drawing/2014/main" id="{4F21D24D-E41B-4DFE-A041-B6D7492A3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2" y="3078163"/>
            <a:ext cx="30972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Timeout too short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Duplicate Transmission</a:t>
            </a:r>
          </a:p>
        </p:txBody>
      </p:sp>
      <p:sp>
        <p:nvSpPr>
          <p:cNvPr id="33817" name="Freeform 12">
            <a:extLst>
              <a:ext uri="{FF2B5EF4-FFF2-40B4-BE49-F238E27FC236}">
                <a16:creationId xmlns:a16="http://schemas.microsoft.com/office/drawing/2014/main" id="{AF1DE13D-0DD3-4BBA-AC4A-09548002BE38}"/>
              </a:ext>
            </a:extLst>
          </p:cNvPr>
          <p:cNvSpPr>
            <a:spLocks/>
          </p:cNvSpPr>
          <p:nvPr/>
        </p:nvSpPr>
        <p:spPr bwMode="auto">
          <a:xfrm>
            <a:off x="5087940" y="4251325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263AF344-7946-41D2-98D1-2DFA384C60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3652" y="5395913"/>
            <a:ext cx="2181225" cy="12954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00EB33E1-7965-44A6-A7A8-B166C966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029B40-AFC8-49FF-9AA0-F336AAA3FAA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ED1D109-7B30-4C8D-AAAA-EAA5CD14E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Stop-and-wait: Detecting duplicates</a:t>
            </a:r>
          </a:p>
        </p:txBody>
      </p:sp>
      <p:sp>
        <p:nvSpPr>
          <p:cNvPr id="35844" name="Line 3">
            <a:extLst>
              <a:ext uri="{FF2B5EF4-FFF2-40B4-BE49-F238E27FC236}">
                <a16:creationId xmlns:a16="http://schemas.microsoft.com/office/drawing/2014/main" id="{93D7FD1A-EB1E-4A11-8462-17D24F840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2" y="2155825"/>
            <a:ext cx="2227263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B0D2EAB0-74A2-4E7C-8DCD-5036925BC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1936752"/>
            <a:ext cx="23812" cy="291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67A03409-A0BE-4E20-9626-5361C18D5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3452" y="1949450"/>
            <a:ext cx="22225" cy="2890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5D829EB0-6A23-4C5E-9E60-5016604FF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2" y="1600200"/>
            <a:ext cx="885825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4CAA4605-C668-41A1-AC4C-03545F5FC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00200"/>
            <a:ext cx="946150" cy="350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A9AD4C71-667A-422C-9A97-EF7CA49AF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215106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3C8EAA84-DA9C-4AA9-8D45-10A6E0826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5" y="4262438"/>
            <a:ext cx="2192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1">
            <a:extLst>
              <a:ext uri="{FF2B5EF4-FFF2-40B4-BE49-F238E27FC236}">
                <a16:creationId xmlns:a16="http://schemas.microsoft.com/office/drawing/2014/main" id="{BA2E960D-22C0-4F94-BA12-BC8D680C36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3340" y="3319463"/>
            <a:ext cx="2181225" cy="12954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2" name="Freeform 12">
            <a:extLst>
              <a:ext uri="{FF2B5EF4-FFF2-40B4-BE49-F238E27FC236}">
                <a16:creationId xmlns:a16="http://schemas.microsoft.com/office/drawing/2014/main" id="{64E87D57-8BD9-40BF-BFC1-33EF0D9020DB}"/>
              </a:ext>
            </a:extLst>
          </p:cNvPr>
          <p:cNvSpPr>
            <a:spLocks/>
          </p:cNvSpPr>
          <p:nvPr/>
        </p:nvSpPr>
        <p:spPr bwMode="auto">
          <a:xfrm>
            <a:off x="5062540" y="2149475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Line 13">
            <a:extLst>
              <a:ext uri="{FF2B5EF4-FFF2-40B4-BE49-F238E27FC236}">
                <a16:creationId xmlns:a16="http://schemas.microsoft.com/office/drawing/2014/main" id="{B8B11B4B-BE29-473C-AE87-F925CEF82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2149475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4">
            <a:extLst>
              <a:ext uri="{FF2B5EF4-FFF2-40B4-BE49-F238E27FC236}">
                <a16:creationId xmlns:a16="http://schemas.microsoft.com/office/drawing/2014/main" id="{11F9C098-6E75-4582-97FA-06FD796FD3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8077" y="2390775"/>
            <a:ext cx="131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A8A8968F-0447-461A-B4C6-E5944D0B77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188" y="424973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85C21379-58CE-420C-AAFA-343A9A4AB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727" y="3122613"/>
            <a:ext cx="1167614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Timeout</a:t>
            </a:r>
            <a:r>
              <a:rPr lang="en-US" altLang="en-US" sz="10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7" name="Line 17">
            <a:extLst>
              <a:ext uri="{FF2B5EF4-FFF2-40B4-BE49-F238E27FC236}">
                <a16:creationId xmlns:a16="http://schemas.microsoft.com/office/drawing/2014/main" id="{806CE1E6-15CE-462B-A34C-D8680CAC4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2" y="3430588"/>
            <a:ext cx="11113" cy="811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FF8C442F-3CA5-4006-BFE7-C2A18D450B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7765" y="2413000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20">
            <a:extLst>
              <a:ext uri="{FF2B5EF4-FFF2-40B4-BE49-F238E27FC236}">
                <a16:creationId xmlns:a16="http://schemas.microsoft.com/office/drawing/2014/main" id="{610494A4-ABBA-4946-9BF5-A75FEE312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0750" y="306387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2">
            <a:extLst>
              <a:ext uri="{FF2B5EF4-FFF2-40B4-BE49-F238E27FC236}">
                <a16:creationId xmlns:a16="http://schemas.microsoft.com/office/drawing/2014/main" id="{69CE0A5E-3AF4-4C88-B8A2-25388337B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563" y="3313113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61" name="Group 26">
            <a:extLst>
              <a:ext uri="{FF2B5EF4-FFF2-40B4-BE49-F238E27FC236}">
                <a16:creationId xmlns:a16="http://schemas.microsoft.com/office/drawing/2014/main" id="{37C1AEC1-D3D5-4B27-8DFD-5FF79F6D597D}"/>
              </a:ext>
            </a:extLst>
          </p:cNvPr>
          <p:cNvGrpSpPr>
            <a:grpSpLocks/>
          </p:cNvGrpSpPr>
          <p:nvPr/>
        </p:nvGrpSpPr>
        <p:grpSpPr bwMode="auto">
          <a:xfrm>
            <a:off x="5073652" y="4249740"/>
            <a:ext cx="1281113" cy="534987"/>
            <a:chOff x="12315" y="13225"/>
            <a:chExt cx="2775" cy="913"/>
          </a:xfrm>
        </p:grpSpPr>
        <p:sp>
          <p:nvSpPr>
            <p:cNvPr id="35871" name="Line 27">
              <a:extLst>
                <a:ext uri="{FF2B5EF4-FFF2-40B4-BE49-F238E27FC236}">
                  <a16:creationId xmlns:a16="http://schemas.microsoft.com/office/drawing/2014/main" id="{9BBE2656-0BC7-477E-8F3B-47F39C4EB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28">
              <a:extLst>
                <a:ext uri="{FF2B5EF4-FFF2-40B4-BE49-F238E27FC236}">
                  <a16:creationId xmlns:a16="http://schemas.microsoft.com/office/drawing/2014/main" id="{46B65DC4-BE6F-4AB4-A885-AF78D9964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62" name="Line 29">
            <a:extLst>
              <a:ext uri="{FF2B5EF4-FFF2-40B4-BE49-F238E27FC236}">
                <a16:creationId xmlns:a16="http://schemas.microsoft.com/office/drawing/2014/main" id="{CFB5FCCB-681F-4B67-A508-B93AE2735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650" y="449104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30">
            <a:extLst>
              <a:ext uri="{FF2B5EF4-FFF2-40B4-BE49-F238E27FC236}">
                <a16:creationId xmlns:a16="http://schemas.microsoft.com/office/drawing/2014/main" id="{EA6C6064-600E-4C1A-AE66-1CE1FF236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0" y="4614863"/>
            <a:ext cx="541338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TextBox 1">
            <a:extLst>
              <a:ext uri="{FF2B5EF4-FFF2-40B4-BE49-F238E27FC236}">
                <a16:creationId xmlns:a16="http://schemas.microsoft.com/office/drawing/2014/main" id="{2C577CBC-1B85-45BB-A685-52461F289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2" y="3078163"/>
            <a:ext cx="30972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Timeout too short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Duplicate Transmission</a:t>
            </a:r>
          </a:p>
        </p:txBody>
      </p:sp>
      <p:sp>
        <p:nvSpPr>
          <p:cNvPr id="35865" name="Freeform 12">
            <a:extLst>
              <a:ext uri="{FF2B5EF4-FFF2-40B4-BE49-F238E27FC236}">
                <a16:creationId xmlns:a16="http://schemas.microsoft.com/office/drawing/2014/main" id="{6DC8D7BF-3143-4422-A9A9-D4A44C14BD90}"/>
              </a:ext>
            </a:extLst>
          </p:cNvPr>
          <p:cNvSpPr>
            <a:spLocks/>
          </p:cNvSpPr>
          <p:nvPr/>
        </p:nvSpPr>
        <p:spPr bwMode="auto">
          <a:xfrm>
            <a:off x="5087940" y="4251325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6E4A6ED2-69CB-473B-BF6B-6CB5242A0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3652" y="5395913"/>
            <a:ext cx="2181225" cy="12954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67" name="TextBox 2">
            <a:extLst>
              <a:ext uri="{FF2B5EF4-FFF2-40B4-BE49-F238E27FC236}">
                <a16:creationId xmlns:a16="http://schemas.microsoft.com/office/drawing/2014/main" id="{BC7523E2-7839-4D99-B7E8-E2C1A1C62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322763"/>
            <a:ext cx="388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5868" name="TextBox 29">
            <a:extLst>
              <a:ext uri="{FF2B5EF4-FFF2-40B4-BE49-F238E27FC236}">
                <a16:creationId xmlns:a16="http://schemas.microsoft.com/office/drawing/2014/main" id="{3E3DF259-CF26-4A6C-A966-94A9F70FD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5" y="2098675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5869" name="TextBox 30">
            <a:extLst>
              <a:ext uri="{FF2B5EF4-FFF2-40B4-BE49-F238E27FC236}">
                <a16:creationId xmlns:a16="http://schemas.microsoft.com/office/drawing/2014/main" id="{62ABC48A-38FD-4A3E-8689-8268AF2D0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5884865"/>
            <a:ext cx="10969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latin typeface="Times New Roman" panose="02020603050405020304" pitchFamily="18" charset="0"/>
              </a:rPr>
              <a:t>Ack1</a:t>
            </a:r>
          </a:p>
        </p:txBody>
      </p:sp>
      <p:sp>
        <p:nvSpPr>
          <p:cNvPr id="35870" name="TextBox 31">
            <a:extLst>
              <a:ext uri="{FF2B5EF4-FFF2-40B4-BE49-F238E27FC236}">
                <a16:creationId xmlns:a16="http://schemas.microsoft.com/office/drawing/2014/main" id="{4AE610D6-AF72-464B-A736-7ABEC8D06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3282950"/>
            <a:ext cx="10969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latin typeface="Times New Roman" panose="02020603050405020304" pitchFamily="18" charset="0"/>
              </a:rPr>
              <a:t>Ack0</a:t>
            </a:r>
          </a:p>
        </p:txBody>
      </p:sp>
    </p:spTree>
    <p:extLst>
      <p:ext uri="{BB962C8B-B14F-4D97-AF65-F5344CB8AC3E}">
        <p14:creationId xmlns:p14="http://schemas.microsoft.com/office/powerpoint/2010/main" val="260052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5246BE26-3F5B-4F1C-9DF7-A7C14ABC596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34200" y="64008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0A67FD38-EEA2-456B-B934-9D7139D87EC3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AF30726-32A3-465A-AB5E-9E648D867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of stop and wait 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55EBDF8-C4A8-4CE0-A6CE-F62B083CDB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61891" y="1566633"/>
            <a:ext cx="9668218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example: 1 Gbps link, 1.5 </a:t>
            </a:r>
            <a:r>
              <a:rPr lang="en-US" altLang="en-US" dirty="0" err="1"/>
              <a:t>ms</a:t>
            </a:r>
            <a:r>
              <a:rPr lang="en-US" altLang="en-US" dirty="0"/>
              <a:t> end to end prop. delay, 1 KB packet: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pSp>
        <p:nvGrpSpPr>
          <p:cNvPr id="514052" name="Group 4">
            <a:extLst>
              <a:ext uri="{FF2B5EF4-FFF2-40B4-BE49-F238E27FC236}">
                <a16:creationId xmlns:a16="http://schemas.microsoft.com/office/drawing/2014/main" id="{CA20C50E-0F6F-4BD4-9586-0918ABC3A568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2774950"/>
            <a:ext cx="9839326" cy="3176588"/>
            <a:chOff x="-86" y="1748"/>
            <a:chExt cx="6198" cy="2001"/>
          </a:xfrm>
        </p:grpSpPr>
        <p:sp>
          <p:nvSpPr>
            <p:cNvPr id="37894" name="Text Box 5">
              <a:extLst>
                <a:ext uri="{FF2B5EF4-FFF2-40B4-BE49-F238E27FC236}">
                  <a16:creationId xmlns:a16="http://schemas.microsoft.com/office/drawing/2014/main" id="{AB2EE5DB-D3BE-4C5E-B442-AB39E9719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1815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T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7895" name="Text Box 6">
              <a:extLst>
                <a:ext uri="{FF2B5EF4-FFF2-40B4-BE49-F238E27FC236}">
                  <a16:creationId xmlns:a16="http://schemas.microsoft.com/office/drawing/2014/main" id="{6D1DCD00-F55C-4E89-95FC-9511BA456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" y="1908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transmit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37896" name="Text Box 7">
              <a:extLst>
                <a:ext uri="{FF2B5EF4-FFF2-40B4-BE49-F238E27FC236}">
                  <a16:creationId xmlns:a16="http://schemas.microsoft.com/office/drawing/2014/main" id="{A3C3E19E-75C2-4FC5-95A7-531591AEC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" y="1827"/>
              <a:ext cx="1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=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7897" name="Text Box 8">
              <a:extLst>
                <a:ext uri="{FF2B5EF4-FFF2-40B4-BE49-F238E27FC236}">
                  <a16:creationId xmlns:a16="http://schemas.microsoft.com/office/drawing/2014/main" id="{28B10702-DAC0-424C-9B2C-44E99BAF8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" y="1762"/>
              <a:ext cx="6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8kb/pkt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7898" name="Text Box 9">
              <a:extLst>
                <a:ext uri="{FF2B5EF4-FFF2-40B4-BE49-F238E27FC236}">
                  <a16:creationId xmlns:a16="http://schemas.microsoft.com/office/drawing/2014/main" id="{99BD3705-642D-4628-B2D2-246007982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1966"/>
              <a:ext cx="9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10**9 b/sec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7899" name="Text Box 10">
              <a:extLst>
                <a:ext uri="{FF2B5EF4-FFF2-40B4-BE49-F238E27FC236}">
                  <a16:creationId xmlns:a16="http://schemas.microsoft.com/office/drawing/2014/main" id="{BE5D7CC3-BA39-4F57-9A72-0BC2E89B0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2" y="1864"/>
              <a:ext cx="10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= 8 microsec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7900" name="Line 11">
              <a:extLst>
                <a:ext uri="{FF2B5EF4-FFF2-40B4-BE49-F238E27FC236}">
                  <a16:creationId xmlns:a16="http://schemas.microsoft.com/office/drawing/2014/main" id="{028E2C99-9A3C-4130-90C6-C867BFC3F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8" y="1979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7901" name="Rectangle 12">
              <a:extLst>
                <a:ext uri="{FF2B5EF4-FFF2-40B4-BE49-F238E27FC236}">
                  <a16:creationId xmlns:a16="http://schemas.microsoft.com/office/drawing/2014/main" id="{BCA2AEDE-837D-4250-9924-787A5F93C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" y="3015"/>
              <a:ext cx="6198" cy="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>
                <a:spcBef>
                  <a:spcPct val="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altLang="en-US" dirty="0">
                  <a:latin typeface="Helvetica" pitchFamily="2" charset="0"/>
                </a:rPr>
                <a:t>U </a:t>
              </a:r>
              <a:r>
                <a:rPr lang="en-US" altLang="en-US" baseline="-25000" dirty="0">
                  <a:latin typeface="Helvetica" pitchFamily="2" charset="0"/>
                </a:rPr>
                <a:t>sender</a:t>
              </a:r>
              <a:r>
                <a:rPr lang="en-US" altLang="en-US" dirty="0">
                  <a:latin typeface="Helvetica" pitchFamily="2" charset="0"/>
                </a:rPr>
                <a:t>: </a:t>
              </a:r>
              <a:r>
                <a:rPr lang="en-US" altLang="en-US" dirty="0">
                  <a:solidFill>
                    <a:srgbClr val="C00000"/>
                  </a:solidFill>
                  <a:latin typeface="Helvetica" pitchFamily="2" charset="0"/>
                </a:rPr>
                <a:t>utilization</a:t>
              </a:r>
              <a:r>
                <a:rPr lang="en-US" altLang="en-US" dirty="0">
                  <a:latin typeface="Helvetica" pitchFamily="2" charset="0"/>
                </a:rPr>
                <a:t> – fraction of time sender busy sending</a:t>
              </a:r>
            </a:p>
            <a:p>
              <a:pPr lvl="1">
                <a:spcBef>
                  <a:spcPct val="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altLang="en-US" dirty="0">
                  <a:latin typeface="Helvetica" pitchFamily="2" charset="0"/>
                </a:rPr>
                <a:t>1KB </a:t>
              </a:r>
              <a:r>
                <a:rPr lang="en-US" altLang="en-US" dirty="0" err="1">
                  <a:latin typeface="Helvetica" pitchFamily="2" charset="0"/>
                </a:rPr>
                <a:t>pkt</a:t>
              </a:r>
              <a:r>
                <a:rPr lang="en-US" altLang="en-US" dirty="0">
                  <a:latin typeface="Helvetica" pitchFamily="2" charset="0"/>
                </a:rPr>
                <a:t> every 3 </a:t>
              </a:r>
              <a:r>
                <a:rPr lang="en-US" altLang="en-US" dirty="0" err="1">
                  <a:latin typeface="Helvetica" pitchFamily="2" charset="0"/>
                </a:rPr>
                <a:t>msec</a:t>
              </a:r>
              <a:r>
                <a:rPr lang="en-US" altLang="en-US" dirty="0">
                  <a:latin typeface="Helvetica" pitchFamily="2" charset="0"/>
                </a:rPr>
                <a:t> -&gt; 330kB/sec throughput over 1 Gbps link</a:t>
              </a:r>
            </a:p>
            <a:p>
              <a:pPr lvl="1">
                <a:spcBef>
                  <a:spcPct val="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rgbClr val="C00000"/>
                  </a:solidFill>
                  <a:latin typeface="Helvetica" pitchFamily="2" charset="0"/>
                </a:rPr>
                <a:t>network protocol limits</a:t>
              </a:r>
              <a:r>
                <a:rPr lang="en-US" altLang="en-US" dirty="0">
                  <a:latin typeface="Helvetica" pitchFamily="2" charset="0"/>
                </a:rPr>
                <a:t> use of physical resources!</a:t>
              </a:r>
            </a:p>
          </p:txBody>
        </p:sp>
        <p:graphicFrame>
          <p:nvGraphicFramePr>
            <p:cNvPr id="37902" name="Object 13">
              <a:extLst>
                <a:ext uri="{FF2B5EF4-FFF2-40B4-BE49-F238E27FC236}">
                  <a16:creationId xmlns:a16="http://schemas.microsoft.com/office/drawing/2014/main" id="{6AE9FE25-607E-40B5-900D-90C8C80A34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4679605"/>
                </p:ext>
              </p:extLst>
            </p:nvPr>
          </p:nvGraphicFramePr>
          <p:xfrm>
            <a:off x="802" y="2267"/>
            <a:ext cx="3787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47" name="Picture" r:id="rId4" imgW="3187700" imgH="495300" progId="Word.Picture.8">
                    <p:embed/>
                  </p:oleObj>
                </mc:Choice>
                <mc:Fallback>
                  <p:oleObj name="Picture" r:id="rId4" imgW="3187700" imgH="495300" progId="Word.Picture.8">
                    <p:embed/>
                    <p:pic>
                      <p:nvPicPr>
                        <p:cNvPr id="37902" name="Object 13">
                          <a:extLst>
                            <a:ext uri="{FF2B5EF4-FFF2-40B4-BE49-F238E27FC236}">
                              <a16:creationId xmlns:a16="http://schemas.microsoft.com/office/drawing/2014/main" id="{6AE9FE25-607E-40B5-900D-90C8C80A34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" y="2267"/>
                          <a:ext cx="3787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3" name="Text Box 14">
              <a:extLst>
                <a:ext uri="{FF2B5EF4-FFF2-40B4-BE49-F238E27FC236}">
                  <a16:creationId xmlns:a16="http://schemas.microsoft.com/office/drawing/2014/main" id="{623484F9-264F-400F-A55E-8BFCF65E1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1748"/>
              <a:ext cx="17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L (packet length in bits)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7904" name="Text Box 15">
              <a:extLst>
                <a:ext uri="{FF2B5EF4-FFF2-40B4-BE49-F238E27FC236}">
                  <a16:creationId xmlns:a16="http://schemas.microsoft.com/office/drawing/2014/main" id="{AFA48770-C3F7-43ED-A432-66BFE8762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1952"/>
              <a:ext cx="19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R (transmission rate, bps)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7905" name="Line 16">
              <a:extLst>
                <a:ext uri="{FF2B5EF4-FFF2-40B4-BE49-F238E27FC236}">
                  <a16:creationId xmlns:a16="http://schemas.microsoft.com/office/drawing/2014/main" id="{487B14CC-1BD0-4F92-BEB2-5EC138668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2" y="1979"/>
              <a:ext cx="185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7906" name="Text Box 17">
              <a:extLst>
                <a:ext uri="{FF2B5EF4-FFF2-40B4-BE49-F238E27FC236}">
                  <a16:creationId xmlns:a16="http://schemas.microsoft.com/office/drawing/2014/main" id="{700B485D-BA34-4095-B783-0FC3A7B15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9" y="1844"/>
              <a:ext cx="1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=</a:t>
              </a:r>
              <a:endParaRPr lang="en-US" altLang="en-US" sz="240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98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5">
            <a:extLst>
              <a:ext uri="{FF2B5EF4-FFF2-40B4-BE49-F238E27FC236}">
                <a16:creationId xmlns:a16="http://schemas.microsoft.com/office/drawing/2014/main" id="{A7ABE3DC-4ADF-4C30-82CF-FC0CC8578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Bandwidth-delay product</a:t>
            </a:r>
          </a:p>
        </p:txBody>
      </p:sp>
      <p:sp>
        <p:nvSpPr>
          <p:cNvPr id="39939" name="Content Placeholder 6">
            <a:extLst>
              <a:ext uri="{FF2B5EF4-FFF2-40B4-BE49-F238E27FC236}">
                <a16:creationId xmlns:a16="http://schemas.microsoft.com/office/drawing/2014/main" id="{CCEA8E4A-12C0-4301-ACEE-198085D6E6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Continuously send data until first ACK</a:t>
            </a:r>
          </a:p>
          <a:p>
            <a:r>
              <a:rPr lang="en-US" altLang="en-US" dirty="0"/>
              <a:t>How much?  BW*RTT</a:t>
            </a:r>
          </a:p>
          <a:p>
            <a:r>
              <a:rPr lang="en-US" altLang="en-US" dirty="0"/>
              <a:t>Known as Bandwidth delay product</a:t>
            </a:r>
          </a:p>
          <a:p>
            <a:r>
              <a:rPr lang="en-US" altLang="en-US" dirty="0"/>
              <a:t>Number of packets  N = BW*RTT/Packet size</a:t>
            </a:r>
          </a:p>
        </p:txBody>
      </p:sp>
      <p:sp>
        <p:nvSpPr>
          <p:cNvPr id="39940" name="Slide Number Placeholder 4">
            <a:extLst>
              <a:ext uri="{FF2B5EF4-FFF2-40B4-BE49-F238E27FC236}">
                <a16:creationId xmlns:a16="http://schemas.microsoft.com/office/drawing/2014/main" id="{64B818B5-5476-47CB-BBD1-7236531B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DA6468-BE1B-464C-A33E-08EDF2DFF64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0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DC44D6D2-9F92-4468-A787-1AA26EFBC5D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34200" y="64008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E433D02-72D4-4E4D-B3B7-F8224804C3D3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935363A-CCB9-421D-946A-02D222191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Pipelined protocols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78F0507-907B-4043-B19C-BBDAAC723E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81133" y="1690688"/>
            <a:ext cx="7591425" cy="4648200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Pipelining:</a:t>
            </a:r>
            <a:r>
              <a:rPr lang="en-US" altLang="en-US" sz="2400" dirty="0"/>
              <a:t> sender allows multiple, “in-flight”, yet-to-be-acknowledged </a:t>
            </a:r>
            <a:r>
              <a:rPr lang="en-US" altLang="en-US" sz="2400" dirty="0" err="1"/>
              <a:t>pkts</a:t>
            </a:r>
            <a:endParaRPr lang="en-US" altLang="en-US" sz="2400" dirty="0"/>
          </a:p>
        </p:txBody>
      </p:sp>
      <p:pic>
        <p:nvPicPr>
          <p:cNvPr id="40965" name="Picture 4" descr="rdt_pipelined1">
            <a:extLst>
              <a:ext uri="{FF2B5EF4-FFF2-40B4-BE49-F238E27FC236}">
                <a16:creationId xmlns:a16="http://schemas.microsoft.com/office/drawing/2014/main" id="{5AA15444-2DED-47AB-8969-3FDABC0B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6934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6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EE5F24A0-9629-417D-B8B0-477F6F3BF2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4689" y="1608140"/>
            <a:ext cx="5506244" cy="4568598"/>
          </a:xfrm>
        </p:spPr>
        <p:txBody>
          <a:bodyPr>
            <a:normAutofit/>
          </a:bodyPr>
          <a:lstStyle/>
          <a:p>
            <a:r>
              <a:rPr lang="en-US" altLang="en-US" dirty="0"/>
              <a:t>Provide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logical communication </a:t>
            </a:r>
            <a:r>
              <a:rPr lang="en-US" altLang="en-US" dirty="0"/>
              <a:t>between app processes running on different hosts</a:t>
            </a:r>
          </a:p>
          <a:p>
            <a:r>
              <a:rPr lang="en-US" altLang="en-US" dirty="0"/>
              <a:t>Transport protocols run @ hosts </a:t>
            </a:r>
          </a:p>
          <a:p>
            <a:pPr lvl="1"/>
            <a:r>
              <a:rPr lang="en-US" altLang="en-US" sz="2000" dirty="0"/>
              <a:t>send side: breaks app messages into </a:t>
            </a:r>
            <a:r>
              <a:rPr lang="en-US" altLang="en-US" sz="2000" dirty="0">
                <a:solidFill>
                  <a:srgbClr val="C00000"/>
                </a:solidFill>
              </a:rPr>
              <a:t>segments</a:t>
            </a:r>
            <a:r>
              <a:rPr lang="en-US" altLang="en-US" sz="2000" dirty="0"/>
              <a:t>, passes to network layer</a:t>
            </a:r>
          </a:p>
          <a:p>
            <a:pPr lvl="1"/>
            <a:r>
              <a:rPr lang="en-US" altLang="en-US" sz="2000" dirty="0" err="1"/>
              <a:t>recv</a:t>
            </a:r>
            <a:r>
              <a:rPr lang="en-US" altLang="en-US" sz="2000" dirty="0"/>
              <a:t> side: reassembles segments into messages, passes to app layer</a:t>
            </a:r>
          </a:p>
          <a:p>
            <a:r>
              <a:rPr lang="en-US" altLang="en-US" dirty="0"/>
              <a:t>More than one transport protocol available to apps</a:t>
            </a:r>
          </a:p>
          <a:p>
            <a:pPr lvl="1"/>
            <a:r>
              <a:rPr lang="en-US" altLang="en-US" sz="2000" dirty="0"/>
              <a:t>Internet: TCP and UDP</a:t>
            </a:r>
          </a:p>
        </p:txBody>
      </p:sp>
      <p:sp>
        <p:nvSpPr>
          <p:cNvPr id="6148" name="Freeform 299">
            <a:extLst>
              <a:ext uri="{FF2B5EF4-FFF2-40B4-BE49-F238E27FC236}">
                <a16:creationId xmlns:a16="http://schemas.microsoft.com/office/drawing/2014/main" id="{0F16FE86-5A3F-4C00-951E-D113F31FB524}"/>
              </a:ext>
            </a:extLst>
          </p:cNvPr>
          <p:cNvSpPr>
            <a:spLocks/>
          </p:cNvSpPr>
          <p:nvPr/>
        </p:nvSpPr>
        <p:spPr bwMode="auto">
          <a:xfrm>
            <a:off x="8261350" y="3700563"/>
            <a:ext cx="1314450" cy="674687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49" name="Freeform 300">
            <a:extLst>
              <a:ext uri="{FF2B5EF4-FFF2-40B4-BE49-F238E27FC236}">
                <a16:creationId xmlns:a16="http://schemas.microsoft.com/office/drawing/2014/main" id="{1C8D23F8-E9A4-43A3-9D86-604297569102}"/>
              </a:ext>
            </a:extLst>
          </p:cNvPr>
          <p:cNvSpPr>
            <a:spLocks/>
          </p:cNvSpPr>
          <p:nvPr/>
        </p:nvSpPr>
        <p:spPr bwMode="auto">
          <a:xfrm>
            <a:off x="8280402" y="2174975"/>
            <a:ext cx="1730375" cy="1044575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0" name="Freeform 301">
            <a:extLst>
              <a:ext uri="{FF2B5EF4-FFF2-40B4-BE49-F238E27FC236}">
                <a16:creationId xmlns:a16="http://schemas.microsoft.com/office/drawing/2014/main" id="{7A69B63F-D971-4EC3-9DC2-48B0407A180B}"/>
              </a:ext>
            </a:extLst>
          </p:cNvPr>
          <p:cNvSpPr>
            <a:spLocks/>
          </p:cNvSpPr>
          <p:nvPr/>
        </p:nvSpPr>
        <p:spPr bwMode="auto">
          <a:xfrm>
            <a:off x="6540500" y="1882875"/>
            <a:ext cx="1644650" cy="1071563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151" name="Group 302">
            <a:extLst>
              <a:ext uri="{FF2B5EF4-FFF2-40B4-BE49-F238E27FC236}">
                <a16:creationId xmlns:a16="http://schemas.microsoft.com/office/drawing/2014/main" id="{993D7B32-3FD6-47B2-BE83-DCA78D6E27AA}"/>
              </a:ext>
            </a:extLst>
          </p:cNvPr>
          <p:cNvGrpSpPr>
            <a:grpSpLocks/>
          </p:cNvGrpSpPr>
          <p:nvPr/>
        </p:nvGrpSpPr>
        <p:grpSpPr bwMode="auto">
          <a:xfrm>
            <a:off x="6627813" y="3217961"/>
            <a:ext cx="1458912" cy="933450"/>
            <a:chOff x="2889" y="1631"/>
            <a:chExt cx="980" cy="743"/>
          </a:xfrm>
        </p:grpSpPr>
        <p:sp>
          <p:nvSpPr>
            <p:cNvPr id="6508" name="Rectangle 303">
              <a:extLst>
                <a:ext uri="{FF2B5EF4-FFF2-40B4-BE49-F238E27FC236}">
                  <a16:creationId xmlns:a16="http://schemas.microsoft.com/office/drawing/2014/main" id="{888CF76E-C201-4CD0-91DA-3ADA76C73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509" name="AutoShape 304">
              <a:extLst>
                <a:ext uri="{FF2B5EF4-FFF2-40B4-BE49-F238E27FC236}">
                  <a16:creationId xmlns:a16="http://schemas.microsoft.com/office/drawing/2014/main" id="{EE7E9633-9C42-4421-990A-4446517EF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Helvetica" pitchFamily="2" charset="0"/>
              </a:endParaRPr>
            </a:p>
          </p:txBody>
        </p:sp>
      </p:grpSp>
      <p:grpSp>
        <p:nvGrpSpPr>
          <p:cNvPr id="6152" name="Group 305">
            <a:extLst>
              <a:ext uri="{FF2B5EF4-FFF2-40B4-BE49-F238E27FC236}">
                <a16:creationId xmlns:a16="http://schemas.microsoft.com/office/drawing/2014/main" id="{03B7848F-0EC6-4714-8F92-23D443306D30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074961"/>
            <a:ext cx="336550" cy="531812"/>
            <a:chOff x="3796" y="1043"/>
            <a:chExt cx="865" cy="1237"/>
          </a:xfrm>
        </p:grpSpPr>
        <p:sp>
          <p:nvSpPr>
            <p:cNvPr id="6478" name="Line 306">
              <a:extLst>
                <a:ext uri="{FF2B5EF4-FFF2-40B4-BE49-F238E27FC236}">
                  <a16:creationId xmlns:a16="http://schemas.microsoft.com/office/drawing/2014/main" id="{2F72D738-FC1A-40BF-A1FA-42A748FD6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9" name="Line 307">
              <a:extLst>
                <a:ext uri="{FF2B5EF4-FFF2-40B4-BE49-F238E27FC236}">
                  <a16:creationId xmlns:a16="http://schemas.microsoft.com/office/drawing/2014/main" id="{6FDA5A7A-E9DE-4C6B-AF8A-763D4EEC5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0" name="Line 308">
              <a:extLst>
                <a:ext uri="{FF2B5EF4-FFF2-40B4-BE49-F238E27FC236}">
                  <a16:creationId xmlns:a16="http://schemas.microsoft.com/office/drawing/2014/main" id="{CC54EFE8-B24B-4A33-A04C-7FDCB66C7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1" name="Line 309">
              <a:extLst>
                <a:ext uri="{FF2B5EF4-FFF2-40B4-BE49-F238E27FC236}">
                  <a16:creationId xmlns:a16="http://schemas.microsoft.com/office/drawing/2014/main" id="{2D532587-30A0-413F-98C2-CAF2337AC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2" name="Line 310">
              <a:extLst>
                <a:ext uri="{FF2B5EF4-FFF2-40B4-BE49-F238E27FC236}">
                  <a16:creationId xmlns:a16="http://schemas.microsoft.com/office/drawing/2014/main" id="{B28035D3-569C-42FB-A87B-B0FE8A9C2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3" name="Line 311">
              <a:extLst>
                <a:ext uri="{FF2B5EF4-FFF2-40B4-BE49-F238E27FC236}">
                  <a16:creationId xmlns:a16="http://schemas.microsoft.com/office/drawing/2014/main" id="{1369A704-00A9-47EE-A92C-ED907D79B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4" name="Line 312">
              <a:extLst>
                <a:ext uri="{FF2B5EF4-FFF2-40B4-BE49-F238E27FC236}">
                  <a16:creationId xmlns:a16="http://schemas.microsoft.com/office/drawing/2014/main" id="{44BE3D22-3BD6-499F-B3E6-52CA4ED70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5" name="Line 313">
              <a:extLst>
                <a:ext uri="{FF2B5EF4-FFF2-40B4-BE49-F238E27FC236}">
                  <a16:creationId xmlns:a16="http://schemas.microsoft.com/office/drawing/2014/main" id="{46ECE21A-1865-4B37-B72E-6E74E2A5E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6" name="Line 314">
              <a:extLst>
                <a:ext uri="{FF2B5EF4-FFF2-40B4-BE49-F238E27FC236}">
                  <a16:creationId xmlns:a16="http://schemas.microsoft.com/office/drawing/2014/main" id="{EF8CA72C-91C4-494D-A3BB-E0151866E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7" name="Line 315">
              <a:extLst>
                <a:ext uri="{FF2B5EF4-FFF2-40B4-BE49-F238E27FC236}">
                  <a16:creationId xmlns:a16="http://schemas.microsoft.com/office/drawing/2014/main" id="{473EE768-FDD3-4E88-8143-5C9A06520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8" name="Line 316">
              <a:extLst>
                <a:ext uri="{FF2B5EF4-FFF2-40B4-BE49-F238E27FC236}">
                  <a16:creationId xmlns:a16="http://schemas.microsoft.com/office/drawing/2014/main" id="{7A422826-A6DC-4811-B92E-CAC0D8606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9" name="Line 317">
              <a:extLst>
                <a:ext uri="{FF2B5EF4-FFF2-40B4-BE49-F238E27FC236}">
                  <a16:creationId xmlns:a16="http://schemas.microsoft.com/office/drawing/2014/main" id="{80A17082-5F84-4DDD-AF08-E667B7594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0" name="Line 318">
              <a:extLst>
                <a:ext uri="{FF2B5EF4-FFF2-40B4-BE49-F238E27FC236}">
                  <a16:creationId xmlns:a16="http://schemas.microsoft.com/office/drawing/2014/main" id="{F0154793-7678-40A1-824C-4B83F4673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1" name="Line 319">
              <a:extLst>
                <a:ext uri="{FF2B5EF4-FFF2-40B4-BE49-F238E27FC236}">
                  <a16:creationId xmlns:a16="http://schemas.microsoft.com/office/drawing/2014/main" id="{686D0AC4-A3E7-4796-A2D7-7C4A106C3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2" name="Line 320">
              <a:extLst>
                <a:ext uri="{FF2B5EF4-FFF2-40B4-BE49-F238E27FC236}">
                  <a16:creationId xmlns:a16="http://schemas.microsoft.com/office/drawing/2014/main" id="{BBA1E4A8-C877-4B17-A162-6A3667D0D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493" name="Group 321">
              <a:extLst>
                <a:ext uri="{FF2B5EF4-FFF2-40B4-BE49-F238E27FC236}">
                  <a16:creationId xmlns:a16="http://schemas.microsoft.com/office/drawing/2014/main" id="{31E53923-03F5-4404-9782-012AD6978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6504" name="Line 322">
                <a:extLst>
                  <a:ext uri="{FF2B5EF4-FFF2-40B4-BE49-F238E27FC236}">
                    <a16:creationId xmlns:a16="http://schemas.microsoft.com/office/drawing/2014/main" id="{82CE3F10-2836-430D-9D3B-8DC702737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5" name="Line 323">
                <a:extLst>
                  <a:ext uri="{FF2B5EF4-FFF2-40B4-BE49-F238E27FC236}">
                    <a16:creationId xmlns:a16="http://schemas.microsoft.com/office/drawing/2014/main" id="{A4E18B8F-3C5E-4674-A3C8-227C20B30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6" name="Line 324">
                <a:extLst>
                  <a:ext uri="{FF2B5EF4-FFF2-40B4-BE49-F238E27FC236}">
                    <a16:creationId xmlns:a16="http://schemas.microsoft.com/office/drawing/2014/main" id="{A283B651-C9AE-40CD-9479-BFEE50937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7" name="Line 325">
                <a:extLst>
                  <a:ext uri="{FF2B5EF4-FFF2-40B4-BE49-F238E27FC236}">
                    <a16:creationId xmlns:a16="http://schemas.microsoft.com/office/drawing/2014/main" id="{2B39C786-BA50-45F5-AD7A-F00A05E3F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94" name="Group 326">
              <a:extLst>
                <a:ext uri="{FF2B5EF4-FFF2-40B4-BE49-F238E27FC236}">
                  <a16:creationId xmlns:a16="http://schemas.microsoft.com/office/drawing/2014/main" id="{F97E1372-45AE-4B62-8275-C18AC3BECD43}"/>
                </a:ext>
              </a:extLst>
            </p:cNvPr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6500" name="Line 327">
                <a:extLst>
                  <a:ext uri="{FF2B5EF4-FFF2-40B4-BE49-F238E27FC236}">
                    <a16:creationId xmlns:a16="http://schemas.microsoft.com/office/drawing/2014/main" id="{F538A07F-7475-472A-B361-FF6800972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1" name="Line 328">
                <a:extLst>
                  <a:ext uri="{FF2B5EF4-FFF2-40B4-BE49-F238E27FC236}">
                    <a16:creationId xmlns:a16="http://schemas.microsoft.com/office/drawing/2014/main" id="{CC582F7F-FBC7-424F-BCA1-F06B2201B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2" name="Line 329">
                <a:extLst>
                  <a:ext uri="{FF2B5EF4-FFF2-40B4-BE49-F238E27FC236}">
                    <a16:creationId xmlns:a16="http://schemas.microsoft.com/office/drawing/2014/main" id="{5CE39036-F0C8-469B-B140-BCEC7E002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3" name="Line 330">
                <a:extLst>
                  <a:ext uri="{FF2B5EF4-FFF2-40B4-BE49-F238E27FC236}">
                    <a16:creationId xmlns:a16="http://schemas.microsoft.com/office/drawing/2014/main" id="{1D0F864E-A9DA-446D-9B5C-F22BA873C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95" name="Group 331">
              <a:extLst>
                <a:ext uri="{FF2B5EF4-FFF2-40B4-BE49-F238E27FC236}">
                  <a16:creationId xmlns:a16="http://schemas.microsoft.com/office/drawing/2014/main" id="{BF0EE7BA-D71B-4BF0-9C78-E7252B58FB9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6496" name="Line 332">
                <a:extLst>
                  <a:ext uri="{FF2B5EF4-FFF2-40B4-BE49-F238E27FC236}">
                    <a16:creationId xmlns:a16="http://schemas.microsoft.com/office/drawing/2014/main" id="{542E2BF7-731E-4BA4-96BA-B7DBC8E11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7" name="Line 333">
                <a:extLst>
                  <a:ext uri="{FF2B5EF4-FFF2-40B4-BE49-F238E27FC236}">
                    <a16:creationId xmlns:a16="http://schemas.microsoft.com/office/drawing/2014/main" id="{1585EBB4-F522-45FE-9541-37C1FEA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8" name="Line 334">
                <a:extLst>
                  <a:ext uri="{FF2B5EF4-FFF2-40B4-BE49-F238E27FC236}">
                    <a16:creationId xmlns:a16="http://schemas.microsoft.com/office/drawing/2014/main" id="{DB3C9EB3-DDFD-411F-B0AA-F424166BA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9" name="Line 335">
                <a:extLst>
                  <a:ext uri="{FF2B5EF4-FFF2-40B4-BE49-F238E27FC236}">
                    <a16:creationId xmlns:a16="http://schemas.microsoft.com/office/drawing/2014/main" id="{A2504763-425A-4536-94C3-F37A3453B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6153" name="Oval 336">
            <a:extLst>
              <a:ext uri="{FF2B5EF4-FFF2-40B4-BE49-F238E27FC236}">
                <a16:creationId xmlns:a16="http://schemas.microsoft.com/office/drawing/2014/main" id="{38E5A32C-60ED-448D-9352-C98D5077C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5" y="3895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54" name="Line 337">
            <a:extLst>
              <a:ext uri="{FF2B5EF4-FFF2-40B4-BE49-F238E27FC236}">
                <a16:creationId xmlns:a16="http://schemas.microsoft.com/office/drawing/2014/main" id="{8DFDA2AA-C906-431D-89AA-567A0A124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6763" y="3887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5" name="Line 338">
            <a:extLst>
              <a:ext uri="{FF2B5EF4-FFF2-40B4-BE49-F238E27FC236}">
                <a16:creationId xmlns:a16="http://schemas.microsoft.com/office/drawing/2014/main" id="{7E473511-95AF-4822-8DB1-F5A9ECBF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5538" y="3887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6" name="Rectangle 339">
            <a:extLst>
              <a:ext uri="{FF2B5EF4-FFF2-40B4-BE49-F238E27FC236}">
                <a16:creationId xmlns:a16="http://schemas.microsoft.com/office/drawing/2014/main" id="{64FCCE29-0EE4-4852-BF85-450D2443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3" y="3887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57" name="Oval 340">
            <a:extLst>
              <a:ext uri="{FF2B5EF4-FFF2-40B4-BE49-F238E27FC236}">
                <a16:creationId xmlns:a16="http://schemas.microsoft.com/office/drawing/2014/main" id="{02E87B24-9760-4F88-9A97-0486D4CBC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90" y="3819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58" name="Group 341">
            <a:extLst>
              <a:ext uri="{FF2B5EF4-FFF2-40B4-BE49-F238E27FC236}">
                <a16:creationId xmlns:a16="http://schemas.microsoft.com/office/drawing/2014/main" id="{0823D664-4D11-4215-AA10-F4FA2CD2D1FC}"/>
              </a:ext>
            </a:extLst>
          </p:cNvPr>
          <p:cNvGrpSpPr>
            <a:grpSpLocks/>
          </p:cNvGrpSpPr>
          <p:nvPr/>
        </p:nvGrpSpPr>
        <p:grpSpPr bwMode="auto">
          <a:xfrm>
            <a:off x="8469315" y="3843438"/>
            <a:ext cx="179387" cy="65087"/>
            <a:chOff x="2848" y="848"/>
            <a:chExt cx="140" cy="98"/>
          </a:xfrm>
        </p:grpSpPr>
        <p:sp>
          <p:nvSpPr>
            <p:cNvPr id="6475" name="Line 342">
              <a:extLst>
                <a:ext uri="{FF2B5EF4-FFF2-40B4-BE49-F238E27FC236}">
                  <a16:creationId xmlns:a16="http://schemas.microsoft.com/office/drawing/2014/main" id="{8D0B7E15-53B9-4542-8386-4792919E7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6" name="Line 343">
              <a:extLst>
                <a:ext uri="{FF2B5EF4-FFF2-40B4-BE49-F238E27FC236}">
                  <a16:creationId xmlns:a16="http://schemas.microsoft.com/office/drawing/2014/main" id="{EA64825F-9939-4FC9-AB47-6C9A941E1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7" name="Line 344">
              <a:extLst>
                <a:ext uri="{FF2B5EF4-FFF2-40B4-BE49-F238E27FC236}">
                  <a16:creationId xmlns:a16="http://schemas.microsoft.com/office/drawing/2014/main" id="{3F1E11E7-CA7E-4076-B303-40FEDE4C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59" name="Group 345">
            <a:extLst>
              <a:ext uri="{FF2B5EF4-FFF2-40B4-BE49-F238E27FC236}">
                <a16:creationId xmlns:a16="http://schemas.microsoft.com/office/drawing/2014/main" id="{1195D516-63F9-4425-BB41-6BDA77F4EEF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69315" y="3843438"/>
            <a:ext cx="179387" cy="65087"/>
            <a:chOff x="2848" y="848"/>
            <a:chExt cx="140" cy="98"/>
          </a:xfrm>
        </p:grpSpPr>
        <p:sp>
          <p:nvSpPr>
            <p:cNvPr id="6472" name="Line 346">
              <a:extLst>
                <a:ext uri="{FF2B5EF4-FFF2-40B4-BE49-F238E27FC236}">
                  <a16:creationId xmlns:a16="http://schemas.microsoft.com/office/drawing/2014/main" id="{CF0EB28F-E565-4D8A-8D31-9F8E1D76C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3" name="Line 347">
              <a:extLst>
                <a:ext uri="{FF2B5EF4-FFF2-40B4-BE49-F238E27FC236}">
                  <a16:creationId xmlns:a16="http://schemas.microsoft.com/office/drawing/2014/main" id="{4C0EA0BD-DB8D-4C97-8066-2E5A5B675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4" name="Line 348">
              <a:extLst>
                <a:ext uri="{FF2B5EF4-FFF2-40B4-BE49-F238E27FC236}">
                  <a16:creationId xmlns:a16="http://schemas.microsoft.com/office/drawing/2014/main" id="{A91EB9E1-8707-4DA2-AE19-B6C8DBBEB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60" name="Oval 349">
            <a:extLst>
              <a:ext uri="{FF2B5EF4-FFF2-40B4-BE49-F238E27FC236}">
                <a16:creationId xmlns:a16="http://schemas.microsoft.com/office/drawing/2014/main" id="{DA4CB456-B926-458B-948B-01BA6E02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5" y="41752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1" name="Line 350">
            <a:extLst>
              <a:ext uri="{FF2B5EF4-FFF2-40B4-BE49-F238E27FC236}">
                <a16:creationId xmlns:a16="http://schemas.microsoft.com/office/drawing/2014/main" id="{E9067098-93BD-4285-91B4-C0FD0A1EA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2363" y="41672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2" name="Line 351">
            <a:extLst>
              <a:ext uri="{FF2B5EF4-FFF2-40B4-BE49-F238E27FC236}">
                <a16:creationId xmlns:a16="http://schemas.microsoft.com/office/drawing/2014/main" id="{889B92AC-DFC4-494C-AB56-E77BDA778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1138" y="41672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3" name="Rectangle 352">
            <a:extLst>
              <a:ext uri="{FF2B5EF4-FFF2-40B4-BE49-F238E27FC236}">
                <a16:creationId xmlns:a16="http://schemas.microsoft.com/office/drawing/2014/main" id="{F252A5F8-3852-4B7B-8934-65BA3258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3" y="41672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4" name="Oval 353">
            <a:extLst>
              <a:ext uri="{FF2B5EF4-FFF2-40B4-BE49-F238E27FC236}">
                <a16:creationId xmlns:a16="http://schemas.microsoft.com/office/drawing/2014/main" id="{88CD5C96-65CF-4F7A-A00E-8B0FDC4B8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90" y="40990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65" name="Group 354">
            <a:extLst>
              <a:ext uri="{FF2B5EF4-FFF2-40B4-BE49-F238E27FC236}">
                <a16:creationId xmlns:a16="http://schemas.microsoft.com/office/drawing/2014/main" id="{CB42DF27-6815-4F10-B3AB-8424F66AAA8E}"/>
              </a:ext>
            </a:extLst>
          </p:cNvPr>
          <p:cNvGrpSpPr>
            <a:grpSpLocks/>
          </p:cNvGrpSpPr>
          <p:nvPr/>
        </p:nvGrpSpPr>
        <p:grpSpPr bwMode="auto">
          <a:xfrm>
            <a:off x="8824915" y="4122838"/>
            <a:ext cx="179387" cy="65087"/>
            <a:chOff x="2848" y="848"/>
            <a:chExt cx="140" cy="98"/>
          </a:xfrm>
        </p:grpSpPr>
        <p:sp>
          <p:nvSpPr>
            <p:cNvPr id="6469" name="Line 355">
              <a:extLst>
                <a:ext uri="{FF2B5EF4-FFF2-40B4-BE49-F238E27FC236}">
                  <a16:creationId xmlns:a16="http://schemas.microsoft.com/office/drawing/2014/main" id="{8AC79A05-AB89-4BFC-A78E-8BA8A1540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0" name="Line 356">
              <a:extLst>
                <a:ext uri="{FF2B5EF4-FFF2-40B4-BE49-F238E27FC236}">
                  <a16:creationId xmlns:a16="http://schemas.microsoft.com/office/drawing/2014/main" id="{5B5B5B3F-0A8B-4131-8D2B-7C49949F6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1" name="Line 357">
              <a:extLst>
                <a:ext uri="{FF2B5EF4-FFF2-40B4-BE49-F238E27FC236}">
                  <a16:creationId xmlns:a16="http://schemas.microsoft.com/office/drawing/2014/main" id="{D67F1365-2112-4B64-B5CE-A135F6919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66" name="Group 358">
            <a:extLst>
              <a:ext uri="{FF2B5EF4-FFF2-40B4-BE49-F238E27FC236}">
                <a16:creationId xmlns:a16="http://schemas.microsoft.com/office/drawing/2014/main" id="{D27F6442-7934-4288-96B9-5CB3A0A4FAD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24915" y="4122838"/>
            <a:ext cx="179387" cy="65087"/>
            <a:chOff x="2848" y="848"/>
            <a:chExt cx="140" cy="98"/>
          </a:xfrm>
        </p:grpSpPr>
        <p:sp>
          <p:nvSpPr>
            <p:cNvPr id="6466" name="Line 359">
              <a:extLst>
                <a:ext uri="{FF2B5EF4-FFF2-40B4-BE49-F238E27FC236}">
                  <a16:creationId xmlns:a16="http://schemas.microsoft.com/office/drawing/2014/main" id="{1B15562E-DB5D-43B3-8A9B-0F3F2CF18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7" name="Line 360">
              <a:extLst>
                <a:ext uri="{FF2B5EF4-FFF2-40B4-BE49-F238E27FC236}">
                  <a16:creationId xmlns:a16="http://schemas.microsoft.com/office/drawing/2014/main" id="{ECFF1D8C-3DEB-40AA-940D-9EBEAA533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8" name="Line 361">
              <a:extLst>
                <a:ext uri="{FF2B5EF4-FFF2-40B4-BE49-F238E27FC236}">
                  <a16:creationId xmlns:a16="http://schemas.microsoft.com/office/drawing/2014/main" id="{94898641-E13B-4BAA-B76D-9EB3B59B7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67" name="Oval 362">
            <a:extLst>
              <a:ext uri="{FF2B5EF4-FFF2-40B4-BE49-F238E27FC236}">
                <a16:creationId xmlns:a16="http://schemas.microsoft.com/office/drawing/2014/main" id="{AFAB6AC8-6501-458F-B842-1E1E9B8B3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5" y="39085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8" name="Line 363">
            <a:extLst>
              <a:ext uri="{FF2B5EF4-FFF2-40B4-BE49-F238E27FC236}">
                <a16:creationId xmlns:a16="http://schemas.microsoft.com/office/drawing/2014/main" id="{4D515ED2-DAFA-4C4A-BCC1-C52693838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63" y="39005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9" name="Line 364">
            <a:extLst>
              <a:ext uri="{FF2B5EF4-FFF2-40B4-BE49-F238E27FC236}">
                <a16:creationId xmlns:a16="http://schemas.microsoft.com/office/drawing/2014/main" id="{73C69237-AF77-4175-B1AA-FBCD7E911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0538" y="39005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0" name="Rectangle 365">
            <a:extLst>
              <a:ext uri="{FF2B5EF4-FFF2-40B4-BE49-F238E27FC236}">
                <a16:creationId xmlns:a16="http://schemas.microsoft.com/office/drawing/2014/main" id="{54F0D8AC-8A6F-41FC-A68B-721AC5F8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3" y="39005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1" name="Oval 366">
            <a:extLst>
              <a:ext uri="{FF2B5EF4-FFF2-40B4-BE49-F238E27FC236}">
                <a16:creationId xmlns:a16="http://schemas.microsoft.com/office/drawing/2014/main" id="{60B5BE4F-6AF3-44CB-A08E-C1CA4A82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90" y="38323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72" name="Group 367">
            <a:extLst>
              <a:ext uri="{FF2B5EF4-FFF2-40B4-BE49-F238E27FC236}">
                <a16:creationId xmlns:a16="http://schemas.microsoft.com/office/drawing/2014/main" id="{191CDAA4-2E8A-4F41-B41C-75DA6C8D3AD2}"/>
              </a:ext>
            </a:extLst>
          </p:cNvPr>
          <p:cNvGrpSpPr>
            <a:grpSpLocks/>
          </p:cNvGrpSpPr>
          <p:nvPr/>
        </p:nvGrpSpPr>
        <p:grpSpPr bwMode="auto">
          <a:xfrm>
            <a:off x="9104315" y="3856138"/>
            <a:ext cx="179387" cy="65087"/>
            <a:chOff x="2848" y="848"/>
            <a:chExt cx="140" cy="98"/>
          </a:xfrm>
        </p:grpSpPr>
        <p:sp>
          <p:nvSpPr>
            <p:cNvPr id="6463" name="Line 368">
              <a:extLst>
                <a:ext uri="{FF2B5EF4-FFF2-40B4-BE49-F238E27FC236}">
                  <a16:creationId xmlns:a16="http://schemas.microsoft.com/office/drawing/2014/main" id="{55F9F551-29AA-4AC1-983D-FF96013FC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4" name="Line 369">
              <a:extLst>
                <a:ext uri="{FF2B5EF4-FFF2-40B4-BE49-F238E27FC236}">
                  <a16:creationId xmlns:a16="http://schemas.microsoft.com/office/drawing/2014/main" id="{678BFD30-DC40-4E9D-98EA-6F9B5BDED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5" name="Line 370">
              <a:extLst>
                <a:ext uri="{FF2B5EF4-FFF2-40B4-BE49-F238E27FC236}">
                  <a16:creationId xmlns:a16="http://schemas.microsoft.com/office/drawing/2014/main" id="{E5DF735D-66B7-4EDB-9F71-5ED29BB06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73" name="Group 371">
            <a:extLst>
              <a:ext uri="{FF2B5EF4-FFF2-40B4-BE49-F238E27FC236}">
                <a16:creationId xmlns:a16="http://schemas.microsoft.com/office/drawing/2014/main" id="{607F31B5-40A5-487A-AD1C-F263BF0A956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04315" y="3856138"/>
            <a:ext cx="179387" cy="65087"/>
            <a:chOff x="2848" y="848"/>
            <a:chExt cx="140" cy="98"/>
          </a:xfrm>
        </p:grpSpPr>
        <p:sp>
          <p:nvSpPr>
            <p:cNvPr id="6460" name="Line 372">
              <a:extLst>
                <a:ext uri="{FF2B5EF4-FFF2-40B4-BE49-F238E27FC236}">
                  <a16:creationId xmlns:a16="http://schemas.microsoft.com/office/drawing/2014/main" id="{D62B1F45-0A49-406E-8F07-88387D97D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1" name="Line 373">
              <a:extLst>
                <a:ext uri="{FF2B5EF4-FFF2-40B4-BE49-F238E27FC236}">
                  <a16:creationId xmlns:a16="http://schemas.microsoft.com/office/drawing/2014/main" id="{3D486958-4296-4675-96D1-52D5F78A2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2" name="Line 374">
              <a:extLst>
                <a:ext uri="{FF2B5EF4-FFF2-40B4-BE49-F238E27FC236}">
                  <a16:creationId xmlns:a16="http://schemas.microsoft.com/office/drawing/2014/main" id="{2222DF59-00DD-448F-BD6B-EB63ACC94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74" name="Oval 375">
            <a:extLst>
              <a:ext uri="{FF2B5EF4-FFF2-40B4-BE49-F238E27FC236}">
                <a16:creationId xmlns:a16="http://schemas.microsoft.com/office/drawing/2014/main" id="{E57381FF-0408-47C8-81B4-4A7A364C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7" y="2746473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5" name="Line 376">
            <a:extLst>
              <a:ext uri="{FF2B5EF4-FFF2-40B4-BE49-F238E27FC236}">
                <a16:creationId xmlns:a16="http://schemas.microsoft.com/office/drawing/2014/main" id="{FC92A525-24FB-461F-9B68-1FAC77203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6775" y="2738536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6" name="Line 377">
            <a:extLst>
              <a:ext uri="{FF2B5EF4-FFF2-40B4-BE49-F238E27FC236}">
                <a16:creationId xmlns:a16="http://schemas.microsoft.com/office/drawing/2014/main" id="{D6FC1BB5-037B-4C66-A529-942090797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4438" y="2738536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7" name="Rectangle 378">
            <a:extLst>
              <a:ext uri="{FF2B5EF4-FFF2-40B4-BE49-F238E27FC236}">
                <a16:creationId xmlns:a16="http://schemas.microsoft.com/office/drawing/2014/main" id="{68C3EDF4-CE5E-47F2-989A-04E7901E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5" y="2738538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8" name="Oval 379">
            <a:extLst>
              <a:ext uri="{FF2B5EF4-FFF2-40B4-BE49-F238E27FC236}">
                <a16:creationId xmlns:a16="http://schemas.microsoft.com/office/drawing/2014/main" id="{60D233F2-3683-4241-9909-014FAD55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602" y="2675038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79" name="Group 380">
            <a:extLst>
              <a:ext uri="{FF2B5EF4-FFF2-40B4-BE49-F238E27FC236}">
                <a16:creationId xmlns:a16="http://schemas.microsoft.com/office/drawing/2014/main" id="{F2F2F160-3BC1-4845-BEEE-BF52879FA021}"/>
              </a:ext>
            </a:extLst>
          </p:cNvPr>
          <p:cNvGrpSpPr>
            <a:grpSpLocks/>
          </p:cNvGrpSpPr>
          <p:nvPr/>
        </p:nvGrpSpPr>
        <p:grpSpPr bwMode="auto">
          <a:xfrm>
            <a:off x="8567738" y="2697261"/>
            <a:ext cx="171450" cy="61912"/>
            <a:chOff x="2848" y="848"/>
            <a:chExt cx="140" cy="98"/>
          </a:xfrm>
        </p:grpSpPr>
        <p:sp>
          <p:nvSpPr>
            <p:cNvPr id="6457" name="Line 381">
              <a:extLst>
                <a:ext uri="{FF2B5EF4-FFF2-40B4-BE49-F238E27FC236}">
                  <a16:creationId xmlns:a16="http://schemas.microsoft.com/office/drawing/2014/main" id="{D14E7026-A1F0-461C-B926-2E1DE0A7D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8" name="Line 382">
              <a:extLst>
                <a:ext uri="{FF2B5EF4-FFF2-40B4-BE49-F238E27FC236}">
                  <a16:creationId xmlns:a16="http://schemas.microsoft.com/office/drawing/2014/main" id="{D051846F-04B5-4D57-9112-95F22B837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9" name="Line 383">
              <a:extLst>
                <a:ext uri="{FF2B5EF4-FFF2-40B4-BE49-F238E27FC236}">
                  <a16:creationId xmlns:a16="http://schemas.microsoft.com/office/drawing/2014/main" id="{80EC7890-3031-4ECF-AA17-FF3D1AAEC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80" name="Group 384">
            <a:extLst>
              <a:ext uri="{FF2B5EF4-FFF2-40B4-BE49-F238E27FC236}">
                <a16:creationId xmlns:a16="http://schemas.microsoft.com/office/drawing/2014/main" id="{8CFD0991-AB17-4900-8470-165FC7CA2C5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38" y="2697263"/>
            <a:ext cx="171450" cy="60325"/>
            <a:chOff x="2848" y="848"/>
            <a:chExt cx="140" cy="98"/>
          </a:xfrm>
        </p:grpSpPr>
        <p:sp>
          <p:nvSpPr>
            <p:cNvPr id="6454" name="Line 385">
              <a:extLst>
                <a:ext uri="{FF2B5EF4-FFF2-40B4-BE49-F238E27FC236}">
                  <a16:creationId xmlns:a16="http://schemas.microsoft.com/office/drawing/2014/main" id="{3EA519F1-11E3-486C-A8D1-B3279AFDB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5" name="Line 386">
              <a:extLst>
                <a:ext uri="{FF2B5EF4-FFF2-40B4-BE49-F238E27FC236}">
                  <a16:creationId xmlns:a16="http://schemas.microsoft.com/office/drawing/2014/main" id="{114D4A8D-15A8-4A27-8379-3D8D23CF1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6" name="Line 387">
              <a:extLst>
                <a:ext uri="{FF2B5EF4-FFF2-40B4-BE49-F238E27FC236}">
                  <a16:creationId xmlns:a16="http://schemas.microsoft.com/office/drawing/2014/main" id="{461ACA2F-33E8-4FC5-B8C3-F2BE4A3EF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81" name="Oval 388">
            <a:extLst>
              <a:ext uri="{FF2B5EF4-FFF2-40B4-BE49-F238E27FC236}">
                <a16:creationId xmlns:a16="http://schemas.microsoft.com/office/drawing/2014/main" id="{07F94050-2D78-46DE-9D99-D28C85412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90" y="3006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2" name="Line 389">
            <a:extLst>
              <a:ext uri="{FF2B5EF4-FFF2-40B4-BE49-F238E27FC236}">
                <a16:creationId xmlns:a16="http://schemas.microsoft.com/office/drawing/2014/main" id="{542CEEB6-0B24-4527-947D-CC8B6B843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188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83" name="Line 390">
            <a:extLst>
              <a:ext uri="{FF2B5EF4-FFF2-40B4-BE49-F238E27FC236}">
                <a16:creationId xmlns:a16="http://schemas.microsoft.com/office/drawing/2014/main" id="{A6DCCF5B-699B-4F7B-A14A-4D75C0F6E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3963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84" name="Rectangle 391">
            <a:extLst>
              <a:ext uri="{FF2B5EF4-FFF2-40B4-BE49-F238E27FC236}">
                <a16:creationId xmlns:a16="http://schemas.microsoft.com/office/drawing/2014/main" id="{6028522D-7113-4F37-90E0-24D13816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2998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5" name="Oval 392">
            <a:extLst>
              <a:ext uri="{FF2B5EF4-FFF2-40B4-BE49-F238E27FC236}">
                <a16:creationId xmlns:a16="http://schemas.microsoft.com/office/drawing/2014/main" id="{9928B620-EC43-4B55-83F5-603337B7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5" y="2930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86" name="Group 393">
            <a:extLst>
              <a:ext uri="{FF2B5EF4-FFF2-40B4-BE49-F238E27FC236}">
                <a16:creationId xmlns:a16="http://schemas.microsoft.com/office/drawing/2014/main" id="{2140A421-3FDA-4533-8C6B-A0B2BB81B944}"/>
              </a:ext>
            </a:extLst>
          </p:cNvPr>
          <p:cNvGrpSpPr>
            <a:grpSpLocks/>
          </p:cNvGrpSpPr>
          <p:nvPr/>
        </p:nvGrpSpPr>
        <p:grpSpPr bwMode="auto">
          <a:xfrm>
            <a:off x="8567740" y="2954438"/>
            <a:ext cx="179387" cy="65087"/>
            <a:chOff x="2848" y="848"/>
            <a:chExt cx="140" cy="98"/>
          </a:xfrm>
        </p:grpSpPr>
        <p:sp>
          <p:nvSpPr>
            <p:cNvPr id="6451" name="Line 394">
              <a:extLst>
                <a:ext uri="{FF2B5EF4-FFF2-40B4-BE49-F238E27FC236}">
                  <a16:creationId xmlns:a16="http://schemas.microsoft.com/office/drawing/2014/main" id="{3766585D-6D27-41C7-95BF-EE6AC31BAA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2" name="Line 395">
              <a:extLst>
                <a:ext uri="{FF2B5EF4-FFF2-40B4-BE49-F238E27FC236}">
                  <a16:creationId xmlns:a16="http://schemas.microsoft.com/office/drawing/2014/main" id="{4B048BB3-8284-47A9-9953-929E35B6C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3" name="Line 396">
              <a:extLst>
                <a:ext uri="{FF2B5EF4-FFF2-40B4-BE49-F238E27FC236}">
                  <a16:creationId xmlns:a16="http://schemas.microsoft.com/office/drawing/2014/main" id="{C66AA84C-51E1-4BA6-8C7B-B8F4880B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87" name="Group 397">
            <a:extLst>
              <a:ext uri="{FF2B5EF4-FFF2-40B4-BE49-F238E27FC236}">
                <a16:creationId xmlns:a16="http://schemas.microsoft.com/office/drawing/2014/main" id="{3973A45D-7E63-478A-A85A-03FC919277A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40" y="2954438"/>
            <a:ext cx="179387" cy="65087"/>
            <a:chOff x="2848" y="848"/>
            <a:chExt cx="140" cy="98"/>
          </a:xfrm>
        </p:grpSpPr>
        <p:sp>
          <p:nvSpPr>
            <p:cNvPr id="6448" name="Line 398">
              <a:extLst>
                <a:ext uri="{FF2B5EF4-FFF2-40B4-BE49-F238E27FC236}">
                  <a16:creationId xmlns:a16="http://schemas.microsoft.com/office/drawing/2014/main" id="{E4874D04-79C5-4288-9CC3-80A75F111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9" name="Line 399">
              <a:extLst>
                <a:ext uri="{FF2B5EF4-FFF2-40B4-BE49-F238E27FC236}">
                  <a16:creationId xmlns:a16="http://schemas.microsoft.com/office/drawing/2014/main" id="{7262E563-1A46-4817-B52C-D5912E68A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0" name="Line 400">
              <a:extLst>
                <a:ext uri="{FF2B5EF4-FFF2-40B4-BE49-F238E27FC236}">
                  <a16:creationId xmlns:a16="http://schemas.microsoft.com/office/drawing/2014/main" id="{BEFF0C07-93C9-437A-993B-00415B869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88" name="Oval 401">
            <a:extLst>
              <a:ext uri="{FF2B5EF4-FFF2-40B4-BE49-F238E27FC236}">
                <a16:creationId xmlns:a16="http://schemas.microsoft.com/office/drawing/2014/main" id="{F6852384-101E-4BA6-8CC6-8B3BBDEBA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38" y="2648050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9" name="Line 402">
            <a:extLst>
              <a:ext uri="{FF2B5EF4-FFF2-40B4-BE49-F238E27FC236}">
                <a16:creationId xmlns:a16="http://schemas.microsoft.com/office/drawing/2014/main" id="{13EE4AB1-B27C-41E1-9EA3-B8A6D00EE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1438" y="2641698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0" name="Line 403">
            <a:extLst>
              <a:ext uri="{FF2B5EF4-FFF2-40B4-BE49-F238E27FC236}">
                <a16:creationId xmlns:a16="http://schemas.microsoft.com/office/drawing/2014/main" id="{046E6F9F-953C-4D24-A693-1CA453B5D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1638" y="2641698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1" name="Rectangle 404">
            <a:extLst>
              <a:ext uri="{FF2B5EF4-FFF2-40B4-BE49-F238E27FC236}">
                <a16:creationId xmlns:a16="http://schemas.microsoft.com/office/drawing/2014/main" id="{9DAD96AB-97BD-4DF6-B30E-2BFF14BC9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40" y="2641698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6192" name="Oval 405">
            <a:extLst>
              <a:ext uri="{FF2B5EF4-FFF2-40B4-BE49-F238E27FC236}">
                <a16:creationId xmlns:a16="http://schemas.microsoft.com/office/drawing/2014/main" id="{3632EA46-913D-4A1D-958F-9018CBC3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263" y="2579786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93" name="Group 406">
            <a:extLst>
              <a:ext uri="{FF2B5EF4-FFF2-40B4-BE49-F238E27FC236}">
                <a16:creationId xmlns:a16="http://schemas.microsoft.com/office/drawing/2014/main" id="{DA77246D-D9A2-4CA7-B507-CE9AC8143020}"/>
              </a:ext>
            </a:extLst>
          </p:cNvPr>
          <p:cNvGrpSpPr>
            <a:grpSpLocks/>
          </p:cNvGrpSpPr>
          <p:nvPr/>
        </p:nvGrpSpPr>
        <p:grpSpPr bwMode="auto">
          <a:xfrm>
            <a:off x="9037638" y="2602011"/>
            <a:ext cx="163512" cy="57150"/>
            <a:chOff x="2848" y="848"/>
            <a:chExt cx="140" cy="98"/>
          </a:xfrm>
        </p:grpSpPr>
        <p:sp>
          <p:nvSpPr>
            <p:cNvPr id="6445" name="Line 407">
              <a:extLst>
                <a:ext uri="{FF2B5EF4-FFF2-40B4-BE49-F238E27FC236}">
                  <a16:creationId xmlns:a16="http://schemas.microsoft.com/office/drawing/2014/main" id="{D50EF193-5C31-4B0A-93A7-F9A25E502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6" name="Line 408">
              <a:extLst>
                <a:ext uri="{FF2B5EF4-FFF2-40B4-BE49-F238E27FC236}">
                  <a16:creationId xmlns:a16="http://schemas.microsoft.com/office/drawing/2014/main" id="{631BFBD3-FD8C-48E3-B99B-7E033B17E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7" name="Line 409">
              <a:extLst>
                <a:ext uri="{FF2B5EF4-FFF2-40B4-BE49-F238E27FC236}">
                  <a16:creationId xmlns:a16="http://schemas.microsoft.com/office/drawing/2014/main" id="{5277FF55-02AC-4D94-99A4-1B4526C60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94" name="Group 410">
            <a:extLst>
              <a:ext uri="{FF2B5EF4-FFF2-40B4-BE49-F238E27FC236}">
                <a16:creationId xmlns:a16="http://schemas.microsoft.com/office/drawing/2014/main" id="{01B10A9F-CBA4-4FF8-9CB9-A51E1A65CDD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037638" y="2600423"/>
            <a:ext cx="163512" cy="58738"/>
            <a:chOff x="2848" y="848"/>
            <a:chExt cx="140" cy="98"/>
          </a:xfrm>
        </p:grpSpPr>
        <p:sp>
          <p:nvSpPr>
            <p:cNvPr id="6442" name="Line 411">
              <a:extLst>
                <a:ext uri="{FF2B5EF4-FFF2-40B4-BE49-F238E27FC236}">
                  <a16:creationId xmlns:a16="http://schemas.microsoft.com/office/drawing/2014/main" id="{EE106281-AA11-4381-B90A-55115DBFD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3" name="Line 412">
              <a:extLst>
                <a:ext uri="{FF2B5EF4-FFF2-40B4-BE49-F238E27FC236}">
                  <a16:creationId xmlns:a16="http://schemas.microsoft.com/office/drawing/2014/main" id="{91DBC023-0115-4D86-B4CA-C5C2362E9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4" name="Line 413">
              <a:extLst>
                <a:ext uri="{FF2B5EF4-FFF2-40B4-BE49-F238E27FC236}">
                  <a16:creationId xmlns:a16="http://schemas.microsoft.com/office/drawing/2014/main" id="{88C14892-6C89-4852-82F9-0963F99F9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95" name="Oval 414">
            <a:extLst>
              <a:ext uri="{FF2B5EF4-FFF2-40B4-BE49-F238E27FC236}">
                <a16:creationId xmlns:a16="http://schemas.microsoft.com/office/drawing/2014/main" id="{776C3AB6-57CA-43E3-833D-2BFB7FA8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5" y="3006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96" name="Line 415">
            <a:extLst>
              <a:ext uri="{FF2B5EF4-FFF2-40B4-BE49-F238E27FC236}">
                <a16:creationId xmlns:a16="http://schemas.microsoft.com/office/drawing/2014/main" id="{F291CDBB-A214-4D19-9E6B-B026CF8E2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7163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7" name="Line 416">
            <a:extLst>
              <a:ext uri="{FF2B5EF4-FFF2-40B4-BE49-F238E27FC236}">
                <a16:creationId xmlns:a16="http://schemas.microsoft.com/office/drawing/2014/main" id="{6F4BA492-8CC1-47CA-A722-4647039D3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938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8" name="Rectangle 417">
            <a:extLst>
              <a:ext uri="{FF2B5EF4-FFF2-40B4-BE49-F238E27FC236}">
                <a16:creationId xmlns:a16="http://schemas.microsoft.com/office/drawing/2014/main" id="{6E8966A8-A566-4415-9EFD-3FC8B796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3" y="2998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99" name="Oval 418">
            <a:extLst>
              <a:ext uri="{FF2B5EF4-FFF2-40B4-BE49-F238E27FC236}">
                <a16:creationId xmlns:a16="http://schemas.microsoft.com/office/drawing/2014/main" id="{484CECD2-DE27-4940-A47D-C3AD0C67C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990" y="2930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00" name="Group 419">
            <a:extLst>
              <a:ext uri="{FF2B5EF4-FFF2-40B4-BE49-F238E27FC236}">
                <a16:creationId xmlns:a16="http://schemas.microsoft.com/office/drawing/2014/main" id="{8F4AAFBF-5123-45C5-8858-B96D167492C4}"/>
              </a:ext>
            </a:extLst>
          </p:cNvPr>
          <p:cNvGrpSpPr>
            <a:grpSpLocks/>
          </p:cNvGrpSpPr>
          <p:nvPr/>
        </p:nvGrpSpPr>
        <p:grpSpPr bwMode="auto">
          <a:xfrm>
            <a:off x="9129715" y="2954438"/>
            <a:ext cx="179387" cy="65087"/>
            <a:chOff x="2848" y="848"/>
            <a:chExt cx="140" cy="98"/>
          </a:xfrm>
        </p:grpSpPr>
        <p:sp>
          <p:nvSpPr>
            <p:cNvPr id="6439" name="Line 420">
              <a:extLst>
                <a:ext uri="{FF2B5EF4-FFF2-40B4-BE49-F238E27FC236}">
                  <a16:creationId xmlns:a16="http://schemas.microsoft.com/office/drawing/2014/main" id="{107DE11B-73B1-4226-B434-EA4818A5A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0" name="Line 421">
              <a:extLst>
                <a:ext uri="{FF2B5EF4-FFF2-40B4-BE49-F238E27FC236}">
                  <a16:creationId xmlns:a16="http://schemas.microsoft.com/office/drawing/2014/main" id="{972D598D-46EB-4E5C-BB8A-F61DAB423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1" name="Line 422">
              <a:extLst>
                <a:ext uri="{FF2B5EF4-FFF2-40B4-BE49-F238E27FC236}">
                  <a16:creationId xmlns:a16="http://schemas.microsoft.com/office/drawing/2014/main" id="{D1B264CF-D4BD-458F-9AD7-316834977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01" name="Group 423">
            <a:extLst>
              <a:ext uri="{FF2B5EF4-FFF2-40B4-BE49-F238E27FC236}">
                <a16:creationId xmlns:a16="http://schemas.microsoft.com/office/drawing/2014/main" id="{838C7CA3-E3A6-4FB6-86FA-0CD48165B6A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29715" y="2954438"/>
            <a:ext cx="179387" cy="65087"/>
            <a:chOff x="2848" y="848"/>
            <a:chExt cx="140" cy="98"/>
          </a:xfrm>
        </p:grpSpPr>
        <p:sp>
          <p:nvSpPr>
            <p:cNvPr id="6436" name="Line 424">
              <a:extLst>
                <a:ext uri="{FF2B5EF4-FFF2-40B4-BE49-F238E27FC236}">
                  <a16:creationId xmlns:a16="http://schemas.microsoft.com/office/drawing/2014/main" id="{467B91ED-33E3-4F96-BA6C-DF37475B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7" name="Line 425">
              <a:extLst>
                <a:ext uri="{FF2B5EF4-FFF2-40B4-BE49-F238E27FC236}">
                  <a16:creationId xmlns:a16="http://schemas.microsoft.com/office/drawing/2014/main" id="{6B0AEA54-B522-48E3-96DA-81B547BBA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8" name="Line 426">
              <a:extLst>
                <a:ext uri="{FF2B5EF4-FFF2-40B4-BE49-F238E27FC236}">
                  <a16:creationId xmlns:a16="http://schemas.microsoft.com/office/drawing/2014/main" id="{7A69F925-8936-4698-B8FA-FED7EA20E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02" name="Oval 427">
            <a:extLst>
              <a:ext uri="{FF2B5EF4-FFF2-40B4-BE49-F238E27FC236}">
                <a16:creationId xmlns:a16="http://schemas.microsoft.com/office/drawing/2014/main" id="{5B079850-5EC5-491A-95A9-61417B90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5" y="2741711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03" name="Line 428">
            <a:extLst>
              <a:ext uri="{FF2B5EF4-FFF2-40B4-BE49-F238E27FC236}">
                <a16:creationId xmlns:a16="http://schemas.microsoft.com/office/drawing/2014/main" id="{5AFD73E3-D988-4344-9907-697367304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463" y="27337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04" name="Line 429">
            <a:extLst>
              <a:ext uri="{FF2B5EF4-FFF2-40B4-BE49-F238E27FC236}">
                <a16:creationId xmlns:a16="http://schemas.microsoft.com/office/drawing/2014/main" id="{4F9F62A0-986A-4D43-AE2D-44C24162F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3538" y="27337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05" name="Rectangle 430">
            <a:extLst>
              <a:ext uri="{FF2B5EF4-FFF2-40B4-BE49-F238E27FC236}">
                <a16:creationId xmlns:a16="http://schemas.microsoft.com/office/drawing/2014/main" id="{9A70EFF4-14C5-4244-8A34-1672E716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3" y="273377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06" name="Oval 431">
            <a:extLst>
              <a:ext uri="{FF2B5EF4-FFF2-40B4-BE49-F238E27FC236}">
                <a16:creationId xmlns:a16="http://schemas.microsoft.com/office/drawing/2014/main" id="{09EB6234-50D4-499D-9C33-54C44F9B2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90" y="2670273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07" name="Group 432">
            <a:extLst>
              <a:ext uri="{FF2B5EF4-FFF2-40B4-BE49-F238E27FC236}">
                <a16:creationId xmlns:a16="http://schemas.microsoft.com/office/drawing/2014/main" id="{5F0D43FA-FB1C-4664-979D-CE62CADA40B4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692500"/>
            <a:ext cx="171450" cy="60325"/>
            <a:chOff x="2848" y="848"/>
            <a:chExt cx="140" cy="98"/>
          </a:xfrm>
        </p:grpSpPr>
        <p:sp>
          <p:nvSpPr>
            <p:cNvPr id="6433" name="Line 433">
              <a:extLst>
                <a:ext uri="{FF2B5EF4-FFF2-40B4-BE49-F238E27FC236}">
                  <a16:creationId xmlns:a16="http://schemas.microsoft.com/office/drawing/2014/main" id="{7959221B-CC61-4CEE-808C-87E5A575B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4" name="Line 434">
              <a:extLst>
                <a:ext uri="{FF2B5EF4-FFF2-40B4-BE49-F238E27FC236}">
                  <a16:creationId xmlns:a16="http://schemas.microsoft.com/office/drawing/2014/main" id="{C5924878-B6B8-4073-92A8-9A8C3B239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5" name="Line 435">
              <a:extLst>
                <a:ext uri="{FF2B5EF4-FFF2-40B4-BE49-F238E27FC236}">
                  <a16:creationId xmlns:a16="http://schemas.microsoft.com/office/drawing/2014/main" id="{404BD01C-E6FB-4671-A6AE-145921631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08" name="Group 436">
            <a:extLst>
              <a:ext uri="{FF2B5EF4-FFF2-40B4-BE49-F238E27FC236}">
                <a16:creationId xmlns:a16="http://schemas.microsoft.com/office/drawing/2014/main" id="{E534784B-89FA-4F42-8BAB-7F2EB855621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18425" y="2692498"/>
            <a:ext cx="171450" cy="58738"/>
            <a:chOff x="2848" y="848"/>
            <a:chExt cx="140" cy="98"/>
          </a:xfrm>
        </p:grpSpPr>
        <p:sp>
          <p:nvSpPr>
            <p:cNvPr id="6430" name="Line 437">
              <a:extLst>
                <a:ext uri="{FF2B5EF4-FFF2-40B4-BE49-F238E27FC236}">
                  <a16:creationId xmlns:a16="http://schemas.microsoft.com/office/drawing/2014/main" id="{34986431-82C4-4DA4-9FC0-2CB7421E6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1" name="Line 438">
              <a:extLst>
                <a:ext uri="{FF2B5EF4-FFF2-40B4-BE49-F238E27FC236}">
                  <a16:creationId xmlns:a16="http://schemas.microsoft.com/office/drawing/2014/main" id="{D29EDBFC-C110-4959-A688-5B3BC0C65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2" name="Line 439">
              <a:extLst>
                <a:ext uri="{FF2B5EF4-FFF2-40B4-BE49-F238E27FC236}">
                  <a16:creationId xmlns:a16="http://schemas.microsoft.com/office/drawing/2014/main" id="{D1AA3941-35EE-418F-9BB4-EA8AF2612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09" name="Oval 440">
            <a:extLst>
              <a:ext uri="{FF2B5EF4-FFF2-40B4-BE49-F238E27FC236}">
                <a16:creationId xmlns:a16="http://schemas.microsoft.com/office/drawing/2014/main" id="{38FAE727-424B-4F53-A5EC-0C6E7511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7" y="3891061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10" name="Line 441">
            <a:extLst>
              <a:ext uri="{FF2B5EF4-FFF2-40B4-BE49-F238E27FC236}">
                <a16:creationId xmlns:a16="http://schemas.microsoft.com/office/drawing/2014/main" id="{C961BD9F-9C2C-4CA1-95F5-7F64FFD06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3883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1" name="Line 442">
            <a:extLst>
              <a:ext uri="{FF2B5EF4-FFF2-40B4-BE49-F238E27FC236}">
                <a16:creationId xmlns:a16="http://schemas.microsoft.com/office/drawing/2014/main" id="{743BFEE0-091D-4C06-B2FB-3D3C50A1B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3883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2" name="Rectangle 443">
            <a:extLst>
              <a:ext uri="{FF2B5EF4-FFF2-40B4-BE49-F238E27FC236}">
                <a16:creationId xmlns:a16="http://schemas.microsoft.com/office/drawing/2014/main" id="{A673B454-4C66-4C71-9506-DD1E2620E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388312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13" name="Oval 444">
            <a:extLst>
              <a:ext uri="{FF2B5EF4-FFF2-40B4-BE49-F238E27FC236}">
                <a16:creationId xmlns:a16="http://schemas.microsoft.com/office/drawing/2014/main" id="{9BEBAE6C-33B9-45B3-B4E1-AAA965716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2" y="3819623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14" name="Group 445">
            <a:extLst>
              <a:ext uri="{FF2B5EF4-FFF2-40B4-BE49-F238E27FC236}">
                <a16:creationId xmlns:a16="http://schemas.microsoft.com/office/drawing/2014/main" id="{E85C68AA-D762-48DB-B249-616E7FC73A98}"/>
              </a:ext>
            </a:extLst>
          </p:cNvPr>
          <p:cNvGrpSpPr>
            <a:grpSpLocks/>
          </p:cNvGrpSpPr>
          <p:nvPr/>
        </p:nvGrpSpPr>
        <p:grpSpPr bwMode="auto">
          <a:xfrm>
            <a:off x="7412038" y="3841850"/>
            <a:ext cx="171450" cy="60325"/>
            <a:chOff x="2848" y="848"/>
            <a:chExt cx="140" cy="98"/>
          </a:xfrm>
        </p:grpSpPr>
        <p:sp>
          <p:nvSpPr>
            <p:cNvPr id="6427" name="Line 446">
              <a:extLst>
                <a:ext uri="{FF2B5EF4-FFF2-40B4-BE49-F238E27FC236}">
                  <a16:creationId xmlns:a16="http://schemas.microsoft.com/office/drawing/2014/main" id="{B06AE5D5-1ABA-4215-8EE1-86C8CFDB9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8" name="Line 447">
              <a:extLst>
                <a:ext uri="{FF2B5EF4-FFF2-40B4-BE49-F238E27FC236}">
                  <a16:creationId xmlns:a16="http://schemas.microsoft.com/office/drawing/2014/main" id="{567F29D5-A821-4622-A4A7-FF1DF56BF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9" name="Line 448">
              <a:extLst>
                <a:ext uri="{FF2B5EF4-FFF2-40B4-BE49-F238E27FC236}">
                  <a16:creationId xmlns:a16="http://schemas.microsoft.com/office/drawing/2014/main" id="{EFFB2224-B18D-4402-A40D-0B664B82E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15" name="Group 449">
            <a:extLst>
              <a:ext uri="{FF2B5EF4-FFF2-40B4-BE49-F238E27FC236}">
                <a16:creationId xmlns:a16="http://schemas.microsoft.com/office/drawing/2014/main" id="{6A2A738A-A520-4BC5-B772-7085564A22F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2038" y="3841848"/>
            <a:ext cx="171450" cy="58738"/>
            <a:chOff x="2848" y="848"/>
            <a:chExt cx="140" cy="98"/>
          </a:xfrm>
        </p:grpSpPr>
        <p:sp>
          <p:nvSpPr>
            <p:cNvPr id="6424" name="Line 450">
              <a:extLst>
                <a:ext uri="{FF2B5EF4-FFF2-40B4-BE49-F238E27FC236}">
                  <a16:creationId xmlns:a16="http://schemas.microsoft.com/office/drawing/2014/main" id="{C1E8CDEE-514E-4770-B76D-80A066EBA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5" name="Line 451">
              <a:extLst>
                <a:ext uri="{FF2B5EF4-FFF2-40B4-BE49-F238E27FC236}">
                  <a16:creationId xmlns:a16="http://schemas.microsoft.com/office/drawing/2014/main" id="{579793B7-0ED4-40FB-A268-677922290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6" name="Line 452">
              <a:extLst>
                <a:ext uri="{FF2B5EF4-FFF2-40B4-BE49-F238E27FC236}">
                  <a16:creationId xmlns:a16="http://schemas.microsoft.com/office/drawing/2014/main" id="{FA960187-D909-4569-9D24-CCEA56744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16" name="Line 453">
            <a:extLst>
              <a:ext uri="{FF2B5EF4-FFF2-40B4-BE49-F238E27FC236}">
                <a16:creationId xmlns:a16="http://schemas.microsoft.com/office/drawing/2014/main" id="{62916E78-5F50-4AE6-9CC1-E75C45E541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9638" y="4248250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7" name="Line 454">
            <a:extLst>
              <a:ext uri="{FF2B5EF4-FFF2-40B4-BE49-F238E27FC236}">
                <a16:creationId xmlns:a16="http://schemas.microsoft.com/office/drawing/2014/main" id="{321EA15F-F688-4643-9873-5CFDE7912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3463" y="3986311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8" name="Line 455">
            <a:extLst>
              <a:ext uri="{FF2B5EF4-FFF2-40B4-BE49-F238E27FC236}">
                <a16:creationId xmlns:a16="http://schemas.microsoft.com/office/drawing/2014/main" id="{32B0B809-1FA2-4271-8D32-D585ECB97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00" y="3906936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9" name="Line 456">
            <a:extLst>
              <a:ext uri="{FF2B5EF4-FFF2-40B4-BE49-F238E27FC236}">
                <a16:creationId xmlns:a16="http://schemas.microsoft.com/office/drawing/2014/main" id="{54241818-5786-436A-B5CF-19FF4364E2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6840" y="3992663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0" name="Line 457">
            <a:extLst>
              <a:ext uri="{FF2B5EF4-FFF2-40B4-BE49-F238E27FC236}">
                <a16:creationId xmlns:a16="http://schemas.microsoft.com/office/drawing/2014/main" id="{2271E8EA-2817-4C24-815A-A98D80E33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5088" y="3913286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1" name="Line 458">
            <a:extLst>
              <a:ext uri="{FF2B5EF4-FFF2-40B4-BE49-F238E27FC236}">
                <a16:creationId xmlns:a16="http://schemas.microsoft.com/office/drawing/2014/main" id="{33B96ED0-C1EC-4AF1-AC41-55A76A301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365" y="2760763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2" name="Line 459">
            <a:extLst>
              <a:ext uri="{FF2B5EF4-FFF2-40B4-BE49-F238E27FC236}">
                <a16:creationId xmlns:a16="http://schemas.microsoft.com/office/drawing/2014/main" id="{393BE407-94AA-4A4E-94E5-C5D3C1FA1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5" y="2589311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3" name="Freeform 460">
            <a:extLst>
              <a:ext uri="{FF2B5EF4-FFF2-40B4-BE49-F238E27FC236}">
                <a16:creationId xmlns:a16="http://schemas.microsoft.com/office/drawing/2014/main" id="{F4588005-C7E9-41BD-B6EA-E6F2FEC4504A}"/>
              </a:ext>
            </a:extLst>
          </p:cNvPr>
          <p:cNvSpPr>
            <a:spLocks/>
          </p:cNvSpPr>
          <p:nvPr/>
        </p:nvSpPr>
        <p:spPr bwMode="auto">
          <a:xfrm>
            <a:off x="6867525" y="4595913"/>
            <a:ext cx="2979738" cy="1455737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4" name="Line 461">
            <a:extLst>
              <a:ext uri="{FF2B5EF4-FFF2-40B4-BE49-F238E27FC236}">
                <a16:creationId xmlns:a16="http://schemas.microsoft.com/office/drawing/2014/main" id="{4BA7D055-2DA6-4275-AC0A-ADA050D6D86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102727" y="5332511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5" name="Line 462">
            <a:extLst>
              <a:ext uri="{FF2B5EF4-FFF2-40B4-BE49-F238E27FC236}">
                <a16:creationId xmlns:a16="http://schemas.microsoft.com/office/drawing/2014/main" id="{6FE5233F-B033-437F-93B8-4E66F546A1A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9248777" y="561350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6" name="Line 463">
            <a:extLst>
              <a:ext uri="{FF2B5EF4-FFF2-40B4-BE49-F238E27FC236}">
                <a16:creationId xmlns:a16="http://schemas.microsoft.com/office/drawing/2014/main" id="{79458E3E-7611-4350-8F2E-CD7FC73E711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434513" y="528964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27" name="Group 464">
            <a:extLst>
              <a:ext uri="{FF2B5EF4-FFF2-40B4-BE49-F238E27FC236}">
                <a16:creationId xmlns:a16="http://schemas.microsoft.com/office/drawing/2014/main" id="{03269A9E-EB61-4CEB-9548-4F9BFA58003A}"/>
              </a:ext>
            </a:extLst>
          </p:cNvPr>
          <p:cNvGrpSpPr>
            <a:grpSpLocks/>
          </p:cNvGrpSpPr>
          <p:nvPr/>
        </p:nvGrpSpPr>
        <p:grpSpPr bwMode="auto">
          <a:xfrm>
            <a:off x="9013825" y="4999136"/>
            <a:ext cx="501650" cy="234950"/>
            <a:chOff x="4701" y="2996"/>
            <a:chExt cx="316" cy="148"/>
          </a:xfrm>
        </p:grpSpPr>
        <p:sp>
          <p:nvSpPr>
            <p:cNvPr id="6411" name="Oval 465">
              <a:extLst>
                <a:ext uri="{FF2B5EF4-FFF2-40B4-BE49-F238E27FC236}">
                  <a16:creationId xmlns:a16="http://schemas.microsoft.com/office/drawing/2014/main" id="{24B08268-9EA2-4981-9E91-F500B6E9E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12" name="Line 466">
              <a:extLst>
                <a:ext uri="{FF2B5EF4-FFF2-40B4-BE49-F238E27FC236}">
                  <a16:creationId xmlns:a16="http://schemas.microsoft.com/office/drawing/2014/main" id="{D4AE0DCB-42A6-4A4F-A8BC-EBF447D3C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13" name="Line 467">
              <a:extLst>
                <a:ext uri="{FF2B5EF4-FFF2-40B4-BE49-F238E27FC236}">
                  <a16:creationId xmlns:a16="http://schemas.microsoft.com/office/drawing/2014/main" id="{549F97A0-63D6-44B5-99A4-3EB1FD1B7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14" name="Rectangle 468">
              <a:extLst>
                <a:ext uri="{FF2B5EF4-FFF2-40B4-BE49-F238E27FC236}">
                  <a16:creationId xmlns:a16="http://schemas.microsoft.com/office/drawing/2014/main" id="{AB0CB061-6B6C-4CF6-A405-93470A2BA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15" name="Oval 469">
              <a:extLst>
                <a:ext uri="{FF2B5EF4-FFF2-40B4-BE49-F238E27FC236}">
                  <a16:creationId xmlns:a16="http://schemas.microsoft.com/office/drawing/2014/main" id="{686FC3F6-51D9-4843-A067-42E53913F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416" name="Group 470">
              <a:extLst>
                <a:ext uri="{FF2B5EF4-FFF2-40B4-BE49-F238E27FC236}">
                  <a16:creationId xmlns:a16="http://schemas.microsoft.com/office/drawing/2014/main" id="{A1D555A1-A979-422A-9DED-A4E1AE5DF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421" name="Line 471">
                <a:extLst>
                  <a:ext uri="{FF2B5EF4-FFF2-40B4-BE49-F238E27FC236}">
                    <a16:creationId xmlns:a16="http://schemas.microsoft.com/office/drawing/2014/main" id="{CE91FC6E-D830-489E-9BC5-8CD80DCC3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2" name="Line 472">
                <a:extLst>
                  <a:ext uri="{FF2B5EF4-FFF2-40B4-BE49-F238E27FC236}">
                    <a16:creationId xmlns:a16="http://schemas.microsoft.com/office/drawing/2014/main" id="{B3624E0E-CBF2-44CF-8D1F-BDE7B3DB6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3" name="Line 473">
                <a:extLst>
                  <a:ext uri="{FF2B5EF4-FFF2-40B4-BE49-F238E27FC236}">
                    <a16:creationId xmlns:a16="http://schemas.microsoft.com/office/drawing/2014/main" id="{3844B8D2-532A-4131-9F30-054627527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17" name="Group 474">
              <a:extLst>
                <a:ext uri="{FF2B5EF4-FFF2-40B4-BE49-F238E27FC236}">
                  <a16:creationId xmlns:a16="http://schemas.microsoft.com/office/drawing/2014/main" id="{DCA91065-4664-44B3-B9C4-E5F654939F4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418" name="Line 475">
                <a:extLst>
                  <a:ext uri="{FF2B5EF4-FFF2-40B4-BE49-F238E27FC236}">
                    <a16:creationId xmlns:a16="http://schemas.microsoft.com/office/drawing/2014/main" id="{8F1B8CDB-3E31-46BD-86E9-164710972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19" name="Line 476">
                <a:extLst>
                  <a:ext uri="{FF2B5EF4-FFF2-40B4-BE49-F238E27FC236}">
                    <a16:creationId xmlns:a16="http://schemas.microsoft.com/office/drawing/2014/main" id="{9A99B83F-8B4D-400D-953D-79408A7FB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0" name="Line 477">
                <a:extLst>
                  <a:ext uri="{FF2B5EF4-FFF2-40B4-BE49-F238E27FC236}">
                    <a16:creationId xmlns:a16="http://schemas.microsoft.com/office/drawing/2014/main" id="{8622F374-59AD-489E-918B-6CA2C44B5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28" name="Group 478">
            <a:extLst>
              <a:ext uri="{FF2B5EF4-FFF2-40B4-BE49-F238E27FC236}">
                <a16:creationId xmlns:a16="http://schemas.microsoft.com/office/drawing/2014/main" id="{8AECE173-B91F-4BD2-A783-1A9EB318AFE7}"/>
              </a:ext>
            </a:extLst>
          </p:cNvPr>
          <p:cNvGrpSpPr>
            <a:grpSpLocks/>
          </p:cNvGrpSpPr>
          <p:nvPr/>
        </p:nvGrpSpPr>
        <p:grpSpPr bwMode="auto">
          <a:xfrm>
            <a:off x="8197850" y="4722911"/>
            <a:ext cx="501650" cy="234950"/>
            <a:chOff x="3600" y="219"/>
            <a:chExt cx="360" cy="175"/>
          </a:xfrm>
        </p:grpSpPr>
        <p:sp>
          <p:nvSpPr>
            <p:cNvPr id="6398" name="Oval 479">
              <a:extLst>
                <a:ext uri="{FF2B5EF4-FFF2-40B4-BE49-F238E27FC236}">
                  <a16:creationId xmlns:a16="http://schemas.microsoft.com/office/drawing/2014/main" id="{DDB222B6-53BA-4012-9FFA-976F826E3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99" name="Line 480">
              <a:extLst>
                <a:ext uri="{FF2B5EF4-FFF2-40B4-BE49-F238E27FC236}">
                  <a16:creationId xmlns:a16="http://schemas.microsoft.com/office/drawing/2014/main" id="{C099A7D6-A00F-4081-AB1C-8DECD81EC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00" name="Line 481">
              <a:extLst>
                <a:ext uri="{FF2B5EF4-FFF2-40B4-BE49-F238E27FC236}">
                  <a16:creationId xmlns:a16="http://schemas.microsoft.com/office/drawing/2014/main" id="{DD5ABBE9-11AD-4346-9609-00696B0E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01" name="Rectangle 482">
              <a:extLst>
                <a:ext uri="{FF2B5EF4-FFF2-40B4-BE49-F238E27FC236}">
                  <a16:creationId xmlns:a16="http://schemas.microsoft.com/office/drawing/2014/main" id="{82849835-FF84-4610-95B3-B9C0A9B73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02" name="Oval 483">
              <a:extLst>
                <a:ext uri="{FF2B5EF4-FFF2-40B4-BE49-F238E27FC236}">
                  <a16:creationId xmlns:a16="http://schemas.microsoft.com/office/drawing/2014/main" id="{063EC8B8-40AF-4D52-98A7-6D9EAA97F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403" name="Group 484">
              <a:extLst>
                <a:ext uri="{FF2B5EF4-FFF2-40B4-BE49-F238E27FC236}">
                  <a16:creationId xmlns:a16="http://schemas.microsoft.com/office/drawing/2014/main" id="{1D6F3DE9-64AC-47B7-B202-358B915B0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08" name="Line 485">
                <a:extLst>
                  <a:ext uri="{FF2B5EF4-FFF2-40B4-BE49-F238E27FC236}">
                    <a16:creationId xmlns:a16="http://schemas.microsoft.com/office/drawing/2014/main" id="{D2FB9DD1-E012-48F3-8D0A-92ECD8E5D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9" name="Line 486">
                <a:extLst>
                  <a:ext uri="{FF2B5EF4-FFF2-40B4-BE49-F238E27FC236}">
                    <a16:creationId xmlns:a16="http://schemas.microsoft.com/office/drawing/2014/main" id="{AA44BFDD-4886-4DF5-A796-CF24600E1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10" name="Line 487">
                <a:extLst>
                  <a:ext uri="{FF2B5EF4-FFF2-40B4-BE49-F238E27FC236}">
                    <a16:creationId xmlns:a16="http://schemas.microsoft.com/office/drawing/2014/main" id="{756743B5-626E-451A-8415-9A60F6A5B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04" name="Group 488">
              <a:extLst>
                <a:ext uri="{FF2B5EF4-FFF2-40B4-BE49-F238E27FC236}">
                  <a16:creationId xmlns:a16="http://schemas.microsoft.com/office/drawing/2014/main" id="{FE458939-3820-46CF-A477-0AD94A7D8C0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405" name="Line 489">
                <a:extLst>
                  <a:ext uri="{FF2B5EF4-FFF2-40B4-BE49-F238E27FC236}">
                    <a16:creationId xmlns:a16="http://schemas.microsoft.com/office/drawing/2014/main" id="{8FE77532-1B00-40DA-9735-341D86C56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6" name="Line 490">
                <a:extLst>
                  <a:ext uri="{FF2B5EF4-FFF2-40B4-BE49-F238E27FC236}">
                    <a16:creationId xmlns:a16="http://schemas.microsoft.com/office/drawing/2014/main" id="{71DC786A-8517-46C1-89EE-EE6BED147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7" name="Line 491">
                <a:extLst>
                  <a:ext uri="{FF2B5EF4-FFF2-40B4-BE49-F238E27FC236}">
                    <a16:creationId xmlns:a16="http://schemas.microsoft.com/office/drawing/2014/main" id="{C4279B59-C7AC-46FD-AA38-E6BB3A16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29" name="Group 492">
            <a:extLst>
              <a:ext uri="{FF2B5EF4-FFF2-40B4-BE49-F238E27FC236}">
                <a16:creationId xmlns:a16="http://schemas.microsoft.com/office/drawing/2014/main" id="{0C10C3E6-4F3A-4F7A-90E0-1F959D618898}"/>
              </a:ext>
            </a:extLst>
          </p:cNvPr>
          <p:cNvGrpSpPr>
            <a:grpSpLocks/>
          </p:cNvGrpSpPr>
          <p:nvPr/>
        </p:nvGrpSpPr>
        <p:grpSpPr bwMode="auto">
          <a:xfrm>
            <a:off x="7532688" y="5027711"/>
            <a:ext cx="501650" cy="234950"/>
            <a:chOff x="3600" y="219"/>
            <a:chExt cx="360" cy="175"/>
          </a:xfrm>
        </p:grpSpPr>
        <p:sp>
          <p:nvSpPr>
            <p:cNvPr id="6385" name="Oval 493">
              <a:extLst>
                <a:ext uri="{FF2B5EF4-FFF2-40B4-BE49-F238E27FC236}">
                  <a16:creationId xmlns:a16="http://schemas.microsoft.com/office/drawing/2014/main" id="{5FD11A9C-1CF7-497B-8DEE-C9ED957C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86" name="Line 494">
              <a:extLst>
                <a:ext uri="{FF2B5EF4-FFF2-40B4-BE49-F238E27FC236}">
                  <a16:creationId xmlns:a16="http://schemas.microsoft.com/office/drawing/2014/main" id="{1581C1BC-6B88-4B7A-BBC8-FF210B484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87" name="Line 495">
              <a:extLst>
                <a:ext uri="{FF2B5EF4-FFF2-40B4-BE49-F238E27FC236}">
                  <a16:creationId xmlns:a16="http://schemas.microsoft.com/office/drawing/2014/main" id="{D70714BC-39C4-4ECA-861B-66B06DA35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88" name="Rectangle 496">
              <a:extLst>
                <a:ext uri="{FF2B5EF4-FFF2-40B4-BE49-F238E27FC236}">
                  <a16:creationId xmlns:a16="http://schemas.microsoft.com/office/drawing/2014/main" id="{388C2EAC-7562-41F7-B72A-5AEAB4CF5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89" name="Oval 497">
              <a:extLst>
                <a:ext uri="{FF2B5EF4-FFF2-40B4-BE49-F238E27FC236}">
                  <a16:creationId xmlns:a16="http://schemas.microsoft.com/office/drawing/2014/main" id="{52042BAE-A15D-49CE-89DC-EB84FD4C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90" name="Group 498">
              <a:extLst>
                <a:ext uri="{FF2B5EF4-FFF2-40B4-BE49-F238E27FC236}">
                  <a16:creationId xmlns:a16="http://schemas.microsoft.com/office/drawing/2014/main" id="{D9C862EB-C621-4D21-9909-96754ECF7A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95" name="Line 499">
                <a:extLst>
                  <a:ext uri="{FF2B5EF4-FFF2-40B4-BE49-F238E27FC236}">
                    <a16:creationId xmlns:a16="http://schemas.microsoft.com/office/drawing/2014/main" id="{DFC80D75-A2CB-4C80-8A12-0148C3A57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6" name="Line 500">
                <a:extLst>
                  <a:ext uri="{FF2B5EF4-FFF2-40B4-BE49-F238E27FC236}">
                    <a16:creationId xmlns:a16="http://schemas.microsoft.com/office/drawing/2014/main" id="{71D20FBA-28C9-48E1-9779-20A40FB5F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7" name="Line 501">
                <a:extLst>
                  <a:ext uri="{FF2B5EF4-FFF2-40B4-BE49-F238E27FC236}">
                    <a16:creationId xmlns:a16="http://schemas.microsoft.com/office/drawing/2014/main" id="{C3CB139F-ADF9-4CFA-92EC-BB4BEFAC4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91" name="Group 502">
              <a:extLst>
                <a:ext uri="{FF2B5EF4-FFF2-40B4-BE49-F238E27FC236}">
                  <a16:creationId xmlns:a16="http://schemas.microsoft.com/office/drawing/2014/main" id="{2963D221-52AF-4960-A68F-37679E5E987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92" name="Line 503">
                <a:extLst>
                  <a:ext uri="{FF2B5EF4-FFF2-40B4-BE49-F238E27FC236}">
                    <a16:creationId xmlns:a16="http://schemas.microsoft.com/office/drawing/2014/main" id="{2B009357-B6D4-4ED8-BE45-E72EE61AC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3" name="Line 504">
                <a:extLst>
                  <a:ext uri="{FF2B5EF4-FFF2-40B4-BE49-F238E27FC236}">
                    <a16:creationId xmlns:a16="http://schemas.microsoft.com/office/drawing/2014/main" id="{400110C8-46BF-41FE-B140-EADB64D4F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4" name="Line 505">
                <a:extLst>
                  <a:ext uri="{FF2B5EF4-FFF2-40B4-BE49-F238E27FC236}">
                    <a16:creationId xmlns:a16="http://schemas.microsoft.com/office/drawing/2014/main" id="{2E04D14B-62F1-4054-8FD8-F4BBDB7FB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6230" name="Line 506">
            <a:extLst>
              <a:ext uri="{FF2B5EF4-FFF2-40B4-BE49-F238E27FC236}">
                <a16:creationId xmlns:a16="http://schemas.microsoft.com/office/drawing/2014/main" id="{7469622A-0958-4064-87D9-CE0D8D842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7115" y="4934048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1" name="Line 507">
            <a:extLst>
              <a:ext uri="{FF2B5EF4-FFF2-40B4-BE49-F238E27FC236}">
                <a16:creationId xmlns:a16="http://schemas.microsoft.com/office/drawing/2014/main" id="{E198E3CD-BFE3-426C-9BD2-B734B8286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4652" y="4946748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2" name="Line 508">
            <a:extLst>
              <a:ext uri="{FF2B5EF4-FFF2-40B4-BE49-F238E27FC236}">
                <a16:creationId xmlns:a16="http://schemas.microsoft.com/office/drawing/2014/main" id="{4B2358F6-5406-4187-8A84-A83B9612F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7513" y="5149948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3" name="Line 509">
            <a:extLst>
              <a:ext uri="{FF2B5EF4-FFF2-40B4-BE49-F238E27FC236}">
                <a16:creationId xmlns:a16="http://schemas.microsoft.com/office/drawing/2014/main" id="{28403B0C-AA19-4C35-81D5-B6F42DEB89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2663" y="4895948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4" name="Line 510">
            <a:extLst>
              <a:ext uri="{FF2B5EF4-FFF2-40B4-BE49-F238E27FC236}">
                <a16:creationId xmlns:a16="http://schemas.microsoft.com/office/drawing/2014/main" id="{CEE4DACE-F1B3-4A2F-871A-AF04BAA1C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4946748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5" name="Line 511">
            <a:extLst>
              <a:ext uri="{FF2B5EF4-FFF2-40B4-BE49-F238E27FC236}">
                <a16:creationId xmlns:a16="http://schemas.microsoft.com/office/drawing/2014/main" id="{BE34D4CF-ABCF-402B-B99F-5F99D85C0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365" y="5283298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6" name="Line 512">
            <a:extLst>
              <a:ext uri="{FF2B5EF4-FFF2-40B4-BE49-F238E27FC236}">
                <a16:creationId xmlns:a16="http://schemas.microsoft.com/office/drawing/2014/main" id="{367A0180-E99A-45DC-92F4-52493BE9A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5362673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7" name="Line 513">
            <a:extLst>
              <a:ext uri="{FF2B5EF4-FFF2-40B4-BE49-F238E27FC236}">
                <a16:creationId xmlns:a16="http://schemas.microsoft.com/office/drawing/2014/main" id="{53EF1A4A-6F33-4D7E-AA6A-BE28CCED2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0490" y="5270600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8" name="Line 514">
            <a:extLst>
              <a:ext uri="{FF2B5EF4-FFF2-40B4-BE49-F238E27FC236}">
                <a16:creationId xmlns:a16="http://schemas.microsoft.com/office/drawing/2014/main" id="{B25A84E4-6768-4069-AE13-DEC3A94AC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5" y="5359498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9" name="Line 515">
            <a:extLst>
              <a:ext uri="{FF2B5EF4-FFF2-40B4-BE49-F238E27FC236}">
                <a16:creationId xmlns:a16="http://schemas.microsoft.com/office/drawing/2014/main" id="{0DE748B9-E36E-4E2E-975F-A5EC76ADAE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0038" y="5367436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0" name="Line 516">
            <a:extLst>
              <a:ext uri="{FF2B5EF4-FFF2-40B4-BE49-F238E27FC236}">
                <a16:creationId xmlns:a16="http://schemas.microsoft.com/office/drawing/2014/main" id="{1081DD6A-606F-471A-8FDF-65D132472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226150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1" name="Line 517">
            <a:extLst>
              <a:ext uri="{FF2B5EF4-FFF2-40B4-BE49-F238E27FC236}">
                <a16:creationId xmlns:a16="http://schemas.microsoft.com/office/drawing/2014/main" id="{DA292A6D-3D86-4E36-8B59-6A5E4E06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138" y="5161061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42" name="Group 518">
            <a:extLst>
              <a:ext uri="{FF2B5EF4-FFF2-40B4-BE49-F238E27FC236}">
                <a16:creationId xmlns:a16="http://schemas.microsoft.com/office/drawing/2014/main" id="{75FE9276-B4A4-4671-A0D4-37D1D5BCA2A1}"/>
              </a:ext>
            </a:extLst>
          </p:cNvPr>
          <p:cNvGrpSpPr>
            <a:grpSpLocks/>
          </p:cNvGrpSpPr>
          <p:nvPr/>
        </p:nvGrpSpPr>
        <p:grpSpPr bwMode="auto">
          <a:xfrm>
            <a:off x="6635752" y="1920973"/>
            <a:ext cx="3021013" cy="3981450"/>
            <a:chOff x="-1203" y="1352"/>
            <a:chExt cx="1903" cy="2508"/>
          </a:xfrm>
        </p:grpSpPr>
        <p:grpSp>
          <p:nvGrpSpPr>
            <p:cNvPr id="6345" name="Group 519">
              <a:extLst>
                <a:ext uri="{FF2B5EF4-FFF2-40B4-BE49-F238E27FC236}">
                  <a16:creationId xmlns:a16="http://schemas.microsoft.com/office/drawing/2014/main" id="{89FA98D2-B547-425B-9D2F-12FAD187A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6382" name="Picture 520" descr="lgv_fqmg[1]">
                <a:extLst>
                  <a:ext uri="{FF2B5EF4-FFF2-40B4-BE49-F238E27FC236}">
                    <a16:creationId xmlns:a16="http://schemas.microsoft.com/office/drawing/2014/main" id="{D755B56A-3A42-432F-9D2D-9472B9F640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3" name="Line 521">
                <a:extLst>
                  <a:ext uri="{FF2B5EF4-FFF2-40B4-BE49-F238E27FC236}">
                    <a16:creationId xmlns:a16="http://schemas.microsoft.com/office/drawing/2014/main" id="{F5F196ED-6EE5-4632-822A-747C471F6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84" name="Line 522">
                <a:extLst>
                  <a:ext uri="{FF2B5EF4-FFF2-40B4-BE49-F238E27FC236}">
                    <a16:creationId xmlns:a16="http://schemas.microsoft.com/office/drawing/2014/main" id="{AC62695E-FE85-4926-807D-04A60C8D2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pic>
          <p:nvPicPr>
            <p:cNvPr id="6346" name="Picture 523" descr="imgyjavg[1]">
              <a:extLst>
                <a:ext uri="{FF2B5EF4-FFF2-40B4-BE49-F238E27FC236}">
                  <a16:creationId xmlns:a16="http://schemas.microsoft.com/office/drawing/2014/main" id="{E12F8924-D49B-4786-A787-3B7B4DE4F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347" name="Group 524">
              <a:extLst>
                <a:ext uri="{FF2B5EF4-FFF2-40B4-BE49-F238E27FC236}">
                  <a16:creationId xmlns:a16="http://schemas.microsoft.com/office/drawing/2014/main" id="{40477B72-D4D4-4723-B0FC-58EFDABA9E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6380" name="Object 525">
                <a:extLst>
                  <a:ext uri="{FF2B5EF4-FFF2-40B4-BE49-F238E27FC236}">
                    <a16:creationId xmlns:a16="http://schemas.microsoft.com/office/drawing/2014/main" id="{580C079D-25B4-4C37-8619-BFD78B9776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123" name="Clip" r:id="rId5" imgW="826829" imgH="840406" progId="MS_ClipArt_Gallery.2">
                      <p:embed/>
                    </p:oleObj>
                  </mc:Choice>
                  <mc:Fallback>
                    <p:oleObj name="Clip" r:id="rId5" imgW="826829" imgH="840406" progId="MS_ClipArt_Gallery.2">
                      <p:embed/>
                      <p:pic>
                        <p:nvPicPr>
                          <p:cNvPr id="6380" name="Object 525">
                            <a:extLst>
                              <a:ext uri="{FF2B5EF4-FFF2-40B4-BE49-F238E27FC236}">
                                <a16:creationId xmlns:a16="http://schemas.microsoft.com/office/drawing/2014/main" id="{580C079D-25B4-4C37-8619-BFD78B9776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81" name="Object 526">
                <a:extLst>
                  <a:ext uri="{FF2B5EF4-FFF2-40B4-BE49-F238E27FC236}">
                    <a16:creationId xmlns:a16="http://schemas.microsoft.com/office/drawing/2014/main" id="{232CCA1B-0107-48C1-A82C-913C6011CF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124" name="Clip" r:id="rId7" imgW="1268295" imgH="1199426" progId="MS_ClipArt_Gallery.2">
                      <p:embed/>
                    </p:oleObj>
                  </mc:Choice>
                  <mc:Fallback>
                    <p:oleObj name="Clip" r:id="rId7" imgW="1268295" imgH="1199426" progId="MS_ClipArt_Gallery.2">
                      <p:embed/>
                      <p:pic>
                        <p:nvPicPr>
                          <p:cNvPr id="6381" name="Object 526">
                            <a:extLst>
                              <a:ext uri="{FF2B5EF4-FFF2-40B4-BE49-F238E27FC236}">
                                <a16:creationId xmlns:a16="http://schemas.microsoft.com/office/drawing/2014/main" id="{232CCA1B-0107-48C1-A82C-913C6011CF3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48" name="Group 527">
              <a:extLst>
                <a:ext uri="{FF2B5EF4-FFF2-40B4-BE49-F238E27FC236}">
                  <a16:creationId xmlns:a16="http://schemas.microsoft.com/office/drawing/2014/main" id="{2550FB11-654F-4E99-BEDD-1474C96B1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6378" name="Object 528">
                <a:extLst>
                  <a:ext uri="{FF2B5EF4-FFF2-40B4-BE49-F238E27FC236}">
                    <a16:creationId xmlns:a16="http://schemas.microsoft.com/office/drawing/2014/main" id="{315BBA7E-8468-4C0C-93FB-EA86756728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125"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6378" name="Object 528">
                            <a:extLst>
                              <a:ext uri="{FF2B5EF4-FFF2-40B4-BE49-F238E27FC236}">
                                <a16:creationId xmlns:a16="http://schemas.microsoft.com/office/drawing/2014/main" id="{315BBA7E-8468-4C0C-93FB-EA86756728C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79" name="Object 529">
                <a:extLst>
                  <a:ext uri="{FF2B5EF4-FFF2-40B4-BE49-F238E27FC236}">
                    <a16:creationId xmlns:a16="http://schemas.microsoft.com/office/drawing/2014/main" id="{D2E8C6B3-C2F6-4135-8043-44232B7441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126"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6379" name="Object 529">
                            <a:extLst>
                              <a:ext uri="{FF2B5EF4-FFF2-40B4-BE49-F238E27FC236}">
                                <a16:creationId xmlns:a16="http://schemas.microsoft.com/office/drawing/2014/main" id="{D2E8C6B3-C2F6-4135-8043-44232B74414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349" name="Object 530">
              <a:extLst>
                <a:ext uri="{FF2B5EF4-FFF2-40B4-BE49-F238E27FC236}">
                  <a16:creationId xmlns:a16="http://schemas.microsoft.com/office/drawing/2014/main" id="{55B635C9-D9E6-4839-9DC6-6C07D2C4F5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27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6349" name="Object 530">
                          <a:extLst>
                            <a:ext uri="{FF2B5EF4-FFF2-40B4-BE49-F238E27FC236}">
                              <a16:creationId xmlns:a16="http://schemas.microsoft.com/office/drawing/2014/main" id="{55B635C9-D9E6-4839-9DC6-6C07D2C4F5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0" name="Group 531">
              <a:extLst>
                <a:ext uri="{FF2B5EF4-FFF2-40B4-BE49-F238E27FC236}">
                  <a16:creationId xmlns:a16="http://schemas.microsoft.com/office/drawing/2014/main" id="{1CDF0661-9E46-4408-BF92-4B49BC7CD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6370" name="AutoShape 532">
                <a:extLst>
                  <a:ext uri="{FF2B5EF4-FFF2-40B4-BE49-F238E27FC236}">
                    <a16:creationId xmlns:a16="http://schemas.microsoft.com/office/drawing/2014/main" id="{20AF44C2-7014-4A07-96EF-ADC71CE26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1" name="Rectangle 533">
                <a:extLst>
                  <a:ext uri="{FF2B5EF4-FFF2-40B4-BE49-F238E27FC236}">
                    <a16:creationId xmlns:a16="http://schemas.microsoft.com/office/drawing/2014/main" id="{90A9CD52-0D79-4E7B-BD1C-218BA46CC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2" name="Rectangle 534">
                <a:extLst>
                  <a:ext uri="{FF2B5EF4-FFF2-40B4-BE49-F238E27FC236}">
                    <a16:creationId xmlns:a16="http://schemas.microsoft.com/office/drawing/2014/main" id="{BDFFDEF9-BC27-4838-B864-5F1664A88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3" name="AutoShape 535">
                <a:extLst>
                  <a:ext uri="{FF2B5EF4-FFF2-40B4-BE49-F238E27FC236}">
                    <a16:creationId xmlns:a16="http://schemas.microsoft.com/office/drawing/2014/main" id="{2D843165-6E1F-4E68-B693-500A57AF2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4" name="Line 536">
                <a:extLst>
                  <a:ext uri="{FF2B5EF4-FFF2-40B4-BE49-F238E27FC236}">
                    <a16:creationId xmlns:a16="http://schemas.microsoft.com/office/drawing/2014/main" id="{F5F7886E-90A7-4132-8BDD-47982AADB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75" name="Line 537">
                <a:extLst>
                  <a:ext uri="{FF2B5EF4-FFF2-40B4-BE49-F238E27FC236}">
                    <a16:creationId xmlns:a16="http://schemas.microsoft.com/office/drawing/2014/main" id="{68756896-5986-4F77-8500-F18133E98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76" name="Rectangle 538">
                <a:extLst>
                  <a:ext uri="{FF2B5EF4-FFF2-40B4-BE49-F238E27FC236}">
                    <a16:creationId xmlns:a16="http://schemas.microsoft.com/office/drawing/2014/main" id="{1426E769-D4D8-4B9B-BDC0-05AC57E63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7" name="Rectangle 539">
                <a:extLst>
                  <a:ext uri="{FF2B5EF4-FFF2-40B4-BE49-F238E27FC236}">
                    <a16:creationId xmlns:a16="http://schemas.microsoft.com/office/drawing/2014/main" id="{0E4403B3-1CA1-48FB-9898-4AAF49A18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aphicFrame>
          <p:nvGraphicFramePr>
            <p:cNvPr id="6351" name="Object 540">
              <a:extLst>
                <a:ext uri="{FF2B5EF4-FFF2-40B4-BE49-F238E27FC236}">
                  <a16:creationId xmlns:a16="http://schemas.microsoft.com/office/drawing/2014/main" id="{DA4920B2-E1CC-4AF3-93CB-8ED85807D3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28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6351" name="Object 540">
                          <a:extLst>
                            <a:ext uri="{FF2B5EF4-FFF2-40B4-BE49-F238E27FC236}">
                              <a16:creationId xmlns:a16="http://schemas.microsoft.com/office/drawing/2014/main" id="{DA4920B2-E1CC-4AF3-93CB-8ED85807D3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2" name="Object 541">
              <a:extLst>
                <a:ext uri="{FF2B5EF4-FFF2-40B4-BE49-F238E27FC236}">
                  <a16:creationId xmlns:a16="http://schemas.microsoft.com/office/drawing/2014/main" id="{556CBEFF-4737-45B5-A444-E178C26312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29"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6352" name="Object 541">
                          <a:extLst>
                            <a:ext uri="{FF2B5EF4-FFF2-40B4-BE49-F238E27FC236}">
                              <a16:creationId xmlns:a16="http://schemas.microsoft.com/office/drawing/2014/main" id="{556CBEFF-4737-45B5-A444-E178C26312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3" name="Object 542">
              <a:extLst>
                <a:ext uri="{FF2B5EF4-FFF2-40B4-BE49-F238E27FC236}">
                  <a16:creationId xmlns:a16="http://schemas.microsoft.com/office/drawing/2014/main" id="{3AED0349-E898-4BDD-9AFB-1D4DA6A62D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30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6353" name="Object 542">
                          <a:extLst>
                            <a:ext uri="{FF2B5EF4-FFF2-40B4-BE49-F238E27FC236}">
                              <a16:creationId xmlns:a16="http://schemas.microsoft.com/office/drawing/2014/main" id="{3AED0349-E898-4BDD-9AFB-1D4DA6A62D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4" name="Object 543">
              <a:extLst>
                <a:ext uri="{FF2B5EF4-FFF2-40B4-BE49-F238E27FC236}">
                  <a16:creationId xmlns:a16="http://schemas.microsoft.com/office/drawing/2014/main" id="{4AF37073-6A1E-4963-A689-8D2031E042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31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6354" name="Object 543">
                          <a:extLst>
                            <a:ext uri="{FF2B5EF4-FFF2-40B4-BE49-F238E27FC236}">
                              <a16:creationId xmlns:a16="http://schemas.microsoft.com/office/drawing/2014/main" id="{4AF37073-6A1E-4963-A689-8D2031E042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5" name="Group 544">
              <a:extLst>
                <a:ext uri="{FF2B5EF4-FFF2-40B4-BE49-F238E27FC236}">
                  <a16:creationId xmlns:a16="http://schemas.microsoft.com/office/drawing/2014/main" id="{F09418FF-BF39-47E1-844D-117238820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6368" name="Object 545">
                <a:extLst>
                  <a:ext uri="{FF2B5EF4-FFF2-40B4-BE49-F238E27FC236}">
                    <a16:creationId xmlns:a16="http://schemas.microsoft.com/office/drawing/2014/main" id="{532447C2-70D9-4B1F-BBC0-8EDBDD47FA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132"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6368" name="Object 545">
                            <a:extLst>
                              <a:ext uri="{FF2B5EF4-FFF2-40B4-BE49-F238E27FC236}">
                                <a16:creationId xmlns:a16="http://schemas.microsoft.com/office/drawing/2014/main" id="{532447C2-70D9-4B1F-BBC0-8EDBDD47FAE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69" name="Object 546">
                <a:extLst>
                  <a:ext uri="{FF2B5EF4-FFF2-40B4-BE49-F238E27FC236}">
                    <a16:creationId xmlns:a16="http://schemas.microsoft.com/office/drawing/2014/main" id="{0E454A54-AA00-4543-99A4-2219E2D09F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133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6369" name="Object 546">
                            <a:extLst>
                              <a:ext uri="{FF2B5EF4-FFF2-40B4-BE49-F238E27FC236}">
                                <a16:creationId xmlns:a16="http://schemas.microsoft.com/office/drawing/2014/main" id="{0E454A54-AA00-4543-99A4-2219E2D09F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56" name="Group 547">
              <a:extLst>
                <a:ext uri="{FF2B5EF4-FFF2-40B4-BE49-F238E27FC236}">
                  <a16:creationId xmlns:a16="http://schemas.microsoft.com/office/drawing/2014/main" id="{1A075EE5-A74E-4255-918B-7141C78A4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6366" name="Object 548">
                <a:extLst>
                  <a:ext uri="{FF2B5EF4-FFF2-40B4-BE49-F238E27FC236}">
                    <a16:creationId xmlns:a16="http://schemas.microsoft.com/office/drawing/2014/main" id="{85750596-2143-4FAC-B192-5C2DED0C34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134"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6366" name="Object 548">
                            <a:extLst>
                              <a:ext uri="{FF2B5EF4-FFF2-40B4-BE49-F238E27FC236}">
                                <a16:creationId xmlns:a16="http://schemas.microsoft.com/office/drawing/2014/main" id="{85750596-2143-4FAC-B192-5C2DED0C344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67" name="Object 549">
                <a:extLst>
                  <a:ext uri="{FF2B5EF4-FFF2-40B4-BE49-F238E27FC236}">
                    <a16:creationId xmlns:a16="http://schemas.microsoft.com/office/drawing/2014/main" id="{1F8DE680-F4FF-424A-A5E1-52E0363933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135"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6367" name="Object 549">
                            <a:extLst>
                              <a:ext uri="{FF2B5EF4-FFF2-40B4-BE49-F238E27FC236}">
                                <a16:creationId xmlns:a16="http://schemas.microsoft.com/office/drawing/2014/main" id="{1F8DE680-F4FF-424A-A5E1-52E0363933B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57" name="Group 550">
              <a:extLst>
                <a:ext uri="{FF2B5EF4-FFF2-40B4-BE49-F238E27FC236}">
                  <a16:creationId xmlns:a16="http://schemas.microsoft.com/office/drawing/2014/main" id="{43F685A1-6409-4460-9B00-6F3BDD33A4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6358" name="AutoShape 551">
                <a:extLst>
                  <a:ext uri="{FF2B5EF4-FFF2-40B4-BE49-F238E27FC236}">
                    <a16:creationId xmlns:a16="http://schemas.microsoft.com/office/drawing/2014/main" id="{50320187-5F01-415B-AAEA-A134EFD15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9" name="Rectangle 552">
                <a:extLst>
                  <a:ext uri="{FF2B5EF4-FFF2-40B4-BE49-F238E27FC236}">
                    <a16:creationId xmlns:a16="http://schemas.microsoft.com/office/drawing/2014/main" id="{E058B42D-6AD2-4E9C-A604-F0E65B57C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0" name="Rectangle 553">
                <a:extLst>
                  <a:ext uri="{FF2B5EF4-FFF2-40B4-BE49-F238E27FC236}">
                    <a16:creationId xmlns:a16="http://schemas.microsoft.com/office/drawing/2014/main" id="{CF8E8290-9755-49F4-AB25-ACAA0AB29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1" name="AutoShape 554">
                <a:extLst>
                  <a:ext uri="{FF2B5EF4-FFF2-40B4-BE49-F238E27FC236}">
                    <a16:creationId xmlns:a16="http://schemas.microsoft.com/office/drawing/2014/main" id="{B4A11185-595B-4D36-B0B6-AD1D89D84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2" name="Line 555">
                <a:extLst>
                  <a:ext uri="{FF2B5EF4-FFF2-40B4-BE49-F238E27FC236}">
                    <a16:creationId xmlns:a16="http://schemas.microsoft.com/office/drawing/2014/main" id="{BFA57F5D-70E1-488E-A740-1365873C3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63" name="Line 556">
                <a:extLst>
                  <a:ext uri="{FF2B5EF4-FFF2-40B4-BE49-F238E27FC236}">
                    <a16:creationId xmlns:a16="http://schemas.microsoft.com/office/drawing/2014/main" id="{058411FF-8658-48C2-BFD8-3C7B61CCF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64" name="Rectangle 557">
                <a:extLst>
                  <a:ext uri="{FF2B5EF4-FFF2-40B4-BE49-F238E27FC236}">
                    <a16:creationId xmlns:a16="http://schemas.microsoft.com/office/drawing/2014/main" id="{30B3DDD6-5162-4E23-A6E4-B1BCA30F1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5" name="Rectangle 558">
                <a:extLst>
                  <a:ext uri="{FF2B5EF4-FFF2-40B4-BE49-F238E27FC236}">
                    <a16:creationId xmlns:a16="http://schemas.microsoft.com/office/drawing/2014/main" id="{B34EEB28-C7B6-40C9-8200-F49C602C8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6243" name="Line 559">
            <a:extLst>
              <a:ext uri="{FF2B5EF4-FFF2-40B4-BE49-F238E27FC236}">
                <a16:creationId xmlns:a16="http://schemas.microsoft.com/office/drawing/2014/main" id="{027F5EFF-713F-4802-B748-E6E32FCE58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9040" y="3683100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4" name="Line 560">
            <a:extLst>
              <a:ext uri="{FF2B5EF4-FFF2-40B4-BE49-F238E27FC236}">
                <a16:creationId xmlns:a16="http://schemas.microsoft.com/office/drawing/2014/main" id="{24880229-98EB-4880-8FB6-E23AEA264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027" y="2665511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5" name="Line 561">
            <a:extLst>
              <a:ext uri="{FF2B5EF4-FFF2-40B4-BE49-F238E27FC236}">
                <a16:creationId xmlns:a16="http://schemas.microsoft.com/office/drawing/2014/main" id="{63E37F72-DD1A-4756-B2D3-44A284063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2988" y="2838548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6" name="Line 562">
            <a:extLst>
              <a:ext uri="{FF2B5EF4-FFF2-40B4-BE49-F238E27FC236}">
                <a16:creationId xmlns:a16="http://schemas.microsoft.com/office/drawing/2014/main" id="{C03769A4-DACD-4D1B-9237-0BD27B15E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4440" y="2735363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7" name="Line 563">
            <a:extLst>
              <a:ext uri="{FF2B5EF4-FFF2-40B4-BE49-F238E27FC236}">
                <a16:creationId xmlns:a16="http://schemas.microsoft.com/office/drawing/2014/main" id="{C3D5BB0F-20DA-4220-9812-20B45112E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9563" y="2733773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8" name="Line 564">
            <a:extLst>
              <a:ext uri="{FF2B5EF4-FFF2-40B4-BE49-F238E27FC236}">
                <a16:creationId xmlns:a16="http://schemas.microsoft.com/office/drawing/2014/main" id="{C119B980-6131-40CC-B9F8-461BF6BA3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3488" y="3040161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9" name="Line 565">
            <a:extLst>
              <a:ext uri="{FF2B5EF4-FFF2-40B4-BE49-F238E27FC236}">
                <a16:creationId xmlns:a16="http://schemas.microsoft.com/office/drawing/2014/main" id="{B5437EB7-39EE-4AE2-A01C-64578B7F5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8515" y="3906938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0" name="Line 566">
            <a:extLst>
              <a:ext uri="{FF2B5EF4-FFF2-40B4-BE49-F238E27FC236}">
                <a16:creationId xmlns:a16="http://schemas.microsoft.com/office/drawing/2014/main" id="{81CB0DB7-66B4-4810-9078-BBEBFFDFD6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7827" y="2433738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1" name="Line 567">
            <a:extLst>
              <a:ext uri="{FF2B5EF4-FFF2-40B4-BE49-F238E27FC236}">
                <a16:creationId xmlns:a16="http://schemas.microsoft.com/office/drawing/2014/main" id="{0AA2410B-221C-4A58-A617-A1BEA7EF6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3030636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2" name="Line 568">
            <a:extLst>
              <a:ext uri="{FF2B5EF4-FFF2-40B4-BE49-F238E27FC236}">
                <a16:creationId xmlns:a16="http://schemas.microsoft.com/office/drawing/2014/main" id="{4A55C6B4-92EE-47DA-9CBB-F73B872E07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3452" y="3106836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3" name="Line 569">
            <a:extLst>
              <a:ext uri="{FF2B5EF4-FFF2-40B4-BE49-F238E27FC236}">
                <a16:creationId xmlns:a16="http://schemas.microsoft.com/office/drawing/2014/main" id="{F5FBEE51-E577-4E84-AC5A-BFEBAF67B1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2" y="3106838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54" name="Group 570">
            <a:extLst>
              <a:ext uri="{FF2B5EF4-FFF2-40B4-BE49-F238E27FC236}">
                <a16:creationId xmlns:a16="http://schemas.microsoft.com/office/drawing/2014/main" id="{A99A72AD-8AD4-4A43-ACEE-16421495D4E9}"/>
              </a:ext>
            </a:extLst>
          </p:cNvPr>
          <p:cNvGrpSpPr>
            <a:grpSpLocks/>
          </p:cNvGrpSpPr>
          <p:nvPr/>
        </p:nvGrpSpPr>
        <p:grpSpPr bwMode="auto">
          <a:xfrm>
            <a:off x="8196263" y="4724498"/>
            <a:ext cx="501650" cy="234950"/>
            <a:chOff x="4701" y="2996"/>
            <a:chExt cx="316" cy="148"/>
          </a:xfrm>
        </p:grpSpPr>
        <p:sp>
          <p:nvSpPr>
            <p:cNvPr id="6332" name="Oval 571">
              <a:extLst>
                <a:ext uri="{FF2B5EF4-FFF2-40B4-BE49-F238E27FC236}">
                  <a16:creationId xmlns:a16="http://schemas.microsoft.com/office/drawing/2014/main" id="{9FA81D16-290A-4ED0-AD7E-096622603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33" name="Line 572">
              <a:extLst>
                <a:ext uri="{FF2B5EF4-FFF2-40B4-BE49-F238E27FC236}">
                  <a16:creationId xmlns:a16="http://schemas.microsoft.com/office/drawing/2014/main" id="{B5FC6037-FD5A-4243-8BE1-59DEC450E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34" name="Line 573">
              <a:extLst>
                <a:ext uri="{FF2B5EF4-FFF2-40B4-BE49-F238E27FC236}">
                  <a16:creationId xmlns:a16="http://schemas.microsoft.com/office/drawing/2014/main" id="{4C632146-97D2-47F0-871D-E2BBF7430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35" name="Rectangle 574">
              <a:extLst>
                <a:ext uri="{FF2B5EF4-FFF2-40B4-BE49-F238E27FC236}">
                  <a16:creationId xmlns:a16="http://schemas.microsoft.com/office/drawing/2014/main" id="{7B96E8F8-A21B-4798-B252-C7D6085F6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36" name="Oval 575">
              <a:extLst>
                <a:ext uri="{FF2B5EF4-FFF2-40B4-BE49-F238E27FC236}">
                  <a16:creationId xmlns:a16="http://schemas.microsoft.com/office/drawing/2014/main" id="{DC7F23AE-6B56-47F7-807F-913DEA155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37" name="Group 576">
              <a:extLst>
                <a:ext uri="{FF2B5EF4-FFF2-40B4-BE49-F238E27FC236}">
                  <a16:creationId xmlns:a16="http://schemas.microsoft.com/office/drawing/2014/main" id="{FB7E1EC2-59A5-4555-976C-35B48DBE1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342" name="Line 577">
                <a:extLst>
                  <a:ext uri="{FF2B5EF4-FFF2-40B4-BE49-F238E27FC236}">
                    <a16:creationId xmlns:a16="http://schemas.microsoft.com/office/drawing/2014/main" id="{014C16DA-CFC3-4B08-BD9E-9E9BD3C26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3" name="Line 578">
                <a:extLst>
                  <a:ext uri="{FF2B5EF4-FFF2-40B4-BE49-F238E27FC236}">
                    <a16:creationId xmlns:a16="http://schemas.microsoft.com/office/drawing/2014/main" id="{1442BEC1-C7D6-44A8-BC45-A51545D4B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4" name="Line 579">
                <a:extLst>
                  <a:ext uri="{FF2B5EF4-FFF2-40B4-BE49-F238E27FC236}">
                    <a16:creationId xmlns:a16="http://schemas.microsoft.com/office/drawing/2014/main" id="{36D7F4E6-DDE4-46CA-BFA8-45A9F4E61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38" name="Group 580">
              <a:extLst>
                <a:ext uri="{FF2B5EF4-FFF2-40B4-BE49-F238E27FC236}">
                  <a16:creationId xmlns:a16="http://schemas.microsoft.com/office/drawing/2014/main" id="{027A7A29-8029-482E-8A27-AE0101247B5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339" name="Line 581">
                <a:extLst>
                  <a:ext uri="{FF2B5EF4-FFF2-40B4-BE49-F238E27FC236}">
                    <a16:creationId xmlns:a16="http://schemas.microsoft.com/office/drawing/2014/main" id="{98D1FC24-E1C3-4ED7-B3F1-44B23A307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0" name="Line 582">
                <a:extLst>
                  <a:ext uri="{FF2B5EF4-FFF2-40B4-BE49-F238E27FC236}">
                    <a16:creationId xmlns:a16="http://schemas.microsoft.com/office/drawing/2014/main" id="{42390A20-10DF-42C3-B015-7A606F537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1" name="Line 583">
                <a:extLst>
                  <a:ext uri="{FF2B5EF4-FFF2-40B4-BE49-F238E27FC236}">
                    <a16:creationId xmlns:a16="http://schemas.microsoft.com/office/drawing/2014/main" id="{EA16EF3D-BD3D-4E4C-BB84-2398B2D4A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55" name="Group 584">
            <a:extLst>
              <a:ext uri="{FF2B5EF4-FFF2-40B4-BE49-F238E27FC236}">
                <a16:creationId xmlns:a16="http://schemas.microsoft.com/office/drawing/2014/main" id="{B9CD826A-846E-4664-8FB6-6CCAE7FCECCE}"/>
              </a:ext>
            </a:extLst>
          </p:cNvPr>
          <p:cNvGrpSpPr>
            <a:grpSpLocks/>
          </p:cNvGrpSpPr>
          <p:nvPr/>
        </p:nvGrpSpPr>
        <p:grpSpPr bwMode="auto">
          <a:xfrm>
            <a:off x="7531100" y="5026123"/>
            <a:ext cx="501650" cy="234950"/>
            <a:chOff x="4701" y="2996"/>
            <a:chExt cx="316" cy="148"/>
          </a:xfrm>
        </p:grpSpPr>
        <p:sp>
          <p:nvSpPr>
            <p:cNvPr id="6319" name="Oval 585">
              <a:extLst>
                <a:ext uri="{FF2B5EF4-FFF2-40B4-BE49-F238E27FC236}">
                  <a16:creationId xmlns:a16="http://schemas.microsoft.com/office/drawing/2014/main" id="{4AF04063-0858-4278-94EB-2F151CFA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20" name="Line 586">
              <a:extLst>
                <a:ext uri="{FF2B5EF4-FFF2-40B4-BE49-F238E27FC236}">
                  <a16:creationId xmlns:a16="http://schemas.microsoft.com/office/drawing/2014/main" id="{2C4565EA-9CB0-4C8E-A9EA-1ABE8C129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21" name="Line 587">
              <a:extLst>
                <a:ext uri="{FF2B5EF4-FFF2-40B4-BE49-F238E27FC236}">
                  <a16:creationId xmlns:a16="http://schemas.microsoft.com/office/drawing/2014/main" id="{2E65A408-4DB7-4981-BA41-F1189962D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22" name="Rectangle 588">
              <a:extLst>
                <a:ext uri="{FF2B5EF4-FFF2-40B4-BE49-F238E27FC236}">
                  <a16:creationId xmlns:a16="http://schemas.microsoft.com/office/drawing/2014/main" id="{0F2B2BC7-5226-4D0A-8A26-CEA345D9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23" name="Oval 589">
              <a:extLst>
                <a:ext uri="{FF2B5EF4-FFF2-40B4-BE49-F238E27FC236}">
                  <a16:creationId xmlns:a16="http://schemas.microsoft.com/office/drawing/2014/main" id="{CC02725C-CF27-40C7-B315-338846866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24" name="Group 590">
              <a:extLst>
                <a:ext uri="{FF2B5EF4-FFF2-40B4-BE49-F238E27FC236}">
                  <a16:creationId xmlns:a16="http://schemas.microsoft.com/office/drawing/2014/main" id="{89C1547F-13F4-41B2-A35B-78EC9ADC3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329" name="Line 591">
                <a:extLst>
                  <a:ext uri="{FF2B5EF4-FFF2-40B4-BE49-F238E27FC236}">
                    <a16:creationId xmlns:a16="http://schemas.microsoft.com/office/drawing/2014/main" id="{48BA7FB2-3805-4B5A-A131-C0E0E9DF6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30" name="Line 592">
                <a:extLst>
                  <a:ext uri="{FF2B5EF4-FFF2-40B4-BE49-F238E27FC236}">
                    <a16:creationId xmlns:a16="http://schemas.microsoft.com/office/drawing/2014/main" id="{51318BBE-0D39-4DA0-B4C2-F560F2059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31" name="Line 593">
                <a:extLst>
                  <a:ext uri="{FF2B5EF4-FFF2-40B4-BE49-F238E27FC236}">
                    <a16:creationId xmlns:a16="http://schemas.microsoft.com/office/drawing/2014/main" id="{C9501880-91E2-48E1-AD84-AA571325E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25" name="Group 594">
              <a:extLst>
                <a:ext uri="{FF2B5EF4-FFF2-40B4-BE49-F238E27FC236}">
                  <a16:creationId xmlns:a16="http://schemas.microsoft.com/office/drawing/2014/main" id="{7FCD0EC2-8C8A-4673-9915-0326786DEA8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326" name="Line 595">
                <a:extLst>
                  <a:ext uri="{FF2B5EF4-FFF2-40B4-BE49-F238E27FC236}">
                    <a16:creationId xmlns:a16="http://schemas.microsoft.com/office/drawing/2014/main" id="{ABC2392B-51A6-45CF-B5FD-8F56306A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27" name="Line 596">
                <a:extLst>
                  <a:ext uri="{FF2B5EF4-FFF2-40B4-BE49-F238E27FC236}">
                    <a16:creationId xmlns:a16="http://schemas.microsoft.com/office/drawing/2014/main" id="{5CE586A3-B2FD-4D8C-B3B1-C5B9AE53B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28" name="Line 597">
                <a:extLst>
                  <a:ext uri="{FF2B5EF4-FFF2-40B4-BE49-F238E27FC236}">
                    <a16:creationId xmlns:a16="http://schemas.microsoft.com/office/drawing/2014/main" id="{34D5FC1A-E15E-4964-A864-488EE9E48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56" name="Group 598">
            <a:extLst>
              <a:ext uri="{FF2B5EF4-FFF2-40B4-BE49-F238E27FC236}">
                <a16:creationId xmlns:a16="http://schemas.microsoft.com/office/drawing/2014/main" id="{BAD56FDB-3B9C-4194-B01A-E3B9F9A1B26D}"/>
              </a:ext>
            </a:extLst>
          </p:cNvPr>
          <p:cNvGrpSpPr>
            <a:grpSpLocks/>
          </p:cNvGrpSpPr>
          <p:nvPr/>
        </p:nvGrpSpPr>
        <p:grpSpPr bwMode="auto">
          <a:xfrm>
            <a:off x="8361363" y="5211861"/>
            <a:ext cx="290512" cy="404812"/>
            <a:chOff x="4290" y="3130"/>
            <a:chExt cx="183" cy="255"/>
          </a:xfrm>
        </p:grpSpPr>
        <p:pic>
          <p:nvPicPr>
            <p:cNvPr id="6301" name="Picture 599" descr="31u_bnrz[1]">
              <a:extLst>
                <a:ext uri="{FF2B5EF4-FFF2-40B4-BE49-F238E27FC236}">
                  <a16:creationId xmlns:a16="http://schemas.microsoft.com/office/drawing/2014/main" id="{A15B6297-5507-4716-A8D3-F4AF367A5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02" name="Freeform 600">
              <a:extLst>
                <a:ext uri="{FF2B5EF4-FFF2-40B4-BE49-F238E27FC236}">
                  <a16:creationId xmlns:a16="http://schemas.microsoft.com/office/drawing/2014/main" id="{6A4590B5-49F4-448D-8057-10615CE62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3" name="Freeform 601">
              <a:extLst>
                <a:ext uri="{FF2B5EF4-FFF2-40B4-BE49-F238E27FC236}">
                  <a16:creationId xmlns:a16="http://schemas.microsoft.com/office/drawing/2014/main" id="{5A62BEC6-D37B-4EB5-ABDE-4A7766E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4" name="Freeform 602">
              <a:extLst>
                <a:ext uri="{FF2B5EF4-FFF2-40B4-BE49-F238E27FC236}">
                  <a16:creationId xmlns:a16="http://schemas.microsoft.com/office/drawing/2014/main" id="{5B32B909-1D91-4EBB-B52A-11038914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5" name="Freeform 603">
              <a:extLst>
                <a:ext uri="{FF2B5EF4-FFF2-40B4-BE49-F238E27FC236}">
                  <a16:creationId xmlns:a16="http://schemas.microsoft.com/office/drawing/2014/main" id="{80FD8357-D482-435B-BEE0-50DB90AC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6" name="Freeform 604">
              <a:extLst>
                <a:ext uri="{FF2B5EF4-FFF2-40B4-BE49-F238E27FC236}">
                  <a16:creationId xmlns:a16="http://schemas.microsoft.com/office/drawing/2014/main" id="{0957B2B5-BE87-426A-A16F-1C32F54B5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7" name="Freeform 605">
              <a:extLst>
                <a:ext uri="{FF2B5EF4-FFF2-40B4-BE49-F238E27FC236}">
                  <a16:creationId xmlns:a16="http://schemas.microsoft.com/office/drawing/2014/main" id="{34AAA647-5C56-46A9-A676-7ABFB330C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8" name="Freeform 606">
              <a:extLst>
                <a:ext uri="{FF2B5EF4-FFF2-40B4-BE49-F238E27FC236}">
                  <a16:creationId xmlns:a16="http://schemas.microsoft.com/office/drawing/2014/main" id="{4A5ABBF6-D90D-4D12-96A2-E6FA3106D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9" name="Freeform 607">
              <a:extLst>
                <a:ext uri="{FF2B5EF4-FFF2-40B4-BE49-F238E27FC236}">
                  <a16:creationId xmlns:a16="http://schemas.microsoft.com/office/drawing/2014/main" id="{68C3DB12-522C-4281-A12B-B13DC5605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0" name="Freeform 608">
              <a:extLst>
                <a:ext uri="{FF2B5EF4-FFF2-40B4-BE49-F238E27FC236}">
                  <a16:creationId xmlns:a16="http://schemas.microsoft.com/office/drawing/2014/main" id="{E4DFD45E-009D-4CB4-B490-E1960A44F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1" name="Freeform 609">
              <a:extLst>
                <a:ext uri="{FF2B5EF4-FFF2-40B4-BE49-F238E27FC236}">
                  <a16:creationId xmlns:a16="http://schemas.microsoft.com/office/drawing/2014/main" id="{4F872AF9-15A0-4732-B1CA-6B880FC4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2" name="Freeform 610">
              <a:extLst>
                <a:ext uri="{FF2B5EF4-FFF2-40B4-BE49-F238E27FC236}">
                  <a16:creationId xmlns:a16="http://schemas.microsoft.com/office/drawing/2014/main" id="{29C993E7-6DF0-42EB-B48B-75E9E92AE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3" name="Freeform 611">
              <a:extLst>
                <a:ext uri="{FF2B5EF4-FFF2-40B4-BE49-F238E27FC236}">
                  <a16:creationId xmlns:a16="http://schemas.microsoft.com/office/drawing/2014/main" id="{8D386356-45F1-4BDB-863D-0B7179FE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4" name="Freeform 612">
              <a:extLst>
                <a:ext uri="{FF2B5EF4-FFF2-40B4-BE49-F238E27FC236}">
                  <a16:creationId xmlns:a16="http://schemas.microsoft.com/office/drawing/2014/main" id="{BCBA583C-2A72-4309-8C08-D884E430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5" name="Freeform 613">
              <a:extLst>
                <a:ext uri="{FF2B5EF4-FFF2-40B4-BE49-F238E27FC236}">
                  <a16:creationId xmlns:a16="http://schemas.microsoft.com/office/drawing/2014/main" id="{EBC2598E-66AD-4F94-9289-05C00EC92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6" name="Freeform 614">
              <a:extLst>
                <a:ext uri="{FF2B5EF4-FFF2-40B4-BE49-F238E27FC236}">
                  <a16:creationId xmlns:a16="http://schemas.microsoft.com/office/drawing/2014/main" id="{AF967EE3-13CC-48A4-85E9-921EEFB7B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7" name="Freeform 615">
              <a:extLst>
                <a:ext uri="{FF2B5EF4-FFF2-40B4-BE49-F238E27FC236}">
                  <a16:creationId xmlns:a16="http://schemas.microsoft.com/office/drawing/2014/main" id="{9869EF3E-15D2-41DE-8454-CA3AF7A36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8" name="Freeform 616">
              <a:extLst>
                <a:ext uri="{FF2B5EF4-FFF2-40B4-BE49-F238E27FC236}">
                  <a16:creationId xmlns:a16="http://schemas.microsoft.com/office/drawing/2014/main" id="{755471D4-CAB3-4D20-AA9D-838BAE1BC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57" name="Group 617">
            <a:extLst>
              <a:ext uri="{FF2B5EF4-FFF2-40B4-BE49-F238E27FC236}">
                <a16:creationId xmlns:a16="http://schemas.microsoft.com/office/drawing/2014/main" id="{D27592FC-4648-494E-8B75-757DDDC3D1CE}"/>
              </a:ext>
            </a:extLst>
          </p:cNvPr>
          <p:cNvGrpSpPr>
            <a:grpSpLocks/>
          </p:cNvGrpSpPr>
          <p:nvPr/>
        </p:nvGrpSpPr>
        <p:grpSpPr bwMode="auto">
          <a:xfrm>
            <a:off x="6918327" y="3673575"/>
            <a:ext cx="290513" cy="404813"/>
            <a:chOff x="4290" y="3130"/>
            <a:chExt cx="183" cy="255"/>
          </a:xfrm>
        </p:grpSpPr>
        <p:pic>
          <p:nvPicPr>
            <p:cNvPr id="6283" name="Picture 618" descr="31u_bnrz[1]">
              <a:extLst>
                <a:ext uri="{FF2B5EF4-FFF2-40B4-BE49-F238E27FC236}">
                  <a16:creationId xmlns:a16="http://schemas.microsoft.com/office/drawing/2014/main" id="{4A8D9665-B48E-48AC-9C4D-93C150055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84" name="Freeform 619">
              <a:extLst>
                <a:ext uri="{FF2B5EF4-FFF2-40B4-BE49-F238E27FC236}">
                  <a16:creationId xmlns:a16="http://schemas.microsoft.com/office/drawing/2014/main" id="{71E4D0BA-2B98-4484-99E0-89599ECAB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5" name="Freeform 620">
              <a:extLst>
                <a:ext uri="{FF2B5EF4-FFF2-40B4-BE49-F238E27FC236}">
                  <a16:creationId xmlns:a16="http://schemas.microsoft.com/office/drawing/2014/main" id="{A40A3338-A2D0-4428-9732-B3531B4B8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6" name="Freeform 621">
              <a:extLst>
                <a:ext uri="{FF2B5EF4-FFF2-40B4-BE49-F238E27FC236}">
                  <a16:creationId xmlns:a16="http://schemas.microsoft.com/office/drawing/2014/main" id="{F2D57FBE-0D6D-4266-9E7A-4C909A6AF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7" name="Freeform 622">
              <a:extLst>
                <a:ext uri="{FF2B5EF4-FFF2-40B4-BE49-F238E27FC236}">
                  <a16:creationId xmlns:a16="http://schemas.microsoft.com/office/drawing/2014/main" id="{5A2DCBD5-4334-4233-9755-F75668DA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8" name="Freeform 623">
              <a:extLst>
                <a:ext uri="{FF2B5EF4-FFF2-40B4-BE49-F238E27FC236}">
                  <a16:creationId xmlns:a16="http://schemas.microsoft.com/office/drawing/2014/main" id="{DC13DF03-C307-4B69-BDB7-7C26B685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9" name="Freeform 624">
              <a:extLst>
                <a:ext uri="{FF2B5EF4-FFF2-40B4-BE49-F238E27FC236}">
                  <a16:creationId xmlns:a16="http://schemas.microsoft.com/office/drawing/2014/main" id="{8FB4268B-0C32-4772-AD79-D76B7460D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0" name="Freeform 625">
              <a:extLst>
                <a:ext uri="{FF2B5EF4-FFF2-40B4-BE49-F238E27FC236}">
                  <a16:creationId xmlns:a16="http://schemas.microsoft.com/office/drawing/2014/main" id="{DC13847C-35B5-436F-9371-46F11258B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1" name="Freeform 626">
              <a:extLst>
                <a:ext uri="{FF2B5EF4-FFF2-40B4-BE49-F238E27FC236}">
                  <a16:creationId xmlns:a16="http://schemas.microsoft.com/office/drawing/2014/main" id="{E8202DA2-B721-4232-BE5E-90769C992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2" name="Freeform 627">
              <a:extLst>
                <a:ext uri="{FF2B5EF4-FFF2-40B4-BE49-F238E27FC236}">
                  <a16:creationId xmlns:a16="http://schemas.microsoft.com/office/drawing/2014/main" id="{90E91127-98B7-4ADD-A8A3-D427EA42B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3" name="Freeform 628">
              <a:extLst>
                <a:ext uri="{FF2B5EF4-FFF2-40B4-BE49-F238E27FC236}">
                  <a16:creationId xmlns:a16="http://schemas.microsoft.com/office/drawing/2014/main" id="{824C7793-31A5-4713-BFB5-876DE9339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4" name="Freeform 629">
              <a:extLst>
                <a:ext uri="{FF2B5EF4-FFF2-40B4-BE49-F238E27FC236}">
                  <a16:creationId xmlns:a16="http://schemas.microsoft.com/office/drawing/2014/main" id="{E8938876-63F5-4D33-95D0-676745164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5" name="Freeform 630">
              <a:extLst>
                <a:ext uri="{FF2B5EF4-FFF2-40B4-BE49-F238E27FC236}">
                  <a16:creationId xmlns:a16="http://schemas.microsoft.com/office/drawing/2014/main" id="{A5F3E60E-8C3E-4A37-979C-F1FC0602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6" name="Freeform 631">
              <a:extLst>
                <a:ext uri="{FF2B5EF4-FFF2-40B4-BE49-F238E27FC236}">
                  <a16:creationId xmlns:a16="http://schemas.microsoft.com/office/drawing/2014/main" id="{69466056-915E-47FB-9302-455F997CF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7" name="Freeform 632">
              <a:extLst>
                <a:ext uri="{FF2B5EF4-FFF2-40B4-BE49-F238E27FC236}">
                  <a16:creationId xmlns:a16="http://schemas.microsoft.com/office/drawing/2014/main" id="{3C326BB9-FB52-4223-8AEA-263F06A22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8" name="Freeform 633">
              <a:extLst>
                <a:ext uri="{FF2B5EF4-FFF2-40B4-BE49-F238E27FC236}">
                  <a16:creationId xmlns:a16="http://schemas.microsoft.com/office/drawing/2014/main" id="{3CE9BBEA-53C7-43EA-9EC2-923F861C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9" name="Freeform 634">
              <a:extLst>
                <a:ext uri="{FF2B5EF4-FFF2-40B4-BE49-F238E27FC236}">
                  <a16:creationId xmlns:a16="http://schemas.microsoft.com/office/drawing/2014/main" id="{64BF8C50-11A3-40EB-8D73-43ABC564B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0" name="Freeform 635">
              <a:extLst>
                <a:ext uri="{FF2B5EF4-FFF2-40B4-BE49-F238E27FC236}">
                  <a16:creationId xmlns:a16="http://schemas.microsoft.com/office/drawing/2014/main" id="{5D7F7B9B-0775-4531-BCE6-5FBA077D4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76" name="Rectangle 227">
            <a:extLst>
              <a:ext uri="{FF2B5EF4-FFF2-40B4-BE49-F238E27FC236}">
                <a16:creationId xmlns:a16="http://schemas.microsoft.com/office/drawing/2014/main" id="{8DA0BEE5-B3DD-429B-85C3-3363CF67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90" y="1455838"/>
            <a:ext cx="676275" cy="7762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7" name="Rectangle 228">
            <a:extLst>
              <a:ext uri="{FF2B5EF4-FFF2-40B4-BE49-F238E27FC236}">
                <a16:creationId xmlns:a16="http://schemas.microsoft.com/office/drawing/2014/main" id="{70F3A060-BBAE-45EE-87DA-885458864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3" y="1479650"/>
            <a:ext cx="690563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8" name="Rectangle 229">
            <a:extLst>
              <a:ext uri="{FF2B5EF4-FFF2-40B4-BE49-F238E27FC236}">
                <a16:creationId xmlns:a16="http://schemas.microsoft.com/office/drawing/2014/main" id="{22AAA6D4-C75D-4569-970B-5024904D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5" y="1655863"/>
            <a:ext cx="676275" cy="171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9" name="Text Box 230">
            <a:extLst>
              <a:ext uri="{FF2B5EF4-FFF2-40B4-BE49-F238E27FC236}">
                <a16:creationId xmlns:a16="http://schemas.microsoft.com/office/drawing/2014/main" id="{AE40CDC3-9A4F-4937-A196-61DF16A96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5" y="1451075"/>
            <a:ext cx="8143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bg1"/>
                </a:solidFill>
                <a:latin typeface="Helvetica" pitchFamily="2" charset="0"/>
              </a:rPr>
              <a:t>transport</a:t>
            </a:r>
            <a:endParaRPr lang="en-US" altLang="en-US" sz="10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network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data link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physical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280" name="Line 231">
            <a:extLst>
              <a:ext uri="{FF2B5EF4-FFF2-40B4-BE49-F238E27FC236}">
                <a16:creationId xmlns:a16="http://schemas.microsoft.com/office/drawing/2014/main" id="{354DD5B5-D383-481B-AC4B-AEC92E0ED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2653" y="1822550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81" name="Line 232">
            <a:extLst>
              <a:ext uri="{FF2B5EF4-FFF2-40B4-BE49-F238E27FC236}">
                <a16:creationId xmlns:a16="http://schemas.microsoft.com/office/drawing/2014/main" id="{A3D6C690-3301-43D8-9601-D6897F475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8" y="1960663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82" name="Line 233">
            <a:extLst>
              <a:ext uri="{FF2B5EF4-FFF2-40B4-BE49-F238E27FC236}">
                <a16:creationId xmlns:a16="http://schemas.microsoft.com/office/drawing/2014/main" id="{C21A63A6-8CFE-4AE9-ACC8-9CD86CF55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8" y="2098775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275" name="Freeform 647">
            <a:extLst>
              <a:ext uri="{FF2B5EF4-FFF2-40B4-BE49-F238E27FC236}">
                <a16:creationId xmlns:a16="http://schemas.microsoft.com/office/drawing/2014/main" id="{5A5288BC-ABB7-4F70-BDEF-90C72F4B6F9B}"/>
              </a:ext>
            </a:extLst>
          </p:cNvPr>
          <p:cNvSpPr>
            <a:spLocks/>
          </p:cNvSpPr>
          <p:nvPr/>
        </p:nvSpPr>
        <p:spPr bwMode="auto">
          <a:xfrm>
            <a:off x="6924677" y="1465363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5485" name="Group 669">
            <a:extLst>
              <a:ext uri="{FF2B5EF4-FFF2-40B4-BE49-F238E27FC236}">
                <a16:creationId xmlns:a16="http://schemas.microsoft.com/office/drawing/2014/main" id="{FBB20A97-E87E-45E1-ADB6-26728C0D75CE}"/>
              </a:ext>
            </a:extLst>
          </p:cNvPr>
          <p:cNvGrpSpPr>
            <a:grpSpLocks/>
          </p:cNvGrpSpPr>
          <p:nvPr/>
        </p:nvGrpSpPr>
        <p:grpSpPr bwMode="auto">
          <a:xfrm>
            <a:off x="9490077" y="4357786"/>
            <a:ext cx="1057275" cy="957262"/>
            <a:chOff x="-153" y="1680"/>
            <a:chExt cx="666" cy="603"/>
          </a:xfrm>
        </p:grpSpPr>
        <p:grpSp>
          <p:nvGrpSpPr>
            <p:cNvPr id="6265" name="Group 670">
              <a:extLst>
                <a:ext uri="{FF2B5EF4-FFF2-40B4-BE49-F238E27FC236}">
                  <a16:creationId xmlns:a16="http://schemas.microsoft.com/office/drawing/2014/main" id="{2CFC036E-633F-40AB-A6DF-D25947B8D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67" name="Rectangle 671">
                <a:extLst>
                  <a:ext uri="{FF2B5EF4-FFF2-40B4-BE49-F238E27FC236}">
                    <a16:creationId xmlns:a16="http://schemas.microsoft.com/office/drawing/2014/main" id="{8A7CAA75-1E54-4F5D-AA34-343246013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68" name="Rectangle 672">
                <a:extLst>
                  <a:ext uri="{FF2B5EF4-FFF2-40B4-BE49-F238E27FC236}">
                    <a16:creationId xmlns:a16="http://schemas.microsoft.com/office/drawing/2014/main" id="{E6EDA4CA-21E8-4C80-8539-F6DB453C8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69" name="Rectangle 673">
                <a:extLst>
                  <a:ext uri="{FF2B5EF4-FFF2-40B4-BE49-F238E27FC236}">
                    <a16:creationId xmlns:a16="http://schemas.microsoft.com/office/drawing/2014/main" id="{739438F5-09FE-498D-B556-9AAA1ACAC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70" name="Text Box 674">
                <a:extLst>
                  <a:ext uri="{FF2B5EF4-FFF2-40B4-BE49-F238E27FC236}">
                    <a16:creationId xmlns:a16="http://schemas.microsoft.com/office/drawing/2014/main" id="{5BA23635-D9C3-4FFB-A411-D70C9D9BC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application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  <a:endParaRPr lang="en-US" altLang="en-US" sz="1000">
                  <a:latin typeface="Helvetica" pitchFamily="2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network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data link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physical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71" name="Line 675">
                <a:extLst>
                  <a:ext uri="{FF2B5EF4-FFF2-40B4-BE49-F238E27FC236}">
                    <a16:creationId xmlns:a16="http://schemas.microsoft.com/office/drawing/2014/main" id="{BCBE3718-E951-4179-8D4B-0F3A9F710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72" name="Line 676">
                <a:extLst>
                  <a:ext uri="{FF2B5EF4-FFF2-40B4-BE49-F238E27FC236}">
                    <a16:creationId xmlns:a16="http://schemas.microsoft.com/office/drawing/2014/main" id="{0761FD21-03C8-4476-A7C6-0E3CAEB4D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73" name="Line 677">
                <a:extLst>
                  <a:ext uri="{FF2B5EF4-FFF2-40B4-BE49-F238E27FC236}">
                    <a16:creationId xmlns:a16="http://schemas.microsoft.com/office/drawing/2014/main" id="{ECB9993E-18BC-4D46-A546-34FC4ED82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6266" name="Freeform 678">
              <a:extLst>
                <a:ext uri="{FF2B5EF4-FFF2-40B4-BE49-F238E27FC236}">
                  <a16:creationId xmlns:a16="http://schemas.microsoft.com/office/drawing/2014/main" id="{64458613-A0D1-4A5D-B54A-C0186039C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114" name="Group 298">
            <a:extLst>
              <a:ext uri="{FF2B5EF4-FFF2-40B4-BE49-F238E27FC236}">
                <a16:creationId xmlns:a16="http://schemas.microsoft.com/office/drawing/2014/main" id="{7EBE687B-82AB-4287-9DD4-9B97AE4848EC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7135529" y="3019267"/>
            <a:ext cx="3542186" cy="434975"/>
            <a:chOff x="2937" y="3579"/>
            <a:chExt cx="2382" cy="274"/>
          </a:xfrm>
        </p:grpSpPr>
        <p:sp>
          <p:nvSpPr>
            <p:cNvPr id="6261" name="Rectangle 295">
              <a:extLst>
                <a:ext uri="{FF2B5EF4-FFF2-40B4-BE49-F238E27FC236}">
                  <a16:creationId xmlns:a16="http://schemas.microsoft.com/office/drawing/2014/main" id="{5DFC5B02-C36A-41B9-996F-D454A0F9F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6263" name="Freeform 296">
              <a:extLst>
                <a:ext uri="{FF2B5EF4-FFF2-40B4-BE49-F238E27FC236}">
                  <a16:creationId xmlns:a16="http://schemas.microsoft.com/office/drawing/2014/main" id="{3C65BD5C-B06F-4799-A809-FDC10AC48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64" name="Freeform 297">
              <a:extLst>
                <a:ext uri="{FF2B5EF4-FFF2-40B4-BE49-F238E27FC236}">
                  <a16:creationId xmlns:a16="http://schemas.microsoft.com/office/drawing/2014/main" id="{6053612F-D902-4A68-BAA3-2263849FE7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09868C-1016-B44A-9FCC-9E61568F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Transport services and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BC4D48DA-02FA-4122-895C-A6B83A4E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86962C-264F-432A-916F-08E2237B3F1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AB33FA4-D184-433E-A54E-8C7BF4DE6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114" y="118270"/>
            <a:ext cx="9753600" cy="10668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Pipelining Example: increased utilization</a:t>
            </a:r>
          </a:p>
        </p:txBody>
      </p:sp>
      <p:sp>
        <p:nvSpPr>
          <p:cNvPr id="43012" name="Line 3">
            <a:extLst>
              <a:ext uri="{FF2B5EF4-FFF2-40B4-BE49-F238E27FC236}">
                <a16:creationId xmlns:a16="http://schemas.microsoft.com/office/drawing/2014/main" id="{44D4B8B9-5116-46C1-AE3F-FBD6D8FC0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5" y="1778002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71B6E09A-9F5F-4811-9EC0-F48A58674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71627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first packet bit transmitted, t = 0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014" name="Line 5">
            <a:extLst>
              <a:ext uri="{FF2B5EF4-FFF2-40B4-BE49-F238E27FC236}">
                <a16:creationId xmlns:a16="http://schemas.microsoft.com/office/drawing/2014/main" id="{899878C3-524B-4130-8EF8-63ED7AEB0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Line 6">
            <a:extLst>
              <a:ext uri="{FF2B5EF4-FFF2-40B4-BE49-F238E27FC236}">
                <a16:creationId xmlns:a16="http://schemas.microsoft.com/office/drawing/2014/main" id="{B4E14219-CEA4-4EDF-BD20-69D2F61F6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515" y="1568452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Text Box 7">
            <a:extLst>
              <a:ext uri="{FF2B5EF4-FFF2-40B4-BE49-F238E27FC236}">
                <a16:creationId xmlns:a16="http://schemas.microsoft.com/office/drawing/2014/main" id="{E7F3EBD1-B85C-4886-8427-8CC9A2DB1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017" name="Text Box 8">
            <a:extLst>
              <a:ext uri="{FF2B5EF4-FFF2-40B4-BE49-F238E27FC236}">
                <a16:creationId xmlns:a16="http://schemas.microsoft.com/office/drawing/2014/main" id="{4B312887-C231-4B29-B907-DF65F79B9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2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018" name="Line 9">
            <a:extLst>
              <a:ext uri="{FF2B5EF4-FFF2-40B4-BE49-F238E27FC236}">
                <a16:creationId xmlns:a16="http://schemas.microsoft.com/office/drawing/2014/main" id="{A398C901-BF64-4B5C-BE77-958840820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1773240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0">
            <a:extLst>
              <a:ext uri="{FF2B5EF4-FFF2-40B4-BE49-F238E27FC236}">
                <a16:creationId xmlns:a16="http://schemas.microsoft.com/office/drawing/2014/main" id="{57C7273C-2991-4DC6-B9E6-C494F1A23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Freeform 11">
            <a:extLst>
              <a:ext uri="{FF2B5EF4-FFF2-40B4-BE49-F238E27FC236}">
                <a16:creationId xmlns:a16="http://schemas.microsoft.com/office/drawing/2014/main" id="{9BA0777D-BE64-4B5A-82F2-E8124E2B12EB}"/>
              </a:ext>
            </a:extLst>
          </p:cNvPr>
          <p:cNvSpPr>
            <a:spLocks/>
          </p:cNvSpPr>
          <p:nvPr/>
        </p:nvSpPr>
        <p:spPr bwMode="auto">
          <a:xfrm>
            <a:off x="4691063" y="1770065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Line 12">
            <a:extLst>
              <a:ext uri="{FF2B5EF4-FFF2-40B4-BE49-F238E27FC236}">
                <a16:creationId xmlns:a16="http://schemas.microsoft.com/office/drawing/2014/main" id="{21F4003D-E82C-428B-A2FE-C4C9A537C3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6127" y="1770065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3">
            <a:extLst>
              <a:ext uri="{FF2B5EF4-FFF2-40B4-BE49-F238E27FC236}">
                <a16:creationId xmlns:a16="http://schemas.microsoft.com/office/drawing/2014/main" id="{092CF47D-3C5E-400E-927A-8360AC5B0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6127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Text Box 14">
            <a:extLst>
              <a:ext uri="{FF2B5EF4-FFF2-40B4-BE49-F238E27FC236}">
                <a16:creationId xmlns:a16="http://schemas.microsoft.com/office/drawing/2014/main" id="{F4054C38-6698-4A21-8B7C-C514571B9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754315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RTT 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024" name="Line 15">
            <a:extLst>
              <a:ext uri="{FF2B5EF4-FFF2-40B4-BE49-F238E27FC236}">
                <a16:creationId xmlns:a16="http://schemas.microsoft.com/office/drawing/2014/main" id="{3B24FFC7-7708-4810-8B12-5421ECA18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5" y="3065465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16">
            <a:extLst>
              <a:ext uri="{FF2B5EF4-FFF2-40B4-BE49-F238E27FC236}">
                <a16:creationId xmlns:a16="http://schemas.microsoft.com/office/drawing/2014/main" id="{318CF945-3A3D-424E-874D-22A6651BA1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4225" y="2036765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17">
            <a:extLst>
              <a:ext uri="{FF2B5EF4-FFF2-40B4-BE49-F238E27FC236}">
                <a16:creationId xmlns:a16="http://schemas.microsoft.com/office/drawing/2014/main" id="{48B3A570-45DB-46D4-BD27-B3E46D919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7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bit transmitted, t = L / 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027" name="Line 18">
            <a:extLst>
              <a:ext uri="{FF2B5EF4-FFF2-40B4-BE49-F238E27FC236}">
                <a16:creationId xmlns:a16="http://schemas.microsoft.com/office/drawing/2014/main" id="{34A85788-1A93-4640-A554-A500AB07A1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6402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Text Box 19">
            <a:extLst>
              <a:ext uri="{FF2B5EF4-FFF2-40B4-BE49-F238E27FC236}">
                <a16:creationId xmlns:a16="http://schemas.microsoft.com/office/drawing/2014/main" id="{37F56C7B-5639-4A4F-94E5-850128B67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first packet bit arrives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029" name="Line 20">
            <a:extLst>
              <a:ext uri="{FF2B5EF4-FFF2-40B4-BE49-F238E27FC236}">
                <a16:creationId xmlns:a16="http://schemas.microsoft.com/office/drawing/2014/main" id="{502815ED-CBBE-44CC-B8B8-C378F8CDB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8627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Text Box 21">
            <a:extLst>
              <a:ext uri="{FF2B5EF4-FFF2-40B4-BE49-F238E27FC236}">
                <a16:creationId xmlns:a16="http://schemas.microsoft.com/office/drawing/2014/main" id="{25908323-FDB3-44A8-B8DD-3D8B0805E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63" y="2770190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packet bit arrives, send ACK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031" name="Text Box 22">
            <a:extLst>
              <a:ext uri="{FF2B5EF4-FFF2-40B4-BE49-F238E27FC236}">
                <a16:creationId xmlns:a16="http://schemas.microsoft.com/office/drawing/2014/main" id="{7173789B-8E40-45AC-B239-49213708A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ACK arrives, send next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packet, t = RTT + L / 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pSp>
        <p:nvGrpSpPr>
          <p:cNvPr id="43032" name="Group 23">
            <a:extLst>
              <a:ext uri="{FF2B5EF4-FFF2-40B4-BE49-F238E27FC236}">
                <a16:creationId xmlns:a16="http://schemas.microsoft.com/office/drawing/2014/main" id="{C73BE764-D2F1-452F-96BF-BB02D5D08042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3892552"/>
            <a:ext cx="1466850" cy="608013"/>
            <a:chOff x="12502" y="21425"/>
            <a:chExt cx="3400" cy="1025"/>
          </a:xfrm>
        </p:grpSpPr>
        <p:sp>
          <p:nvSpPr>
            <p:cNvPr id="43061" name="Line 24">
              <a:extLst>
                <a:ext uri="{FF2B5EF4-FFF2-40B4-BE49-F238E27FC236}">
                  <a16:creationId xmlns:a16="http://schemas.microsoft.com/office/drawing/2014/main" id="{A641FEFE-361B-41D0-AD17-180D989BF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2" name="Freeform 25">
              <a:extLst>
                <a:ext uri="{FF2B5EF4-FFF2-40B4-BE49-F238E27FC236}">
                  <a16:creationId xmlns:a16="http://schemas.microsoft.com/office/drawing/2014/main" id="{6EA25054-A8DA-4644-8F80-401296C6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847630 w 1845"/>
                <a:gd name="T3" fmla="*/ 273149 h 592"/>
                <a:gd name="T4" fmla="*/ 503088 w 1845"/>
                <a:gd name="T5" fmla="*/ 273149 h 592"/>
                <a:gd name="T6" fmla="*/ 0 w 1845"/>
                <a:gd name="T7" fmla="*/ 11398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63" name="Group 26">
              <a:extLst>
                <a:ext uri="{FF2B5EF4-FFF2-40B4-BE49-F238E27FC236}">
                  <a16:creationId xmlns:a16="http://schemas.microsoft.com/office/drawing/2014/main" id="{7165D58A-7F3C-4B5B-A574-91135E595D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3066" name="Line 27">
                <a:extLst>
                  <a:ext uri="{FF2B5EF4-FFF2-40B4-BE49-F238E27FC236}">
                    <a16:creationId xmlns:a16="http://schemas.microsoft.com/office/drawing/2014/main" id="{EBDAD1FE-7DD4-4F9E-A3D2-66FF8F7C9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7" name="Line 28">
                <a:extLst>
                  <a:ext uri="{FF2B5EF4-FFF2-40B4-BE49-F238E27FC236}">
                    <a16:creationId xmlns:a16="http://schemas.microsoft.com/office/drawing/2014/main" id="{D28F1E2A-DAB7-4928-9252-440F4490F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64" name="Line 29">
              <a:extLst>
                <a:ext uri="{FF2B5EF4-FFF2-40B4-BE49-F238E27FC236}">
                  <a16:creationId xmlns:a16="http://schemas.microsoft.com/office/drawing/2014/main" id="{80BFD793-1003-48FF-8DDA-8086DD1E7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5" name="Line 30">
              <a:extLst>
                <a:ext uri="{FF2B5EF4-FFF2-40B4-BE49-F238E27FC236}">
                  <a16:creationId xmlns:a16="http://schemas.microsoft.com/office/drawing/2014/main" id="{0EF45938-1A52-4888-BF8E-7C30C548B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33" name="Freeform 31">
            <a:extLst>
              <a:ext uri="{FF2B5EF4-FFF2-40B4-BE49-F238E27FC236}">
                <a16:creationId xmlns:a16="http://schemas.microsoft.com/office/drawing/2014/main" id="{0CA1871E-0FDD-455B-884E-FFE8C84F5679}"/>
              </a:ext>
            </a:extLst>
          </p:cNvPr>
          <p:cNvSpPr>
            <a:spLocks/>
          </p:cNvSpPr>
          <p:nvPr/>
        </p:nvSpPr>
        <p:spPr bwMode="auto">
          <a:xfrm>
            <a:off x="4695827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Freeform 32">
            <a:extLst>
              <a:ext uri="{FF2B5EF4-FFF2-40B4-BE49-F238E27FC236}">
                <a16:creationId xmlns:a16="http://schemas.microsoft.com/office/drawing/2014/main" id="{E423ADED-BE5D-494C-B800-F6A3A3C22737}"/>
              </a:ext>
            </a:extLst>
          </p:cNvPr>
          <p:cNvSpPr>
            <a:spLocks/>
          </p:cNvSpPr>
          <p:nvPr/>
        </p:nvSpPr>
        <p:spPr bwMode="auto">
          <a:xfrm>
            <a:off x="4695827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5" name="Line 33">
            <a:extLst>
              <a:ext uri="{FF2B5EF4-FFF2-40B4-BE49-F238E27FC236}">
                <a16:creationId xmlns:a16="http://schemas.microsoft.com/office/drawing/2014/main" id="{84BA2E63-9AE4-41A7-AA3C-6078A79FE4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3290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Line 34">
            <a:extLst>
              <a:ext uri="{FF2B5EF4-FFF2-40B4-BE49-F238E27FC236}">
                <a16:creationId xmlns:a16="http://schemas.microsoft.com/office/drawing/2014/main" id="{7167F4F5-845C-4436-A679-2CBA3B6D6D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3290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37" name="Group 35">
            <a:extLst>
              <a:ext uri="{FF2B5EF4-FFF2-40B4-BE49-F238E27FC236}">
                <a16:creationId xmlns:a16="http://schemas.microsoft.com/office/drawing/2014/main" id="{79DE23EC-DC0A-4D19-995A-40B2523A8C59}"/>
              </a:ext>
            </a:extLst>
          </p:cNvPr>
          <p:cNvGrpSpPr>
            <a:grpSpLocks/>
          </p:cNvGrpSpPr>
          <p:nvPr/>
        </p:nvGrpSpPr>
        <p:grpSpPr bwMode="auto">
          <a:xfrm>
            <a:off x="4556125" y="4130677"/>
            <a:ext cx="1466850" cy="606425"/>
            <a:chOff x="12502" y="21425"/>
            <a:chExt cx="3400" cy="1025"/>
          </a:xfrm>
        </p:grpSpPr>
        <p:sp>
          <p:nvSpPr>
            <p:cNvPr id="43054" name="Line 36">
              <a:extLst>
                <a:ext uri="{FF2B5EF4-FFF2-40B4-BE49-F238E27FC236}">
                  <a16:creationId xmlns:a16="http://schemas.microsoft.com/office/drawing/2014/main" id="{5D23C600-0FA7-4C26-9919-FA9CF517E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Freeform 37">
              <a:extLst>
                <a:ext uri="{FF2B5EF4-FFF2-40B4-BE49-F238E27FC236}">
                  <a16:creationId xmlns:a16="http://schemas.microsoft.com/office/drawing/2014/main" id="{ADEB195D-5774-443B-BCBF-C4D7B39AB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847630 w 1845"/>
                <a:gd name="T3" fmla="*/ 273149 h 592"/>
                <a:gd name="T4" fmla="*/ 503088 w 1845"/>
                <a:gd name="T5" fmla="*/ 273149 h 592"/>
                <a:gd name="T6" fmla="*/ 0 w 1845"/>
                <a:gd name="T7" fmla="*/ 11398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56" name="Group 38">
              <a:extLst>
                <a:ext uri="{FF2B5EF4-FFF2-40B4-BE49-F238E27FC236}">
                  <a16:creationId xmlns:a16="http://schemas.microsoft.com/office/drawing/2014/main" id="{DA0147BA-89CE-466C-B688-E786597B1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3059" name="Line 39">
                <a:extLst>
                  <a:ext uri="{FF2B5EF4-FFF2-40B4-BE49-F238E27FC236}">
                    <a16:creationId xmlns:a16="http://schemas.microsoft.com/office/drawing/2014/main" id="{A255F69D-656D-4215-8BD0-3F6CBC7E7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0" name="Line 40">
                <a:extLst>
                  <a:ext uri="{FF2B5EF4-FFF2-40B4-BE49-F238E27FC236}">
                    <a16:creationId xmlns:a16="http://schemas.microsoft.com/office/drawing/2014/main" id="{8B3D97DE-EC1A-4510-889D-435DEBE40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57" name="Line 41">
              <a:extLst>
                <a:ext uri="{FF2B5EF4-FFF2-40B4-BE49-F238E27FC236}">
                  <a16:creationId xmlns:a16="http://schemas.microsoft.com/office/drawing/2014/main" id="{EDDDD883-4ABE-46E2-AB22-080D86B80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8" name="Line 42">
              <a:extLst>
                <a:ext uri="{FF2B5EF4-FFF2-40B4-BE49-F238E27FC236}">
                  <a16:creationId xmlns:a16="http://schemas.microsoft.com/office/drawing/2014/main" id="{DC7EB103-8918-493B-8D49-A5D74D563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38" name="Group 43">
            <a:extLst>
              <a:ext uri="{FF2B5EF4-FFF2-40B4-BE49-F238E27FC236}">
                <a16:creationId xmlns:a16="http://schemas.microsoft.com/office/drawing/2014/main" id="{8CA271BB-5120-4092-B805-4D2BDAE7DEBF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4381502"/>
            <a:ext cx="1466850" cy="606425"/>
            <a:chOff x="12502" y="21425"/>
            <a:chExt cx="3400" cy="1025"/>
          </a:xfrm>
        </p:grpSpPr>
        <p:sp>
          <p:nvSpPr>
            <p:cNvPr id="43047" name="Line 44">
              <a:extLst>
                <a:ext uri="{FF2B5EF4-FFF2-40B4-BE49-F238E27FC236}">
                  <a16:creationId xmlns:a16="http://schemas.microsoft.com/office/drawing/2014/main" id="{29ECA0E7-B543-46FA-B7BF-01CA4BD81B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Freeform 45">
              <a:extLst>
                <a:ext uri="{FF2B5EF4-FFF2-40B4-BE49-F238E27FC236}">
                  <a16:creationId xmlns:a16="http://schemas.microsoft.com/office/drawing/2014/main" id="{66812246-ED7F-488F-90A1-805609C6C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847630 w 1845"/>
                <a:gd name="T3" fmla="*/ 273149 h 592"/>
                <a:gd name="T4" fmla="*/ 503088 w 1845"/>
                <a:gd name="T5" fmla="*/ 273149 h 592"/>
                <a:gd name="T6" fmla="*/ 0 w 1845"/>
                <a:gd name="T7" fmla="*/ 11398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49" name="Group 46">
              <a:extLst>
                <a:ext uri="{FF2B5EF4-FFF2-40B4-BE49-F238E27FC236}">
                  <a16:creationId xmlns:a16="http://schemas.microsoft.com/office/drawing/2014/main" id="{2AE5C59C-7078-4DF5-8C18-F86A50657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3052" name="Line 47">
                <a:extLst>
                  <a:ext uri="{FF2B5EF4-FFF2-40B4-BE49-F238E27FC236}">
                    <a16:creationId xmlns:a16="http://schemas.microsoft.com/office/drawing/2014/main" id="{2BE2FA46-91D9-4279-A63E-22819555A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3" name="Line 48">
                <a:extLst>
                  <a:ext uri="{FF2B5EF4-FFF2-40B4-BE49-F238E27FC236}">
                    <a16:creationId xmlns:a16="http://schemas.microsoft.com/office/drawing/2014/main" id="{08996C7D-EF99-4B6A-8A8B-8B47A6A8D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50" name="Line 49">
              <a:extLst>
                <a:ext uri="{FF2B5EF4-FFF2-40B4-BE49-F238E27FC236}">
                  <a16:creationId xmlns:a16="http://schemas.microsoft.com/office/drawing/2014/main" id="{C02E782F-07B8-4B2E-B8ED-960A4B21C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Line 50">
              <a:extLst>
                <a:ext uri="{FF2B5EF4-FFF2-40B4-BE49-F238E27FC236}">
                  <a16:creationId xmlns:a16="http://schemas.microsoft.com/office/drawing/2014/main" id="{29512DF7-DA3D-4469-9911-6F7B02DFC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39" name="Line 51">
            <a:extLst>
              <a:ext uri="{FF2B5EF4-FFF2-40B4-BE49-F238E27FC236}">
                <a16:creationId xmlns:a16="http://schemas.microsoft.com/office/drawing/2014/main" id="{F00EAF2F-B68E-46AA-A9F2-F288E62EF5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8050" y="3457577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Text Box 52">
            <a:extLst>
              <a:ext uri="{FF2B5EF4-FFF2-40B4-BE49-F238E27FC236}">
                <a16:creationId xmlns:a16="http://schemas.microsoft.com/office/drawing/2014/main" id="{52166593-5AE3-4F7B-95F2-C82B78FFD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188" y="3024190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bit of 2</a:t>
            </a:r>
            <a:r>
              <a:rPr lang="en-US" altLang="en-US" sz="1600" baseline="30000">
                <a:latin typeface="Arial" panose="020B0604020202020204" pitchFamily="34" charset="0"/>
              </a:rPr>
              <a:t>nd</a:t>
            </a:r>
            <a:r>
              <a:rPr lang="en-US" altLang="en-US" sz="1600">
                <a:latin typeface="Arial" panose="020B0604020202020204" pitchFamily="34" charset="0"/>
              </a:rPr>
              <a:t> packet arrives, send ACK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041" name="Line 53">
            <a:extLst>
              <a:ext uri="{FF2B5EF4-FFF2-40B4-BE49-F238E27FC236}">
                <a16:creationId xmlns:a16="http://schemas.microsoft.com/office/drawing/2014/main" id="{A3139E31-20C1-464A-8359-54CA22D851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8627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Line 54">
            <a:extLst>
              <a:ext uri="{FF2B5EF4-FFF2-40B4-BE49-F238E27FC236}">
                <a16:creationId xmlns:a16="http://schemas.microsoft.com/office/drawing/2014/main" id="{CEC553B8-359F-4AF9-82C5-319587FCAF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9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3" name="Text Box 55">
            <a:extLst>
              <a:ext uri="{FF2B5EF4-FFF2-40B4-BE49-F238E27FC236}">
                <a16:creationId xmlns:a16="http://schemas.microsoft.com/office/drawing/2014/main" id="{40ED1720-D29E-4954-9670-7C6B350A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7" y="3257552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bit of 3</a:t>
            </a:r>
            <a:r>
              <a:rPr lang="en-US" altLang="en-US" sz="1600" baseline="30000">
                <a:latin typeface="Arial" panose="020B0604020202020204" pitchFamily="34" charset="0"/>
              </a:rPr>
              <a:t>rd</a:t>
            </a:r>
            <a:r>
              <a:rPr lang="en-US" altLang="en-US" sz="1600">
                <a:latin typeface="Arial" panose="020B0604020202020204" pitchFamily="34" charset="0"/>
              </a:rPr>
              <a:t> packet arrives, send ACK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43044" name="Object 56">
            <a:extLst>
              <a:ext uri="{FF2B5EF4-FFF2-40B4-BE49-F238E27FC236}">
                <a16:creationId xmlns:a16="http://schemas.microsoft.com/office/drawing/2014/main" id="{BAE7CDA1-B65D-41B9-A530-E074596BCA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2913" y="5137150"/>
          <a:ext cx="60007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71" name="Picture" r:id="rId4" imgW="3181382" imgH="494476" progId="Word.Picture.8">
                  <p:embed/>
                </p:oleObj>
              </mc:Choice>
              <mc:Fallback>
                <p:oleObj name="Picture" r:id="rId4" imgW="3181382" imgH="494476" progId="Word.Picture.8">
                  <p:embed/>
                  <p:pic>
                    <p:nvPicPr>
                      <p:cNvPr id="43044" name="Object 56">
                        <a:extLst>
                          <a:ext uri="{FF2B5EF4-FFF2-40B4-BE49-F238E27FC236}">
                            <a16:creationId xmlns:a16="http://schemas.microsoft.com/office/drawing/2014/main" id="{BAE7CDA1-B65D-41B9-A530-E074596BCA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5137150"/>
                        <a:ext cx="60007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5" name="Text Box 57">
            <a:extLst>
              <a:ext uri="{FF2B5EF4-FFF2-40B4-BE49-F238E27FC236}">
                <a16:creationId xmlns:a16="http://schemas.microsoft.com/office/drawing/2014/main" id="{FEC76B4C-2731-4589-9091-4DE5CC582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082" y="4437063"/>
            <a:ext cx="21371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Increase utilization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by a factor of 3!</a:t>
            </a:r>
          </a:p>
        </p:txBody>
      </p:sp>
      <p:sp>
        <p:nvSpPr>
          <p:cNvPr id="43046" name="Line 58">
            <a:extLst>
              <a:ext uri="{FF2B5EF4-FFF2-40B4-BE49-F238E27FC236}">
                <a16:creationId xmlns:a16="http://schemas.microsoft.com/office/drawing/2014/main" id="{911FC517-5CA2-416D-A3D2-B07B4237AB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0513" y="4821238"/>
            <a:ext cx="125412" cy="512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5A6E-B562-4046-B2CA-4578F635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E6A9-ADD2-914B-BCFD-02ACC28F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1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A6D06164-534D-487F-9BA1-6F73DE04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5F9A9A-24D9-40B7-A7DB-2033275913C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421DE7E-CC31-4794-A4D4-A7B7D5056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Reliable transmission &amp; Flow Control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D5A0428-9CC0-42DA-B7FE-3C853B239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2133600"/>
            <a:ext cx="7772400" cy="3048000"/>
          </a:xfrm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What to do when there is a packet loss?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On the link (in the network)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At the receiver (buffer overflow)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Need to recoup losses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What happens if the packet is lost in the network?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random event, retransmit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What happens if the sender tries to transmit faster than the receiver can accept?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Data will be lost unless flow control is implemented</a:t>
            </a:r>
          </a:p>
        </p:txBody>
      </p:sp>
    </p:spTree>
    <p:extLst>
      <p:ext uri="{BB962C8B-B14F-4D97-AF65-F5344CB8AC3E}">
        <p14:creationId xmlns:p14="http://schemas.microsoft.com/office/powerpoint/2010/main" val="318767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0C5BFE62-68E8-48AF-8707-5A6A3B1A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B56826-59A1-450C-B839-68B5CABBB9C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B499347-2492-46C2-8845-73512582F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Flow control in an ideal network </a:t>
            </a:r>
            <a:r>
              <a:rPr lang="en-US" altLang="en-US" sz="3200" i="1" dirty="0"/>
              <a:t> (cont’d)</a:t>
            </a:r>
          </a:p>
        </p:txBody>
      </p:sp>
      <p:sp>
        <p:nvSpPr>
          <p:cNvPr id="26628" name="Line 3">
            <a:extLst>
              <a:ext uri="{FF2B5EF4-FFF2-40B4-BE49-F238E27FC236}">
                <a16:creationId xmlns:a16="http://schemas.microsoft.com/office/drawing/2014/main" id="{04966371-1B5A-47DF-93E0-D726DD9119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7750" y="4095750"/>
            <a:ext cx="166688" cy="166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9" name="Group 4">
            <a:extLst>
              <a:ext uri="{FF2B5EF4-FFF2-40B4-BE49-F238E27FC236}">
                <a16:creationId xmlns:a16="http://schemas.microsoft.com/office/drawing/2014/main" id="{DF02DF65-6C40-4A88-B23D-0E5A23486FED}"/>
              </a:ext>
            </a:extLst>
          </p:cNvPr>
          <p:cNvGrpSpPr>
            <a:grpSpLocks/>
          </p:cNvGrpSpPr>
          <p:nvPr/>
        </p:nvGrpSpPr>
        <p:grpSpPr bwMode="auto">
          <a:xfrm>
            <a:off x="8355013" y="4473575"/>
            <a:ext cx="292100" cy="298450"/>
            <a:chOff x="4303" y="2818"/>
            <a:chExt cx="184" cy="188"/>
          </a:xfrm>
        </p:grpSpPr>
        <p:sp>
          <p:nvSpPr>
            <p:cNvPr id="26970" name="Oval 5">
              <a:extLst>
                <a:ext uri="{FF2B5EF4-FFF2-40B4-BE49-F238E27FC236}">
                  <a16:creationId xmlns:a16="http://schemas.microsoft.com/office/drawing/2014/main" id="{EF21B7E6-4CF4-4273-9CAB-6A0B8D980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820"/>
              <a:ext cx="179" cy="18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971" name="Freeform 6">
              <a:extLst>
                <a:ext uri="{FF2B5EF4-FFF2-40B4-BE49-F238E27FC236}">
                  <a16:creationId xmlns:a16="http://schemas.microsoft.com/office/drawing/2014/main" id="{8A0D6AC3-18EF-4489-96F3-AD6CD2417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" y="2837"/>
              <a:ext cx="41" cy="57"/>
            </a:xfrm>
            <a:custGeom>
              <a:avLst/>
              <a:gdLst>
                <a:gd name="T0" fmla="*/ 19 w 41"/>
                <a:gd name="T1" fmla="*/ 8 h 57"/>
                <a:gd name="T2" fmla="*/ 31 w 41"/>
                <a:gd name="T3" fmla="*/ 21 h 57"/>
                <a:gd name="T4" fmla="*/ 38 w 41"/>
                <a:gd name="T5" fmla="*/ 34 h 57"/>
                <a:gd name="T6" fmla="*/ 40 w 41"/>
                <a:gd name="T7" fmla="*/ 56 h 57"/>
                <a:gd name="T8" fmla="*/ 10 w 41"/>
                <a:gd name="T9" fmla="*/ 34 h 57"/>
                <a:gd name="T10" fmla="*/ 0 w 41"/>
                <a:gd name="T11" fmla="*/ 0 h 57"/>
                <a:gd name="T12" fmla="*/ 19 w 41"/>
                <a:gd name="T13" fmla="*/ 8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7">
                  <a:moveTo>
                    <a:pt x="19" y="8"/>
                  </a:moveTo>
                  <a:lnTo>
                    <a:pt x="31" y="21"/>
                  </a:lnTo>
                  <a:lnTo>
                    <a:pt x="38" y="34"/>
                  </a:lnTo>
                  <a:lnTo>
                    <a:pt x="40" y="56"/>
                  </a:lnTo>
                  <a:lnTo>
                    <a:pt x="10" y="34"/>
                  </a:lnTo>
                  <a:lnTo>
                    <a:pt x="0" y="0"/>
                  </a:lnTo>
                  <a:lnTo>
                    <a:pt x="19" y="8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2" name="Freeform 7">
              <a:extLst>
                <a:ext uri="{FF2B5EF4-FFF2-40B4-BE49-F238E27FC236}">
                  <a16:creationId xmlns:a16="http://schemas.microsoft.com/office/drawing/2014/main" id="{51164878-25B7-4C4D-A7C2-F2D153216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" y="2926"/>
              <a:ext cx="39" cy="53"/>
            </a:xfrm>
            <a:custGeom>
              <a:avLst/>
              <a:gdLst>
                <a:gd name="T0" fmla="*/ 34 w 39"/>
                <a:gd name="T1" fmla="*/ 0 h 53"/>
                <a:gd name="T2" fmla="*/ 38 w 39"/>
                <a:gd name="T3" fmla="*/ 10 h 53"/>
                <a:gd name="T4" fmla="*/ 31 w 39"/>
                <a:gd name="T5" fmla="*/ 31 h 53"/>
                <a:gd name="T6" fmla="*/ 14 w 39"/>
                <a:gd name="T7" fmla="*/ 52 h 53"/>
                <a:gd name="T8" fmla="*/ 0 w 39"/>
                <a:gd name="T9" fmla="*/ 52 h 53"/>
                <a:gd name="T10" fmla="*/ 9 w 39"/>
                <a:gd name="T11" fmla="*/ 20 h 53"/>
                <a:gd name="T12" fmla="*/ 34 w 39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53">
                  <a:moveTo>
                    <a:pt x="34" y="0"/>
                  </a:moveTo>
                  <a:lnTo>
                    <a:pt x="38" y="10"/>
                  </a:lnTo>
                  <a:lnTo>
                    <a:pt x="31" y="31"/>
                  </a:lnTo>
                  <a:lnTo>
                    <a:pt x="14" y="52"/>
                  </a:lnTo>
                  <a:lnTo>
                    <a:pt x="0" y="52"/>
                  </a:lnTo>
                  <a:lnTo>
                    <a:pt x="9" y="20"/>
                  </a:lnTo>
                  <a:lnTo>
                    <a:pt x="34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3" name="Freeform 8">
              <a:extLst>
                <a:ext uri="{FF2B5EF4-FFF2-40B4-BE49-F238E27FC236}">
                  <a16:creationId xmlns:a16="http://schemas.microsoft.com/office/drawing/2014/main" id="{6332C049-B30B-4522-9C97-D45E8E96A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" y="2818"/>
              <a:ext cx="59" cy="28"/>
            </a:xfrm>
            <a:custGeom>
              <a:avLst/>
              <a:gdLst>
                <a:gd name="T0" fmla="*/ 38 w 59"/>
                <a:gd name="T1" fmla="*/ 0 h 28"/>
                <a:gd name="T2" fmla="*/ 58 w 59"/>
                <a:gd name="T3" fmla="*/ 4 h 28"/>
                <a:gd name="T4" fmla="*/ 36 w 59"/>
                <a:gd name="T5" fmla="*/ 27 h 28"/>
                <a:gd name="T6" fmla="*/ 0 w 59"/>
                <a:gd name="T7" fmla="*/ 27 h 28"/>
                <a:gd name="T8" fmla="*/ 7 w 59"/>
                <a:gd name="T9" fmla="*/ 12 h 28"/>
                <a:gd name="T10" fmla="*/ 24 w 59"/>
                <a:gd name="T11" fmla="*/ 4 h 28"/>
                <a:gd name="T12" fmla="*/ 38 w 59"/>
                <a:gd name="T13" fmla="*/ 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28">
                  <a:moveTo>
                    <a:pt x="38" y="0"/>
                  </a:moveTo>
                  <a:lnTo>
                    <a:pt x="58" y="4"/>
                  </a:lnTo>
                  <a:lnTo>
                    <a:pt x="36" y="27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4" y="4"/>
                  </a:lnTo>
                  <a:lnTo>
                    <a:pt x="38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4" name="Freeform 9">
              <a:extLst>
                <a:ext uri="{FF2B5EF4-FFF2-40B4-BE49-F238E27FC236}">
                  <a16:creationId xmlns:a16="http://schemas.microsoft.com/office/drawing/2014/main" id="{BFFB79D2-D6CC-4B47-A6A6-BF146127F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" y="2878"/>
              <a:ext cx="33" cy="66"/>
            </a:xfrm>
            <a:custGeom>
              <a:avLst/>
              <a:gdLst>
                <a:gd name="T0" fmla="*/ 17 w 33"/>
                <a:gd name="T1" fmla="*/ 0 h 66"/>
                <a:gd name="T2" fmla="*/ 32 w 33"/>
                <a:gd name="T3" fmla="*/ 32 h 66"/>
                <a:gd name="T4" fmla="*/ 22 w 33"/>
                <a:gd name="T5" fmla="*/ 65 h 66"/>
                <a:gd name="T6" fmla="*/ 2 w 33"/>
                <a:gd name="T7" fmla="*/ 51 h 66"/>
                <a:gd name="T8" fmla="*/ 0 w 33"/>
                <a:gd name="T9" fmla="*/ 33 h 66"/>
                <a:gd name="T10" fmla="*/ 2 w 33"/>
                <a:gd name="T11" fmla="*/ 18 h 66"/>
                <a:gd name="T12" fmla="*/ 17 w 3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66">
                  <a:moveTo>
                    <a:pt x="17" y="0"/>
                  </a:moveTo>
                  <a:lnTo>
                    <a:pt x="32" y="32"/>
                  </a:lnTo>
                  <a:lnTo>
                    <a:pt x="22" y="65"/>
                  </a:lnTo>
                  <a:lnTo>
                    <a:pt x="2" y="51"/>
                  </a:lnTo>
                  <a:lnTo>
                    <a:pt x="0" y="33"/>
                  </a:lnTo>
                  <a:lnTo>
                    <a:pt x="2" y="18"/>
                  </a:lnTo>
                  <a:lnTo>
                    <a:pt x="17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5" name="Freeform 10">
              <a:extLst>
                <a:ext uri="{FF2B5EF4-FFF2-40B4-BE49-F238E27FC236}">
                  <a16:creationId xmlns:a16="http://schemas.microsoft.com/office/drawing/2014/main" id="{A860564B-8EB6-4862-B26F-84EEABF97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0" y="2975"/>
              <a:ext cx="61" cy="31"/>
            </a:xfrm>
            <a:custGeom>
              <a:avLst/>
              <a:gdLst>
                <a:gd name="T0" fmla="*/ 0 w 61"/>
                <a:gd name="T1" fmla="*/ 3 h 31"/>
                <a:gd name="T2" fmla="*/ 8 w 61"/>
                <a:gd name="T3" fmla="*/ 22 h 31"/>
                <a:gd name="T4" fmla="*/ 24 w 61"/>
                <a:gd name="T5" fmla="*/ 27 h 31"/>
                <a:gd name="T6" fmla="*/ 39 w 61"/>
                <a:gd name="T7" fmla="*/ 30 h 31"/>
                <a:gd name="T8" fmla="*/ 60 w 61"/>
                <a:gd name="T9" fmla="*/ 17 h 31"/>
                <a:gd name="T10" fmla="*/ 32 w 61"/>
                <a:gd name="T11" fmla="*/ 0 h 31"/>
                <a:gd name="T12" fmla="*/ 0 w 61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" h="31">
                  <a:moveTo>
                    <a:pt x="0" y="3"/>
                  </a:moveTo>
                  <a:lnTo>
                    <a:pt x="8" y="22"/>
                  </a:lnTo>
                  <a:lnTo>
                    <a:pt x="24" y="27"/>
                  </a:lnTo>
                  <a:lnTo>
                    <a:pt x="39" y="30"/>
                  </a:lnTo>
                  <a:lnTo>
                    <a:pt x="60" y="17"/>
                  </a:lnTo>
                  <a:lnTo>
                    <a:pt x="32" y="0"/>
                  </a:lnTo>
                  <a:lnTo>
                    <a:pt x="0" y="3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6" name="Freeform 11">
              <a:extLst>
                <a:ext uri="{FF2B5EF4-FFF2-40B4-BE49-F238E27FC236}">
                  <a16:creationId xmlns:a16="http://schemas.microsoft.com/office/drawing/2014/main" id="{C3FDC6D7-463A-4DFE-A71E-D3DC0CAF3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2880"/>
              <a:ext cx="63" cy="59"/>
            </a:xfrm>
            <a:custGeom>
              <a:avLst/>
              <a:gdLst>
                <a:gd name="T0" fmla="*/ 22 w 63"/>
                <a:gd name="T1" fmla="*/ 0 h 59"/>
                <a:gd name="T2" fmla="*/ 61 w 63"/>
                <a:gd name="T3" fmla="*/ 6 h 59"/>
                <a:gd name="T4" fmla="*/ 62 w 63"/>
                <a:gd name="T5" fmla="*/ 47 h 59"/>
                <a:gd name="T6" fmla="*/ 23 w 63"/>
                <a:gd name="T7" fmla="*/ 58 h 59"/>
                <a:gd name="T8" fmla="*/ 0 w 63"/>
                <a:gd name="T9" fmla="*/ 27 h 59"/>
                <a:gd name="T10" fmla="*/ 22 w 63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" h="59">
                  <a:moveTo>
                    <a:pt x="22" y="0"/>
                  </a:moveTo>
                  <a:lnTo>
                    <a:pt x="61" y="6"/>
                  </a:lnTo>
                  <a:lnTo>
                    <a:pt x="62" y="47"/>
                  </a:lnTo>
                  <a:lnTo>
                    <a:pt x="23" y="58"/>
                  </a:lnTo>
                  <a:lnTo>
                    <a:pt x="0" y="27"/>
                  </a:lnTo>
                  <a:lnTo>
                    <a:pt x="22" y="0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7" name="Freeform 12">
              <a:extLst>
                <a:ext uri="{FF2B5EF4-FFF2-40B4-BE49-F238E27FC236}">
                  <a16:creationId xmlns:a16="http://schemas.microsoft.com/office/drawing/2014/main" id="{5DAB3307-7895-4EC4-8863-7EEB8546E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" y="2823"/>
              <a:ext cx="163" cy="169"/>
            </a:xfrm>
            <a:custGeom>
              <a:avLst/>
              <a:gdLst>
                <a:gd name="T0" fmla="*/ 83 w 163"/>
                <a:gd name="T1" fmla="*/ 0 h 169"/>
                <a:gd name="T2" fmla="*/ 123 w 163"/>
                <a:gd name="T3" fmla="*/ 14 h 169"/>
                <a:gd name="T4" fmla="*/ 132 w 163"/>
                <a:gd name="T5" fmla="*/ 47 h 169"/>
                <a:gd name="T6" fmla="*/ 162 w 163"/>
                <a:gd name="T7" fmla="*/ 70 h 169"/>
                <a:gd name="T8" fmla="*/ 162 w 163"/>
                <a:gd name="T9" fmla="*/ 102 h 169"/>
                <a:gd name="T10" fmla="*/ 135 w 163"/>
                <a:gd name="T11" fmla="*/ 123 h 169"/>
                <a:gd name="T12" fmla="*/ 126 w 163"/>
                <a:gd name="T13" fmla="*/ 153 h 169"/>
                <a:gd name="T14" fmla="*/ 89 w 163"/>
                <a:gd name="T15" fmla="*/ 168 h 169"/>
                <a:gd name="T16" fmla="*/ 62 w 163"/>
                <a:gd name="T17" fmla="*/ 152 h 169"/>
                <a:gd name="T18" fmla="*/ 28 w 163"/>
                <a:gd name="T19" fmla="*/ 154 h 169"/>
                <a:gd name="T20" fmla="*/ 3 w 163"/>
                <a:gd name="T21" fmla="*/ 118 h 169"/>
                <a:gd name="T22" fmla="*/ 14 w 163"/>
                <a:gd name="T23" fmla="*/ 86 h 169"/>
                <a:gd name="T24" fmla="*/ 0 w 163"/>
                <a:gd name="T25" fmla="*/ 54 h 169"/>
                <a:gd name="T26" fmla="*/ 22 w 163"/>
                <a:gd name="T27" fmla="*/ 22 h 169"/>
                <a:gd name="T28" fmla="*/ 59 w 163"/>
                <a:gd name="T29" fmla="*/ 21 h 169"/>
                <a:gd name="T30" fmla="*/ 83 w 163"/>
                <a:gd name="T31" fmla="*/ 0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3" h="169">
                  <a:moveTo>
                    <a:pt x="83" y="0"/>
                  </a:moveTo>
                  <a:lnTo>
                    <a:pt x="123" y="14"/>
                  </a:lnTo>
                  <a:lnTo>
                    <a:pt x="132" y="47"/>
                  </a:lnTo>
                  <a:lnTo>
                    <a:pt x="162" y="70"/>
                  </a:lnTo>
                  <a:lnTo>
                    <a:pt x="162" y="102"/>
                  </a:lnTo>
                  <a:lnTo>
                    <a:pt x="135" y="123"/>
                  </a:lnTo>
                  <a:lnTo>
                    <a:pt x="126" y="153"/>
                  </a:lnTo>
                  <a:lnTo>
                    <a:pt x="89" y="168"/>
                  </a:lnTo>
                  <a:lnTo>
                    <a:pt x="62" y="152"/>
                  </a:lnTo>
                  <a:lnTo>
                    <a:pt x="28" y="154"/>
                  </a:lnTo>
                  <a:lnTo>
                    <a:pt x="3" y="118"/>
                  </a:lnTo>
                  <a:lnTo>
                    <a:pt x="14" y="86"/>
                  </a:lnTo>
                  <a:lnTo>
                    <a:pt x="0" y="54"/>
                  </a:lnTo>
                  <a:lnTo>
                    <a:pt x="22" y="22"/>
                  </a:lnTo>
                  <a:lnTo>
                    <a:pt x="59" y="21"/>
                  </a:ln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8" name="Freeform 13">
              <a:extLst>
                <a:ext uri="{FF2B5EF4-FFF2-40B4-BE49-F238E27FC236}">
                  <a16:creationId xmlns:a16="http://schemas.microsoft.com/office/drawing/2014/main" id="{F38CF2D2-22D2-4AA5-A119-01EF9C803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2846"/>
              <a:ext cx="73" cy="41"/>
            </a:xfrm>
            <a:custGeom>
              <a:avLst/>
              <a:gdLst>
                <a:gd name="T0" fmla="*/ 0 w 73"/>
                <a:gd name="T1" fmla="*/ 0 h 41"/>
                <a:gd name="T2" fmla="*/ 11 w 73"/>
                <a:gd name="T3" fmla="*/ 34 h 41"/>
                <a:gd name="T4" fmla="*/ 50 w 73"/>
                <a:gd name="T5" fmla="*/ 40 h 41"/>
                <a:gd name="T6" fmla="*/ 72 w 73"/>
                <a:gd name="T7" fmla="*/ 25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11" y="34"/>
                  </a:lnTo>
                  <a:lnTo>
                    <a:pt x="50" y="40"/>
                  </a:lnTo>
                  <a:lnTo>
                    <a:pt x="72" y="25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79" name="Freeform 14">
              <a:extLst>
                <a:ext uri="{FF2B5EF4-FFF2-40B4-BE49-F238E27FC236}">
                  <a16:creationId xmlns:a16="http://schemas.microsoft.com/office/drawing/2014/main" id="{7D274292-6260-44B1-9289-F371AA34E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" y="2887"/>
              <a:ext cx="28" cy="60"/>
            </a:xfrm>
            <a:custGeom>
              <a:avLst/>
              <a:gdLst>
                <a:gd name="T0" fmla="*/ 0 w 28"/>
                <a:gd name="T1" fmla="*/ 0 h 60"/>
                <a:gd name="T2" fmla="*/ 2 w 28"/>
                <a:gd name="T3" fmla="*/ 40 h 60"/>
                <a:gd name="T4" fmla="*/ 27 w 28"/>
                <a:gd name="T5" fmla="*/ 59 h 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60">
                  <a:moveTo>
                    <a:pt x="0" y="0"/>
                  </a:moveTo>
                  <a:lnTo>
                    <a:pt x="2" y="40"/>
                  </a:lnTo>
                  <a:lnTo>
                    <a:pt x="27" y="59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80" name="Freeform 15">
              <a:extLst>
                <a:ext uri="{FF2B5EF4-FFF2-40B4-BE49-F238E27FC236}">
                  <a16:creationId xmlns:a16="http://schemas.microsoft.com/office/drawing/2014/main" id="{6A88955A-D970-4F4A-A167-4877667EF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2927"/>
              <a:ext cx="50" cy="49"/>
            </a:xfrm>
            <a:custGeom>
              <a:avLst/>
              <a:gdLst>
                <a:gd name="T0" fmla="*/ 49 w 50"/>
                <a:gd name="T1" fmla="*/ 0 h 49"/>
                <a:gd name="T2" fmla="*/ 9 w 50"/>
                <a:gd name="T3" fmla="*/ 12 h 49"/>
                <a:gd name="T4" fmla="*/ 0 w 50"/>
                <a:gd name="T5" fmla="*/ 48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" h="49">
                  <a:moveTo>
                    <a:pt x="49" y="0"/>
                  </a:moveTo>
                  <a:lnTo>
                    <a:pt x="9" y="12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81" name="Freeform 16">
              <a:extLst>
                <a:ext uri="{FF2B5EF4-FFF2-40B4-BE49-F238E27FC236}">
                  <a16:creationId xmlns:a16="http://schemas.microsoft.com/office/drawing/2014/main" id="{D8DFADE6-FD3C-47E7-B4C7-3C353DF8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" y="2882"/>
              <a:ext cx="55" cy="28"/>
            </a:xfrm>
            <a:custGeom>
              <a:avLst/>
              <a:gdLst>
                <a:gd name="T0" fmla="*/ 54 w 55"/>
                <a:gd name="T1" fmla="*/ 0 h 28"/>
                <a:gd name="T2" fmla="*/ 33 w 55"/>
                <a:gd name="T3" fmla="*/ 24 h 28"/>
                <a:gd name="T4" fmla="*/ 0 w 55"/>
                <a:gd name="T5" fmla="*/ 27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28">
                  <a:moveTo>
                    <a:pt x="54" y="0"/>
                  </a:moveTo>
                  <a:lnTo>
                    <a:pt x="33" y="24"/>
                  </a:lnTo>
                  <a:lnTo>
                    <a:pt x="0" y="27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82" name="Line 17">
              <a:extLst>
                <a:ext uri="{FF2B5EF4-FFF2-40B4-BE49-F238E27FC236}">
                  <a16:creationId xmlns:a16="http://schemas.microsoft.com/office/drawing/2014/main" id="{F1D29304-C9FA-4BF0-94C0-66D8098F0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2910"/>
              <a:ext cx="24" cy="32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" name="Group 18">
            <a:extLst>
              <a:ext uri="{FF2B5EF4-FFF2-40B4-BE49-F238E27FC236}">
                <a16:creationId xmlns:a16="http://schemas.microsoft.com/office/drawing/2014/main" id="{D9E1D9E2-98E2-408E-8B07-5618735E4361}"/>
              </a:ext>
            </a:extLst>
          </p:cNvPr>
          <p:cNvGrpSpPr>
            <a:grpSpLocks/>
          </p:cNvGrpSpPr>
          <p:nvPr/>
        </p:nvGrpSpPr>
        <p:grpSpPr bwMode="auto">
          <a:xfrm>
            <a:off x="8545513" y="4330700"/>
            <a:ext cx="292100" cy="298450"/>
            <a:chOff x="4423" y="2728"/>
            <a:chExt cx="184" cy="188"/>
          </a:xfrm>
        </p:grpSpPr>
        <p:sp>
          <p:nvSpPr>
            <p:cNvPr id="26957" name="Oval 19">
              <a:extLst>
                <a:ext uri="{FF2B5EF4-FFF2-40B4-BE49-F238E27FC236}">
                  <a16:creationId xmlns:a16="http://schemas.microsoft.com/office/drawing/2014/main" id="{4AFB4EEC-BF7A-454A-B16A-1A8CE5D2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2730"/>
              <a:ext cx="179" cy="18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958" name="Freeform 20">
              <a:extLst>
                <a:ext uri="{FF2B5EF4-FFF2-40B4-BE49-F238E27FC236}">
                  <a16:creationId xmlns:a16="http://schemas.microsoft.com/office/drawing/2014/main" id="{A39C6556-94AF-4876-9FF2-AC6643FE7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3" y="2747"/>
              <a:ext cx="41" cy="57"/>
            </a:xfrm>
            <a:custGeom>
              <a:avLst/>
              <a:gdLst>
                <a:gd name="T0" fmla="*/ 19 w 41"/>
                <a:gd name="T1" fmla="*/ 8 h 57"/>
                <a:gd name="T2" fmla="*/ 31 w 41"/>
                <a:gd name="T3" fmla="*/ 21 h 57"/>
                <a:gd name="T4" fmla="*/ 38 w 41"/>
                <a:gd name="T5" fmla="*/ 34 h 57"/>
                <a:gd name="T6" fmla="*/ 40 w 41"/>
                <a:gd name="T7" fmla="*/ 56 h 57"/>
                <a:gd name="T8" fmla="*/ 10 w 41"/>
                <a:gd name="T9" fmla="*/ 34 h 57"/>
                <a:gd name="T10" fmla="*/ 0 w 41"/>
                <a:gd name="T11" fmla="*/ 0 h 57"/>
                <a:gd name="T12" fmla="*/ 19 w 41"/>
                <a:gd name="T13" fmla="*/ 8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7">
                  <a:moveTo>
                    <a:pt x="19" y="8"/>
                  </a:moveTo>
                  <a:lnTo>
                    <a:pt x="31" y="21"/>
                  </a:lnTo>
                  <a:lnTo>
                    <a:pt x="38" y="34"/>
                  </a:lnTo>
                  <a:lnTo>
                    <a:pt x="40" y="56"/>
                  </a:lnTo>
                  <a:lnTo>
                    <a:pt x="10" y="34"/>
                  </a:lnTo>
                  <a:lnTo>
                    <a:pt x="0" y="0"/>
                  </a:lnTo>
                  <a:lnTo>
                    <a:pt x="19" y="8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9" name="Freeform 21">
              <a:extLst>
                <a:ext uri="{FF2B5EF4-FFF2-40B4-BE49-F238E27FC236}">
                  <a16:creationId xmlns:a16="http://schemas.microsoft.com/office/drawing/2014/main" id="{02A4F005-5F32-4F65-90F1-A1990432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" y="2836"/>
              <a:ext cx="39" cy="53"/>
            </a:xfrm>
            <a:custGeom>
              <a:avLst/>
              <a:gdLst>
                <a:gd name="T0" fmla="*/ 34 w 39"/>
                <a:gd name="T1" fmla="*/ 0 h 53"/>
                <a:gd name="T2" fmla="*/ 38 w 39"/>
                <a:gd name="T3" fmla="*/ 10 h 53"/>
                <a:gd name="T4" fmla="*/ 31 w 39"/>
                <a:gd name="T5" fmla="*/ 31 h 53"/>
                <a:gd name="T6" fmla="*/ 14 w 39"/>
                <a:gd name="T7" fmla="*/ 52 h 53"/>
                <a:gd name="T8" fmla="*/ 0 w 39"/>
                <a:gd name="T9" fmla="*/ 52 h 53"/>
                <a:gd name="T10" fmla="*/ 9 w 39"/>
                <a:gd name="T11" fmla="*/ 20 h 53"/>
                <a:gd name="T12" fmla="*/ 34 w 39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53">
                  <a:moveTo>
                    <a:pt x="34" y="0"/>
                  </a:moveTo>
                  <a:lnTo>
                    <a:pt x="38" y="10"/>
                  </a:lnTo>
                  <a:lnTo>
                    <a:pt x="31" y="31"/>
                  </a:lnTo>
                  <a:lnTo>
                    <a:pt x="14" y="52"/>
                  </a:lnTo>
                  <a:lnTo>
                    <a:pt x="0" y="52"/>
                  </a:lnTo>
                  <a:lnTo>
                    <a:pt x="9" y="20"/>
                  </a:lnTo>
                  <a:lnTo>
                    <a:pt x="34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0" name="Freeform 22">
              <a:extLst>
                <a:ext uri="{FF2B5EF4-FFF2-40B4-BE49-F238E27FC236}">
                  <a16:creationId xmlns:a16="http://schemas.microsoft.com/office/drawing/2014/main" id="{793EDF8D-77CF-4A9A-8097-7E085F7FB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728"/>
              <a:ext cx="59" cy="28"/>
            </a:xfrm>
            <a:custGeom>
              <a:avLst/>
              <a:gdLst>
                <a:gd name="T0" fmla="*/ 38 w 59"/>
                <a:gd name="T1" fmla="*/ 0 h 28"/>
                <a:gd name="T2" fmla="*/ 58 w 59"/>
                <a:gd name="T3" fmla="*/ 4 h 28"/>
                <a:gd name="T4" fmla="*/ 36 w 59"/>
                <a:gd name="T5" fmla="*/ 27 h 28"/>
                <a:gd name="T6" fmla="*/ 0 w 59"/>
                <a:gd name="T7" fmla="*/ 27 h 28"/>
                <a:gd name="T8" fmla="*/ 7 w 59"/>
                <a:gd name="T9" fmla="*/ 12 h 28"/>
                <a:gd name="T10" fmla="*/ 24 w 59"/>
                <a:gd name="T11" fmla="*/ 4 h 28"/>
                <a:gd name="T12" fmla="*/ 38 w 59"/>
                <a:gd name="T13" fmla="*/ 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28">
                  <a:moveTo>
                    <a:pt x="38" y="0"/>
                  </a:moveTo>
                  <a:lnTo>
                    <a:pt x="58" y="4"/>
                  </a:lnTo>
                  <a:lnTo>
                    <a:pt x="36" y="27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4" y="4"/>
                  </a:lnTo>
                  <a:lnTo>
                    <a:pt x="38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1" name="Freeform 23">
              <a:extLst>
                <a:ext uri="{FF2B5EF4-FFF2-40B4-BE49-F238E27FC236}">
                  <a16:creationId xmlns:a16="http://schemas.microsoft.com/office/drawing/2014/main" id="{0743208C-BC08-4F1B-AF6B-DF6A27366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2788"/>
              <a:ext cx="33" cy="66"/>
            </a:xfrm>
            <a:custGeom>
              <a:avLst/>
              <a:gdLst>
                <a:gd name="T0" fmla="*/ 17 w 33"/>
                <a:gd name="T1" fmla="*/ 0 h 66"/>
                <a:gd name="T2" fmla="*/ 32 w 33"/>
                <a:gd name="T3" fmla="*/ 32 h 66"/>
                <a:gd name="T4" fmla="*/ 22 w 33"/>
                <a:gd name="T5" fmla="*/ 65 h 66"/>
                <a:gd name="T6" fmla="*/ 2 w 33"/>
                <a:gd name="T7" fmla="*/ 51 h 66"/>
                <a:gd name="T8" fmla="*/ 0 w 33"/>
                <a:gd name="T9" fmla="*/ 33 h 66"/>
                <a:gd name="T10" fmla="*/ 2 w 33"/>
                <a:gd name="T11" fmla="*/ 18 h 66"/>
                <a:gd name="T12" fmla="*/ 17 w 3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66">
                  <a:moveTo>
                    <a:pt x="17" y="0"/>
                  </a:moveTo>
                  <a:lnTo>
                    <a:pt x="32" y="32"/>
                  </a:lnTo>
                  <a:lnTo>
                    <a:pt x="22" y="65"/>
                  </a:lnTo>
                  <a:lnTo>
                    <a:pt x="2" y="51"/>
                  </a:lnTo>
                  <a:lnTo>
                    <a:pt x="0" y="33"/>
                  </a:lnTo>
                  <a:lnTo>
                    <a:pt x="2" y="18"/>
                  </a:lnTo>
                  <a:lnTo>
                    <a:pt x="17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2" name="Freeform 24">
              <a:extLst>
                <a:ext uri="{FF2B5EF4-FFF2-40B4-BE49-F238E27FC236}">
                  <a16:creationId xmlns:a16="http://schemas.microsoft.com/office/drawing/2014/main" id="{D6E52CB8-CFAB-4967-A5E8-78D5C7A04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2885"/>
              <a:ext cx="61" cy="31"/>
            </a:xfrm>
            <a:custGeom>
              <a:avLst/>
              <a:gdLst>
                <a:gd name="T0" fmla="*/ 0 w 61"/>
                <a:gd name="T1" fmla="*/ 3 h 31"/>
                <a:gd name="T2" fmla="*/ 8 w 61"/>
                <a:gd name="T3" fmla="*/ 22 h 31"/>
                <a:gd name="T4" fmla="*/ 24 w 61"/>
                <a:gd name="T5" fmla="*/ 27 h 31"/>
                <a:gd name="T6" fmla="*/ 39 w 61"/>
                <a:gd name="T7" fmla="*/ 30 h 31"/>
                <a:gd name="T8" fmla="*/ 60 w 61"/>
                <a:gd name="T9" fmla="*/ 17 h 31"/>
                <a:gd name="T10" fmla="*/ 32 w 61"/>
                <a:gd name="T11" fmla="*/ 0 h 31"/>
                <a:gd name="T12" fmla="*/ 0 w 61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" h="31">
                  <a:moveTo>
                    <a:pt x="0" y="3"/>
                  </a:moveTo>
                  <a:lnTo>
                    <a:pt x="8" y="22"/>
                  </a:lnTo>
                  <a:lnTo>
                    <a:pt x="24" y="27"/>
                  </a:lnTo>
                  <a:lnTo>
                    <a:pt x="39" y="30"/>
                  </a:lnTo>
                  <a:lnTo>
                    <a:pt x="60" y="17"/>
                  </a:lnTo>
                  <a:lnTo>
                    <a:pt x="32" y="0"/>
                  </a:lnTo>
                  <a:lnTo>
                    <a:pt x="0" y="3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3" name="Freeform 25">
              <a:extLst>
                <a:ext uri="{FF2B5EF4-FFF2-40B4-BE49-F238E27FC236}">
                  <a16:creationId xmlns:a16="http://schemas.microsoft.com/office/drawing/2014/main" id="{C17E7BEF-8D87-413A-B249-E21FDCF32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2790"/>
              <a:ext cx="63" cy="59"/>
            </a:xfrm>
            <a:custGeom>
              <a:avLst/>
              <a:gdLst>
                <a:gd name="T0" fmla="*/ 22 w 63"/>
                <a:gd name="T1" fmla="*/ 0 h 59"/>
                <a:gd name="T2" fmla="*/ 61 w 63"/>
                <a:gd name="T3" fmla="*/ 6 h 59"/>
                <a:gd name="T4" fmla="*/ 62 w 63"/>
                <a:gd name="T5" fmla="*/ 47 h 59"/>
                <a:gd name="T6" fmla="*/ 23 w 63"/>
                <a:gd name="T7" fmla="*/ 58 h 59"/>
                <a:gd name="T8" fmla="*/ 0 w 63"/>
                <a:gd name="T9" fmla="*/ 27 h 59"/>
                <a:gd name="T10" fmla="*/ 22 w 63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" h="59">
                  <a:moveTo>
                    <a:pt x="22" y="0"/>
                  </a:moveTo>
                  <a:lnTo>
                    <a:pt x="61" y="6"/>
                  </a:lnTo>
                  <a:lnTo>
                    <a:pt x="62" y="47"/>
                  </a:lnTo>
                  <a:lnTo>
                    <a:pt x="23" y="58"/>
                  </a:lnTo>
                  <a:lnTo>
                    <a:pt x="0" y="27"/>
                  </a:lnTo>
                  <a:lnTo>
                    <a:pt x="22" y="0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4" name="Freeform 26">
              <a:extLst>
                <a:ext uri="{FF2B5EF4-FFF2-40B4-BE49-F238E27FC236}">
                  <a16:creationId xmlns:a16="http://schemas.microsoft.com/office/drawing/2014/main" id="{262B0D50-4836-49D9-984A-9791F0706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2733"/>
              <a:ext cx="163" cy="169"/>
            </a:xfrm>
            <a:custGeom>
              <a:avLst/>
              <a:gdLst>
                <a:gd name="T0" fmla="*/ 83 w 163"/>
                <a:gd name="T1" fmla="*/ 0 h 169"/>
                <a:gd name="T2" fmla="*/ 123 w 163"/>
                <a:gd name="T3" fmla="*/ 14 h 169"/>
                <a:gd name="T4" fmla="*/ 132 w 163"/>
                <a:gd name="T5" fmla="*/ 47 h 169"/>
                <a:gd name="T6" fmla="*/ 162 w 163"/>
                <a:gd name="T7" fmla="*/ 70 h 169"/>
                <a:gd name="T8" fmla="*/ 162 w 163"/>
                <a:gd name="T9" fmla="*/ 102 h 169"/>
                <a:gd name="T10" fmla="*/ 135 w 163"/>
                <a:gd name="T11" fmla="*/ 123 h 169"/>
                <a:gd name="T12" fmla="*/ 126 w 163"/>
                <a:gd name="T13" fmla="*/ 153 h 169"/>
                <a:gd name="T14" fmla="*/ 89 w 163"/>
                <a:gd name="T15" fmla="*/ 168 h 169"/>
                <a:gd name="T16" fmla="*/ 62 w 163"/>
                <a:gd name="T17" fmla="*/ 152 h 169"/>
                <a:gd name="T18" fmla="*/ 28 w 163"/>
                <a:gd name="T19" fmla="*/ 154 h 169"/>
                <a:gd name="T20" fmla="*/ 3 w 163"/>
                <a:gd name="T21" fmla="*/ 118 h 169"/>
                <a:gd name="T22" fmla="*/ 14 w 163"/>
                <a:gd name="T23" fmla="*/ 86 h 169"/>
                <a:gd name="T24" fmla="*/ 0 w 163"/>
                <a:gd name="T25" fmla="*/ 54 h 169"/>
                <a:gd name="T26" fmla="*/ 22 w 163"/>
                <a:gd name="T27" fmla="*/ 22 h 169"/>
                <a:gd name="T28" fmla="*/ 59 w 163"/>
                <a:gd name="T29" fmla="*/ 21 h 169"/>
                <a:gd name="T30" fmla="*/ 83 w 163"/>
                <a:gd name="T31" fmla="*/ 0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3" h="169">
                  <a:moveTo>
                    <a:pt x="83" y="0"/>
                  </a:moveTo>
                  <a:lnTo>
                    <a:pt x="123" y="14"/>
                  </a:lnTo>
                  <a:lnTo>
                    <a:pt x="132" y="47"/>
                  </a:lnTo>
                  <a:lnTo>
                    <a:pt x="162" y="70"/>
                  </a:lnTo>
                  <a:lnTo>
                    <a:pt x="162" y="102"/>
                  </a:lnTo>
                  <a:lnTo>
                    <a:pt x="135" y="123"/>
                  </a:lnTo>
                  <a:lnTo>
                    <a:pt x="126" y="153"/>
                  </a:lnTo>
                  <a:lnTo>
                    <a:pt x="89" y="168"/>
                  </a:lnTo>
                  <a:lnTo>
                    <a:pt x="62" y="152"/>
                  </a:lnTo>
                  <a:lnTo>
                    <a:pt x="28" y="154"/>
                  </a:lnTo>
                  <a:lnTo>
                    <a:pt x="3" y="118"/>
                  </a:lnTo>
                  <a:lnTo>
                    <a:pt x="14" y="86"/>
                  </a:lnTo>
                  <a:lnTo>
                    <a:pt x="0" y="54"/>
                  </a:lnTo>
                  <a:lnTo>
                    <a:pt x="22" y="22"/>
                  </a:lnTo>
                  <a:lnTo>
                    <a:pt x="59" y="21"/>
                  </a:ln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5" name="Freeform 27">
              <a:extLst>
                <a:ext uri="{FF2B5EF4-FFF2-40B4-BE49-F238E27FC236}">
                  <a16:creationId xmlns:a16="http://schemas.microsoft.com/office/drawing/2014/main" id="{7EB739E5-94C8-43CE-A807-D5AA46866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" y="2756"/>
              <a:ext cx="73" cy="41"/>
            </a:xfrm>
            <a:custGeom>
              <a:avLst/>
              <a:gdLst>
                <a:gd name="T0" fmla="*/ 0 w 73"/>
                <a:gd name="T1" fmla="*/ 0 h 41"/>
                <a:gd name="T2" fmla="*/ 11 w 73"/>
                <a:gd name="T3" fmla="*/ 34 h 41"/>
                <a:gd name="T4" fmla="*/ 50 w 73"/>
                <a:gd name="T5" fmla="*/ 40 h 41"/>
                <a:gd name="T6" fmla="*/ 72 w 73"/>
                <a:gd name="T7" fmla="*/ 25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11" y="34"/>
                  </a:lnTo>
                  <a:lnTo>
                    <a:pt x="50" y="40"/>
                  </a:lnTo>
                  <a:lnTo>
                    <a:pt x="72" y="25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6" name="Freeform 28">
              <a:extLst>
                <a:ext uri="{FF2B5EF4-FFF2-40B4-BE49-F238E27FC236}">
                  <a16:creationId xmlns:a16="http://schemas.microsoft.com/office/drawing/2014/main" id="{EE0512E5-8BEC-44D6-BDC2-9C8B411C3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2797"/>
              <a:ext cx="28" cy="60"/>
            </a:xfrm>
            <a:custGeom>
              <a:avLst/>
              <a:gdLst>
                <a:gd name="T0" fmla="*/ 0 w 28"/>
                <a:gd name="T1" fmla="*/ 0 h 60"/>
                <a:gd name="T2" fmla="*/ 2 w 28"/>
                <a:gd name="T3" fmla="*/ 40 h 60"/>
                <a:gd name="T4" fmla="*/ 27 w 28"/>
                <a:gd name="T5" fmla="*/ 59 h 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60">
                  <a:moveTo>
                    <a:pt x="0" y="0"/>
                  </a:moveTo>
                  <a:lnTo>
                    <a:pt x="2" y="40"/>
                  </a:lnTo>
                  <a:lnTo>
                    <a:pt x="27" y="59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7" name="Freeform 29">
              <a:extLst>
                <a:ext uri="{FF2B5EF4-FFF2-40B4-BE49-F238E27FC236}">
                  <a16:creationId xmlns:a16="http://schemas.microsoft.com/office/drawing/2014/main" id="{BD49D143-8B8E-48CE-84F0-0B65B0E8D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" y="2837"/>
              <a:ext cx="50" cy="49"/>
            </a:xfrm>
            <a:custGeom>
              <a:avLst/>
              <a:gdLst>
                <a:gd name="T0" fmla="*/ 49 w 50"/>
                <a:gd name="T1" fmla="*/ 0 h 49"/>
                <a:gd name="T2" fmla="*/ 9 w 50"/>
                <a:gd name="T3" fmla="*/ 12 h 49"/>
                <a:gd name="T4" fmla="*/ 0 w 50"/>
                <a:gd name="T5" fmla="*/ 48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" h="49">
                  <a:moveTo>
                    <a:pt x="49" y="0"/>
                  </a:moveTo>
                  <a:lnTo>
                    <a:pt x="9" y="12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8" name="Freeform 30">
              <a:extLst>
                <a:ext uri="{FF2B5EF4-FFF2-40B4-BE49-F238E27FC236}">
                  <a16:creationId xmlns:a16="http://schemas.microsoft.com/office/drawing/2014/main" id="{4393AF61-223D-4994-8A09-963D40F89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2792"/>
              <a:ext cx="55" cy="28"/>
            </a:xfrm>
            <a:custGeom>
              <a:avLst/>
              <a:gdLst>
                <a:gd name="T0" fmla="*/ 54 w 55"/>
                <a:gd name="T1" fmla="*/ 0 h 28"/>
                <a:gd name="T2" fmla="*/ 33 w 55"/>
                <a:gd name="T3" fmla="*/ 24 h 28"/>
                <a:gd name="T4" fmla="*/ 0 w 55"/>
                <a:gd name="T5" fmla="*/ 27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28">
                  <a:moveTo>
                    <a:pt x="54" y="0"/>
                  </a:moveTo>
                  <a:lnTo>
                    <a:pt x="33" y="24"/>
                  </a:lnTo>
                  <a:lnTo>
                    <a:pt x="0" y="27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69" name="Line 31">
              <a:extLst>
                <a:ext uri="{FF2B5EF4-FFF2-40B4-BE49-F238E27FC236}">
                  <a16:creationId xmlns:a16="http://schemas.microsoft.com/office/drawing/2014/main" id="{6CE793E2-F8BE-43F3-B68C-331E92AFD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9" y="2820"/>
              <a:ext cx="24" cy="32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1" name="Group 32">
            <a:extLst>
              <a:ext uri="{FF2B5EF4-FFF2-40B4-BE49-F238E27FC236}">
                <a16:creationId xmlns:a16="http://schemas.microsoft.com/office/drawing/2014/main" id="{C5B4BA13-3512-48D6-BCC6-59149ACC2C02}"/>
              </a:ext>
            </a:extLst>
          </p:cNvPr>
          <p:cNvGrpSpPr>
            <a:grpSpLocks/>
          </p:cNvGrpSpPr>
          <p:nvPr/>
        </p:nvGrpSpPr>
        <p:grpSpPr bwMode="auto">
          <a:xfrm>
            <a:off x="8593138" y="4473575"/>
            <a:ext cx="292100" cy="298450"/>
            <a:chOff x="4453" y="2818"/>
            <a:chExt cx="184" cy="188"/>
          </a:xfrm>
        </p:grpSpPr>
        <p:sp>
          <p:nvSpPr>
            <p:cNvPr id="26944" name="Oval 33">
              <a:extLst>
                <a:ext uri="{FF2B5EF4-FFF2-40B4-BE49-F238E27FC236}">
                  <a16:creationId xmlns:a16="http://schemas.microsoft.com/office/drawing/2014/main" id="{D090C778-8ACD-44CC-B2D0-C9DDB7472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" y="2820"/>
              <a:ext cx="179" cy="18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945" name="Freeform 34">
              <a:extLst>
                <a:ext uri="{FF2B5EF4-FFF2-40B4-BE49-F238E27FC236}">
                  <a16:creationId xmlns:a16="http://schemas.microsoft.com/office/drawing/2014/main" id="{2281CE9A-A50E-4ED8-8C44-1B7465805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2837"/>
              <a:ext cx="41" cy="57"/>
            </a:xfrm>
            <a:custGeom>
              <a:avLst/>
              <a:gdLst>
                <a:gd name="T0" fmla="*/ 19 w 41"/>
                <a:gd name="T1" fmla="*/ 8 h 57"/>
                <a:gd name="T2" fmla="*/ 31 w 41"/>
                <a:gd name="T3" fmla="*/ 21 h 57"/>
                <a:gd name="T4" fmla="*/ 38 w 41"/>
                <a:gd name="T5" fmla="*/ 34 h 57"/>
                <a:gd name="T6" fmla="*/ 40 w 41"/>
                <a:gd name="T7" fmla="*/ 56 h 57"/>
                <a:gd name="T8" fmla="*/ 10 w 41"/>
                <a:gd name="T9" fmla="*/ 34 h 57"/>
                <a:gd name="T10" fmla="*/ 0 w 41"/>
                <a:gd name="T11" fmla="*/ 0 h 57"/>
                <a:gd name="T12" fmla="*/ 19 w 41"/>
                <a:gd name="T13" fmla="*/ 8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7">
                  <a:moveTo>
                    <a:pt x="19" y="8"/>
                  </a:moveTo>
                  <a:lnTo>
                    <a:pt x="31" y="21"/>
                  </a:lnTo>
                  <a:lnTo>
                    <a:pt x="38" y="34"/>
                  </a:lnTo>
                  <a:lnTo>
                    <a:pt x="40" y="56"/>
                  </a:lnTo>
                  <a:lnTo>
                    <a:pt x="10" y="34"/>
                  </a:lnTo>
                  <a:lnTo>
                    <a:pt x="0" y="0"/>
                  </a:lnTo>
                  <a:lnTo>
                    <a:pt x="19" y="8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6" name="Freeform 35">
              <a:extLst>
                <a:ext uri="{FF2B5EF4-FFF2-40B4-BE49-F238E27FC236}">
                  <a16:creationId xmlns:a16="http://schemas.microsoft.com/office/drawing/2014/main" id="{21BF606F-E743-4452-AEC3-F8379A45B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" y="2926"/>
              <a:ext cx="39" cy="53"/>
            </a:xfrm>
            <a:custGeom>
              <a:avLst/>
              <a:gdLst>
                <a:gd name="T0" fmla="*/ 34 w 39"/>
                <a:gd name="T1" fmla="*/ 0 h 53"/>
                <a:gd name="T2" fmla="*/ 38 w 39"/>
                <a:gd name="T3" fmla="*/ 10 h 53"/>
                <a:gd name="T4" fmla="*/ 31 w 39"/>
                <a:gd name="T5" fmla="*/ 31 h 53"/>
                <a:gd name="T6" fmla="*/ 14 w 39"/>
                <a:gd name="T7" fmla="*/ 52 h 53"/>
                <a:gd name="T8" fmla="*/ 0 w 39"/>
                <a:gd name="T9" fmla="*/ 52 h 53"/>
                <a:gd name="T10" fmla="*/ 9 w 39"/>
                <a:gd name="T11" fmla="*/ 20 h 53"/>
                <a:gd name="T12" fmla="*/ 34 w 39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53">
                  <a:moveTo>
                    <a:pt x="34" y="0"/>
                  </a:moveTo>
                  <a:lnTo>
                    <a:pt x="38" y="10"/>
                  </a:lnTo>
                  <a:lnTo>
                    <a:pt x="31" y="31"/>
                  </a:lnTo>
                  <a:lnTo>
                    <a:pt x="14" y="52"/>
                  </a:lnTo>
                  <a:lnTo>
                    <a:pt x="0" y="52"/>
                  </a:lnTo>
                  <a:lnTo>
                    <a:pt x="9" y="20"/>
                  </a:lnTo>
                  <a:lnTo>
                    <a:pt x="34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7" name="Freeform 36">
              <a:extLst>
                <a:ext uri="{FF2B5EF4-FFF2-40B4-BE49-F238E27FC236}">
                  <a16:creationId xmlns:a16="http://schemas.microsoft.com/office/drawing/2014/main" id="{A26E7D42-B8D2-4CF5-9562-D56BCF253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2818"/>
              <a:ext cx="59" cy="28"/>
            </a:xfrm>
            <a:custGeom>
              <a:avLst/>
              <a:gdLst>
                <a:gd name="T0" fmla="*/ 38 w 59"/>
                <a:gd name="T1" fmla="*/ 0 h 28"/>
                <a:gd name="T2" fmla="*/ 58 w 59"/>
                <a:gd name="T3" fmla="*/ 4 h 28"/>
                <a:gd name="T4" fmla="*/ 36 w 59"/>
                <a:gd name="T5" fmla="*/ 27 h 28"/>
                <a:gd name="T6" fmla="*/ 0 w 59"/>
                <a:gd name="T7" fmla="*/ 27 h 28"/>
                <a:gd name="T8" fmla="*/ 7 w 59"/>
                <a:gd name="T9" fmla="*/ 12 h 28"/>
                <a:gd name="T10" fmla="*/ 24 w 59"/>
                <a:gd name="T11" fmla="*/ 4 h 28"/>
                <a:gd name="T12" fmla="*/ 38 w 59"/>
                <a:gd name="T13" fmla="*/ 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28">
                  <a:moveTo>
                    <a:pt x="38" y="0"/>
                  </a:moveTo>
                  <a:lnTo>
                    <a:pt x="58" y="4"/>
                  </a:lnTo>
                  <a:lnTo>
                    <a:pt x="36" y="27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4" y="4"/>
                  </a:lnTo>
                  <a:lnTo>
                    <a:pt x="38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8" name="Freeform 37">
              <a:extLst>
                <a:ext uri="{FF2B5EF4-FFF2-40B4-BE49-F238E27FC236}">
                  <a16:creationId xmlns:a16="http://schemas.microsoft.com/office/drawing/2014/main" id="{27948FC1-2672-4DEA-9894-4A7BE84D7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3" y="2878"/>
              <a:ext cx="33" cy="66"/>
            </a:xfrm>
            <a:custGeom>
              <a:avLst/>
              <a:gdLst>
                <a:gd name="T0" fmla="*/ 17 w 33"/>
                <a:gd name="T1" fmla="*/ 0 h 66"/>
                <a:gd name="T2" fmla="*/ 32 w 33"/>
                <a:gd name="T3" fmla="*/ 32 h 66"/>
                <a:gd name="T4" fmla="*/ 22 w 33"/>
                <a:gd name="T5" fmla="*/ 65 h 66"/>
                <a:gd name="T6" fmla="*/ 2 w 33"/>
                <a:gd name="T7" fmla="*/ 51 h 66"/>
                <a:gd name="T8" fmla="*/ 0 w 33"/>
                <a:gd name="T9" fmla="*/ 33 h 66"/>
                <a:gd name="T10" fmla="*/ 2 w 33"/>
                <a:gd name="T11" fmla="*/ 18 h 66"/>
                <a:gd name="T12" fmla="*/ 17 w 3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66">
                  <a:moveTo>
                    <a:pt x="17" y="0"/>
                  </a:moveTo>
                  <a:lnTo>
                    <a:pt x="32" y="32"/>
                  </a:lnTo>
                  <a:lnTo>
                    <a:pt x="22" y="65"/>
                  </a:lnTo>
                  <a:lnTo>
                    <a:pt x="2" y="51"/>
                  </a:lnTo>
                  <a:lnTo>
                    <a:pt x="0" y="33"/>
                  </a:lnTo>
                  <a:lnTo>
                    <a:pt x="2" y="18"/>
                  </a:lnTo>
                  <a:lnTo>
                    <a:pt x="17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9" name="Freeform 38">
              <a:extLst>
                <a:ext uri="{FF2B5EF4-FFF2-40B4-BE49-F238E27FC236}">
                  <a16:creationId xmlns:a16="http://schemas.microsoft.com/office/drawing/2014/main" id="{3169ECDA-51DA-40E2-8BED-129694F76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" y="2975"/>
              <a:ext cx="61" cy="31"/>
            </a:xfrm>
            <a:custGeom>
              <a:avLst/>
              <a:gdLst>
                <a:gd name="T0" fmla="*/ 0 w 61"/>
                <a:gd name="T1" fmla="*/ 3 h 31"/>
                <a:gd name="T2" fmla="*/ 8 w 61"/>
                <a:gd name="T3" fmla="*/ 22 h 31"/>
                <a:gd name="T4" fmla="*/ 24 w 61"/>
                <a:gd name="T5" fmla="*/ 27 h 31"/>
                <a:gd name="T6" fmla="*/ 39 w 61"/>
                <a:gd name="T7" fmla="*/ 30 h 31"/>
                <a:gd name="T8" fmla="*/ 60 w 61"/>
                <a:gd name="T9" fmla="*/ 17 h 31"/>
                <a:gd name="T10" fmla="*/ 32 w 61"/>
                <a:gd name="T11" fmla="*/ 0 h 31"/>
                <a:gd name="T12" fmla="*/ 0 w 61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" h="31">
                  <a:moveTo>
                    <a:pt x="0" y="3"/>
                  </a:moveTo>
                  <a:lnTo>
                    <a:pt x="8" y="22"/>
                  </a:lnTo>
                  <a:lnTo>
                    <a:pt x="24" y="27"/>
                  </a:lnTo>
                  <a:lnTo>
                    <a:pt x="39" y="30"/>
                  </a:lnTo>
                  <a:lnTo>
                    <a:pt x="60" y="17"/>
                  </a:lnTo>
                  <a:lnTo>
                    <a:pt x="32" y="0"/>
                  </a:lnTo>
                  <a:lnTo>
                    <a:pt x="0" y="3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0" name="Freeform 39">
              <a:extLst>
                <a:ext uri="{FF2B5EF4-FFF2-40B4-BE49-F238E27FC236}">
                  <a16:creationId xmlns:a16="http://schemas.microsoft.com/office/drawing/2014/main" id="{478E7242-EFBF-4668-895B-DE073E0BA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" y="2880"/>
              <a:ext cx="63" cy="59"/>
            </a:xfrm>
            <a:custGeom>
              <a:avLst/>
              <a:gdLst>
                <a:gd name="T0" fmla="*/ 22 w 63"/>
                <a:gd name="T1" fmla="*/ 0 h 59"/>
                <a:gd name="T2" fmla="*/ 61 w 63"/>
                <a:gd name="T3" fmla="*/ 6 h 59"/>
                <a:gd name="T4" fmla="*/ 62 w 63"/>
                <a:gd name="T5" fmla="*/ 47 h 59"/>
                <a:gd name="T6" fmla="*/ 23 w 63"/>
                <a:gd name="T7" fmla="*/ 58 h 59"/>
                <a:gd name="T8" fmla="*/ 0 w 63"/>
                <a:gd name="T9" fmla="*/ 27 h 59"/>
                <a:gd name="T10" fmla="*/ 22 w 63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" h="59">
                  <a:moveTo>
                    <a:pt x="22" y="0"/>
                  </a:moveTo>
                  <a:lnTo>
                    <a:pt x="61" y="6"/>
                  </a:lnTo>
                  <a:lnTo>
                    <a:pt x="62" y="47"/>
                  </a:lnTo>
                  <a:lnTo>
                    <a:pt x="23" y="58"/>
                  </a:lnTo>
                  <a:lnTo>
                    <a:pt x="0" y="27"/>
                  </a:lnTo>
                  <a:lnTo>
                    <a:pt x="22" y="0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1" name="Freeform 40">
              <a:extLst>
                <a:ext uri="{FF2B5EF4-FFF2-40B4-BE49-F238E27FC236}">
                  <a16:creationId xmlns:a16="http://schemas.microsoft.com/office/drawing/2014/main" id="{58F4C613-A227-4A98-B085-941DF41E8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" y="2823"/>
              <a:ext cx="163" cy="169"/>
            </a:xfrm>
            <a:custGeom>
              <a:avLst/>
              <a:gdLst>
                <a:gd name="T0" fmla="*/ 83 w 163"/>
                <a:gd name="T1" fmla="*/ 0 h 169"/>
                <a:gd name="T2" fmla="*/ 123 w 163"/>
                <a:gd name="T3" fmla="*/ 14 h 169"/>
                <a:gd name="T4" fmla="*/ 132 w 163"/>
                <a:gd name="T5" fmla="*/ 47 h 169"/>
                <a:gd name="T6" fmla="*/ 162 w 163"/>
                <a:gd name="T7" fmla="*/ 70 h 169"/>
                <a:gd name="T8" fmla="*/ 162 w 163"/>
                <a:gd name="T9" fmla="*/ 102 h 169"/>
                <a:gd name="T10" fmla="*/ 135 w 163"/>
                <a:gd name="T11" fmla="*/ 123 h 169"/>
                <a:gd name="T12" fmla="*/ 126 w 163"/>
                <a:gd name="T13" fmla="*/ 153 h 169"/>
                <a:gd name="T14" fmla="*/ 89 w 163"/>
                <a:gd name="T15" fmla="*/ 168 h 169"/>
                <a:gd name="T16" fmla="*/ 62 w 163"/>
                <a:gd name="T17" fmla="*/ 152 h 169"/>
                <a:gd name="T18" fmla="*/ 28 w 163"/>
                <a:gd name="T19" fmla="*/ 154 h 169"/>
                <a:gd name="T20" fmla="*/ 3 w 163"/>
                <a:gd name="T21" fmla="*/ 118 h 169"/>
                <a:gd name="T22" fmla="*/ 14 w 163"/>
                <a:gd name="T23" fmla="*/ 86 h 169"/>
                <a:gd name="T24" fmla="*/ 0 w 163"/>
                <a:gd name="T25" fmla="*/ 54 h 169"/>
                <a:gd name="T26" fmla="*/ 22 w 163"/>
                <a:gd name="T27" fmla="*/ 22 h 169"/>
                <a:gd name="T28" fmla="*/ 59 w 163"/>
                <a:gd name="T29" fmla="*/ 21 h 169"/>
                <a:gd name="T30" fmla="*/ 83 w 163"/>
                <a:gd name="T31" fmla="*/ 0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3" h="169">
                  <a:moveTo>
                    <a:pt x="83" y="0"/>
                  </a:moveTo>
                  <a:lnTo>
                    <a:pt x="123" y="14"/>
                  </a:lnTo>
                  <a:lnTo>
                    <a:pt x="132" y="47"/>
                  </a:lnTo>
                  <a:lnTo>
                    <a:pt x="162" y="70"/>
                  </a:lnTo>
                  <a:lnTo>
                    <a:pt x="162" y="102"/>
                  </a:lnTo>
                  <a:lnTo>
                    <a:pt x="135" y="123"/>
                  </a:lnTo>
                  <a:lnTo>
                    <a:pt x="126" y="153"/>
                  </a:lnTo>
                  <a:lnTo>
                    <a:pt x="89" y="168"/>
                  </a:lnTo>
                  <a:lnTo>
                    <a:pt x="62" y="152"/>
                  </a:lnTo>
                  <a:lnTo>
                    <a:pt x="28" y="154"/>
                  </a:lnTo>
                  <a:lnTo>
                    <a:pt x="3" y="118"/>
                  </a:lnTo>
                  <a:lnTo>
                    <a:pt x="14" y="86"/>
                  </a:lnTo>
                  <a:lnTo>
                    <a:pt x="0" y="54"/>
                  </a:lnTo>
                  <a:lnTo>
                    <a:pt x="22" y="22"/>
                  </a:lnTo>
                  <a:lnTo>
                    <a:pt x="59" y="21"/>
                  </a:ln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2" name="Freeform 41">
              <a:extLst>
                <a:ext uri="{FF2B5EF4-FFF2-40B4-BE49-F238E27FC236}">
                  <a16:creationId xmlns:a16="http://schemas.microsoft.com/office/drawing/2014/main" id="{F1DA1626-6DC4-4A4C-86D4-6C76B8789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" y="2846"/>
              <a:ext cx="73" cy="41"/>
            </a:xfrm>
            <a:custGeom>
              <a:avLst/>
              <a:gdLst>
                <a:gd name="T0" fmla="*/ 0 w 73"/>
                <a:gd name="T1" fmla="*/ 0 h 41"/>
                <a:gd name="T2" fmla="*/ 11 w 73"/>
                <a:gd name="T3" fmla="*/ 34 h 41"/>
                <a:gd name="T4" fmla="*/ 50 w 73"/>
                <a:gd name="T5" fmla="*/ 40 h 41"/>
                <a:gd name="T6" fmla="*/ 72 w 73"/>
                <a:gd name="T7" fmla="*/ 25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11" y="34"/>
                  </a:lnTo>
                  <a:lnTo>
                    <a:pt x="50" y="40"/>
                  </a:lnTo>
                  <a:lnTo>
                    <a:pt x="72" y="25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3" name="Freeform 42">
              <a:extLst>
                <a:ext uri="{FF2B5EF4-FFF2-40B4-BE49-F238E27FC236}">
                  <a16:creationId xmlns:a16="http://schemas.microsoft.com/office/drawing/2014/main" id="{A711BFCE-DF0C-417B-808D-391A2591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0" y="2887"/>
              <a:ext cx="28" cy="60"/>
            </a:xfrm>
            <a:custGeom>
              <a:avLst/>
              <a:gdLst>
                <a:gd name="T0" fmla="*/ 0 w 28"/>
                <a:gd name="T1" fmla="*/ 0 h 60"/>
                <a:gd name="T2" fmla="*/ 2 w 28"/>
                <a:gd name="T3" fmla="*/ 40 h 60"/>
                <a:gd name="T4" fmla="*/ 27 w 28"/>
                <a:gd name="T5" fmla="*/ 59 h 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60">
                  <a:moveTo>
                    <a:pt x="0" y="0"/>
                  </a:moveTo>
                  <a:lnTo>
                    <a:pt x="2" y="40"/>
                  </a:lnTo>
                  <a:lnTo>
                    <a:pt x="27" y="59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4" name="Freeform 43">
              <a:extLst>
                <a:ext uri="{FF2B5EF4-FFF2-40B4-BE49-F238E27FC236}">
                  <a16:creationId xmlns:a16="http://schemas.microsoft.com/office/drawing/2014/main" id="{50B63A6E-A6EB-4F7E-A9CB-BAFC3B317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2" y="2927"/>
              <a:ext cx="50" cy="49"/>
            </a:xfrm>
            <a:custGeom>
              <a:avLst/>
              <a:gdLst>
                <a:gd name="T0" fmla="*/ 49 w 50"/>
                <a:gd name="T1" fmla="*/ 0 h 49"/>
                <a:gd name="T2" fmla="*/ 9 w 50"/>
                <a:gd name="T3" fmla="*/ 12 h 49"/>
                <a:gd name="T4" fmla="*/ 0 w 50"/>
                <a:gd name="T5" fmla="*/ 48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" h="49">
                  <a:moveTo>
                    <a:pt x="49" y="0"/>
                  </a:moveTo>
                  <a:lnTo>
                    <a:pt x="9" y="12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5" name="Freeform 44">
              <a:extLst>
                <a:ext uri="{FF2B5EF4-FFF2-40B4-BE49-F238E27FC236}">
                  <a16:creationId xmlns:a16="http://schemas.microsoft.com/office/drawing/2014/main" id="{7B8FCEDD-0933-4E56-ADEE-8E389F6DF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" y="2882"/>
              <a:ext cx="55" cy="28"/>
            </a:xfrm>
            <a:custGeom>
              <a:avLst/>
              <a:gdLst>
                <a:gd name="T0" fmla="*/ 54 w 55"/>
                <a:gd name="T1" fmla="*/ 0 h 28"/>
                <a:gd name="T2" fmla="*/ 33 w 55"/>
                <a:gd name="T3" fmla="*/ 24 h 28"/>
                <a:gd name="T4" fmla="*/ 0 w 55"/>
                <a:gd name="T5" fmla="*/ 27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28">
                  <a:moveTo>
                    <a:pt x="54" y="0"/>
                  </a:moveTo>
                  <a:lnTo>
                    <a:pt x="33" y="24"/>
                  </a:lnTo>
                  <a:lnTo>
                    <a:pt x="0" y="27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56" name="Line 45">
              <a:extLst>
                <a:ext uri="{FF2B5EF4-FFF2-40B4-BE49-F238E27FC236}">
                  <a16:creationId xmlns:a16="http://schemas.microsoft.com/office/drawing/2014/main" id="{E3EF4424-E094-477C-831B-C61B2BCCA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2910"/>
              <a:ext cx="24" cy="32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2" name="Group 46">
            <a:extLst>
              <a:ext uri="{FF2B5EF4-FFF2-40B4-BE49-F238E27FC236}">
                <a16:creationId xmlns:a16="http://schemas.microsoft.com/office/drawing/2014/main" id="{00030B04-6FFC-4C38-93C8-5463EF0EBB91}"/>
              </a:ext>
            </a:extLst>
          </p:cNvPr>
          <p:cNvGrpSpPr>
            <a:grpSpLocks/>
          </p:cNvGrpSpPr>
          <p:nvPr/>
        </p:nvGrpSpPr>
        <p:grpSpPr bwMode="auto">
          <a:xfrm>
            <a:off x="8270875" y="4614863"/>
            <a:ext cx="292100" cy="298450"/>
            <a:chOff x="4250" y="2907"/>
            <a:chExt cx="184" cy="188"/>
          </a:xfrm>
        </p:grpSpPr>
        <p:sp>
          <p:nvSpPr>
            <p:cNvPr id="26931" name="Oval 47">
              <a:extLst>
                <a:ext uri="{FF2B5EF4-FFF2-40B4-BE49-F238E27FC236}">
                  <a16:creationId xmlns:a16="http://schemas.microsoft.com/office/drawing/2014/main" id="{C285D039-9091-4859-A772-7F3E7E629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2909"/>
              <a:ext cx="179" cy="18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932" name="Freeform 48">
              <a:extLst>
                <a:ext uri="{FF2B5EF4-FFF2-40B4-BE49-F238E27FC236}">
                  <a16:creationId xmlns:a16="http://schemas.microsoft.com/office/drawing/2014/main" id="{7BBEC7AB-689E-4381-8B43-1E81F598D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" y="2926"/>
              <a:ext cx="41" cy="57"/>
            </a:xfrm>
            <a:custGeom>
              <a:avLst/>
              <a:gdLst>
                <a:gd name="T0" fmla="*/ 19 w 41"/>
                <a:gd name="T1" fmla="*/ 8 h 57"/>
                <a:gd name="T2" fmla="*/ 31 w 41"/>
                <a:gd name="T3" fmla="*/ 21 h 57"/>
                <a:gd name="T4" fmla="*/ 38 w 41"/>
                <a:gd name="T5" fmla="*/ 34 h 57"/>
                <a:gd name="T6" fmla="*/ 40 w 41"/>
                <a:gd name="T7" fmla="*/ 56 h 57"/>
                <a:gd name="T8" fmla="*/ 10 w 41"/>
                <a:gd name="T9" fmla="*/ 34 h 57"/>
                <a:gd name="T10" fmla="*/ 0 w 41"/>
                <a:gd name="T11" fmla="*/ 0 h 57"/>
                <a:gd name="T12" fmla="*/ 19 w 41"/>
                <a:gd name="T13" fmla="*/ 8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7">
                  <a:moveTo>
                    <a:pt x="19" y="8"/>
                  </a:moveTo>
                  <a:lnTo>
                    <a:pt x="31" y="21"/>
                  </a:lnTo>
                  <a:lnTo>
                    <a:pt x="38" y="34"/>
                  </a:lnTo>
                  <a:lnTo>
                    <a:pt x="40" y="56"/>
                  </a:lnTo>
                  <a:lnTo>
                    <a:pt x="10" y="34"/>
                  </a:lnTo>
                  <a:lnTo>
                    <a:pt x="0" y="0"/>
                  </a:lnTo>
                  <a:lnTo>
                    <a:pt x="19" y="8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3" name="Freeform 49">
              <a:extLst>
                <a:ext uri="{FF2B5EF4-FFF2-40B4-BE49-F238E27FC236}">
                  <a16:creationId xmlns:a16="http://schemas.microsoft.com/office/drawing/2014/main" id="{0E30CFAF-07BA-47EB-A4FA-2CD9711B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015"/>
              <a:ext cx="39" cy="53"/>
            </a:xfrm>
            <a:custGeom>
              <a:avLst/>
              <a:gdLst>
                <a:gd name="T0" fmla="*/ 34 w 39"/>
                <a:gd name="T1" fmla="*/ 0 h 53"/>
                <a:gd name="T2" fmla="*/ 38 w 39"/>
                <a:gd name="T3" fmla="*/ 10 h 53"/>
                <a:gd name="T4" fmla="*/ 31 w 39"/>
                <a:gd name="T5" fmla="*/ 31 h 53"/>
                <a:gd name="T6" fmla="*/ 14 w 39"/>
                <a:gd name="T7" fmla="*/ 52 h 53"/>
                <a:gd name="T8" fmla="*/ 0 w 39"/>
                <a:gd name="T9" fmla="*/ 52 h 53"/>
                <a:gd name="T10" fmla="*/ 9 w 39"/>
                <a:gd name="T11" fmla="*/ 20 h 53"/>
                <a:gd name="T12" fmla="*/ 34 w 39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53">
                  <a:moveTo>
                    <a:pt x="34" y="0"/>
                  </a:moveTo>
                  <a:lnTo>
                    <a:pt x="38" y="10"/>
                  </a:lnTo>
                  <a:lnTo>
                    <a:pt x="31" y="31"/>
                  </a:lnTo>
                  <a:lnTo>
                    <a:pt x="14" y="52"/>
                  </a:lnTo>
                  <a:lnTo>
                    <a:pt x="0" y="52"/>
                  </a:lnTo>
                  <a:lnTo>
                    <a:pt x="9" y="20"/>
                  </a:lnTo>
                  <a:lnTo>
                    <a:pt x="34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4" name="Freeform 50">
              <a:extLst>
                <a:ext uri="{FF2B5EF4-FFF2-40B4-BE49-F238E27FC236}">
                  <a16:creationId xmlns:a16="http://schemas.microsoft.com/office/drawing/2014/main" id="{C721A542-4A2D-482D-AA4E-A8F9D3A1D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" y="2907"/>
              <a:ext cx="59" cy="28"/>
            </a:xfrm>
            <a:custGeom>
              <a:avLst/>
              <a:gdLst>
                <a:gd name="T0" fmla="*/ 38 w 59"/>
                <a:gd name="T1" fmla="*/ 0 h 28"/>
                <a:gd name="T2" fmla="*/ 58 w 59"/>
                <a:gd name="T3" fmla="*/ 4 h 28"/>
                <a:gd name="T4" fmla="*/ 36 w 59"/>
                <a:gd name="T5" fmla="*/ 27 h 28"/>
                <a:gd name="T6" fmla="*/ 0 w 59"/>
                <a:gd name="T7" fmla="*/ 27 h 28"/>
                <a:gd name="T8" fmla="*/ 7 w 59"/>
                <a:gd name="T9" fmla="*/ 12 h 28"/>
                <a:gd name="T10" fmla="*/ 24 w 59"/>
                <a:gd name="T11" fmla="*/ 4 h 28"/>
                <a:gd name="T12" fmla="*/ 38 w 59"/>
                <a:gd name="T13" fmla="*/ 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28">
                  <a:moveTo>
                    <a:pt x="38" y="0"/>
                  </a:moveTo>
                  <a:lnTo>
                    <a:pt x="58" y="4"/>
                  </a:lnTo>
                  <a:lnTo>
                    <a:pt x="36" y="27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4" y="4"/>
                  </a:lnTo>
                  <a:lnTo>
                    <a:pt x="38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5" name="Freeform 51">
              <a:extLst>
                <a:ext uri="{FF2B5EF4-FFF2-40B4-BE49-F238E27FC236}">
                  <a16:creationId xmlns:a16="http://schemas.microsoft.com/office/drawing/2014/main" id="{1AD2F6D1-62A8-4BD7-AD55-E19803116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967"/>
              <a:ext cx="33" cy="66"/>
            </a:xfrm>
            <a:custGeom>
              <a:avLst/>
              <a:gdLst>
                <a:gd name="T0" fmla="*/ 17 w 33"/>
                <a:gd name="T1" fmla="*/ 0 h 66"/>
                <a:gd name="T2" fmla="*/ 32 w 33"/>
                <a:gd name="T3" fmla="*/ 32 h 66"/>
                <a:gd name="T4" fmla="*/ 22 w 33"/>
                <a:gd name="T5" fmla="*/ 65 h 66"/>
                <a:gd name="T6" fmla="*/ 2 w 33"/>
                <a:gd name="T7" fmla="*/ 51 h 66"/>
                <a:gd name="T8" fmla="*/ 0 w 33"/>
                <a:gd name="T9" fmla="*/ 33 h 66"/>
                <a:gd name="T10" fmla="*/ 2 w 33"/>
                <a:gd name="T11" fmla="*/ 18 h 66"/>
                <a:gd name="T12" fmla="*/ 17 w 3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66">
                  <a:moveTo>
                    <a:pt x="17" y="0"/>
                  </a:moveTo>
                  <a:lnTo>
                    <a:pt x="32" y="32"/>
                  </a:lnTo>
                  <a:lnTo>
                    <a:pt x="22" y="65"/>
                  </a:lnTo>
                  <a:lnTo>
                    <a:pt x="2" y="51"/>
                  </a:lnTo>
                  <a:lnTo>
                    <a:pt x="0" y="33"/>
                  </a:lnTo>
                  <a:lnTo>
                    <a:pt x="2" y="18"/>
                  </a:lnTo>
                  <a:lnTo>
                    <a:pt x="17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6" name="Freeform 52">
              <a:extLst>
                <a:ext uri="{FF2B5EF4-FFF2-40B4-BE49-F238E27FC236}">
                  <a16:creationId xmlns:a16="http://schemas.microsoft.com/office/drawing/2014/main" id="{528CD973-F776-46F8-BEE9-5C8B365AA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" y="3064"/>
              <a:ext cx="61" cy="31"/>
            </a:xfrm>
            <a:custGeom>
              <a:avLst/>
              <a:gdLst>
                <a:gd name="T0" fmla="*/ 0 w 61"/>
                <a:gd name="T1" fmla="*/ 3 h 31"/>
                <a:gd name="T2" fmla="*/ 8 w 61"/>
                <a:gd name="T3" fmla="*/ 22 h 31"/>
                <a:gd name="T4" fmla="*/ 24 w 61"/>
                <a:gd name="T5" fmla="*/ 27 h 31"/>
                <a:gd name="T6" fmla="*/ 39 w 61"/>
                <a:gd name="T7" fmla="*/ 30 h 31"/>
                <a:gd name="T8" fmla="*/ 60 w 61"/>
                <a:gd name="T9" fmla="*/ 17 h 31"/>
                <a:gd name="T10" fmla="*/ 32 w 61"/>
                <a:gd name="T11" fmla="*/ 0 h 31"/>
                <a:gd name="T12" fmla="*/ 0 w 61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" h="31">
                  <a:moveTo>
                    <a:pt x="0" y="3"/>
                  </a:moveTo>
                  <a:lnTo>
                    <a:pt x="8" y="22"/>
                  </a:lnTo>
                  <a:lnTo>
                    <a:pt x="24" y="27"/>
                  </a:lnTo>
                  <a:lnTo>
                    <a:pt x="39" y="30"/>
                  </a:lnTo>
                  <a:lnTo>
                    <a:pt x="60" y="17"/>
                  </a:lnTo>
                  <a:lnTo>
                    <a:pt x="32" y="0"/>
                  </a:lnTo>
                  <a:lnTo>
                    <a:pt x="0" y="3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7" name="Freeform 53">
              <a:extLst>
                <a:ext uri="{FF2B5EF4-FFF2-40B4-BE49-F238E27FC236}">
                  <a16:creationId xmlns:a16="http://schemas.microsoft.com/office/drawing/2014/main" id="{DC67F041-BF0C-408E-925C-061A50F5F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" y="2969"/>
              <a:ext cx="63" cy="59"/>
            </a:xfrm>
            <a:custGeom>
              <a:avLst/>
              <a:gdLst>
                <a:gd name="T0" fmla="*/ 22 w 63"/>
                <a:gd name="T1" fmla="*/ 0 h 59"/>
                <a:gd name="T2" fmla="*/ 61 w 63"/>
                <a:gd name="T3" fmla="*/ 6 h 59"/>
                <a:gd name="T4" fmla="*/ 62 w 63"/>
                <a:gd name="T5" fmla="*/ 47 h 59"/>
                <a:gd name="T6" fmla="*/ 23 w 63"/>
                <a:gd name="T7" fmla="*/ 58 h 59"/>
                <a:gd name="T8" fmla="*/ 0 w 63"/>
                <a:gd name="T9" fmla="*/ 27 h 59"/>
                <a:gd name="T10" fmla="*/ 22 w 63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" h="59">
                  <a:moveTo>
                    <a:pt x="22" y="0"/>
                  </a:moveTo>
                  <a:lnTo>
                    <a:pt x="61" y="6"/>
                  </a:lnTo>
                  <a:lnTo>
                    <a:pt x="62" y="47"/>
                  </a:lnTo>
                  <a:lnTo>
                    <a:pt x="23" y="58"/>
                  </a:lnTo>
                  <a:lnTo>
                    <a:pt x="0" y="27"/>
                  </a:lnTo>
                  <a:lnTo>
                    <a:pt x="22" y="0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8" name="Freeform 54">
              <a:extLst>
                <a:ext uri="{FF2B5EF4-FFF2-40B4-BE49-F238E27FC236}">
                  <a16:creationId xmlns:a16="http://schemas.microsoft.com/office/drawing/2014/main" id="{674C3910-A143-4938-AFD9-20D632273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2912"/>
              <a:ext cx="163" cy="169"/>
            </a:xfrm>
            <a:custGeom>
              <a:avLst/>
              <a:gdLst>
                <a:gd name="T0" fmla="*/ 83 w 163"/>
                <a:gd name="T1" fmla="*/ 0 h 169"/>
                <a:gd name="T2" fmla="*/ 123 w 163"/>
                <a:gd name="T3" fmla="*/ 14 h 169"/>
                <a:gd name="T4" fmla="*/ 132 w 163"/>
                <a:gd name="T5" fmla="*/ 47 h 169"/>
                <a:gd name="T6" fmla="*/ 162 w 163"/>
                <a:gd name="T7" fmla="*/ 70 h 169"/>
                <a:gd name="T8" fmla="*/ 162 w 163"/>
                <a:gd name="T9" fmla="*/ 102 h 169"/>
                <a:gd name="T10" fmla="*/ 135 w 163"/>
                <a:gd name="T11" fmla="*/ 123 h 169"/>
                <a:gd name="T12" fmla="*/ 126 w 163"/>
                <a:gd name="T13" fmla="*/ 153 h 169"/>
                <a:gd name="T14" fmla="*/ 89 w 163"/>
                <a:gd name="T15" fmla="*/ 168 h 169"/>
                <a:gd name="T16" fmla="*/ 62 w 163"/>
                <a:gd name="T17" fmla="*/ 152 h 169"/>
                <a:gd name="T18" fmla="*/ 28 w 163"/>
                <a:gd name="T19" fmla="*/ 154 h 169"/>
                <a:gd name="T20" fmla="*/ 3 w 163"/>
                <a:gd name="T21" fmla="*/ 118 h 169"/>
                <a:gd name="T22" fmla="*/ 14 w 163"/>
                <a:gd name="T23" fmla="*/ 86 h 169"/>
                <a:gd name="T24" fmla="*/ 0 w 163"/>
                <a:gd name="T25" fmla="*/ 54 h 169"/>
                <a:gd name="T26" fmla="*/ 22 w 163"/>
                <a:gd name="T27" fmla="*/ 22 h 169"/>
                <a:gd name="T28" fmla="*/ 59 w 163"/>
                <a:gd name="T29" fmla="*/ 21 h 169"/>
                <a:gd name="T30" fmla="*/ 83 w 163"/>
                <a:gd name="T31" fmla="*/ 0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3" h="169">
                  <a:moveTo>
                    <a:pt x="83" y="0"/>
                  </a:moveTo>
                  <a:lnTo>
                    <a:pt x="123" y="14"/>
                  </a:lnTo>
                  <a:lnTo>
                    <a:pt x="132" y="47"/>
                  </a:lnTo>
                  <a:lnTo>
                    <a:pt x="162" y="70"/>
                  </a:lnTo>
                  <a:lnTo>
                    <a:pt x="162" y="102"/>
                  </a:lnTo>
                  <a:lnTo>
                    <a:pt x="135" y="123"/>
                  </a:lnTo>
                  <a:lnTo>
                    <a:pt x="126" y="153"/>
                  </a:lnTo>
                  <a:lnTo>
                    <a:pt x="89" y="168"/>
                  </a:lnTo>
                  <a:lnTo>
                    <a:pt x="62" y="152"/>
                  </a:lnTo>
                  <a:lnTo>
                    <a:pt x="28" y="154"/>
                  </a:lnTo>
                  <a:lnTo>
                    <a:pt x="3" y="118"/>
                  </a:lnTo>
                  <a:lnTo>
                    <a:pt x="14" y="86"/>
                  </a:lnTo>
                  <a:lnTo>
                    <a:pt x="0" y="54"/>
                  </a:lnTo>
                  <a:lnTo>
                    <a:pt x="22" y="22"/>
                  </a:lnTo>
                  <a:lnTo>
                    <a:pt x="59" y="21"/>
                  </a:ln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9" name="Freeform 55">
              <a:extLst>
                <a:ext uri="{FF2B5EF4-FFF2-40B4-BE49-F238E27FC236}">
                  <a16:creationId xmlns:a16="http://schemas.microsoft.com/office/drawing/2014/main" id="{A0401C51-47EE-41C4-BFF6-9FC5DBEE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" y="2935"/>
              <a:ext cx="73" cy="41"/>
            </a:xfrm>
            <a:custGeom>
              <a:avLst/>
              <a:gdLst>
                <a:gd name="T0" fmla="*/ 0 w 73"/>
                <a:gd name="T1" fmla="*/ 0 h 41"/>
                <a:gd name="T2" fmla="*/ 11 w 73"/>
                <a:gd name="T3" fmla="*/ 34 h 41"/>
                <a:gd name="T4" fmla="*/ 50 w 73"/>
                <a:gd name="T5" fmla="*/ 40 h 41"/>
                <a:gd name="T6" fmla="*/ 72 w 73"/>
                <a:gd name="T7" fmla="*/ 25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11" y="34"/>
                  </a:lnTo>
                  <a:lnTo>
                    <a:pt x="50" y="40"/>
                  </a:lnTo>
                  <a:lnTo>
                    <a:pt x="72" y="25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0" name="Freeform 56">
              <a:extLst>
                <a:ext uri="{FF2B5EF4-FFF2-40B4-BE49-F238E27FC236}">
                  <a16:creationId xmlns:a16="http://schemas.microsoft.com/office/drawing/2014/main" id="{457261DA-4FCB-4A4D-91D0-25BDF1AF4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" y="2976"/>
              <a:ext cx="28" cy="60"/>
            </a:xfrm>
            <a:custGeom>
              <a:avLst/>
              <a:gdLst>
                <a:gd name="T0" fmla="*/ 0 w 28"/>
                <a:gd name="T1" fmla="*/ 0 h 60"/>
                <a:gd name="T2" fmla="*/ 2 w 28"/>
                <a:gd name="T3" fmla="*/ 40 h 60"/>
                <a:gd name="T4" fmla="*/ 27 w 28"/>
                <a:gd name="T5" fmla="*/ 59 h 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60">
                  <a:moveTo>
                    <a:pt x="0" y="0"/>
                  </a:moveTo>
                  <a:lnTo>
                    <a:pt x="2" y="40"/>
                  </a:lnTo>
                  <a:lnTo>
                    <a:pt x="27" y="59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1" name="Freeform 57">
              <a:extLst>
                <a:ext uri="{FF2B5EF4-FFF2-40B4-BE49-F238E27FC236}">
                  <a16:creationId xmlns:a16="http://schemas.microsoft.com/office/drawing/2014/main" id="{C50F515E-E036-491C-A09D-4DE602DB5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" y="3016"/>
              <a:ext cx="50" cy="49"/>
            </a:xfrm>
            <a:custGeom>
              <a:avLst/>
              <a:gdLst>
                <a:gd name="T0" fmla="*/ 49 w 50"/>
                <a:gd name="T1" fmla="*/ 0 h 49"/>
                <a:gd name="T2" fmla="*/ 9 w 50"/>
                <a:gd name="T3" fmla="*/ 12 h 49"/>
                <a:gd name="T4" fmla="*/ 0 w 50"/>
                <a:gd name="T5" fmla="*/ 48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" h="49">
                  <a:moveTo>
                    <a:pt x="49" y="0"/>
                  </a:moveTo>
                  <a:lnTo>
                    <a:pt x="9" y="12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2" name="Freeform 58">
              <a:extLst>
                <a:ext uri="{FF2B5EF4-FFF2-40B4-BE49-F238E27FC236}">
                  <a16:creationId xmlns:a16="http://schemas.microsoft.com/office/drawing/2014/main" id="{CA3CDA9A-1863-415B-8145-FA1507B41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2" y="2971"/>
              <a:ext cx="55" cy="28"/>
            </a:xfrm>
            <a:custGeom>
              <a:avLst/>
              <a:gdLst>
                <a:gd name="T0" fmla="*/ 54 w 55"/>
                <a:gd name="T1" fmla="*/ 0 h 28"/>
                <a:gd name="T2" fmla="*/ 33 w 55"/>
                <a:gd name="T3" fmla="*/ 24 h 28"/>
                <a:gd name="T4" fmla="*/ 0 w 55"/>
                <a:gd name="T5" fmla="*/ 27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28">
                  <a:moveTo>
                    <a:pt x="54" y="0"/>
                  </a:moveTo>
                  <a:lnTo>
                    <a:pt x="33" y="24"/>
                  </a:lnTo>
                  <a:lnTo>
                    <a:pt x="0" y="27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43" name="Line 59">
              <a:extLst>
                <a:ext uri="{FF2B5EF4-FFF2-40B4-BE49-F238E27FC236}">
                  <a16:creationId xmlns:a16="http://schemas.microsoft.com/office/drawing/2014/main" id="{FEF6984E-AB42-4918-A8D4-581FB56DB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6" y="2999"/>
              <a:ext cx="24" cy="32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3" name="Group 60">
            <a:extLst>
              <a:ext uri="{FF2B5EF4-FFF2-40B4-BE49-F238E27FC236}">
                <a16:creationId xmlns:a16="http://schemas.microsoft.com/office/drawing/2014/main" id="{EE1FE4AA-DBFF-4CFA-8E3D-781B1E65D2EA}"/>
              </a:ext>
            </a:extLst>
          </p:cNvPr>
          <p:cNvGrpSpPr>
            <a:grpSpLocks/>
          </p:cNvGrpSpPr>
          <p:nvPr/>
        </p:nvGrpSpPr>
        <p:grpSpPr bwMode="auto">
          <a:xfrm>
            <a:off x="8807450" y="4235450"/>
            <a:ext cx="292100" cy="298450"/>
            <a:chOff x="4588" y="2668"/>
            <a:chExt cx="184" cy="188"/>
          </a:xfrm>
        </p:grpSpPr>
        <p:sp>
          <p:nvSpPr>
            <p:cNvPr id="26918" name="Oval 61">
              <a:extLst>
                <a:ext uri="{FF2B5EF4-FFF2-40B4-BE49-F238E27FC236}">
                  <a16:creationId xmlns:a16="http://schemas.microsoft.com/office/drawing/2014/main" id="{7F419FF6-A841-4F77-AC88-8B599A562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" y="2670"/>
              <a:ext cx="179" cy="18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919" name="Freeform 62">
              <a:extLst>
                <a:ext uri="{FF2B5EF4-FFF2-40B4-BE49-F238E27FC236}">
                  <a16:creationId xmlns:a16="http://schemas.microsoft.com/office/drawing/2014/main" id="{7CBFA81B-44CD-4CA8-9AF3-9B68A4591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2687"/>
              <a:ext cx="41" cy="57"/>
            </a:xfrm>
            <a:custGeom>
              <a:avLst/>
              <a:gdLst>
                <a:gd name="T0" fmla="*/ 19 w 41"/>
                <a:gd name="T1" fmla="*/ 8 h 57"/>
                <a:gd name="T2" fmla="*/ 31 w 41"/>
                <a:gd name="T3" fmla="*/ 21 h 57"/>
                <a:gd name="T4" fmla="*/ 38 w 41"/>
                <a:gd name="T5" fmla="*/ 34 h 57"/>
                <a:gd name="T6" fmla="*/ 40 w 41"/>
                <a:gd name="T7" fmla="*/ 56 h 57"/>
                <a:gd name="T8" fmla="*/ 10 w 41"/>
                <a:gd name="T9" fmla="*/ 34 h 57"/>
                <a:gd name="T10" fmla="*/ 0 w 41"/>
                <a:gd name="T11" fmla="*/ 0 h 57"/>
                <a:gd name="T12" fmla="*/ 19 w 41"/>
                <a:gd name="T13" fmla="*/ 8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7">
                  <a:moveTo>
                    <a:pt x="19" y="8"/>
                  </a:moveTo>
                  <a:lnTo>
                    <a:pt x="31" y="21"/>
                  </a:lnTo>
                  <a:lnTo>
                    <a:pt x="38" y="34"/>
                  </a:lnTo>
                  <a:lnTo>
                    <a:pt x="40" y="56"/>
                  </a:lnTo>
                  <a:lnTo>
                    <a:pt x="10" y="34"/>
                  </a:lnTo>
                  <a:lnTo>
                    <a:pt x="0" y="0"/>
                  </a:lnTo>
                  <a:lnTo>
                    <a:pt x="19" y="8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0" name="Freeform 63">
              <a:extLst>
                <a:ext uri="{FF2B5EF4-FFF2-40B4-BE49-F238E27FC236}">
                  <a16:creationId xmlns:a16="http://schemas.microsoft.com/office/drawing/2014/main" id="{E8DD2582-6BDB-4C97-B5D9-23BDF26B7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3" y="2776"/>
              <a:ext cx="39" cy="53"/>
            </a:xfrm>
            <a:custGeom>
              <a:avLst/>
              <a:gdLst>
                <a:gd name="T0" fmla="*/ 34 w 39"/>
                <a:gd name="T1" fmla="*/ 0 h 53"/>
                <a:gd name="T2" fmla="*/ 38 w 39"/>
                <a:gd name="T3" fmla="*/ 10 h 53"/>
                <a:gd name="T4" fmla="*/ 31 w 39"/>
                <a:gd name="T5" fmla="*/ 31 h 53"/>
                <a:gd name="T6" fmla="*/ 14 w 39"/>
                <a:gd name="T7" fmla="*/ 52 h 53"/>
                <a:gd name="T8" fmla="*/ 0 w 39"/>
                <a:gd name="T9" fmla="*/ 52 h 53"/>
                <a:gd name="T10" fmla="*/ 9 w 39"/>
                <a:gd name="T11" fmla="*/ 20 h 53"/>
                <a:gd name="T12" fmla="*/ 34 w 39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53">
                  <a:moveTo>
                    <a:pt x="34" y="0"/>
                  </a:moveTo>
                  <a:lnTo>
                    <a:pt x="38" y="10"/>
                  </a:lnTo>
                  <a:lnTo>
                    <a:pt x="31" y="31"/>
                  </a:lnTo>
                  <a:lnTo>
                    <a:pt x="14" y="52"/>
                  </a:lnTo>
                  <a:lnTo>
                    <a:pt x="0" y="52"/>
                  </a:lnTo>
                  <a:lnTo>
                    <a:pt x="9" y="20"/>
                  </a:lnTo>
                  <a:lnTo>
                    <a:pt x="34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1" name="Freeform 64">
              <a:extLst>
                <a:ext uri="{FF2B5EF4-FFF2-40B4-BE49-F238E27FC236}">
                  <a16:creationId xmlns:a16="http://schemas.microsoft.com/office/drawing/2014/main" id="{E9CAAB26-7770-4AB2-AEC7-64BA435F8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" y="2668"/>
              <a:ext cx="59" cy="28"/>
            </a:xfrm>
            <a:custGeom>
              <a:avLst/>
              <a:gdLst>
                <a:gd name="T0" fmla="*/ 38 w 59"/>
                <a:gd name="T1" fmla="*/ 0 h 28"/>
                <a:gd name="T2" fmla="*/ 58 w 59"/>
                <a:gd name="T3" fmla="*/ 4 h 28"/>
                <a:gd name="T4" fmla="*/ 36 w 59"/>
                <a:gd name="T5" fmla="*/ 27 h 28"/>
                <a:gd name="T6" fmla="*/ 0 w 59"/>
                <a:gd name="T7" fmla="*/ 27 h 28"/>
                <a:gd name="T8" fmla="*/ 7 w 59"/>
                <a:gd name="T9" fmla="*/ 12 h 28"/>
                <a:gd name="T10" fmla="*/ 24 w 59"/>
                <a:gd name="T11" fmla="*/ 4 h 28"/>
                <a:gd name="T12" fmla="*/ 38 w 59"/>
                <a:gd name="T13" fmla="*/ 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28">
                  <a:moveTo>
                    <a:pt x="38" y="0"/>
                  </a:moveTo>
                  <a:lnTo>
                    <a:pt x="58" y="4"/>
                  </a:lnTo>
                  <a:lnTo>
                    <a:pt x="36" y="27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4" y="4"/>
                  </a:lnTo>
                  <a:lnTo>
                    <a:pt x="38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2" name="Freeform 65">
              <a:extLst>
                <a:ext uri="{FF2B5EF4-FFF2-40B4-BE49-F238E27FC236}">
                  <a16:creationId xmlns:a16="http://schemas.microsoft.com/office/drawing/2014/main" id="{A0F78F89-0D3C-454C-8FE4-9A830C55E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8" y="2728"/>
              <a:ext cx="33" cy="66"/>
            </a:xfrm>
            <a:custGeom>
              <a:avLst/>
              <a:gdLst>
                <a:gd name="T0" fmla="*/ 17 w 33"/>
                <a:gd name="T1" fmla="*/ 0 h 66"/>
                <a:gd name="T2" fmla="*/ 32 w 33"/>
                <a:gd name="T3" fmla="*/ 32 h 66"/>
                <a:gd name="T4" fmla="*/ 22 w 33"/>
                <a:gd name="T5" fmla="*/ 65 h 66"/>
                <a:gd name="T6" fmla="*/ 2 w 33"/>
                <a:gd name="T7" fmla="*/ 51 h 66"/>
                <a:gd name="T8" fmla="*/ 0 w 33"/>
                <a:gd name="T9" fmla="*/ 33 h 66"/>
                <a:gd name="T10" fmla="*/ 2 w 33"/>
                <a:gd name="T11" fmla="*/ 18 h 66"/>
                <a:gd name="T12" fmla="*/ 17 w 3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66">
                  <a:moveTo>
                    <a:pt x="17" y="0"/>
                  </a:moveTo>
                  <a:lnTo>
                    <a:pt x="32" y="32"/>
                  </a:lnTo>
                  <a:lnTo>
                    <a:pt x="22" y="65"/>
                  </a:lnTo>
                  <a:lnTo>
                    <a:pt x="2" y="51"/>
                  </a:lnTo>
                  <a:lnTo>
                    <a:pt x="0" y="33"/>
                  </a:lnTo>
                  <a:lnTo>
                    <a:pt x="2" y="18"/>
                  </a:lnTo>
                  <a:lnTo>
                    <a:pt x="17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3" name="Freeform 66">
              <a:extLst>
                <a:ext uri="{FF2B5EF4-FFF2-40B4-BE49-F238E27FC236}">
                  <a16:creationId xmlns:a16="http://schemas.microsoft.com/office/drawing/2014/main" id="{1243A204-8EB8-4618-A0CD-AEC3DA60E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" y="2825"/>
              <a:ext cx="61" cy="31"/>
            </a:xfrm>
            <a:custGeom>
              <a:avLst/>
              <a:gdLst>
                <a:gd name="T0" fmla="*/ 0 w 61"/>
                <a:gd name="T1" fmla="*/ 3 h 31"/>
                <a:gd name="T2" fmla="*/ 8 w 61"/>
                <a:gd name="T3" fmla="*/ 22 h 31"/>
                <a:gd name="T4" fmla="*/ 24 w 61"/>
                <a:gd name="T5" fmla="*/ 27 h 31"/>
                <a:gd name="T6" fmla="*/ 39 w 61"/>
                <a:gd name="T7" fmla="*/ 30 h 31"/>
                <a:gd name="T8" fmla="*/ 60 w 61"/>
                <a:gd name="T9" fmla="*/ 17 h 31"/>
                <a:gd name="T10" fmla="*/ 32 w 61"/>
                <a:gd name="T11" fmla="*/ 0 h 31"/>
                <a:gd name="T12" fmla="*/ 0 w 61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" h="31">
                  <a:moveTo>
                    <a:pt x="0" y="3"/>
                  </a:moveTo>
                  <a:lnTo>
                    <a:pt x="8" y="22"/>
                  </a:lnTo>
                  <a:lnTo>
                    <a:pt x="24" y="27"/>
                  </a:lnTo>
                  <a:lnTo>
                    <a:pt x="39" y="30"/>
                  </a:lnTo>
                  <a:lnTo>
                    <a:pt x="60" y="17"/>
                  </a:lnTo>
                  <a:lnTo>
                    <a:pt x="32" y="0"/>
                  </a:lnTo>
                  <a:lnTo>
                    <a:pt x="0" y="3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4" name="Freeform 67">
              <a:extLst>
                <a:ext uri="{FF2B5EF4-FFF2-40B4-BE49-F238E27FC236}">
                  <a16:creationId xmlns:a16="http://schemas.microsoft.com/office/drawing/2014/main" id="{AC5710CE-C862-4A82-8BE1-5589277C1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3" y="2730"/>
              <a:ext cx="63" cy="59"/>
            </a:xfrm>
            <a:custGeom>
              <a:avLst/>
              <a:gdLst>
                <a:gd name="T0" fmla="*/ 22 w 63"/>
                <a:gd name="T1" fmla="*/ 0 h 59"/>
                <a:gd name="T2" fmla="*/ 61 w 63"/>
                <a:gd name="T3" fmla="*/ 6 h 59"/>
                <a:gd name="T4" fmla="*/ 62 w 63"/>
                <a:gd name="T5" fmla="*/ 47 h 59"/>
                <a:gd name="T6" fmla="*/ 23 w 63"/>
                <a:gd name="T7" fmla="*/ 58 h 59"/>
                <a:gd name="T8" fmla="*/ 0 w 63"/>
                <a:gd name="T9" fmla="*/ 27 h 59"/>
                <a:gd name="T10" fmla="*/ 22 w 63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" h="59">
                  <a:moveTo>
                    <a:pt x="22" y="0"/>
                  </a:moveTo>
                  <a:lnTo>
                    <a:pt x="61" y="6"/>
                  </a:lnTo>
                  <a:lnTo>
                    <a:pt x="62" y="47"/>
                  </a:lnTo>
                  <a:lnTo>
                    <a:pt x="23" y="58"/>
                  </a:lnTo>
                  <a:lnTo>
                    <a:pt x="0" y="27"/>
                  </a:lnTo>
                  <a:lnTo>
                    <a:pt x="22" y="0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5" name="Freeform 68">
              <a:extLst>
                <a:ext uri="{FF2B5EF4-FFF2-40B4-BE49-F238E27FC236}">
                  <a16:creationId xmlns:a16="http://schemas.microsoft.com/office/drawing/2014/main" id="{9435972D-DEF5-4970-AF2F-C6760A501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6" y="2673"/>
              <a:ext cx="163" cy="169"/>
            </a:xfrm>
            <a:custGeom>
              <a:avLst/>
              <a:gdLst>
                <a:gd name="T0" fmla="*/ 83 w 163"/>
                <a:gd name="T1" fmla="*/ 0 h 169"/>
                <a:gd name="T2" fmla="*/ 123 w 163"/>
                <a:gd name="T3" fmla="*/ 14 h 169"/>
                <a:gd name="T4" fmla="*/ 132 w 163"/>
                <a:gd name="T5" fmla="*/ 47 h 169"/>
                <a:gd name="T6" fmla="*/ 162 w 163"/>
                <a:gd name="T7" fmla="*/ 70 h 169"/>
                <a:gd name="T8" fmla="*/ 162 w 163"/>
                <a:gd name="T9" fmla="*/ 102 h 169"/>
                <a:gd name="T10" fmla="*/ 135 w 163"/>
                <a:gd name="T11" fmla="*/ 123 h 169"/>
                <a:gd name="T12" fmla="*/ 126 w 163"/>
                <a:gd name="T13" fmla="*/ 153 h 169"/>
                <a:gd name="T14" fmla="*/ 89 w 163"/>
                <a:gd name="T15" fmla="*/ 168 h 169"/>
                <a:gd name="T16" fmla="*/ 62 w 163"/>
                <a:gd name="T17" fmla="*/ 152 h 169"/>
                <a:gd name="T18" fmla="*/ 28 w 163"/>
                <a:gd name="T19" fmla="*/ 154 h 169"/>
                <a:gd name="T20" fmla="*/ 3 w 163"/>
                <a:gd name="T21" fmla="*/ 118 h 169"/>
                <a:gd name="T22" fmla="*/ 14 w 163"/>
                <a:gd name="T23" fmla="*/ 86 h 169"/>
                <a:gd name="T24" fmla="*/ 0 w 163"/>
                <a:gd name="T25" fmla="*/ 54 h 169"/>
                <a:gd name="T26" fmla="*/ 22 w 163"/>
                <a:gd name="T27" fmla="*/ 22 h 169"/>
                <a:gd name="T28" fmla="*/ 59 w 163"/>
                <a:gd name="T29" fmla="*/ 21 h 169"/>
                <a:gd name="T30" fmla="*/ 83 w 163"/>
                <a:gd name="T31" fmla="*/ 0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3" h="169">
                  <a:moveTo>
                    <a:pt x="83" y="0"/>
                  </a:moveTo>
                  <a:lnTo>
                    <a:pt x="123" y="14"/>
                  </a:lnTo>
                  <a:lnTo>
                    <a:pt x="132" y="47"/>
                  </a:lnTo>
                  <a:lnTo>
                    <a:pt x="162" y="70"/>
                  </a:lnTo>
                  <a:lnTo>
                    <a:pt x="162" y="102"/>
                  </a:lnTo>
                  <a:lnTo>
                    <a:pt x="135" y="123"/>
                  </a:lnTo>
                  <a:lnTo>
                    <a:pt x="126" y="153"/>
                  </a:lnTo>
                  <a:lnTo>
                    <a:pt x="89" y="168"/>
                  </a:lnTo>
                  <a:lnTo>
                    <a:pt x="62" y="152"/>
                  </a:lnTo>
                  <a:lnTo>
                    <a:pt x="28" y="154"/>
                  </a:lnTo>
                  <a:lnTo>
                    <a:pt x="3" y="118"/>
                  </a:lnTo>
                  <a:lnTo>
                    <a:pt x="14" y="86"/>
                  </a:lnTo>
                  <a:lnTo>
                    <a:pt x="0" y="54"/>
                  </a:lnTo>
                  <a:lnTo>
                    <a:pt x="22" y="22"/>
                  </a:lnTo>
                  <a:lnTo>
                    <a:pt x="59" y="21"/>
                  </a:ln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6" name="Freeform 69">
              <a:extLst>
                <a:ext uri="{FF2B5EF4-FFF2-40B4-BE49-F238E27FC236}">
                  <a16:creationId xmlns:a16="http://schemas.microsoft.com/office/drawing/2014/main" id="{F81569D7-E168-4346-894C-B6BED3349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" y="2696"/>
              <a:ext cx="73" cy="41"/>
            </a:xfrm>
            <a:custGeom>
              <a:avLst/>
              <a:gdLst>
                <a:gd name="T0" fmla="*/ 0 w 73"/>
                <a:gd name="T1" fmla="*/ 0 h 41"/>
                <a:gd name="T2" fmla="*/ 11 w 73"/>
                <a:gd name="T3" fmla="*/ 34 h 41"/>
                <a:gd name="T4" fmla="*/ 50 w 73"/>
                <a:gd name="T5" fmla="*/ 40 h 41"/>
                <a:gd name="T6" fmla="*/ 72 w 73"/>
                <a:gd name="T7" fmla="*/ 25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11" y="34"/>
                  </a:lnTo>
                  <a:lnTo>
                    <a:pt x="50" y="40"/>
                  </a:lnTo>
                  <a:lnTo>
                    <a:pt x="72" y="25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7" name="Freeform 70">
              <a:extLst>
                <a:ext uri="{FF2B5EF4-FFF2-40B4-BE49-F238E27FC236}">
                  <a16:creationId xmlns:a16="http://schemas.microsoft.com/office/drawing/2014/main" id="{059A5D92-185F-4BF4-8357-22626611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" y="2737"/>
              <a:ext cx="28" cy="60"/>
            </a:xfrm>
            <a:custGeom>
              <a:avLst/>
              <a:gdLst>
                <a:gd name="T0" fmla="*/ 0 w 28"/>
                <a:gd name="T1" fmla="*/ 0 h 60"/>
                <a:gd name="T2" fmla="*/ 2 w 28"/>
                <a:gd name="T3" fmla="*/ 40 h 60"/>
                <a:gd name="T4" fmla="*/ 27 w 28"/>
                <a:gd name="T5" fmla="*/ 59 h 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60">
                  <a:moveTo>
                    <a:pt x="0" y="0"/>
                  </a:moveTo>
                  <a:lnTo>
                    <a:pt x="2" y="40"/>
                  </a:lnTo>
                  <a:lnTo>
                    <a:pt x="27" y="59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8" name="Freeform 71">
              <a:extLst>
                <a:ext uri="{FF2B5EF4-FFF2-40B4-BE49-F238E27FC236}">
                  <a16:creationId xmlns:a16="http://schemas.microsoft.com/office/drawing/2014/main" id="{C6EBA7B1-E6CD-465E-AA9B-79E25DB1C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2777"/>
              <a:ext cx="50" cy="49"/>
            </a:xfrm>
            <a:custGeom>
              <a:avLst/>
              <a:gdLst>
                <a:gd name="T0" fmla="*/ 49 w 50"/>
                <a:gd name="T1" fmla="*/ 0 h 49"/>
                <a:gd name="T2" fmla="*/ 9 w 50"/>
                <a:gd name="T3" fmla="*/ 12 h 49"/>
                <a:gd name="T4" fmla="*/ 0 w 50"/>
                <a:gd name="T5" fmla="*/ 48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" h="49">
                  <a:moveTo>
                    <a:pt x="49" y="0"/>
                  </a:moveTo>
                  <a:lnTo>
                    <a:pt x="9" y="12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29" name="Freeform 72">
              <a:extLst>
                <a:ext uri="{FF2B5EF4-FFF2-40B4-BE49-F238E27FC236}">
                  <a16:creationId xmlns:a16="http://schemas.microsoft.com/office/drawing/2014/main" id="{1DBFBF19-5634-43B1-B4E9-21F257F3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0" y="2732"/>
              <a:ext cx="55" cy="28"/>
            </a:xfrm>
            <a:custGeom>
              <a:avLst/>
              <a:gdLst>
                <a:gd name="T0" fmla="*/ 54 w 55"/>
                <a:gd name="T1" fmla="*/ 0 h 28"/>
                <a:gd name="T2" fmla="*/ 33 w 55"/>
                <a:gd name="T3" fmla="*/ 24 h 28"/>
                <a:gd name="T4" fmla="*/ 0 w 55"/>
                <a:gd name="T5" fmla="*/ 27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28">
                  <a:moveTo>
                    <a:pt x="54" y="0"/>
                  </a:moveTo>
                  <a:lnTo>
                    <a:pt x="33" y="24"/>
                  </a:lnTo>
                  <a:lnTo>
                    <a:pt x="0" y="27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0" name="Line 73">
              <a:extLst>
                <a:ext uri="{FF2B5EF4-FFF2-40B4-BE49-F238E27FC236}">
                  <a16:creationId xmlns:a16="http://schemas.microsoft.com/office/drawing/2014/main" id="{60C1A8C7-AD71-495E-B0A2-CC0044891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" y="2760"/>
              <a:ext cx="24" cy="32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4" name="Group 74">
            <a:extLst>
              <a:ext uri="{FF2B5EF4-FFF2-40B4-BE49-F238E27FC236}">
                <a16:creationId xmlns:a16="http://schemas.microsoft.com/office/drawing/2014/main" id="{0F568A18-0FC3-4083-B6EE-64B8ED03D934}"/>
              </a:ext>
            </a:extLst>
          </p:cNvPr>
          <p:cNvGrpSpPr>
            <a:grpSpLocks/>
          </p:cNvGrpSpPr>
          <p:nvPr/>
        </p:nvGrpSpPr>
        <p:grpSpPr bwMode="auto">
          <a:xfrm>
            <a:off x="8831263" y="4497388"/>
            <a:ext cx="292100" cy="298450"/>
            <a:chOff x="4603" y="2833"/>
            <a:chExt cx="184" cy="188"/>
          </a:xfrm>
        </p:grpSpPr>
        <p:sp>
          <p:nvSpPr>
            <p:cNvPr id="26905" name="Oval 75">
              <a:extLst>
                <a:ext uri="{FF2B5EF4-FFF2-40B4-BE49-F238E27FC236}">
                  <a16:creationId xmlns:a16="http://schemas.microsoft.com/office/drawing/2014/main" id="{E643C0BB-60EB-4D4C-992A-1CD35044E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2835"/>
              <a:ext cx="179" cy="18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906" name="Freeform 76">
              <a:extLst>
                <a:ext uri="{FF2B5EF4-FFF2-40B4-BE49-F238E27FC236}">
                  <a16:creationId xmlns:a16="http://schemas.microsoft.com/office/drawing/2014/main" id="{8040FBE3-C02F-4F02-AEBE-5447F6D63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" y="2852"/>
              <a:ext cx="41" cy="57"/>
            </a:xfrm>
            <a:custGeom>
              <a:avLst/>
              <a:gdLst>
                <a:gd name="T0" fmla="*/ 19 w 41"/>
                <a:gd name="T1" fmla="*/ 8 h 57"/>
                <a:gd name="T2" fmla="*/ 31 w 41"/>
                <a:gd name="T3" fmla="*/ 21 h 57"/>
                <a:gd name="T4" fmla="*/ 38 w 41"/>
                <a:gd name="T5" fmla="*/ 34 h 57"/>
                <a:gd name="T6" fmla="*/ 40 w 41"/>
                <a:gd name="T7" fmla="*/ 56 h 57"/>
                <a:gd name="T8" fmla="*/ 10 w 41"/>
                <a:gd name="T9" fmla="*/ 34 h 57"/>
                <a:gd name="T10" fmla="*/ 0 w 41"/>
                <a:gd name="T11" fmla="*/ 0 h 57"/>
                <a:gd name="T12" fmla="*/ 19 w 41"/>
                <a:gd name="T13" fmla="*/ 8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7">
                  <a:moveTo>
                    <a:pt x="19" y="8"/>
                  </a:moveTo>
                  <a:lnTo>
                    <a:pt x="31" y="21"/>
                  </a:lnTo>
                  <a:lnTo>
                    <a:pt x="38" y="34"/>
                  </a:lnTo>
                  <a:lnTo>
                    <a:pt x="40" y="56"/>
                  </a:lnTo>
                  <a:lnTo>
                    <a:pt x="10" y="34"/>
                  </a:lnTo>
                  <a:lnTo>
                    <a:pt x="0" y="0"/>
                  </a:lnTo>
                  <a:lnTo>
                    <a:pt x="19" y="8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7" name="Freeform 77">
              <a:extLst>
                <a:ext uri="{FF2B5EF4-FFF2-40B4-BE49-F238E27FC236}">
                  <a16:creationId xmlns:a16="http://schemas.microsoft.com/office/drawing/2014/main" id="{F608E463-F4DE-47BA-8D21-512DB2B49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8" y="2941"/>
              <a:ext cx="39" cy="53"/>
            </a:xfrm>
            <a:custGeom>
              <a:avLst/>
              <a:gdLst>
                <a:gd name="T0" fmla="*/ 34 w 39"/>
                <a:gd name="T1" fmla="*/ 0 h 53"/>
                <a:gd name="T2" fmla="*/ 38 w 39"/>
                <a:gd name="T3" fmla="*/ 10 h 53"/>
                <a:gd name="T4" fmla="*/ 31 w 39"/>
                <a:gd name="T5" fmla="*/ 31 h 53"/>
                <a:gd name="T6" fmla="*/ 14 w 39"/>
                <a:gd name="T7" fmla="*/ 52 h 53"/>
                <a:gd name="T8" fmla="*/ 0 w 39"/>
                <a:gd name="T9" fmla="*/ 52 h 53"/>
                <a:gd name="T10" fmla="*/ 9 w 39"/>
                <a:gd name="T11" fmla="*/ 20 h 53"/>
                <a:gd name="T12" fmla="*/ 34 w 39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53">
                  <a:moveTo>
                    <a:pt x="34" y="0"/>
                  </a:moveTo>
                  <a:lnTo>
                    <a:pt x="38" y="10"/>
                  </a:lnTo>
                  <a:lnTo>
                    <a:pt x="31" y="31"/>
                  </a:lnTo>
                  <a:lnTo>
                    <a:pt x="14" y="52"/>
                  </a:lnTo>
                  <a:lnTo>
                    <a:pt x="0" y="52"/>
                  </a:lnTo>
                  <a:lnTo>
                    <a:pt x="9" y="20"/>
                  </a:lnTo>
                  <a:lnTo>
                    <a:pt x="34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8" name="Freeform 78">
              <a:extLst>
                <a:ext uri="{FF2B5EF4-FFF2-40B4-BE49-F238E27FC236}">
                  <a16:creationId xmlns:a16="http://schemas.microsoft.com/office/drawing/2014/main" id="{774DF9BD-7B46-4691-B9E0-CB639B463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2833"/>
              <a:ext cx="59" cy="28"/>
            </a:xfrm>
            <a:custGeom>
              <a:avLst/>
              <a:gdLst>
                <a:gd name="T0" fmla="*/ 38 w 59"/>
                <a:gd name="T1" fmla="*/ 0 h 28"/>
                <a:gd name="T2" fmla="*/ 58 w 59"/>
                <a:gd name="T3" fmla="*/ 4 h 28"/>
                <a:gd name="T4" fmla="*/ 36 w 59"/>
                <a:gd name="T5" fmla="*/ 27 h 28"/>
                <a:gd name="T6" fmla="*/ 0 w 59"/>
                <a:gd name="T7" fmla="*/ 27 h 28"/>
                <a:gd name="T8" fmla="*/ 7 w 59"/>
                <a:gd name="T9" fmla="*/ 12 h 28"/>
                <a:gd name="T10" fmla="*/ 24 w 59"/>
                <a:gd name="T11" fmla="*/ 4 h 28"/>
                <a:gd name="T12" fmla="*/ 38 w 59"/>
                <a:gd name="T13" fmla="*/ 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28">
                  <a:moveTo>
                    <a:pt x="38" y="0"/>
                  </a:moveTo>
                  <a:lnTo>
                    <a:pt x="58" y="4"/>
                  </a:lnTo>
                  <a:lnTo>
                    <a:pt x="36" y="27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4" y="4"/>
                  </a:lnTo>
                  <a:lnTo>
                    <a:pt x="38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9" name="Freeform 79">
              <a:extLst>
                <a:ext uri="{FF2B5EF4-FFF2-40B4-BE49-F238E27FC236}">
                  <a16:creationId xmlns:a16="http://schemas.microsoft.com/office/drawing/2014/main" id="{E20AC9A0-7579-4B77-AC66-D6FEBEEEA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" y="2893"/>
              <a:ext cx="33" cy="66"/>
            </a:xfrm>
            <a:custGeom>
              <a:avLst/>
              <a:gdLst>
                <a:gd name="T0" fmla="*/ 17 w 33"/>
                <a:gd name="T1" fmla="*/ 0 h 66"/>
                <a:gd name="T2" fmla="*/ 32 w 33"/>
                <a:gd name="T3" fmla="*/ 32 h 66"/>
                <a:gd name="T4" fmla="*/ 22 w 33"/>
                <a:gd name="T5" fmla="*/ 65 h 66"/>
                <a:gd name="T6" fmla="*/ 2 w 33"/>
                <a:gd name="T7" fmla="*/ 51 h 66"/>
                <a:gd name="T8" fmla="*/ 0 w 33"/>
                <a:gd name="T9" fmla="*/ 33 h 66"/>
                <a:gd name="T10" fmla="*/ 2 w 33"/>
                <a:gd name="T11" fmla="*/ 18 h 66"/>
                <a:gd name="T12" fmla="*/ 17 w 3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66">
                  <a:moveTo>
                    <a:pt x="17" y="0"/>
                  </a:moveTo>
                  <a:lnTo>
                    <a:pt x="32" y="32"/>
                  </a:lnTo>
                  <a:lnTo>
                    <a:pt x="22" y="65"/>
                  </a:lnTo>
                  <a:lnTo>
                    <a:pt x="2" y="51"/>
                  </a:lnTo>
                  <a:lnTo>
                    <a:pt x="0" y="33"/>
                  </a:lnTo>
                  <a:lnTo>
                    <a:pt x="2" y="18"/>
                  </a:lnTo>
                  <a:lnTo>
                    <a:pt x="17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0" name="Freeform 80">
              <a:extLst>
                <a:ext uri="{FF2B5EF4-FFF2-40B4-BE49-F238E27FC236}">
                  <a16:creationId xmlns:a16="http://schemas.microsoft.com/office/drawing/2014/main" id="{478F4FF6-DAC6-424E-9F67-39161F1DB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2990"/>
              <a:ext cx="61" cy="31"/>
            </a:xfrm>
            <a:custGeom>
              <a:avLst/>
              <a:gdLst>
                <a:gd name="T0" fmla="*/ 0 w 61"/>
                <a:gd name="T1" fmla="*/ 3 h 31"/>
                <a:gd name="T2" fmla="*/ 8 w 61"/>
                <a:gd name="T3" fmla="*/ 22 h 31"/>
                <a:gd name="T4" fmla="*/ 24 w 61"/>
                <a:gd name="T5" fmla="*/ 27 h 31"/>
                <a:gd name="T6" fmla="*/ 39 w 61"/>
                <a:gd name="T7" fmla="*/ 30 h 31"/>
                <a:gd name="T8" fmla="*/ 60 w 61"/>
                <a:gd name="T9" fmla="*/ 17 h 31"/>
                <a:gd name="T10" fmla="*/ 32 w 61"/>
                <a:gd name="T11" fmla="*/ 0 h 31"/>
                <a:gd name="T12" fmla="*/ 0 w 61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" h="31">
                  <a:moveTo>
                    <a:pt x="0" y="3"/>
                  </a:moveTo>
                  <a:lnTo>
                    <a:pt x="8" y="22"/>
                  </a:lnTo>
                  <a:lnTo>
                    <a:pt x="24" y="27"/>
                  </a:lnTo>
                  <a:lnTo>
                    <a:pt x="39" y="30"/>
                  </a:lnTo>
                  <a:lnTo>
                    <a:pt x="60" y="17"/>
                  </a:lnTo>
                  <a:lnTo>
                    <a:pt x="32" y="0"/>
                  </a:lnTo>
                  <a:lnTo>
                    <a:pt x="0" y="3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1" name="Freeform 81">
              <a:extLst>
                <a:ext uri="{FF2B5EF4-FFF2-40B4-BE49-F238E27FC236}">
                  <a16:creationId xmlns:a16="http://schemas.microsoft.com/office/drawing/2014/main" id="{F9FD57C0-CCBE-4B2E-9E51-08E131023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" y="2895"/>
              <a:ext cx="63" cy="59"/>
            </a:xfrm>
            <a:custGeom>
              <a:avLst/>
              <a:gdLst>
                <a:gd name="T0" fmla="*/ 22 w 63"/>
                <a:gd name="T1" fmla="*/ 0 h 59"/>
                <a:gd name="T2" fmla="*/ 61 w 63"/>
                <a:gd name="T3" fmla="*/ 6 h 59"/>
                <a:gd name="T4" fmla="*/ 62 w 63"/>
                <a:gd name="T5" fmla="*/ 47 h 59"/>
                <a:gd name="T6" fmla="*/ 23 w 63"/>
                <a:gd name="T7" fmla="*/ 58 h 59"/>
                <a:gd name="T8" fmla="*/ 0 w 63"/>
                <a:gd name="T9" fmla="*/ 27 h 59"/>
                <a:gd name="T10" fmla="*/ 22 w 63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" h="59">
                  <a:moveTo>
                    <a:pt x="22" y="0"/>
                  </a:moveTo>
                  <a:lnTo>
                    <a:pt x="61" y="6"/>
                  </a:lnTo>
                  <a:lnTo>
                    <a:pt x="62" y="47"/>
                  </a:lnTo>
                  <a:lnTo>
                    <a:pt x="23" y="58"/>
                  </a:lnTo>
                  <a:lnTo>
                    <a:pt x="0" y="27"/>
                  </a:lnTo>
                  <a:lnTo>
                    <a:pt x="22" y="0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2" name="Freeform 82">
              <a:extLst>
                <a:ext uri="{FF2B5EF4-FFF2-40B4-BE49-F238E27FC236}">
                  <a16:creationId xmlns:a16="http://schemas.microsoft.com/office/drawing/2014/main" id="{73014B3F-CE77-4280-B45F-314BE454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" y="2838"/>
              <a:ext cx="163" cy="169"/>
            </a:xfrm>
            <a:custGeom>
              <a:avLst/>
              <a:gdLst>
                <a:gd name="T0" fmla="*/ 83 w 163"/>
                <a:gd name="T1" fmla="*/ 0 h 169"/>
                <a:gd name="T2" fmla="*/ 123 w 163"/>
                <a:gd name="T3" fmla="*/ 14 h 169"/>
                <a:gd name="T4" fmla="*/ 132 w 163"/>
                <a:gd name="T5" fmla="*/ 47 h 169"/>
                <a:gd name="T6" fmla="*/ 162 w 163"/>
                <a:gd name="T7" fmla="*/ 70 h 169"/>
                <a:gd name="T8" fmla="*/ 162 w 163"/>
                <a:gd name="T9" fmla="*/ 102 h 169"/>
                <a:gd name="T10" fmla="*/ 135 w 163"/>
                <a:gd name="T11" fmla="*/ 123 h 169"/>
                <a:gd name="T12" fmla="*/ 126 w 163"/>
                <a:gd name="T13" fmla="*/ 153 h 169"/>
                <a:gd name="T14" fmla="*/ 89 w 163"/>
                <a:gd name="T15" fmla="*/ 168 h 169"/>
                <a:gd name="T16" fmla="*/ 62 w 163"/>
                <a:gd name="T17" fmla="*/ 152 h 169"/>
                <a:gd name="T18" fmla="*/ 28 w 163"/>
                <a:gd name="T19" fmla="*/ 154 h 169"/>
                <a:gd name="T20" fmla="*/ 3 w 163"/>
                <a:gd name="T21" fmla="*/ 118 h 169"/>
                <a:gd name="T22" fmla="*/ 14 w 163"/>
                <a:gd name="T23" fmla="*/ 86 h 169"/>
                <a:gd name="T24" fmla="*/ 0 w 163"/>
                <a:gd name="T25" fmla="*/ 54 h 169"/>
                <a:gd name="T26" fmla="*/ 22 w 163"/>
                <a:gd name="T27" fmla="*/ 22 h 169"/>
                <a:gd name="T28" fmla="*/ 59 w 163"/>
                <a:gd name="T29" fmla="*/ 21 h 169"/>
                <a:gd name="T30" fmla="*/ 83 w 163"/>
                <a:gd name="T31" fmla="*/ 0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3" h="169">
                  <a:moveTo>
                    <a:pt x="83" y="0"/>
                  </a:moveTo>
                  <a:lnTo>
                    <a:pt x="123" y="14"/>
                  </a:lnTo>
                  <a:lnTo>
                    <a:pt x="132" y="47"/>
                  </a:lnTo>
                  <a:lnTo>
                    <a:pt x="162" y="70"/>
                  </a:lnTo>
                  <a:lnTo>
                    <a:pt x="162" y="102"/>
                  </a:lnTo>
                  <a:lnTo>
                    <a:pt x="135" y="123"/>
                  </a:lnTo>
                  <a:lnTo>
                    <a:pt x="126" y="153"/>
                  </a:lnTo>
                  <a:lnTo>
                    <a:pt x="89" y="168"/>
                  </a:lnTo>
                  <a:lnTo>
                    <a:pt x="62" y="152"/>
                  </a:lnTo>
                  <a:lnTo>
                    <a:pt x="28" y="154"/>
                  </a:lnTo>
                  <a:lnTo>
                    <a:pt x="3" y="118"/>
                  </a:lnTo>
                  <a:lnTo>
                    <a:pt x="14" y="86"/>
                  </a:lnTo>
                  <a:lnTo>
                    <a:pt x="0" y="54"/>
                  </a:lnTo>
                  <a:lnTo>
                    <a:pt x="22" y="22"/>
                  </a:lnTo>
                  <a:lnTo>
                    <a:pt x="59" y="21"/>
                  </a:ln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3" name="Freeform 83">
              <a:extLst>
                <a:ext uri="{FF2B5EF4-FFF2-40B4-BE49-F238E27FC236}">
                  <a16:creationId xmlns:a16="http://schemas.microsoft.com/office/drawing/2014/main" id="{2A0438D3-D98E-404B-A524-DBDC090C8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0" y="2861"/>
              <a:ext cx="73" cy="41"/>
            </a:xfrm>
            <a:custGeom>
              <a:avLst/>
              <a:gdLst>
                <a:gd name="T0" fmla="*/ 0 w 73"/>
                <a:gd name="T1" fmla="*/ 0 h 41"/>
                <a:gd name="T2" fmla="*/ 11 w 73"/>
                <a:gd name="T3" fmla="*/ 34 h 41"/>
                <a:gd name="T4" fmla="*/ 50 w 73"/>
                <a:gd name="T5" fmla="*/ 40 h 41"/>
                <a:gd name="T6" fmla="*/ 72 w 73"/>
                <a:gd name="T7" fmla="*/ 25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11" y="34"/>
                  </a:lnTo>
                  <a:lnTo>
                    <a:pt x="50" y="40"/>
                  </a:lnTo>
                  <a:lnTo>
                    <a:pt x="72" y="25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4" name="Freeform 84">
              <a:extLst>
                <a:ext uri="{FF2B5EF4-FFF2-40B4-BE49-F238E27FC236}">
                  <a16:creationId xmlns:a16="http://schemas.microsoft.com/office/drawing/2014/main" id="{9B4C45ED-4CBB-439E-B33C-E567EF59D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" y="2902"/>
              <a:ext cx="28" cy="60"/>
            </a:xfrm>
            <a:custGeom>
              <a:avLst/>
              <a:gdLst>
                <a:gd name="T0" fmla="*/ 0 w 28"/>
                <a:gd name="T1" fmla="*/ 0 h 60"/>
                <a:gd name="T2" fmla="*/ 2 w 28"/>
                <a:gd name="T3" fmla="*/ 40 h 60"/>
                <a:gd name="T4" fmla="*/ 27 w 28"/>
                <a:gd name="T5" fmla="*/ 59 h 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60">
                  <a:moveTo>
                    <a:pt x="0" y="0"/>
                  </a:moveTo>
                  <a:lnTo>
                    <a:pt x="2" y="40"/>
                  </a:lnTo>
                  <a:lnTo>
                    <a:pt x="27" y="59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5" name="Freeform 85">
              <a:extLst>
                <a:ext uri="{FF2B5EF4-FFF2-40B4-BE49-F238E27FC236}">
                  <a16:creationId xmlns:a16="http://schemas.microsoft.com/office/drawing/2014/main" id="{86AF1CD7-82DF-40A6-AD69-AE2451DE1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942"/>
              <a:ext cx="50" cy="49"/>
            </a:xfrm>
            <a:custGeom>
              <a:avLst/>
              <a:gdLst>
                <a:gd name="T0" fmla="*/ 49 w 50"/>
                <a:gd name="T1" fmla="*/ 0 h 49"/>
                <a:gd name="T2" fmla="*/ 9 w 50"/>
                <a:gd name="T3" fmla="*/ 12 h 49"/>
                <a:gd name="T4" fmla="*/ 0 w 50"/>
                <a:gd name="T5" fmla="*/ 48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" h="49">
                  <a:moveTo>
                    <a:pt x="49" y="0"/>
                  </a:moveTo>
                  <a:lnTo>
                    <a:pt x="9" y="12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6" name="Freeform 86">
              <a:extLst>
                <a:ext uri="{FF2B5EF4-FFF2-40B4-BE49-F238E27FC236}">
                  <a16:creationId xmlns:a16="http://schemas.microsoft.com/office/drawing/2014/main" id="{8C292476-1799-474A-8FFD-C0A07E9D0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" y="2897"/>
              <a:ext cx="55" cy="28"/>
            </a:xfrm>
            <a:custGeom>
              <a:avLst/>
              <a:gdLst>
                <a:gd name="T0" fmla="*/ 54 w 55"/>
                <a:gd name="T1" fmla="*/ 0 h 28"/>
                <a:gd name="T2" fmla="*/ 33 w 55"/>
                <a:gd name="T3" fmla="*/ 24 h 28"/>
                <a:gd name="T4" fmla="*/ 0 w 55"/>
                <a:gd name="T5" fmla="*/ 27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28">
                  <a:moveTo>
                    <a:pt x="54" y="0"/>
                  </a:moveTo>
                  <a:lnTo>
                    <a:pt x="33" y="24"/>
                  </a:lnTo>
                  <a:lnTo>
                    <a:pt x="0" y="27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17" name="Line 87">
              <a:extLst>
                <a:ext uri="{FF2B5EF4-FFF2-40B4-BE49-F238E27FC236}">
                  <a16:creationId xmlns:a16="http://schemas.microsoft.com/office/drawing/2014/main" id="{D44C4863-D074-40A0-83C8-72DCEA26B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9" y="2925"/>
              <a:ext cx="24" cy="32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5" name="Group 88">
            <a:extLst>
              <a:ext uri="{FF2B5EF4-FFF2-40B4-BE49-F238E27FC236}">
                <a16:creationId xmlns:a16="http://schemas.microsoft.com/office/drawing/2014/main" id="{5996878B-A3D9-49A1-ADC8-9FC2D987DAF8}"/>
              </a:ext>
            </a:extLst>
          </p:cNvPr>
          <p:cNvGrpSpPr>
            <a:grpSpLocks/>
          </p:cNvGrpSpPr>
          <p:nvPr/>
        </p:nvGrpSpPr>
        <p:grpSpPr bwMode="auto">
          <a:xfrm>
            <a:off x="8521700" y="4640263"/>
            <a:ext cx="292100" cy="298450"/>
            <a:chOff x="4408" y="2923"/>
            <a:chExt cx="184" cy="188"/>
          </a:xfrm>
        </p:grpSpPr>
        <p:sp>
          <p:nvSpPr>
            <p:cNvPr id="26892" name="Oval 89">
              <a:extLst>
                <a:ext uri="{FF2B5EF4-FFF2-40B4-BE49-F238E27FC236}">
                  <a16:creationId xmlns:a16="http://schemas.microsoft.com/office/drawing/2014/main" id="{91362248-1814-4379-9DE5-A669E9546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" y="2925"/>
              <a:ext cx="179" cy="18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893" name="Freeform 90">
              <a:extLst>
                <a:ext uri="{FF2B5EF4-FFF2-40B4-BE49-F238E27FC236}">
                  <a16:creationId xmlns:a16="http://schemas.microsoft.com/office/drawing/2014/main" id="{EEEC8B8A-E651-4B3E-B44A-ACCC1E248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" y="2942"/>
              <a:ext cx="41" cy="57"/>
            </a:xfrm>
            <a:custGeom>
              <a:avLst/>
              <a:gdLst>
                <a:gd name="T0" fmla="*/ 19 w 41"/>
                <a:gd name="T1" fmla="*/ 8 h 57"/>
                <a:gd name="T2" fmla="*/ 31 w 41"/>
                <a:gd name="T3" fmla="*/ 21 h 57"/>
                <a:gd name="T4" fmla="*/ 38 w 41"/>
                <a:gd name="T5" fmla="*/ 34 h 57"/>
                <a:gd name="T6" fmla="*/ 40 w 41"/>
                <a:gd name="T7" fmla="*/ 56 h 57"/>
                <a:gd name="T8" fmla="*/ 10 w 41"/>
                <a:gd name="T9" fmla="*/ 34 h 57"/>
                <a:gd name="T10" fmla="*/ 0 w 41"/>
                <a:gd name="T11" fmla="*/ 0 h 57"/>
                <a:gd name="T12" fmla="*/ 19 w 41"/>
                <a:gd name="T13" fmla="*/ 8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7">
                  <a:moveTo>
                    <a:pt x="19" y="8"/>
                  </a:moveTo>
                  <a:lnTo>
                    <a:pt x="31" y="21"/>
                  </a:lnTo>
                  <a:lnTo>
                    <a:pt x="38" y="34"/>
                  </a:lnTo>
                  <a:lnTo>
                    <a:pt x="40" y="56"/>
                  </a:lnTo>
                  <a:lnTo>
                    <a:pt x="10" y="34"/>
                  </a:lnTo>
                  <a:lnTo>
                    <a:pt x="0" y="0"/>
                  </a:lnTo>
                  <a:lnTo>
                    <a:pt x="19" y="8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4" name="Freeform 91">
              <a:extLst>
                <a:ext uri="{FF2B5EF4-FFF2-40B4-BE49-F238E27FC236}">
                  <a16:creationId xmlns:a16="http://schemas.microsoft.com/office/drawing/2014/main" id="{A4DA6233-22E6-4673-BA04-CBC6EE605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3" y="3031"/>
              <a:ext cx="39" cy="53"/>
            </a:xfrm>
            <a:custGeom>
              <a:avLst/>
              <a:gdLst>
                <a:gd name="T0" fmla="*/ 34 w 39"/>
                <a:gd name="T1" fmla="*/ 0 h 53"/>
                <a:gd name="T2" fmla="*/ 38 w 39"/>
                <a:gd name="T3" fmla="*/ 10 h 53"/>
                <a:gd name="T4" fmla="*/ 31 w 39"/>
                <a:gd name="T5" fmla="*/ 31 h 53"/>
                <a:gd name="T6" fmla="*/ 14 w 39"/>
                <a:gd name="T7" fmla="*/ 52 h 53"/>
                <a:gd name="T8" fmla="*/ 0 w 39"/>
                <a:gd name="T9" fmla="*/ 52 h 53"/>
                <a:gd name="T10" fmla="*/ 9 w 39"/>
                <a:gd name="T11" fmla="*/ 20 h 53"/>
                <a:gd name="T12" fmla="*/ 34 w 39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53">
                  <a:moveTo>
                    <a:pt x="34" y="0"/>
                  </a:moveTo>
                  <a:lnTo>
                    <a:pt x="38" y="10"/>
                  </a:lnTo>
                  <a:lnTo>
                    <a:pt x="31" y="31"/>
                  </a:lnTo>
                  <a:lnTo>
                    <a:pt x="14" y="52"/>
                  </a:lnTo>
                  <a:lnTo>
                    <a:pt x="0" y="52"/>
                  </a:lnTo>
                  <a:lnTo>
                    <a:pt x="9" y="20"/>
                  </a:lnTo>
                  <a:lnTo>
                    <a:pt x="34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5" name="Freeform 92">
              <a:extLst>
                <a:ext uri="{FF2B5EF4-FFF2-40B4-BE49-F238E27FC236}">
                  <a16:creationId xmlns:a16="http://schemas.microsoft.com/office/drawing/2014/main" id="{331C179F-3036-4D50-A4CA-BC0AC7675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" y="2923"/>
              <a:ext cx="59" cy="28"/>
            </a:xfrm>
            <a:custGeom>
              <a:avLst/>
              <a:gdLst>
                <a:gd name="T0" fmla="*/ 38 w 59"/>
                <a:gd name="T1" fmla="*/ 0 h 28"/>
                <a:gd name="T2" fmla="*/ 58 w 59"/>
                <a:gd name="T3" fmla="*/ 4 h 28"/>
                <a:gd name="T4" fmla="*/ 36 w 59"/>
                <a:gd name="T5" fmla="*/ 27 h 28"/>
                <a:gd name="T6" fmla="*/ 0 w 59"/>
                <a:gd name="T7" fmla="*/ 27 h 28"/>
                <a:gd name="T8" fmla="*/ 7 w 59"/>
                <a:gd name="T9" fmla="*/ 12 h 28"/>
                <a:gd name="T10" fmla="*/ 24 w 59"/>
                <a:gd name="T11" fmla="*/ 4 h 28"/>
                <a:gd name="T12" fmla="*/ 38 w 59"/>
                <a:gd name="T13" fmla="*/ 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28">
                  <a:moveTo>
                    <a:pt x="38" y="0"/>
                  </a:moveTo>
                  <a:lnTo>
                    <a:pt x="58" y="4"/>
                  </a:lnTo>
                  <a:lnTo>
                    <a:pt x="36" y="27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4" y="4"/>
                  </a:lnTo>
                  <a:lnTo>
                    <a:pt x="38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6" name="Freeform 93">
              <a:extLst>
                <a:ext uri="{FF2B5EF4-FFF2-40B4-BE49-F238E27FC236}">
                  <a16:creationId xmlns:a16="http://schemas.microsoft.com/office/drawing/2014/main" id="{DDDBECE2-757E-43EE-B1E9-360547BCB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983"/>
              <a:ext cx="33" cy="66"/>
            </a:xfrm>
            <a:custGeom>
              <a:avLst/>
              <a:gdLst>
                <a:gd name="T0" fmla="*/ 17 w 33"/>
                <a:gd name="T1" fmla="*/ 0 h 66"/>
                <a:gd name="T2" fmla="*/ 32 w 33"/>
                <a:gd name="T3" fmla="*/ 32 h 66"/>
                <a:gd name="T4" fmla="*/ 22 w 33"/>
                <a:gd name="T5" fmla="*/ 65 h 66"/>
                <a:gd name="T6" fmla="*/ 2 w 33"/>
                <a:gd name="T7" fmla="*/ 51 h 66"/>
                <a:gd name="T8" fmla="*/ 0 w 33"/>
                <a:gd name="T9" fmla="*/ 33 h 66"/>
                <a:gd name="T10" fmla="*/ 2 w 33"/>
                <a:gd name="T11" fmla="*/ 18 h 66"/>
                <a:gd name="T12" fmla="*/ 17 w 3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66">
                  <a:moveTo>
                    <a:pt x="17" y="0"/>
                  </a:moveTo>
                  <a:lnTo>
                    <a:pt x="32" y="32"/>
                  </a:lnTo>
                  <a:lnTo>
                    <a:pt x="22" y="65"/>
                  </a:lnTo>
                  <a:lnTo>
                    <a:pt x="2" y="51"/>
                  </a:lnTo>
                  <a:lnTo>
                    <a:pt x="0" y="33"/>
                  </a:lnTo>
                  <a:lnTo>
                    <a:pt x="2" y="18"/>
                  </a:lnTo>
                  <a:lnTo>
                    <a:pt x="17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7" name="Freeform 94">
              <a:extLst>
                <a:ext uri="{FF2B5EF4-FFF2-40B4-BE49-F238E27FC236}">
                  <a16:creationId xmlns:a16="http://schemas.microsoft.com/office/drawing/2014/main" id="{75FBEBEE-55EB-466B-BB17-E77F50005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" y="3080"/>
              <a:ext cx="61" cy="31"/>
            </a:xfrm>
            <a:custGeom>
              <a:avLst/>
              <a:gdLst>
                <a:gd name="T0" fmla="*/ 0 w 61"/>
                <a:gd name="T1" fmla="*/ 3 h 31"/>
                <a:gd name="T2" fmla="*/ 8 w 61"/>
                <a:gd name="T3" fmla="*/ 22 h 31"/>
                <a:gd name="T4" fmla="*/ 24 w 61"/>
                <a:gd name="T5" fmla="*/ 27 h 31"/>
                <a:gd name="T6" fmla="*/ 39 w 61"/>
                <a:gd name="T7" fmla="*/ 30 h 31"/>
                <a:gd name="T8" fmla="*/ 60 w 61"/>
                <a:gd name="T9" fmla="*/ 17 h 31"/>
                <a:gd name="T10" fmla="*/ 32 w 61"/>
                <a:gd name="T11" fmla="*/ 0 h 31"/>
                <a:gd name="T12" fmla="*/ 0 w 61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" h="31">
                  <a:moveTo>
                    <a:pt x="0" y="3"/>
                  </a:moveTo>
                  <a:lnTo>
                    <a:pt x="8" y="22"/>
                  </a:lnTo>
                  <a:lnTo>
                    <a:pt x="24" y="27"/>
                  </a:lnTo>
                  <a:lnTo>
                    <a:pt x="39" y="30"/>
                  </a:lnTo>
                  <a:lnTo>
                    <a:pt x="60" y="17"/>
                  </a:lnTo>
                  <a:lnTo>
                    <a:pt x="32" y="0"/>
                  </a:lnTo>
                  <a:lnTo>
                    <a:pt x="0" y="3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8" name="Freeform 95">
              <a:extLst>
                <a:ext uri="{FF2B5EF4-FFF2-40B4-BE49-F238E27FC236}">
                  <a16:creationId xmlns:a16="http://schemas.microsoft.com/office/drawing/2014/main" id="{6E8244A4-5CC7-428B-BAD4-4479443D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" y="2985"/>
              <a:ext cx="63" cy="59"/>
            </a:xfrm>
            <a:custGeom>
              <a:avLst/>
              <a:gdLst>
                <a:gd name="T0" fmla="*/ 22 w 63"/>
                <a:gd name="T1" fmla="*/ 0 h 59"/>
                <a:gd name="T2" fmla="*/ 61 w 63"/>
                <a:gd name="T3" fmla="*/ 6 h 59"/>
                <a:gd name="T4" fmla="*/ 62 w 63"/>
                <a:gd name="T5" fmla="*/ 47 h 59"/>
                <a:gd name="T6" fmla="*/ 23 w 63"/>
                <a:gd name="T7" fmla="*/ 58 h 59"/>
                <a:gd name="T8" fmla="*/ 0 w 63"/>
                <a:gd name="T9" fmla="*/ 27 h 59"/>
                <a:gd name="T10" fmla="*/ 22 w 63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" h="59">
                  <a:moveTo>
                    <a:pt x="22" y="0"/>
                  </a:moveTo>
                  <a:lnTo>
                    <a:pt x="61" y="6"/>
                  </a:lnTo>
                  <a:lnTo>
                    <a:pt x="62" y="47"/>
                  </a:lnTo>
                  <a:lnTo>
                    <a:pt x="23" y="58"/>
                  </a:lnTo>
                  <a:lnTo>
                    <a:pt x="0" y="27"/>
                  </a:lnTo>
                  <a:lnTo>
                    <a:pt x="22" y="0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99" name="Freeform 96">
              <a:extLst>
                <a:ext uri="{FF2B5EF4-FFF2-40B4-BE49-F238E27FC236}">
                  <a16:creationId xmlns:a16="http://schemas.microsoft.com/office/drawing/2014/main" id="{D8481056-EE7F-40E9-9F4A-A9F0CB8C8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928"/>
              <a:ext cx="163" cy="169"/>
            </a:xfrm>
            <a:custGeom>
              <a:avLst/>
              <a:gdLst>
                <a:gd name="T0" fmla="*/ 83 w 163"/>
                <a:gd name="T1" fmla="*/ 0 h 169"/>
                <a:gd name="T2" fmla="*/ 123 w 163"/>
                <a:gd name="T3" fmla="*/ 14 h 169"/>
                <a:gd name="T4" fmla="*/ 132 w 163"/>
                <a:gd name="T5" fmla="*/ 47 h 169"/>
                <a:gd name="T6" fmla="*/ 162 w 163"/>
                <a:gd name="T7" fmla="*/ 70 h 169"/>
                <a:gd name="T8" fmla="*/ 162 w 163"/>
                <a:gd name="T9" fmla="*/ 102 h 169"/>
                <a:gd name="T10" fmla="*/ 135 w 163"/>
                <a:gd name="T11" fmla="*/ 123 h 169"/>
                <a:gd name="T12" fmla="*/ 126 w 163"/>
                <a:gd name="T13" fmla="*/ 153 h 169"/>
                <a:gd name="T14" fmla="*/ 89 w 163"/>
                <a:gd name="T15" fmla="*/ 168 h 169"/>
                <a:gd name="T16" fmla="*/ 62 w 163"/>
                <a:gd name="T17" fmla="*/ 152 h 169"/>
                <a:gd name="T18" fmla="*/ 28 w 163"/>
                <a:gd name="T19" fmla="*/ 154 h 169"/>
                <a:gd name="T20" fmla="*/ 3 w 163"/>
                <a:gd name="T21" fmla="*/ 118 h 169"/>
                <a:gd name="T22" fmla="*/ 14 w 163"/>
                <a:gd name="T23" fmla="*/ 86 h 169"/>
                <a:gd name="T24" fmla="*/ 0 w 163"/>
                <a:gd name="T25" fmla="*/ 54 h 169"/>
                <a:gd name="T26" fmla="*/ 22 w 163"/>
                <a:gd name="T27" fmla="*/ 22 h 169"/>
                <a:gd name="T28" fmla="*/ 59 w 163"/>
                <a:gd name="T29" fmla="*/ 21 h 169"/>
                <a:gd name="T30" fmla="*/ 83 w 163"/>
                <a:gd name="T31" fmla="*/ 0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3" h="169">
                  <a:moveTo>
                    <a:pt x="83" y="0"/>
                  </a:moveTo>
                  <a:lnTo>
                    <a:pt x="123" y="14"/>
                  </a:lnTo>
                  <a:lnTo>
                    <a:pt x="132" y="47"/>
                  </a:lnTo>
                  <a:lnTo>
                    <a:pt x="162" y="70"/>
                  </a:lnTo>
                  <a:lnTo>
                    <a:pt x="162" y="102"/>
                  </a:lnTo>
                  <a:lnTo>
                    <a:pt x="135" y="123"/>
                  </a:lnTo>
                  <a:lnTo>
                    <a:pt x="126" y="153"/>
                  </a:lnTo>
                  <a:lnTo>
                    <a:pt x="89" y="168"/>
                  </a:lnTo>
                  <a:lnTo>
                    <a:pt x="62" y="152"/>
                  </a:lnTo>
                  <a:lnTo>
                    <a:pt x="28" y="154"/>
                  </a:lnTo>
                  <a:lnTo>
                    <a:pt x="3" y="118"/>
                  </a:lnTo>
                  <a:lnTo>
                    <a:pt x="14" y="86"/>
                  </a:lnTo>
                  <a:lnTo>
                    <a:pt x="0" y="54"/>
                  </a:lnTo>
                  <a:lnTo>
                    <a:pt x="22" y="22"/>
                  </a:lnTo>
                  <a:lnTo>
                    <a:pt x="59" y="21"/>
                  </a:ln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0" name="Freeform 97">
              <a:extLst>
                <a:ext uri="{FF2B5EF4-FFF2-40B4-BE49-F238E27FC236}">
                  <a16:creationId xmlns:a16="http://schemas.microsoft.com/office/drawing/2014/main" id="{F82C0A20-E164-4569-A55F-3CA87ECB7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" y="2951"/>
              <a:ext cx="73" cy="41"/>
            </a:xfrm>
            <a:custGeom>
              <a:avLst/>
              <a:gdLst>
                <a:gd name="T0" fmla="*/ 0 w 73"/>
                <a:gd name="T1" fmla="*/ 0 h 41"/>
                <a:gd name="T2" fmla="*/ 11 w 73"/>
                <a:gd name="T3" fmla="*/ 34 h 41"/>
                <a:gd name="T4" fmla="*/ 50 w 73"/>
                <a:gd name="T5" fmla="*/ 40 h 41"/>
                <a:gd name="T6" fmla="*/ 72 w 73"/>
                <a:gd name="T7" fmla="*/ 25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11" y="34"/>
                  </a:lnTo>
                  <a:lnTo>
                    <a:pt x="50" y="40"/>
                  </a:lnTo>
                  <a:lnTo>
                    <a:pt x="72" y="25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1" name="Freeform 98">
              <a:extLst>
                <a:ext uri="{FF2B5EF4-FFF2-40B4-BE49-F238E27FC236}">
                  <a16:creationId xmlns:a16="http://schemas.microsoft.com/office/drawing/2014/main" id="{B6D7D271-35E7-4138-A503-4F8EF6625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" y="2992"/>
              <a:ext cx="28" cy="60"/>
            </a:xfrm>
            <a:custGeom>
              <a:avLst/>
              <a:gdLst>
                <a:gd name="T0" fmla="*/ 0 w 28"/>
                <a:gd name="T1" fmla="*/ 0 h 60"/>
                <a:gd name="T2" fmla="*/ 2 w 28"/>
                <a:gd name="T3" fmla="*/ 40 h 60"/>
                <a:gd name="T4" fmla="*/ 27 w 28"/>
                <a:gd name="T5" fmla="*/ 59 h 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60">
                  <a:moveTo>
                    <a:pt x="0" y="0"/>
                  </a:moveTo>
                  <a:lnTo>
                    <a:pt x="2" y="40"/>
                  </a:lnTo>
                  <a:lnTo>
                    <a:pt x="27" y="59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2" name="Freeform 99">
              <a:extLst>
                <a:ext uri="{FF2B5EF4-FFF2-40B4-BE49-F238E27FC236}">
                  <a16:creationId xmlns:a16="http://schemas.microsoft.com/office/drawing/2014/main" id="{E8612277-69B5-4C95-B085-37C31AE7F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" y="3032"/>
              <a:ext cx="50" cy="49"/>
            </a:xfrm>
            <a:custGeom>
              <a:avLst/>
              <a:gdLst>
                <a:gd name="T0" fmla="*/ 49 w 50"/>
                <a:gd name="T1" fmla="*/ 0 h 49"/>
                <a:gd name="T2" fmla="*/ 9 w 50"/>
                <a:gd name="T3" fmla="*/ 12 h 49"/>
                <a:gd name="T4" fmla="*/ 0 w 50"/>
                <a:gd name="T5" fmla="*/ 48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" h="49">
                  <a:moveTo>
                    <a:pt x="49" y="0"/>
                  </a:moveTo>
                  <a:lnTo>
                    <a:pt x="9" y="12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3" name="Freeform 100">
              <a:extLst>
                <a:ext uri="{FF2B5EF4-FFF2-40B4-BE49-F238E27FC236}">
                  <a16:creationId xmlns:a16="http://schemas.microsoft.com/office/drawing/2014/main" id="{A7E7675D-606E-42CC-85A4-FFB57E979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" y="2987"/>
              <a:ext cx="55" cy="28"/>
            </a:xfrm>
            <a:custGeom>
              <a:avLst/>
              <a:gdLst>
                <a:gd name="T0" fmla="*/ 54 w 55"/>
                <a:gd name="T1" fmla="*/ 0 h 28"/>
                <a:gd name="T2" fmla="*/ 33 w 55"/>
                <a:gd name="T3" fmla="*/ 24 h 28"/>
                <a:gd name="T4" fmla="*/ 0 w 55"/>
                <a:gd name="T5" fmla="*/ 27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28">
                  <a:moveTo>
                    <a:pt x="54" y="0"/>
                  </a:moveTo>
                  <a:lnTo>
                    <a:pt x="33" y="24"/>
                  </a:lnTo>
                  <a:lnTo>
                    <a:pt x="0" y="27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04" name="Line 101">
              <a:extLst>
                <a:ext uri="{FF2B5EF4-FFF2-40B4-BE49-F238E27FC236}">
                  <a16:creationId xmlns:a16="http://schemas.microsoft.com/office/drawing/2014/main" id="{143DBC0A-B0A0-4ED0-8373-FC7FC246C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4" y="3015"/>
              <a:ext cx="24" cy="32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6" name="Group 102">
            <a:extLst>
              <a:ext uri="{FF2B5EF4-FFF2-40B4-BE49-F238E27FC236}">
                <a16:creationId xmlns:a16="http://schemas.microsoft.com/office/drawing/2014/main" id="{CA5582A1-2FAB-4F1E-A44E-C045C2FA8A42}"/>
              </a:ext>
            </a:extLst>
          </p:cNvPr>
          <p:cNvGrpSpPr>
            <a:grpSpLocks/>
          </p:cNvGrpSpPr>
          <p:nvPr/>
        </p:nvGrpSpPr>
        <p:grpSpPr bwMode="auto">
          <a:xfrm>
            <a:off x="3273425" y="3178175"/>
            <a:ext cx="1290638" cy="1600200"/>
            <a:chOff x="1102" y="2002"/>
            <a:chExt cx="813" cy="1008"/>
          </a:xfrm>
        </p:grpSpPr>
        <p:sp>
          <p:nvSpPr>
            <p:cNvPr id="26811" name="Freeform 103">
              <a:extLst>
                <a:ext uri="{FF2B5EF4-FFF2-40B4-BE49-F238E27FC236}">
                  <a16:creationId xmlns:a16="http://schemas.microsoft.com/office/drawing/2014/main" id="{8DBD3949-74B7-45AC-8BFA-A53177407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" y="2194"/>
              <a:ext cx="181" cy="132"/>
            </a:xfrm>
            <a:custGeom>
              <a:avLst/>
              <a:gdLst>
                <a:gd name="T0" fmla="*/ 133 w 181"/>
                <a:gd name="T1" fmla="*/ 0 h 132"/>
                <a:gd name="T2" fmla="*/ 105 w 181"/>
                <a:gd name="T3" fmla="*/ 16 h 132"/>
                <a:gd name="T4" fmla="*/ 82 w 181"/>
                <a:gd name="T5" fmla="*/ 19 h 132"/>
                <a:gd name="T6" fmla="*/ 59 w 181"/>
                <a:gd name="T7" fmla="*/ 44 h 132"/>
                <a:gd name="T8" fmla="*/ 52 w 181"/>
                <a:gd name="T9" fmla="*/ 54 h 132"/>
                <a:gd name="T10" fmla="*/ 50 w 181"/>
                <a:gd name="T11" fmla="*/ 63 h 132"/>
                <a:gd name="T12" fmla="*/ 46 w 181"/>
                <a:gd name="T13" fmla="*/ 71 h 132"/>
                <a:gd name="T14" fmla="*/ 41 w 181"/>
                <a:gd name="T15" fmla="*/ 81 h 132"/>
                <a:gd name="T16" fmla="*/ 32 w 181"/>
                <a:gd name="T17" fmla="*/ 86 h 132"/>
                <a:gd name="T18" fmla="*/ 19 w 181"/>
                <a:gd name="T19" fmla="*/ 88 h 132"/>
                <a:gd name="T20" fmla="*/ 0 w 181"/>
                <a:gd name="T21" fmla="*/ 88 h 132"/>
                <a:gd name="T22" fmla="*/ 15 w 181"/>
                <a:gd name="T23" fmla="*/ 131 h 132"/>
                <a:gd name="T24" fmla="*/ 68 w 181"/>
                <a:gd name="T25" fmla="*/ 131 h 132"/>
                <a:gd name="T26" fmla="*/ 76 w 181"/>
                <a:gd name="T27" fmla="*/ 116 h 132"/>
                <a:gd name="T28" fmla="*/ 77 w 181"/>
                <a:gd name="T29" fmla="*/ 110 h 132"/>
                <a:gd name="T30" fmla="*/ 111 w 181"/>
                <a:gd name="T31" fmla="*/ 67 h 132"/>
                <a:gd name="T32" fmla="*/ 124 w 181"/>
                <a:gd name="T33" fmla="*/ 61 h 132"/>
                <a:gd name="T34" fmla="*/ 131 w 181"/>
                <a:gd name="T35" fmla="*/ 56 h 132"/>
                <a:gd name="T36" fmla="*/ 140 w 181"/>
                <a:gd name="T37" fmla="*/ 57 h 132"/>
                <a:gd name="T38" fmla="*/ 154 w 181"/>
                <a:gd name="T39" fmla="*/ 57 h 132"/>
                <a:gd name="T40" fmla="*/ 180 w 181"/>
                <a:gd name="T41" fmla="*/ 57 h 132"/>
                <a:gd name="T42" fmla="*/ 179 w 181"/>
                <a:gd name="T43" fmla="*/ 16 h 132"/>
                <a:gd name="T44" fmla="*/ 133 w 181"/>
                <a:gd name="T45" fmla="*/ 0 h 13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1" h="132">
                  <a:moveTo>
                    <a:pt x="133" y="0"/>
                  </a:moveTo>
                  <a:lnTo>
                    <a:pt x="105" y="16"/>
                  </a:lnTo>
                  <a:lnTo>
                    <a:pt x="82" y="19"/>
                  </a:lnTo>
                  <a:lnTo>
                    <a:pt x="59" y="44"/>
                  </a:lnTo>
                  <a:lnTo>
                    <a:pt x="52" y="54"/>
                  </a:lnTo>
                  <a:lnTo>
                    <a:pt x="50" y="63"/>
                  </a:lnTo>
                  <a:lnTo>
                    <a:pt x="46" y="71"/>
                  </a:lnTo>
                  <a:lnTo>
                    <a:pt x="41" y="81"/>
                  </a:lnTo>
                  <a:lnTo>
                    <a:pt x="32" y="86"/>
                  </a:lnTo>
                  <a:lnTo>
                    <a:pt x="19" y="88"/>
                  </a:lnTo>
                  <a:lnTo>
                    <a:pt x="0" y="88"/>
                  </a:lnTo>
                  <a:lnTo>
                    <a:pt x="15" y="131"/>
                  </a:lnTo>
                  <a:lnTo>
                    <a:pt x="68" y="131"/>
                  </a:lnTo>
                  <a:lnTo>
                    <a:pt x="76" y="116"/>
                  </a:lnTo>
                  <a:lnTo>
                    <a:pt x="77" y="110"/>
                  </a:lnTo>
                  <a:lnTo>
                    <a:pt x="111" y="67"/>
                  </a:lnTo>
                  <a:lnTo>
                    <a:pt x="124" y="61"/>
                  </a:lnTo>
                  <a:lnTo>
                    <a:pt x="131" y="56"/>
                  </a:lnTo>
                  <a:lnTo>
                    <a:pt x="140" y="57"/>
                  </a:lnTo>
                  <a:lnTo>
                    <a:pt x="154" y="57"/>
                  </a:lnTo>
                  <a:lnTo>
                    <a:pt x="180" y="57"/>
                  </a:lnTo>
                  <a:lnTo>
                    <a:pt x="179" y="16"/>
                  </a:lnTo>
                  <a:lnTo>
                    <a:pt x="133" y="0"/>
                  </a:lnTo>
                </a:path>
              </a:pathLst>
            </a:custGeom>
            <a:solidFill>
              <a:srgbClr val="FFE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2" name="Freeform 104">
              <a:extLst>
                <a:ext uri="{FF2B5EF4-FFF2-40B4-BE49-F238E27FC236}">
                  <a16:creationId xmlns:a16="http://schemas.microsoft.com/office/drawing/2014/main" id="{7A0D432A-F635-4834-A47D-91B8A1C84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" y="2754"/>
              <a:ext cx="112" cy="204"/>
            </a:xfrm>
            <a:custGeom>
              <a:avLst/>
              <a:gdLst>
                <a:gd name="T0" fmla="*/ 12 w 112"/>
                <a:gd name="T1" fmla="*/ 0 h 204"/>
                <a:gd name="T2" fmla="*/ 7 w 112"/>
                <a:gd name="T3" fmla="*/ 5 h 204"/>
                <a:gd name="T4" fmla="*/ 4 w 112"/>
                <a:gd name="T5" fmla="*/ 14 h 204"/>
                <a:gd name="T6" fmla="*/ 1 w 112"/>
                <a:gd name="T7" fmla="*/ 26 h 204"/>
                <a:gd name="T8" fmla="*/ 0 w 112"/>
                <a:gd name="T9" fmla="*/ 46 h 204"/>
                <a:gd name="T10" fmla="*/ 1 w 112"/>
                <a:gd name="T11" fmla="*/ 72 h 204"/>
                <a:gd name="T12" fmla="*/ 6 w 112"/>
                <a:gd name="T13" fmla="*/ 78 h 204"/>
                <a:gd name="T14" fmla="*/ 12 w 112"/>
                <a:gd name="T15" fmla="*/ 82 h 204"/>
                <a:gd name="T16" fmla="*/ 24 w 112"/>
                <a:gd name="T17" fmla="*/ 117 h 204"/>
                <a:gd name="T18" fmla="*/ 43 w 112"/>
                <a:gd name="T19" fmla="*/ 164 h 204"/>
                <a:gd name="T20" fmla="*/ 47 w 112"/>
                <a:gd name="T21" fmla="*/ 193 h 204"/>
                <a:gd name="T22" fmla="*/ 79 w 112"/>
                <a:gd name="T23" fmla="*/ 203 h 204"/>
                <a:gd name="T24" fmla="*/ 111 w 112"/>
                <a:gd name="T25" fmla="*/ 174 h 204"/>
                <a:gd name="T26" fmla="*/ 103 w 112"/>
                <a:gd name="T27" fmla="*/ 79 h 204"/>
                <a:gd name="T28" fmla="*/ 105 w 112"/>
                <a:gd name="T29" fmla="*/ 75 h 204"/>
                <a:gd name="T30" fmla="*/ 107 w 112"/>
                <a:gd name="T31" fmla="*/ 69 h 204"/>
                <a:gd name="T32" fmla="*/ 107 w 112"/>
                <a:gd name="T33" fmla="*/ 54 h 204"/>
                <a:gd name="T34" fmla="*/ 106 w 112"/>
                <a:gd name="T35" fmla="*/ 43 h 204"/>
                <a:gd name="T36" fmla="*/ 101 w 112"/>
                <a:gd name="T37" fmla="*/ 25 h 204"/>
                <a:gd name="T38" fmla="*/ 91 w 112"/>
                <a:gd name="T39" fmla="*/ 0 h 204"/>
                <a:gd name="T40" fmla="*/ 72 w 112"/>
                <a:gd name="T41" fmla="*/ 3 h 204"/>
                <a:gd name="T42" fmla="*/ 56 w 112"/>
                <a:gd name="T43" fmla="*/ 7 h 204"/>
                <a:gd name="T44" fmla="*/ 44 w 112"/>
                <a:gd name="T45" fmla="*/ 9 h 204"/>
                <a:gd name="T46" fmla="*/ 29 w 112"/>
                <a:gd name="T47" fmla="*/ 8 h 204"/>
                <a:gd name="T48" fmla="*/ 12 w 112"/>
                <a:gd name="T49" fmla="*/ 0 h 20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2" h="204">
                  <a:moveTo>
                    <a:pt x="12" y="0"/>
                  </a:moveTo>
                  <a:lnTo>
                    <a:pt x="7" y="5"/>
                  </a:lnTo>
                  <a:lnTo>
                    <a:pt x="4" y="14"/>
                  </a:lnTo>
                  <a:lnTo>
                    <a:pt x="1" y="26"/>
                  </a:lnTo>
                  <a:lnTo>
                    <a:pt x="0" y="46"/>
                  </a:lnTo>
                  <a:lnTo>
                    <a:pt x="1" y="72"/>
                  </a:lnTo>
                  <a:lnTo>
                    <a:pt x="6" y="78"/>
                  </a:lnTo>
                  <a:lnTo>
                    <a:pt x="12" y="82"/>
                  </a:lnTo>
                  <a:lnTo>
                    <a:pt x="24" y="117"/>
                  </a:lnTo>
                  <a:lnTo>
                    <a:pt x="43" y="164"/>
                  </a:lnTo>
                  <a:lnTo>
                    <a:pt x="47" y="193"/>
                  </a:lnTo>
                  <a:lnTo>
                    <a:pt x="79" y="203"/>
                  </a:lnTo>
                  <a:lnTo>
                    <a:pt x="111" y="174"/>
                  </a:lnTo>
                  <a:lnTo>
                    <a:pt x="103" y="79"/>
                  </a:lnTo>
                  <a:lnTo>
                    <a:pt x="105" y="75"/>
                  </a:lnTo>
                  <a:lnTo>
                    <a:pt x="107" y="69"/>
                  </a:lnTo>
                  <a:lnTo>
                    <a:pt x="107" y="54"/>
                  </a:lnTo>
                  <a:lnTo>
                    <a:pt x="106" y="43"/>
                  </a:lnTo>
                  <a:lnTo>
                    <a:pt x="101" y="25"/>
                  </a:lnTo>
                  <a:lnTo>
                    <a:pt x="91" y="0"/>
                  </a:lnTo>
                  <a:lnTo>
                    <a:pt x="72" y="3"/>
                  </a:lnTo>
                  <a:lnTo>
                    <a:pt x="56" y="7"/>
                  </a:lnTo>
                  <a:lnTo>
                    <a:pt x="44" y="9"/>
                  </a:lnTo>
                  <a:lnTo>
                    <a:pt x="29" y="8"/>
                  </a:lnTo>
                  <a:lnTo>
                    <a:pt x="12" y="0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3" name="Freeform 105">
              <a:extLst>
                <a:ext uri="{FF2B5EF4-FFF2-40B4-BE49-F238E27FC236}">
                  <a16:creationId xmlns:a16="http://schemas.microsoft.com/office/drawing/2014/main" id="{015DDD5C-181B-4818-981E-02FD877C1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2549"/>
              <a:ext cx="117" cy="148"/>
            </a:xfrm>
            <a:custGeom>
              <a:avLst/>
              <a:gdLst>
                <a:gd name="T0" fmla="*/ 6 w 117"/>
                <a:gd name="T1" fmla="*/ 60 h 148"/>
                <a:gd name="T2" fmla="*/ 28 w 117"/>
                <a:gd name="T3" fmla="*/ 90 h 148"/>
                <a:gd name="T4" fmla="*/ 28 w 117"/>
                <a:gd name="T5" fmla="*/ 103 h 148"/>
                <a:gd name="T6" fmla="*/ 31 w 117"/>
                <a:gd name="T7" fmla="*/ 111 h 148"/>
                <a:gd name="T8" fmla="*/ 43 w 117"/>
                <a:gd name="T9" fmla="*/ 135 h 148"/>
                <a:gd name="T10" fmla="*/ 48 w 117"/>
                <a:gd name="T11" fmla="*/ 140 h 148"/>
                <a:gd name="T12" fmla="*/ 55 w 117"/>
                <a:gd name="T13" fmla="*/ 145 h 148"/>
                <a:gd name="T14" fmla="*/ 68 w 117"/>
                <a:gd name="T15" fmla="*/ 147 h 148"/>
                <a:gd name="T16" fmla="*/ 114 w 117"/>
                <a:gd name="T17" fmla="*/ 79 h 148"/>
                <a:gd name="T18" fmla="*/ 116 w 117"/>
                <a:gd name="T19" fmla="*/ 65 h 148"/>
                <a:gd name="T20" fmla="*/ 116 w 117"/>
                <a:gd name="T21" fmla="*/ 59 h 148"/>
                <a:gd name="T22" fmla="*/ 114 w 117"/>
                <a:gd name="T23" fmla="*/ 57 h 148"/>
                <a:gd name="T24" fmla="*/ 112 w 117"/>
                <a:gd name="T25" fmla="*/ 52 h 148"/>
                <a:gd name="T26" fmla="*/ 89 w 117"/>
                <a:gd name="T27" fmla="*/ 32 h 148"/>
                <a:gd name="T28" fmla="*/ 83 w 117"/>
                <a:gd name="T29" fmla="*/ 32 h 148"/>
                <a:gd name="T30" fmla="*/ 72 w 117"/>
                <a:gd name="T31" fmla="*/ 31 h 148"/>
                <a:gd name="T32" fmla="*/ 48 w 117"/>
                <a:gd name="T33" fmla="*/ 0 h 148"/>
                <a:gd name="T34" fmla="*/ 0 w 117"/>
                <a:gd name="T35" fmla="*/ 34 h 148"/>
                <a:gd name="T36" fmla="*/ 6 w 117"/>
                <a:gd name="T37" fmla="*/ 60 h 1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7" h="148">
                  <a:moveTo>
                    <a:pt x="6" y="60"/>
                  </a:moveTo>
                  <a:lnTo>
                    <a:pt x="28" y="90"/>
                  </a:lnTo>
                  <a:lnTo>
                    <a:pt x="28" y="103"/>
                  </a:lnTo>
                  <a:lnTo>
                    <a:pt x="31" y="111"/>
                  </a:lnTo>
                  <a:lnTo>
                    <a:pt x="43" y="135"/>
                  </a:lnTo>
                  <a:lnTo>
                    <a:pt x="48" y="140"/>
                  </a:lnTo>
                  <a:lnTo>
                    <a:pt x="55" y="145"/>
                  </a:lnTo>
                  <a:lnTo>
                    <a:pt x="68" y="147"/>
                  </a:lnTo>
                  <a:lnTo>
                    <a:pt x="114" y="79"/>
                  </a:lnTo>
                  <a:lnTo>
                    <a:pt x="116" y="65"/>
                  </a:lnTo>
                  <a:lnTo>
                    <a:pt x="116" y="59"/>
                  </a:lnTo>
                  <a:lnTo>
                    <a:pt x="114" y="57"/>
                  </a:lnTo>
                  <a:lnTo>
                    <a:pt x="112" y="52"/>
                  </a:lnTo>
                  <a:lnTo>
                    <a:pt x="89" y="32"/>
                  </a:lnTo>
                  <a:lnTo>
                    <a:pt x="83" y="32"/>
                  </a:lnTo>
                  <a:lnTo>
                    <a:pt x="72" y="31"/>
                  </a:lnTo>
                  <a:lnTo>
                    <a:pt x="48" y="0"/>
                  </a:lnTo>
                  <a:lnTo>
                    <a:pt x="0" y="34"/>
                  </a:lnTo>
                  <a:lnTo>
                    <a:pt x="6" y="60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4" name="Freeform 106">
              <a:extLst>
                <a:ext uri="{FF2B5EF4-FFF2-40B4-BE49-F238E27FC236}">
                  <a16:creationId xmlns:a16="http://schemas.microsoft.com/office/drawing/2014/main" id="{EB0DCB4A-A56E-4501-93AF-DB4334BC5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" y="2515"/>
              <a:ext cx="173" cy="93"/>
            </a:xfrm>
            <a:custGeom>
              <a:avLst/>
              <a:gdLst>
                <a:gd name="T0" fmla="*/ 15 w 173"/>
                <a:gd name="T1" fmla="*/ 92 h 93"/>
                <a:gd name="T2" fmla="*/ 6 w 173"/>
                <a:gd name="T3" fmla="*/ 92 h 93"/>
                <a:gd name="T4" fmla="*/ 4 w 173"/>
                <a:gd name="T5" fmla="*/ 90 h 93"/>
                <a:gd name="T6" fmla="*/ 1 w 173"/>
                <a:gd name="T7" fmla="*/ 87 h 93"/>
                <a:gd name="T8" fmla="*/ 0 w 173"/>
                <a:gd name="T9" fmla="*/ 83 h 93"/>
                <a:gd name="T10" fmla="*/ 0 w 173"/>
                <a:gd name="T11" fmla="*/ 78 h 93"/>
                <a:gd name="T12" fmla="*/ 3 w 173"/>
                <a:gd name="T13" fmla="*/ 72 h 93"/>
                <a:gd name="T14" fmla="*/ 9 w 173"/>
                <a:gd name="T15" fmla="*/ 62 h 93"/>
                <a:gd name="T16" fmla="*/ 15 w 173"/>
                <a:gd name="T17" fmla="*/ 54 h 93"/>
                <a:gd name="T18" fmla="*/ 22 w 173"/>
                <a:gd name="T19" fmla="*/ 42 h 93"/>
                <a:gd name="T20" fmla="*/ 32 w 173"/>
                <a:gd name="T21" fmla="*/ 34 h 93"/>
                <a:gd name="T22" fmla="*/ 50 w 173"/>
                <a:gd name="T23" fmla="*/ 19 h 93"/>
                <a:gd name="T24" fmla="*/ 62 w 173"/>
                <a:gd name="T25" fmla="*/ 14 h 93"/>
                <a:gd name="T26" fmla="*/ 71 w 173"/>
                <a:gd name="T27" fmla="*/ 14 h 93"/>
                <a:gd name="T28" fmla="*/ 95 w 173"/>
                <a:gd name="T29" fmla="*/ 13 h 93"/>
                <a:gd name="T30" fmla="*/ 118 w 173"/>
                <a:gd name="T31" fmla="*/ 6 h 93"/>
                <a:gd name="T32" fmla="*/ 130 w 173"/>
                <a:gd name="T33" fmla="*/ 0 h 93"/>
                <a:gd name="T34" fmla="*/ 161 w 173"/>
                <a:gd name="T35" fmla="*/ 0 h 93"/>
                <a:gd name="T36" fmla="*/ 166 w 173"/>
                <a:gd name="T37" fmla="*/ 3 h 93"/>
                <a:gd name="T38" fmla="*/ 169 w 173"/>
                <a:gd name="T39" fmla="*/ 8 h 93"/>
                <a:gd name="T40" fmla="*/ 172 w 173"/>
                <a:gd name="T41" fmla="*/ 13 h 93"/>
                <a:gd name="T42" fmla="*/ 172 w 173"/>
                <a:gd name="T43" fmla="*/ 23 h 93"/>
                <a:gd name="T44" fmla="*/ 171 w 173"/>
                <a:gd name="T45" fmla="*/ 30 h 93"/>
                <a:gd name="T46" fmla="*/ 168 w 173"/>
                <a:gd name="T47" fmla="*/ 34 h 93"/>
                <a:gd name="T48" fmla="*/ 161 w 173"/>
                <a:gd name="T49" fmla="*/ 36 h 93"/>
                <a:gd name="T50" fmla="*/ 15 w 173"/>
                <a:gd name="T51" fmla="*/ 92 h 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73" h="93">
                  <a:moveTo>
                    <a:pt x="15" y="92"/>
                  </a:moveTo>
                  <a:lnTo>
                    <a:pt x="6" y="92"/>
                  </a:lnTo>
                  <a:lnTo>
                    <a:pt x="4" y="90"/>
                  </a:lnTo>
                  <a:lnTo>
                    <a:pt x="1" y="87"/>
                  </a:lnTo>
                  <a:lnTo>
                    <a:pt x="0" y="83"/>
                  </a:lnTo>
                  <a:lnTo>
                    <a:pt x="0" y="78"/>
                  </a:lnTo>
                  <a:lnTo>
                    <a:pt x="3" y="72"/>
                  </a:lnTo>
                  <a:lnTo>
                    <a:pt x="9" y="62"/>
                  </a:lnTo>
                  <a:lnTo>
                    <a:pt x="15" y="54"/>
                  </a:lnTo>
                  <a:lnTo>
                    <a:pt x="22" y="42"/>
                  </a:lnTo>
                  <a:lnTo>
                    <a:pt x="32" y="34"/>
                  </a:lnTo>
                  <a:lnTo>
                    <a:pt x="50" y="19"/>
                  </a:lnTo>
                  <a:lnTo>
                    <a:pt x="62" y="14"/>
                  </a:lnTo>
                  <a:lnTo>
                    <a:pt x="71" y="14"/>
                  </a:lnTo>
                  <a:lnTo>
                    <a:pt x="95" y="13"/>
                  </a:lnTo>
                  <a:lnTo>
                    <a:pt x="118" y="6"/>
                  </a:lnTo>
                  <a:lnTo>
                    <a:pt x="130" y="0"/>
                  </a:lnTo>
                  <a:lnTo>
                    <a:pt x="161" y="0"/>
                  </a:lnTo>
                  <a:lnTo>
                    <a:pt x="166" y="3"/>
                  </a:lnTo>
                  <a:lnTo>
                    <a:pt x="169" y="8"/>
                  </a:lnTo>
                  <a:lnTo>
                    <a:pt x="172" y="13"/>
                  </a:lnTo>
                  <a:lnTo>
                    <a:pt x="172" y="23"/>
                  </a:lnTo>
                  <a:lnTo>
                    <a:pt x="171" y="30"/>
                  </a:lnTo>
                  <a:lnTo>
                    <a:pt x="168" y="34"/>
                  </a:lnTo>
                  <a:lnTo>
                    <a:pt x="161" y="36"/>
                  </a:lnTo>
                  <a:lnTo>
                    <a:pt x="15" y="92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5" name="Freeform 107">
              <a:extLst>
                <a:ext uri="{FF2B5EF4-FFF2-40B4-BE49-F238E27FC236}">
                  <a16:creationId xmlns:a16="http://schemas.microsoft.com/office/drawing/2014/main" id="{B4C34E1D-1C96-43FD-886C-43BC32EB4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" y="2520"/>
              <a:ext cx="164" cy="93"/>
            </a:xfrm>
            <a:custGeom>
              <a:avLst/>
              <a:gdLst>
                <a:gd name="T0" fmla="*/ 163 w 164"/>
                <a:gd name="T1" fmla="*/ 61 h 93"/>
                <a:gd name="T2" fmla="*/ 163 w 164"/>
                <a:gd name="T3" fmla="*/ 51 h 93"/>
                <a:gd name="T4" fmla="*/ 159 w 164"/>
                <a:gd name="T5" fmla="*/ 43 h 93"/>
                <a:gd name="T6" fmla="*/ 157 w 164"/>
                <a:gd name="T7" fmla="*/ 36 h 93"/>
                <a:gd name="T8" fmla="*/ 161 w 164"/>
                <a:gd name="T9" fmla="*/ 29 h 93"/>
                <a:gd name="T10" fmla="*/ 159 w 164"/>
                <a:gd name="T11" fmla="*/ 26 h 93"/>
                <a:gd name="T12" fmla="*/ 159 w 164"/>
                <a:gd name="T13" fmla="*/ 24 h 93"/>
                <a:gd name="T14" fmla="*/ 161 w 164"/>
                <a:gd name="T15" fmla="*/ 19 h 93"/>
                <a:gd name="T16" fmla="*/ 161 w 164"/>
                <a:gd name="T17" fmla="*/ 9 h 93"/>
                <a:gd name="T18" fmla="*/ 159 w 164"/>
                <a:gd name="T19" fmla="*/ 3 h 93"/>
                <a:gd name="T20" fmla="*/ 153 w 164"/>
                <a:gd name="T21" fmla="*/ 0 h 93"/>
                <a:gd name="T22" fmla="*/ 152 w 164"/>
                <a:gd name="T23" fmla="*/ 0 h 93"/>
                <a:gd name="T24" fmla="*/ 126 w 164"/>
                <a:gd name="T25" fmla="*/ 0 h 93"/>
                <a:gd name="T26" fmla="*/ 103 w 164"/>
                <a:gd name="T27" fmla="*/ 9 h 93"/>
                <a:gd name="T28" fmla="*/ 89 w 164"/>
                <a:gd name="T29" fmla="*/ 13 h 93"/>
                <a:gd name="T30" fmla="*/ 78 w 164"/>
                <a:gd name="T31" fmla="*/ 13 h 93"/>
                <a:gd name="T32" fmla="*/ 60 w 164"/>
                <a:gd name="T33" fmla="*/ 14 h 93"/>
                <a:gd name="T34" fmla="*/ 54 w 164"/>
                <a:gd name="T35" fmla="*/ 15 h 93"/>
                <a:gd name="T36" fmla="*/ 47 w 164"/>
                <a:gd name="T37" fmla="*/ 17 h 93"/>
                <a:gd name="T38" fmla="*/ 43 w 164"/>
                <a:gd name="T39" fmla="*/ 21 h 93"/>
                <a:gd name="T40" fmla="*/ 25 w 164"/>
                <a:gd name="T41" fmla="*/ 38 h 93"/>
                <a:gd name="T42" fmla="*/ 19 w 164"/>
                <a:gd name="T43" fmla="*/ 44 h 93"/>
                <a:gd name="T44" fmla="*/ 3 w 164"/>
                <a:gd name="T45" fmla="*/ 64 h 93"/>
                <a:gd name="T46" fmla="*/ 0 w 164"/>
                <a:gd name="T47" fmla="*/ 72 h 93"/>
                <a:gd name="T48" fmla="*/ 0 w 164"/>
                <a:gd name="T49" fmla="*/ 78 h 93"/>
                <a:gd name="T50" fmla="*/ 2 w 164"/>
                <a:gd name="T51" fmla="*/ 82 h 93"/>
                <a:gd name="T52" fmla="*/ 6 w 164"/>
                <a:gd name="T53" fmla="*/ 87 h 93"/>
                <a:gd name="T54" fmla="*/ 16 w 164"/>
                <a:gd name="T55" fmla="*/ 89 h 93"/>
                <a:gd name="T56" fmla="*/ 70 w 164"/>
                <a:gd name="T57" fmla="*/ 89 h 93"/>
                <a:gd name="T58" fmla="*/ 95 w 164"/>
                <a:gd name="T59" fmla="*/ 92 h 93"/>
                <a:gd name="T60" fmla="*/ 100 w 164"/>
                <a:gd name="T61" fmla="*/ 92 h 93"/>
                <a:gd name="T62" fmla="*/ 101 w 164"/>
                <a:gd name="T63" fmla="*/ 88 h 93"/>
                <a:gd name="T64" fmla="*/ 101 w 164"/>
                <a:gd name="T65" fmla="*/ 85 h 93"/>
                <a:gd name="T66" fmla="*/ 99 w 164"/>
                <a:gd name="T67" fmla="*/ 82 h 93"/>
                <a:gd name="T68" fmla="*/ 98 w 164"/>
                <a:gd name="T69" fmla="*/ 76 h 93"/>
                <a:gd name="T70" fmla="*/ 98 w 164"/>
                <a:gd name="T71" fmla="*/ 72 h 93"/>
                <a:gd name="T72" fmla="*/ 102 w 164"/>
                <a:gd name="T73" fmla="*/ 63 h 93"/>
                <a:gd name="T74" fmla="*/ 110 w 164"/>
                <a:gd name="T75" fmla="*/ 55 h 93"/>
                <a:gd name="T76" fmla="*/ 121 w 164"/>
                <a:gd name="T77" fmla="*/ 46 h 93"/>
                <a:gd name="T78" fmla="*/ 130 w 164"/>
                <a:gd name="T79" fmla="*/ 43 h 93"/>
                <a:gd name="T80" fmla="*/ 138 w 164"/>
                <a:gd name="T81" fmla="*/ 43 h 93"/>
                <a:gd name="T82" fmla="*/ 144 w 164"/>
                <a:gd name="T83" fmla="*/ 46 h 93"/>
                <a:gd name="T84" fmla="*/ 148 w 164"/>
                <a:gd name="T85" fmla="*/ 51 h 93"/>
                <a:gd name="T86" fmla="*/ 153 w 164"/>
                <a:gd name="T87" fmla="*/ 57 h 93"/>
                <a:gd name="T88" fmla="*/ 163 w 164"/>
                <a:gd name="T89" fmla="*/ 61 h 9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64" h="93">
                  <a:moveTo>
                    <a:pt x="163" y="61"/>
                  </a:moveTo>
                  <a:lnTo>
                    <a:pt x="163" y="51"/>
                  </a:lnTo>
                  <a:lnTo>
                    <a:pt x="159" y="43"/>
                  </a:lnTo>
                  <a:lnTo>
                    <a:pt x="157" y="36"/>
                  </a:lnTo>
                  <a:lnTo>
                    <a:pt x="161" y="29"/>
                  </a:lnTo>
                  <a:lnTo>
                    <a:pt x="159" y="26"/>
                  </a:lnTo>
                  <a:lnTo>
                    <a:pt x="159" y="24"/>
                  </a:lnTo>
                  <a:lnTo>
                    <a:pt x="161" y="19"/>
                  </a:lnTo>
                  <a:lnTo>
                    <a:pt x="161" y="9"/>
                  </a:lnTo>
                  <a:lnTo>
                    <a:pt x="159" y="3"/>
                  </a:lnTo>
                  <a:lnTo>
                    <a:pt x="153" y="0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103" y="9"/>
                  </a:lnTo>
                  <a:lnTo>
                    <a:pt x="89" y="13"/>
                  </a:lnTo>
                  <a:lnTo>
                    <a:pt x="78" y="13"/>
                  </a:lnTo>
                  <a:lnTo>
                    <a:pt x="60" y="14"/>
                  </a:lnTo>
                  <a:lnTo>
                    <a:pt x="54" y="15"/>
                  </a:lnTo>
                  <a:lnTo>
                    <a:pt x="47" y="17"/>
                  </a:lnTo>
                  <a:lnTo>
                    <a:pt x="43" y="21"/>
                  </a:lnTo>
                  <a:lnTo>
                    <a:pt x="25" y="38"/>
                  </a:lnTo>
                  <a:lnTo>
                    <a:pt x="19" y="44"/>
                  </a:lnTo>
                  <a:lnTo>
                    <a:pt x="3" y="64"/>
                  </a:lnTo>
                  <a:lnTo>
                    <a:pt x="0" y="72"/>
                  </a:lnTo>
                  <a:lnTo>
                    <a:pt x="0" y="78"/>
                  </a:lnTo>
                  <a:lnTo>
                    <a:pt x="2" y="82"/>
                  </a:lnTo>
                  <a:lnTo>
                    <a:pt x="6" y="87"/>
                  </a:lnTo>
                  <a:lnTo>
                    <a:pt x="16" y="89"/>
                  </a:lnTo>
                  <a:lnTo>
                    <a:pt x="70" y="89"/>
                  </a:lnTo>
                  <a:lnTo>
                    <a:pt x="95" y="92"/>
                  </a:lnTo>
                  <a:lnTo>
                    <a:pt x="100" y="92"/>
                  </a:lnTo>
                  <a:lnTo>
                    <a:pt x="101" y="88"/>
                  </a:lnTo>
                  <a:lnTo>
                    <a:pt x="101" y="85"/>
                  </a:lnTo>
                  <a:lnTo>
                    <a:pt x="99" y="82"/>
                  </a:lnTo>
                  <a:lnTo>
                    <a:pt x="98" y="76"/>
                  </a:lnTo>
                  <a:lnTo>
                    <a:pt x="98" y="72"/>
                  </a:lnTo>
                  <a:lnTo>
                    <a:pt x="102" y="63"/>
                  </a:lnTo>
                  <a:lnTo>
                    <a:pt x="110" y="55"/>
                  </a:lnTo>
                  <a:lnTo>
                    <a:pt x="121" y="46"/>
                  </a:lnTo>
                  <a:lnTo>
                    <a:pt x="130" y="43"/>
                  </a:lnTo>
                  <a:lnTo>
                    <a:pt x="138" y="43"/>
                  </a:lnTo>
                  <a:lnTo>
                    <a:pt x="144" y="46"/>
                  </a:lnTo>
                  <a:lnTo>
                    <a:pt x="148" y="51"/>
                  </a:lnTo>
                  <a:lnTo>
                    <a:pt x="153" y="57"/>
                  </a:lnTo>
                  <a:lnTo>
                    <a:pt x="163" y="61"/>
                  </a:lnTo>
                </a:path>
              </a:pathLst>
            </a:custGeom>
            <a:solidFill>
              <a:srgbClr val="A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6" name="Freeform 108">
              <a:extLst>
                <a:ext uri="{FF2B5EF4-FFF2-40B4-BE49-F238E27FC236}">
                  <a16:creationId xmlns:a16="http://schemas.microsoft.com/office/drawing/2014/main" id="{3BA1F040-8949-4FB1-B445-00FD090F8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" y="2597"/>
              <a:ext cx="192" cy="144"/>
            </a:xfrm>
            <a:custGeom>
              <a:avLst/>
              <a:gdLst>
                <a:gd name="T0" fmla="*/ 191 w 192"/>
                <a:gd name="T1" fmla="*/ 29 h 144"/>
                <a:gd name="T2" fmla="*/ 165 w 192"/>
                <a:gd name="T3" fmla="*/ 48 h 144"/>
                <a:gd name="T4" fmla="*/ 135 w 192"/>
                <a:gd name="T5" fmla="*/ 82 h 144"/>
                <a:gd name="T6" fmla="*/ 112 w 192"/>
                <a:gd name="T7" fmla="*/ 108 h 144"/>
                <a:gd name="T8" fmla="*/ 97 w 192"/>
                <a:gd name="T9" fmla="*/ 124 h 144"/>
                <a:gd name="T10" fmla="*/ 81 w 192"/>
                <a:gd name="T11" fmla="*/ 127 h 144"/>
                <a:gd name="T12" fmla="*/ 63 w 192"/>
                <a:gd name="T13" fmla="*/ 142 h 144"/>
                <a:gd name="T14" fmla="*/ 57 w 192"/>
                <a:gd name="T15" fmla="*/ 143 h 144"/>
                <a:gd name="T16" fmla="*/ 44 w 192"/>
                <a:gd name="T17" fmla="*/ 142 h 144"/>
                <a:gd name="T18" fmla="*/ 30 w 192"/>
                <a:gd name="T19" fmla="*/ 137 h 144"/>
                <a:gd name="T20" fmla="*/ 18 w 192"/>
                <a:gd name="T21" fmla="*/ 129 h 144"/>
                <a:gd name="T22" fmla="*/ 6 w 192"/>
                <a:gd name="T23" fmla="*/ 118 h 144"/>
                <a:gd name="T24" fmla="*/ 0 w 192"/>
                <a:gd name="T25" fmla="*/ 100 h 144"/>
                <a:gd name="T26" fmla="*/ 0 w 192"/>
                <a:gd name="T27" fmla="*/ 94 h 144"/>
                <a:gd name="T28" fmla="*/ 5 w 192"/>
                <a:gd name="T29" fmla="*/ 77 h 144"/>
                <a:gd name="T30" fmla="*/ 14 w 192"/>
                <a:gd name="T31" fmla="*/ 63 h 144"/>
                <a:gd name="T32" fmla="*/ 22 w 192"/>
                <a:gd name="T33" fmla="*/ 52 h 144"/>
                <a:gd name="T34" fmla="*/ 44 w 192"/>
                <a:gd name="T35" fmla="*/ 35 h 144"/>
                <a:gd name="T36" fmla="*/ 51 w 192"/>
                <a:gd name="T37" fmla="*/ 22 h 144"/>
                <a:gd name="T38" fmla="*/ 53 w 192"/>
                <a:gd name="T39" fmla="*/ 28 h 144"/>
                <a:gd name="T40" fmla="*/ 86 w 192"/>
                <a:gd name="T41" fmla="*/ 0 h 144"/>
                <a:gd name="T42" fmla="*/ 162 w 192"/>
                <a:gd name="T43" fmla="*/ 9 h 144"/>
                <a:gd name="T44" fmla="*/ 191 w 192"/>
                <a:gd name="T45" fmla="*/ 29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44">
                  <a:moveTo>
                    <a:pt x="191" y="29"/>
                  </a:moveTo>
                  <a:lnTo>
                    <a:pt x="165" y="48"/>
                  </a:lnTo>
                  <a:lnTo>
                    <a:pt x="135" y="82"/>
                  </a:lnTo>
                  <a:lnTo>
                    <a:pt x="112" y="108"/>
                  </a:lnTo>
                  <a:lnTo>
                    <a:pt x="97" y="124"/>
                  </a:lnTo>
                  <a:lnTo>
                    <a:pt x="81" y="127"/>
                  </a:lnTo>
                  <a:lnTo>
                    <a:pt x="63" y="142"/>
                  </a:lnTo>
                  <a:lnTo>
                    <a:pt x="57" y="143"/>
                  </a:lnTo>
                  <a:lnTo>
                    <a:pt x="44" y="142"/>
                  </a:lnTo>
                  <a:lnTo>
                    <a:pt x="30" y="137"/>
                  </a:lnTo>
                  <a:lnTo>
                    <a:pt x="18" y="129"/>
                  </a:lnTo>
                  <a:lnTo>
                    <a:pt x="6" y="118"/>
                  </a:lnTo>
                  <a:lnTo>
                    <a:pt x="0" y="100"/>
                  </a:lnTo>
                  <a:lnTo>
                    <a:pt x="0" y="94"/>
                  </a:lnTo>
                  <a:lnTo>
                    <a:pt x="5" y="77"/>
                  </a:lnTo>
                  <a:lnTo>
                    <a:pt x="14" y="63"/>
                  </a:lnTo>
                  <a:lnTo>
                    <a:pt x="22" y="52"/>
                  </a:lnTo>
                  <a:lnTo>
                    <a:pt x="44" y="35"/>
                  </a:lnTo>
                  <a:lnTo>
                    <a:pt x="51" y="22"/>
                  </a:lnTo>
                  <a:lnTo>
                    <a:pt x="53" y="28"/>
                  </a:lnTo>
                  <a:lnTo>
                    <a:pt x="86" y="0"/>
                  </a:lnTo>
                  <a:lnTo>
                    <a:pt x="162" y="9"/>
                  </a:lnTo>
                  <a:lnTo>
                    <a:pt x="191" y="29"/>
                  </a:lnTo>
                </a:path>
              </a:pathLst>
            </a:custGeom>
            <a:solidFill>
              <a:srgbClr val="FFC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7" name="Freeform 109">
              <a:extLst>
                <a:ext uri="{FF2B5EF4-FFF2-40B4-BE49-F238E27FC236}">
                  <a16:creationId xmlns:a16="http://schemas.microsoft.com/office/drawing/2014/main" id="{F55938B7-9416-49EE-BE43-6CDE27D0C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" y="2404"/>
              <a:ext cx="400" cy="256"/>
            </a:xfrm>
            <a:custGeom>
              <a:avLst/>
              <a:gdLst>
                <a:gd name="T0" fmla="*/ 137 w 400"/>
                <a:gd name="T1" fmla="*/ 0 h 256"/>
                <a:gd name="T2" fmla="*/ 313 w 400"/>
                <a:gd name="T3" fmla="*/ 64 h 256"/>
                <a:gd name="T4" fmla="*/ 320 w 400"/>
                <a:gd name="T5" fmla="*/ 71 h 256"/>
                <a:gd name="T6" fmla="*/ 326 w 400"/>
                <a:gd name="T7" fmla="*/ 82 h 256"/>
                <a:gd name="T8" fmla="*/ 328 w 400"/>
                <a:gd name="T9" fmla="*/ 95 h 256"/>
                <a:gd name="T10" fmla="*/ 329 w 400"/>
                <a:gd name="T11" fmla="*/ 106 h 256"/>
                <a:gd name="T12" fmla="*/ 340 w 400"/>
                <a:gd name="T13" fmla="*/ 106 h 256"/>
                <a:gd name="T14" fmla="*/ 344 w 400"/>
                <a:gd name="T15" fmla="*/ 143 h 256"/>
                <a:gd name="T16" fmla="*/ 357 w 400"/>
                <a:gd name="T17" fmla="*/ 149 h 256"/>
                <a:gd name="T18" fmla="*/ 362 w 400"/>
                <a:gd name="T19" fmla="*/ 154 h 256"/>
                <a:gd name="T20" fmla="*/ 376 w 400"/>
                <a:gd name="T21" fmla="*/ 168 h 256"/>
                <a:gd name="T22" fmla="*/ 389 w 400"/>
                <a:gd name="T23" fmla="*/ 186 h 256"/>
                <a:gd name="T24" fmla="*/ 399 w 400"/>
                <a:gd name="T25" fmla="*/ 204 h 256"/>
                <a:gd name="T26" fmla="*/ 276 w 400"/>
                <a:gd name="T27" fmla="*/ 254 h 256"/>
                <a:gd name="T28" fmla="*/ 258 w 400"/>
                <a:gd name="T29" fmla="*/ 255 h 256"/>
                <a:gd name="T30" fmla="*/ 245 w 400"/>
                <a:gd name="T31" fmla="*/ 251 h 256"/>
                <a:gd name="T32" fmla="*/ 233 w 400"/>
                <a:gd name="T33" fmla="*/ 245 h 256"/>
                <a:gd name="T34" fmla="*/ 202 w 400"/>
                <a:gd name="T35" fmla="*/ 184 h 256"/>
                <a:gd name="T36" fmla="*/ 169 w 400"/>
                <a:gd name="T37" fmla="*/ 202 h 256"/>
                <a:gd name="T38" fmla="*/ 155 w 400"/>
                <a:gd name="T39" fmla="*/ 216 h 256"/>
                <a:gd name="T40" fmla="*/ 146 w 400"/>
                <a:gd name="T41" fmla="*/ 233 h 256"/>
                <a:gd name="T42" fmla="*/ 129 w 400"/>
                <a:gd name="T43" fmla="*/ 226 h 256"/>
                <a:gd name="T44" fmla="*/ 118 w 400"/>
                <a:gd name="T45" fmla="*/ 223 h 256"/>
                <a:gd name="T46" fmla="*/ 86 w 400"/>
                <a:gd name="T47" fmla="*/ 216 h 256"/>
                <a:gd name="T48" fmla="*/ 67 w 400"/>
                <a:gd name="T49" fmla="*/ 213 h 256"/>
                <a:gd name="T50" fmla="*/ 55 w 400"/>
                <a:gd name="T51" fmla="*/ 213 h 256"/>
                <a:gd name="T52" fmla="*/ 51 w 400"/>
                <a:gd name="T53" fmla="*/ 210 h 256"/>
                <a:gd name="T54" fmla="*/ 41 w 400"/>
                <a:gd name="T55" fmla="*/ 207 h 256"/>
                <a:gd name="T56" fmla="*/ 2 w 400"/>
                <a:gd name="T57" fmla="*/ 185 h 256"/>
                <a:gd name="T58" fmla="*/ 0 w 400"/>
                <a:gd name="T59" fmla="*/ 178 h 256"/>
                <a:gd name="T60" fmla="*/ 17 w 400"/>
                <a:gd name="T61" fmla="*/ 168 h 256"/>
                <a:gd name="T62" fmla="*/ 51 w 400"/>
                <a:gd name="T63" fmla="*/ 126 h 256"/>
                <a:gd name="T64" fmla="*/ 60 w 400"/>
                <a:gd name="T65" fmla="*/ 100 h 256"/>
                <a:gd name="T66" fmla="*/ 64 w 400"/>
                <a:gd name="T67" fmla="*/ 95 h 256"/>
                <a:gd name="T68" fmla="*/ 92 w 400"/>
                <a:gd name="T69" fmla="*/ 66 h 256"/>
                <a:gd name="T70" fmla="*/ 96 w 400"/>
                <a:gd name="T71" fmla="*/ 54 h 256"/>
                <a:gd name="T72" fmla="*/ 99 w 400"/>
                <a:gd name="T73" fmla="*/ 47 h 256"/>
                <a:gd name="T74" fmla="*/ 106 w 400"/>
                <a:gd name="T75" fmla="*/ 41 h 256"/>
                <a:gd name="T76" fmla="*/ 116 w 400"/>
                <a:gd name="T77" fmla="*/ 32 h 256"/>
                <a:gd name="T78" fmla="*/ 137 w 400"/>
                <a:gd name="T79" fmla="*/ 0 h 2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00" h="256">
                  <a:moveTo>
                    <a:pt x="137" y="0"/>
                  </a:moveTo>
                  <a:lnTo>
                    <a:pt x="313" y="64"/>
                  </a:lnTo>
                  <a:lnTo>
                    <a:pt x="320" y="71"/>
                  </a:lnTo>
                  <a:lnTo>
                    <a:pt x="326" y="82"/>
                  </a:lnTo>
                  <a:lnTo>
                    <a:pt x="328" y="95"/>
                  </a:lnTo>
                  <a:lnTo>
                    <a:pt x="329" y="106"/>
                  </a:lnTo>
                  <a:lnTo>
                    <a:pt x="340" y="106"/>
                  </a:lnTo>
                  <a:lnTo>
                    <a:pt x="344" y="143"/>
                  </a:lnTo>
                  <a:lnTo>
                    <a:pt x="357" y="149"/>
                  </a:lnTo>
                  <a:lnTo>
                    <a:pt x="362" y="154"/>
                  </a:lnTo>
                  <a:lnTo>
                    <a:pt x="376" y="168"/>
                  </a:lnTo>
                  <a:lnTo>
                    <a:pt x="389" y="186"/>
                  </a:lnTo>
                  <a:lnTo>
                    <a:pt x="399" y="204"/>
                  </a:lnTo>
                  <a:lnTo>
                    <a:pt x="276" y="254"/>
                  </a:lnTo>
                  <a:lnTo>
                    <a:pt x="258" y="255"/>
                  </a:lnTo>
                  <a:lnTo>
                    <a:pt x="245" y="251"/>
                  </a:lnTo>
                  <a:lnTo>
                    <a:pt x="233" y="245"/>
                  </a:lnTo>
                  <a:lnTo>
                    <a:pt x="202" y="184"/>
                  </a:lnTo>
                  <a:lnTo>
                    <a:pt x="169" y="202"/>
                  </a:lnTo>
                  <a:lnTo>
                    <a:pt x="155" y="216"/>
                  </a:lnTo>
                  <a:lnTo>
                    <a:pt x="146" y="233"/>
                  </a:lnTo>
                  <a:lnTo>
                    <a:pt x="129" y="226"/>
                  </a:lnTo>
                  <a:lnTo>
                    <a:pt x="118" y="223"/>
                  </a:lnTo>
                  <a:lnTo>
                    <a:pt x="86" y="216"/>
                  </a:lnTo>
                  <a:lnTo>
                    <a:pt x="67" y="213"/>
                  </a:lnTo>
                  <a:lnTo>
                    <a:pt x="55" y="213"/>
                  </a:lnTo>
                  <a:lnTo>
                    <a:pt x="51" y="210"/>
                  </a:lnTo>
                  <a:lnTo>
                    <a:pt x="41" y="207"/>
                  </a:lnTo>
                  <a:lnTo>
                    <a:pt x="2" y="185"/>
                  </a:lnTo>
                  <a:lnTo>
                    <a:pt x="0" y="178"/>
                  </a:lnTo>
                  <a:lnTo>
                    <a:pt x="17" y="168"/>
                  </a:lnTo>
                  <a:lnTo>
                    <a:pt x="51" y="126"/>
                  </a:lnTo>
                  <a:lnTo>
                    <a:pt x="60" y="100"/>
                  </a:lnTo>
                  <a:lnTo>
                    <a:pt x="64" y="95"/>
                  </a:lnTo>
                  <a:lnTo>
                    <a:pt x="92" y="66"/>
                  </a:lnTo>
                  <a:lnTo>
                    <a:pt x="96" y="54"/>
                  </a:lnTo>
                  <a:lnTo>
                    <a:pt x="99" y="47"/>
                  </a:lnTo>
                  <a:lnTo>
                    <a:pt x="106" y="41"/>
                  </a:lnTo>
                  <a:lnTo>
                    <a:pt x="116" y="32"/>
                  </a:lnTo>
                  <a:lnTo>
                    <a:pt x="137" y="0"/>
                  </a:lnTo>
                </a:path>
              </a:pathLst>
            </a:custGeom>
            <a:solidFill>
              <a:srgbClr val="E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8" name="Freeform 110">
              <a:extLst>
                <a:ext uri="{FF2B5EF4-FFF2-40B4-BE49-F238E27FC236}">
                  <a16:creationId xmlns:a16="http://schemas.microsoft.com/office/drawing/2014/main" id="{C760DDE8-AE94-46CF-BBA4-759AD89BC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" y="2122"/>
              <a:ext cx="36" cy="34"/>
            </a:xfrm>
            <a:custGeom>
              <a:avLst/>
              <a:gdLst>
                <a:gd name="T0" fmla="*/ 0 w 36"/>
                <a:gd name="T1" fmla="*/ 6 h 34"/>
                <a:gd name="T2" fmla="*/ 4 w 36"/>
                <a:gd name="T3" fmla="*/ 2 h 34"/>
                <a:gd name="T4" fmla="*/ 15 w 36"/>
                <a:gd name="T5" fmla="*/ 0 h 34"/>
                <a:gd name="T6" fmla="*/ 22 w 36"/>
                <a:gd name="T7" fmla="*/ 0 h 34"/>
                <a:gd name="T8" fmla="*/ 35 w 36"/>
                <a:gd name="T9" fmla="*/ 3 h 34"/>
                <a:gd name="T10" fmla="*/ 6 w 36"/>
                <a:gd name="T11" fmla="*/ 33 h 34"/>
                <a:gd name="T12" fmla="*/ 0 w 36"/>
                <a:gd name="T13" fmla="*/ 6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34">
                  <a:moveTo>
                    <a:pt x="0" y="6"/>
                  </a:moveTo>
                  <a:lnTo>
                    <a:pt x="4" y="2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35" y="3"/>
                  </a:lnTo>
                  <a:lnTo>
                    <a:pt x="6" y="33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9" name="Freeform 111">
              <a:extLst>
                <a:ext uri="{FF2B5EF4-FFF2-40B4-BE49-F238E27FC236}">
                  <a16:creationId xmlns:a16="http://schemas.microsoft.com/office/drawing/2014/main" id="{3240EC14-301E-40F6-9101-D02AAEDB3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2283"/>
              <a:ext cx="136" cy="107"/>
            </a:xfrm>
            <a:custGeom>
              <a:avLst/>
              <a:gdLst>
                <a:gd name="T0" fmla="*/ 50 w 136"/>
                <a:gd name="T1" fmla="*/ 2 h 107"/>
                <a:gd name="T2" fmla="*/ 22 w 136"/>
                <a:gd name="T3" fmla="*/ 6 h 107"/>
                <a:gd name="T4" fmla="*/ 10 w 136"/>
                <a:gd name="T5" fmla="*/ 4 h 107"/>
                <a:gd name="T6" fmla="*/ 7 w 136"/>
                <a:gd name="T7" fmla="*/ 7 h 107"/>
                <a:gd name="T8" fmla="*/ 13 w 136"/>
                <a:gd name="T9" fmla="*/ 13 h 107"/>
                <a:gd name="T10" fmla="*/ 43 w 136"/>
                <a:gd name="T11" fmla="*/ 16 h 107"/>
                <a:gd name="T12" fmla="*/ 42 w 136"/>
                <a:gd name="T13" fmla="*/ 21 h 107"/>
                <a:gd name="T14" fmla="*/ 19 w 136"/>
                <a:gd name="T15" fmla="*/ 30 h 107"/>
                <a:gd name="T16" fmla="*/ 2 w 136"/>
                <a:gd name="T17" fmla="*/ 37 h 107"/>
                <a:gd name="T18" fmla="*/ 0 w 136"/>
                <a:gd name="T19" fmla="*/ 44 h 107"/>
                <a:gd name="T20" fmla="*/ 4 w 136"/>
                <a:gd name="T21" fmla="*/ 48 h 107"/>
                <a:gd name="T22" fmla="*/ 14 w 136"/>
                <a:gd name="T23" fmla="*/ 46 h 107"/>
                <a:gd name="T24" fmla="*/ 51 w 136"/>
                <a:gd name="T25" fmla="*/ 35 h 107"/>
                <a:gd name="T26" fmla="*/ 7 w 136"/>
                <a:gd name="T27" fmla="*/ 66 h 107"/>
                <a:gd name="T28" fmla="*/ 7 w 136"/>
                <a:gd name="T29" fmla="*/ 70 h 107"/>
                <a:gd name="T30" fmla="*/ 16 w 136"/>
                <a:gd name="T31" fmla="*/ 74 h 107"/>
                <a:gd name="T32" fmla="*/ 26 w 136"/>
                <a:gd name="T33" fmla="*/ 72 h 107"/>
                <a:gd name="T34" fmla="*/ 64 w 136"/>
                <a:gd name="T35" fmla="*/ 50 h 107"/>
                <a:gd name="T36" fmla="*/ 68 w 136"/>
                <a:gd name="T37" fmla="*/ 54 h 107"/>
                <a:gd name="T38" fmla="*/ 56 w 136"/>
                <a:gd name="T39" fmla="*/ 84 h 107"/>
                <a:gd name="T40" fmla="*/ 70 w 136"/>
                <a:gd name="T41" fmla="*/ 106 h 107"/>
                <a:gd name="T42" fmla="*/ 76 w 136"/>
                <a:gd name="T43" fmla="*/ 100 h 107"/>
                <a:gd name="T44" fmla="*/ 72 w 136"/>
                <a:gd name="T45" fmla="*/ 79 h 107"/>
                <a:gd name="T46" fmla="*/ 92 w 136"/>
                <a:gd name="T47" fmla="*/ 57 h 107"/>
                <a:gd name="T48" fmla="*/ 102 w 136"/>
                <a:gd name="T49" fmla="*/ 59 h 107"/>
                <a:gd name="T50" fmla="*/ 112 w 136"/>
                <a:gd name="T51" fmla="*/ 79 h 107"/>
                <a:gd name="T52" fmla="*/ 118 w 136"/>
                <a:gd name="T53" fmla="*/ 88 h 107"/>
                <a:gd name="T54" fmla="*/ 128 w 136"/>
                <a:gd name="T55" fmla="*/ 89 h 107"/>
                <a:gd name="T56" fmla="*/ 135 w 136"/>
                <a:gd name="T57" fmla="*/ 83 h 107"/>
                <a:gd name="T58" fmla="*/ 128 w 136"/>
                <a:gd name="T59" fmla="*/ 70 h 107"/>
                <a:gd name="T60" fmla="*/ 124 w 136"/>
                <a:gd name="T61" fmla="*/ 47 h 107"/>
                <a:gd name="T62" fmla="*/ 126 w 136"/>
                <a:gd name="T63" fmla="*/ 40 h 107"/>
                <a:gd name="T64" fmla="*/ 93 w 136"/>
                <a:gd name="T65" fmla="*/ 33 h 107"/>
                <a:gd name="T66" fmla="*/ 73 w 136"/>
                <a:gd name="T67" fmla="*/ 25 h 107"/>
                <a:gd name="T68" fmla="*/ 64 w 136"/>
                <a:gd name="T69" fmla="*/ 14 h 107"/>
                <a:gd name="T70" fmla="*/ 57 w 136"/>
                <a:gd name="T71" fmla="*/ 0 h 10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36" h="107">
                  <a:moveTo>
                    <a:pt x="57" y="0"/>
                  </a:moveTo>
                  <a:lnTo>
                    <a:pt x="50" y="2"/>
                  </a:lnTo>
                  <a:lnTo>
                    <a:pt x="35" y="4"/>
                  </a:lnTo>
                  <a:lnTo>
                    <a:pt x="22" y="6"/>
                  </a:lnTo>
                  <a:lnTo>
                    <a:pt x="16" y="6"/>
                  </a:lnTo>
                  <a:lnTo>
                    <a:pt x="10" y="4"/>
                  </a:lnTo>
                  <a:lnTo>
                    <a:pt x="7" y="5"/>
                  </a:lnTo>
                  <a:lnTo>
                    <a:pt x="7" y="7"/>
                  </a:lnTo>
                  <a:lnTo>
                    <a:pt x="9" y="10"/>
                  </a:lnTo>
                  <a:lnTo>
                    <a:pt x="13" y="13"/>
                  </a:lnTo>
                  <a:lnTo>
                    <a:pt x="20" y="16"/>
                  </a:lnTo>
                  <a:lnTo>
                    <a:pt x="43" y="16"/>
                  </a:lnTo>
                  <a:lnTo>
                    <a:pt x="44" y="19"/>
                  </a:lnTo>
                  <a:lnTo>
                    <a:pt x="42" y="21"/>
                  </a:lnTo>
                  <a:lnTo>
                    <a:pt x="40" y="22"/>
                  </a:lnTo>
                  <a:lnTo>
                    <a:pt x="19" y="30"/>
                  </a:lnTo>
                  <a:lnTo>
                    <a:pt x="7" y="35"/>
                  </a:lnTo>
                  <a:lnTo>
                    <a:pt x="2" y="37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7" y="48"/>
                  </a:lnTo>
                  <a:lnTo>
                    <a:pt x="14" y="46"/>
                  </a:lnTo>
                  <a:lnTo>
                    <a:pt x="44" y="35"/>
                  </a:lnTo>
                  <a:lnTo>
                    <a:pt x="51" y="35"/>
                  </a:lnTo>
                  <a:lnTo>
                    <a:pt x="55" y="38"/>
                  </a:lnTo>
                  <a:lnTo>
                    <a:pt x="7" y="66"/>
                  </a:lnTo>
                  <a:lnTo>
                    <a:pt x="6" y="68"/>
                  </a:lnTo>
                  <a:lnTo>
                    <a:pt x="7" y="70"/>
                  </a:lnTo>
                  <a:lnTo>
                    <a:pt x="9" y="73"/>
                  </a:lnTo>
                  <a:lnTo>
                    <a:pt x="16" y="74"/>
                  </a:lnTo>
                  <a:lnTo>
                    <a:pt x="20" y="74"/>
                  </a:lnTo>
                  <a:lnTo>
                    <a:pt x="26" y="72"/>
                  </a:lnTo>
                  <a:lnTo>
                    <a:pt x="61" y="50"/>
                  </a:lnTo>
                  <a:lnTo>
                    <a:pt x="64" y="50"/>
                  </a:lnTo>
                  <a:lnTo>
                    <a:pt x="67" y="52"/>
                  </a:lnTo>
                  <a:lnTo>
                    <a:pt x="68" y="54"/>
                  </a:lnTo>
                  <a:lnTo>
                    <a:pt x="56" y="78"/>
                  </a:lnTo>
                  <a:lnTo>
                    <a:pt x="56" y="84"/>
                  </a:lnTo>
                  <a:lnTo>
                    <a:pt x="64" y="104"/>
                  </a:lnTo>
                  <a:lnTo>
                    <a:pt x="70" y="106"/>
                  </a:lnTo>
                  <a:lnTo>
                    <a:pt x="73" y="103"/>
                  </a:lnTo>
                  <a:lnTo>
                    <a:pt x="76" y="100"/>
                  </a:lnTo>
                  <a:lnTo>
                    <a:pt x="76" y="96"/>
                  </a:lnTo>
                  <a:lnTo>
                    <a:pt x="72" y="79"/>
                  </a:lnTo>
                  <a:lnTo>
                    <a:pt x="84" y="59"/>
                  </a:lnTo>
                  <a:lnTo>
                    <a:pt x="92" y="57"/>
                  </a:lnTo>
                  <a:lnTo>
                    <a:pt x="99" y="54"/>
                  </a:lnTo>
                  <a:lnTo>
                    <a:pt x="102" y="59"/>
                  </a:lnTo>
                  <a:lnTo>
                    <a:pt x="111" y="70"/>
                  </a:lnTo>
                  <a:lnTo>
                    <a:pt x="112" y="79"/>
                  </a:lnTo>
                  <a:lnTo>
                    <a:pt x="114" y="84"/>
                  </a:lnTo>
                  <a:lnTo>
                    <a:pt x="118" y="88"/>
                  </a:lnTo>
                  <a:lnTo>
                    <a:pt x="125" y="90"/>
                  </a:lnTo>
                  <a:lnTo>
                    <a:pt x="128" y="89"/>
                  </a:lnTo>
                  <a:lnTo>
                    <a:pt x="131" y="88"/>
                  </a:lnTo>
                  <a:lnTo>
                    <a:pt x="135" y="83"/>
                  </a:lnTo>
                  <a:lnTo>
                    <a:pt x="134" y="79"/>
                  </a:lnTo>
                  <a:lnTo>
                    <a:pt x="128" y="70"/>
                  </a:lnTo>
                  <a:lnTo>
                    <a:pt x="126" y="66"/>
                  </a:lnTo>
                  <a:lnTo>
                    <a:pt x="124" y="47"/>
                  </a:lnTo>
                  <a:lnTo>
                    <a:pt x="124" y="43"/>
                  </a:lnTo>
                  <a:lnTo>
                    <a:pt x="126" y="40"/>
                  </a:lnTo>
                  <a:lnTo>
                    <a:pt x="129" y="34"/>
                  </a:lnTo>
                  <a:lnTo>
                    <a:pt x="93" y="33"/>
                  </a:lnTo>
                  <a:lnTo>
                    <a:pt x="102" y="27"/>
                  </a:lnTo>
                  <a:lnTo>
                    <a:pt x="73" y="25"/>
                  </a:lnTo>
                  <a:lnTo>
                    <a:pt x="84" y="16"/>
                  </a:lnTo>
                  <a:lnTo>
                    <a:pt x="64" y="14"/>
                  </a:lnTo>
                  <a:lnTo>
                    <a:pt x="71" y="6"/>
                  </a:lnTo>
                  <a:lnTo>
                    <a:pt x="57" y="0"/>
                  </a:lnTo>
                </a:path>
              </a:pathLst>
            </a:custGeom>
            <a:solidFill>
              <a:srgbClr val="FFC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0" name="Freeform 112">
              <a:extLst>
                <a:ext uri="{FF2B5EF4-FFF2-40B4-BE49-F238E27FC236}">
                  <a16:creationId xmlns:a16="http://schemas.microsoft.com/office/drawing/2014/main" id="{F838BC9B-F66E-4DFC-B648-AC568C5CC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202"/>
              <a:ext cx="124" cy="135"/>
            </a:xfrm>
            <a:custGeom>
              <a:avLst/>
              <a:gdLst>
                <a:gd name="T0" fmla="*/ 0 w 124"/>
                <a:gd name="T1" fmla="*/ 0 h 135"/>
                <a:gd name="T2" fmla="*/ 9 w 124"/>
                <a:gd name="T3" fmla="*/ 2 h 135"/>
                <a:gd name="T4" fmla="*/ 16 w 124"/>
                <a:gd name="T5" fmla="*/ 6 h 135"/>
                <a:gd name="T6" fmla="*/ 50 w 124"/>
                <a:gd name="T7" fmla="*/ 28 h 135"/>
                <a:gd name="T8" fmla="*/ 75 w 124"/>
                <a:gd name="T9" fmla="*/ 39 h 135"/>
                <a:gd name="T10" fmla="*/ 79 w 124"/>
                <a:gd name="T11" fmla="*/ 43 h 135"/>
                <a:gd name="T12" fmla="*/ 95 w 124"/>
                <a:gd name="T13" fmla="*/ 60 h 135"/>
                <a:gd name="T14" fmla="*/ 107 w 124"/>
                <a:gd name="T15" fmla="*/ 66 h 135"/>
                <a:gd name="T16" fmla="*/ 111 w 124"/>
                <a:gd name="T17" fmla="*/ 70 h 135"/>
                <a:gd name="T18" fmla="*/ 118 w 124"/>
                <a:gd name="T19" fmla="*/ 81 h 135"/>
                <a:gd name="T20" fmla="*/ 120 w 124"/>
                <a:gd name="T21" fmla="*/ 89 h 135"/>
                <a:gd name="T22" fmla="*/ 122 w 124"/>
                <a:gd name="T23" fmla="*/ 95 h 135"/>
                <a:gd name="T24" fmla="*/ 123 w 124"/>
                <a:gd name="T25" fmla="*/ 116 h 135"/>
                <a:gd name="T26" fmla="*/ 109 w 124"/>
                <a:gd name="T27" fmla="*/ 127 h 135"/>
                <a:gd name="T28" fmla="*/ 91 w 124"/>
                <a:gd name="T29" fmla="*/ 134 h 135"/>
                <a:gd name="T30" fmla="*/ 88 w 124"/>
                <a:gd name="T31" fmla="*/ 131 h 135"/>
                <a:gd name="T32" fmla="*/ 100 w 124"/>
                <a:gd name="T33" fmla="*/ 121 h 135"/>
                <a:gd name="T34" fmla="*/ 82 w 124"/>
                <a:gd name="T35" fmla="*/ 121 h 135"/>
                <a:gd name="T36" fmla="*/ 73 w 124"/>
                <a:gd name="T37" fmla="*/ 112 h 135"/>
                <a:gd name="T38" fmla="*/ 74 w 124"/>
                <a:gd name="T39" fmla="*/ 106 h 135"/>
                <a:gd name="T40" fmla="*/ 86 w 124"/>
                <a:gd name="T41" fmla="*/ 106 h 135"/>
                <a:gd name="T42" fmla="*/ 82 w 124"/>
                <a:gd name="T43" fmla="*/ 97 h 135"/>
                <a:gd name="T44" fmla="*/ 78 w 124"/>
                <a:gd name="T45" fmla="*/ 93 h 135"/>
                <a:gd name="T46" fmla="*/ 78 w 124"/>
                <a:gd name="T47" fmla="*/ 70 h 135"/>
                <a:gd name="T48" fmla="*/ 69 w 124"/>
                <a:gd name="T49" fmla="*/ 63 h 135"/>
                <a:gd name="T50" fmla="*/ 16 w 124"/>
                <a:gd name="T51" fmla="*/ 52 h 135"/>
                <a:gd name="T52" fmla="*/ 0 w 124"/>
                <a:gd name="T53" fmla="*/ 0 h 1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24" h="135">
                  <a:moveTo>
                    <a:pt x="0" y="0"/>
                  </a:moveTo>
                  <a:lnTo>
                    <a:pt x="9" y="2"/>
                  </a:lnTo>
                  <a:lnTo>
                    <a:pt x="16" y="6"/>
                  </a:lnTo>
                  <a:lnTo>
                    <a:pt x="50" y="28"/>
                  </a:lnTo>
                  <a:lnTo>
                    <a:pt x="75" y="39"/>
                  </a:lnTo>
                  <a:lnTo>
                    <a:pt x="79" y="43"/>
                  </a:lnTo>
                  <a:lnTo>
                    <a:pt x="95" y="60"/>
                  </a:lnTo>
                  <a:lnTo>
                    <a:pt x="107" y="66"/>
                  </a:lnTo>
                  <a:lnTo>
                    <a:pt x="111" y="70"/>
                  </a:lnTo>
                  <a:lnTo>
                    <a:pt x="118" y="81"/>
                  </a:lnTo>
                  <a:lnTo>
                    <a:pt x="120" y="89"/>
                  </a:lnTo>
                  <a:lnTo>
                    <a:pt x="122" y="95"/>
                  </a:lnTo>
                  <a:lnTo>
                    <a:pt x="123" y="116"/>
                  </a:lnTo>
                  <a:lnTo>
                    <a:pt x="109" y="127"/>
                  </a:lnTo>
                  <a:lnTo>
                    <a:pt x="91" y="134"/>
                  </a:lnTo>
                  <a:lnTo>
                    <a:pt x="88" y="131"/>
                  </a:lnTo>
                  <a:lnTo>
                    <a:pt x="100" y="121"/>
                  </a:lnTo>
                  <a:lnTo>
                    <a:pt x="82" y="121"/>
                  </a:lnTo>
                  <a:lnTo>
                    <a:pt x="73" y="112"/>
                  </a:lnTo>
                  <a:lnTo>
                    <a:pt x="74" y="106"/>
                  </a:lnTo>
                  <a:lnTo>
                    <a:pt x="86" y="106"/>
                  </a:lnTo>
                  <a:lnTo>
                    <a:pt x="82" y="97"/>
                  </a:lnTo>
                  <a:lnTo>
                    <a:pt x="78" y="93"/>
                  </a:lnTo>
                  <a:lnTo>
                    <a:pt x="78" y="70"/>
                  </a:lnTo>
                  <a:lnTo>
                    <a:pt x="69" y="63"/>
                  </a:lnTo>
                  <a:lnTo>
                    <a:pt x="16" y="52"/>
                  </a:lnTo>
                  <a:lnTo>
                    <a:pt x="0" y="0"/>
                  </a:lnTo>
                </a:path>
              </a:pathLst>
            </a:custGeom>
            <a:solidFill>
              <a:srgbClr val="FFC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1" name="Freeform 113">
              <a:extLst>
                <a:ext uri="{FF2B5EF4-FFF2-40B4-BE49-F238E27FC236}">
                  <a16:creationId xmlns:a16="http://schemas.microsoft.com/office/drawing/2014/main" id="{D1E80734-DFBC-46BB-9E4C-7D056535A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2590"/>
              <a:ext cx="203" cy="181"/>
            </a:xfrm>
            <a:custGeom>
              <a:avLst/>
              <a:gdLst>
                <a:gd name="T0" fmla="*/ 0 w 203"/>
                <a:gd name="T1" fmla="*/ 48 h 181"/>
                <a:gd name="T2" fmla="*/ 9 w 203"/>
                <a:gd name="T3" fmla="*/ 35 h 181"/>
                <a:gd name="T4" fmla="*/ 43 w 203"/>
                <a:gd name="T5" fmla="*/ 14 h 181"/>
                <a:gd name="T6" fmla="*/ 52 w 203"/>
                <a:gd name="T7" fmla="*/ 10 h 181"/>
                <a:gd name="T8" fmla="*/ 63 w 203"/>
                <a:gd name="T9" fmla="*/ 5 h 181"/>
                <a:gd name="T10" fmla="*/ 73 w 203"/>
                <a:gd name="T11" fmla="*/ 4 h 181"/>
                <a:gd name="T12" fmla="*/ 96 w 203"/>
                <a:gd name="T13" fmla="*/ 2 h 181"/>
                <a:gd name="T14" fmla="*/ 109 w 203"/>
                <a:gd name="T15" fmla="*/ 0 h 181"/>
                <a:gd name="T16" fmla="*/ 120 w 203"/>
                <a:gd name="T17" fmla="*/ 0 h 181"/>
                <a:gd name="T18" fmla="*/ 131 w 203"/>
                <a:gd name="T19" fmla="*/ 5 h 181"/>
                <a:gd name="T20" fmla="*/ 146 w 203"/>
                <a:gd name="T21" fmla="*/ 15 h 181"/>
                <a:gd name="T22" fmla="*/ 160 w 203"/>
                <a:gd name="T23" fmla="*/ 33 h 181"/>
                <a:gd name="T24" fmla="*/ 198 w 203"/>
                <a:gd name="T25" fmla="*/ 82 h 181"/>
                <a:gd name="T26" fmla="*/ 202 w 203"/>
                <a:gd name="T27" fmla="*/ 101 h 181"/>
                <a:gd name="T28" fmla="*/ 202 w 203"/>
                <a:gd name="T29" fmla="*/ 150 h 181"/>
                <a:gd name="T30" fmla="*/ 196 w 203"/>
                <a:gd name="T31" fmla="*/ 167 h 181"/>
                <a:gd name="T32" fmla="*/ 152 w 203"/>
                <a:gd name="T33" fmla="*/ 180 h 181"/>
                <a:gd name="T34" fmla="*/ 130 w 203"/>
                <a:gd name="T35" fmla="*/ 167 h 181"/>
                <a:gd name="T36" fmla="*/ 130 w 203"/>
                <a:gd name="T37" fmla="*/ 157 h 181"/>
                <a:gd name="T38" fmla="*/ 131 w 203"/>
                <a:gd name="T39" fmla="*/ 153 h 181"/>
                <a:gd name="T40" fmla="*/ 133 w 203"/>
                <a:gd name="T41" fmla="*/ 148 h 181"/>
                <a:gd name="T42" fmla="*/ 135 w 203"/>
                <a:gd name="T43" fmla="*/ 145 h 181"/>
                <a:gd name="T44" fmla="*/ 129 w 203"/>
                <a:gd name="T45" fmla="*/ 131 h 181"/>
                <a:gd name="T46" fmla="*/ 118 w 203"/>
                <a:gd name="T47" fmla="*/ 122 h 181"/>
                <a:gd name="T48" fmla="*/ 88 w 203"/>
                <a:gd name="T49" fmla="*/ 105 h 181"/>
                <a:gd name="T50" fmla="*/ 79 w 203"/>
                <a:gd name="T51" fmla="*/ 99 h 181"/>
                <a:gd name="T52" fmla="*/ 61 w 203"/>
                <a:gd name="T53" fmla="*/ 84 h 181"/>
                <a:gd name="T54" fmla="*/ 39 w 203"/>
                <a:gd name="T55" fmla="*/ 73 h 181"/>
                <a:gd name="T56" fmla="*/ 29 w 203"/>
                <a:gd name="T57" fmla="*/ 68 h 181"/>
                <a:gd name="T58" fmla="*/ 13 w 203"/>
                <a:gd name="T59" fmla="*/ 61 h 181"/>
                <a:gd name="T60" fmla="*/ 6 w 203"/>
                <a:gd name="T61" fmla="*/ 57 h 181"/>
                <a:gd name="T62" fmla="*/ 0 w 203"/>
                <a:gd name="T63" fmla="*/ 48 h 18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03" h="181">
                  <a:moveTo>
                    <a:pt x="0" y="48"/>
                  </a:moveTo>
                  <a:lnTo>
                    <a:pt x="9" y="35"/>
                  </a:lnTo>
                  <a:lnTo>
                    <a:pt x="43" y="14"/>
                  </a:lnTo>
                  <a:lnTo>
                    <a:pt x="52" y="10"/>
                  </a:lnTo>
                  <a:lnTo>
                    <a:pt x="63" y="5"/>
                  </a:lnTo>
                  <a:lnTo>
                    <a:pt x="73" y="4"/>
                  </a:lnTo>
                  <a:lnTo>
                    <a:pt x="96" y="2"/>
                  </a:lnTo>
                  <a:lnTo>
                    <a:pt x="109" y="0"/>
                  </a:lnTo>
                  <a:lnTo>
                    <a:pt x="120" y="0"/>
                  </a:lnTo>
                  <a:lnTo>
                    <a:pt x="131" y="5"/>
                  </a:lnTo>
                  <a:lnTo>
                    <a:pt x="146" y="15"/>
                  </a:lnTo>
                  <a:lnTo>
                    <a:pt x="160" y="33"/>
                  </a:lnTo>
                  <a:lnTo>
                    <a:pt x="198" y="82"/>
                  </a:lnTo>
                  <a:lnTo>
                    <a:pt x="202" y="101"/>
                  </a:lnTo>
                  <a:lnTo>
                    <a:pt x="202" y="150"/>
                  </a:lnTo>
                  <a:lnTo>
                    <a:pt x="196" y="167"/>
                  </a:lnTo>
                  <a:lnTo>
                    <a:pt x="152" y="180"/>
                  </a:lnTo>
                  <a:lnTo>
                    <a:pt x="130" y="167"/>
                  </a:lnTo>
                  <a:lnTo>
                    <a:pt x="130" y="157"/>
                  </a:lnTo>
                  <a:lnTo>
                    <a:pt x="131" y="153"/>
                  </a:lnTo>
                  <a:lnTo>
                    <a:pt x="133" y="148"/>
                  </a:lnTo>
                  <a:lnTo>
                    <a:pt x="135" y="145"/>
                  </a:lnTo>
                  <a:lnTo>
                    <a:pt x="129" y="131"/>
                  </a:lnTo>
                  <a:lnTo>
                    <a:pt x="118" y="122"/>
                  </a:lnTo>
                  <a:lnTo>
                    <a:pt x="88" y="105"/>
                  </a:lnTo>
                  <a:lnTo>
                    <a:pt x="79" y="99"/>
                  </a:lnTo>
                  <a:lnTo>
                    <a:pt x="61" y="84"/>
                  </a:lnTo>
                  <a:lnTo>
                    <a:pt x="39" y="73"/>
                  </a:lnTo>
                  <a:lnTo>
                    <a:pt x="29" y="68"/>
                  </a:lnTo>
                  <a:lnTo>
                    <a:pt x="13" y="61"/>
                  </a:lnTo>
                  <a:lnTo>
                    <a:pt x="6" y="57"/>
                  </a:lnTo>
                  <a:lnTo>
                    <a:pt x="0" y="48"/>
                  </a:lnTo>
                </a:path>
              </a:pathLst>
            </a:custGeom>
            <a:solidFill>
              <a:srgbClr val="FFE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2" name="Freeform 114">
              <a:extLst>
                <a:ext uri="{FF2B5EF4-FFF2-40B4-BE49-F238E27FC236}">
                  <a16:creationId xmlns:a16="http://schemas.microsoft.com/office/drawing/2014/main" id="{7CEF29F2-7DEC-4435-A2CB-4D6A9BB50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" y="2587"/>
              <a:ext cx="41" cy="43"/>
            </a:xfrm>
            <a:custGeom>
              <a:avLst/>
              <a:gdLst>
                <a:gd name="T0" fmla="*/ 36 w 41"/>
                <a:gd name="T1" fmla="*/ 0 h 43"/>
                <a:gd name="T2" fmla="*/ 40 w 41"/>
                <a:gd name="T3" fmla="*/ 5 h 43"/>
                <a:gd name="T4" fmla="*/ 30 w 41"/>
                <a:gd name="T5" fmla="*/ 7 h 43"/>
                <a:gd name="T6" fmla="*/ 23 w 41"/>
                <a:gd name="T7" fmla="*/ 10 h 43"/>
                <a:gd name="T8" fmla="*/ 12 w 41"/>
                <a:gd name="T9" fmla="*/ 19 h 43"/>
                <a:gd name="T10" fmla="*/ 8 w 41"/>
                <a:gd name="T11" fmla="*/ 24 h 43"/>
                <a:gd name="T12" fmla="*/ 3 w 41"/>
                <a:gd name="T13" fmla="*/ 34 h 43"/>
                <a:gd name="T14" fmla="*/ 0 w 41"/>
                <a:gd name="T15" fmla="*/ 42 h 43"/>
                <a:gd name="T16" fmla="*/ 5 w 41"/>
                <a:gd name="T17" fmla="*/ 24 h 43"/>
                <a:gd name="T18" fmla="*/ 3 w 41"/>
                <a:gd name="T19" fmla="*/ 29 h 43"/>
                <a:gd name="T20" fmla="*/ 7 w 41"/>
                <a:gd name="T21" fmla="*/ 24 h 43"/>
                <a:gd name="T22" fmla="*/ 8 w 41"/>
                <a:gd name="T23" fmla="*/ 19 h 43"/>
                <a:gd name="T24" fmla="*/ 15 w 41"/>
                <a:gd name="T25" fmla="*/ 12 h 43"/>
                <a:gd name="T26" fmla="*/ 21 w 41"/>
                <a:gd name="T27" fmla="*/ 7 h 43"/>
                <a:gd name="T28" fmla="*/ 29 w 41"/>
                <a:gd name="T29" fmla="*/ 3 h 43"/>
                <a:gd name="T30" fmla="*/ 36 w 41"/>
                <a:gd name="T31" fmla="*/ 0 h 4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1" h="43">
                  <a:moveTo>
                    <a:pt x="36" y="0"/>
                  </a:moveTo>
                  <a:lnTo>
                    <a:pt x="40" y="5"/>
                  </a:lnTo>
                  <a:lnTo>
                    <a:pt x="30" y="7"/>
                  </a:lnTo>
                  <a:lnTo>
                    <a:pt x="23" y="10"/>
                  </a:lnTo>
                  <a:lnTo>
                    <a:pt x="12" y="19"/>
                  </a:lnTo>
                  <a:lnTo>
                    <a:pt x="8" y="24"/>
                  </a:lnTo>
                  <a:lnTo>
                    <a:pt x="3" y="34"/>
                  </a:lnTo>
                  <a:lnTo>
                    <a:pt x="0" y="42"/>
                  </a:lnTo>
                  <a:lnTo>
                    <a:pt x="5" y="24"/>
                  </a:lnTo>
                  <a:lnTo>
                    <a:pt x="3" y="29"/>
                  </a:lnTo>
                  <a:lnTo>
                    <a:pt x="7" y="24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1" y="7"/>
                  </a:lnTo>
                  <a:lnTo>
                    <a:pt x="29" y="3"/>
                  </a:lnTo>
                  <a:lnTo>
                    <a:pt x="36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823" name="Group 115">
              <a:extLst>
                <a:ext uri="{FF2B5EF4-FFF2-40B4-BE49-F238E27FC236}">
                  <a16:creationId xmlns:a16="http://schemas.microsoft.com/office/drawing/2014/main" id="{57225B62-908F-41BB-B051-D462AF453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5" y="2571"/>
              <a:ext cx="57" cy="56"/>
              <a:chOff x="1145" y="2571"/>
              <a:chExt cx="57" cy="56"/>
            </a:xfrm>
          </p:grpSpPr>
          <p:sp>
            <p:nvSpPr>
              <p:cNvPr id="26886" name="Line 116">
                <a:extLst>
                  <a:ext uri="{FF2B5EF4-FFF2-40B4-BE49-F238E27FC236}">
                    <a16:creationId xmlns:a16="http://schemas.microsoft.com/office/drawing/2014/main" id="{EB1F053D-3ECF-4C9B-ADB9-3F6C01C28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5" y="2598"/>
                <a:ext cx="18" cy="15"/>
              </a:xfrm>
              <a:prstGeom prst="line">
                <a:avLst/>
              </a:prstGeom>
              <a:noFill/>
              <a:ln w="12700">
                <a:solidFill>
                  <a:srgbClr val="E0E0E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87" name="Line 117">
                <a:extLst>
                  <a:ext uri="{FF2B5EF4-FFF2-40B4-BE49-F238E27FC236}">
                    <a16:creationId xmlns:a16="http://schemas.microsoft.com/office/drawing/2014/main" id="{B3B98F64-60DC-4A80-BF5F-B17E88099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0" y="2595"/>
                <a:ext cx="2" cy="18"/>
              </a:xfrm>
              <a:prstGeom prst="line">
                <a:avLst/>
              </a:prstGeom>
              <a:noFill/>
              <a:ln w="12700">
                <a:solidFill>
                  <a:srgbClr val="E0E0E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88" name="Line 118">
                <a:extLst>
                  <a:ext uri="{FF2B5EF4-FFF2-40B4-BE49-F238E27FC236}">
                    <a16:creationId xmlns:a16="http://schemas.microsoft.com/office/drawing/2014/main" id="{05A6D189-6769-41CD-9D8E-A0DC7A00E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64" y="2592"/>
                <a:ext cx="4" cy="21"/>
              </a:xfrm>
              <a:prstGeom prst="line">
                <a:avLst/>
              </a:prstGeom>
              <a:noFill/>
              <a:ln w="12700">
                <a:solidFill>
                  <a:srgbClr val="E0E0E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89" name="Freeform 119">
                <a:extLst>
                  <a:ext uri="{FF2B5EF4-FFF2-40B4-BE49-F238E27FC236}">
                    <a16:creationId xmlns:a16="http://schemas.microsoft.com/office/drawing/2014/main" id="{149851CC-D0C7-43AD-AE99-1C61C6145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" y="2591"/>
                <a:ext cx="41" cy="33"/>
              </a:xfrm>
              <a:custGeom>
                <a:avLst/>
                <a:gdLst>
                  <a:gd name="T0" fmla="*/ 0 w 41"/>
                  <a:gd name="T1" fmla="*/ 6 h 33"/>
                  <a:gd name="T2" fmla="*/ 17 w 41"/>
                  <a:gd name="T3" fmla="*/ 17 h 33"/>
                  <a:gd name="T4" fmla="*/ 33 w 41"/>
                  <a:gd name="T5" fmla="*/ 0 h 33"/>
                  <a:gd name="T6" fmla="*/ 40 w 41"/>
                  <a:gd name="T7" fmla="*/ 16 h 33"/>
                  <a:gd name="T8" fmla="*/ 35 w 41"/>
                  <a:gd name="T9" fmla="*/ 21 h 33"/>
                  <a:gd name="T10" fmla="*/ 31 w 41"/>
                  <a:gd name="T11" fmla="*/ 28 h 33"/>
                  <a:gd name="T12" fmla="*/ 26 w 41"/>
                  <a:gd name="T13" fmla="*/ 32 h 33"/>
                  <a:gd name="T14" fmla="*/ 23 w 41"/>
                  <a:gd name="T15" fmla="*/ 25 h 33"/>
                  <a:gd name="T16" fmla="*/ 23 w 41"/>
                  <a:gd name="T17" fmla="*/ 19 h 33"/>
                  <a:gd name="T18" fmla="*/ 32 w 41"/>
                  <a:gd name="T19" fmla="*/ 10 h 33"/>
                  <a:gd name="T20" fmla="*/ 35 w 41"/>
                  <a:gd name="T21" fmla="*/ 18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1" h="33">
                    <a:moveTo>
                      <a:pt x="0" y="6"/>
                    </a:moveTo>
                    <a:lnTo>
                      <a:pt x="17" y="17"/>
                    </a:lnTo>
                    <a:lnTo>
                      <a:pt x="33" y="0"/>
                    </a:lnTo>
                    <a:lnTo>
                      <a:pt x="40" y="16"/>
                    </a:lnTo>
                    <a:lnTo>
                      <a:pt x="35" y="21"/>
                    </a:lnTo>
                    <a:lnTo>
                      <a:pt x="31" y="28"/>
                    </a:lnTo>
                    <a:lnTo>
                      <a:pt x="26" y="32"/>
                    </a:lnTo>
                    <a:lnTo>
                      <a:pt x="23" y="25"/>
                    </a:lnTo>
                    <a:lnTo>
                      <a:pt x="23" y="19"/>
                    </a:lnTo>
                    <a:lnTo>
                      <a:pt x="32" y="10"/>
                    </a:lnTo>
                    <a:lnTo>
                      <a:pt x="35" y="18"/>
                    </a:lnTo>
                  </a:path>
                </a:pathLst>
              </a:custGeom>
              <a:noFill/>
              <a:ln w="12700" cap="rnd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90" name="Freeform 120">
                <a:extLst>
                  <a:ext uri="{FF2B5EF4-FFF2-40B4-BE49-F238E27FC236}">
                    <a16:creationId xmlns:a16="http://schemas.microsoft.com/office/drawing/2014/main" id="{21406EBB-6DE0-4C83-8071-001B4EEE3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" y="2571"/>
                <a:ext cx="20" cy="33"/>
              </a:xfrm>
              <a:custGeom>
                <a:avLst/>
                <a:gdLst>
                  <a:gd name="T0" fmla="*/ 0 w 20"/>
                  <a:gd name="T1" fmla="*/ 0 h 33"/>
                  <a:gd name="T2" fmla="*/ 14 w 20"/>
                  <a:gd name="T3" fmla="*/ 9 h 33"/>
                  <a:gd name="T4" fmla="*/ 12 w 20"/>
                  <a:gd name="T5" fmla="*/ 16 h 33"/>
                  <a:gd name="T6" fmla="*/ 19 w 20"/>
                  <a:gd name="T7" fmla="*/ 27 h 33"/>
                  <a:gd name="T8" fmla="*/ 13 w 20"/>
                  <a:gd name="T9" fmla="*/ 32 h 33"/>
                  <a:gd name="T10" fmla="*/ 4 w 20"/>
                  <a:gd name="T11" fmla="*/ 22 h 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" h="33">
                    <a:moveTo>
                      <a:pt x="0" y="0"/>
                    </a:moveTo>
                    <a:lnTo>
                      <a:pt x="14" y="9"/>
                    </a:lnTo>
                    <a:lnTo>
                      <a:pt x="12" y="16"/>
                    </a:lnTo>
                    <a:lnTo>
                      <a:pt x="19" y="27"/>
                    </a:lnTo>
                    <a:lnTo>
                      <a:pt x="13" y="32"/>
                    </a:lnTo>
                    <a:lnTo>
                      <a:pt x="4" y="22"/>
                    </a:lnTo>
                  </a:path>
                </a:pathLst>
              </a:custGeom>
              <a:noFill/>
              <a:ln w="12700" cap="rnd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91" name="Freeform 121">
                <a:extLst>
                  <a:ext uri="{FF2B5EF4-FFF2-40B4-BE49-F238E27FC236}">
                    <a16:creationId xmlns:a16="http://schemas.microsoft.com/office/drawing/2014/main" id="{53019E63-7FEC-450A-9E16-AB7F361B9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2610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7 w 17"/>
                  <a:gd name="T3" fmla="*/ 16 h 17"/>
                  <a:gd name="T4" fmla="*/ 16 w 17"/>
                  <a:gd name="T5" fmla="*/ 1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7" y="16"/>
                    </a:lnTo>
                    <a:lnTo>
                      <a:pt x="16" y="1"/>
                    </a:lnTo>
                  </a:path>
                </a:pathLst>
              </a:custGeom>
              <a:noFill/>
              <a:ln w="12700" cap="rnd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24" name="Freeform 122">
              <a:extLst>
                <a:ext uri="{FF2B5EF4-FFF2-40B4-BE49-F238E27FC236}">
                  <a16:creationId xmlns:a16="http://schemas.microsoft.com/office/drawing/2014/main" id="{2FA4A1F5-CF2E-4C64-B3AF-D22A4B4BC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2536"/>
              <a:ext cx="33" cy="30"/>
            </a:xfrm>
            <a:custGeom>
              <a:avLst/>
              <a:gdLst>
                <a:gd name="T0" fmla="*/ 10 w 33"/>
                <a:gd name="T1" fmla="*/ 0 h 30"/>
                <a:gd name="T2" fmla="*/ 32 w 33"/>
                <a:gd name="T3" fmla="*/ 23 h 30"/>
                <a:gd name="T4" fmla="*/ 24 w 33"/>
                <a:gd name="T5" fmla="*/ 29 h 30"/>
                <a:gd name="T6" fmla="*/ 0 w 33"/>
                <a:gd name="T7" fmla="*/ 2 h 30"/>
                <a:gd name="T8" fmla="*/ 10 w 33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30">
                  <a:moveTo>
                    <a:pt x="10" y="0"/>
                  </a:moveTo>
                  <a:lnTo>
                    <a:pt x="32" y="23"/>
                  </a:lnTo>
                  <a:lnTo>
                    <a:pt x="24" y="29"/>
                  </a:lnTo>
                  <a:lnTo>
                    <a:pt x="0" y="2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5" name="Freeform 123">
              <a:extLst>
                <a:ext uri="{FF2B5EF4-FFF2-40B4-BE49-F238E27FC236}">
                  <a16:creationId xmlns:a16="http://schemas.microsoft.com/office/drawing/2014/main" id="{CE95B934-2123-4072-A47B-D583EF4D2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" y="2539"/>
              <a:ext cx="42" cy="33"/>
            </a:xfrm>
            <a:custGeom>
              <a:avLst/>
              <a:gdLst>
                <a:gd name="T0" fmla="*/ 13 w 42"/>
                <a:gd name="T1" fmla="*/ 0 h 33"/>
                <a:gd name="T2" fmla="*/ 41 w 42"/>
                <a:gd name="T3" fmla="*/ 26 h 33"/>
                <a:gd name="T4" fmla="*/ 35 w 42"/>
                <a:gd name="T5" fmla="*/ 32 h 33"/>
                <a:gd name="T6" fmla="*/ 0 w 42"/>
                <a:gd name="T7" fmla="*/ 0 h 33"/>
                <a:gd name="T8" fmla="*/ 13 w 42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33">
                  <a:moveTo>
                    <a:pt x="13" y="0"/>
                  </a:moveTo>
                  <a:lnTo>
                    <a:pt x="41" y="26"/>
                  </a:lnTo>
                  <a:lnTo>
                    <a:pt x="35" y="32"/>
                  </a:lnTo>
                  <a:lnTo>
                    <a:pt x="0" y="0"/>
                  </a:lnTo>
                  <a:lnTo>
                    <a:pt x="13" y="0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6" name="Freeform 124">
              <a:extLst>
                <a:ext uri="{FF2B5EF4-FFF2-40B4-BE49-F238E27FC236}">
                  <a16:creationId xmlns:a16="http://schemas.microsoft.com/office/drawing/2014/main" id="{C0D537EB-8A82-48FC-BA6A-F8F2E1443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" y="2542"/>
              <a:ext cx="54" cy="40"/>
            </a:xfrm>
            <a:custGeom>
              <a:avLst/>
              <a:gdLst>
                <a:gd name="T0" fmla="*/ 13 w 54"/>
                <a:gd name="T1" fmla="*/ 0 h 40"/>
                <a:gd name="T2" fmla="*/ 53 w 54"/>
                <a:gd name="T3" fmla="*/ 32 h 40"/>
                <a:gd name="T4" fmla="*/ 47 w 54"/>
                <a:gd name="T5" fmla="*/ 39 h 40"/>
                <a:gd name="T6" fmla="*/ 0 w 54"/>
                <a:gd name="T7" fmla="*/ 4 h 40"/>
                <a:gd name="T8" fmla="*/ 13 w 54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40">
                  <a:moveTo>
                    <a:pt x="13" y="0"/>
                  </a:moveTo>
                  <a:lnTo>
                    <a:pt x="53" y="32"/>
                  </a:lnTo>
                  <a:lnTo>
                    <a:pt x="47" y="39"/>
                  </a:lnTo>
                  <a:lnTo>
                    <a:pt x="0" y="4"/>
                  </a:lnTo>
                  <a:lnTo>
                    <a:pt x="13" y="0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827" name="Group 125">
              <a:extLst>
                <a:ext uri="{FF2B5EF4-FFF2-40B4-BE49-F238E27FC236}">
                  <a16:creationId xmlns:a16="http://schemas.microsoft.com/office/drawing/2014/main" id="{1EE59D9D-CC2C-4DBD-AEEC-7EF751912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0" y="2417"/>
              <a:ext cx="155" cy="188"/>
              <a:chOff x="1340" y="2417"/>
              <a:chExt cx="155" cy="188"/>
            </a:xfrm>
          </p:grpSpPr>
          <p:sp>
            <p:nvSpPr>
              <p:cNvPr id="26883" name="Freeform 126">
                <a:extLst>
                  <a:ext uri="{FF2B5EF4-FFF2-40B4-BE49-F238E27FC236}">
                    <a16:creationId xmlns:a16="http://schemas.microsoft.com/office/drawing/2014/main" id="{A036544B-4CB7-470E-BBE1-296C4E05E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0" y="2417"/>
                <a:ext cx="140" cy="177"/>
              </a:xfrm>
              <a:custGeom>
                <a:avLst/>
                <a:gdLst>
                  <a:gd name="T0" fmla="*/ 139 w 140"/>
                  <a:gd name="T1" fmla="*/ 0 h 177"/>
                  <a:gd name="T2" fmla="*/ 129 w 140"/>
                  <a:gd name="T3" fmla="*/ 7 h 177"/>
                  <a:gd name="T4" fmla="*/ 122 w 140"/>
                  <a:gd name="T5" fmla="*/ 12 h 177"/>
                  <a:gd name="T6" fmla="*/ 115 w 140"/>
                  <a:gd name="T7" fmla="*/ 21 h 177"/>
                  <a:gd name="T8" fmla="*/ 106 w 140"/>
                  <a:gd name="T9" fmla="*/ 31 h 177"/>
                  <a:gd name="T10" fmla="*/ 102 w 140"/>
                  <a:gd name="T11" fmla="*/ 35 h 177"/>
                  <a:gd name="T12" fmla="*/ 99 w 140"/>
                  <a:gd name="T13" fmla="*/ 41 h 177"/>
                  <a:gd name="T14" fmla="*/ 96 w 140"/>
                  <a:gd name="T15" fmla="*/ 51 h 177"/>
                  <a:gd name="T16" fmla="*/ 93 w 140"/>
                  <a:gd name="T17" fmla="*/ 57 h 177"/>
                  <a:gd name="T18" fmla="*/ 66 w 140"/>
                  <a:gd name="T19" fmla="*/ 85 h 177"/>
                  <a:gd name="T20" fmla="*/ 62 w 140"/>
                  <a:gd name="T21" fmla="*/ 89 h 177"/>
                  <a:gd name="T22" fmla="*/ 59 w 140"/>
                  <a:gd name="T23" fmla="*/ 94 h 177"/>
                  <a:gd name="T24" fmla="*/ 44 w 140"/>
                  <a:gd name="T25" fmla="*/ 128 h 177"/>
                  <a:gd name="T26" fmla="*/ 41 w 140"/>
                  <a:gd name="T27" fmla="*/ 133 h 177"/>
                  <a:gd name="T28" fmla="*/ 38 w 140"/>
                  <a:gd name="T29" fmla="*/ 137 h 177"/>
                  <a:gd name="T30" fmla="*/ 19 w 140"/>
                  <a:gd name="T31" fmla="*/ 161 h 177"/>
                  <a:gd name="T32" fmla="*/ 21 w 140"/>
                  <a:gd name="T33" fmla="*/ 159 h 177"/>
                  <a:gd name="T34" fmla="*/ 15 w 140"/>
                  <a:gd name="T35" fmla="*/ 164 h 177"/>
                  <a:gd name="T36" fmla="*/ 0 w 140"/>
                  <a:gd name="T37" fmla="*/ 176 h 1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0" h="177">
                    <a:moveTo>
                      <a:pt x="139" y="0"/>
                    </a:moveTo>
                    <a:lnTo>
                      <a:pt x="129" y="7"/>
                    </a:lnTo>
                    <a:lnTo>
                      <a:pt x="122" y="12"/>
                    </a:lnTo>
                    <a:lnTo>
                      <a:pt x="115" y="21"/>
                    </a:lnTo>
                    <a:lnTo>
                      <a:pt x="106" y="31"/>
                    </a:lnTo>
                    <a:lnTo>
                      <a:pt x="102" y="35"/>
                    </a:lnTo>
                    <a:lnTo>
                      <a:pt x="99" y="41"/>
                    </a:lnTo>
                    <a:lnTo>
                      <a:pt x="96" y="51"/>
                    </a:lnTo>
                    <a:lnTo>
                      <a:pt x="93" y="57"/>
                    </a:lnTo>
                    <a:lnTo>
                      <a:pt x="66" y="85"/>
                    </a:lnTo>
                    <a:lnTo>
                      <a:pt x="62" y="89"/>
                    </a:lnTo>
                    <a:lnTo>
                      <a:pt x="59" y="94"/>
                    </a:lnTo>
                    <a:lnTo>
                      <a:pt x="44" y="128"/>
                    </a:lnTo>
                    <a:lnTo>
                      <a:pt x="41" y="133"/>
                    </a:lnTo>
                    <a:lnTo>
                      <a:pt x="38" y="137"/>
                    </a:lnTo>
                    <a:lnTo>
                      <a:pt x="19" y="161"/>
                    </a:lnTo>
                    <a:lnTo>
                      <a:pt x="21" y="159"/>
                    </a:lnTo>
                    <a:lnTo>
                      <a:pt x="15" y="164"/>
                    </a:lnTo>
                    <a:lnTo>
                      <a:pt x="0" y="176"/>
                    </a:lnTo>
                  </a:path>
                </a:pathLst>
              </a:custGeom>
              <a:noFill/>
              <a:ln w="12700" cap="rnd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84" name="Freeform 127">
                <a:extLst>
                  <a:ext uri="{FF2B5EF4-FFF2-40B4-BE49-F238E27FC236}">
                    <a16:creationId xmlns:a16="http://schemas.microsoft.com/office/drawing/2014/main" id="{B1C10E25-2E9E-42E6-A17D-30A316439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" y="2422"/>
                <a:ext cx="140" cy="177"/>
              </a:xfrm>
              <a:custGeom>
                <a:avLst/>
                <a:gdLst>
                  <a:gd name="T0" fmla="*/ 139 w 140"/>
                  <a:gd name="T1" fmla="*/ 0 h 177"/>
                  <a:gd name="T2" fmla="*/ 129 w 140"/>
                  <a:gd name="T3" fmla="*/ 7 h 177"/>
                  <a:gd name="T4" fmla="*/ 122 w 140"/>
                  <a:gd name="T5" fmla="*/ 12 h 177"/>
                  <a:gd name="T6" fmla="*/ 115 w 140"/>
                  <a:gd name="T7" fmla="*/ 21 h 177"/>
                  <a:gd name="T8" fmla="*/ 106 w 140"/>
                  <a:gd name="T9" fmla="*/ 32 h 177"/>
                  <a:gd name="T10" fmla="*/ 103 w 140"/>
                  <a:gd name="T11" fmla="*/ 36 h 177"/>
                  <a:gd name="T12" fmla="*/ 99 w 140"/>
                  <a:gd name="T13" fmla="*/ 42 h 177"/>
                  <a:gd name="T14" fmla="*/ 95 w 140"/>
                  <a:gd name="T15" fmla="*/ 51 h 177"/>
                  <a:gd name="T16" fmla="*/ 93 w 140"/>
                  <a:gd name="T17" fmla="*/ 57 h 177"/>
                  <a:gd name="T18" fmla="*/ 66 w 140"/>
                  <a:gd name="T19" fmla="*/ 86 h 177"/>
                  <a:gd name="T20" fmla="*/ 62 w 140"/>
                  <a:gd name="T21" fmla="*/ 90 h 177"/>
                  <a:gd name="T22" fmla="*/ 59 w 140"/>
                  <a:gd name="T23" fmla="*/ 95 h 177"/>
                  <a:gd name="T24" fmla="*/ 44 w 140"/>
                  <a:gd name="T25" fmla="*/ 129 h 177"/>
                  <a:gd name="T26" fmla="*/ 41 w 140"/>
                  <a:gd name="T27" fmla="*/ 134 h 177"/>
                  <a:gd name="T28" fmla="*/ 38 w 140"/>
                  <a:gd name="T29" fmla="*/ 137 h 177"/>
                  <a:gd name="T30" fmla="*/ 19 w 140"/>
                  <a:gd name="T31" fmla="*/ 162 h 177"/>
                  <a:gd name="T32" fmla="*/ 22 w 140"/>
                  <a:gd name="T33" fmla="*/ 160 h 177"/>
                  <a:gd name="T34" fmla="*/ 15 w 140"/>
                  <a:gd name="T35" fmla="*/ 165 h 177"/>
                  <a:gd name="T36" fmla="*/ 0 w 140"/>
                  <a:gd name="T37" fmla="*/ 176 h 1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0" h="177">
                    <a:moveTo>
                      <a:pt x="139" y="0"/>
                    </a:moveTo>
                    <a:lnTo>
                      <a:pt x="129" y="7"/>
                    </a:lnTo>
                    <a:lnTo>
                      <a:pt x="122" y="12"/>
                    </a:lnTo>
                    <a:lnTo>
                      <a:pt x="115" y="21"/>
                    </a:lnTo>
                    <a:lnTo>
                      <a:pt x="106" y="32"/>
                    </a:lnTo>
                    <a:lnTo>
                      <a:pt x="103" y="36"/>
                    </a:lnTo>
                    <a:lnTo>
                      <a:pt x="99" y="42"/>
                    </a:lnTo>
                    <a:lnTo>
                      <a:pt x="95" y="51"/>
                    </a:lnTo>
                    <a:lnTo>
                      <a:pt x="93" y="57"/>
                    </a:lnTo>
                    <a:lnTo>
                      <a:pt x="66" y="86"/>
                    </a:lnTo>
                    <a:lnTo>
                      <a:pt x="62" y="90"/>
                    </a:lnTo>
                    <a:lnTo>
                      <a:pt x="59" y="95"/>
                    </a:lnTo>
                    <a:lnTo>
                      <a:pt x="44" y="129"/>
                    </a:lnTo>
                    <a:lnTo>
                      <a:pt x="41" y="134"/>
                    </a:lnTo>
                    <a:lnTo>
                      <a:pt x="38" y="137"/>
                    </a:lnTo>
                    <a:lnTo>
                      <a:pt x="19" y="162"/>
                    </a:lnTo>
                    <a:lnTo>
                      <a:pt x="22" y="160"/>
                    </a:lnTo>
                    <a:lnTo>
                      <a:pt x="15" y="165"/>
                    </a:lnTo>
                    <a:lnTo>
                      <a:pt x="0" y="176"/>
                    </a:lnTo>
                  </a:path>
                </a:pathLst>
              </a:custGeom>
              <a:noFill/>
              <a:ln w="12700" cap="rnd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85" name="Freeform 128">
                <a:extLst>
                  <a:ext uri="{FF2B5EF4-FFF2-40B4-BE49-F238E27FC236}">
                    <a16:creationId xmlns:a16="http://schemas.microsoft.com/office/drawing/2014/main" id="{EE4B7EEA-D71F-4154-B42D-760BE7463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5" y="2428"/>
                <a:ext cx="140" cy="177"/>
              </a:xfrm>
              <a:custGeom>
                <a:avLst/>
                <a:gdLst>
                  <a:gd name="T0" fmla="*/ 139 w 140"/>
                  <a:gd name="T1" fmla="*/ 0 h 177"/>
                  <a:gd name="T2" fmla="*/ 129 w 140"/>
                  <a:gd name="T3" fmla="*/ 6 h 177"/>
                  <a:gd name="T4" fmla="*/ 122 w 140"/>
                  <a:gd name="T5" fmla="*/ 12 h 177"/>
                  <a:gd name="T6" fmla="*/ 115 w 140"/>
                  <a:gd name="T7" fmla="*/ 21 h 177"/>
                  <a:gd name="T8" fmla="*/ 106 w 140"/>
                  <a:gd name="T9" fmla="*/ 31 h 177"/>
                  <a:gd name="T10" fmla="*/ 102 w 140"/>
                  <a:gd name="T11" fmla="*/ 35 h 177"/>
                  <a:gd name="T12" fmla="*/ 99 w 140"/>
                  <a:gd name="T13" fmla="*/ 42 h 177"/>
                  <a:gd name="T14" fmla="*/ 95 w 140"/>
                  <a:gd name="T15" fmla="*/ 51 h 177"/>
                  <a:gd name="T16" fmla="*/ 93 w 140"/>
                  <a:gd name="T17" fmla="*/ 57 h 177"/>
                  <a:gd name="T18" fmla="*/ 66 w 140"/>
                  <a:gd name="T19" fmla="*/ 86 h 177"/>
                  <a:gd name="T20" fmla="*/ 62 w 140"/>
                  <a:gd name="T21" fmla="*/ 89 h 177"/>
                  <a:gd name="T22" fmla="*/ 59 w 140"/>
                  <a:gd name="T23" fmla="*/ 95 h 177"/>
                  <a:gd name="T24" fmla="*/ 44 w 140"/>
                  <a:gd name="T25" fmla="*/ 129 h 177"/>
                  <a:gd name="T26" fmla="*/ 41 w 140"/>
                  <a:gd name="T27" fmla="*/ 134 h 177"/>
                  <a:gd name="T28" fmla="*/ 38 w 140"/>
                  <a:gd name="T29" fmla="*/ 137 h 177"/>
                  <a:gd name="T30" fmla="*/ 19 w 140"/>
                  <a:gd name="T31" fmla="*/ 162 h 177"/>
                  <a:gd name="T32" fmla="*/ 21 w 140"/>
                  <a:gd name="T33" fmla="*/ 160 h 177"/>
                  <a:gd name="T34" fmla="*/ 15 w 140"/>
                  <a:gd name="T35" fmla="*/ 164 h 177"/>
                  <a:gd name="T36" fmla="*/ 0 w 140"/>
                  <a:gd name="T37" fmla="*/ 176 h 1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0" h="177">
                    <a:moveTo>
                      <a:pt x="139" y="0"/>
                    </a:moveTo>
                    <a:lnTo>
                      <a:pt x="129" y="6"/>
                    </a:lnTo>
                    <a:lnTo>
                      <a:pt x="122" y="12"/>
                    </a:lnTo>
                    <a:lnTo>
                      <a:pt x="115" y="21"/>
                    </a:lnTo>
                    <a:lnTo>
                      <a:pt x="106" y="31"/>
                    </a:lnTo>
                    <a:lnTo>
                      <a:pt x="102" y="35"/>
                    </a:lnTo>
                    <a:lnTo>
                      <a:pt x="99" y="42"/>
                    </a:lnTo>
                    <a:lnTo>
                      <a:pt x="95" y="51"/>
                    </a:lnTo>
                    <a:lnTo>
                      <a:pt x="93" y="57"/>
                    </a:lnTo>
                    <a:lnTo>
                      <a:pt x="66" y="86"/>
                    </a:lnTo>
                    <a:lnTo>
                      <a:pt x="62" y="89"/>
                    </a:lnTo>
                    <a:lnTo>
                      <a:pt x="59" y="95"/>
                    </a:lnTo>
                    <a:lnTo>
                      <a:pt x="44" y="129"/>
                    </a:lnTo>
                    <a:lnTo>
                      <a:pt x="41" y="134"/>
                    </a:lnTo>
                    <a:lnTo>
                      <a:pt x="38" y="137"/>
                    </a:lnTo>
                    <a:lnTo>
                      <a:pt x="19" y="162"/>
                    </a:lnTo>
                    <a:lnTo>
                      <a:pt x="21" y="160"/>
                    </a:lnTo>
                    <a:lnTo>
                      <a:pt x="15" y="164"/>
                    </a:lnTo>
                    <a:lnTo>
                      <a:pt x="0" y="176"/>
                    </a:lnTo>
                  </a:path>
                </a:pathLst>
              </a:custGeom>
              <a:noFill/>
              <a:ln w="12700" cap="rnd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28" name="Freeform 129">
              <a:extLst>
                <a:ext uri="{FF2B5EF4-FFF2-40B4-BE49-F238E27FC236}">
                  <a16:creationId xmlns:a16="http://schemas.microsoft.com/office/drawing/2014/main" id="{D323BD9F-C859-42CC-A931-BDA01E364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" y="2566"/>
              <a:ext cx="72" cy="85"/>
            </a:xfrm>
            <a:custGeom>
              <a:avLst/>
              <a:gdLst>
                <a:gd name="T0" fmla="*/ 71 w 72"/>
                <a:gd name="T1" fmla="*/ 0 h 85"/>
                <a:gd name="T2" fmla="*/ 22 w 72"/>
                <a:gd name="T3" fmla="*/ 19 h 85"/>
                <a:gd name="T4" fmla="*/ 9 w 72"/>
                <a:gd name="T5" fmla="*/ 25 h 85"/>
                <a:gd name="T6" fmla="*/ 0 w 72"/>
                <a:gd name="T7" fmla="*/ 32 h 85"/>
                <a:gd name="T8" fmla="*/ 5 w 72"/>
                <a:gd name="T9" fmla="*/ 35 h 85"/>
                <a:gd name="T10" fmla="*/ 10 w 72"/>
                <a:gd name="T11" fmla="*/ 35 h 85"/>
                <a:gd name="T12" fmla="*/ 16 w 72"/>
                <a:gd name="T13" fmla="*/ 35 h 85"/>
                <a:gd name="T14" fmla="*/ 21 w 72"/>
                <a:gd name="T15" fmla="*/ 38 h 85"/>
                <a:gd name="T16" fmla="*/ 23 w 72"/>
                <a:gd name="T17" fmla="*/ 44 h 85"/>
                <a:gd name="T18" fmla="*/ 24 w 72"/>
                <a:gd name="T19" fmla="*/ 53 h 85"/>
                <a:gd name="T20" fmla="*/ 29 w 72"/>
                <a:gd name="T21" fmla="*/ 60 h 85"/>
                <a:gd name="T22" fmla="*/ 35 w 72"/>
                <a:gd name="T23" fmla="*/ 65 h 85"/>
                <a:gd name="T24" fmla="*/ 40 w 72"/>
                <a:gd name="T25" fmla="*/ 71 h 85"/>
                <a:gd name="T26" fmla="*/ 49 w 72"/>
                <a:gd name="T27" fmla="*/ 84 h 85"/>
                <a:gd name="T28" fmla="*/ 48 w 72"/>
                <a:gd name="T29" fmla="*/ 72 h 85"/>
                <a:gd name="T30" fmla="*/ 45 w 72"/>
                <a:gd name="T31" fmla="*/ 59 h 85"/>
                <a:gd name="T32" fmla="*/ 43 w 72"/>
                <a:gd name="T33" fmla="*/ 52 h 85"/>
                <a:gd name="T34" fmla="*/ 43 w 72"/>
                <a:gd name="T35" fmla="*/ 46 h 85"/>
                <a:gd name="T36" fmla="*/ 45 w 72"/>
                <a:gd name="T37" fmla="*/ 35 h 85"/>
                <a:gd name="T38" fmla="*/ 48 w 72"/>
                <a:gd name="T39" fmla="*/ 28 h 85"/>
                <a:gd name="T40" fmla="*/ 51 w 72"/>
                <a:gd name="T41" fmla="*/ 22 h 85"/>
                <a:gd name="T42" fmla="*/ 61 w 72"/>
                <a:gd name="T43" fmla="*/ 11 h 85"/>
                <a:gd name="T44" fmla="*/ 71 w 72"/>
                <a:gd name="T45" fmla="*/ 0 h 8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2" h="85">
                  <a:moveTo>
                    <a:pt x="71" y="0"/>
                  </a:moveTo>
                  <a:lnTo>
                    <a:pt x="22" y="19"/>
                  </a:lnTo>
                  <a:lnTo>
                    <a:pt x="9" y="25"/>
                  </a:lnTo>
                  <a:lnTo>
                    <a:pt x="0" y="32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6" y="35"/>
                  </a:lnTo>
                  <a:lnTo>
                    <a:pt x="21" y="38"/>
                  </a:lnTo>
                  <a:lnTo>
                    <a:pt x="23" y="44"/>
                  </a:lnTo>
                  <a:lnTo>
                    <a:pt x="24" y="53"/>
                  </a:lnTo>
                  <a:lnTo>
                    <a:pt x="29" y="60"/>
                  </a:lnTo>
                  <a:lnTo>
                    <a:pt x="35" y="65"/>
                  </a:lnTo>
                  <a:lnTo>
                    <a:pt x="40" y="71"/>
                  </a:lnTo>
                  <a:lnTo>
                    <a:pt x="49" y="84"/>
                  </a:lnTo>
                  <a:lnTo>
                    <a:pt x="48" y="72"/>
                  </a:lnTo>
                  <a:lnTo>
                    <a:pt x="45" y="59"/>
                  </a:lnTo>
                  <a:lnTo>
                    <a:pt x="43" y="52"/>
                  </a:lnTo>
                  <a:lnTo>
                    <a:pt x="43" y="46"/>
                  </a:lnTo>
                  <a:lnTo>
                    <a:pt x="45" y="35"/>
                  </a:lnTo>
                  <a:lnTo>
                    <a:pt x="48" y="28"/>
                  </a:lnTo>
                  <a:lnTo>
                    <a:pt x="51" y="22"/>
                  </a:lnTo>
                  <a:lnTo>
                    <a:pt x="61" y="11"/>
                  </a:lnTo>
                  <a:lnTo>
                    <a:pt x="71" y="0"/>
                  </a:lnTo>
                </a:path>
              </a:pathLst>
            </a:cu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9" name="Freeform 130">
              <a:extLst>
                <a:ext uri="{FF2B5EF4-FFF2-40B4-BE49-F238E27FC236}">
                  <a16:creationId xmlns:a16="http://schemas.microsoft.com/office/drawing/2014/main" id="{93DD4B20-9603-4C94-9942-030C18C04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" y="2545"/>
              <a:ext cx="122" cy="37"/>
            </a:xfrm>
            <a:custGeom>
              <a:avLst/>
              <a:gdLst>
                <a:gd name="T0" fmla="*/ 121 w 122"/>
                <a:gd name="T1" fmla="*/ 16 h 37"/>
                <a:gd name="T2" fmla="*/ 112 w 122"/>
                <a:gd name="T3" fmla="*/ 8 h 37"/>
                <a:gd name="T4" fmla="*/ 101 w 122"/>
                <a:gd name="T5" fmla="*/ 3 h 37"/>
                <a:gd name="T6" fmla="*/ 91 w 122"/>
                <a:gd name="T7" fmla="*/ 0 h 37"/>
                <a:gd name="T8" fmla="*/ 83 w 122"/>
                <a:gd name="T9" fmla="*/ 0 h 37"/>
                <a:gd name="T10" fmla="*/ 70 w 122"/>
                <a:gd name="T11" fmla="*/ 0 h 37"/>
                <a:gd name="T12" fmla="*/ 63 w 122"/>
                <a:gd name="T13" fmla="*/ 2 h 37"/>
                <a:gd name="T14" fmla="*/ 47 w 122"/>
                <a:gd name="T15" fmla="*/ 5 h 37"/>
                <a:gd name="T16" fmla="*/ 37 w 122"/>
                <a:gd name="T17" fmla="*/ 9 h 37"/>
                <a:gd name="T18" fmla="*/ 22 w 122"/>
                <a:gd name="T19" fmla="*/ 14 h 37"/>
                <a:gd name="T20" fmla="*/ 45 w 122"/>
                <a:gd name="T21" fmla="*/ 14 h 37"/>
                <a:gd name="T22" fmla="*/ 10 w 122"/>
                <a:gd name="T23" fmla="*/ 27 h 37"/>
                <a:gd name="T24" fmla="*/ 5 w 122"/>
                <a:gd name="T25" fmla="*/ 31 h 37"/>
                <a:gd name="T26" fmla="*/ 0 w 122"/>
                <a:gd name="T27" fmla="*/ 36 h 37"/>
                <a:gd name="T28" fmla="*/ 35 w 122"/>
                <a:gd name="T29" fmla="*/ 24 h 37"/>
                <a:gd name="T30" fmla="*/ 56 w 122"/>
                <a:gd name="T31" fmla="*/ 18 h 37"/>
                <a:gd name="T32" fmla="*/ 71 w 122"/>
                <a:gd name="T33" fmla="*/ 12 h 37"/>
                <a:gd name="T34" fmla="*/ 73 w 122"/>
                <a:gd name="T35" fmla="*/ 12 h 37"/>
                <a:gd name="T36" fmla="*/ 87 w 122"/>
                <a:gd name="T37" fmla="*/ 12 h 37"/>
                <a:gd name="T38" fmla="*/ 121 w 122"/>
                <a:gd name="T39" fmla="*/ 16 h 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2" h="37">
                  <a:moveTo>
                    <a:pt x="121" y="16"/>
                  </a:moveTo>
                  <a:lnTo>
                    <a:pt x="112" y="8"/>
                  </a:lnTo>
                  <a:lnTo>
                    <a:pt x="101" y="3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0" y="0"/>
                  </a:lnTo>
                  <a:lnTo>
                    <a:pt x="63" y="2"/>
                  </a:lnTo>
                  <a:lnTo>
                    <a:pt x="47" y="5"/>
                  </a:lnTo>
                  <a:lnTo>
                    <a:pt x="37" y="9"/>
                  </a:lnTo>
                  <a:lnTo>
                    <a:pt x="22" y="14"/>
                  </a:lnTo>
                  <a:lnTo>
                    <a:pt x="45" y="14"/>
                  </a:lnTo>
                  <a:lnTo>
                    <a:pt x="10" y="27"/>
                  </a:lnTo>
                  <a:lnTo>
                    <a:pt x="5" y="31"/>
                  </a:lnTo>
                  <a:lnTo>
                    <a:pt x="0" y="36"/>
                  </a:lnTo>
                  <a:lnTo>
                    <a:pt x="35" y="24"/>
                  </a:lnTo>
                  <a:lnTo>
                    <a:pt x="56" y="18"/>
                  </a:lnTo>
                  <a:lnTo>
                    <a:pt x="71" y="12"/>
                  </a:lnTo>
                  <a:lnTo>
                    <a:pt x="73" y="12"/>
                  </a:lnTo>
                  <a:lnTo>
                    <a:pt x="87" y="12"/>
                  </a:lnTo>
                  <a:lnTo>
                    <a:pt x="121" y="16"/>
                  </a:lnTo>
                </a:path>
              </a:pathLst>
            </a:cu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830" name="Group 131">
              <a:extLst>
                <a:ext uri="{FF2B5EF4-FFF2-40B4-BE49-F238E27FC236}">
                  <a16:creationId xmlns:a16="http://schemas.microsoft.com/office/drawing/2014/main" id="{AEA58580-EB0B-4F23-BEC7-46A768EDB0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1" y="2223"/>
              <a:ext cx="74" cy="116"/>
              <a:chOff x="1481" y="2223"/>
              <a:chExt cx="74" cy="116"/>
            </a:xfrm>
          </p:grpSpPr>
          <p:sp>
            <p:nvSpPr>
              <p:cNvPr id="26881" name="Freeform 132">
                <a:extLst>
                  <a:ext uri="{FF2B5EF4-FFF2-40B4-BE49-F238E27FC236}">
                    <a16:creationId xmlns:a16="http://schemas.microsoft.com/office/drawing/2014/main" id="{B87900F1-4D9E-4819-9C18-06135B121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0" y="2223"/>
                <a:ext cx="65" cy="51"/>
              </a:xfrm>
              <a:custGeom>
                <a:avLst/>
                <a:gdLst>
                  <a:gd name="T0" fmla="*/ 0 w 65"/>
                  <a:gd name="T1" fmla="*/ 50 h 51"/>
                  <a:gd name="T2" fmla="*/ 30 w 65"/>
                  <a:gd name="T3" fmla="*/ 16 h 51"/>
                  <a:gd name="T4" fmla="*/ 35 w 65"/>
                  <a:gd name="T5" fmla="*/ 12 h 51"/>
                  <a:gd name="T6" fmla="*/ 42 w 65"/>
                  <a:gd name="T7" fmla="*/ 9 h 51"/>
                  <a:gd name="T8" fmla="*/ 64 w 65"/>
                  <a:gd name="T9" fmla="*/ 0 h 51"/>
                  <a:gd name="T10" fmla="*/ 0 w 65"/>
                  <a:gd name="T11" fmla="*/ 5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5" h="51">
                    <a:moveTo>
                      <a:pt x="0" y="50"/>
                    </a:moveTo>
                    <a:lnTo>
                      <a:pt x="30" y="16"/>
                    </a:lnTo>
                    <a:lnTo>
                      <a:pt x="35" y="12"/>
                    </a:lnTo>
                    <a:lnTo>
                      <a:pt x="42" y="9"/>
                    </a:lnTo>
                    <a:lnTo>
                      <a:pt x="64" y="0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FF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82" name="Freeform 133">
                <a:extLst>
                  <a:ext uri="{FF2B5EF4-FFF2-40B4-BE49-F238E27FC236}">
                    <a16:creationId xmlns:a16="http://schemas.microsoft.com/office/drawing/2014/main" id="{7C3ECFBD-0E56-477E-ACB3-AA2B4858B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" y="2304"/>
                <a:ext cx="29" cy="35"/>
              </a:xfrm>
              <a:custGeom>
                <a:avLst/>
                <a:gdLst>
                  <a:gd name="T0" fmla="*/ 0 w 29"/>
                  <a:gd name="T1" fmla="*/ 34 h 35"/>
                  <a:gd name="T2" fmla="*/ 28 w 29"/>
                  <a:gd name="T3" fmla="*/ 0 h 35"/>
                  <a:gd name="T4" fmla="*/ 15 w 29"/>
                  <a:gd name="T5" fmla="*/ 22 h 35"/>
                  <a:gd name="T6" fmla="*/ 12 w 29"/>
                  <a:gd name="T7" fmla="*/ 27 h 35"/>
                  <a:gd name="T8" fmla="*/ 7 w 29"/>
                  <a:gd name="T9" fmla="*/ 30 h 35"/>
                  <a:gd name="T10" fmla="*/ 0 w 29"/>
                  <a:gd name="T11" fmla="*/ 34 h 3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" h="35">
                    <a:moveTo>
                      <a:pt x="0" y="34"/>
                    </a:moveTo>
                    <a:lnTo>
                      <a:pt x="28" y="0"/>
                    </a:lnTo>
                    <a:lnTo>
                      <a:pt x="15" y="22"/>
                    </a:lnTo>
                    <a:lnTo>
                      <a:pt x="12" y="27"/>
                    </a:lnTo>
                    <a:lnTo>
                      <a:pt x="7" y="30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FF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1" name="Freeform 134">
              <a:extLst>
                <a:ext uri="{FF2B5EF4-FFF2-40B4-BE49-F238E27FC236}">
                  <a16:creationId xmlns:a16="http://schemas.microsoft.com/office/drawing/2014/main" id="{A8A08B06-95C6-4F22-BDE4-A946141DF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" y="2127"/>
              <a:ext cx="249" cy="346"/>
            </a:xfrm>
            <a:custGeom>
              <a:avLst/>
              <a:gdLst>
                <a:gd name="T0" fmla="*/ 221 w 249"/>
                <a:gd name="T1" fmla="*/ 64 h 346"/>
                <a:gd name="T2" fmla="*/ 232 w 249"/>
                <a:gd name="T3" fmla="*/ 77 h 346"/>
                <a:gd name="T4" fmla="*/ 242 w 249"/>
                <a:gd name="T5" fmla="*/ 114 h 346"/>
                <a:gd name="T6" fmla="*/ 245 w 249"/>
                <a:gd name="T7" fmla="*/ 128 h 346"/>
                <a:gd name="T8" fmla="*/ 248 w 249"/>
                <a:gd name="T9" fmla="*/ 190 h 346"/>
                <a:gd name="T10" fmla="*/ 246 w 249"/>
                <a:gd name="T11" fmla="*/ 224 h 346"/>
                <a:gd name="T12" fmla="*/ 241 w 249"/>
                <a:gd name="T13" fmla="*/ 266 h 346"/>
                <a:gd name="T14" fmla="*/ 228 w 249"/>
                <a:gd name="T15" fmla="*/ 306 h 346"/>
                <a:gd name="T16" fmla="*/ 222 w 249"/>
                <a:gd name="T17" fmla="*/ 333 h 346"/>
                <a:gd name="T18" fmla="*/ 222 w 249"/>
                <a:gd name="T19" fmla="*/ 345 h 346"/>
                <a:gd name="T20" fmla="*/ 195 w 249"/>
                <a:gd name="T21" fmla="*/ 340 h 346"/>
                <a:gd name="T22" fmla="*/ 178 w 249"/>
                <a:gd name="T23" fmla="*/ 341 h 346"/>
                <a:gd name="T24" fmla="*/ 162 w 249"/>
                <a:gd name="T25" fmla="*/ 340 h 346"/>
                <a:gd name="T26" fmla="*/ 122 w 249"/>
                <a:gd name="T27" fmla="*/ 326 h 346"/>
                <a:gd name="T28" fmla="*/ 114 w 249"/>
                <a:gd name="T29" fmla="*/ 327 h 346"/>
                <a:gd name="T30" fmla="*/ 110 w 249"/>
                <a:gd name="T31" fmla="*/ 316 h 346"/>
                <a:gd name="T32" fmla="*/ 94 w 249"/>
                <a:gd name="T33" fmla="*/ 307 h 346"/>
                <a:gd name="T34" fmla="*/ 65 w 249"/>
                <a:gd name="T35" fmla="*/ 297 h 346"/>
                <a:gd name="T36" fmla="*/ 48 w 249"/>
                <a:gd name="T37" fmla="*/ 283 h 346"/>
                <a:gd name="T38" fmla="*/ 26 w 249"/>
                <a:gd name="T39" fmla="*/ 277 h 346"/>
                <a:gd name="T40" fmla="*/ 46 w 249"/>
                <a:gd name="T41" fmla="*/ 177 h 346"/>
                <a:gd name="T42" fmla="*/ 45 w 249"/>
                <a:gd name="T43" fmla="*/ 143 h 346"/>
                <a:gd name="T44" fmla="*/ 29 w 249"/>
                <a:gd name="T45" fmla="*/ 125 h 346"/>
                <a:gd name="T46" fmla="*/ 46 w 249"/>
                <a:gd name="T47" fmla="*/ 116 h 346"/>
                <a:gd name="T48" fmla="*/ 48 w 249"/>
                <a:gd name="T49" fmla="*/ 112 h 346"/>
                <a:gd name="T50" fmla="*/ 50 w 249"/>
                <a:gd name="T51" fmla="*/ 103 h 346"/>
                <a:gd name="T52" fmla="*/ 48 w 249"/>
                <a:gd name="T53" fmla="*/ 90 h 346"/>
                <a:gd name="T54" fmla="*/ 39 w 249"/>
                <a:gd name="T55" fmla="*/ 83 h 346"/>
                <a:gd name="T56" fmla="*/ 19 w 249"/>
                <a:gd name="T57" fmla="*/ 73 h 346"/>
                <a:gd name="T58" fmla="*/ 6 w 249"/>
                <a:gd name="T59" fmla="*/ 72 h 346"/>
                <a:gd name="T60" fmla="*/ 2 w 249"/>
                <a:gd name="T61" fmla="*/ 73 h 346"/>
                <a:gd name="T62" fmla="*/ 0 w 249"/>
                <a:gd name="T63" fmla="*/ 67 h 346"/>
                <a:gd name="T64" fmla="*/ 10 w 249"/>
                <a:gd name="T65" fmla="*/ 53 h 346"/>
                <a:gd name="T66" fmla="*/ 24 w 249"/>
                <a:gd name="T67" fmla="*/ 52 h 346"/>
                <a:gd name="T68" fmla="*/ 37 w 249"/>
                <a:gd name="T69" fmla="*/ 35 h 346"/>
                <a:gd name="T70" fmla="*/ 62 w 249"/>
                <a:gd name="T71" fmla="*/ 32 h 346"/>
                <a:gd name="T72" fmla="*/ 107 w 249"/>
                <a:gd name="T73" fmla="*/ 20 h 346"/>
                <a:gd name="T74" fmla="*/ 123 w 249"/>
                <a:gd name="T75" fmla="*/ 0 h 346"/>
                <a:gd name="T76" fmla="*/ 133 w 249"/>
                <a:gd name="T77" fmla="*/ 22 h 346"/>
                <a:gd name="T78" fmla="*/ 150 w 249"/>
                <a:gd name="T79" fmla="*/ 32 h 346"/>
                <a:gd name="T80" fmla="*/ 218 w 249"/>
                <a:gd name="T81" fmla="*/ 91 h 346"/>
                <a:gd name="T82" fmla="*/ 221 w 249"/>
                <a:gd name="T83" fmla="*/ 64 h 3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49" h="346">
                  <a:moveTo>
                    <a:pt x="221" y="64"/>
                  </a:moveTo>
                  <a:lnTo>
                    <a:pt x="232" y="77"/>
                  </a:lnTo>
                  <a:lnTo>
                    <a:pt x="242" y="114"/>
                  </a:lnTo>
                  <a:lnTo>
                    <a:pt x="245" y="128"/>
                  </a:lnTo>
                  <a:lnTo>
                    <a:pt x="248" y="190"/>
                  </a:lnTo>
                  <a:lnTo>
                    <a:pt x="246" y="224"/>
                  </a:lnTo>
                  <a:lnTo>
                    <a:pt x="241" y="266"/>
                  </a:lnTo>
                  <a:lnTo>
                    <a:pt x="228" y="306"/>
                  </a:lnTo>
                  <a:lnTo>
                    <a:pt x="222" y="333"/>
                  </a:lnTo>
                  <a:lnTo>
                    <a:pt x="222" y="345"/>
                  </a:lnTo>
                  <a:lnTo>
                    <a:pt x="195" y="340"/>
                  </a:lnTo>
                  <a:lnTo>
                    <a:pt x="178" y="341"/>
                  </a:lnTo>
                  <a:lnTo>
                    <a:pt x="162" y="340"/>
                  </a:lnTo>
                  <a:lnTo>
                    <a:pt x="122" y="326"/>
                  </a:lnTo>
                  <a:lnTo>
                    <a:pt x="114" y="327"/>
                  </a:lnTo>
                  <a:lnTo>
                    <a:pt x="110" y="316"/>
                  </a:lnTo>
                  <a:lnTo>
                    <a:pt x="94" y="307"/>
                  </a:lnTo>
                  <a:lnTo>
                    <a:pt x="65" y="297"/>
                  </a:lnTo>
                  <a:lnTo>
                    <a:pt x="48" y="283"/>
                  </a:lnTo>
                  <a:lnTo>
                    <a:pt x="26" y="277"/>
                  </a:lnTo>
                  <a:lnTo>
                    <a:pt x="46" y="177"/>
                  </a:lnTo>
                  <a:lnTo>
                    <a:pt x="45" y="143"/>
                  </a:lnTo>
                  <a:lnTo>
                    <a:pt x="29" y="125"/>
                  </a:lnTo>
                  <a:lnTo>
                    <a:pt x="46" y="116"/>
                  </a:lnTo>
                  <a:lnTo>
                    <a:pt x="48" y="112"/>
                  </a:lnTo>
                  <a:lnTo>
                    <a:pt x="50" y="103"/>
                  </a:lnTo>
                  <a:lnTo>
                    <a:pt x="48" y="90"/>
                  </a:lnTo>
                  <a:lnTo>
                    <a:pt x="39" y="83"/>
                  </a:lnTo>
                  <a:lnTo>
                    <a:pt x="19" y="73"/>
                  </a:lnTo>
                  <a:lnTo>
                    <a:pt x="6" y="72"/>
                  </a:lnTo>
                  <a:lnTo>
                    <a:pt x="2" y="73"/>
                  </a:lnTo>
                  <a:lnTo>
                    <a:pt x="0" y="67"/>
                  </a:lnTo>
                  <a:lnTo>
                    <a:pt x="10" y="53"/>
                  </a:lnTo>
                  <a:lnTo>
                    <a:pt x="24" y="52"/>
                  </a:lnTo>
                  <a:lnTo>
                    <a:pt x="37" y="35"/>
                  </a:lnTo>
                  <a:lnTo>
                    <a:pt x="62" y="32"/>
                  </a:lnTo>
                  <a:lnTo>
                    <a:pt x="107" y="20"/>
                  </a:lnTo>
                  <a:lnTo>
                    <a:pt x="123" y="0"/>
                  </a:lnTo>
                  <a:lnTo>
                    <a:pt x="133" y="22"/>
                  </a:lnTo>
                  <a:lnTo>
                    <a:pt x="150" y="32"/>
                  </a:lnTo>
                  <a:lnTo>
                    <a:pt x="218" y="91"/>
                  </a:lnTo>
                  <a:lnTo>
                    <a:pt x="221" y="64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2" name="Freeform 135">
              <a:extLst>
                <a:ext uri="{FF2B5EF4-FFF2-40B4-BE49-F238E27FC236}">
                  <a16:creationId xmlns:a16="http://schemas.microsoft.com/office/drawing/2014/main" id="{995DE19A-6575-4F70-95F4-390BAC8DC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" y="2119"/>
              <a:ext cx="91" cy="114"/>
            </a:xfrm>
            <a:custGeom>
              <a:avLst/>
              <a:gdLst>
                <a:gd name="T0" fmla="*/ 22 w 91"/>
                <a:gd name="T1" fmla="*/ 6 h 114"/>
                <a:gd name="T2" fmla="*/ 0 w 91"/>
                <a:gd name="T3" fmla="*/ 28 h 114"/>
                <a:gd name="T4" fmla="*/ 18 w 91"/>
                <a:gd name="T5" fmla="*/ 40 h 114"/>
                <a:gd name="T6" fmla="*/ 21 w 91"/>
                <a:gd name="T7" fmla="*/ 43 h 114"/>
                <a:gd name="T8" fmla="*/ 22 w 91"/>
                <a:gd name="T9" fmla="*/ 47 h 114"/>
                <a:gd name="T10" fmla="*/ 24 w 91"/>
                <a:gd name="T11" fmla="*/ 50 h 114"/>
                <a:gd name="T12" fmla="*/ 26 w 91"/>
                <a:gd name="T13" fmla="*/ 56 h 114"/>
                <a:gd name="T14" fmla="*/ 29 w 91"/>
                <a:gd name="T15" fmla="*/ 61 h 114"/>
                <a:gd name="T16" fmla="*/ 32 w 91"/>
                <a:gd name="T17" fmla="*/ 65 h 114"/>
                <a:gd name="T18" fmla="*/ 35 w 91"/>
                <a:gd name="T19" fmla="*/ 70 h 114"/>
                <a:gd name="T20" fmla="*/ 37 w 91"/>
                <a:gd name="T21" fmla="*/ 72 h 114"/>
                <a:gd name="T22" fmla="*/ 39 w 91"/>
                <a:gd name="T23" fmla="*/ 75 h 114"/>
                <a:gd name="T24" fmla="*/ 41 w 91"/>
                <a:gd name="T25" fmla="*/ 77 h 114"/>
                <a:gd name="T26" fmla="*/ 46 w 91"/>
                <a:gd name="T27" fmla="*/ 79 h 114"/>
                <a:gd name="T28" fmla="*/ 50 w 91"/>
                <a:gd name="T29" fmla="*/ 81 h 114"/>
                <a:gd name="T30" fmla="*/ 56 w 91"/>
                <a:gd name="T31" fmla="*/ 83 h 114"/>
                <a:gd name="T32" fmla="*/ 65 w 91"/>
                <a:gd name="T33" fmla="*/ 84 h 114"/>
                <a:gd name="T34" fmla="*/ 73 w 91"/>
                <a:gd name="T35" fmla="*/ 87 h 114"/>
                <a:gd name="T36" fmla="*/ 72 w 91"/>
                <a:gd name="T37" fmla="*/ 91 h 114"/>
                <a:gd name="T38" fmla="*/ 86 w 91"/>
                <a:gd name="T39" fmla="*/ 113 h 114"/>
                <a:gd name="T40" fmla="*/ 86 w 91"/>
                <a:gd name="T41" fmla="*/ 93 h 114"/>
                <a:gd name="T42" fmla="*/ 90 w 91"/>
                <a:gd name="T43" fmla="*/ 73 h 114"/>
                <a:gd name="T44" fmla="*/ 31 w 91"/>
                <a:gd name="T45" fmla="*/ 0 h 114"/>
                <a:gd name="T46" fmla="*/ 22 w 91"/>
                <a:gd name="T47" fmla="*/ 6 h 11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1" h="114">
                  <a:moveTo>
                    <a:pt x="22" y="6"/>
                  </a:moveTo>
                  <a:lnTo>
                    <a:pt x="0" y="28"/>
                  </a:lnTo>
                  <a:lnTo>
                    <a:pt x="18" y="40"/>
                  </a:lnTo>
                  <a:lnTo>
                    <a:pt x="21" y="43"/>
                  </a:lnTo>
                  <a:lnTo>
                    <a:pt x="22" y="47"/>
                  </a:lnTo>
                  <a:lnTo>
                    <a:pt x="24" y="50"/>
                  </a:lnTo>
                  <a:lnTo>
                    <a:pt x="26" y="56"/>
                  </a:lnTo>
                  <a:lnTo>
                    <a:pt x="29" y="61"/>
                  </a:lnTo>
                  <a:lnTo>
                    <a:pt x="32" y="65"/>
                  </a:lnTo>
                  <a:lnTo>
                    <a:pt x="35" y="70"/>
                  </a:lnTo>
                  <a:lnTo>
                    <a:pt x="37" y="72"/>
                  </a:lnTo>
                  <a:lnTo>
                    <a:pt x="39" y="75"/>
                  </a:lnTo>
                  <a:lnTo>
                    <a:pt x="41" y="77"/>
                  </a:lnTo>
                  <a:lnTo>
                    <a:pt x="46" y="79"/>
                  </a:lnTo>
                  <a:lnTo>
                    <a:pt x="50" y="81"/>
                  </a:lnTo>
                  <a:lnTo>
                    <a:pt x="56" y="83"/>
                  </a:lnTo>
                  <a:lnTo>
                    <a:pt x="65" y="84"/>
                  </a:lnTo>
                  <a:lnTo>
                    <a:pt x="73" y="87"/>
                  </a:lnTo>
                  <a:lnTo>
                    <a:pt x="72" y="91"/>
                  </a:lnTo>
                  <a:lnTo>
                    <a:pt x="86" y="113"/>
                  </a:lnTo>
                  <a:lnTo>
                    <a:pt x="86" y="93"/>
                  </a:lnTo>
                  <a:lnTo>
                    <a:pt x="90" y="73"/>
                  </a:lnTo>
                  <a:lnTo>
                    <a:pt x="31" y="0"/>
                  </a:lnTo>
                  <a:lnTo>
                    <a:pt x="22" y="6"/>
                  </a:lnTo>
                </a:path>
              </a:pathLst>
            </a:custGeom>
            <a:solidFill>
              <a:srgbClr val="FFA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3" name="Freeform 136">
              <a:extLst>
                <a:ext uri="{FF2B5EF4-FFF2-40B4-BE49-F238E27FC236}">
                  <a16:creationId xmlns:a16="http://schemas.microsoft.com/office/drawing/2014/main" id="{5BFD5D65-84A7-4A85-8819-75A80404C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" y="2036"/>
              <a:ext cx="140" cy="162"/>
            </a:xfrm>
            <a:custGeom>
              <a:avLst/>
              <a:gdLst>
                <a:gd name="T0" fmla="*/ 139 w 140"/>
                <a:gd name="T1" fmla="*/ 44 h 162"/>
                <a:gd name="T2" fmla="*/ 139 w 140"/>
                <a:gd name="T3" fmla="*/ 55 h 162"/>
                <a:gd name="T4" fmla="*/ 136 w 140"/>
                <a:gd name="T5" fmla="*/ 65 h 162"/>
                <a:gd name="T6" fmla="*/ 134 w 140"/>
                <a:gd name="T7" fmla="*/ 70 h 162"/>
                <a:gd name="T8" fmla="*/ 129 w 140"/>
                <a:gd name="T9" fmla="*/ 77 h 162"/>
                <a:gd name="T10" fmla="*/ 118 w 140"/>
                <a:gd name="T11" fmla="*/ 91 h 162"/>
                <a:gd name="T12" fmla="*/ 116 w 140"/>
                <a:gd name="T13" fmla="*/ 95 h 162"/>
                <a:gd name="T14" fmla="*/ 116 w 140"/>
                <a:gd name="T15" fmla="*/ 98 h 162"/>
                <a:gd name="T16" fmla="*/ 116 w 140"/>
                <a:gd name="T17" fmla="*/ 103 h 162"/>
                <a:gd name="T18" fmla="*/ 113 w 140"/>
                <a:gd name="T19" fmla="*/ 108 h 162"/>
                <a:gd name="T20" fmla="*/ 109 w 140"/>
                <a:gd name="T21" fmla="*/ 113 h 162"/>
                <a:gd name="T22" fmla="*/ 105 w 140"/>
                <a:gd name="T23" fmla="*/ 119 h 162"/>
                <a:gd name="T24" fmla="*/ 100 w 140"/>
                <a:gd name="T25" fmla="*/ 123 h 162"/>
                <a:gd name="T26" fmla="*/ 98 w 140"/>
                <a:gd name="T27" fmla="*/ 129 h 162"/>
                <a:gd name="T28" fmla="*/ 97 w 140"/>
                <a:gd name="T29" fmla="*/ 132 h 162"/>
                <a:gd name="T30" fmla="*/ 95 w 140"/>
                <a:gd name="T31" fmla="*/ 134 h 162"/>
                <a:gd name="T32" fmla="*/ 93 w 140"/>
                <a:gd name="T33" fmla="*/ 136 h 162"/>
                <a:gd name="T34" fmla="*/ 89 w 140"/>
                <a:gd name="T35" fmla="*/ 138 h 162"/>
                <a:gd name="T36" fmla="*/ 79 w 140"/>
                <a:gd name="T37" fmla="*/ 154 h 162"/>
                <a:gd name="T38" fmla="*/ 76 w 140"/>
                <a:gd name="T39" fmla="*/ 160 h 162"/>
                <a:gd name="T40" fmla="*/ 74 w 140"/>
                <a:gd name="T41" fmla="*/ 161 h 162"/>
                <a:gd name="T42" fmla="*/ 71 w 140"/>
                <a:gd name="T43" fmla="*/ 161 h 162"/>
                <a:gd name="T44" fmla="*/ 67 w 140"/>
                <a:gd name="T45" fmla="*/ 161 h 162"/>
                <a:gd name="T46" fmla="*/ 63 w 140"/>
                <a:gd name="T47" fmla="*/ 161 h 162"/>
                <a:gd name="T48" fmla="*/ 60 w 140"/>
                <a:gd name="T49" fmla="*/ 159 h 162"/>
                <a:gd name="T50" fmla="*/ 57 w 140"/>
                <a:gd name="T51" fmla="*/ 156 h 162"/>
                <a:gd name="T52" fmla="*/ 43 w 140"/>
                <a:gd name="T53" fmla="*/ 144 h 162"/>
                <a:gd name="T54" fmla="*/ 38 w 140"/>
                <a:gd name="T55" fmla="*/ 140 h 162"/>
                <a:gd name="T56" fmla="*/ 35 w 140"/>
                <a:gd name="T57" fmla="*/ 136 h 162"/>
                <a:gd name="T58" fmla="*/ 26 w 140"/>
                <a:gd name="T59" fmla="*/ 127 h 162"/>
                <a:gd name="T60" fmla="*/ 23 w 140"/>
                <a:gd name="T61" fmla="*/ 122 h 162"/>
                <a:gd name="T62" fmla="*/ 22 w 140"/>
                <a:gd name="T63" fmla="*/ 118 h 162"/>
                <a:gd name="T64" fmla="*/ 21 w 140"/>
                <a:gd name="T65" fmla="*/ 114 h 162"/>
                <a:gd name="T66" fmla="*/ 21 w 140"/>
                <a:gd name="T67" fmla="*/ 107 h 162"/>
                <a:gd name="T68" fmla="*/ 21 w 140"/>
                <a:gd name="T69" fmla="*/ 102 h 162"/>
                <a:gd name="T70" fmla="*/ 22 w 140"/>
                <a:gd name="T71" fmla="*/ 96 h 162"/>
                <a:gd name="T72" fmla="*/ 22 w 140"/>
                <a:gd name="T73" fmla="*/ 91 h 162"/>
                <a:gd name="T74" fmla="*/ 14 w 140"/>
                <a:gd name="T75" fmla="*/ 87 h 162"/>
                <a:gd name="T76" fmla="*/ 0 w 140"/>
                <a:gd name="T77" fmla="*/ 63 h 162"/>
                <a:gd name="T78" fmla="*/ 23 w 140"/>
                <a:gd name="T79" fmla="*/ 12 h 162"/>
                <a:gd name="T80" fmla="*/ 82 w 140"/>
                <a:gd name="T81" fmla="*/ 0 h 162"/>
                <a:gd name="T82" fmla="*/ 139 w 140"/>
                <a:gd name="T83" fmla="*/ 44 h 16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0" h="162">
                  <a:moveTo>
                    <a:pt x="139" y="44"/>
                  </a:moveTo>
                  <a:lnTo>
                    <a:pt x="139" y="55"/>
                  </a:lnTo>
                  <a:lnTo>
                    <a:pt x="136" y="65"/>
                  </a:lnTo>
                  <a:lnTo>
                    <a:pt x="134" y="70"/>
                  </a:lnTo>
                  <a:lnTo>
                    <a:pt x="129" y="77"/>
                  </a:lnTo>
                  <a:lnTo>
                    <a:pt x="118" y="91"/>
                  </a:lnTo>
                  <a:lnTo>
                    <a:pt x="116" y="95"/>
                  </a:lnTo>
                  <a:lnTo>
                    <a:pt x="116" y="98"/>
                  </a:lnTo>
                  <a:lnTo>
                    <a:pt x="116" y="103"/>
                  </a:lnTo>
                  <a:lnTo>
                    <a:pt x="113" y="108"/>
                  </a:lnTo>
                  <a:lnTo>
                    <a:pt x="109" y="113"/>
                  </a:lnTo>
                  <a:lnTo>
                    <a:pt x="105" y="119"/>
                  </a:lnTo>
                  <a:lnTo>
                    <a:pt x="100" y="123"/>
                  </a:lnTo>
                  <a:lnTo>
                    <a:pt x="98" y="129"/>
                  </a:lnTo>
                  <a:lnTo>
                    <a:pt x="97" y="132"/>
                  </a:lnTo>
                  <a:lnTo>
                    <a:pt x="95" y="134"/>
                  </a:lnTo>
                  <a:lnTo>
                    <a:pt x="93" y="136"/>
                  </a:lnTo>
                  <a:lnTo>
                    <a:pt x="89" y="138"/>
                  </a:lnTo>
                  <a:lnTo>
                    <a:pt x="79" y="154"/>
                  </a:lnTo>
                  <a:lnTo>
                    <a:pt x="76" y="160"/>
                  </a:lnTo>
                  <a:lnTo>
                    <a:pt x="74" y="161"/>
                  </a:lnTo>
                  <a:lnTo>
                    <a:pt x="71" y="161"/>
                  </a:lnTo>
                  <a:lnTo>
                    <a:pt x="67" y="161"/>
                  </a:lnTo>
                  <a:lnTo>
                    <a:pt x="63" y="161"/>
                  </a:lnTo>
                  <a:lnTo>
                    <a:pt x="60" y="159"/>
                  </a:lnTo>
                  <a:lnTo>
                    <a:pt x="57" y="156"/>
                  </a:lnTo>
                  <a:lnTo>
                    <a:pt x="43" y="144"/>
                  </a:lnTo>
                  <a:lnTo>
                    <a:pt x="38" y="140"/>
                  </a:lnTo>
                  <a:lnTo>
                    <a:pt x="35" y="136"/>
                  </a:lnTo>
                  <a:lnTo>
                    <a:pt x="26" y="127"/>
                  </a:lnTo>
                  <a:lnTo>
                    <a:pt x="23" y="122"/>
                  </a:lnTo>
                  <a:lnTo>
                    <a:pt x="22" y="118"/>
                  </a:lnTo>
                  <a:lnTo>
                    <a:pt x="21" y="114"/>
                  </a:lnTo>
                  <a:lnTo>
                    <a:pt x="21" y="107"/>
                  </a:lnTo>
                  <a:lnTo>
                    <a:pt x="21" y="102"/>
                  </a:lnTo>
                  <a:lnTo>
                    <a:pt x="22" y="96"/>
                  </a:lnTo>
                  <a:lnTo>
                    <a:pt x="22" y="91"/>
                  </a:lnTo>
                  <a:lnTo>
                    <a:pt x="14" y="87"/>
                  </a:lnTo>
                  <a:lnTo>
                    <a:pt x="0" y="63"/>
                  </a:lnTo>
                  <a:lnTo>
                    <a:pt x="23" y="12"/>
                  </a:lnTo>
                  <a:lnTo>
                    <a:pt x="82" y="0"/>
                  </a:lnTo>
                  <a:lnTo>
                    <a:pt x="139" y="44"/>
                  </a:lnTo>
                </a:path>
              </a:pathLst>
            </a:custGeom>
            <a:solidFill>
              <a:srgbClr val="FFE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4" name="Freeform 137">
              <a:extLst>
                <a:ext uri="{FF2B5EF4-FFF2-40B4-BE49-F238E27FC236}">
                  <a16:creationId xmlns:a16="http://schemas.microsoft.com/office/drawing/2014/main" id="{AF2C21B6-BBCF-4036-90BD-68DB4DCC1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" y="2002"/>
              <a:ext cx="181" cy="124"/>
            </a:xfrm>
            <a:custGeom>
              <a:avLst/>
              <a:gdLst>
                <a:gd name="T0" fmla="*/ 174 w 181"/>
                <a:gd name="T1" fmla="*/ 63 h 124"/>
                <a:gd name="T2" fmla="*/ 165 w 181"/>
                <a:gd name="T3" fmla="*/ 44 h 124"/>
                <a:gd name="T4" fmla="*/ 152 w 181"/>
                <a:gd name="T5" fmla="*/ 28 h 124"/>
                <a:gd name="T6" fmla="*/ 135 w 181"/>
                <a:gd name="T7" fmla="*/ 17 h 124"/>
                <a:gd name="T8" fmla="*/ 118 w 181"/>
                <a:gd name="T9" fmla="*/ 6 h 124"/>
                <a:gd name="T10" fmla="*/ 103 w 181"/>
                <a:gd name="T11" fmla="*/ 0 h 124"/>
                <a:gd name="T12" fmla="*/ 90 w 181"/>
                <a:gd name="T13" fmla="*/ 0 h 124"/>
                <a:gd name="T14" fmla="*/ 81 w 181"/>
                <a:gd name="T15" fmla="*/ 3 h 124"/>
                <a:gd name="T16" fmla="*/ 71 w 181"/>
                <a:gd name="T17" fmla="*/ 7 h 124"/>
                <a:gd name="T18" fmla="*/ 67 w 181"/>
                <a:gd name="T19" fmla="*/ 13 h 124"/>
                <a:gd name="T20" fmla="*/ 51 w 181"/>
                <a:gd name="T21" fmla="*/ 11 h 124"/>
                <a:gd name="T22" fmla="*/ 48 w 181"/>
                <a:gd name="T23" fmla="*/ 17 h 124"/>
                <a:gd name="T24" fmla="*/ 45 w 181"/>
                <a:gd name="T25" fmla="*/ 25 h 124"/>
                <a:gd name="T26" fmla="*/ 19 w 181"/>
                <a:gd name="T27" fmla="*/ 31 h 124"/>
                <a:gd name="T28" fmla="*/ 32 w 181"/>
                <a:gd name="T29" fmla="*/ 41 h 124"/>
                <a:gd name="T30" fmla="*/ 15 w 181"/>
                <a:gd name="T31" fmla="*/ 47 h 124"/>
                <a:gd name="T32" fmla="*/ 19 w 181"/>
                <a:gd name="T33" fmla="*/ 54 h 124"/>
                <a:gd name="T34" fmla="*/ 0 w 181"/>
                <a:gd name="T35" fmla="*/ 62 h 124"/>
                <a:gd name="T36" fmla="*/ 19 w 181"/>
                <a:gd name="T37" fmla="*/ 68 h 124"/>
                <a:gd name="T38" fmla="*/ 12 w 181"/>
                <a:gd name="T39" fmla="*/ 77 h 124"/>
                <a:gd name="T40" fmla="*/ 23 w 181"/>
                <a:gd name="T41" fmla="*/ 87 h 124"/>
                <a:gd name="T42" fmla="*/ 19 w 181"/>
                <a:gd name="T43" fmla="*/ 97 h 124"/>
                <a:gd name="T44" fmla="*/ 31 w 181"/>
                <a:gd name="T45" fmla="*/ 122 h 124"/>
                <a:gd name="T46" fmla="*/ 41 w 181"/>
                <a:gd name="T47" fmla="*/ 119 h 124"/>
                <a:gd name="T48" fmla="*/ 33 w 181"/>
                <a:gd name="T49" fmla="*/ 95 h 124"/>
                <a:gd name="T50" fmla="*/ 54 w 181"/>
                <a:gd name="T51" fmla="*/ 88 h 124"/>
                <a:gd name="T52" fmla="*/ 60 w 181"/>
                <a:gd name="T53" fmla="*/ 91 h 124"/>
                <a:gd name="T54" fmla="*/ 57 w 181"/>
                <a:gd name="T55" fmla="*/ 97 h 124"/>
                <a:gd name="T56" fmla="*/ 62 w 181"/>
                <a:gd name="T57" fmla="*/ 92 h 124"/>
                <a:gd name="T58" fmla="*/ 75 w 181"/>
                <a:gd name="T59" fmla="*/ 75 h 124"/>
                <a:gd name="T60" fmla="*/ 96 w 181"/>
                <a:gd name="T61" fmla="*/ 59 h 124"/>
                <a:gd name="T62" fmla="*/ 109 w 181"/>
                <a:gd name="T63" fmla="*/ 56 h 124"/>
                <a:gd name="T64" fmla="*/ 144 w 181"/>
                <a:gd name="T65" fmla="*/ 75 h 124"/>
                <a:gd name="T66" fmla="*/ 161 w 181"/>
                <a:gd name="T67" fmla="*/ 79 h 124"/>
                <a:gd name="T68" fmla="*/ 180 w 181"/>
                <a:gd name="T69" fmla="*/ 69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81" h="124">
                  <a:moveTo>
                    <a:pt x="180" y="69"/>
                  </a:moveTo>
                  <a:lnTo>
                    <a:pt x="174" y="63"/>
                  </a:lnTo>
                  <a:lnTo>
                    <a:pt x="172" y="58"/>
                  </a:lnTo>
                  <a:lnTo>
                    <a:pt x="165" y="44"/>
                  </a:lnTo>
                  <a:lnTo>
                    <a:pt x="159" y="34"/>
                  </a:lnTo>
                  <a:lnTo>
                    <a:pt x="152" y="28"/>
                  </a:lnTo>
                  <a:lnTo>
                    <a:pt x="145" y="22"/>
                  </a:lnTo>
                  <a:lnTo>
                    <a:pt x="135" y="17"/>
                  </a:lnTo>
                  <a:lnTo>
                    <a:pt x="125" y="9"/>
                  </a:lnTo>
                  <a:lnTo>
                    <a:pt x="118" y="6"/>
                  </a:lnTo>
                  <a:lnTo>
                    <a:pt x="112" y="3"/>
                  </a:lnTo>
                  <a:lnTo>
                    <a:pt x="103" y="0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86" y="1"/>
                  </a:lnTo>
                  <a:lnTo>
                    <a:pt x="81" y="3"/>
                  </a:lnTo>
                  <a:lnTo>
                    <a:pt x="74" y="6"/>
                  </a:lnTo>
                  <a:lnTo>
                    <a:pt x="71" y="7"/>
                  </a:lnTo>
                  <a:lnTo>
                    <a:pt x="69" y="9"/>
                  </a:lnTo>
                  <a:lnTo>
                    <a:pt x="67" y="13"/>
                  </a:lnTo>
                  <a:lnTo>
                    <a:pt x="59" y="7"/>
                  </a:lnTo>
                  <a:lnTo>
                    <a:pt x="51" y="11"/>
                  </a:lnTo>
                  <a:lnTo>
                    <a:pt x="49" y="15"/>
                  </a:lnTo>
                  <a:lnTo>
                    <a:pt x="48" y="17"/>
                  </a:lnTo>
                  <a:lnTo>
                    <a:pt x="47" y="20"/>
                  </a:lnTo>
                  <a:lnTo>
                    <a:pt x="45" y="25"/>
                  </a:lnTo>
                  <a:lnTo>
                    <a:pt x="30" y="31"/>
                  </a:lnTo>
                  <a:lnTo>
                    <a:pt x="19" y="31"/>
                  </a:lnTo>
                  <a:lnTo>
                    <a:pt x="30" y="37"/>
                  </a:lnTo>
                  <a:lnTo>
                    <a:pt x="32" y="41"/>
                  </a:lnTo>
                  <a:lnTo>
                    <a:pt x="30" y="44"/>
                  </a:lnTo>
                  <a:lnTo>
                    <a:pt x="15" y="47"/>
                  </a:lnTo>
                  <a:lnTo>
                    <a:pt x="7" y="47"/>
                  </a:lnTo>
                  <a:lnTo>
                    <a:pt x="19" y="54"/>
                  </a:lnTo>
                  <a:lnTo>
                    <a:pt x="15" y="59"/>
                  </a:lnTo>
                  <a:lnTo>
                    <a:pt x="0" y="62"/>
                  </a:lnTo>
                  <a:lnTo>
                    <a:pt x="4" y="67"/>
                  </a:lnTo>
                  <a:lnTo>
                    <a:pt x="19" y="68"/>
                  </a:lnTo>
                  <a:lnTo>
                    <a:pt x="21" y="70"/>
                  </a:lnTo>
                  <a:lnTo>
                    <a:pt x="12" y="77"/>
                  </a:lnTo>
                  <a:lnTo>
                    <a:pt x="11" y="82"/>
                  </a:lnTo>
                  <a:lnTo>
                    <a:pt x="23" y="87"/>
                  </a:lnTo>
                  <a:lnTo>
                    <a:pt x="19" y="93"/>
                  </a:lnTo>
                  <a:lnTo>
                    <a:pt x="19" y="97"/>
                  </a:lnTo>
                  <a:lnTo>
                    <a:pt x="20" y="99"/>
                  </a:lnTo>
                  <a:lnTo>
                    <a:pt x="31" y="122"/>
                  </a:lnTo>
                  <a:lnTo>
                    <a:pt x="39" y="123"/>
                  </a:lnTo>
                  <a:lnTo>
                    <a:pt x="41" y="119"/>
                  </a:lnTo>
                  <a:lnTo>
                    <a:pt x="39" y="116"/>
                  </a:lnTo>
                  <a:lnTo>
                    <a:pt x="33" y="95"/>
                  </a:lnTo>
                  <a:lnTo>
                    <a:pt x="38" y="85"/>
                  </a:lnTo>
                  <a:lnTo>
                    <a:pt x="54" y="88"/>
                  </a:lnTo>
                  <a:lnTo>
                    <a:pt x="58" y="85"/>
                  </a:lnTo>
                  <a:lnTo>
                    <a:pt x="60" y="91"/>
                  </a:lnTo>
                  <a:lnTo>
                    <a:pt x="60" y="93"/>
                  </a:lnTo>
                  <a:lnTo>
                    <a:pt x="57" y="97"/>
                  </a:lnTo>
                  <a:lnTo>
                    <a:pt x="61" y="97"/>
                  </a:lnTo>
                  <a:lnTo>
                    <a:pt x="62" y="92"/>
                  </a:lnTo>
                  <a:lnTo>
                    <a:pt x="62" y="88"/>
                  </a:lnTo>
                  <a:lnTo>
                    <a:pt x="75" y="75"/>
                  </a:lnTo>
                  <a:lnTo>
                    <a:pt x="85" y="60"/>
                  </a:lnTo>
                  <a:lnTo>
                    <a:pt x="96" y="59"/>
                  </a:lnTo>
                  <a:lnTo>
                    <a:pt x="94" y="42"/>
                  </a:lnTo>
                  <a:lnTo>
                    <a:pt x="109" y="56"/>
                  </a:lnTo>
                  <a:lnTo>
                    <a:pt x="128" y="62"/>
                  </a:lnTo>
                  <a:lnTo>
                    <a:pt x="144" y="75"/>
                  </a:lnTo>
                  <a:lnTo>
                    <a:pt x="155" y="78"/>
                  </a:lnTo>
                  <a:lnTo>
                    <a:pt x="161" y="79"/>
                  </a:lnTo>
                  <a:lnTo>
                    <a:pt x="171" y="79"/>
                  </a:lnTo>
                  <a:lnTo>
                    <a:pt x="180" y="69"/>
                  </a:lnTo>
                </a:path>
              </a:pathLst>
            </a:custGeom>
            <a:solidFill>
              <a:srgbClr val="603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5" name="Freeform 138">
              <a:extLst>
                <a:ext uri="{FF2B5EF4-FFF2-40B4-BE49-F238E27FC236}">
                  <a16:creationId xmlns:a16="http://schemas.microsoft.com/office/drawing/2014/main" id="{307D7801-1031-4A71-8D4D-E4EAA6C4D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079"/>
              <a:ext cx="43" cy="17"/>
            </a:xfrm>
            <a:custGeom>
              <a:avLst/>
              <a:gdLst>
                <a:gd name="T0" fmla="*/ 37 w 43"/>
                <a:gd name="T1" fmla="*/ 0 h 17"/>
                <a:gd name="T2" fmla="*/ 42 w 43"/>
                <a:gd name="T3" fmla="*/ 3 h 17"/>
                <a:gd name="T4" fmla="*/ 37 w 43"/>
                <a:gd name="T5" fmla="*/ 8 h 17"/>
                <a:gd name="T6" fmla="*/ 33 w 43"/>
                <a:gd name="T7" fmla="*/ 12 h 17"/>
                <a:gd name="T8" fmla="*/ 30 w 43"/>
                <a:gd name="T9" fmla="*/ 14 h 17"/>
                <a:gd name="T10" fmla="*/ 27 w 43"/>
                <a:gd name="T11" fmla="*/ 16 h 17"/>
                <a:gd name="T12" fmla="*/ 23 w 43"/>
                <a:gd name="T13" fmla="*/ 14 h 17"/>
                <a:gd name="T14" fmla="*/ 19 w 43"/>
                <a:gd name="T15" fmla="*/ 13 h 17"/>
                <a:gd name="T16" fmla="*/ 15 w 43"/>
                <a:gd name="T17" fmla="*/ 13 h 17"/>
                <a:gd name="T18" fmla="*/ 10 w 43"/>
                <a:gd name="T19" fmla="*/ 12 h 17"/>
                <a:gd name="T20" fmla="*/ 0 w 43"/>
                <a:gd name="T21" fmla="*/ 8 h 17"/>
                <a:gd name="T22" fmla="*/ 8 w 43"/>
                <a:gd name="T23" fmla="*/ 7 h 17"/>
                <a:gd name="T24" fmla="*/ 18 w 43"/>
                <a:gd name="T25" fmla="*/ 5 h 17"/>
                <a:gd name="T26" fmla="*/ 24 w 43"/>
                <a:gd name="T27" fmla="*/ 4 h 17"/>
                <a:gd name="T28" fmla="*/ 37 w 43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3" h="17">
                  <a:moveTo>
                    <a:pt x="37" y="0"/>
                  </a:moveTo>
                  <a:lnTo>
                    <a:pt x="42" y="3"/>
                  </a:lnTo>
                  <a:lnTo>
                    <a:pt x="37" y="8"/>
                  </a:lnTo>
                  <a:lnTo>
                    <a:pt x="33" y="12"/>
                  </a:lnTo>
                  <a:lnTo>
                    <a:pt x="30" y="14"/>
                  </a:lnTo>
                  <a:lnTo>
                    <a:pt x="27" y="16"/>
                  </a:lnTo>
                  <a:lnTo>
                    <a:pt x="23" y="14"/>
                  </a:lnTo>
                  <a:lnTo>
                    <a:pt x="19" y="13"/>
                  </a:lnTo>
                  <a:lnTo>
                    <a:pt x="15" y="13"/>
                  </a:lnTo>
                  <a:lnTo>
                    <a:pt x="10" y="12"/>
                  </a:lnTo>
                  <a:lnTo>
                    <a:pt x="0" y="8"/>
                  </a:lnTo>
                  <a:lnTo>
                    <a:pt x="8" y="7"/>
                  </a:lnTo>
                  <a:lnTo>
                    <a:pt x="18" y="5"/>
                  </a:lnTo>
                  <a:lnTo>
                    <a:pt x="24" y="4"/>
                  </a:lnTo>
                  <a:lnTo>
                    <a:pt x="37" y="0"/>
                  </a:lnTo>
                </a:path>
              </a:pathLst>
            </a:custGeom>
            <a:solidFill>
              <a:srgbClr val="804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6" name="Freeform 139">
              <a:extLst>
                <a:ext uri="{FF2B5EF4-FFF2-40B4-BE49-F238E27FC236}">
                  <a16:creationId xmlns:a16="http://schemas.microsoft.com/office/drawing/2014/main" id="{65896F30-A5D2-46E5-88AB-BF4D01A7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" y="2067"/>
              <a:ext cx="58" cy="17"/>
            </a:xfrm>
            <a:custGeom>
              <a:avLst/>
              <a:gdLst>
                <a:gd name="T0" fmla="*/ 57 w 58"/>
                <a:gd name="T1" fmla="*/ 5 h 17"/>
                <a:gd name="T2" fmla="*/ 53 w 58"/>
                <a:gd name="T3" fmla="*/ 8 h 17"/>
                <a:gd name="T4" fmla="*/ 49 w 58"/>
                <a:gd name="T5" fmla="*/ 12 h 17"/>
                <a:gd name="T6" fmla="*/ 46 w 58"/>
                <a:gd name="T7" fmla="*/ 13 h 17"/>
                <a:gd name="T8" fmla="*/ 42 w 58"/>
                <a:gd name="T9" fmla="*/ 15 h 17"/>
                <a:gd name="T10" fmla="*/ 38 w 58"/>
                <a:gd name="T11" fmla="*/ 16 h 17"/>
                <a:gd name="T12" fmla="*/ 34 w 58"/>
                <a:gd name="T13" fmla="*/ 16 h 17"/>
                <a:gd name="T14" fmla="*/ 31 w 58"/>
                <a:gd name="T15" fmla="*/ 15 h 17"/>
                <a:gd name="T16" fmla="*/ 27 w 58"/>
                <a:gd name="T17" fmla="*/ 14 h 17"/>
                <a:gd name="T18" fmla="*/ 22 w 58"/>
                <a:gd name="T19" fmla="*/ 12 h 17"/>
                <a:gd name="T20" fmla="*/ 12 w 58"/>
                <a:gd name="T21" fmla="*/ 9 h 17"/>
                <a:gd name="T22" fmla="*/ 0 w 58"/>
                <a:gd name="T23" fmla="*/ 4 h 17"/>
                <a:gd name="T24" fmla="*/ 44 w 58"/>
                <a:gd name="T25" fmla="*/ 0 h 17"/>
                <a:gd name="T26" fmla="*/ 50 w 58"/>
                <a:gd name="T27" fmla="*/ 0 h 17"/>
                <a:gd name="T28" fmla="*/ 53 w 58"/>
                <a:gd name="T29" fmla="*/ 2 h 17"/>
                <a:gd name="T30" fmla="*/ 57 w 58"/>
                <a:gd name="T31" fmla="*/ 5 h 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8" h="17">
                  <a:moveTo>
                    <a:pt x="57" y="5"/>
                  </a:moveTo>
                  <a:lnTo>
                    <a:pt x="53" y="8"/>
                  </a:lnTo>
                  <a:lnTo>
                    <a:pt x="49" y="12"/>
                  </a:lnTo>
                  <a:lnTo>
                    <a:pt x="46" y="13"/>
                  </a:lnTo>
                  <a:lnTo>
                    <a:pt x="42" y="15"/>
                  </a:lnTo>
                  <a:lnTo>
                    <a:pt x="38" y="16"/>
                  </a:lnTo>
                  <a:lnTo>
                    <a:pt x="34" y="16"/>
                  </a:lnTo>
                  <a:lnTo>
                    <a:pt x="31" y="15"/>
                  </a:lnTo>
                  <a:lnTo>
                    <a:pt x="27" y="14"/>
                  </a:lnTo>
                  <a:lnTo>
                    <a:pt x="22" y="12"/>
                  </a:lnTo>
                  <a:lnTo>
                    <a:pt x="12" y="9"/>
                  </a:lnTo>
                  <a:lnTo>
                    <a:pt x="0" y="4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7" y="5"/>
                  </a:lnTo>
                </a:path>
              </a:pathLst>
            </a:custGeom>
            <a:solidFill>
              <a:srgbClr val="A05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7" name="Freeform 140">
              <a:extLst>
                <a:ext uri="{FF2B5EF4-FFF2-40B4-BE49-F238E27FC236}">
                  <a16:creationId xmlns:a16="http://schemas.microsoft.com/office/drawing/2014/main" id="{8EED6F25-1E5A-4584-8F50-594A2F9D4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041"/>
              <a:ext cx="59" cy="21"/>
            </a:xfrm>
            <a:custGeom>
              <a:avLst/>
              <a:gdLst>
                <a:gd name="T0" fmla="*/ 54 w 59"/>
                <a:gd name="T1" fmla="*/ 6 h 21"/>
                <a:gd name="T2" fmla="*/ 58 w 59"/>
                <a:gd name="T3" fmla="*/ 12 h 21"/>
                <a:gd name="T4" fmla="*/ 47 w 59"/>
                <a:gd name="T5" fmla="*/ 20 h 21"/>
                <a:gd name="T6" fmla="*/ 18 w 59"/>
                <a:gd name="T7" fmla="*/ 15 h 21"/>
                <a:gd name="T8" fmla="*/ 11 w 59"/>
                <a:gd name="T9" fmla="*/ 11 h 21"/>
                <a:gd name="T10" fmla="*/ 6 w 59"/>
                <a:gd name="T11" fmla="*/ 7 h 21"/>
                <a:gd name="T12" fmla="*/ 0 w 59"/>
                <a:gd name="T13" fmla="*/ 2 h 21"/>
                <a:gd name="T14" fmla="*/ 11 w 59"/>
                <a:gd name="T15" fmla="*/ 5 h 21"/>
                <a:gd name="T16" fmla="*/ 14 w 59"/>
                <a:gd name="T17" fmla="*/ 4 h 21"/>
                <a:gd name="T18" fmla="*/ 20 w 59"/>
                <a:gd name="T19" fmla="*/ 2 h 21"/>
                <a:gd name="T20" fmla="*/ 25 w 59"/>
                <a:gd name="T21" fmla="*/ 0 h 21"/>
                <a:gd name="T22" fmla="*/ 30 w 59"/>
                <a:gd name="T23" fmla="*/ 0 h 21"/>
                <a:gd name="T24" fmla="*/ 35 w 59"/>
                <a:gd name="T25" fmla="*/ 0 h 21"/>
                <a:gd name="T26" fmla="*/ 43 w 59"/>
                <a:gd name="T27" fmla="*/ 1 h 21"/>
                <a:gd name="T28" fmla="*/ 49 w 59"/>
                <a:gd name="T29" fmla="*/ 3 h 21"/>
                <a:gd name="T30" fmla="*/ 54 w 59"/>
                <a:gd name="T31" fmla="*/ 6 h 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9" h="21">
                  <a:moveTo>
                    <a:pt x="54" y="6"/>
                  </a:moveTo>
                  <a:lnTo>
                    <a:pt x="58" y="12"/>
                  </a:lnTo>
                  <a:lnTo>
                    <a:pt x="47" y="20"/>
                  </a:lnTo>
                  <a:lnTo>
                    <a:pt x="18" y="15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0" y="2"/>
                  </a:lnTo>
                  <a:lnTo>
                    <a:pt x="11" y="5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3" y="1"/>
                  </a:lnTo>
                  <a:lnTo>
                    <a:pt x="49" y="3"/>
                  </a:lnTo>
                  <a:lnTo>
                    <a:pt x="54" y="6"/>
                  </a:lnTo>
                </a:path>
              </a:pathLst>
            </a:custGeom>
            <a:solidFill>
              <a:srgbClr val="A05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Freeform 141">
              <a:extLst>
                <a:ext uri="{FF2B5EF4-FFF2-40B4-BE49-F238E27FC236}">
                  <a16:creationId xmlns:a16="http://schemas.microsoft.com/office/drawing/2014/main" id="{B5D10070-173D-491E-AD34-CF022C5D5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2024"/>
              <a:ext cx="53" cy="19"/>
            </a:xfrm>
            <a:custGeom>
              <a:avLst/>
              <a:gdLst>
                <a:gd name="T0" fmla="*/ 52 w 53"/>
                <a:gd name="T1" fmla="*/ 13 h 19"/>
                <a:gd name="T2" fmla="*/ 48 w 53"/>
                <a:gd name="T3" fmla="*/ 9 h 19"/>
                <a:gd name="T4" fmla="*/ 44 w 53"/>
                <a:gd name="T5" fmla="*/ 5 h 19"/>
                <a:gd name="T6" fmla="*/ 38 w 53"/>
                <a:gd name="T7" fmla="*/ 1 h 19"/>
                <a:gd name="T8" fmla="*/ 31 w 53"/>
                <a:gd name="T9" fmla="*/ 0 h 19"/>
                <a:gd name="T10" fmla="*/ 26 w 53"/>
                <a:gd name="T11" fmla="*/ 1 h 19"/>
                <a:gd name="T12" fmla="*/ 22 w 53"/>
                <a:gd name="T13" fmla="*/ 3 h 19"/>
                <a:gd name="T14" fmla="*/ 16 w 53"/>
                <a:gd name="T15" fmla="*/ 4 h 19"/>
                <a:gd name="T16" fmla="*/ 14 w 53"/>
                <a:gd name="T17" fmla="*/ 5 h 19"/>
                <a:gd name="T18" fmla="*/ 13 w 53"/>
                <a:gd name="T19" fmla="*/ 4 h 19"/>
                <a:gd name="T20" fmla="*/ 7 w 53"/>
                <a:gd name="T21" fmla="*/ 3 h 19"/>
                <a:gd name="T22" fmla="*/ 0 w 53"/>
                <a:gd name="T23" fmla="*/ 0 h 19"/>
                <a:gd name="T24" fmla="*/ 10 w 53"/>
                <a:gd name="T25" fmla="*/ 9 h 19"/>
                <a:gd name="T26" fmla="*/ 16 w 53"/>
                <a:gd name="T27" fmla="*/ 12 h 19"/>
                <a:gd name="T28" fmla="*/ 21 w 53"/>
                <a:gd name="T29" fmla="*/ 14 h 19"/>
                <a:gd name="T30" fmla="*/ 24 w 53"/>
                <a:gd name="T31" fmla="*/ 15 h 19"/>
                <a:gd name="T32" fmla="*/ 28 w 53"/>
                <a:gd name="T33" fmla="*/ 17 h 19"/>
                <a:gd name="T34" fmla="*/ 35 w 53"/>
                <a:gd name="T35" fmla="*/ 18 h 19"/>
                <a:gd name="T36" fmla="*/ 39 w 53"/>
                <a:gd name="T37" fmla="*/ 18 h 19"/>
                <a:gd name="T38" fmla="*/ 45 w 53"/>
                <a:gd name="T39" fmla="*/ 16 h 19"/>
                <a:gd name="T40" fmla="*/ 52 w 53"/>
                <a:gd name="T41" fmla="*/ 13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3" h="19">
                  <a:moveTo>
                    <a:pt x="52" y="13"/>
                  </a:moveTo>
                  <a:lnTo>
                    <a:pt x="48" y="9"/>
                  </a:lnTo>
                  <a:lnTo>
                    <a:pt x="44" y="5"/>
                  </a:lnTo>
                  <a:lnTo>
                    <a:pt x="38" y="1"/>
                  </a:lnTo>
                  <a:lnTo>
                    <a:pt x="31" y="0"/>
                  </a:lnTo>
                  <a:lnTo>
                    <a:pt x="26" y="1"/>
                  </a:lnTo>
                  <a:lnTo>
                    <a:pt x="22" y="3"/>
                  </a:lnTo>
                  <a:lnTo>
                    <a:pt x="16" y="4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7" y="3"/>
                  </a:lnTo>
                  <a:lnTo>
                    <a:pt x="0" y="0"/>
                  </a:lnTo>
                  <a:lnTo>
                    <a:pt x="10" y="9"/>
                  </a:lnTo>
                  <a:lnTo>
                    <a:pt x="16" y="12"/>
                  </a:lnTo>
                  <a:lnTo>
                    <a:pt x="21" y="14"/>
                  </a:lnTo>
                  <a:lnTo>
                    <a:pt x="24" y="15"/>
                  </a:lnTo>
                  <a:lnTo>
                    <a:pt x="28" y="17"/>
                  </a:lnTo>
                  <a:lnTo>
                    <a:pt x="35" y="18"/>
                  </a:lnTo>
                  <a:lnTo>
                    <a:pt x="39" y="18"/>
                  </a:lnTo>
                  <a:lnTo>
                    <a:pt x="45" y="16"/>
                  </a:lnTo>
                  <a:lnTo>
                    <a:pt x="52" y="13"/>
                  </a:lnTo>
                </a:path>
              </a:pathLst>
            </a:custGeom>
            <a:solidFill>
              <a:srgbClr val="804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9" name="Freeform 142">
              <a:extLst>
                <a:ext uri="{FF2B5EF4-FFF2-40B4-BE49-F238E27FC236}">
                  <a16:creationId xmlns:a16="http://schemas.microsoft.com/office/drawing/2014/main" id="{FD779089-D940-4CF3-815E-15D6B3BE8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" y="2056"/>
              <a:ext cx="62" cy="17"/>
            </a:xfrm>
            <a:custGeom>
              <a:avLst/>
              <a:gdLst>
                <a:gd name="T0" fmla="*/ 61 w 62"/>
                <a:gd name="T1" fmla="*/ 5 h 17"/>
                <a:gd name="T2" fmla="*/ 44 w 62"/>
                <a:gd name="T3" fmla="*/ 0 h 17"/>
                <a:gd name="T4" fmla="*/ 39 w 62"/>
                <a:gd name="T5" fmla="*/ 0 h 17"/>
                <a:gd name="T6" fmla="*/ 29 w 62"/>
                <a:gd name="T7" fmla="*/ 0 h 17"/>
                <a:gd name="T8" fmla="*/ 24 w 62"/>
                <a:gd name="T9" fmla="*/ 1 h 17"/>
                <a:gd name="T10" fmla="*/ 15 w 62"/>
                <a:gd name="T11" fmla="*/ 3 h 17"/>
                <a:gd name="T12" fmla="*/ 11 w 62"/>
                <a:gd name="T13" fmla="*/ 4 h 17"/>
                <a:gd name="T14" fmla="*/ 0 w 62"/>
                <a:gd name="T15" fmla="*/ 4 h 17"/>
                <a:gd name="T16" fmla="*/ 13 w 62"/>
                <a:gd name="T17" fmla="*/ 11 h 17"/>
                <a:gd name="T18" fmla="*/ 22 w 62"/>
                <a:gd name="T19" fmla="*/ 14 h 17"/>
                <a:gd name="T20" fmla="*/ 26 w 62"/>
                <a:gd name="T21" fmla="*/ 16 h 17"/>
                <a:gd name="T22" fmla="*/ 32 w 62"/>
                <a:gd name="T23" fmla="*/ 16 h 17"/>
                <a:gd name="T24" fmla="*/ 39 w 62"/>
                <a:gd name="T25" fmla="*/ 15 h 17"/>
                <a:gd name="T26" fmla="*/ 41 w 62"/>
                <a:gd name="T27" fmla="*/ 13 h 17"/>
                <a:gd name="T28" fmla="*/ 44 w 62"/>
                <a:gd name="T29" fmla="*/ 12 h 17"/>
                <a:gd name="T30" fmla="*/ 48 w 62"/>
                <a:gd name="T31" fmla="*/ 10 h 17"/>
                <a:gd name="T32" fmla="*/ 54 w 62"/>
                <a:gd name="T33" fmla="*/ 8 h 17"/>
                <a:gd name="T34" fmla="*/ 58 w 62"/>
                <a:gd name="T35" fmla="*/ 7 h 17"/>
                <a:gd name="T36" fmla="*/ 61 w 62"/>
                <a:gd name="T37" fmla="*/ 5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2" h="17">
                  <a:moveTo>
                    <a:pt x="61" y="5"/>
                  </a:moveTo>
                  <a:lnTo>
                    <a:pt x="44" y="0"/>
                  </a:lnTo>
                  <a:lnTo>
                    <a:pt x="39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15" y="3"/>
                  </a:lnTo>
                  <a:lnTo>
                    <a:pt x="11" y="4"/>
                  </a:lnTo>
                  <a:lnTo>
                    <a:pt x="0" y="4"/>
                  </a:lnTo>
                  <a:lnTo>
                    <a:pt x="13" y="11"/>
                  </a:lnTo>
                  <a:lnTo>
                    <a:pt x="22" y="14"/>
                  </a:lnTo>
                  <a:lnTo>
                    <a:pt x="26" y="16"/>
                  </a:lnTo>
                  <a:lnTo>
                    <a:pt x="32" y="16"/>
                  </a:lnTo>
                  <a:lnTo>
                    <a:pt x="39" y="15"/>
                  </a:lnTo>
                  <a:lnTo>
                    <a:pt x="41" y="13"/>
                  </a:lnTo>
                  <a:lnTo>
                    <a:pt x="44" y="12"/>
                  </a:lnTo>
                  <a:lnTo>
                    <a:pt x="48" y="10"/>
                  </a:lnTo>
                  <a:lnTo>
                    <a:pt x="54" y="8"/>
                  </a:lnTo>
                  <a:lnTo>
                    <a:pt x="58" y="7"/>
                  </a:lnTo>
                  <a:lnTo>
                    <a:pt x="61" y="5"/>
                  </a:lnTo>
                </a:path>
              </a:pathLst>
            </a:custGeom>
            <a:solidFill>
              <a:srgbClr val="804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0" name="Freeform 143">
              <a:extLst>
                <a:ext uri="{FF2B5EF4-FFF2-40B4-BE49-F238E27FC236}">
                  <a16:creationId xmlns:a16="http://schemas.microsoft.com/office/drawing/2014/main" id="{5CD31148-E3B3-477C-B880-01E0CCF82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0"/>
              <a:ext cx="17" cy="27"/>
            </a:xfrm>
            <a:custGeom>
              <a:avLst/>
              <a:gdLst>
                <a:gd name="T0" fmla="*/ 4 w 17"/>
                <a:gd name="T1" fmla="*/ 11 h 27"/>
                <a:gd name="T2" fmla="*/ 6 w 17"/>
                <a:gd name="T3" fmla="*/ 22 h 27"/>
                <a:gd name="T4" fmla="*/ 6 w 17"/>
                <a:gd name="T5" fmla="*/ 24 h 27"/>
                <a:gd name="T6" fmla="*/ 5 w 17"/>
                <a:gd name="T7" fmla="*/ 26 h 27"/>
                <a:gd name="T8" fmla="*/ 3 w 17"/>
                <a:gd name="T9" fmla="*/ 26 h 27"/>
                <a:gd name="T10" fmla="*/ 1 w 17"/>
                <a:gd name="T11" fmla="*/ 25 h 27"/>
                <a:gd name="T12" fmla="*/ 1 w 17"/>
                <a:gd name="T13" fmla="*/ 23 h 27"/>
                <a:gd name="T14" fmla="*/ 1 w 17"/>
                <a:gd name="T15" fmla="*/ 11 h 27"/>
                <a:gd name="T16" fmla="*/ 0 w 17"/>
                <a:gd name="T17" fmla="*/ 7 h 27"/>
                <a:gd name="T18" fmla="*/ 0 w 17"/>
                <a:gd name="T19" fmla="*/ 5 h 27"/>
                <a:gd name="T20" fmla="*/ 0 w 17"/>
                <a:gd name="T21" fmla="*/ 3 h 27"/>
                <a:gd name="T22" fmla="*/ 1 w 17"/>
                <a:gd name="T23" fmla="*/ 2 h 27"/>
                <a:gd name="T24" fmla="*/ 2 w 17"/>
                <a:gd name="T25" fmla="*/ 0 h 27"/>
                <a:gd name="T26" fmla="*/ 4 w 17"/>
                <a:gd name="T27" fmla="*/ 0 h 27"/>
                <a:gd name="T28" fmla="*/ 6 w 17"/>
                <a:gd name="T29" fmla="*/ 0 h 27"/>
                <a:gd name="T30" fmla="*/ 9 w 17"/>
                <a:gd name="T31" fmla="*/ 0 h 27"/>
                <a:gd name="T32" fmla="*/ 12 w 17"/>
                <a:gd name="T33" fmla="*/ 0 h 27"/>
                <a:gd name="T34" fmla="*/ 14 w 17"/>
                <a:gd name="T35" fmla="*/ 2 h 27"/>
                <a:gd name="T36" fmla="*/ 16 w 17"/>
                <a:gd name="T37" fmla="*/ 4 h 27"/>
                <a:gd name="T38" fmla="*/ 16 w 17"/>
                <a:gd name="T39" fmla="*/ 7 h 27"/>
                <a:gd name="T40" fmla="*/ 14 w 17"/>
                <a:gd name="T41" fmla="*/ 9 h 27"/>
                <a:gd name="T42" fmla="*/ 12 w 17"/>
                <a:gd name="T43" fmla="*/ 11 h 27"/>
                <a:gd name="T44" fmla="*/ 4 w 17"/>
                <a:gd name="T45" fmla="*/ 11 h 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" h="27">
                  <a:moveTo>
                    <a:pt x="4" y="11"/>
                  </a:moveTo>
                  <a:lnTo>
                    <a:pt x="6" y="22"/>
                  </a:lnTo>
                  <a:lnTo>
                    <a:pt x="6" y="24"/>
                  </a:lnTo>
                  <a:lnTo>
                    <a:pt x="5" y="26"/>
                  </a:lnTo>
                  <a:lnTo>
                    <a:pt x="3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7"/>
                  </a:lnTo>
                  <a:lnTo>
                    <a:pt x="14" y="9"/>
                  </a:lnTo>
                  <a:lnTo>
                    <a:pt x="12" y="11"/>
                  </a:lnTo>
                  <a:lnTo>
                    <a:pt x="4" y="11"/>
                  </a:lnTo>
                </a:path>
              </a:pathLst>
            </a:custGeom>
            <a:solidFill>
              <a:srgbClr val="FFA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1" name="Freeform 144">
              <a:extLst>
                <a:ext uri="{FF2B5EF4-FFF2-40B4-BE49-F238E27FC236}">
                  <a16:creationId xmlns:a16="http://schemas.microsoft.com/office/drawing/2014/main" id="{811923B4-F4BA-4F8C-986B-14218676E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" y="209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1 w 17"/>
                <a:gd name="T3" fmla="*/ 13 h 17"/>
                <a:gd name="T4" fmla="*/ 1 w 17"/>
                <a:gd name="T5" fmla="*/ 11 h 17"/>
                <a:gd name="T6" fmla="*/ 5 w 17"/>
                <a:gd name="T7" fmla="*/ 4 h 17"/>
                <a:gd name="T8" fmla="*/ 8 w 17"/>
                <a:gd name="T9" fmla="*/ 6 h 17"/>
                <a:gd name="T10" fmla="*/ 12 w 17"/>
                <a:gd name="T11" fmla="*/ 11 h 17"/>
                <a:gd name="T12" fmla="*/ 14 w 17"/>
                <a:gd name="T13" fmla="*/ 9 h 17"/>
                <a:gd name="T14" fmla="*/ 16 w 17"/>
                <a:gd name="T15" fmla="*/ 4 h 17"/>
                <a:gd name="T16" fmla="*/ 12 w 17"/>
                <a:gd name="T17" fmla="*/ 0 h 17"/>
                <a:gd name="T18" fmla="*/ 8 w 17"/>
                <a:gd name="T19" fmla="*/ 0 h 17"/>
                <a:gd name="T20" fmla="*/ 3 w 17"/>
                <a:gd name="T21" fmla="*/ 0 h 17"/>
                <a:gd name="T22" fmla="*/ 3 w 17"/>
                <a:gd name="T23" fmla="*/ 4 h 17"/>
                <a:gd name="T24" fmla="*/ 0 w 17"/>
                <a:gd name="T25" fmla="*/ 16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" y="13"/>
                  </a:lnTo>
                  <a:lnTo>
                    <a:pt x="1" y="11"/>
                  </a:lnTo>
                  <a:lnTo>
                    <a:pt x="5" y="4"/>
                  </a:lnTo>
                  <a:lnTo>
                    <a:pt x="8" y="6"/>
                  </a:lnTo>
                  <a:lnTo>
                    <a:pt x="12" y="11"/>
                  </a:lnTo>
                  <a:lnTo>
                    <a:pt x="14" y="9"/>
                  </a:lnTo>
                  <a:lnTo>
                    <a:pt x="16" y="4"/>
                  </a:lnTo>
                  <a:lnTo>
                    <a:pt x="12" y="0"/>
                  </a:lnTo>
                  <a:lnTo>
                    <a:pt x="8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0" y="16"/>
                  </a:lnTo>
                </a:path>
              </a:pathLst>
            </a:custGeom>
            <a:solidFill>
              <a:srgbClr val="FFC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842" name="Group 145">
              <a:extLst>
                <a:ext uri="{FF2B5EF4-FFF2-40B4-BE49-F238E27FC236}">
                  <a16:creationId xmlns:a16="http://schemas.microsoft.com/office/drawing/2014/main" id="{0895B138-F956-45C6-96E8-47D1E615C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" y="2092"/>
              <a:ext cx="94" cy="95"/>
              <a:chOff x="1623" y="2092"/>
              <a:chExt cx="94" cy="95"/>
            </a:xfrm>
          </p:grpSpPr>
          <p:grpSp>
            <p:nvGrpSpPr>
              <p:cNvPr id="26856" name="Group 146">
                <a:extLst>
                  <a:ext uri="{FF2B5EF4-FFF2-40B4-BE49-F238E27FC236}">
                    <a16:creationId xmlns:a16="http://schemas.microsoft.com/office/drawing/2014/main" id="{F1506A0E-48F5-4474-AB7F-23EA40005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3" y="2100"/>
                <a:ext cx="92" cy="87"/>
                <a:chOff x="1623" y="2100"/>
                <a:chExt cx="92" cy="87"/>
              </a:xfrm>
            </p:grpSpPr>
            <p:sp>
              <p:nvSpPr>
                <p:cNvPr id="26860" name="Freeform 147">
                  <a:extLst>
                    <a:ext uri="{FF2B5EF4-FFF2-40B4-BE49-F238E27FC236}">
                      <a16:creationId xmlns:a16="http://schemas.microsoft.com/office/drawing/2014/main" id="{0785D9A5-F064-4B7B-B7E5-E252A5826F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4" y="2103"/>
                  <a:ext cx="24" cy="17"/>
                </a:xfrm>
                <a:custGeom>
                  <a:avLst/>
                  <a:gdLst>
                    <a:gd name="T0" fmla="*/ 22 w 24"/>
                    <a:gd name="T1" fmla="*/ 7 h 17"/>
                    <a:gd name="T2" fmla="*/ 23 w 24"/>
                    <a:gd name="T3" fmla="*/ 16 h 17"/>
                    <a:gd name="T4" fmla="*/ 18 w 24"/>
                    <a:gd name="T5" fmla="*/ 15 h 17"/>
                    <a:gd name="T6" fmla="*/ 13 w 24"/>
                    <a:gd name="T7" fmla="*/ 15 h 17"/>
                    <a:gd name="T8" fmla="*/ 9 w 24"/>
                    <a:gd name="T9" fmla="*/ 14 h 17"/>
                    <a:gd name="T10" fmla="*/ 4 w 24"/>
                    <a:gd name="T11" fmla="*/ 12 h 17"/>
                    <a:gd name="T12" fmla="*/ 0 w 24"/>
                    <a:gd name="T13" fmla="*/ 8 h 17"/>
                    <a:gd name="T14" fmla="*/ 0 w 24"/>
                    <a:gd name="T15" fmla="*/ 4 h 17"/>
                    <a:gd name="T16" fmla="*/ 0 w 24"/>
                    <a:gd name="T17" fmla="*/ 2 h 17"/>
                    <a:gd name="T18" fmla="*/ 0 w 24"/>
                    <a:gd name="T19" fmla="*/ 0 h 17"/>
                    <a:gd name="T20" fmla="*/ 10 w 24"/>
                    <a:gd name="T21" fmla="*/ 0 h 17"/>
                    <a:gd name="T22" fmla="*/ 22 w 24"/>
                    <a:gd name="T23" fmla="*/ 7 h 1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4" h="17">
                      <a:moveTo>
                        <a:pt x="22" y="7"/>
                      </a:moveTo>
                      <a:lnTo>
                        <a:pt x="23" y="16"/>
                      </a:lnTo>
                      <a:lnTo>
                        <a:pt x="18" y="15"/>
                      </a:lnTo>
                      <a:lnTo>
                        <a:pt x="13" y="15"/>
                      </a:lnTo>
                      <a:lnTo>
                        <a:pt x="9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2" y="7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61" name="Freeform 148">
                  <a:extLst>
                    <a:ext uri="{FF2B5EF4-FFF2-40B4-BE49-F238E27FC236}">
                      <a16:creationId xmlns:a16="http://schemas.microsoft.com/office/drawing/2014/main" id="{1B477E03-242D-4EFA-B23C-AFE1F56885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1" y="2119"/>
                  <a:ext cx="17" cy="17"/>
                </a:xfrm>
                <a:custGeom>
                  <a:avLst/>
                  <a:gdLst>
                    <a:gd name="T0" fmla="*/ 16 w 17"/>
                    <a:gd name="T1" fmla="*/ 6 h 17"/>
                    <a:gd name="T2" fmla="*/ 14 w 17"/>
                    <a:gd name="T3" fmla="*/ 10 h 17"/>
                    <a:gd name="T4" fmla="*/ 8 w 17"/>
                    <a:gd name="T5" fmla="*/ 16 h 17"/>
                    <a:gd name="T6" fmla="*/ 7 w 17"/>
                    <a:gd name="T7" fmla="*/ 13 h 17"/>
                    <a:gd name="T8" fmla="*/ 3 w 17"/>
                    <a:gd name="T9" fmla="*/ 11 h 17"/>
                    <a:gd name="T10" fmla="*/ 0 w 17"/>
                    <a:gd name="T11" fmla="*/ 8 h 17"/>
                    <a:gd name="T12" fmla="*/ 0 w 17"/>
                    <a:gd name="T13" fmla="*/ 5 h 17"/>
                    <a:gd name="T14" fmla="*/ 0 w 17"/>
                    <a:gd name="T15" fmla="*/ 4 h 17"/>
                    <a:gd name="T16" fmla="*/ 4 w 17"/>
                    <a:gd name="T17" fmla="*/ 0 h 17"/>
                    <a:gd name="T18" fmla="*/ 13 w 17"/>
                    <a:gd name="T19" fmla="*/ 2 h 17"/>
                    <a:gd name="T20" fmla="*/ 16 w 17"/>
                    <a:gd name="T21" fmla="*/ 6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" h="17">
                      <a:moveTo>
                        <a:pt x="16" y="6"/>
                      </a:moveTo>
                      <a:lnTo>
                        <a:pt x="14" y="10"/>
                      </a:lnTo>
                      <a:lnTo>
                        <a:pt x="8" y="16"/>
                      </a:lnTo>
                      <a:lnTo>
                        <a:pt x="7" y="13"/>
                      </a:lnTo>
                      <a:lnTo>
                        <a:pt x="3" y="11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4" y="0"/>
                      </a:lnTo>
                      <a:lnTo>
                        <a:pt x="13" y="2"/>
                      </a:lnTo>
                      <a:lnTo>
                        <a:pt x="16" y="6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62" name="Freeform 149">
                  <a:extLst>
                    <a:ext uri="{FF2B5EF4-FFF2-40B4-BE49-F238E27FC236}">
                      <a16:creationId xmlns:a16="http://schemas.microsoft.com/office/drawing/2014/main" id="{60640369-2E28-43F9-8D7B-1CD34EA9F9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6" y="2103"/>
                  <a:ext cx="18" cy="17"/>
                </a:xfrm>
                <a:custGeom>
                  <a:avLst/>
                  <a:gdLst>
                    <a:gd name="T0" fmla="*/ 0 w 18"/>
                    <a:gd name="T1" fmla="*/ 2 h 17"/>
                    <a:gd name="T2" fmla="*/ 0 w 18"/>
                    <a:gd name="T3" fmla="*/ 8 h 17"/>
                    <a:gd name="T4" fmla="*/ 2 w 18"/>
                    <a:gd name="T5" fmla="*/ 10 h 17"/>
                    <a:gd name="T6" fmla="*/ 3 w 18"/>
                    <a:gd name="T7" fmla="*/ 13 h 17"/>
                    <a:gd name="T8" fmla="*/ 5 w 18"/>
                    <a:gd name="T9" fmla="*/ 14 h 17"/>
                    <a:gd name="T10" fmla="*/ 7 w 18"/>
                    <a:gd name="T11" fmla="*/ 16 h 17"/>
                    <a:gd name="T12" fmla="*/ 10 w 18"/>
                    <a:gd name="T13" fmla="*/ 16 h 17"/>
                    <a:gd name="T14" fmla="*/ 13 w 18"/>
                    <a:gd name="T15" fmla="*/ 16 h 17"/>
                    <a:gd name="T16" fmla="*/ 17 w 18"/>
                    <a:gd name="T17" fmla="*/ 16 h 17"/>
                    <a:gd name="T18" fmla="*/ 15 w 18"/>
                    <a:gd name="T19" fmla="*/ 9 h 17"/>
                    <a:gd name="T20" fmla="*/ 13 w 18"/>
                    <a:gd name="T21" fmla="*/ 4 h 17"/>
                    <a:gd name="T22" fmla="*/ 5 w 18"/>
                    <a:gd name="T23" fmla="*/ 0 h 17"/>
                    <a:gd name="T24" fmla="*/ 0 w 18"/>
                    <a:gd name="T25" fmla="*/ 2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8" h="17">
                      <a:moveTo>
                        <a:pt x="0" y="2"/>
                      </a:moveTo>
                      <a:lnTo>
                        <a:pt x="0" y="8"/>
                      </a:lnTo>
                      <a:lnTo>
                        <a:pt x="2" y="10"/>
                      </a:lnTo>
                      <a:lnTo>
                        <a:pt x="3" y="13"/>
                      </a:lnTo>
                      <a:lnTo>
                        <a:pt x="5" y="14"/>
                      </a:lnTo>
                      <a:lnTo>
                        <a:pt x="7" y="16"/>
                      </a:lnTo>
                      <a:lnTo>
                        <a:pt x="10" y="16"/>
                      </a:lnTo>
                      <a:lnTo>
                        <a:pt x="13" y="16"/>
                      </a:lnTo>
                      <a:lnTo>
                        <a:pt x="17" y="16"/>
                      </a:lnTo>
                      <a:lnTo>
                        <a:pt x="15" y="9"/>
                      </a:lnTo>
                      <a:lnTo>
                        <a:pt x="13" y="4"/>
                      </a:lnTo>
                      <a:lnTo>
                        <a:pt x="5" y="0"/>
                      </a:lnTo>
                      <a:lnTo>
                        <a:pt x="0" y="2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63" name="Freeform 150">
                  <a:extLst>
                    <a:ext uri="{FF2B5EF4-FFF2-40B4-BE49-F238E27FC236}">
                      <a16:creationId xmlns:a16="http://schemas.microsoft.com/office/drawing/2014/main" id="{EC90CEF5-E48E-491B-BB39-E5BBBAEB0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4" y="2119"/>
                  <a:ext cx="17" cy="17"/>
                </a:xfrm>
                <a:custGeom>
                  <a:avLst/>
                  <a:gdLst>
                    <a:gd name="T0" fmla="*/ 16 w 17"/>
                    <a:gd name="T1" fmla="*/ 8 h 17"/>
                    <a:gd name="T2" fmla="*/ 13 w 17"/>
                    <a:gd name="T3" fmla="*/ 12 h 17"/>
                    <a:gd name="T4" fmla="*/ 12 w 17"/>
                    <a:gd name="T5" fmla="*/ 14 h 17"/>
                    <a:gd name="T6" fmla="*/ 9 w 17"/>
                    <a:gd name="T7" fmla="*/ 16 h 17"/>
                    <a:gd name="T8" fmla="*/ 6 w 17"/>
                    <a:gd name="T9" fmla="*/ 16 h 17"/>
                    <a:gd name="T10" fmla="*/ 3 w 17"/>
                    <a:gd name="T11" fmla="*/ 14 h 17"/>
                    <a:gd name="T12" fmla="*/ 1 w 17"/>
                    <a:gd name="T13" fmla="*/ 12 h 17"/>
                    <a:gd name="T14" fmla="*/ 0 w 17"/>
                    <a:gd name="T15" fmla="*/ 11 h 17"/>
                    <a:gd name="T16" fmla="*/ 0 w 17"/>
                    <a:gd name="T17" fmla="*/ 6 h 17"/>
                    <a:gd name="T18" fmla="*/ 0 w 17"/>
                    <a:gd name="T19" fmla="*/ 1 h 17"/>
                    <a:gd name="T20" fmla="*/ 4 w 17"/>
                    <a:gd name="T21" fmla="*/ 0 h 17"/>
                    <a:gd name="T22" fmla="*/ 11 w 17"/>
                    <a:gd name="T23" fmla="*/ 0 h 17"/>
                    <a:gd name="T24" fmla="*/ 16 w 17"/>
                    <a:gd name="T25" fmla="*/ 8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16" y="8"/>
                      </a:moveTo>
                      <a:lnTo>
                        <a:pt x="13" y="12"/>
                      </a:lnTo>
                      <a:lnTo>
                        <a:pt x="12" y="14"/>
                      </a:lnTo>
                      <a:lnTo>
                        <a:pt x="9" y="16"/>
                      </a:lnTo>
                      <a:lnTo>
                        <a:pt x="6" y="16"/>
                      </a:lnTo>
                      <a:lnTo>
                        <a:pt x="3" y="14"/>
                      </a:lnTo>
                      <a:lnTo>
                        <a:pt x="1" y="12"/>
                      </a:lnTo>
                      <a:lnTo>
                        <a:pt x="0" y="11"/>
                      </a:lnTo>
                      <a:lnTo>
                        <a:pt x="0" y="6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11" y="0"/>
                      </a:lnTo>
                      <a:lnTo>
                        <a:pt x="16" y="8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64" name="Oval 151">
                  <a:extLst>
                    <a:ext uri="{FF2B5EF4-FFF2-40B4-BE49-F238E27FC236}">
                      <a16:creationId xmlns:a16="http://schemas.microsoft.com/office/drawing/2014/main" id="{730999D5-BD1D-4E81-B1FC-FC612205A4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2103"/>
                  <a:ext cx="16" cy="16"/>
                </a:xfrm>
                <a:prstGeom prst="ellipse">
                  <a:avLst/>
                </a:prstGeom>
                <a:solidFill>
                  <a:srgbClr val="00E0E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865" name="Oval 152">
                  <a:extLst>
                    <a:ext uri="{FF2B5EF4-FFF2-40B4-BE49-F238E27FC236}">
                      <a16:creationId xmlns:a16="http://schemas.microsoft.com/office/drawing/2014/main" id="{20A4DFDF-9577-4267-A808-C2B4408AEA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7" y="2118"/>
                  <a:ext cx="16" cy="16"/>
                </a:xfrm>
                <a:prstGeom prst="ellipse">
                  <a:avLst/>
                </a:prstGeom>
                <a:solidFill>
                  <a:srgbClr val="00E0E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866" name="Oval 153">
                  <a:extLst>
                    <a:ext uri="{FF2B5EF4-FFF2-40B4-BE49-F238E27FC236}">
                      <a16:creationId xmlns:a16="http://schemas.microsoft.com/office/drawing/2014/main" id="{6045BAD1-FF03-47A5-A4FA-81981A7866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5" y="2105"/>
                  <a:ext cx="16" cy="16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867" name="Oval 154">
                  <a:extLst>
                    <a:ext uri="{FF2B5EF4-FFF2-40B4-BE49-F238E27FC236}">
                      <a16:creationId xmlns:a16="http://schemas.microsoft.com/office/drawing/2014/main" id="{782C724F-4286-4981-96B4-31ED1583F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8" y="2119"/>
                  <a:ext cx="16" cy="16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868" name="Oval 155">
                  <a:extLst>
                    <a:ext uri="{FF2B5EF4-FFF2-40B4-BE49-F238E27FC236}">
                      <a16:creationId xmlns:a16="http://schemas.microsoft.com/office/drawing/2014/main" id="{2FD2BC9A-4E44-4D0E-AFAA-65C592ABB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7" y="2106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6869" name="Group 156">
                  <a:extLst>
                    <a:ext uri="{FF2B5EF4-FFF2-40B4-BE49-F238E27FC236}">
                      <a16:creationId xmlns:a16="http://schemas.microsoft.com/office/drawing/2014/main" id="{49DD7E67-249B-43C2-A4E2-8F9D080C35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23" y="2109"/>
                  <a:ext cx="77" cy="78"/>
                  <a:chOff x="1623" y="2109"/>
                  <a:chExt cx="77" cy="78"/>
                </a:xfrm>
              </p:grpSpPr>
              <p:sp>
                <p:nvSpPr>
                  <p:cNvPr id="26875" name="Freeform 157">
                    <a:extLst>
                      <a:ext uri="{FF2B5EF4-FFF2-40B4-BE49-F238E27FC236}">
                        <a16:creationId xmlns:a16="http://schemas.microsoft.com/office/drawing/2014/main" id="{71440BB6-9BCB-4951-BEB6-B70BD0CBF1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23" y="2109"/>
                    <a:ext cx="38" cy="57"/>
                  </a:xfrm>
                  <a:custGeom>
                    <a:avLst/>
                    <a:gdLst>
                      <a:gd name="T0" fmla="*/ 3 w 38"/>
                      <a:gd name="T1" fmla="*/ 0 h 57"/>
                      <a:gd name="T2" fmla="*/ 14 w 38"/>
                      <a:gd name="T3" fmla="*/ 16 h 57"/>
                      <a:gd name="T4" fmla="*/ 16 w 38"/>
                      <a:gd name="T5" fmla="*/ 18 h 57"/>
                      <a:gd name="T6" fmla="*/ 19 w 38"/>
                      <a:gd name="T7" fmla="*/ 20 h 57"/>
                      <a:gd name="T8" fmla="*/ 21 w 38"/>
                      <a:gd name="T9" fmla="*/ 21 h 57"/>
                      <a:gd name="T10" fmla="*/ 30 w 38"/>
                      <a:gd name="T11" fmla="*/ 21 h 57"/>
                      <a:gd name="T12" fmla="*/ 37 w 38"/>
                      <a:gd name="T13" fmla="*/ 24 h 57"/>
                      <a:gd name="T14" fmla="*/ 26 w 38"/>
                      <a:gd name="T15" fmla="*/ 26 h 57"/>
                      <a:gd name="T16" fmla="*/ 21 w 38"/>
                      <a:gd name="T17" fmla="*/ 26 h 57"/>
                      <a:gd name="T18" fmla="*/ 16 w 38"/>
                      <a:gd name="T19" fmla="*/ 27 h 57"/>
                      <a:gd name="T20" fmla="*/ 12 w 38"/>
                      <a:gd name="T21" fmla="*/ 31 h 57"/>
                      <a:gd name="T22" fmla="*/ 8 w 38"/>
                      <a:gd name="T23" fmla="*/ 43 h 57"/>
                      <a:gd name="T24" fmla="*/ 10 w 38"/>
                      <a:gd name="T25" fmla="*/ 56 h 57"/>
                      <a:gd name="T26" fmla="*/ 7 w 38"/>
                      <a:gd name="T27" fmla="*/ 50 h 57"/>
                      <a:gd name="T28" fmla="*/ 5 w 38"/>
                      <a:gd name="T29" fmla="*/ 47 h 57"/>
                      <a:gd name="T30" fmla="*/ 3 w 38"/>
                      <a:gd name="T31" fmla="*/ 44 h 57"/>
                      <a:gd name="T32" fmla="*/ 3 w 38"/>
                      <a:gd name="T33" fmla="*/ 41 h 57"/>
                      <a:gd name="T34" fmla="*/ 3 w 38"/>
                      <a:gd name="T35" fmla="*/ 37 h 57"/>
                      <a:gd name="T36" fmla="*/ 4 w 38"/>
                      <a:gd name="T37" fmla="*/ 31 h 57"/>
                      <a:gd name="T38" fmla="*/ 4 w 38"/>
                      <a:gd name="T39" fmla="*/ 34 h 57"/>
                      <a:gd name="T40" fmla="*/ 6 w 38"/>
                      <a:gd name="T41" fmla="*/ 29 h 57"/>
                      <a:gd name="T42" fmla="*/ 8 w 38"/>
                      <a:gd name="T43" fmla="*/ 26 h 57"/>
                      <a:gd name="T44" fmla="*/ 2 w 38"/>
                      <a:gd name="T45" fmla="*/ 19 h 57"/>
                      <a:gd name="T46" fmla="*/ 0 w 38"/>
                      <a:gd name="T47" fmla="*/ 17 h 57"/>
                      <a:gd name="T48" fmla="*/ 0 w 38"/>
                      <a:gd name="T49" fmla="*/ 14 h 57"/>
                      <a:gd name="T50" fmla="*/ 0 w 38"/>
                      <a:gd name="T51" fmla="*/ 12 h 57"/>
                      <a:gd name="T52" fmla="*/ 0 w 38"/>
                      <a:gd name="T53" fmla="*/ 9 h 57"/>
                      <a:gd name="T54" fmla="*/ 3 w 38"/>
                      <a:gd name="T55" fmla="*/ 0 h 57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8" h="57">
                        <a:moveTo>
                          <a:pt x="3" y="0"/>
                        </a:moveTo>
                        <a:lnTo>
                          <a:pt x="14" y="16"/>
                        </a:lnTo>
                        <a:lnTo>
                          <a:pt x="16" y="18"/>
                        </a:lnTo>
                        <a:lnTo>
                          <a:pt x="19" y="20"/>
                        </a:lnTo>
                        <a:lnTo>
                          <a:pt x="21" y="21"/>
                        </a:lnTo>
                        <a:lnTo>
                          <a:pt x="30" y="21"/>
                        </a:lnTo>
                        <a:lnTo>
                          <a:pt x="37" y="24"/>
                        </a:lnTo>
                        <a:lnTo>
                          <a:pt x="26" y="26"/>
                        </a:lnTo>
                        <a:lnTo>
                          <a:pt x="21" y="26"/>
                        </a:lnTo>
                        <a:lnTo>
                          <a:pt x="16" y="27"/>
                        </a:lnTo>
                        <a:lnTo>
                          <a:pt x="12" y="31"/>
                        </a:lnTo>
                        <a:lnTo>
                          <a:pt x="8" y="43"/>
                        </a:lnTo>
                        <a:lnTo>
                          <a:pt x="10" y="56"/>
                        </a:lnTo>
                        <a:lnTo>
                          <a:pt x="7" y="50"/>
                        </a:lnTo>
                        <a:lnTo>
                          <a:pt x="5" y="47"/>
                        </a:lnTo>
                        <a:lnTo>
                          <a:pt x="3" y="44"/>
                        </a:lnTo>
                        <a:lnTo>
                          <a:pt x="3" y="41"/>
                        </a:lnTo>
                        <a:lnTo>
                          <a:pt x="3" y="37"/>
                        </a:lnTo>
                        <a:lnTo>
                          <a:pt x="4" y="31"/>
                        </a:lnTo>
                        <a:lnTo>
                          <a:pt x="4" y="34"/>
                        </a:lnTo>
                        <a:lnTo>
                          <a:pt x="6" y="29"/>
                        </a:lnTo>
                        <a:lnTo>
                          <a:pt x="8" y="26"/>
                        </a:lnTo>
                        <a:lnTo>
                          <a:pt x="2" y="19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0" y="12"/>
                        </a:lnTo>
                        <a:lnTo>
                          <a:pt x="0" y="9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FFA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76" name="Freeform 158">
                    <a:extLst>
                      <a:ext uri="{FF2B5EF4-FFF2-40B4-BE49-F238E27FC236}">
                        <a16:creationId xmlns:a16="http://schemas.microsoft.com/office/drawing/2014/main" id="{7E6181A0-D74B-411E-A9B4-6169198529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46" y="2170"/>
                    <a:ext cx="22" cy="17"/>
                  </a:xfrm>
                  <a:custGeom>
                    <a:avLst/>
                    <a:gdLst>
                      <a:gd name="T0" fmla="*/ 21 w 22"/>
                      <a:gd name="T1" fmla="*/ 12 h 17"/>
                      <a:gd name="T2" fmla="*/ 15 w 22"/>
                      <a:gd name="T3" fmla="*/ 0 h 17"/>
                      <a:gd name="T4" fmla="*/ 7 w 22"/>
                      <a:gd name="T5" fmla="*/ 0 h 17"/>
                      <a:gd name="T6" fmla="*/ 0 w 22"/>
                      <a:gd name="T7" fmla="*/ 3 h 17"/>
                      <a:gd name="T8" fmla="*/ 7 w 22"/>
                      <a:gd name="T9" fmla="*/ 16 h 17"/>
                      <a:gd name="T10" fmla="*/ 21 w 22"/>
                      <a:gd name="T11" fmla="*/ 12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2" h="17">
                        <a:moveTo>
                          <a:pt x="21" y="12"/>
                        </a:moveTo>
                        <a:lnTo>
                          <a:pt x="15" y="0"/>
                        </a:lnTo>
                        <a:lnTo>
                          <a:pt x="7" y="0"/>
                        </a:lnTo>
                        <a:lnTo>
                          <a:pt x="0" y="3"/>
                        </a:lnTo>
                        <a:lnTo>
                          <a:pt x="7" y="16"/>
                        </a:lnTo>
                        <a:lnTo>
                          <a:pt x="21" y="12"/>
                        </a:lnTo>
                      </a:path>
                    </a:pathLst>
                  </a:custGeom>
                  <a:solidFill>
                    <a:srgbClr val="FFA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77" name="Freeform 159">
                    <a:extLst>
                      <a:ext uri="{FF2B5EF4-FFF2-40B4-BE49-F238E27FC236}">
                        <a16:creationId xmlns:a16="http://schemas.microsoft.com/office/drawing/2014/main" id="{32787187-FE63-455E-A081-124766FD17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6" y="2160"/>
                    <a:ext cx="23" cy="17"/>
                  </a:xfrm>
                  <a:custGeom>
                    <a:avLst/>
                    <a:gdLst>
                      <a:gd name="T0" fmla="*/ 0 w 23"/>
                      <a:gd name="T1" fmla="*/ 0 h 17"/>
                      <a:gd name="T2" fmla="*/ 14 w 23"/>
                      <a:gd name="T3" fmla="*/ 0 h 17"/>
                      <a:gd name="T4" fmla="*/ 15 w 23"/>
                      <a:gd name="T5" fmla="*/ 4 h 17"/>
                      <a:gd name="T6" fmla="*/ 18 w 23"/>
                      <a:gd name="T7" fmla="*/ 4 h 17"/>
                      <a:gd name="T8" fmla="*/ 22 w 23"/>
                      <a:gd name="T9" fmla="*/ 16 h 17"/>
                      <a:gd name="T10" fmla="*/ 17 w 23"/>
                      <a:gd name="T11" fmla="*/ 8 h 17"/>
                      <a:gd name="T12" fmla="*/ 13 w 23"/>
                      <a:gd name="T13" fmla="*/ 8 h 17"/>
                      <a:gd name="T14" fmla="*/ 6 w 23"/>
                      <a:gd name="T15" fmla="*/ 4 h 17"/>
                      <a:gd name="T16" fmla="*/ 0 w 23"/>
                      <a:gd name="T17" fmla="*/ 0 h 1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3" h="17">
                        <a:moveTo>
                          <a:pt x="0" y="0"/>
                        </a:moveTo>
                        <a:lnTo>
                          <a:pt x="14" y="0"/>
                        </a:lnTo>
                        <a:lnTo>
                          <a:pt x="15" y="4"/>
                        </a:lnTo>
                        <a:lnTo>
                          <a:pt x="18" y="4"/>
                        </a:lnTo>
                        <a:lnTo>
                          <a:pt x="22" y="16"/>
                        </a:lnTo>
                        <a:lnTo>
                          <a:pt x="17" y="8"/>
                        </a:lnTo>
                        <a:lnTo>
                          <a:pt x="13" y="8"/>
                        </a:lnTo>
                        <a:lnTo>
                          <a:pt x="6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A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78" name="Freeform 160">
                    <a:extLst>
                      <a:ext uri="{FF2B5EF4-FFF2-40B4-BE49-F238E27FC236}">
                        <a16:creationId xmlns:a16="http://schemas.microsoft.com/office/drawing/2014/main" id="{F1C858B4-76C0-498F-A28E-426071A2ED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9" y="2124"/>
                    <a:ext cx="20" cy="26"/>
                  </a:xfrm>
                  <a:custGeom>
                    <a:avLst/>
                    <a:gdLst>
                      <a:gd name="T0" fmla="*/ 19 w 20"/>
                      <a:gd name="T1" fmla="*/ 0 h 26"/>
                      <a:gd name="T2" fmla="*/ 18 w 20"/>
                      <a:gd name="T3" fmla="*/ 4 h 26"/>
                      <a:gd name="T4" fmla="*/ 19 w 20"/>
                      <a:gd name="T5" fmla="*/ 14 h 26"/>
                      <a:gd name="T6" fmla="*/ 19 w 20"/>
                      <a:gd name="T7" fmla="*/ 20 h 26"/>
                      <a:gd name="T8" fmla="*/ 18 w 20"/>
                      <a:gd name="T9" fmla="*/ 23 h 26"/>
                      <a:gd name="T10" fmla="*/ 15 w 20"/>
                      <a:gd name="T11" fmla="*/ 20 h 26"/>
                      <a:gd name="T12" fmla="*/ 13 w 20"/>
                      <a:gd name="T13" fmla="*/ 18 h 26"/>
                      <a:gd name="T14" fmla="*/ 9 w 20"/>
                      <a:gd name="T15" fmla="*/ 18 h 26"/>
                      <a:gd name="T16" fmla="*/ 7 w 20"/>
                      <a:gd name="T17" fmla="*/ 18 h 26"/>
                      <a:gd name="T18" fmla="*/ 4 w 20"/>
                      <a:gd name="T19" fmla="*/ 19 h 26"/>
                      <a:gd name="T20" fmla="*/ 3 w 20"/>
                      <a:gd name="T21" fmla="*/ 21 h 26"/>
                      <a:gd name="T22" fmla="*/ 3 w 20"/>
                      <a:gd name="T23" fmla="*/ 22 h 26"/>
                      <a:gd name="T24" fmla="*/ 3 w 20"/>
                      <a:gd name="T25" fmla="*/ 24 h 26"/>
                      <a:gd name="T26" fmla="*/ 3 w 20"/>
                      <a:gd name="T27" fmla="*/ 25 h 26"/>
                      <a:gd name="T28" fmla="*/ 0 w 20"/>
                      <a:gd name="T29" fmla="*/ 22 h 26"/>
                      <a:gd name="T30" fmla="*/ 0 w 20"/>
                      <a:gd name="T31" fmla="*/ 20 h 26"/>
                      <a:gd name="T32" fmla="*/ 1 w 20"/>
                      <a:gd name="T33" fmla="*/ 18 h 26"/>
                      <a:gd name="T34" fmla="*/ 3 w 20"/>
                      <a:gd name="T35" fmla="*/ 18 h 26"/>
                      <a:gd name="T36" fmla="*/ 6 w 20"/>
                      <a:gd name="T37" fmla="*/ 16 h 26"/>
                      <a:gd name="T38" fmla="*/ 11 w 20"/>
                      <a:gd name="T39" fmla="*/ 12 h 26"/>
                      <a:gd name="T40" fmla="*/ 12 w 20"/>
                      <a:gd name="T41" fmla="*/ 9 h 26"/>
                      <a:gd name="T42" fmla="*/ 14 w 20"/>
                      <a:gd name="T43" fmla="*/ 6 h 26"/>
                      <a:gd name="T44" fmla="*/ 14 w 20"/>
                      <a:gd name="T45" fmla="*/ 5 h 26"/>
                      <a:gd name="T46" fmla="*/ 15 w 20"/>
                      <a:gd name="T47" fmla="*/ 4 h 26"/>
                      <a:gd name="T48" fmla="*/ 19 w 20"/>
                      <a:gd name="T49" fmla="*/ 0 h 2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20" h="26">
                        <a:moveTo>
                          <a:pt x="19" y="0"/>
                        </a:moveTo>
                        <a:lnTo>
                          <a:pt x="18" y="4"/>
                        </a:lnTo>
                        <a:lnTo>
                          <a:pt x="19" y="14"/>
                        </a:lnTo>
                        <a:lnTo>
                          <a:pt x="19" y="20"/>
                        </a:lnTo>
                        <a:lnTo>
                          <a:pt x="18" y="23"/>
                        </a:lnTo>
                        <a:lnTo>
                          <a:pt x="15" y="20"/>
                        </a:lnTo>
                        <a:lnTo>
                          <a:pt x="13" y="18"/>
                        </a:lnTo>
                        <a:lnTo>
                          <a:pt x="9" y="18"/>
                        </a:lnTo>
                        <a:lnTo>
                          <a:pt x="7" y="18"/>
                        </a:lnTo>
                        <a:lnTo>
                          <a:pt x="4" y="19"/>
                        </a:lnTo>
                        <a:lnTo>
                          <a:pt x="3" y="21"/>
                        </a:lnTo>
                        <a:lnTo>
                          <a:pt x="3" y="22"/>
                        </a:lnTo>
                        <a:lnTo>
                          <a:pt x="3" y="24"/>
                        </a:lnTo>
                        <a:lnTo>
                          <a:pt x="3" y="25"/>
                        </a:lnTo>
                        <a:lnTo>
                          <a:pt x="0" y="22"/>
                        </a:lnTo>
                        <a:lnTo>
                          <a:pt x="0" y="20"/>
                        </a:lnTo>
                        <a:lnTo>
                          <a:pt x="1" y="18"/>
                        </a:lnTo>
                        <a:lnTo>
                          <a:pt x="3" y="18"/>
                        </a:lnTo>
                        <a:lnTo>
                          <a:pt x="6" y="16"/>
                        </a:lnTo>
                        <a:lnTo>
                          <a:pt x="11" y="12"/>
                        </a:lnTo>
                        <a:lnTo>
                          <a:pt x="12" y="9"/>
                        </a:lnTo>
                        <a:lnTo>
                          <a:pt x="14" y="6"/>
                        </a:lnTo>
                        <a:lnTo>
                          <a:pt x="14" y="5"/>
                        </a:lnTo>
                        <a:lnTo>
                          <a:pt x="15" y="4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FFA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79" name="Freeform 161">
                    <a:extLst>
                      <a:ext uri="{FF2B5EF4-FFF2-40B4-BE49-F238E27FC236}">
                        <a16:creationId xmlns:a16="http://schemas.microsoft.com/office/drawing/2014/main" id="{9C2A63B5-BF48-460B-A96C-CEF3962F01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83" y="2113"/>
                    <a:ext cx="17" cy="17"/>
                  </a:xfrm>
                  <a:custGeom>
                    <a:avLst/>
                    <a:gdLst>
                      <a:gd name="T0" fmla="*/ 10 w 17"/>
                      <a:gd name="T1" fmla="*/ 0 h 17"/>
                      <a:gd name="T2" fmla="*/ 16 w 17"/>
                      <a:gd name="T3" fmla="*/ 10 h 17"/>
                      <a:gd name="T4" fmla="*/ 10 w 17"/>
                      <a:gd name="T5" fmla="*/ 12 h 17"/>
                      <a:gd name="T6" fmla="*/ 13 w 17"/>
                      <a:gd name="T7" fmla="*/ 16 h 17"/>
                      <a:gd name="T8" fmla="*/ 0 w 17"/>
                      <a:gd name="T9" fmla="*/ 16 h 17"/>
                      <a:gd name="T10" fmla="*/ 10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10" y="0"/>
                        </a:moveTo>
                        <a:lnTo>
                          <a:pt x="16" y="10"/>
                        </a:lnTo>
                        <a:lnTo>
                          <a:pt x="10" y="12"/>
                        </a:lnTo>
                        <a:lnTo>
                          <a:pt x="13" y="16"/>
                        </a:lnTo>
                        <a:lnTo>
                          <a:pt x="0" y="16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FFA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80" name="Freeform 162">
                    <a:extLst>
                      <a:ext uri="{FF2B5EF4-FFF2-40B4-BE49-F238E27FC236}">
                        <a16:creationId xmlns:a16="http://schemas.microsoft.com/office/drawing/2014/main" id="{EC2385FA-86BD-43D4-B7C6-98209D2B79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29" y="2141"/>
                    <a:ext cx="17" cy="26"/>
                  </a:xfrm>
                  <a:custGeom>
                    <a:avLst/>
                    <a:gdLst>
                      <a:gd name="T0" fmla="*/ 16 w 17"/>
                      <a:gd name="T1" fmla="*/ 0 h 26"/>
                      <a:gd name="T2" fmla="*/ 12 w 17"/>
                      <a:gd name="T3" fmla="*/ 3 h 26"/>
                      <a:gd name="T4" fmla="*/ 8 w 17"/>
                      <a:gd name="T5" fmla="*/ 6 h 26"/>
                      <a:gd name="T6" fmla="*/ 8 w 17"/>
                      <a:gd name="T7" fmla="*/ 9 h 26"/>
                      <a:gd name="T8" fmla="*/ 8 w 17"/>
                      <a:gd name="T9" fmla="*/ 15 h 26"/>
                      <a:gd name="T10" fmla="*/ 8 w 17"/>
                      <a:gd name="T11" fmla="*/ 12 h 26"/>
                      <a:gd name="T12" fmla="*/ 8 w 17"/>
                      <a:gd name="T13" fmla="*/ 17 h 26"/>
                      <a:gd name="T14" fmla="*/ 12 w 17"/>
                      <a:gd name="T15" fmla="*/ 25 h 26"/>
                      <a:gd name="T16" fmla="*/ 1 w 17"/>
                      <a:gd name="T17" fmla="*/ 16 h 26"/>
                      <a:gd name="T18" fmla="*/ 5 w 17"/>
                      <a:gd name="T19" fmla="*/ 18 h 26"/>
                      <a:gd name="T20" fmla="*/ 1 w 17"/>
                      <a:gd name="T21" fmla="*/ 14 h 26"/>
                      <a:gd name="T22" fmla="*/ 0 w 17"/>
                      <a:gd name="T23" fmla="*/ 12 h 26"/>
                      <a:gd name="T24" fmla="*/ 1 w 17"/>
                      <a:gd name="T25" fmla="*/ 9 h 26"/>
                      <a:gd name="T26" fmla="*/ 1 w 17"/>
                      <a:gd name="T27" fmla="*/ 6 h 26"/>
                      <a:gd name="T28" fmla="*/ 3 w 17"/>
                      <a:gd name="T29" fmla="*/ 4 h 26"/>
                      <a:gd name="T30" fmla="*/ 5 w 17"/>
                      <a:gd name="T31" fmla="*/ 2 h 26"/>
                      <a:gd name="T32" fmla="*/ 10 w 17"/>
                      <a:gd name="T33" fmla="*/ 0 h 26"/>
                      <a:gd name="T34" fmla="*/ 16 w 17"/>
                      <a:gd name="T35" fmla="*/ 0 h 2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7" h="26">
                        <a:moveTo>
                          <a:pt x="16" y="0"/>
                        </a:moveTo>
                        <a:lnTo>
                          <a:pt x="12" y="3"/>
                        </a:lnTo>
                        <a:lnTo>
                          <a:pt x="8" y="6"/>
                        </a:lnTo>
                        <a:lnTo>
                          <a:pt x="8" y="9"/>
                        </a:lnTo>
                        <a:lnTo>
                          <a:pt x="8" y="15"/>
                        </a:lnTo>
                        <a:lnTo>
                          <a:pt x="8" y="12"/>
                        </a:lnTo>
                        <a:lnTo>
                          <a:pt x="8" y="17"/>
                        </a:lnTo>
                        <a:lnTo>
                          <a:pt x="12" y="25"/>
                        </a:lnTo>
                        <a:lnTo>
                          <a:pt x="1" y="16"/>
                        </a:lnTo>
                        <a:lnTo>
                          <a:pt x="5" y="18"/>
                        </a:lnTo>
                        <a:lnTo>
                          <a:pt x="1" y="14"/>
                        </a:lnTo>
                        <a:lnTo>
                          <a:pt x="0" y="12"/>
                        </a:lnTo>
                        <a:lnTo>
                          <a:pt x="1" y="9"/>
                        </a:lnTo>
                        <a:lnTo>
                          <a:pt x="1" y="6"/>
                        </a:lnTo>
                        <a:lnTo>
                          <a:pt x="3" y="4"/>
                        </a:lnTo>
                        <a:lnTo>
                          <a:pt x="5" y="2"/>
                        </a:lnTo>
                        <a:lnTo>
                          <a:pt x="10" y="0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870" name="Freeform 163">
                  <a:extLst>
                    <a:ext uri="{FF2B5EF4-FFF2-40B4-BE49-F238E27FC236}">
                      <a16:creationId xmlns:a16="http://schemas.microsoft.com/office/drawing/2014/main" id="{E034A5CA-031C-4F6A-8E3F-6E9B0A819B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3" y="2100"/>
                  <a:ext cx="26" cy="17"/>
                </a:xfrm>
                <a:custGeom>
                  <a:avLst/>
                  <a:gdLst>
                    <a:gd name="T0" fmla="*/ 24 w 26"/>
                    <a:gd name="T1" fmla="*/ 16 h 17"/>
                    <a:gd name="T2" fmla="*/ 25 w 26"/>
                    <a:gd name="T3" fmla="*/ 14 h 17"/>
                    <a:gd name="T4" fmla="*/ 21 w 26"/>
                    <a:gd name="T5" fmla="*/ 6 h 17"/>
                    <a:gd name="T6" fmla="*/ 17 w 26"/>
                    <a:gd name="T7" fmla="*/ 3 h 17"/>
                    <a:gd name="T8" fmla="*/ 15 w 26"/>
                    <a:gd name="T9" fmla="*/ 1 h 17"/>
                    <a:gd name="T10" fmla="*/ 8 w 26"/>
                    <a:gd name="T11" fmla="*/ 0 h 17"/>
                    <a:gd name="T12" fmla="*/ 0 w 26"/>
                    <a:gd name="T13" fmla="*/ 0 h 17"/>
                    <a:gd name="T14" fmla="*/ 4 w 26"/>
                    <a:gd name="T15" fmla="*/ 4 h 17"/>
                    <a:gd name="T16" fmla="*/ 19 w 26"/>
                    <a:gd name="T17" fmla="*/ 12 h 17"/>
                    <a:gd name="T18" fmla="*/ 24 w 26"/>
                    <a:gd name="T19" fmla="*/ 16 h 1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6" h="17">
                      <a:moveTo>
                        <a:pt x="24" y="16"/>
                      </a:moveTo>
                      <a:lnTo>
                        <a:pt x="25" y="14"/>
                      </a:lnTo>
                      <a:lnTo>
                        <a:pt x="21" y="6"/>
                      </a:lnTo>
                      <a:lnTo>
                        <a:pt x="17" y="3"/>
                      </a:lnTo>
                      <a:lnTo>
                        <a:pt x="15" y="1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4" y="4"/>
                      </a:lnTo>
                      <a:lnTo>
                        <a:pt x="19" y="12"/>
                      </a:lnTo>
                      <a:lnTo>
                        <a:pt x="24" y="16"/>
                      </a:lnTo>
                    </a:path>
                  </a:pathLst>
                </a:custGeom>
                <a:solidFill>
                  <a:srgbClr val="FFA04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1" name="Freeform 164">
                  <a:extLst>
                    <a:ext uri="{FF2B5EF4-FFF2-40B4-BE49-F238E27FC236}">
                      <a16:creationId xmlns:a16="http://schemas.microsoft.com/office/drawing/2014/main" id="{DA064371-6517-4BBC-87BE-3D1ECC9E80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6" y="2102"/>
                  <a:ext cx="17" cy="17"/>
                </a:xfrm>
                <a:custGeom>
                  <a:avLst/>
                  <a:gdLst>
                    <a:gd name="T0" fmla="*/ 16 w 17"/>
                    <a:gd name="T1" fmla="*/ 16 h 17"/>
                    <a:gd name="T2" fmla="*/ 16 w 17"/>
                    <a:gd name="T3" fmla="*/ 10 h 17"/>
                    <a:gd name="T4" fmla="*/ 14 w 17"/>
                    <a:gd name="T5" fmla="*/ 4 h 17"/>
                    <a:gd name="T6" fmla="*/ 13 w 17"/>
                    <a:gd name="T7" fmla="*/ 2 h 17"/>
                    <a:gd name="T8" fmla="*/ 10 w 17"/>
                    <a:gd name="T9" fmla="*/ 0 h 17"/>
                    <a:gd name="T10" fmla="*/ 7 w 17"/>
                    <a:gd name="T11" fmla="*/ 0 h 17"/>
                    <a:gd name="T12" fmla="*/ 3 w 17"/>
                    <a:gd name="T13" fmla="*/ 1 h 17"/>
                    <a:gd name="T14" fmla="*/ 0 w 17"/>
                    <a:gd name="T15" fmla="*/ 4 h 17"/>
                    <a:gd name="T16" fmla="*/ 2 w 17"/>
                    <a:gd name="T17" fmla="*/ 6 h 17"/>
                    <a:gd name="T18" fmla="*/ 5 w 17"/>
                    <a:gd name="T19" fmla="*/ 5 h 17"/>
                    <a:gd name="T20" fmla="*/ 8 w 17"/>
                    <a:gd name="T21" fmla="*/ 4 h 17"/>
                    <a:gd name="T22" fmla="*/ 13 w 17"/>
                    <a:gd name="T23" fmla="*/ 6 h 17"/>
                    <a:gd name="T24" fmla="*/ 14 w 17"/>
                    <a:gd name="T25" fmla="*/ 9 h 17"/>
                    <a:gd name="T26" fmla="*/ 16 w 17"/>
                    <a:gd name="T27" fmla="*/ 16 h 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7" h="17">
                      <a:moveTo>
                        <a:pt x="16" y="16"/>
                      </a:moveTo>
                      <a:lnTo>
                        <a:pt x="16" y="10"/>
                      </a:lnTo>
                      <a:lnTo>
                        <a:pt x="14" y="4"/>
                      </a:lnTo>
                      <a:lnTo>
                        <a:pt x="13" y="2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5" y="5"/>
                      </a:lnTo>
                      <a:lnTo>
                        <a:pt x="8" y="4"/>
                      </a:lnTo>
                      <a:lnTo>
                        <a:pt x="13" y="6"/>
                      </a:lnTo>
                      <a:lnTo>
                        <a:pt x="14" y="9"/>
                      </a:lnTo>
                      <a:lnTo>
                        <a:pt x="16" y="16"/>
                      </a:lnTo>
                    </a:path>
                  </a:pathLst>
                </a:custGeom>
                <a:solidFill>
                  <a:srgbClr val="E07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2" name="Oval 165">
                  <a:extLst>
                    <a:ext uri="{FF2B5EF4-FFF2-40B4-BE49-F238E27FC236}">
                      <a16:creationId xmlns:a16="http://schemas.microsoft.com/office/drawing/2014/main" id="{345A07AB-F04B-4A83-8DAC-824A09E7C0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" y="2120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873" name="Freeform 166">
                  <a:extLst>
                    <a:ext uri="{FF2B5EF4-FFF2-40B4-BE49-F238E27FC236}">
                      <a16:creationId xmlns:a16="http://schemas.microsoft.com/office/drawing/2014/main" id="{412D2FC8-E1AD-4223-81D1-0B7E921437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6" y="2117"/>
                  <a:ext cx="17" cy="17"/>
                </a:xfrm>
                <a:custGeom>
                  <a:avLst/>
                  <a:gdLst>
                    <a:gd name="T0" fmla="*/ 12 w 17"/>
                    <a:gd name="T1" fmla="*/ 16 h 17"/>
                    <a:gd name="T2" fmla="*/ 16 w 17"/>
                    <a:gd name="T3" fmla="*/ 9 h 17"/>
                    <a:gd name="T4" fmla="*/ 11 w 17"/>
                    <a:gd name="T5" fmla="*/ 2 h 17"/>
                    <a:gd name="T6" fmla="*/ 7 w 17"/>
                    <a:gd name="T7" fmla="*/ 0 h 17"/>
                    <a:gd name="T8" fmla="*/ 3 w 17"/>
                    <a:gd name="T9" fmla="*/ 0 h 17"/>
                    <a:gd name="T10" fmla="*/ 0 w 17"/>
                    <a:gd name="T11" fmla="*/ 4 h 17"/>
                    <a:gd name="T12" fmla="*/ 12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12" y="16"/>
                      </a:moveTo>
                      <a:lnTo>
                        <a:pt x="16" y="9"/>
                      </a:lnTo>
                      <a:lnTo>
                        <a:pt x="11" y="2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0" y="4"/>
                      </a:lnTo>
                      <a:lnTo>
                        <a:pt x="12" y="16"/>
                      </a:lnTo>
                    </a:path>
                  </a:pathLst>
                </a:custGeom>
                <a:solidFill>
                  <a:srgbClr val="FFA04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4" name="Freeform 167">
                  <a:extLst>
                    <a:ext uri="{FF2B5EF4-FFF2-40B4-BE49-F238E27FC236}">
                      <a16:creationId xmlns:a16="http://schemas.microsoft.com/office/drawing/2014/main" id="{03DA8833-7984-4F62-A228-C845E57FB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4" y="2119"/>
                  <a:ext cx="17" cy="17"/>
                </a:xfrm>
                <a:custGeom>
                  <a:avLst/>
                  <a:gdLst>
                    <a:gd name="T0" fmla="*/ 13 w 17"/>
                    <a:gd name="T1" fmla="*/ 16 h 17"/>
                    <a:gd name="T2" fmla="*/ 16 w 17"/>
                    <a:gd name="T3" fmla="*/ 16 h 17"/>
                    <a:gd name="T4" fmla="*/ 12 w 17"/>
                    <a:gd name="T5" fmla="*/ 8 h 17"/>
                    <a:gd name="T6" fmla="*/ 10 w 17"/>
                    <a:gd name="T7" fmla="*/ 2 h 17"/>
                    <a:gd name="T8" fmla="*/ 5 w 17"/>
                    <a:gd name="T9" fmla="*/ 0 h 17"/>
                    <a:gd name="T10" fmla="*/ 3 w 17"/>
                    <a:gd name="T11" fmla="*/ 0 h 17"/>
                    <a:gd name="T12" fmla="*/ 0 w 17"/>
                    <a:gd name="T13" fmla="*/ 2 h 17"/>
                    <a:gd name="T14" fmla="*/ 6 w 17"/>
                    <a:gd name="T15" fmla="*/ 2 h 17"/>
                    <a:gd name="T16" fmla="*/ 9 w 17"/>
                    <a:gd name="T17" fmla="*/ 5 h 17"/>
                    <a:gd name="T18" fmla="*/ 13 w 17"/>
                    <a:gd name="T19" fmla="*/ 16 h 1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7" h="17">
                      <a:moveTo>
                        <a:pt x="13" y="16"/>
                      </a:moveTo>
                      <a:lnTo>
                        <a:pt x="16" y="16"/>
                      </a:lnTo>
                      <a:lnTo>
                        <a:pt x="12" y="8"/>
                      </a:lnTo>
                      <a:lnTo>
                        <a:pt x="10" y="2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6" y="2"/>
                      </a:lnTo>
                      <a:lnTo>
                        <a:pt x="9" y="5"/>
                      </a:lnTo>
                      <a:lnTo>
                        <a:pt x="13" y="16"/>
                      </a:lnTo>
                    </a:path>
                  </a:pathLst>
                </a:custGeom>
                <a:solidFill>
                  <a:srgbClr val="C0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857" name="Group 168">
                <a:extLst>
                  <a:ext uri="{FF2B5EF4-FFF2-40B4-BE49-F238E27FC236}">
                    <a16:creationId xmlns:a16="http://schemas.microsoft.com/office/drawing/2014/main" id="{F393F56A-8421-4897-B0C1-DC3CDF3D19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5" y="2092"/>
                <a:ext cx="52" cy="27"/>
                <a:chOff x="1665" y="2092"/>
                <a:chExt cx="52" cy="27"/>
              </a:xfrm>
            </p:grpSpPr>
            <p:sp>
              <p:nvSpPr>
                <p:cNvPr id="26858" name="Freeform 169">
                  <a:extLst>
                    <a:ext uri="{FF2B5EF4-FFF2-40B4-BE49-F238E27FC236}">
                      <a16:creationId xmlns:a16="http://schemas.microsoft.com/office/drawing/2014/main" id="{FD3F79D4-C958-4947-978E-A7CC95D26A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0" y="2102"/>
                  <a:ext cx="17" cy="17"/>
                </a:xfrm>
                <a:custGeom>
                  <a:avLst/>
                  <a:gdLst>
                    <a:gd name="T0" fmla="*/ 16 w 17"/>
                    <a:gd name="T1" fmla="*/ 12 h 17"/>
                    <a:gd name="T2" fmla="*/ 12 w 17"/>
                    <a:gd name="T3" fmla="*/ 16 h 17"/>
                    <a:gd name="T4" fmla="*/ 12 w 17"/>
                    <a:gd name="T5" fmla="*/ 12 h 17"/>
                    <a:gd name="T6" fmla="*/ 6 w 17"/>
                    <a:gd name="T7" fmla="*/ 8 h 17"/>
                    <a:gd name="T8" fmla="*/ 4 w 17"/>
                    <a:gd name="T9" fmla="*/ 6 h 17"/>
                    <a:gd name="T10" fmla="*/ 2 w 17"/>
                    <a:gd name="T11" fmla="*/ 4 h 17"/>
                    <a:gd name="T12" fmla="*/ 0 w 17"/>
                    <a:gd name="T13" fmla="*/ 2 h 17"/>
                    <a:gd name="T14" fmla="*/ 0 w 17"/>
                    <a:gd name="T15" fmla="*/ 0 h 17"/>
                    <a:gd name="T16" fmla="*/ 5 w 17"/>
                    <a:gd name="T17" fmla="*/ 3 h 17"/>
                    <a:gd name="T18" fmla="*/ 8 w 17"/>
                    <a:gd name="T19" fmla="*/ 5 h 17"/>
                    <a:gd name="T20" fmla="*/ 12 w 17"/>
                    <a:gd name="T21" fmla="*/ 6 h 17"/>
                    <a:gd name="T22" fmla="*/ 15 w 17"/>
                    <a:gd name="T23" fmla="*/ 9 h 17"/>
                    <a:gd name="T24" fmla="*/ 16 w 17"/>
                    <a:gd name="T25" fmla="*/ 12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16" y="12"/>
                      </a:moveTo>
                      <a:lnTo>
                        <a:pt x="12" y="16"/>
                      </a:lnTo>
                      <a:lnTo>
                        <a:pt x="12" y="12"/>
                      </a:lnTo>
                      <a:lnTo>
                        <a:pt x="6" y="8"/>
                      </a:lnTo>
                      <a:lnTo>
                        <a:pt x="4" y="6"/>
                      </a:lnTo>
                      <a:lnTo>
                        <a:pt x="2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5" y="3"/>
                      </a:lnTo>
                      <a:lnTo>
                        <a:pt x="8" y="5"/>
                      </a:lnTo>
                      <a:lnTo>
                        <a:pt x="12" y="6"/>
                      </a:lnTo>
                      <a:lnTo>
                        <a:pt x="15" y="9"/>
                      </a:lnTo>
                      <a:lnTo>
                        <a:pt x="16" y="12"/>
                      </a:lnTo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59" name="Freeform 170">
                  <a:extLst>
                    <a:ext uri="{FF2B5EF4-FFF2-40B4-BE49-F238E27FC236}">
                      <a16:creationId xmlns:a16="http://schemas.microsoft.com/office/drawing/2014/main" id="{A5333BFE-9E87-4BF4-9B94-0D09586743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092"/>
                  <a:ext cx="17" cy="18"/>
                </a:xfrm>
                <a:custGeom>
                  <a:avLst/>
                  <a:gdLst>
                    <a:gd name="T0" fmla="*/ 15 w 17"/>
                    <a:gd name="T1" fmla="*/ 17 h 18"/>
                    <a:gd name="T2" fmla="*/ 16 w 17"/>
                    <a:gd name="T3" fmla="*/ 13 h 18"/>
                    <a:gd name="T4" fmla="*/ 16 w 17"/>
                    <a:gd name="T5" fmla="*/ 10 h 18"/>
                    <a:gd name="T6" fmla="*/ 14 w 17"/>
                    <a:gd name="T7" fmla="*/ 8 h 18"/>
                    <a:gd name="T8" fmla="*/ 12 w 17"/>
                    <a:gd name="T9" fmla="*/ 6 h 18"/>
                    <a:gd name="T10" fmla="*/ 7 w 17"/>
                    <a:gd name="T11" fmla="*/ 3 h 18"/>
                    <a:gd name="T12" fmla="*/ 0 w 17"/>
                    <a:gd name="T13" fmla="*/ 0 h 18"/>
                    <a:gd name="T14" fmla="*/ 3 w 17"/>
                    <a:gd name="T15" fmla="*/ 5 h 18"/>
                    <a:gd name="T16" fmla="*/ 8 w 17"/>
                    <a:gd name="T17" fmla="*/ 7 h 18"/>
                    <a:gd name="T18" fmla="*/ 10 w 17"/>
                    <a:gd name="T19" fmla="*/ 10 h 18"/>
                    <a:gd name="T20" fmla="*/ 12 w 17"/>
                    <a:gd name="T21" fmla="*/ 13 h 18"/>
                    <a:gd name="T22" fmla="*/ 15 w 17"/>
                    <a:gd name="T23" fmla="*/ 17 h 1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" h="18">
                      <a:moveTo>
                        <a:pt x="15" y="17"/>
                      </a:moveTo>
                      <a:lnTo>
                        <a:pt x="16" y="13"/>
                      </a:lnTo>
                      <a:lnTo>
                        <a:pt x="16" y="10"/>
                      </a:lnTo>
                      <a:lnTo>
                        <a:pt x="14" y="8"/>
                      </a:lnTo>
                      <a:lnTo>
                        <a:pt x="12" y="6"/>
                      </a:lnTo>
                      <a:lnTo>
                        <a:pt x="7" y="3"/>
                      </a:lnTo>
                      <a:lnTo>
                        <a:pt x="0" y="0"/>
                      </a:lnTo>
                      <a:lnTo>
                        <a:pt x="3" y="5"/>
                      </a:lnTo>
                      <a:lnTo>
                        <a:pt x="8" y="7"/>
                      </a:lnTo>
                      <a:lnTo>
                        <a:pt x="10" y="10"/>
                      </a:lnTo>
                      <a:lnTo>
                        <a:pt x="12" y="13"/>
                      </a:lnTo>
                      <a:lnTo>
                        <a:pt x="15" y="17"/>
                      </a:lnTo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6843" name="Freeform 171">
              <a:extLst>
                <a:ext uri="{FF2B5EF4-FFF2-40B4-BE49-F238E27FC236}">
                  <a16:creationId xmlns:a16="http://schemas.microsoft.com/office/drawing/2014/main" id="{DABC15CC-A461-47FE-A659-68DD453AF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" y="2830"/>
              <a:ext cx="69" cy="17"/>
            </a:xfrm>
            <a:custGeom>
              <a:avLst/>
              <a:gdLst>
                <a:gd name="T0" fmla="*/ 0 w 69"/>
                <a:gd name="T1" fmla="*/ 0 h 17"/>
                <a:gd name="T2" fmla="*/ 34 w 69"/>
                <a:gd name="T3" fmla="*/ 6 h 17"/>
                <a:gd name="T4" fmla="*/ 68 w 69"/>
                <a:gd name="T5" fmla="*/ 4 h 17"/>
                <a:gd name="T6" fmla="*/ 65 w 69"/>
                <a:gd name="T7" fmla="*/ 9 h 17"/>
                <a:gd name="T8" fmla="*/ 44 w 69"/>
                <a:gd name="T9" fmla="*/ 14 h 17"/>
                <a:gd name="T10" fmla="*/ 33 w 69"/>
                <a:gd name="T11" fmla="*/ 16 h 17"/>
                <a:gd name="T12" fmla="*/ 8 w 69"/>
                <a:gd name="T13" fmla="*/ 12 h 17"/>
                <a:gd name="T14" fmla="*/ 0 w 6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17">
                  <a:moveTo>
                    <a:pt x="0" y="0"/>
                  </a:moveTo>
                  <a:lnTo>
                    <a:pt x="34" y="6"/>
                  </a:lnTo>
                  <a:lnTo>
                    <a:pt x="68" y="4"/>
                  </a:lnTo>
                  <a:lnTo>
                    <a:pt x="65" y="9"/>
                  </a:lnTo>
                  <a:lnTo>
                    <a:pt x="44" y="14"/>
                  </a:lnTo>
                  <a:lnTo>
                    <a:pt x="33" y="16"/>
                  </a:lnTo>
                  <a:lnTo>
                    <a:pt x="8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4" name="Freeform 172">
              <a:extLst>
                <a:ext uri="{FF2B5EF4-FFF2-40B4-BE49-F238E27FC236}">
                  <a16:creationId xmlns:a16="http://schemas.microsoft.com/office/drawing/2014/main" id="{0FA46D64-E60C-4C46-ADF4-95632831A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" y="2239"/>
              <a:ext cx="178" cy="164"/>
            </a:xfrm>
            <a:custGeom>
              <a:avLst/>
              <a:gdLst>
                <a:gd name="T0" fmla="*/ 4 w 178"/>
                <a:gd name="T1" fmla="*/ 163 h 164"/>
                <a:gd name="T2" fmla="*/ 0 w 178"/>
                <a:gd name="T3" fmla="*/ 145 h 164"/>
                <a:gd name="T4" fmla="*/ 0 w 178"/>
                <a:gd name="T5" fmla="*/ 134 h 164"/>
                <a:gd name="T6" fmla="*/ 2 w 178"/>
                <a:gd name="T7" fmla="*/ 124 h 164"/>
                <a:gd name="T8" fmla="*/ 19 w 178"/>
                <a:gd name="T9" fmla="*/ 73 h 164"/>
                <a:gd name="T10" fmla="*/ 19 w 178"/>
                <a:gd name="T11" fmla="*/ 67 h 164"/>
                <a:gd name="T12" fmla="*/ 21 w 178"/>
                <a:gd name="T13" fmla="*/ 60 h 164"/>
                <a:gd name="T14" fmla="*/ 19 w 178"/>
                <a:gd name="T15" fmla="*/ 34 h 164"/>
                <a:gd name="T16" fmla="*/ 31 w 178"/>
                <a:gd name="T17" fmla="*/ 57 h 164"/>
                <a:gd name="T18" fmla="*/ 86 w 178"/>
                <a:gd name="T19" fmla="*/ 13 h 164"/>
                <a:gd name="T20" fmla="*/ 99 w 178"/>
                <a:gd name="T21" fmla="*/ 7 h 164"/>
                <a:gd name="T22" fmla="*/ 113 w 178"/>
                <a:gd name="T23" fmla="*/ 1 h 164"/>
                <a:gd name="T24" fmla="*/ 121 w 178"/>
                <a:gd name="T25" fmla="*/ 0 h 164"/>
                <a:gd name="T26" fmla="*/ 135 w 178"/>
                <a:gd name="T27" fmla="*/ 0 h 164"/>
                <a:gd name="T28" fmla="*/ 177 w 178"/>
                <a:gd name="T29" fmla="*/ 5 h 164"/>
                <a:gd name="T30" fmla="*/ 147 w 178"/>
                <a:gd name="T31" fmla="*/ 8 h 164"/>
                <a:gd name="T32" fmla="*/ 136 w 178"/>
                <a:gd name="T33" fmla="*/ 9 h 164"/>
                <a:gd name="T34" fmla="*/ 124 w 178"/>
                <a:gd name="T35" fmla="*/ 12 h 164"/>
                <a:gd name="T36" fmla="*/ 106 w 178"/>
                <a:gd name="T37" fmla="*/ 19 h 164"/>
                <a:gd name="T38" fmla="*/ 95 w 178"/>
                <a:gd name="T39" fmla="*/ 23 h 164"/>
                <a:gd name="T40" fmla="*/ 85 w 178"/>
                <a:gd name="T41" fmla="*/ 30 h 164"/>
                <a:gd name="T42" fmla="*/ 74 w 178"/>
                <a:gd name="T43" fmla="*/ 40 h 164"/>
                <a:gd name="T44" fmla="*/ 66 w 178"/>
                <a:gd name="T45" fmla="*/ 50 h 164"/>
                <a:gd name="T46" fmla="*/ 63 w 178"/>
                <a:gd name="T47" fmla="*/ 56 h 164"/>
                <a:gd name="T48" fmla="*/ 77 w 178"/>
                <a:gd name="T49" fmla="*/ 45 h 164"/>
                <a:gd name="T50" fmla="*/ 83 w 178"/>
                <a:gd name="T51" fmla="*/ 42 h 164"/>
                <a:gd name="T52" fmla="*/ 86 w 178"/>
                <a:gd name="T53" fmla="*/ 41 h 164"/>
                <a:gd name="T54" fmla="*/ 74 w 178"/>
                <a:gd name="T55" fmla="*/ 57 h 164"/>
                <a:gd name="T56" fmla="*/ 47 w 178"/>
                <a:gd name="T57" fmla="*/ 95 h 164"/>
                <a:gd name="T58" fmla="*/ 44 w 178"/>
                <a:gd name="T59" fmla="*/ 101 h 164"/>
                <a:gd name="T60" fmla="*/ 38 w 178"/>
                <a:gd name="T61" fmla="*/ 105 h 164"/>
                <a:gd name="T62" fmla="*/ 22 w 178"/>
                <a:gd name="T63" fmla="*/ 115 h 164"/>
                <a:gd name="T64" fmla="*/ 22 w 178"/>
                <a:gd name="T65" fmla="*/ 121 h 164"/>
                <a:gd name="T66" fmla="*/ 61 w 178"/>
                <a:gd name="T67" fmla="*/ 111 h 164"/>
                <a:gd name="T68" fmla="*/ 77 w 178"/>
                <a:gd name="T69" fmla="*/ 109 h 164"/>
                <a:gd name="T70" fmla="*/ 87 w 178"/>
                <a:gd name="T71" fmla="*/ 109 h 164"/>
                <a:gd name="T72" fmla="*/ 54 w 178"/>
                <a:gd name="T73" fmla="*/ 121 h 164"/>
                <a:gd name="T74" fmla="*/ 41 w 178"/>
                <a:gd name="T75" fmla="*/ 125 h 164"/>
                <a:gd name="T76" fmla="*/ 29 w 178"/>
                <a:gd name="T77" fmla="*/ 130 h 164"/>
                <a:gd name="T78" fmla="*/ 19 w 178"/>
                <a:gd name="T79" fmla="*/ 135 h 164"/>
                <a:gd name="T80" fmla="*/ 14 w 178"/>
                <a:gd name="T81" fmla="*/ 142 h 164"/>
                <a:gd name="T82" fmla="*/ 9 w 178"/>
                <a:gd name="T83" fmla="*/ 150 h 164"/>
                <a:gd name="T84" fmla="*/ 4 w 178"/>
                <a:gd name="T85" fmla="*/ 163 h 1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78" h="164">
                  <a:moveTo>
                    <a:pt x="4" y="163"/>
                  </a:moveTo>
                  <a:lnTo>
                    <a:pt x="0" y="145"/>
                  </a:lnTo>
                  <a:lnTo>
                    <a:pt x="0" y="134"/>
                  </a:lnTo>
                  <a:lnTo>
                    <a:pt x="2" y="124"/>
                  </a:lnTo>
                  <a:lnTo>
                    <a:pt x="19" y="73"/>
                  </a:lnTo>
                  <a:lnTo>
                    <a:pt x="19" y="67"/>
                  </a:lnTo>
                  <a:lnTo>
                    <a:pt x="21" y="60"/>
                  </a:lnTo>
                  <a:lnTo>
                    <a:pt x="19" y="34"/>
                  </a:lnTo>
                  <a:lnTo>
                    <a:pt x="31" y="57"/>
                  </a:lnTo>
                  <a:lnTo>
                    <a:pt x="86" y="13"/>
                  </a:lnTo>
                  <a:lnTo>
                    <a:pt x="99" y="7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35" y="0"/>
                  </a:lnTo>
                  <a:lnTo>
                    <a:pt x="177" y="5"/>
                  </a:lnTo>
                  <a:lnTo>
                    <a:pt x="147" y="8"/>
                  </a:lnTo>
                  <a:lnTo>
                    <a:pt x="136" y="9"/>
                  </a:lnTo>
                  <a:lnTo>
                    <a:pt x="124" y="12"/>
                  </a:lnTo>
                  <a:lnTo>
                    <a:pt x="106" y="19"/>
                  </a:lnTo>
                  <a:lnTo>
                    <a:pt x="95" y="23"/>
                  </a:lnTo>
                  <a:lnTo>
                    <a:pt x="85" y="30"/>
                  </a:lnTo>
                  <a:lnTo>
                    <a:pt x="74" y="40"/>
                  </a:lnTo>
                  <a:lnTo>
                    <a:pt x="66" y="50"/>
                  </a:lnTo>
                  <a:lnTo>
                    <a:pt x="63" y="56"/>
                  </a:lnTo>
                  <a:lnTo>
                    <a:pt x="77" y="45"/>
                  </a:lnTo>
                  <a:lnTo>
                    <a:pt x="83" y="42"/>
                  </a:lnTo>
                  <a:lnTo>
                    <a:pt x="86" y="41"/>
                  </a:lnTo>
                  <a:lnTo>
                    <a:pt x="74" y="57"/>
                  </a:lnTo>
                  <a:lnTo>
                    <a:pt x="47" y="95"/>
                  </a:lnTo>
                  <a:lnTo>
                    <a:pt x="44" y="101"/>
                  </a:lnTo>
                  <a:lnTo>
                    <a:pt x="38" y="105"/>
                  </a:lnTo>
                  <a:lnTo>
                    <a:pt x="22" y="115"/>
                  </a:lnTo>
                  <a:lnTo>
                    <a:pt x="22" y="121"/>
                  </a:lnTo>
                  <a:lnTo>
                    <a:pt x="61" y="111"/>
                  </a:lnTo>
                  <a:lnTo>
                    <a:pt x="77" y="109"/>
                  </a:lnTo>
                  <a:lnTo>
                    <a:pt x="87" y="109"/>
                  </a:lnTo>
                  <a:lnTo>
                    <a:pt x="54" y="121"/>
                  </a:lnTo>
                  <a:lnTo>
                    <a:pt x="41" y="125"/>
                  </a:lnTo>
                  <a:lnTo>
                    <a:pt x="29" y="130"/>
                  </a:lnTo>
                  <a:lnTo>
                    <a:pt x="19" y="135"/>
                  </a:lnTo>
                  <a:lnTo>
                    <a:pt x="14" y="142"/>
                  </a:lnTo>
                  <a:lnTo>
                    <a:pt x="9" y="150"/>
                  </a:lnTo>
                  <a:lnTo>
                    <a:pt x="4" y="163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45" name="Freeform 173">
              <a:extLst>
                <a:ext uri="{FF2B5EF4-FFF2-40B4-BE49-F238E27FC236}">
                  <a16:creationId xmlns:a16="http://schemas.microsoft.com/office/drawing/2014/main" id="{2056C9C2-91E7-4884-9AB0-B966CE82C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2160"/>
              <a:ext cx="171" cy="136"/>
            </a:xfrm>
            <a:custGeom>
              <a:avLst/>
              <a:gdLst>
                <a:gd name="T0" fmla="*/ 0 w 171"/>
                <a:gd name="T1" fmla="*/ 98 h 136"/>
                <a:gd name="T2" fmla="*/ 15 w 171"/>
                <a:gd name="T3" fmla="*/ 135 h 136"/>
                <a:gd name="T4" fmla="*/ 46 w 171"/>
                <a:gd name="T5" fmla="*/ 101 h 136"/>
                <a:gd name="T6" fmla="*/ 59 w 171"/>
                <a:gd name="T7" fmla="*/ 92 h 136"/>
                <a:gd name="T8" fmla="*/ 70 w 171"/>
                <a:gd name="T9" fmla="*/ 86 h 136"/>
                <a:gd name="T10" fmla="*/ 81 w 171"/>
                <a:gd name="T11" fmla="*/ 83 h 136"/>
                <a:gd name="T12" fmla="*/ 102 w 171"/>
                <a:gd name="T13" fmla="*/ 79 h 136"/>
                <a:gd name="T14" fmla="*/ 99 w 171"/>
                <a:gd name="T15" fmla="*/ 84 h 136"/>
                <a:gd name="T16" fmla="*/ 128 w 171"/>
                <a:gd name="T17" fmla="*/ 80 h 136"/>
                <a:gd name="T18" fmla="*/ 127 w 171"/>
                <a:gd name="T19" fmla="*/ 76 h 136"/>
                <a:gd name="T20" fmla="*/ 128 w 171"/>
                <a:gd name="T21" fmla="*/ 72 h 136"/>
                <a:gd name="T22" fmla="*/ 131 w 171"/>
                <a:gd name="T23" fmla="*/ 68 h 136"/>
                <a:gd name="T24" fmla="*/ 143 w 171"/>
                <a:gd name="T25" fmla="*/ 65 h 136"/>
                <a:gd name="T26" fmla="*/ 155 w 171"/>
                <a:gd name="T27" fmla="*/ 64 h 136"/>
                <a:gd name="T28" fmla="*/ 161 w 171"/>
                <a:gd name="T29" fmla="*/ 64 h 136"/>
                <a:gd name="T30" fmla="*/ 170 w 171"/>
                <a:gd name="T31" fmla="*/ 68 h 136"/>
                <a:gd name="T32" fmla="*/ 157 w 171"/>
                <a:gd name="T33" fmla="*/ 56 h 136"/>
                <a:gd name="T34" fmla="*/ 150 w 171"/>
                <a:gd name="T35" fmla="*/ 53 h 136"/>
                <a:gd name="T36" fmla="*/ 139 w 171"/>
                <a:gd name="T37" fmla="*/ 53 h 136"/>
                <a:gd name="T38" fmla="*/ 130 w 171"/>
                <a:gd name="T39" fmla="*/ 54 h 136"/>
                <a:gd name="T40" fmla="*/ 98 w 171"/>
                <a:gd name="T41" fmla="*/ 65 h 136"/>
                <a:gd name="T42" fmla="*/ 99 w 171"/>
                <a:gd name="T43" fmla="*/ 44 h 136"/>
                <a:gd name="T44" fmla="*/ 99 w 171"/>
                <a:gd name="T45" fmla="*/ 36 h 136"/>
                <a:gd name="T46" fmla="*/ 94 w 171"/>
                <a:gd name="T47" fmla="*/ 26 h 136"/>
                <a:gd name="T48" fmla="*/ 80 w 171"/>
                <a:gd name="T49" fmla="*/ 0 h 136"/>
                <a:gd name="T50" fmla="*/ 89 w 171"/>
                <a:gd name="T51" fmla="*/ 34 h 136"/>
                <a:gd name="T52" fmla="*/ 88 w 171"/>
                <a:gd name="T53" fmla="*/ 38 h 136"/>
                <a:gd name="T54" fmla="*/ 80 w 171"/>
                <a:gd name="T55" fmla="*/ 43 h 136"/>
                <a:gd name="T56" fmla="*/ 65 w 171"/>
                <a:gd name="T57" fmla="*/ 9 h 136"/>
                <a:gd name="T58" fmla="*/ 70 w 171"/>
                <a:gd name="T59" fmla="*/ 54 h 136"/>
                <a:gd name="T60" fmla="*/ 48 w 171"/>
                <a:gd name="T61" fmla="*/ 9 h 136"/>
                <a:gd name="T62" fmla="*/ 59 w 171"/>
                <a:gd name="T63" fmla="*/ 50 h 136"/>
                <a:gd name="T64" fmla="*/ 38 w 171"/>
                <a:gd name="T65" fmla="*/ 21 h 136"/>
                <a:gd name="T66" fmla="*/ 40 w 171"/>
                <a:gd name="T67" fmla="*/ 41 h 136"/>
                <a:gd name="T68" fmla="*/ 16 w 171"/>
                <a:gd name="T69" fmla="*/ 15 h 136"/>
                <a:gd name="T70" fmla="*/ 33 w 171"/>
                <a:gd name="T71" fmla="*/ 41 h 136"/>
                <a:gd name="T72" fmla="*/ 18 w 171"/>
                <a:gd name="T73" fmla="*/ 32 h 136"/>
                <a:gd name="T74" fmla="*/ 34 w 171"/>
                <a:gd name="T75" fmla="*/ 51 h 136"/>
                <a:gd name="T76" fmla="*/ 35 w 171"/>
                <a:gd name="T77" fmla="*/ 54 h 136"/>
                <a:gd name="T78" fmla="*/ 36 w 171"/>
                <a:gd name="T79" fmla="*/ 63 h 136"/>
                <a:gd name="T80" fmla="*/ 35 w 171"/>
                <a:gd name="T81" fmla="*/ 74 h 136"/>
                <a:gd name="T82" fmla="*/ 32 w 171"/>
                <a:gd name="T83" fmla="*/ 80 h 136"/>
                <a:gd name="T84" fmla="*/ 28 w 171"/>
                <a:gd name="T85" fmla="*/ 86 h 136"/>
                <a:gd name="T86" fmla="*/ 22 w 171"/>
                <a:gd name="T87" fmla="*/ 92 h 136"/>
                <a:gd name="T88" fmla="*/ 12 w 171"/>
                <a:gd name="T89" fmla="*/ 94 h 136"/>
                <a:gd name="T90" fmla="*/ 0 w 171"/>
                <a:gd name="T91" fmla="*/ 98 h 1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71" h="136">
                  <a:moveTo>
                    <a:pt x="0" y="98"/>
                  </a:moveTo>
                  <a:lnTo>
                    <a:pt x="15" y="135"/>
                  </a:lnTo>
                  <a:lnTo>
                    <a:pt x="46" y="101"/>
                  </a:lnTo>
                  <a:lnTo>
                    <a:pt x="59" y="92"/>
                  </a:lnTo>
                  <a:lnTo>
                    <a:pt x="70" y="86"/>
                  </a:lnTo>
                  <a:lnTo>
                    <a:pt x="81" y="83"/>
                  </a:lnTo>
                  <a:lnTo>
                    <a:pt x="102" y="79"/>
                  </a:lnTo>
                  <a:lnTo>
                    <a:pt x="99" y="84"/>
                  </a:lnTo>
                  <a:lnTo>
                    <a:pt x="128" y="80"/>
                  </a:lnTo>
                  <a:lnTo>
                    <a:pt x="127" y="76"/>
                  </a:lnTo>
                  <a:lnTo>
                    <a:pt x="128" y="72"/>
                  </a:lnTo>
                  <a:lnTo>
                    <a:pt x="131" y="68"/>
                  </a:lnTo>
                  <a:lnTo>
                    <a:pt x="143" y="65"/>
                  </a:lnTo>
                  <a:lnTo>
                    <a:pt x="155" y="64"/>
                  </a:lnTo>
                  <a:lnTo>
                    <a:pt x="161" y="64"/>
                  </a:lnTo>
                  <a:lnTo>
                    <a:pt x="170" y="68"/>
                  </a:lnTo>
                  <a:lnTo>
                    <a:pt x="157" y="56"/>
                  </a:lnTo>
                  <a:lnTo>
                    <a:pt x="150" y="53"/>
                  </a:lnTo>
                  <a:lnTo>
                    <a:pt x="139" y="53"/>
                  </a:lnTo>
                  <a:lnTo>
                    <a:pt x="130" y="54"/>
                  </a:lnTo>
                  <a:lnTo>
                    <a:pt x="98" y="65"/>
                  </a:lnTo>
                  <a:lnTo>
                    <a:pt x="99" y="44"/>
                  </a:lnTo>
                  <a:lnTo>
                    <a:pt x="99" y="36"/>
                  </a:lnTo>
                  <a:lnTo>
                    <a:pt x="94" y="26"/>
                  </a:lnTo>
                  <a:lnTo>
                    <a:pt x="80" y="0"/>
                  </a:lnTo>
                  <a:lnTo>
                    <a:pt x="89" y="34"/>
                  </a:lnTo>
                  <a:lnTo>
                    <a:pt x="88" y="38"/>
                  </a:lnTo>
                  <a:lnTo>
                    <a:pt x="80" y="43"/>
                  </a:lnTo>
                  <a:lnTo>
                    <a:pt x="65" y="9"/>
                  </a:lnTo>
                  <a:lnTo>
                    <a:pt x="70" y="54"/>
                  </a:lnTo>
                  <a:lnTo>
                    <a:pt x="48" y="9"/>
                  </a:lnTo>
                  <a:lnTo>
                    <a:pt x="59" y="50"/>
                  </a:lnTo>
                  <a:lnTo>
                    <a:pt x="38" y="21"/>
                  </a:lnTo>
                  <a:lnTo>
                    <a:pt x="40" y="41"/>
                  </a:lnTo>
                  <a:lnTo>
                    <a:pt x="16" y="15"/>
                  </a:lnTo>
                  <a:lnTo>
                    <a:pt x="33" y="41"/>
                  </a:lnTo>
                  <a:lnTo>
                    <a:pt x="18" y="32"/>
                  </a:lnTo>
                  <a:lnTo>
                    <a:pt x="34" y="51"/>
                  </a:lnTo>
                  <a:lnTo>
                    <a:pt x="35" y="54"/>
                  </a:lnTo>
                  <a:lnTo>
                    <a:pt x="36" y="63"/>
                  </a:lnTo>
                  <a:lnTo>
                    <a:pt x="35" y="74"/>
                  </a:lnTo>
                  <a:lnTo>
                    <a:pt x="32" y="80"/>
                  </a:lnTo>
                  <a:lnTo>
                    <a:pt x="28" y="86"/>
                  </a:lnTo>
                  <a:lnTo>
                    <a:pt x="22" y="92"/>
                  </a:lnTo>
                  <a:lnTo>
                    <a:pt x="12" y="94"/>
                  </a:lnTo>
                  <a:lnTo>
                    <a:pt x="0" y="98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846" name="Group 174">
              <a:extLst>
                <a:ext uri="{FF2B5EF4-FFF2-40B4-BE49-F238E27FC236}">
                  <a16:creationId xmlns:a16="http://schemas.microsoft.com/office/drawing/2014/main" id="{C2299D41-DFA4-47A8-B1F5-F06CCE258D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0" y="2899"/>
              <a:ext cx="195" cy="111"/>
              <a:chOff x="1720" y="2899"/>
              <a:chExt cx="195" cy="111"/>
            </a:xfrm>
          </p:grpSpPr>
          <p:sp>
            <p:nvSpPr>
              <p:cNvPr id="26847" name="Freeform 175">
                <a:extLst>
                  <a:ext uri="{FF2B5EF4-FFF2-40B4-BE49-F238E27FC236}">
                    <a16:creationId xmlns:a16="http://schemas.microsoft.com/office/drawing/2014/main" id="{2C1B35B6-10DE-42C7-8B26-A757680EC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2940"/>
                <a:ext cx="192" cy="70"/>
              </a:xfrm>
              <a:custGeom>
                <a:avLst/>
                <a:gdLst>
                  <a:gd name="T0" fmla="*/ 0 w 192"/>
                  <a:gd name="T1" fmla="*/ 55 h 70"/>
                  <a:gd name="T2" fmla="*/ 0 w 192"/>
                  <a:gd name="T3" fmla="*/ 69 h 70"/>
                  <a:gd name="T4" fmla="*/ 20 w 192"/>
                  <a:gd name="T5" fmla="*/ 67 h 70"/>
                  <a:gd name="T6" fmla="*/ 42 w 192"/>
                  <a:gd name="T7" fmla="*/ 66 h 70"/>
                  <a:gd name="T8" fmla="*/ 65 w 192"/>
                  <a:gd name="T9" fmla="*/ 57 h 70"/>
                  <a:gd name="T10" fmla="*/ 91 w 192"/>
                  <a:gd name="T11" fmla="*/ 50 h 70"/>
                  <a:gd name="T12" fmla="*/ 102 w 192"/>
                  <a:gd name="T13" fmla="*/ 47 h 70"/>
                  <a:gd name="T14" fmla="*/ 125 w 192"/>
                  <a:gd name="T15" fmla="*/ 46 h 70"/>
                  <a:gd name="T16" fmla="*/ 145 w 192"/>
                  <a:gd name="T17" fmla="*/ 41 h 70"/>
                  <a:gd name="T18" fmla="*/ 160 w 192"/>
                  <a:gd name="T19" fmla="*/ 33 h 70"/>
                  <a:gd name="T20" fmla="*/ 171 w 192"/>
                  <a:gd name="T21" fmla="*/ 25 h 70"/>
                  <a:gd name="T22" fmla="*/ 183 w 192"/>
                  <a:gd name="T23" fmla="*/ 17 h 70"/>
                  <a:gd name="T24" fmla="*/ 190 w 192"/>
                  <a:gd name="T25" fmla="*/ 7 h 70"/>
                  <a:gd name="T26" fmla="*/ 191 w 192"/>
                  <a:gd name="T27" fmla="*/ 3 h 70"/>
                  <a:gd name="T28" fmla="*/ 189 w 192"/>
                  <a:gd name="T29" fmla="*/ 1 h 70"/>
                  <a:gd name="T30" fmla="*/ 184 w 192"/>
                  <a:gd name="T31" fmla="*/ 0 h 70"/>
                  <a:gd name="T32" fmla="*/ 0 w 192"/>
                  <a:gd name="T33" fmla="*/ 55 h 7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2" h="70">
                    <a:moveTo>
                      <a:pt x="0" y="55"/>
                    </a:moveTo>
                    <a:lnTo>
                      <a:pt x="0" y="69"/>
                    </a:lnTo>
                    <a:lnTo>
                      <a:pt x="20" y="67"/>
                    </a:lnTo>
                    <a:lnTo>
                      <a:pt x="42" y="66"/>
                    </a:lnTo>
                    <a:lnTo>
                      <a:pt x="65" y="57"/>
                    </a:lnTo>
                    <a:lnTo>
                      <a:pt x="91" y="50"/>
                    </a:lnTo>
                    <a:lnTo>
                      <a:pt x="102" y="47"/>
                    </a:lnTo>
                    <a:lnTo>
                      <a:pt x="125" y="46"/>
                    </a:lnTo>
                    <a:lnTo>
                      <a:pt x="145" y="41"/>
                    </a:lnTo>
                    <a:lnTo>
                      <a:pt x="160" y="33"/>
                    </a:lnTo>
                    <a:lnTo>
                      <a:pt x="171" y="25"/>
                    </a:lnTo>
                    <a:lnTo>
                      <a:pt x="183" y="17"/>
                    </a:lnTo>
                    <a:lnTo>
                      <a:pt x="190" y="7"/>
                    </a:lnTo>
                    <a:lnTo>
                      <a:pt x="191" y="3"/>
                    </a:lnTo>
                    <a:lnTo>
                      <a:pt x="189" y="1"/>
                    </a:lnTo>
                    <a:lnTo>
                      <a:pt x="184" y="0"/>
                    </a:lnTo>
                    <a:lnTo>
                      <a:pt x="0" y="55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8" name="Freeform 176">
                <a:extLst>
                  <a:ext uri="{FF2B5EF4-FFF2-40B4-BE49-F238E27FC236}">
                    <a16:creationId xmlns:a16="http://schemas.microsoft.com/office/drawing/2014/main" id="{A3BD60F4-0C02-490D-8B9D-C0E6BE75F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2921"/>
                <a:ext cx="193" cy="81"/>
              </a:xfrm>
              <a:custGeom>
                <a:avLst/>
                <a:gdLst>
                  <a:gd name="T0" fmla="*/ 36 w 193"/>
                  <a:gd name="T1" fmla="*/ 79 h 81"/>
                  <a:gd name="T2" fmla="*/ 47 w 193"/>
                  <a:gd name="T3" fmla="*/ 77 h 81"/>
                  <a:gd name="T4" fmla="*/ 54 w 193"/>
                  <a:gd name="T5" fmla="*/ 73 h 81"/>
                  <a:gd name="T6" fmla="*/ 83 w 193"/>
                  <a:gd name="T7" fmla="*/ 67 h 81"/>
                  <a:gd name="T8" fmla="*/ 104 w 193"/>
                  <a:gd name="T9" fmla="*/ 60 h 81"/>
                  <a:gd name="T10" fmla="*/ 124 w 193"/>
                  <a:gd name="T11" fmla="*/ 60 h 81"/>
                  <a:gd name="T12" fmla="*/ 148 w 193"/>
                  <a:gd name="T13" fmla="*/ 55 h 81"/>
                  <a:gd name="T14" fmla="*/ 174 w 193"/>
                  <a:gd name="T15" fmla="*/ 38 h 81"/>
                  <a:gd name="T16" fmla="*/ 181 w 193"/>
                  <a:gd name="T17" fmla="*/ 34 h 81"/>
                  <a:gd name="T18" fmla="*/ 192 w 193"/>
                  <a:gd name="T19" fmla="*/ 22 h 81"/>
                  <a:gd name="T20" fmla="*/ 192 w 193"/>
                  <a:gd name="T21" fmla="*/ 15 h 81"/>
                  <a:gd name="T22" fmla="*/ 178 w 193"/>
                  <a:gd name="T23" fmla="*/ 8 h 81"/>
                  <a:gd name="T24" fmla="*/ 147 w 193"/>
                  <a:gd name="T25" fmla="*/ 8 h 81"/>
                  <a:gd name="T26" fmla="*/ 93 w 193"/>
                  <a:gd name="T27" fmla="*/ 8 h 81"/>
                  <a:gd name="T28" fmla="*/ 85 w 193"/>
                  <a:gd name="T29" fmla="*/ 0 h 81"/>
                  <a:gd name="T30" fmla="*/ 77 w 193"/>
                  <a:gd name="T31" fmla="*/ 8 h 81"/>
                  <a:gd name="T32" fmla="*/ 43 w 193"/>
                  <a:gd name="T33" fmla="*/ 31 h 81"/>
                  <a:gd name="T34" fmla="*/ 15 w 193"/>
                  <a:gd name="T35" fmla="*/ 23 h 81"/>
                  <a:gd name="T36" fmla="*/ 6 w 193"/>
                  <a:gd name="T37" fmla="*/ 35 h 81"/>
                  <a:gd name="T38" fmla="*/ 0 w 193"/>
                  <a:gd name="T39" fmla="*/ 52 h 81"/>
                  <a:gd name="T40" fmla="*/ 0 w 193"/>
                  <a:gd name="T41" fmla="*/ 68 h 81"/>
                  <a:gd name="T42" fmla="*/ 4 w 193"/>
                  <a:gd name="T43" fmla="*/ 80 h 81"/>
                  <a:gd name="T44" fmla="*/ 19 w 193"/>
                  <a:gd name="T45" fmla="*/ 80 h 81"/>
                  <a:gd name="T46" fmla="*/ 36 w 193"/>
                  <a:gd name="T47" fmla="*/ 79 h 8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93" h="81">
                    <a:moveTo>
                      <a:pt x="36" y="79"/>
                    </a:moveTo>
                    <a:lnTo>
                      <a:pt x="47" y="77"/>
                    </a:lnTo>
                    <a:lnTo>
                      <a:pt x="54" y="73"/>
                    </a:lnTo>
                    <a:lnTo>
                      <a:pt x="83" y="67"/>
                    </a:lnTo>
                    <a:lnTo>
                      <a:pt x="104" y="60"/>
                    </a:lnTo>
                    <a:lnTo>
                      <a:pt x="124" y="60"/>
                    </a:lnTo>
                    <a:lnTo>
                      <a:pt x="148" y="55"/>
                    </a:lnTo>
                    <a:lnTo>
                      <a:pt x="174" y="38"/>
                    </a:lnTo>
                    <a:lnTo>
                      <a:pt x="181" y="34"/>
                    </a:lnTo>
                    <a:lnTo>
                      <a:pt x="192" y="22"/>
                    </a:lnTo>
                    <a:lnTo>
                      <a:pt x="192" y="15"/>
                    </a:lnTo>
                    <a:lnTo>
                      <a:pt x="178" y="8"/>
                    </a:lnTo>
                    <a:lnTo>
                      <a:pt x="147" y="8"/>
                    </a:lnTo>
                    <a:lnTo>
                      <a:pt x="93" y="8"/>
                    </a:lnTo>
                    <a:lnTo>
                      <a:pt x="85" y="0"/>
                    </a:lnTo>
                    <a:lnTo>
                      <a:pt x="77" y="8"/>
                    </a:lnTo>
                    <a:lnTo>
                      <a:pt x="43" y="31"/>
                    </a:lnTo>
                    <a:lnTo>
                      <a:pt x="15" y="23"/>
                    </a:lnTo>
                    <a:lnTo>
                      <a:pt x="6" y="35"/>
                    </a:lnTo>
                    <a:lnTo>
                      <a:pt x="0" y="52"/>
                    </a:lnTo>
                    <a:lnTo>
                      <a:pt x="0" y="68"/>
                    </a:lnTo>
                    <a:lnTo>
                      <a:pt x="4" y="80"/>
                    </a:lnTo>
                    <a:lnTo>
                      <a:pt x="19" y="80"/>
                    </a:lnTo>
                    <a:lnTo>
                      <a:pt x="36" y="79"/>
                    </a:lnTo>
                  </a:path>
                </a:pathLst>
              </a:custGeom>
              <a:solidFill>
                <a:srgbClr val="A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849" name="Group 177">
                <a:extLst>
                  <a:ext uri="{FF2B5EF4-FFF2-40B4-BE49-F238E27FC236}">
                    <a16:creationId xmlns:a16="http://schemas.microsoft.com/office/drawing/2014/main" id="{14B066E4-1EA7-4BA2-BE10-4CB17F8A6B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899"/>
                <a:ext cx="68" cy="40"/>
                <a:chOff x="1800" y="2899"/>
                <a:chExt cx="68" cy="40"/>
              </a:xfrm>
            </p:grpSpPr>
            <p:sp>
              <p:nvSpPr>
                <p:cNvPr id="26853" name="Freeform 178">
                  <a:extLst>
                    <a:ext uri="{FF2B5EF4-FFF2-40B4-BE49-F238E27FC236}">
                      <a16:creationId xmlns:a16="http://schemas.microsoft.com/office/drawing/2014/main" id="{8BEA46AB-BBD5-4CFB-A6A9-AB2AFA86B6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3" y="2899"/>
                  <a:ext cx="63" cy="36"/>
                </a:xfrm>
                <a:custGeom>
                  <a:avLst/>
                  <a:gdLst>
                    <a:gd name="T0" fmla="*/ 62 w 63"/>
                    <a:gd name="T1" fmla="*/ 35 h 36"/>
                    <a:gd name="T2" fmla="*/ 44 w 63"/>
                    <a:gd name="T3" fmla="*/ 29 h 36"/>
                    <a:gd name="T4" fmla="*/ 36 w 63"/>
                    <a:gd name="T5" fmla="*/ 30 h 36"/>
                    <a:gd name="T6" fmla="*/ 32 w 63"/>
                    <a:gd name="T7" fmla="*/ 35 h 36"/>
                    <a:gd name="T8" fmla="*/ 22 w 63"/>
                    <a:gd name="T9" fmla="*/ 31 h 36"/>
                    <a:gd name="T10" fmla="*/ 25 w 63"/>
                    <a:gd name="T11" fmla="*/ 27 h 36"/>
                    <a:gd name="T12" fmla="*/ 22 w 63"/>
                    <a:gd name="T13" fmla="*/ 19 h 36"/>
                    <a:gd name="T14" fmla="*/ 29 w 63"/>
                    <a:gd name="T15" fmla="*/ 16 h 36"/>
                    <a:gd name="T16" fmla="*/ 29 w 63"/>
                    <a:gd name="T17" fmla="*/ 9 h 36"/>
                    <a:gd name="T18" fmla="*/ 27 w 63"/>
                    <a:gd name="T19" fmla="*/ 4 h 36"/>
                    <a:gd name="T20" fmla="*/ 17 w 63"/>
                    <a:gd name="T21" fmla="*/ 8 h 36"/>
                    <a:gd name="T22" fmla="*/ 18 w 63"/>
                    <a:gd name="T23" fmla="*/ 0 h 36"/>
                    <a:gd name="T24" fmla="*/ 8 w 63"/>
                    <a:gd name="T25" fmla="*/ 0 h 36"/>
                    <a:gd name="T26" fmla="*/ 3 w 63"/>
                    <a:gd name="T27" fmla="*/ 13 h 36"/>
                    <a:gd name="T28" fmla="*/ 0 w 63"/>
                    <a:gd name="T29" fmla="*/ 19 h 36"/>
                    <a:gd name="T30" fmla="*/ 4 w 63"/>
                    <a:gd name="T31" fmla="*/ 21 h 36"/>
                    <a:gd name="T32" fmla="*/ 5 w 63"/>
                    <a:gd name="T33" fmla="*/ 28 h 36"/>
                    <a:gd name="T34" fmla="*/ 9 w 63"/>
                    <a:gd name="T35" fmla="*/ 32 h 36"/>
                    <a:gd name="T36" fmla="*/ 19 w 63"/>
                    <a:gd name="T37" fmla="*/ 28 h 36"/>
                    <a:gd name="T38" fmla="*/ 19 w 63"/>
                    <a:gd name="T39" fmla="*/ 18 h 36"/>
                    <a:gd name="T40" fmla="*/ 17 w 63"/>
                    <a:gd name="T41" fmla="*/ 9 h 36"/>
                    <a:gd name="T42" fmla="*/ 8 w 63"/>
                    <a:gd name="T43" fmla="*/ 19 h 36"/>
                    <a:gd name="T44" fmla="*/ 5 w 63"/>
                    <a:gd name="T45" fmla="*/ 16 h 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3" h="36">
                      <a:moveTo>
                        <a:pt x="62" y="35"/>
                      </a:moveTo>
                      <a:lnTo>
                        <a:pt x="44" y="29"/>
                      </a:lnTo>
                      <a:lnTo>
                        <a:pt x="36" y="30"/>
                      </a:lnTo>
                      <a:lnTo>
                        <a:pt x="32" y="35"/>
                      </a:lnTo>
                      <a:lnTo>
                        <a:pt x="22" y="31"/>
                      </a:lnTo>
                      <a:lnTo>
                        <a:pt x="25" y="27"/>
                      </a:lnTo>
                      <a:lnTo>
                        <a:pt x="22" y="19"/>
                      </a:lnTo>
                      <a:lnTo>
                        <a:pt x="29" y="16"/>
                      </a:lnTo>
                      <a:lnTo>
                        <a:pt x="29" y="9"/>
                      </a:lnTo>
                      <a:lnTo>
                        <a:pt x="27" y="4"/>
                      </a:lnTo>
                      <a:lnTo>
                        <a:pt x="17" y="8"/>
                      </a:lnTo>
                      <a:lnTo>
                        <a:pt x="18" y="0"/>
                      </a:lnTo>
                      <a:lnTo>
                        <a:pt x="8" y="0"/>
                      </a:lnTo>
                      <a:lnTo>
                        <a:pt x="3" y="13"/>
                      </a:lnTo>
                      <a:lnTo>
                        <a:pt x="0" y="19"/>
                      </a:lnTo>
                      <a:lnTo>
                        <a:pt x="4" y="21"/>
                      </a:lnTo>
                      <a:lnTo>
                        <a:pt x="5" y="28"/>
                      </a:lnTo>
                      <a:lnTo>
                        <a:pt x="9" y="32"/>
                      </a:lnTo>
                      <a:lnTo>
                        <a:pt x="19" y="28"/>
                      </a:lnTo>
                      <a:lnTo>
                        <a:pt x="19" y="18"/>
                      </a:lnTo>
                      <a:lnTo>
                        <a:pt x="17" y="9"/>
                      </a:lnTo>
                      <a:lnTo>
                        <a:pt x="8" y="19"/>
                      </a:lnTo>
                      <a:lnTo>
                        <a:pt x="5" y="16"/>
                      </a:lnTo>
                    </a:path>
                  </a:pathLst>
                </a:custGeom>
                <a:noFill/>
                <a:ln w="12700" cap="rnd" cmpd="sng">
                  <a:solidFill>
                    <a:srgbClr val="E0E0E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54" name="Line 179">
                  <a:extLst>
                    <a:ext uri="{FF2B5EF4-FFF2-40B4-BE49-F238E27FC236}">
                      <a16:creationId xmlns:a16="http://schemas.microsoft.com/office/drawing/2014/main" id="{BE2176F2-D335-42E6-B6FB-BCF7FE037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49" y="2928"/>
                  <a:ext cx="19" cy="9"/>
                </a:xfrm>
                <a:prstGeom prst="line">
                  <a:avLst/>
                </a:prstGeom>
                <a:noFill/>
                <a:ln w="12700">
                  <a:solidFill>
                    <a:srgbClr val="E0E0E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55" name="Freeform 180">
                  <a:extLst>
                    <a:ext uri="{FF2B5EF4-FFF2-40B4-BE49-F238E27FC236}">
                      <a16:creationId xmlns:a16="http://schemas.microsoft.com/office/drawing/2014/main" id="{CE9F3C3A-D538-4C43-A04B-6F827126B6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0" y="2917"/>
                  <a:ext cx="21" cy="22"/>
                </a:xfrm>
                <a:custGeom>
                  <a:avLst/>
                  <a:gdLst>
                    <a:gd name="T0" fmla="*/ 0 w 21"/>
                    <a:gd name="T1" fmla="*/ 21 h 22"/>
                    <a:gd name="T2" fmla="*/ 20 w 21"/>
                    <a:gd name="T3" fmla="*/ 7 h 22"/>
                    <a:gd name="T4" fmla="*/ 18 w 21"/>
                    <a:gd name="T5" fmla="*/ 0 h 22"/>
                    <a:gd name="T6" fmla="*/ 11 w 21"/>
                    <a:gd name="T7" fmla="*/ 10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0" y="21"/>
                      </a:moveTo>
                      <a:lnTo>
                        <a:pt x="20" y="7"/>
                      </a:lnTo>
                      <a:lnTo>
                        <a:pt x="18" y="0"/>
                      </a:lnTo>
                      <a:lnTo>
                        <a:pt x="11" y="10"/>
                      </a:lnTo>
                    </a:path>
                  </a:pathLst>
                </a:custGeom>
                <a:noFill/>
                <a:ln w="12700" cap="rnd" cmpd="sng">
                  <a:solidFill>
                    <a:srgbClr val="E0E0E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850" name="Freeform 181">
                <a:extLst>
                  <a:ext uri="{FF2B5EF4-FFF2-40B4-BE49-F238E27FC236}">
                    <a16:creationId xmlns:a16="http://schemas.microsoft.com/office/drawing/2014/main" id="{59B9772E-A7BF-4E93-B3B2-56360995A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" y="2943"/>
                <a:ext cx="24" cy="41"/>
              </a:xfrm>
              <a:custGeom>
                <a:avLst/>
                <a:gdLst>
                  <a:gd name="T0" fmla="*/ 16 w 24"/>
                  <a:gd name="T1" fmla="*/ 0 h 41"/>
                  <a:gd name="T2" fmla="*/ 23 w 24"/>
                  <a:gd name="T3" fmla="*/ 0 h 41"/>
                  <a:gd name="T4" fmla="*/ 6 w 24"/>
                  <a:gd name="T5" fmla="*/ 39 h 41"/>
                  <a:gd name="T6" fmla="*/ 0 w 24"/>
                  <a:gd name="T7" fmla="*/ 40 h 41"/>
                  <a:gd name="T8" fmla="*/ 16 w 24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41">
                    <a:moveTo>
                      <a:pt x="16" y="0"/>
                    </a:moveTo>
                    <a:lnTo>
                      <a:pt x="23" y="0"/>
                    </a:lnTo>
                    <a:lnTo>
                      <a:pt x="6" y="39"/>
                    </a:lnTo>
                    <a:lnTo>
                      <a:pt x="0" y="4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1" name="Freeform 182">
                <a:extLst>
                  <a:ext uri="{FF2B5EF4-FFF2-40B4-BE49-F238E27FC236}">
                    <a16:creationId xmlns:a16="http://schemas.microsoft.com/office/drawing/2014/main" id="{CC08A7C2-2BD1-4C90-ACB0-29436F612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943"/>
                <a:ext cx="22" cy="40"/>
              </a:xfrm>
              <a:custGeom>
                <a:avLst/>
                <a:gdLst>
                  <a:gd name="T0" fmla="*/ 15 w 22"/>
                  <a:gd name="T1" fmla="*/ 0 h 40"/>
                  <a:gd name="T2" fmla="*/ 21 w 22"/>
                  <a:gd name="T3" fmla="*/ 0 h 40"/>
                  <a:gd name="T4" fmla="*/ 7 w 22"/>
                  <a:gd name="T5" fmla="*/ 36 h 40"/>
                  <a:gd name="T6" fmla="*/ 0 w 22"/>
                  <a:gd name="T7" fmla="*/ 39 h 40"/>
                  <a:gd name="T8" fmla="*/ 15 w 2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" h="40">
                    <a:moveTo>
                      <a:pt x="15" y="0"/>
                    </a:moveTo>
                    <a:lnTo>
                      <a:pt x="21" y="0"/>
                    </a:lnTo>
                    <a:lnTo>
                      <a:pt x="7" y="36"/>
                    </a:lnTo>
                    <a:lnTo>
                      <a:pt x="0" y="39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52" name="Freeform 183">
                <a:extLst>
                  <a:ext uri="{FF2B5EF4-FFF2-40B4-BE49-F238E27FC236}">
                    <a16:creationId xmlns:a16="http://schemas.microsoft.com/office/drawing/2014/main" id="{9CD3B2C2-54CE-4175-8A63-0C76C7D5B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2944"/>
                <a:ext cx="21" cy="37"/>
              </a:xfrm>
              <a:custGeom>
                <a:avLst/>
                <a:gdLst>
                  <a:gd name="T0" fmla="*/ 13 w 21"/>
                  <a:gd name="T1" fmla="*/ 0 h 37"/>
                  <a:gd name="T2" fmla="*/ 20 w 21"/>
                  <a:gd name="T3" fmla="*/ 0 h 37"/>
                  <a:gd name="T4" fmla="*/ 8 w 21"/>
                  <a:gd name="T5" fmla="*/ 34 h 37"/>
                  <a:gd name="T6" fmla="*/ 0 w 21"/>
                  <a:gd name="T7" fmla="*/ 36 h 37"/>
                  <a:gd name="T8" fmla="*/ 13 w 21"/>
                  <a:gd name="T9" fmla="*/ 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" h="37">
                    <a:moveTo>
                      <a:pt x="13" y="0"/>
                    </a:moveTo>
                    <a:lnTo>
                      <a:pt x="20" y="0"/>
                    </a:lnTo>
                    <a:lnTo>
                      <a:pt x="8" y="34"/>
                    </a:lnTo>
                    <a:lnTo>
                      <a:pt x="0" y="36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37" name="Group 184">
            <a:extLst>
              <a:ext uri="{FF2B5EF4-FFF2-40B4-BE49-F238E27FC236}">
                <a16:creationId xmlns:a16="http://schemas.microsoft.com/office/drawing/2014/main" id="{8005D5C3-B8B4-45D3-97C4-00A72D9E7308}"/>
              </a:ext>
            </a:extLst>
          </p:cNvPr>
          <p:cNvGrpSpPr>
            <a:grpSpLocks/>
          </p:cNvGrpSpPr>
          <p:nvPr/>
        </p:nvGrpSpPr>
        <p:grpSpPr bwMode="auto">
          <a:xfrm>
            <a:off x="5200650" y="3746500"/>
            <a:ext cx="292100" cy="298450"/>
            <a:chOff x="2316" y="2360"/>
            <a:chExt cx="184" cy="188"/>
          </a:xfrm>
        </p:grpSpPr>
        <p:sp>
          <p:nvSpPr>
            <p:cNvPr id="26798" name="Oval 185">
              <a:extLst>
                <a:ext uri="{FF2B5EF4-FFF2-40B4-BE49-F238E27FC236}">
                  <a16:creationId xmlns:a16="http://schemas.microsoft.com/office/drawing/2014/main" id="{24A943ED-05B5-4E52-AAB7-A21F1DCD9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2362"/>
              <a:ext cx="179" cy="18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799" name="Freeform 186">
              <a:extLst>
                <a:ext uri="{FF2B5EF4-FFF2-40B4-BE49-F238E27FC236}">
                  <a16:creationId xmlns:a16="http://schemas.microsoft.com/office/drawing/2014/main" id="{9F178847-245D-450D-B5DB-74A853B1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" y="2379"/>
              <a:ext cx="41" cy="57"/>
            </a:xfrm>
            <a:custGeom>
              <a:avLst/>
              <a:gdLst>
                <a:gd name="T0" fmla="*/ 19 w 41"/>
                <a:gd name="T1" fmla="*/ 8 h 57"/>
                <a:gd name="T2" fmla="*/ 31 w 41"/>
                <a:gd name="T3" fmla="*/ 21 h 57"/>
                <a:gd name="T4" fmla="*/ 38 w 41"/>
                <a:gd name="T5" fmla="*/ 34 h 57"/>
                <a:gd name="T6" fmla="*/ 40 w 41"/>
                <a:gd name="T7" fmla="*/ 56 h 57"/>
                <a:gd name="T8" fmla="*/ 10 w 41"/>
                <a:gd name="T9" fmla="*/ 34 h 57"/>
                <a:gd name="T10" fmla="*/ 0 w 41"/>
                <a:gd name="T11" fmla="*/ 0 h 57"/>
                <a:gd name="T12" fmla="*/ 19 w 41"/>
                <a:gd name="T13" fmla="*/ 8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7">
                  <a:moveTo>
                    <a:pt x="19" y="8"/>
                  </a:moveTo>
                  <a:lnTo>
                    <a:pt x="31" y="21"/>
                  </a:lnTo>
                  <a:lnTo>
                    <a:pt x="38" y="34"/>
                  </a:lnTo>
                  <a:lnTo>
                    <a:pt x="40" y="56"/>
                  </a:lnTo>
                  <a:lnTo>
                    <a:pt x="10" y="34"/>
                  </a:lnTo>
                  <a:lnTo>
                    <a:pt x="0" y="0"/>
                  </a:lnTo>
                  <a:lnTo>
                    <a:pt x="19" y="8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0" name="Freeform 187">
              <a:extLst>
                <a:ext uri="{FF2B5EF4-FFF2-40B4-BE49-F238E27FC236}">
                  <a16:creationId xmlns:a16="http://schemas.microsoft.com/office/drawing/2014/main" id="{D990FD26-F541-4543-8C48-925604A6D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2468"/>
              <a:ext cx="39" cy="53"/>
            </a:xfrm>
            <a:custGeom>
              <a:avLst/>
              <a:gdLst>
                <a:gd name="T0" fmla="*/ 34 w 39"/>
                <a:gd name="T1" fmla="*/ 0 h 53"/>
                <a:gd name="T2" fmla="*/ 38 w 39"/>
                <a:gd name="T3" fmla="*/ 10 h 53"/>
                <a:gd name="T4" fmla="*/ 31 w 39"/>
                <a:gd name="T5" fmla="*/ 31 h 53"/>
                <a:gd name="T6" fmla="*/ 14 w 39"/>
                <a:gd name="T7" fmla="*/ 52 h 53"/>
                <a:gd name="T8" fmla="*/ 0 w 39"/>
                <a:gd name="T9" fmla="*/ 52 h 53"/>
                <a:gd name="T10" fmla="*/ 9 w 39"/>
                <a:gd name="T11" fmla="*/ 20 h 53"/>
                <a:gd name="T12" fmla="*/ 34 w 39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53">
                  <a:moveTo>
                    <a:pt x="34" y="0"/>
                  </a:moveTo>
                  <a:lnTo>
                    <a:pt x="38" y="10"/>
                  </a:lnTo>
                  <a:lnTo>
                    <a:pt x="31" y="31"/>
                  </a:lnTo>
                  <a:lnTo>
                    <a:pt x="14" y="52"/>
                  </a:lnTo>
                  <a:lnTo>
                    <a:pt x="0" y="52"/>
                  </a:lnTo>
                  <a:lnTo>
                    <a:pt x="9" y="20"/>
                  </a:lnTo>
                  <a:lnTo>
                    <a:pt x="34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1" name="Freeform 188">
              <a:extLst>
                <a:ext uri="{FF2B5EF4-FFF2-40B4-BE49-F238E27FC236}">
                  <a16:creationId xmlns:a16="http://schemas.microsoft.com/office/drawing/2014/main" id="{15CDB19D-AFD4-4193-AA20-7A2951D64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" y="2360"/>
              <a:ext cx="59" cy="28"/>
            </a:xfrm>
            <a:custGeom>
              <a:avLst/>
              <a:gdLst>
                <a:gd name="T0" fmla="*/ 38 w 59"/>
                <a:gd name="T1" fmla="*/ 0 h 28"/>
                <a:gd name="T2" fmla="*/ 58 w 59"/>
                <a:gd name="T3" fmla="*/ 4 h 28"/>
                <a:gd name="T4" fmla="*/ 36 w 59"/>
                <a:gd name="T5" fmla="*/ 27 h 28"/>
                <a:gd name="T6" fmla="*/ 0 w 59"/>
                <a:gd name="T7" fmla="*/ 27 h 28"/>
                <a:gd name="T8" fmla="*/ 7 w 59"/>
                <a:gd name="T9" fmla="*/ 12 h 28"/>
                <a:gd name="T10" fmla="*/ 24 w 59"/>
                <a:gd name="T11" fmla="*/ 4 h 28"/>
                <a:gd name="T12" fmla="*/ 38 w 59"/>
                <a:gd name="T13" fmla="*/ 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28">
                  <a:moveTo>
                    <a:pt x="38" y="0"/>
                  </a:moveTo>
                  <a:lnTo>
                    <a:pt x="58" y="4"/>
                  </a:lnTo>
                  <a:lnTo>
                    <a:pt x="36" y="27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4" y="4"/>
                  </a:lnTo>
                  <a:lnTo>
                    <a:pt x="38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2" name="Freeform 189">
              <a:extLst>
                <a:ext uri="{FF2B5EF4-FFF2-40B4-BE49-F238E27FC236}">
                  <a16:creationId xmlns:a16="http://schemas.microsoft.com/office/drawing/2014/main" id="{F5F582A0-FA45-410D-B1A3-3684C4560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6" y="2420"/>
              <a:ext cx="33" cy="66"/>
            </a:xfrm>
            <a:custGeom>
              <a:avLst/>
              <a:gdLst>
                <a:gd name="T0" fmla="*/ 17 w 33"/>
                <a:gd name="T1" fmla="*/ 0 h 66"/>
                <a:gd name="T2" fmla="*/ 32 w 33"/>
                <a:gd name="T3" fmla="*/ 32 h 66"/>
                <a:gd name="T4" fmla="*/ 22 w 33"/>
                <a:gd name="T5" fmla="*/ 65 h 66"/>
                <a:gd name="T6" fmla="*/ 2 w 33"/>
                <a:gd name="T7" fmla="*/ 51 h 66"/>
                <a:gd name="T8" fmla="*/ 0 w 33"/>
                <a:gd name="T9" fmla="*/ 33 h 66"/>
                <a:gd name="T10" fmla="*/ 2 w 33"/>
                <a:gd name="T11" fmla="*/ 18 h 66"/>
                <a:gd name="T12" fmla="*/ 17 w 3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66">
                  <a:moveTo>
                    <a:pt x="17" y="0"/>
                  </a:moveTo>
                  <a:lnTo>
                    <a:pt x="32" y="32"/>
                  </a:lnTo>
                  <a:lnTo>
                    <a:pt x="22" y="65"/>
                  </a:lnTo>
                  <a:lnTo>
                    <a:pt x="2" y="51"/>
                  </a:lnTo>
                  <a:lnTo>
                    <a:pt x="0" y="33"/>
                  </a:lnTo>
                  <a:lnTo>
                    <a:pt x="2" y="18"/>
                  </a:lnTo>
                  <a:lnTo>
                    <a:pt x="17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3" name="Freeform 190">
              <a:extLst>
                <a:ext uri="{FF2B5EF4-FFF2-40B4-BE49-F238E27FC236}">
                  <a16:creationId xmlns:a16="http://schemas.microsoft.com/office/drawing/2014/main" id="{37647FE2-3967-469A-AB8B-24ABC37DF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2517"/>
              <a:ext cx="61" cy="31"/>
            </a:xfrm>
            <a:custGeom>
              <a:avLst/>
              <a:gdLst>
                <a:gd name="T0" fmla="*/ 0 w 61"/>
                <a:gd name="T1" fmla="*/ 3 h 31"/>
                <a:gd name="T2" fmla="*/ 8 w 61"/>
                <a:gd name="T3" fmla="*/ 22 h 31"/>
                <a:gd name="T4" fmla="*/ 24 w 61"/>
                <a:gd name="T5" fmla="*/ 27 h 31"/>
                <a:gd name="T6" fmla="*/ 39 w 61"/>
                <a:gd name="T7" fmla="*/ 30 h 31"/>
                <a:gd name="T8" fmla="*/ 60 w 61"/>
                <a:gd name="T9" fmla="*/ 17 h 31"/>
                <a:gd name="T10" fmla="*/ 32 w 61"/>
                <a:gd name="T11" fmla="*/ 0 h 31"/>
                <a:gd name="T12" fmla="*/ 0 w 61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" h="31">
                  <a:moveTo>
                    <a:pt x="0" y="3"/>
                  </a:moveTo>
                  <a:lnTo>
                    <a:pt x="8" y="22"/>
                  </a:lnTo>
                  <a:lnTo>
                    <a:pt x="24" y="27"/>
                  </a:lnTo>
                  <a:lnTo>
                    <a:pt x="39" y="30"/>
                  </a:lnTo>
                  <a:lnTo>
                    <a:pt x="60" y="17"/>
                  </a:lnTo>
                  <a:lnTo>
                    <a:pt x="32" y="0"/>
                  </a:lnTo>
                  <a:lnTo>
                    <a:pt x="0" y="3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4" name="Freeform 191">
              <a:extLst>
                <a:ext uri="{FF2B5EF4-FFF2-40B4-BE49-F238E27FC236}">
                  <a16:creationId xmlns:a16="http://schemas.microsoft.com/office/drawing/2014/main" id="{D364FC99-82C0-4996-9486-B73834DCB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2422"/>
              <a:ext cx="63" cy="59"/>
            </a:xfrm>
            <a:custGeom>
              <a:avLst/>
              <a:gdLst>
                <a:gd name="T0" fmla="*/ 22 w 63"/>
                <a:gd name="T1" fmla="*/ 0 h 59"/>
                <a:gd name="T2" fmla="*/ 61 w 63"/>
                <a:gd name="T3" fmla="*/ 6 h 59"/>
                <a:gd name="T4" fmla="*/ 62 w 63"/>
                <a:gd name="T5" fmla="*/ 47 h 59"/>
                <a:gd name="T6" fmla="*/ 23 w 63"/>
                <a:gd name="T7" fmla="*/ 58 h 59"/>
                <a:gd name="T8" fmla="*/ 0 w 63"/>
                <a:gd name="T9" fmla="*/ 27 h 59"/>
                <a:gd name="T10" fmla="*/ 22 w 63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" h="59">
                  <a:moveTo>
                    <a:pt x="22" y="0"/>
                  </a:moveTo>
                  <a:lnTo>
                    <a:pt x="61" y="6"/>
                  </a:lnTo>
                  <a:lnTo>
                    <a:pt x="62" y="47"/>
                  </a:lnTo>
                  <a:lnTo>
                    <a:pt x="23" y="58"/>
                  </a:lnTo>
                  <a:lnTo>
                    <a:pt x="0" y="27"/>
                  </a:lnTo>
                  <a:lnTo>
                    <a:pt x="22" y="0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5" name="Freeform 192">
              <a:extLst>
                <a:ext uri="{FF2B5EF4-FFF2-40B4-BE49-F238E27FC236}">
                  <a16:creationId xmlns:a16="http://schemas.microsoft.com/office/drawing/2014/main" id="{BF5AFAA6-D11B-4CE3-B5AC-4D8B374DA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2365"/>
              <a:ext cx="163" cy="169"/>
            </a:xfrm>
            <a:custGeom>
              <a:avLst/>
              <a:gdLst>
                <a:gd name="T0" fmla="*/ 83 w 163"/>
                <a:gd name="T1" fmla="*/ 0 h 169"/>
                <a:gd name="T2" fmla="*/ 123 w 163"/>
                <a:gd name="T3" fmla="*/ 14 h 169"/>
                <a:gd name="T4" fmla="*/ 132 w 163"/>
                <a:gd name="T5" fmla="*/ 47 h 169"/>
                <a:gd name="T6" fmla="*/ 162 w 163"/>
                <a:gd name="T7" fmla="*/ 70 h 169"/>
                <a:gd name="T8" fmla="*/ 162 w 163"/>
                <a:gd name="T9" fmla="*/ 102 h 169"/>
                <a:gd name="T10" fmla="*/ 135 w 163"/>
                <a:gd name="T11" fmla="*/ 123 h 169"/>
                <a:gd name="T12" fmla="*/ 126 w 163"/>
                <a:gd name="T13" fmla="*/ 153 h 169"/>
                <a:gd name="T14" fmla="*/ 89 w 163"/>
                <a:gd name="T15" fmla="*/ 168 h 169"/>
                <a:gd name="T16" fmla="*/ 62 w 163"/>
                <a:gd name="T17" fmla="*/ 152 h 169"/>
                <a:gd name="T18" fmla="*/ 28 w 163"/>
                <a:gd name="T19" fmla="*/ 154 h 169"/>
                <a:gd name="T20" fmla="*/ 3 w 163"/>
                <a:gd name="T21" fmla="*/ 118 h 169"/>
                <a:gd name="T22" fmla="*/ 14 w 163"/>
                <a:gd name="T23" fmla="*/ 86 h 169"/>
                <a:gd name="T24" fmla="*/ 0 w 163"/>
                <a:gd name="T25" fmla="*/ 54 h 169"/>
                <a:gd name="T26" fmla="*/ 22 w 163"/>
                <a:gd name="T27" fmla="*/ 22 h 169"/>
                <a:gd name="T28" fmla="*/ 59 w 163"/>
                <a:gd name="T29" fmla="*/ 21 h 169"/>
                <a:gd name="T30" fmla="*/ 83 w 163"/>
                <a:gd name="T31" fmla="*/ 0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3" h="169">
                  <a:moveTo>
                    <a:pt x="83" y="0"/>
                  </a:moveTo>
                  <a:lnTo>
                    <a:pt x="123" y="14"/>
                  </a:lnTo>
                  <a:lnTo>
                    <a:pt x="132" y="47"/>
                  </a:lnTo>
                  <a:lnTo>
                    <a:pt x="162" y="70"/>
                  </a:lnTo>
                  <a:lnTo>
                    <a:pt x="162" y="102"/>
                  </a:lnTo>
                  <a:lnTo>
                    <a:pt x="135" y="123"/>
                  </a:lnTo>
                  <a:lnTo>
                    <a:pt x="126" y="153"/>
                  </a:lnTo>
                  <a:lnTo>
                    <a:pt x="89" y="168"/>
                  </a:lnTo>
                  <a:lnTo>
                    <a:pt x="62" y="152"/>
                  </a:lnTo>
                  <a:lnTo>
                    <a:pt x="28" y="154"/>
                  </a:lnTo>
                  <a:lnTo>
                    <a:pt x="3" y="118"/>
                  </a:lnTo>
                  <a:lnTo>
                    <a:pt x="14" y="86"/>
                  </a:lnTo>
                  <a:lnTo>
                    <a:pt x="0" y="54"/>
                  </a:lnTo>
                  <a:lnTo>
                    <a:pt x="22" y="22"/>
                  </a:lnTo>
                  <a:lnTo>
                    <a:pt x="59" y="21"/>
                  </a:ln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6" name="Freeform 193">
              <a:extLst>
                <a:ext uri="{FF2B5EF4-FFF2-40B4-BE49-F238E27FC236}">
                  <a16:creationId xmlns:a16="http://schemas.microsoft.com/office/drawing/2014/main" id="{498F8DC4-EA23-46C9-BDF4-BC69CCE7F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" y="2388"/>
              <a:ext cx="73" cy="41"/>
            </a:xfrm>
            <a:custGeom>
              <a:avLst/>
              <a:gdLst>
                <a:gd name="T0" fmla="*/ 0 w 73"/>
                <a:gd name="T1" fmla="*/ 0 h 41"/>
                <a:gd name="T2" fmla="*/ 11 w 73"/>
                <a:gd name="T3" fmla="*/ 34 h 41"/>
                <a:gd name="T4" fmla="*/ 50 w 73"/>
                <a:gd name="T5" fmla="*/ 40 h 41"/>
                <a:gd name="T6" fmla="*/ 72 w 73"/>
                <a:gd name="T7" fmla="*/ 25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11" y="34"/>
                  </a:lnTo>
                  <a:lnTo>
                    <a:pt x="50" y="40"/>
                  </a:lnTo>
                  <a:lnTo>
                    <a:pt x="72" y="25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7" name="Freeform 194">
              <a:extLst>
                <a:ext uri="{FF2B5EF4-FFF2-40B4-BE49-F238E27FC236}">
                  <a16:creationId xmlns:a16="http://schemas.microsoft.com/office/drawing/2014/main" id="{67B3451C-053D-45EF-9949-67F2A641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" y="2429"/>
              <a:ext cx="28" cy="60"/>
            </a:xfrm>
            <a:custGeom>
              <a:avLst/>
              <a:gdLst>
                <a:gd name="T0" fmla="*/ 0 w 28"/>
                <a:gd name="T1" fmla="*/ 0 h 60"/>
                <a:gd name="T2" fmla="*/ 2 w 28"/>
                <a:gd name="T3" fmla="*/ 40 h 60"/>
                <a:gd name="T4" fmla="*/ 27 w 28"/>
                <a:gd name="T5" fmla="*/ 59 h 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60">
                  <a:moveTo>
                    <a:pt x="0" y="0"/>
                  </a:moveTo>
                  <a:lnTo>
                    <a:pt x="2" y="40"/>
                  </a:lnTo>
                  <a:lnTo>
                    <a:pt x="27" y="59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8" name="Freeform 195">
              <a:extLst>
                <a:ext uri="{FF2B5EF4-FFF2-40B4-BE49-F238E27FC236}">
                  <a16:creationId xmlns:a16="http://schemas.microsoft.com/office/drawing/2014/main" id="{D17AFB36-2532-4478-A2C6-69FE05DB5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2469"/>
              <a:ext cx="50" cy="49"/>
            </a:xfrm>
            <a:custGeom>
              <a:avLst/>
              <a:gdLst>
                <a:gd name="T0" fmla="*/ 49 w 50"/>
                <a:gd name="T1" fmla="*/ 0 h 49"/>
                <a:gd name="T2" fmla="*/ 9 w 50"/>
                <a:gd name="T3" fmla="*/ 12 h 49"/>
                <a:gd name="T4" fmla="*/ 0 w 50"/>
                <a:gd name="T5" fmla="*/ 48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" h="49">
                  <a:moveTo>
                    <a:pt x="49" y="0"/>
                  </a:moveTo>
                  <a:lnTo>
                    <a:pt x="9" y="12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9" name="Freeform 196">
              <a:extLst>
                <a:ext uri="{FF2B5EF4-FFF2-40B4-BE49-F238E27FC236}">
                  <a16:creationId xmlns:a16="http://schemas.microsoft.com/office/drawing/2014/main" id="{208348DE-CCE8-4FE6-870C-4B3F953A1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8" y="2424"/>
              <a:ext cx="55" cy="28"/>
            </a:xfrm>
            <a:custGeom>
              <a:avLst/>
              <a:gdLst>
                <a:gd name="T0" fmla="*/ 54 w 55"/>
                <a:gd name="T1" fmla="*/ 0 h 28"/>
                <a:gd name="T2" fmla="*/ 33 w 55"/>
                <a:gd name="T3" fmla="*/ 24 h 28"/>
                <a:gd name="T4" fmla="*/ 0 w 55"/>
                <a:gd name="T5" fmla="*/ 27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28">
                  <a:moveTo>
                    <a:pt x="54" y="0"/>
                  </a:moveTo>
                  <a:lnTo>
                    <a:pt x="33" y="24"/>
                  </a:lnTo>
                  <a:lnTo>
                    <a:pt x="0" y="27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0" name="Line 197">
              <a:extLst>
                <a:ext uri="{FF2B5EF4-FFF2-40B4-BE49-F238E27FC236}">
                  <a16:creationId xmlns:a16="http://schemas.microsoft.com/office/drawing/2014/main" id="{4DF5A884-0A38-4BA2-9B20-B274DF605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" y="2452"/>
              <a:ext cx="24" cy="32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8" name="Group 198">
            <a:extLst>
              <a:ext uri="{FF2B5EF4-FFF2-40B4-BE49-F238E27FC236}">
                <a16:creationId xmlns:a16="http://schemas.microsoft.com/office/drawing/2014/main" id="{0712AB9A-9A38-44C4-B52D-29FAA464AE75}"/>
              </a:ext>
            </a:extLst>
          </p:cNvPr>
          <p:cNvGrpSpPr>
            <a:grpSpLocks/>
          </p:cNvGrpSpPr>
          <p:nvPr/>
        </p:nvGrpSpPr>
        <p:grpSpPr bwMode="auto">
          <a:xfrm>
            <a:off x="7669213" y="3178175"/>
            <a:ext cx="1289050" cy="1600200"/>
            <a:chOff x="3871" y="2002"/>
            <a:chExt cx="812" cy="1008"/>
          </a:xfrm>
        </p:grpSpPr>
        <p:sp>
          <p:nvSpPr>
            <p:cNvPr id="26717" name="Freeform 199">
              <a:extLst>
                <a:ext uri="{FF2B5EF4-FFF2-40B4-BE49-F238E27FC236}">
                  <a16:creationId xmlns:a16="http://schemas.microsoft.com/office/drawing/2014/main" id="{57A142F3-2F61-416E-9FB5-757AF52B7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2194"/>
              <a:ext cx="181" cy="132"/>
            </a:xfrm>
            <a:custGeom>
              <a:avLst/>
              <a:gdLst>
                <a:gd name="T0" fmla="*/ 47 w 181"/>
                <a:gd name="T1" fmla="*/ 0 h 132"/>
                <a:gd name="T2" fmla="*/ 75 w 181"/>
                <a:gd name="T3" fmla="*/ 16 h 132"/>
                <a:gd name="T4" fmla="*/ 98 w 181"/>
                <a:gd name="T5" fmla="*/ 19 h 132"/>
                <a:gd name="T6" fmla="*/ 121 w 181"/>
                <a:gd name="T7" fmla="*/ 44 h 132"/>
                <a:gd name="T8" fmla="*/ 127 w 181"/>
                <a:gd name="T9" fmla="*/ 54 h 132"/>
                <a:gd name="T10" fmla="*/ 130 w 181"/>
                <a:gd name="T11" fmla="*/ 63 h 132"/>
                <a:gd name="T12" fmla="*/ 133 w 181"/>
                <a:gd name="T13" fmla="*/ 71 h 132"/>
                <a:gd name="T14" fmla="*/ 139 w 181"/>
                <a:gd name="T15" fmla="*/ 81 h 132"/>
                <a:gd name="T16" fmla="*/ 147 w 181"/>
                <a:gd name="T17" fmla="*/ 86 h 132"/>
                <a:gd name="T18" fmla="*/ 161 w 181"/>
                <a:gd name="T19" fmla="*/ 88 h 132"/>
                <a:gd name="T20" fmla="*/ 180 w 181"/>
                <a:gd name="T21" fmla="*/ 88 h 132"/>
                <a:gd name="T22" fmla="*/ 165 w 181"/>
                <a:gd name="T23" fmla="*/ 131 h 132"/>
                <a:gd name="T24" fmla="*/ 111 w 181"/>
                <a:gd name="T25" fmla="*/ 131 h 132"/>
                <a:gd name="T26" fmla="*/ 104 w 181"/>
                <a:gd name="T27" fmla="*/ 116 h 132"/>
                <a:gd name="T28" fmla="*/ 103 w 181"/>
                <a:gd name="T29" fmla="*/ 110 h 132"/>
                <a:gd name="T30" fmla="*/ 69 w 181"/>
                <a:gd name="T31" fmla="*/ 67 h 132"/>
                <a:gd name="T32" fmla="*/ 56 w 181"/>
                <a:gd name="T33" fmla="*/ 61 h 132"/>
                <a:gd name="T34" fmla="*/ 49 w 181"/>
                <a:gd name="T35" fmla="*/ 56 h 132"/>
                <a:gd name="T36" fmla="*/ 40 w 181"/>
                <a:gd name="T37" fmla="*/ 57 h 132"/>
                <a:gd name="T38" fmla="*/ 25 w 181"/>
                <a:gd name="T39" fmla="*/ 57 h 132"/>
                <a:gd name="T40" fmla="*/ 0 w 181"/>
                <a:gd name="T41" fmla="*/ 57 h 132"/>
                <a:gd name="T42" fmla="*/ 1 w 181"/>
                <a:gd name="T43" fmla="*/ 16 h 132"/>
                <a:gd name="T44" fmla="*/ 47 w 181"/>
                <a:gd name="T45" fmla="*/ 0 h 13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1" h="132">
                  <a:moveTo>
                    <a:pt x="47" y="0"/>
                  </a:moveTo>
                  <a:lnTo>
                    <a:pt x="75" y="16"/>
                  </a:lnTo>
                  <a:lnTo>
                    <a:pt x="98" y="19"/>
                  </a:lnTo>
                  <a:lnTo>
                    <a:pt x="121" y="44"/>
                  </a:lnTo>
                  <a:lnTo>
                    <a:pt x="127" y="54"/>
                  </a:lnTo>
                  <a:lnTo>
                    <a:pt x="130" y="63"/>
                  </a:lnTo>
                  <a:lnTo>
                    <a:pt x="133" y="71"/>
                  </a:lnTo>
                  <a:lnTo>
                    <a:pt x="139" y="81"/>
                  </a:lnTo>
                  <a:lnTo>
                    <a:pt x="147" y="86"/>
                  </a:lnTo>
                  <a:lnTo>
                    <a:pt x="161" y="88"/>
                  </a:lnTo>
                  <a:lnTo>
                    <a:pt x="180" y="88"/>
                  </a:lnTo>
                  <a:lnTo>
                    <a:pt x="165" y="131"/>
                  </a:lnTo>
                  <a:lnTo>
                    <a:pt x="111" y="131"/>
                  </a:lnTo>
                  <a:lnTo>
                    <a:pt x="104" y="116"/>
                  </a:lnTo>
                  <a:lnTo>
                    <a:pt x="103" y="110"/>
                  </a:lnTo>
                  <a:lnTo>
                    <a:pt x="69" y="67"/>
                  </a:lnTo>
                  <a:lnTo>
                    <a:pt x="56" y="61"/>
                  </a:lnTo>
                  <a:lnTo>
                    <a:pt x="49" y="56"/>
                  </a:lnTo>
                  <a:lnTo>
                    <a:pt x="40" y="57"/>
                  </a:lnTo>
                  <a:lnTo>
                    <a:pt x="25" y="57"/>
                  </a:lnTo>
                  <a:lnTo>
                    <a:pt x="0" y="57"/>
                  </a:lnTo>
                  <a:lnTo>
                    <a:pt x="1" y="16"/>
                  </a:lnTo>
                  <a:lnTo>
                    <a:pt x="47" y="0"/>
                  </a:lnTo>
                </a:path>
              </a:pathLst>
            </a:custGeom>
            <a:solidFill>
              <a:srgbClr val="FFE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8" name="Freeform 200">
              <a:extLst>
                <a:ext uri="{FF2B5EF4-FFF2-40B4-BE49-F238E27FC236}">
                  <a16:creationId xmlns:a16="http://schemas.microsoft.com/office/drawing/2014/main" id="{2F7963C5-479D-416B-AE8F-3A753AF77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" y="2754"/>
              <a:ext cx="112" cy="204"/>
            </a:xfrm>
            <a:custGeom>
              <a:avLst/>
              <a:gdLst>
                <a:gd name="T0" fmla="*/ 99 w 112"/>
                <a:gd name="T1" fmla="*/ 0 h 204"/>
                <a:gd name="T2" fmla="*/ 104 w 112"/>
                <a:gd name="T3" fmla="*/ 5 h 204"/>
                <a:gd name="T4" fmla="*/ 107 w 112"/>
                <a:gd name="T5" fmla="*/ 14 h 204"/>
                <a:gd name="T6" fmla="*/ 110 w 112"/>
                <a:gd name="T7" fmla="*/ 26 h 204"/>
                <a:gd name="T8" fmla="*/ 111 w 112"/>
                <a:gd name="T9" fmla="*/ 46 h 204"/>
                <a:gd name="T10" fmla="*/ 110 w 112"/>
                <a:gd name="T11" fmla="*/ 72 h 204"/>
                <a:gd name="T12" fmla="*/ 105 w 112"/>
                <a:gd name="T13" fmla="*/ 78 h 204"/>
                <a:gd name="T14" fmla="*/ 99 w 112"/>
                <a:gd name="T15" fmla="*/ 82 h 204"/>
                <a:gd name="T16" fmla="*/ 87 w 112"/>
                <a:gd name="T17" fmla="*/ 117 h 204"/>
                <a:gd name="T18" fmla="*/ 68 w 112"/>
                <a:gd name="T19" fmla="*/ 165 h 204"/>
                <a:gd name="T20" fmla="*/ 64 w 112"/>
                <a:gd name="T21" fmla="*/ 193 h 204"/>
                <a:gd name="T22" fmla="*/ 32 w 112"/>
                <a:gd name="T23" fmla="*/ 203 h 204"/>
                <a:gd name="T24" fmla="*/ 0 w 112"/>
                <a:gd name="T25" fmla="*/ 174 h 204"/>
                <a:gd name="T26" fmla="*/ 8 w 112"/>
                <a:gd name="T27" fmla="*/ 80 h 204"/>
                <a:gd name="T28" fmla="*/ 6 w 112"/>
                <a:gd name="T29" fmla="*/ 75 h 204"/>
                <a:gd name="T30" fmla="*/ 4 w 112"/>
                <a:gd name="T31" fmla="*/ 70 h 204"/>
                <a:gd name="T32" fmla="*/ 4 w 112"/>
                <a:gd name="T33" fmla="*/ 55 h 204"/>
                <a:gd name="T34" fmla="*/ 5 w 112"/>
                <a:gd name="T35" fmla="*/ 43 h 204"/>
                <a:gd name="T36" fmla="*/ 10 w 112"/>
                <a:gd name="T37" fmla="*/ 26 h 204"/>
                <a:gd name="T38" fmla="*/ 20 w 112"/>
                <a:gd name="T39" fmla="*/ 1 h 204"/>
                <a:gd name="T40" fmla="*/ 39 w 112"/>
                <a:gd name="T41" fmla="*/ 4 h 204"/>
                <a:gd name="T42" fmla="*/ 55 w 112"/>
                <a:gd name="T43" fmla="*/ 7 h 204"/>
                <a:gd name="T44" fmla="*/ 67 w 112"/>
                <a:gd name="T45" fmla="*/ 9 h 204"/>
                <a:gd name="T46" fmla="*/ 82 w 112"/>
                <a:gd name="T47" fmla="*/ 8 h 204"/>
                <a:gd name="T48" fmla="*/ 99 w 112"/>
                <a:gd name="T49" fmla="*/ 0 h 20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2" h="204">
                  <a:moveTo>
                    <a:pt x="99" y="0"/>
                  </a:moveTo>
                  <a:lnTo>
                    <a:pt x="104" y="5"/>
                  </a:lnTo>
                  <a:lnTo>
                    <a:pt x="107" y="14"/>
                  </a:lnTo>
                  <a:lnTo>
                    <a:pt x="110" y="26"/>
                  </a:lnTo>
                  <a:lnTo>
                    <a:pt x="111" y="46"/>
                  </a:lnTo>
                  <a:lnTo>
                    <a:pt x="110" y="72"/>
                  </a:lnTo>
                  <a:lnTo>
                    <a:pt x="105" y="78"/>
                  </a:lnTo>
                  <a:lnTo>
                    <a:pt x="99" y="82"/>
                  </a:lnTo>
                  <a:lnTo>
                    <a:pt x="87" y="117"/>
                  </a:lnTo>
                  <a:lnTo>
                    <a:pt x="68" y="165"/>
                  </a:lnTo>
                  <a:lnTo>
                    <a:pt x="64" y="193"/>
                  </a:lnTo>
                  <a:lnTo>
                    <a:pt x="32" y="203"/>
                  </a:lnTo>
                  <a:lnTo>
                    <a:pt x="0" y="174"/>
                  </a:lnTo>
                  <a:lnTo>
                    <a:pt x="8" y="80"/>
                  </a:lnTo>
                  <a:lnTo>
                    <a:pt x="6" y="75"/>
                  </a:lnTo>
                  <a:lnTo>
                    <a:pt x="4" y="70"/>
                  </a:lnTo>
                  <a:lnTo>
                    <a:pt x="4" y="55"/>
                  </a:lnTo>
                  <a:lnTo>
                    <a:pt x="5" y="43"/>
                  </a:lnTo>
                  <a:lnTo>
                    <a:pt x="10" y="26"/>
                  </a:lnTo>
                  <a:lnTo>
                    <a:pt x="20" y="1"/>
                  </a:lnTo>
                  <a:lnTo>
                    <a:pt x="39" y="4"/>
                  </a:lnTo>
                  <a:lnTo>
                    <a:pt x="55" y="7"/>
                  </a:lnTo>
                  <a:lnTo>
                    <a:pt x="67" y="9"/>
                  </a:lnTo>
                  <a:lnTo>
                    <a:pt x="82" y="8"/>
                  </a:lnTo>
                  <a:lnTo>
                    <a:pt x="99" y="0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9" name="Freeform 201">
              <a:extLst>
                <a:ext uri="{FF2B5EF4-FFF2-40B4-BE49-F238E27FC236}">
                  <a16:creationId xmlns:a16="http://schemas.microsoft.com/office/drawing/2014/main" id="{68154D28-8B4F-4CF1-9F2B-231E03A27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" y="2549"/>
              <a:ext cx="117" cy="148"/>
            </a:xfrm>
            <a:custGeom>
              <a:avLst/>
              <a:gdLst>
                <a:gd name="T0" fmla="*/ 109 w 117"/>
                <a:gd name="T1" fmla="*/ 60 h 148"/>
                <a:gd name="T2" fmla="*/ 87 w 117"/>
                <a:gd name="T3" fmla="*/ 90 h 148"/>
                <a:gd name="T4" fmla="*/ 87 w 117"/>
                <a:gd name="T5" fmla="*/ 103 h 148"/>
                <a:gd name="T6" fmla="*/ 85 w 117"/>
                <a:gd name="T7" fmla="*/ 111 h 148"/>
                <a:gd name="T8" fmla="*/ 72 w 117"/>
                <a:gd name="T9" fmla="*/ 135 h 148"/>
                <a:gd name="T10" fmla="*/ 67 w 117"/>
                <a:gd name="T11" fmla="*/ 140 h 148"/>
                <a:gd name="T12" fmla="*/ 60 w 117"/>
                <a:gd name="T13" fmla="*/ 145 h 148"/>
                <a:gd name="T14" fmla="*/ 47 w 117"/>
                <a:gd name="T15" fmla="*/ 147 h 148"/>
                <a:gd name="T16" fmla="*/ 1 w 117"/>
                <a:gd name="T17" fmla="*/ 79 h 148"/>
                <a:gd name="T18" fmla="*/ 0 w 117"/>
                <a:gd name="T19" fmla="*/ 65 h 148"/>
                <a:gd name="T20" fmla="*/ 0 w 117"/>
                <a:gd name="T21" fmla="*/ 59 h 148"/>
                <a:gd name="T22" fmla="*/ 1 w 117"/>
                <a:gd name="T23" fmla="*/ 57 h 148"/>
                <a:gd name="T24" fmla="*/ 3 w 117"/>
                <a:gd name="T25" fmla="*/ 52 h 148"/>
                <a:gd name="T26" fmla="*/ 26 w 117"/>
                <a:gd name="T27" fmla="*/ 32 h 148"/>
                <a:gd name="T28" fmla="*/ 32 w 117"/>
                <a:gd name="T29" fmla="*/ 32 h 148"/>
                <a:gd name="T30" fmla="*/ 44 w 117"/>
                <a:gd name="T31" fmla="*/ 31 h 148"/>
                <a:gd name="T32" fmla="*/ 67 w 117"/>
                <a:gd name="T33" fmla="*/ 0 h 148"/>
                <a:gd name="T34" fmla="*/ 116 w 117"/>
                <a:gd name="T35" fmla="*/ 34 h 148"/>
                <a:gd name="T36" fmla="*/ 109 w 117"/>
                <a:gd name="T37" fmla="*/ 60 h 1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7" h="148">
                  <a:moveTo>
                    <a:pt x="109" y="60"/>
                  </a:moveTo>
                  <a:lnTo>
                    <a:pt x="87" y="90"/>
                  </a:lnTo>
                  <a:lnTo>
                    <a:pt x="87" y="103"/>
                  </a:lnTo>
                  <a:lnTo>
                    <a:pt x="85" y="111"/>
                  </a:lnTo>
                  <a:lnTo>
                    <a:pt x="72" y="135"/>
                  </a:lnTo>
                  <a:lnTo>
                    <a:pt x="67" y="140"/>
                  </a:lnTo>
                  <a:lnTo>
                    <a:pt x="60" y="145"/>
                  </a:lnTo>
                  <a:lnTo>
                    <a:pt x="47" y="147"/>
                  </a:lnTo>
                  <a:lnTo>
                    <a:pt x="1" y="79"/>
                  </a:lnTo>
                  <a:lnTo>
                    <a:pt x="0" y="65"/>
                  </a:lnTo>
                  <a:lnTo>
                    <a:pt x="0" y="59"/>
                  </a:lnTo>
                  <a:lnTo>
                    <a:pt x="1" y="57"/>
                  </a:lnTo>
                  <a:lnTo>
                    <a:pt x="3" y="52"/>
                  </a:lnTo>
                  <a:lnTo>
                    <a:pt x="26" y="32"/>
                  </a:lnTo>
                  <a:lnTo>
                    <a:pt x="32" y="32"/>
                  </a:lnTo>
                  <a:lnTo>
                    <a:pt x="44" y="31"/>
                  </a:lnTo>
                  <a:lnTo>
                    <a:pt x="67" y="0"/>
                  </a:lnTo>
                  <a:lnTo>
                    <a:pt x="116" y="34"/>
                  </a:lnTo>
                  <a:lnTo>
                    <a:pt x="109" y="60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0" name="Freeform 202">
              <a:extLst>
                <a:ext uri="{FF2B5EF4-FFF2-40B4-BE49-F238E27FC236}">
                  <a16:creationId xmlns:a16="http://schemas.microsoft.com/office/drawing/2014/main" id="{5883B797-1849-4F90-8B45-A71132533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" y="2515"/>
              <a:ext cx="173" cy="93"/>
            </a:xfrm>
            <a:custGeom>
              <a:avLst/>
              <a:gdLst>
                <a:gd name="T0" fmla="*/ 156 w 173"/>
                <a:gd name="T1" fmla="*/ 92 h 93"/>
                <a:gd name="T2" fmla="*/ 166 w 173"/>
                <a:gd name="T3" fmla="*/ 92 h 93"/>
                <a:gd name="T4" fmla="*/ 167 w 173"/>
                <a:gd name="T5" fmla="*/ 90 h 93"/>
                <a:gd name="T6" fmla="*/ 170 w 173"/>
                <a:gd name="T7" fmla="*/ 87 h 93"/>
                <a:gd name="T8" fmla="*/ 172 w 173"/>
                <a:gd name="T9" fmla="*/ 84 h 93"/>
                <a:gd name="T10" fmla="*/ 171 w 173"/>
                <a:gd name="T11" fmla="*/ 78 h 93"/>
                <a:gd name="T12" fmla="*/ 169 w 173"/>
                <a:gd name="T13" fmla="*/ 73 h 93"/>
                <a:gd name="T14" fmla="*/ 162 w 173"/>
                <a:gd name="T15" fmla="*/ 62 h 93"/>
                <a:gd name="T16" fmla="*/ 156 w 173"/>
                <a:gd name="T17" fmla="*/ 54 h 93"/>
                <a:gd name="T18" fmla="*/ 149 w 173"/>
                <a:gd name="T19" fmla="*/ 43 h 93"/>
                <a:gd name="T20" fmla="*/ 140 w 173"/>
                <a:gd name="T21" fmla="*/ 35 h 93"/>
                <a:gd name="T22" fmla="*/ 121 w 173"/>
                <a:gd name="T23" fmla="*/ 20 h 93"/>
                <a:gd name="T24" fmla="*/ 109 w 173"/>
                <a:gd name="T25" fmla="*/ 15 h 93"/>
                <a:gd name="T26" fmla="*/ 101 w 173"/>
                <a:gd name="T27" fmla="*/ 15 h 93"/>
                <a:gd name="T28" fmla="*/ 76 w 173"/>
                <a:gd name="T29" fmla="*/ 13 h 93"/>
                <a:gd name="T30" fmla="*/ 53 w 173"/>
                <a:gd name="T31" fmla="*/ 6 h 93"/>
                <a:gd name="T32" fmla="*/ 41 w 173"/>
                <a:gd name="T33" fmla="*/ 0 h 93"/>
                <a:gd name="T34" fmla="*/ 10 w 173"/>
                <a:gd name="T35" fmla="*/ 0 h 93"/>
                <a:gd name="T36" fmla="*/ 5 w 173"/>
                <a:gd name="T37" fmla="*/ 4 h 93"/>
                <a:gd name="T38" fmla="*/ 2 w 173"/>
                <a:gd name="T39" fmla="*/ 8 h 93"/>
                <a:gd name="T40" fmla="*/ 0 w 173"/>
                <a:gd name="T41" fmla="*/ 14 h 93"/>
                <a:gd name="T42" fmla="*/ 0 w 173"/>
                <a:gd name="T43" fmla="*/ 24 h 93"/>
                <a:gd name="T44" fmla="*/ 0 w 173"/>
                <a:gd name="T45" fmla="*/ 31 h 93"/>
                <a:gd name="T46" fmla="*/ 3 w 173"/>
                <a:gd name="T47" fmla="*/ 35 h 93"/>
                <a:gd name="T48" fmla="*/ 10 w 173"/>
                <a:gd name="T49" fmla="*/ 36 h 93"/>
                <a:gd name="T50" fmla="*/ 156 w 173"/>
                <a:gd name="T51" fmla="*/ 92 h 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73" h="93">
                  <a:moveTo>
                    <a:pt x="156" y="92"/>
                  </a:moveTo>
                  <a:lnTo>
                    <a:pt x="166" y="92"/>
                  </a:lnTo>
                  <a:lnTo>
                    <a:pt x="167" y="90"/>
                  </a:lnTo>
                  <a:lnTo>
                    <a:pt x="170" y="87"/>
                  </a:lnTo>
                  <a:lnTo>
                    <a:pt x="172" y="84"/>
                  </a:lnTo>
                  <a:lnTo>
                    <a:pt x="171" y="78"/>
                  </a:lnTo>
                  <a:lnTo>
                    <a:pt x="169" y="73"/>
                  </a:lnTo>
                  <a:lnTo>
                    <a:pt x="162" y="62"/>
                  </a:lnTo>
                  <a:lnTo>
                    <a:pt x="156" y="54"/>
                  </a:lnTo>
                  <a:lnTo>
                    <a:pt x="149" y="43"/>
                  </a:lnTo>
                  <a:lnTo>
                    <a:pt x="140" y="35"/>
                  </a:lnTo>
                  <a:lnTo>
                    <a:pt x="121" y="20"/>
                  </a:lnTo>
                  <a:lnTo>
                    <a:pt x="109" y="15"/>
                  </a:lnTo>
                  <a:lnTo>
                    <a:pt x="101" y="15"/>
                  </a:lnTo>
                  <a:lnTo>
                    <a:pt x="76" y="13"/>
                  </a:lnTo>
                  <a:lnTo>
                    <a:pt x="53" y="6"/>
                  </a:lnTo>
                  <a:lnTo>
                    <a:pt x="41" y="0"/>
                  </a:lnTo>
                  <a:lnTo>
                    <a:pt x="10" y="0"/>
                  </a:lnTo>
                  <a:lnTo>
                    <a:pt x="5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3" y="35"/>
                  </a:lnTo>
                  <a:lnTo>
                    <a:pt x="10" y="36"/>
                  </a:lnTo>
                  <a:lnTo>
                    <a:pt x="156" y="92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1" name="Freeform 203">
              <a:extLst>
                <a:ext uri="{FF2B5EF4-FFF2-40B4-BE49-F238E27FC236}">
                  <a16:creationId xmlns:a16="http://schemas.microsoft.com/office/drawing/2014/main" id="{4B9E9510-27F9-4F0D-A8BB-49C74F298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" y="2520"/>
              <a:ext cx="164" cy="93"/>
            </a:xfrm>
            <a:custGeom>
              <a:avLst/>
              <a:gdLst>
                <a:gd name="T0" fmla="*/ 0 w 164"/>
                <a:gd name="T1" fmla="*/ 61 h 93"/>
                <a:gd name="T2" fmla="*/ 0 w 164"/>
                <a:gd name="T3" fmla="*/ 51 h 93"/>
                <a:gd name="T4" fmla="*/ 3 w 164"/>
                <a:gd name="T5" fmla="*/ 44 h 93"/>
                <a:gd name="T6" fmla="*/ 5 w 164"/>
                <a:gd name="T7" fmla="*/ 36 h 93"/>
                <a:gd name="T8" fmla="*/ 1 w 164"/>
                <a:gd name="T9" fmla="*/ 29 h 93"/>
                <a:gd name="T10" fmla="*/ 3 w 164"/>
                <a:gd name="T11" fmla="*/ 27 h 93"/>
                <a:gd name="T12" fmla="*/ 3 w 164"/>
                <a:gd name="T13" fmla="*/ 25 h 93"/>
                <a:gd name="T14" fmla="*/ 1 w 164"/>
                <a:gd name="T15" fmla="*/ 20 h 93"/>
                <a:gd name="T16" fmla="*/ 1 w 164"/>
                <a:gd name="T17" fmla="*/ 9 h 93"/>
                <a:gd name="T18" fmla="*/ 3 w 164"/>
                <a:gd name="T19" fmla="*/ 4 h 93"/>
                <a:gd name="T20" fmla="*/ 9 w 164"/>
                <a:gd name="T21" fmla="*/ 0 h 93"/>
                <a:gd name="T22" fmla="*/ 10 w 164"/>
                <a:gd name="T23" fmla="*/ 0 h 93"/>
                <a:gd name="T24" fmla="*/ 36 w 164"/>
                <a:gd name="T25" fmla="*/ 0 h 93"/>
                <a:gd name="T26" fmla="*/ 59 w 164"/>
                <a:gd name="T27" fmla="*/ 9 h 93"/>
                <a:gd name="T28" fmla="*/ 73 w 164"/>
                <a:gd name="T29" fmla="*/ 13 h 93"/>
                <a:gd name="T30" fmla="*/ 84 w 164"/>
                <a:gd name="T31" fmla="*/ 13 h 93"/>
                <a:gd name="T32" fmla="*/ 102 w 164"/>
                <a:gd name="T33" fmla="*/ 15 h 93"/>
                <a:gd name="T34" fmla="*/ 108 w 164"/>
                <a:gd name="T35" fmla="*/ 15 h 93"/>
                <a:gd name="T36" fmla="*/ 115 w 164"/>
                <a:gd name="T37" fmla="*/ 18 h 93"/>
                <a:gd name="T38" fmla="*/ 119 w 164"/>
                <a:gd name="T39" fmla="*/ 21 h 93"/>
                <a:gd name="T40" fmla="*/ 137 w 164"/>
                <a:gd name="T41" fmla="*/ 38 h 93"/>
                <a:gd name="T42" fmla="*/ 143 w 164"/>
                <a:gd name="T43" fmla="*/ 44 h 93"/>
                <a:gd name="T44" fmla="*/ 159 w 164"/>
                <a:gd name="T45" fmla="*/ 64 h 93"/>
                <a:gd name="T46" fmla="*/ 163 w 164"/>
                <a:gd name="T47" fmla="*/ 73 h 93"/>
                <a:gd name="T48" fmla="*/ 163 w 164"/>
                <a:gd name="T49" fmla="*/ 78 h 93"/>
                <a:gd name="T50" fmla="*/ 160 w 164"/>
                <a:gd name="T51" fmla="*/ 83 h 93"/>
                <a:gd name="T52" fmla="*/ 156 w 164"/>
                <a:gd name="T53" fmla="*/ 87 h 93"/>
                <a:gd name="T54" fmla="*/ 146 w 164"/>
                <a:gd name="T55" fmla="*/ 90 h 93"/>
                <a:gd name="T56" fmla="*/ 92 w 164"/>
                <a:gd name="T57" fmla="*/ 90 h 93"/>
                <a:gd name="T58" fmla="*/ 67 w 164"/>
                <a:gd name="T59" fmla="*/ 92 h 93"/>
                <a:gd name="T60" fmla="*/ 62 w 164"/>
                <a:gd name="T61" fmla="*/ 92 h 93"/>
                <a:gd name="T62" fmla="*/ 61 w 164"/>
                <a:gd name="T63" fmla="*/ 89 h 93"/>
                <a:gd name="T64" fmla="*/ 61 w 164"/>
                <a:gd name="T65" fmla="*/ 85 h 93"/>
                <a:gd name="T66" fmla="*/ 63 w 164"/>
                <a:gd name="T67" fmla="*/ 82 h 93"/>
                <a:gd name="T68" fmla="*/ 64 w 164"/>
                <a:gd name="T69" fmla="*/ 77 h 93"/>
                <a:gd name="T70" fmla="*/ 64 w 164"/>
                <a:gd name="T71" fmla="*/ 73 h 93"/>
                <a:gd name="T72" fmla="*/ 60 w 164"/>
                <a:gd name="T73" fmla="*/ 64 h 93"/>
                <a:gd name="T74" fmla="*/ 52 w 164"/>
                <a:gd name="T75" fmla="*/ 55 h 93"/>
                <a:gd name="T76" fmla="*/ 41 w 164"/>
                <a:gd name="T77" fmla="*/ 47 h 93"/>
                <a:gd name="T78" fmla="*/ 32 w 164"/>
                <a:gd name="T79" fmla="*/ 44 h 93"/>
                <a:gd name="T80" fmla="*/ 24 w 164"/>
                <a:gd name="T81" fmla="*/ 44 h 93"/>
                <a:gd name="T82" fmla="*/ 18 w 164"/>
                <a:gd name="T83" fmla="*/ 47 h 93"/>
                <a:gd name="T84" fmla="*/ 14 w 164"/>
                <a:gd name="T85" fmla="*/ 51 h 93"/>
                <a:gd name="T86" fmla="*/ 9 w 164"/>
                <a:gd name="T87" fmla="*/ 58 h 93"/>
                <a:gd name="T88" fmla="*/ 0 w 164"/>
                <a:gd name="T89" fmla="*/ 61 h 9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64" h="93">
                  <a:moveTo>
                    <a:pt x="0" y="61"/>
                  </a:moveTo>
                  <a:lnTo>
                    <a:pt x="0" y="51"/>
                  </a:lnTo>
                  <a:lnTo>
                    <a:pt x="3" y="44"/>
                  </a:lnTo>
                  <a:lnTo>
                    <a:pt x="5" y="36"/>
                  </a:lnTo>
                  <a:lnTo>
                    <a:pt x="1" y="29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1" y="20"/>
                  </a:lnTo>
                  <a:lnTo>
                    <a:pt x="1" y="9"/>
                  </a:lnTo>
                  <a:lnTo>
                    <a:pt x="3" y="4"/>
                  </a:lnTo>
                  <a:lnTo>
                    <a:pt x="9" y="0"/>
                  </a:lnTo>
                  <a:lnTo>
                    <a:pt x="10" y="0"/>
                  </a:lnTo>
                  <a:lnTo>
                    <a:pt x="36" y="0"/>
                  </a:lnTo>
                  <a:lnTo>
                    <a:pt x="59" y="9"/>
                  </a:lnTo>
                  <a:lnTo>
                    <a:pt x="73" y="13"/>
                  </a:lnTo>
                  <a:lnTo>
                    <a:pt x="84" y="13"/>
                  </a:lnTo>
                  <a:lnTo>
                    <a:pt x="102" y="15"/>
                  </a:lnTo>
                  <a:lnTo>
                    <a:pt x="108" y="15"/>
                  </a:lnTo>
                  <a:lnTo>
                    <a:pt x="115" y="18"/>
                  </a:lnTo>
                  <a:lnTo>
                    <a:pt x="119" y="21"/>
                  </a:lnTo>
                  <a:lnTo>
                    <a:pt x="137" y="38"/>
                  </a:lnTo>
                  <a:lnTo>
                    <a:pt x="143" y="44"/>
                  </a:lnTo>
                  <a:lnTo>
                    <a:pt x="159" y="64"/>
                  </a:lnTo>
                  <a:lnTo>
                    <a:pt x="163" y="73"/>
                  </a:lnTo>
                  <a:lnTo>
                    <a:pt x="163" y="78"/>
                  </a:lnTo>
                  <a:lnTo>
                    <a:pt x="160" y="83"/>
                  </a:lnTo>
                  <a:lnTo>
                    <a:pt x="156" y="87"/>
                  </a:lnTo>
                  <a:lnTo>
                    <a:pt x="146" y="90"/>
                  </a:lnTo>
                  <a:lnTo>
                    <a:pt x="92" y="90"/>
                  </a:lnTo>
                  <a:lnTo>
                    <a:pt x="67" y="92"/>
                  </a:lnTo>
                  <a:lnTo>
                    <a:pt x="62" y="92"/>
                  </a:lnTo>
                  <a:lnTo>
                    <a:pt x="61" y="89"/>
                  </a:lnTo>
                  <a:lnTo>
                    <a:pt x="61" y="85"/>
                  </a:lnTo>
                  <a:lnTo>
                    <a:pt x="63" y="82"/>
                  </a:lnTo>
                  <a:lnTo>
                    <a:pt x="64" y="77"/>
                  </a:lnTo>
                  <a:lnTo>
                    <a:pt x="64" y="73"/>
                  </a:lnTo>
                  <a:lnTo>
                    <a:pt x="60" y="64"/>
                  </a:lnTo>
                  <a:lnTo>
                    <a:pt x="52" y="55"/>
                  </a:lnTo>
                  <a:lnTo>
                    <a:pt x="41" y="47"/>
                  </a:lnTo>
                  <a:lnTo>
                    <a:pt x="32" y="44"/>
                  </a:lnTo>
                  <a:lnTo>
                    <a:pt x="24" y="44"/>
                  </a:lnTo>
                  <a:lnTo>
                    <a:pt x="18" y="47"/>
                  </a:lnTo>
                  <a:lnTo>
                    <a:pt x="14" y="51"/>
                  </a:lnTo>
                  <a:lnTo>
                    <a:pt x="9" y="58"/>
                  </a:lnTo>
                  <a:lnTo>
                    <a:pt x="0" y="61"/>
                  </a:lnTo>
                </a:path>
              </a:pathLst>
            </a:custGeom>
            <a:solidFill>
              <a:srgbClr val="A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Freeform 204">
              <a:extLst>
                <a:ext uri="{FF2B5EF4-FFF2-40B4-BE49-F238E27FC236}">
                  <a16:creationId xmlns:a16="http://schemas.microsoft.com/office/drawing/2014/main" id="{1E06BE02-68E1-4BE5-BE4D-A7608BA56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597"/>
              <a:ext cx="192" cy="144"/>
            </a:xfrm>
            <a:custGeom>
              <a:avLst/>
              <a:gdLst>
                <a:gd name="T0" fmla="*/ 0 w 192"/>
                <a:gd name="T1" fmla="*/ 29 h 144"/>
                <a:gd name="T2" fmla="*/ 25 w 192"/>
                <a:gd name="T3" fmla="*/ 48 h 144"/>
                <a:gd name="T4" fmla="*/ 56 w 192"/>
                <a:gd name="T5" fmla="*/ 82 h 144"/>
                <a:gd name="T6" fmla="*/ 78 w 192"/>
                <a:gd name="T7" fmla="*/ 108 h 144"/>
                <a:gd name="T8" fmla="*/ 94 w 192"/>
                <a:gd name="T9" fmla="*/ 124 h 144"/>
                <a:gd name="T10" fmla="*/ 110 w 192"/>
                <a:gd name="T11" fmla="*/ 127 h 144"/>
                <a:gd name="T12" fmla="*/ 127 w 192"/>
                <a:gd name="T13" fmla="*/ 142 h 144"/>
                <a:gd name="T14" fmla="*/ 133 w 192"/>
                <a:gd name="T15" fmla="*/ 143 h 144"/>
                <a:gd name="T16" fmla="*/ 147 w 192"/>
                <a:gd name="T17" fmla="*/ 142 h 144"/>
                <a:gd name="T18" fmla="*/ 161 w 192"/>
                <a:gd name="T19" fmla="*/ 137 h 144"/>
                <a:gd name="T20" fmla="*/ 173 w 192"/>
                <a:gd name="T21" fmla="*/ 129 h 144"/>
                <a:gd name="T22" fmla="*/ 184 w 192"/>
                <a:gd name="T23" fmla="*/ 118 h 144"/>
                <a:gd name="T24" fmla="*/ 190 w 192"/>
                <a:gd name="T25" fmla="*/ 100 h 144"/>
                <a:gd name="T26" fmla="*/ 191 w 192"/>
                <a:gd name="T27" fmla="*/ 94 h 144"/>
                <a:gd name="T28" fmla="*/ 186 w 192"/>
                <a:gd name="T29" fmla="*/ 77 h 144"/>
                <a:gd name="T30" fmla="*/ 177 w 192"/>
                <a:gd name="T31" fmla="*/ 63 h 144"/>
                <a:gd name="T32" fmla="*/ 169 w 192"/>
                <a:gd name="T33" fmla="*/ 52 h 144"/>
                <a:gd name="T34" fmla="*/ 147 w 192"/>
                <a:gd name="T35" fmla="*/ 35 h 144"/>
                <a:gd name="T36" fmla="*/ 139 w 192"/>
                <a:gd name="T37" fmla="*/ 22 h 144"/>
                <a:gd name="T38" fmla="*/ 138 w 192"/>
                <a:gd name="T39" fmla="*/ 28 h 144"/>
                <a:gd name="T40" fmla="*/ 104 w 192"/>
                <a:gd name="T41" fmla="*/ 0 h 144"/>
                <a:gd name="T42" fmla="*/ 29 w 192"/>
                <a:gd name="T43" fmla="*/ 9 h 144"/>
                <a:gd name="T44" fmla="*/ 0 w 192"/>
                <a:gd name="T45" fmla="*/ 29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44">
                  <a:moveTo>
                    <a:pt x="0" y="29"/>
                  </a:moveTo>
                  <a:lnTo>
                    <a:pt x="25" y="48"/>
                  </a:lnTo>
                  <a:lnTo>
                    <a:pt x="56" y="82"/>
                  </a:lnTo>
                  <a:lnTo>
                    <a:pt x="78" y="108"/>
                  </a:lnTo>
                  <a:lnTo>
                    <a:pt x="94" y="124"/>
                  </a:lnTo>
                  <a:lnTo>
                    <a:pt x="110" y="127"/>
                  </a:lnTo>
                  <a:lnTo>
                    <a:pt x="127" y="142"/>
                  </a:lnTo>
                  <a:lnTo>
                    <a:pt x="133" y="143"/>
                  </a:lnTo>
                  <a:lnTo>
                    <a:pt x="147" y="142"/>
                  </a:lnTo>
                  <a:lnTo>
                    <a:pt x="161" y="137"/>
                  </a:lnTo>
                  <a:lnTo>
                    <a:pt x="173" y="129"/>
                  </a:lnTo>
                  <a:lnTo>
                    <a:pt x="184" y="118"/>
                  </a:lnTo>
                  <a:lnTo>
                    <a:pt x="190" y="100"/>
                  </a:lnTo>
                  <a:lnTo>
                    <a:pt x="191" y="94"/>
                  </a:lnTo>
                  <a:lnTo>
                    <a:pt x="186" y="77"/>
                  </a:lnTo>
                  <a:lnTo>
                    <a:pt x="177" y="63"/>
                  </a:lnTo>
                  <a:lnTo>
                    <a:pt x="169" y="52"/>
                  </a:lnTo>
                  <a:lnTo>
                    <a:pt x="147" y="35"/>
                  </a:lnTo>
                  <a:lnTo>
                    <a:pt x="139" y="22"/>
                  </a:lnTo>
                  <a:lnTo>
                    <a:pt x="138" y="28"/>
                  </a:lnTo>
                  <a:lnTo>
                    <a:pt x="104" y="0"/>
                  </a:lnTo>
                  <a:lnTo>
                    <a:pt x="29" y="9"/>
                  </a:lnTo>
                  <a:lnTo>
                    <a:pt x="0" y="29"/>
                  </a:lnTo>
                </a:path>
              </a:pathLst>
            </a:custGeom>
            <a:solidFill>
              <a:srgbClr val="FFC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3" name="Freeform 205">
              <a:extLst>
                <a:ext uri="{FF2B5EF4-FFF2-40B4-BE49-F238E27FC236}">
                  <a16:creationId xmlns:a16="http://schemas.microsoft.com/office/drawing/2014/main" id="{833133A3-21EF-40C5-9877-314659F37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" y="2404"/>
              <a:ext cx="400" cy="256"/>
            </a:xfrm>
            <a:custGeom>
              <a:avLst/>
              <a:gdLst>
                <a:gd name="T0" fmla="*/ 262 w 400"/>
                <a:gd name="T1" fmla="*/ 0 h 256"/>
                <a:gd name="T2" fmla="*/ 86 w 400"/>
                <a:gd name="T3" fmla="*/ 65 h 256"/>
                <a:gd name="T4" fmla="*/ 79 w 400"/>
                <a:gd name="T5" fmla="*/ 71 h 256"/>
                <a:gd name="T6" fmla="*/ 73 w 400"/>
                <a:gd name="T7" fmla="*/ 82 h 256"/>
                <a:gd name="T8" fmla="*/ 71 w 400"/>
                <a:gd name="T9" fmla="*/ 96 h 256"/>
                <a:gd name="T10" fmla="*/ 70 w 400"/>
                <a:gd name="T11" fmla="*/ 106 h 256"/>
                <a:gd name="T12" fmla="*/ 59 w 400"/>
                <a:gd name="T13" fmla="*/ 106 h 256"/>
                <a:gd name="T14" fmla="*/ 55 w 400"/>
                <a:gd name="T15" fmla="*/ 143 h 256"/>
                <a:gd name="T16" fmla="*/ 42 w 400"/>
                <a:gd name="T17" fmla="*/ 150 h 256"/>
                <a:gd name="T18" fmla="*/ 37 w 400"/>
                <a:gd name="T19" fmla="*/ 154 h 256"/>
                <a:gd name="T20" fmla="*/ 23 w 400"/>
                <a:gd name="T21" fmla="*/ 169 h 256"/>
                <a:gd name="T22" fmla="*/ 10 w 400"/>
                <a:gd name="T23" fmla="*/ 186 h 256"/>
                <a:gd name="T24" fmla="*/ 0 w 400"/>
                <a:gd name="T25" fmla="*/ 205 h 256"/>
                <a:gd name="T26" fmla="*/ 123 w 400"/>
                <a:gd name="T27" fmla="*/ 254 h 256"/>
                <a:gd name="T28" fmla="*/ 141 w 400"/>
                <a:gd name="T29" fmla="*/ 255 h 256"/>
                <a:gd name="T30" fmla="*/ 154 w 400"/>
                <a:gd name="T31" fmla="*/ 252 h 256"/>
                <a:gd name="T32" fmla="*/ 166 w 400"/>
                <a:gd name="T33" fmla="*/ 246 h 256"/>
                <a:gd name="T34" fmla="*/ 197 w 400"/>
                <a:gd name="T35" fmla="*/ 184 h 256"/>
                <a:gd name="T36" fmla="*/ 230 w 400"/>
                <a:gd name="T37" fmla="*/ 202 h 256"/>
                <a:gd name="T38" fmla="*/ 244 w 400"/>
                <a:gd name="T39" fmla="*/ 216 h 256"/>
                <a:gd name="T40" fmla="*/ 253 w 400"/>
                <a:gd name="T41" fmla="*/ 234 h 256"/>
                <a:gd name="T42" fmla="*/ 270 w 400"/>
                <a:gd name="T43" fmla="*/ 226 h 256"/>
                <a:gd name="T44" fmla="*/ 281 w 400"/>
                <a:gd name="T45" fmla="*/ 223 h 256"/>
                <a:gd name="T46" fmla="*/ 313 w 400"/>
                <a:gd name="T47" fmla="*/ 216 h 256"/>
                <a:gd name="T48" fmla="*/ 332 w 400"/>
                <a:gd name="T49" fmla="*/ 214 h 256"/>
                <a:gd name="T50" fmla="*/ 344 w 400"/>
                <a:gd name="T51" fmla="*/ 213 h 256"/>
                <a:gd name="T52" fmla="*/ 348 w 400"/>
                <a:gd name="T53" fmla="*/ 211 h 256"/>
                <a:gd name="T54" fmla="*/ 358 w 400"/>
                <a:gd name="T55" fmla="*/ 208 h 256"/>
                <a:gd name="T56" fmla="*/ 397 w 400"/>
                <a:gd name="T57" fmla="*/ 186 h 256"/>
                <a:gd name="T58" fmla="*/ 399 w 400"/>
                <a:gd name="T59" fmla="*/ 178 h 256"/>
                <a:gd name="T60" fmla="*/ 382 w 400"/>
                <a:gd name="T61" fmla="*/ 169 h 256"/>
                <a:gd name="T62" fmla="*/ 348 w 400"/>
                <a:gd name="T63" fmla="*/ 126 h 256"/>
                <a:gd name="T64" fmla="*/ 339 w 400"/>
                <a:gd name="T65" fmla="*/ 100 h 256"/>
                <a:gd name="T66" fmla="*/ 335 w 400"/>
                <a:gd name="T67" fmla="*/ 95 h 256"/>
                <a:gd name="T68" fmla="*/ 307 w 400"/>
                <a:gd name="T69" fmla="*/ 67 h 256"/>
                <a:gd name="T70" fmla="*/ 303 w 400"/>
                <a:gd name="T71" fmla="*/ 54 h 256"/>
                <a:gd name="T72" fmla="*/ 300 w 400"/>
                <a:gd name="T73" fmla="*/ 47 h 256"/>
                <a:gd name="T74" fmla="*/ 293 w 400"/>
                <a:gd name="T75" fmla="*/ 41 h 256"/>
                <a:gd name="T76" fmla="*/ 283 w 400"/>
                <a:gd name="T77" fmla="*/ 33 h 256"/>
                <a:gd name="T78" fmla="*/ 262 w 400"/>
                <a:gd name="T79" fmla="*/ 0 h 2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00" h="256">
                  <a:moveTo>
                    <a:pt x="262" y="0"/>
                  </a:moveTo>
                  <a:lnTo>
                    <a:pt x="86" y="65"/>
                  </a:lnTo>
                  <a:lnTo>
                    <a:pt x="79" y="71"/>
                  </a:lnTo>
                  <a:lnTo>
                    <a:pt x="73" y="82"/>
                  </a:lnTo>
                  <a:lnTo>
                    <a:pt x="71" y="96"/>
                  </a:lnTo>
                  <a:lnTo>
                    <a:pt x="70" y="106"/>
                  </a:lnTo>
                  <a:lnTo>
                    <a:pt x="59" y="106"/>
                  </a:lnTo>
                  <a:lnTo>
                    <a:pt x="55" y="143"/>
                  </a:lnTo>
                  <a:lnTo>
                    <a:pt x="42" y="150"/>
                  </a:lnTo>
                  <a:lnTo>
                    <a:pt x="37" y="154"/>
                  </a:lnTo>
                  <a:lnTo>
                    <a:pt x="23" y="169"/>
                  </a:lnTo>
                  <a:lnTo>
                    <a:pt x="10" y="186"/>
                  </a:lnTo>
                  <a:lnTo>
                    <a:pt x="0" y="205"/>
                  </a:lnTo>
                  <a:lnTo>
                    <a:pt x="123" y="254"/>
                  </a:lnTo>
                  <a:lnTo>
                    <a:pt x="141" y="255"/>
                  </a:lnTo>
                  <a:lnTo>
                    <a:pt x="154" y="252"/>
                  </a:lnTo>
                  <a:lnTo>
                    <a:pt x="166" y="246"/>
                  </a:lnTo>
                  <a:lnTo>
                    <a:pt x="197" y="184"/>
                  </a:lnTo>
                  <a:lnTo>
                    <a:pt x="230" y="202"/>
                  </a:lnTo>
                  <a:lnTo>
                    <a:pt x="244" y="216"/>
                  </a:lnTo>
                  <a:lnTo>
                    <a:pt x="253" y="234"/>
                  </a:lnTo>
                  <a:lnTo>
                    <a:pt x="270" y="226"/>
                  </a:lnTo>
                  <a:lnTo>
                    <a:pt x="281" y="223"/>
                  </a:lnTo>
                  <a:lnTo>
                    <a:pt x="313" y="216"/>
                  </a:lnTo>
                  <a:lnTo>
                    <a:pt x="332" y="214"/>
                  </a:lnTo>
                  <a:lnTo>
                    <a:pt x="344" y="213"/>
                  </a:lnTo>
                  <a:lnTo>
                    <a:pt x="348" y="211"/>
                  </a:lnTo>
                  <a:lnTo>
                    <a:pt x="358" y="208"/>
                  </a:lnTo>
                  <a:lnTo>
                    <a:pt x="397" y="186"/>
                  </a:lnTo>
                  <a:lnTo>
                    <a:pt x="399" y="178"/>
                  </a:lnTo>
                  <a:lnTo>
                    <a:pt x="382" y="169"/>
                  </a:lnTo>
                  <a:lnTo>
                    <a:pt x="348" y="126"/>
                  </a:lnTo>
                  <a:lnTo>
                    <a:pt x="339" y="100"/>
                  </a:lnTo>
                  <a:lnTo>
                    <a:pt x="335" y="95"/>
                  </a:lnTo>
                  <a:lnTo>
                    <a:pt x="307" y="67"/>
                  </a:lnTo>
                  <a:lnTo>
                    <a:pt x="303" y="54"/>
                  </a:lnTo>
                  <a:lnTo>
                    <a:pt x="300" y="47"/>
                  </a:lnTo>
                  <a:lnTo>
                    <a:pt x="293" y="41"/>
                  </a:lnTo>
                  <a:lnTo>
                    <a:pt x="283" y="33"/>
                  </a:lnTo>
                  <a:lnTo>
                    <a:pt x="262" y="0"/>
                  </a:lnTo>
                </a:path>
              </a:pathLst>
            </a:custGeom>
            <a:solidFill>
              <a:srgbClr val="E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4" name="Freeform 206">
              <a:extLst>
                <a:ext uri="{FF2B5EF4-FFF2-40B4-BE49-F238E27FC236}">
                  <a16:creationId xmlns:a16="http://schemas.microsoft.com/office/drawing/2014/main" id="{41D305FE-CE70-481D-AC18-28CCC03C8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" y="2122"/>
              <a:ext cx="36" cy="34"/>
            </a:xfrm>
            <a:custGeom>
              <a:avLst/>
              <a:gdLst>
                <a:gd name="T0" fmla="*/ 35 w 36"/>
                <a:gd name="T1" fmla="*/ 6 h 34"/>
                <a:gd name="T2" fmla="*/ 31 w 36"/>
                <a:gd name="T3" fmla="*/ 2 h 34"/>
                <a:gd name="T4" fmla="*/ 20 w 36"/>
                <a:gd name="T5" fmla="*/ 0 h 34"/>
                <a:gd name="T6" fmla="*/ 13 w 36"/>
                <a:gd name="T7" fmla="*/ 0 h 34"/>
                <a:gd name="T8" fmla="*/ 0 w 36"/>
                <a:gd name="T9" fmla="*/ 3 h 34"/>
                <a:gd name="T10" fmla="*/ 29 w 36"/>
                <a:gd name="T11" fmla="*/ 33 h 34"/>
                <a:gd name="T12" fmla="*/ 35 w 36"/>
                <a:gd name="T13" fmla="*/ 6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34">
                  <a:moveTo>
                    <a:pt x="35" y="6"/>
                  </a:moveTo>
                  <a:lnTo>
                    <a:pt x="31" y="2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3"/>
                  </a:lnTo>
                  <a:lnTo>
                    <a:pt x="29" y="33"/>
                  </a:lnTo>
                  <a:lnTo>
                    <a:pt x="35" y="6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5" name="Freeform 207">
              <a:extLst>
                <a:ext uri="{FF2B5EF4-FFF2-40B4-BE49-F238E27FC236}">
                  <a16:creationId xmlns:a16="http://schemas.microsoft.com/office/drawing/2014/main" id="{2699C6A9-82BD-46D9-8919-5DA650B75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" y="2283"/>
              <a:ext cx="136" cy="107"/>
            </a:xfrm>
            <a:custGeom>
              <a:avLst/>
              <a:gdLst>
                <a:gd name="T0" fmla="*/ 85 w 136"/>
                <a:gd name="T1" fmla="*/ 3 h 107"/>
                <a:gd name="T2" fmla="*/ 113 w 136"/>
                <a:gd name="T3" fmla="*/ 7 h 107"/>
                <a:gd name="T4" fmla="*/ 124 w 136"/>
                <a:gd name="T5" fmla="*/ 5 h 107"/>
                <a:gd name="T6" fmla="*/ 127 w 136"/>
                <a:gd name="T7" fmla="*/ 8 h 107"/>
                <a:gd name="T8" fmla="*/ 121 w 136"/>
                <a:gd name="T9" fmla="*/ 14 h 107"/>
                <a:gd name="T10" fmla="*/ 92 w 136"/>
                <a:gd name="T11" fmla="*/ 16 h 107"/>
                <a:gd name="T12" fmla="*/ 92 w 136"/>
                <a:gd name="T13" fmla="*/ 22 h 107"/>
                <a:gd name="T14" fmla="*/ 115 w 136"/>
                <a:gd name="T15" fmla="*/ 31 h 107"/>
                <a:gd name="T16" fmla="*/ 133 w 136"/>
                <a:gd name="T17" fmla="*/ 38 h 107"/>
                <a:gd name="T18" fmla="*/ 135 w 136"/>
                <a:gd name="T19" fmla="*/ 45 h 107"/>
                <a:gd name="T20" fmla="*/ 131 w 136"/>
                <a:gd name="T21" fmla="*/ 48 h 107"/>
                <a:gd name="T22" fmla="*/ 121 w 136"/>
                <a:gd name="T23" fmla="*/ 47 h 107"/>
                <a:gd name="T24" fmla="*/ 83 w 136"/>
                <a:gd name="T25" fmla="*/ 36 h 107"/>
                <a:gd name="T26" fmla="*/ 127 w 136"/>
                <a:gd name="T27" fmla="*/ 67 h 107"/>
                <a:gd name="T28" fmla="*/ 127 w 136"/>
                <a:gd name="T29" fmla="*/ 71 h 107"/>
                <a:gd name="T30" fmla="*/ 119 w 136"/>
                <a:gd name="T31" fmla="*/ 75 h 107"/>
                <a:gd name="T32" fmla="*/ 108 w 136"/>
                <a:gd name="T33" fmla="*/ 73 h 107"/>
                <a:gd name="T34" fmla="*/ 70 w 136"/>
                <a:gd name="T35" fmla="*/ 51 h 107"/>
                <a:gd name="T36" fmla="*/ 66 w 136"/>
                <a:gd name="T37" fmla="*/ 55 h 107"/>
                <a:gd name="T38" fmla="*/ 79 w 136"/>
                <a:gd name="T39" fmla="*/ 85 h 107"/>
                <a:gd name="T40" fmla="*/ 64 w 136"/>
                <a:gd name="T41" fmla="*/ 106 h 107"/>
                <a:gd name="T42" fmla="*/ 59 w 136"/>
                <a:gd name="T43" fmla="*/ 101 h 107"/>
                <a:gd name="T44" fmla="*/ 63 w 136"/>
                <a:gd name="T45" fmla="*/ 80 h 107"/>
                <a:gd name="T46" fmla="*/ 43 w 136"/>
                <a:gd name="T47" fmla="*/ 58 h 107"/>
                <a:gd name="T48" fmla="*/ 33 w 136"/>
                <a:gd name="T49" fmla="*/ 60 h 107"/>
                <a:gd name="T50" fmla="*/ 23 w 136"/>
                <a:gd name="T51" fmla="*/ 80 h 107"/>
                <a:gd name="T52" fmla="*/ 17 w 136"/>
                <a:gd name="T53" fmla="*/ 89 h 107"/>
                <a:gd name="T54" fmla="*/ 6 w 136"/>
                <a:gd name="T55" fmla="*/ 90 h 107"/>
                <a:gd name="T56" fmla="*/ 0 w 136"/>
                <a:gd name="T57" fmla="*/ 84 h 107"/>
                <a:gd name="T58" fmla="*/ 6 w 136"/>
                <a:gd name="T59" fmla="*/ 71 h 107"/>
                <a:gd name="T60" fmla="*/ 11 w 136"/>
                <a:gd name="T61" fmla="*/ 48 h 107"/>
                <a:gd name="T62" fmla="*/ 9 w 136"/>
                <a:gd name="T63" fmla="*/ 41 h 107"/>
                <a:gd name="T64" fmla="*/ 41 w 136"/>
                <a:gd name="T65" fmla="*/ 34 h 107"/>
                <a:gd name="T66" fmla="*/ 61 w 136"/>
                <a:gd name="T67" fmla="*/ 26 h 107"/>
                <a:gd name="T68" fmla="*/ 70 w 136"/>
                <a:gd name="T69" fmla="*/ 15 h 107"/>
                <a:gd name="T70" fmla="*/ 78 w 136"/>
                <a:gd name="T71" fmla="*/ 0 h 10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36" h="107">
                  <a:moveTo>
                    <a:pt x="78" y="0"/>
                  </a:moveTo>
                  <a:lnTo>
                    <a:pt x="85" y="3"/>
                  </a:lnTo>
                  <a:lnTo>
                    <a:pt x="99" y="5"/>
                  </a:lnTo>
                  <a:lnTo>
                    <a:pt x="113" y="7"/>
                  </a:lnTo>
                  <a:lnTo>
                    <a:pt x="119" y="6"/>
                  </a:lnTo>
                  <a:lnTo>
                    <a:pt x="124" y="5"/>
                  </a:lnTo>
                  <a:lnTo>
                    <a:pt x="127" y="6"/>
                  </a:lnTo>
                  <a:lnTo>
                    <a:pt x="127" y="8"/>
                  </a:lnTo>
                  <a:lnTo>
                    <a:pt x="126" y="11"/>
                  </a:lnTo>
                  <a:lnTo>
                    <a:pt x="121" y="14"/>
                  </a:lnTo>
                  <a:lnTo>
                    <a:pt x="115" y="16"/>
                  </a:lnTo>
                  <a:lnTo>
                    <a:pt x="92" y="16"/>
                  </a:lnTo>
                  <a:lnTo>
                    <a:pt x="91" y="20"/>
                  </a:lnTo>
                  <a:lnTo>
                    <a:pt x="92" y="22"/>
                  </a:lnTo>
                  <a:lnTo>
                    <a:pt x="95" y="22"/>
                  </a:lnTo>
                  <a:lnTo>
                    <a:pt x="115" y="31"/>
                  </a:lnTo>
                  <a:lnTo>
                    <a:pt x="127" y="35"/>
                  </a:lnTo>
                  <a:lnTo>
                    <a:pt x="133" y="38"/>
                  </a:lnTo>
                  <a:lnTo>
                    <a:pt x="135" y="42"/>
                  </a:lnTo>
                  <a:lnTo>
                    <a:pt x="135" y="45"/>
                  </a:lnTo>
                  <a:lnTo>
                    <a:pt x="133" y="47"/>
                  </a:lnTo>
                  <a:lnTo>
                    <a:pt x="131" y="48"/>
                  </a:lnTo>
                  <a:lnTo>
                    <a:pt x="127" y="49"/>
                  </a:lnTo>
                  <a:lnTo>
                    <a:pt x="121" y="47"/>
                  </a:lnTo>
                  <a:lnTo>
                    <a:pt x="91" y="36"/>
                  </a:lnTo>
                  <a:lnTo>
                    <a:pt x="83" y="36"/>
                  </a:lnTo>
                  <a:lnTo>
                    <a:pt x="79" y="39"/>
                  </a:lnTo>
                  <a:lnTo>
                    <a:pt x="127" y="67"/>
                  </a:lnTo>
                  <a:lnTo>
                    <a:pt x="128" y="69"/>
                  </a:lnTo>
                  <a:lnTo>
                    <a:pt x="127" y="71"/>
                  </a:lnTo>
                  <a:lnTo>
                    <a:pt x="125" y="74"/>
                  </a:lnTo>
                  <a:lnTo>
                    <a:pt x="119" y="75"/>
                  </a:lnTo>
                  <a:lnTo>
                    <a:pt x="115" y="75"/>
                  </a:lnTo>
                  <a:lnTo>
                    <a:pt x="108" y="73"/>
                  </a:lnTo>
                  <a:lnTo>
                    <a:pt x="74" y="51"/>
                  </a:lnTo>
                  <a:lnTo>
                    <a:pt x="70" y="51"/>
                  </a:lnTo>
                  <a:lnTo>
                    <a:pt x="67" y="53"/>
                  </a:lnTo>
                  <a:lnTo>
                    <a:pt x="66" y="55"/>
                  </a:lnTo>
                  <a:lnTo>
                    <a:pt x="79" y="79"/>
                  </a:lnTo>
                  <a:lnTo>
                    <a:pt x="79" y="85"/>
                  </a:lnTo>
                  <a:lnTo>
                    <a:pt x="70" y="105"/>
                  </a:lnTo>
                  <a:lnTo>
                    <a:pt x="64" y="106"/>
                  </a:lnTo>
                  <a:lnTo>
                    <a:pt x="61" y="104"/>
                  </a:lnTo>
                  <a:lnTo>
                    <a:pt x="59" y="101"/>
                  </a:lnTo>
                  <a:lnTo>
                    <a:pt x="59" y="96"/>
                  </a:lnTo>
                  <a:lnTo>
                    <a:pt x="63" y="80"/>
                  </a:lnTo>
                  <a:lnTo>
                    <a:pt x="50" y="60"/>
                  </a:lnTo>
                  <a:lnTo>
                    <a:pt x="43" y="58"/>
                  </a:lnTo>
                  <a:lnTo>
                    <a:pt x="36" y="55"/>
                  </a:lnTo>
                  <a:lnTo>
                    <a:pt x="33" y="60"/>
                  </a:lnTo>
                  <a:lnTo>
                    <a:pt x="24" y="71"/>
                  </a:lnTo>
                  <a:lnTo>
                    <a:pt x="23" y="80"/>
                  </a:lnTo>
                  <a:lnTo>
                    <a:pt x="21" y="85"/>
                  </a:lnTo>
                  <a:lnTo>
                    <a:pt x="17" y="89"/>
                  </a:lnTo>
                  <a:lnTo>
                    <a:pt x="10" y="91"/>
                  </a:lnTo>
                  <a:lnTo>
                    <a:pt x="6" y="90"/>
                  </a:lnTo>
                  <a:lnTo>
                    <a:pt x="3" y="89"/>
                  </a:lnTo>
                  <a:lnTo>
                    <a:pt x="0" y="84"/>
                  </a:lnTo>
                  <a:lnTo>
                    <a:pt x="1" y="80"/>
                  </a:lnTo>
                  <a:lnTo>
                    <a:pt x="6" y="71"/>
                  </a:lnTo>
                  <a:lnTo>
                    <a:pt x="9" y="67"/>
                  </a:lnTo>
                  <a:lnTo>
                    <a:pt x="11" y="48"/>
                  </a:lnTo>
                  <a:lnTo>
                    <a:pt x="11" y="44"/>
                  </a:lnTo>
                  <a:lnTo>
                    <a:pt x="9" y="41"/>
                  </a:lnTo>
                  <a:lnTo>
                    <a:pt x="5" y="35"/>
                  </a:lnTo>
                  <a:lnTo>
                    <a:pt x="41" y="34"/>
                  </a:lnTo>
                  <a:lnTo>
                    <a:pt x="33" y="28"/>
                  </a:lnTo>
                  <a:lnTo>
                    <a:pt x="61" y="26"/>
                  </a:lnTo>
                  <a:lnTo>
                    <a:pt x="50" y="17"/>
                  </a:lnTo>
                  <a:lnTo>
                    <a:pt x="70" y="15"/>
                  </a:lnTo>
                  <a:lnTo>
                    <a:pt x="63" y="7"/>
                  </a:lnTo>
                  <a:lnTo>
                    <a:pt x="78" y="0"/>
                  </a:lnTo>
                </a:path>
              </a:pathLst>
            </a:custGeom>
            <a:solidFill>
              <a:srgbClr val="FFC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6" name="Freeform 208">
              <a:extLst>
                <a:ext uri="{FF2B5EF4-FFF2-40B4-BE49-F238E27FC236}">
                  <a16:creationId xmlns:a16="http://schemas.microsoft.com/office/drawing/2014/main" id="{B733BD6C-38F6-4DBF-8AD7-6A3887F5A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" y="2202"/>
              <a:ext cx="124" cy="135"/>
            </a:xfrm>
            <a:custGeom>
              <a:avLst/>
              <a:gdLst>
                <a:gd name="T0" fmla="*/ 123 w 124"/>
                <a:gd name="T1" fmla="*/ 0 h 135"/>
                <a:gd name="T2" fmla="*/ 114 w 124"/>
                <a:gd name="T3" fmla="*/ 2 h 135"/>
                <a:gd name="T4" fmla="*/ 107 w 124"/>
                <a:gd name="T5" fmla="*/ 6 h 135"/>
                <a:gd name="T6" fmla="*/ 73 w 124"/>
                <a:gd name="T7" fmla="*/ 28 h 135"/>
                <a:gd name="T8" fmla="*/ 48 w 124"/>
                <a:gd name="T9" fmla="*/ 40 h 135"/>
                <a:gd name="T10" fmla="*/ 44 w 124"/>
                <a:gd name="T11" fmla="*/ 43 h 135"/>
                <a:gd name="T12" fmla="*/ 28 w 124"/>
                <a:gd name="T13" fmla="*/ 60 h 135"/>
                <a:gd name="T14" fmla="*/ 16 w 124"/>
                <a:gd name="T15" fmla="*/ 66 h 135"/>
                <a:gd name="T16" fmla="*/ 12 w 124"/>
                <a:gd name="T17" fmla="*/ 70 h 135"/>
                <a:gd name="T18" fmla="*/ 5 w 124"/>
                <a:gd name="T19" fmla="*/ 81 h 135"/>
                <a:gd name="T20" fmla="*/ 3 w 124"/>
                <a:gd name="T21" fmla="*/ 89 h 135"/>
                <a:gd name="T22" fmla="*/ 1 w 124"/>
                <a:gd name="T23" fmla="*/ 95 h 135"/>
                <a:gd name="T24" fmla="*/ 0 w 124"/>
                <a:gd name="T25" fmla="*/ 116 h 135"/>
                <a:gd name="T26" fmla="*/ 14 w 124"/>
                <a:gd name="T27" fmla="*/ 128 h 135"/>
                <a:gd name="T28" fmla="*/ 32 w 124"/>
                <a:gd name="T29" fmla="*/ 134 h 135"/>
                <a:gd name="T30" fmla="*/ 35 w 124"/>
                <a:gd name="T31" fmla="*/ 132 h 135"/>
                <a:gd name="T32" fmla="*/ 23 w 124"/>
                <a:gd name="T33" fmla="*/ 121 h 135"/>
                <a:gd name="T34" fmla="*/ 41 w 124"/>
                <a:gd name="T35" fmla="*/ 121 h 135"/>
                <a:gd name="T36" fmla="*/ 50 w 124"/>
                <a:gd name="T37" fmla="*/ 113 h 135"/>
                <a:gd name="T38" fmla="*/ 49 w 124"/>
                <a:gd name="T39" fmla="*/ 107 h 135"/>
                <a:gd name="T40" fmla="*/ 37 w 124"/>
                <a:gd name="T41" fmla="*/ 107 h 135"/>
                <a:gd name="T42" fmla="*/ 41 w 124"/>
                <a:gd name="T43" fmla="*/ 97 h 135"/>
                <a:gd name="T44" fmla="*/ 45 w 124"/>
                <a:gd name="T45" fmla="*/ 94 h 135"/>
                <a:gd name="T46" fmla="*/ 45 w 124"/>
                <a:gd name="T47" fmla="*/ 71 h 135"/>
                <a:gd name="T48" fmla="*/ 54 w 124"/>
                <a:gd name="T49" fmla="*/ 63 h 135"/>
                <a:gd name="T50" fmla="*/ 107 w 124"/>
                <a:gd name="T51" fmla="*/ 53 h 135"/>
                <a:gd name="T52" fmla="*/ 123 w 124"/>
                <a:gd name="T53" fmla="*/ 0 h 1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24" h="135">
                  <a:moveTo>
                    <a:pt x="123" y="0"/>
                  </a:moveTo>
                  <a:lnTo>
                    <a:pt x="114" y="2"/>
                  </a:lnTo>
                  <a:lnTo>
                    <a:pt x="107" y="6"/>
                  </a:lnTo>
                  <a:lnTo>
                    <a:pt x="73" y="28"/>
                  </a:lnTo>
                  <a:lnTo>
                    <a:pt x="48" y="40"/>
                  </a:lnTo>
                  <a:lnTo>
                    <a:pt x="44" y="43"/>
                  </a:lnTo>
                  <a:lnTo>
                    <a:pt x="28" y="60"/>
                  </a:lnTo>
                  <a:lnTo>
                    <a:pt x="16" y="66"/>
                  </a:lnTo>
                  <a:lnTo>
                    <a:pt x="12" y="70"/>
                  </a:lnTo>
                  <a:lnTo>
                    <a:pt x="5" y="81"/>
                  </a:lnTo>
                  <a:lnTo>
                    <a:pt x="3" y="89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14" y="128"/>
                  </a:lnTo>
                  <a:lnTo>
                    <a:pt x="32" y="134"/>
                  </a:lnTo>
                  <a:lnTo>
                    <a:pt x="35" y="132"/>
                  </a:lnTo>
                  <a:lnTo>
                    <a:pt x="23" y="121"/>
                  </a:lnTo>
                  <a:lnTo>
                    <a:pt x="41" y="121"/>
                  </a:lnTo>
                  <a:lnTo>
                    <a:pt x="50" y="113"/>
                  </a:lnTo>
                  <a:lnTo>
                    <a:pt x="49" y="107"/>
                  </a:lnTo>
                  <a:lnTo>
                    <a:pt x="37" y="107"/>
                  </a:lnTo>
                  <a:lnTo>
                    <a:pt x="41" y="97"/>
                  </a:lnTo>
                  <a:lnTo>
                    <a:pt x="45" y="94"/>
                  </a:lnTo>
                  <a:lnTo>
                    <a:pt x="45" y="71"/>
                  </a:lnTo>
                  <a:lnTo>
                    <a:pt x="54" y="63"/>
                  </a:lnTo>
                  <a:lnTo>
                    <a:pt x="107" y="53"/>
                  </a:lnTo>
                  <a:lnTo>
                    <a:pt x="123" y="0"/>
                  </a:lnTo>
                </a:path>
              </a:pathLst>
            </a:custGeom>
            <a:solidFill>
              <a:srgbClr val="FFC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7" name="Freeform 209">
              <a:extLst>
                <a:ext uri="{FF2B5EF4-FFF2-40B4-BE49-F238E27FC236}">
                  <a16:creationId xmlns:a16="http://schemas.microsoft.com/office/drawing/2014/main" id="{8163FDB4-88FE-4063-9F6A-64F73ABB3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" y="2590"/>
              <a:ext cx="203" cy="181"/>
            </a:xfrm>
            <a:custGeom>
              <a:avLst/>
              <a:gdLst>
                <a:gd name="T0" fmla="*/ 202 w 203"/>
                <a:gd name="T1" fmla="*/ 49 h 181"/>
                <a:gd name="T2" fmla="*/ 193 w 203"/>
                <a:gd name="T3" fmla="*/ 36 h 181"/>
                <a:gd name="T4" fmla="*/ 158 w 203"/>
                <a:gd name="T5" fmla="*/ 14 h 181"/>
                <a:gd name="T6" fmla="*/ 149 w 203"/>
                <a:gd name="T7" fmla="*/ 11 h 181"/>
                <a:gd name="T8" fmla="*/ 138 w 203"/>
                <a:gd name="T9" fmla="*/ 5 h 181"/>
                <a:gd name="T10" fmla="*/ 129 w 203"/>
                <a:gd name="T11" fmla="*/ 5 h 181"/>
                <a:gd name="T12" fmla="*/ 106 w 203"/>
                <a:gd name="T13" fmla="*/ 2 h 181"/>
                <a:gd name="T14" fmla="*/ 93 w 203"/>
                <a:gd name="T15" fmla="*/ 0 h 181"/>
                <a:gd name="T16" fmla="*/ 81 w 203"/>
                <a:gd name="T17" fmla="*/ 0 h 181"/>
                <a:gd name="T18" fmla="*/ 70 w 203"/>
                <a:gd name="T19" fmla="*/ 5 h 181"/>
                <a:gd name="T20" fmla="*/ 56 w 203"/>
                <a:gd name="T21" fmla="*/ 15 h 181"/>
                <a:gd name="T22" fmla="*/ 41 w 203"/>
                <a:gd name="T23" fmla="*/ 34 h 181"/>
                <a:gd name="T24" fmla="*/ 4 w 203"/>
                <a:gd name="T25" fmla="*/ 82 h 181"/>
                <a:gd name="T26" fmla="*/ 0 w 203"/>
                <a:gd name="T27" fmla="*/ 101 h 181"/>
                <a:gd name="T28" fmla="*/ 0 w 203"/>
                <a:gd name="T29" fmla="*/ 150 h 181"/>
                <a:gd name="T30" fmla="*/ 5 w 203"/>
                <a:gd name="T31" fmla="*/ 168 h 181"/>
                <a:gd name="T32" fmla="*/ 50 w 203"/>
                <a:gd name="T33" fmla="*/ 180 h 181"/>
                <a:gd name="T34" fmla="*/ 71 w 203"/>
                <a:gd name="T35" fmla="*/ 168 h 181"/>
                <a:gd name="T36" fmla="*/ 71 w 203"/>
                <a:gd name="T37" fmla="*/ 157 h 181"/>
                <a:gd name="T38" fmla="*/ 70 w 203"/>
                <a:gd name="T39" fmla="*/ 153 h 181"/>
                <a:gd name="T40" fmla="*/ 68 w 203"/>
                <a:gd name="T41" fmla="*/ 149 h 181"/>
                <a:gd name="T42" fmla="*/ 67 w 203"/>
                <a:gd name="T43" fmla="*/ 146 h 181"/>
                <a:gd name="T44" fmla="*/ 73 w 203"/>
                <a:gd name="T45" fmla="*/ 131 h 181"/>
                <a:gd name="T46" fmla="*/ 83 w 203"/>
                <a:gd name="T47" fmla="*/ 122 h 181"/>
                <a:gd name="T48" fmla="*/ 113 w 203"/>
                <a:gd name="T49" fmla="*/ 105 h 181"/>
                <a:gd name="T50" fmla="*/ 122 w 203"/>
                <a:gd name="T51" fmla="*/ 99 h 181"/>
                <a:gd name="T52" fmla="*/ 140 w 203"/>
                <a:gd name="T53" fmla="*/ 85 h 181"/>
                <a:gd name="T54" fmla="*/ 162 w 203"/>
                <a:gd name="T55" fmla="*/ 74 h 181"/>
                <a:gd name="T56" fmla="*/ 172 w 203"/>
                <a:gd name="T57" fmla="*/ 69 h 181"/>
                <a:gd name="T58" fmla="*/ 188 w 203"/>
                <a:gd name="T59" fmla="*/ 62 h 181"/>
                <a:gd name="T60" fmla="*/ 196 w 203"/>
                <a:gd name="T61" fmla="*/ 57 h 181"/>
                <a:gd name="T62" fmla="*/ 202 w 203"/>
                <a:gd name="T63" fmla="*/ 49 h 18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03" h="181">
                  <a:moveTo>
                    <a:pt x="202" y="49"/>
                  </a:moveTo>
                  <a:lnTo>
                    <a:pt x="193" y="36"/>
                  </a:lnTo>
                  <a:lnTo>
                    <a:pt x="158" y="14"/>
                  </a:lnTo>
                  <a:lnTo>
                    <a:pt x="149" y="11"/>
                  </a:lnTo>
                  <a:lnTo>
                    <a:pt x="138" y="5"/>
                  </a:lnTo>
                  <a:lnTo>
                    <a:pt x="129" y="5"/>
                  </a:lnTo>
                  <a:lnTo>
                    <a:pt x="106" y="2"/>
                  </a:lnTo>
                  <a:lnTo>
                    <a:pt x="93" y="0"/>
                  </a:lnTo>
                  <a:lnTo>
                    <a:pt x="81" y="0"/>
                  </a:lnTo>
                  <a:lnTo>
                    <a:pt x="70" y="5"/>
                  </a:lnTo>
                  <a:lnTo>
                    <a:pt x="56" y="15"/>
                  </a:lnTo>
                  <a:lnTo>
                    <a:pt x="41" y="34"/>
                  </a:lnTo>
                  <a:lnTo>
                    <a:pt x="4" y="82"/>
                  </a:lnTo>
                  <a:lnTo>
                    <a:pt x="0" y="101"/>
                  </a:lnTo>
                  <a:lnTo>
                    <a:pt x="0" y="150"/>
                  </a:lnTo>
                  <a:lnTo>
                    <a:pt x="5" y="168"/>
                  </a:lnTo>
                  <a:lnTo>
                    <a:pt x="50" y="180"/>
                  </a:lnTo>
                  <a:lnTo>
                    <a:pt x="71" y="168"/>
                  </a:lnTo>
                  <a:lnTo>
                    <a:pt x="71" y="157"/>
                  </a:lnTo>
                  <a:lnTo>
                    <a:pt x="70" y="153"/>
                  </a:lnTo>
                  <a:lnTo>
                    <a:pt x="68" y="149"/>
                  </a:lnTo>
                  <a:lnTo>
                    <a:pt x="67" y="146"/>
                  </a:lnTo>
                  <a:lnTo>
                    <a:pt x="73" y="131"/>
                  </a:lnTo>
                  <a:lnTo>
                    <a:pt x="83" y="122"/>
                  </a:lnTo>
                  <a:lnTo>
                    <a:pt x="113" y="105"/>
                  </a:lnTo>
                  <a:lnTo>
                    <a:pt x="122" y="99"/>
                  </a:lnTo>
                  <a:lnTo>
                    <a:pt x="140" y="85"/>
                  </a:lnTo>
                  <a:lnTo>
                    <a:pt x="162" y="74"/>
                  </a:lnTo>
                  <a:lnTo>
                    <a:pt x="172" y="69"/>
                  </a:lnTo>
                  <a:lnTo>
                    <a:pt x="188" y="62"/>
                  </a:lnTo>
                  <a:lnTo>
                    <a:pt x="196" y="57"/>
                  </a:lnTo>
                  <a:lnTo>
                    <a:pt x="202" y="49"/>
                  </a:lnTo>
                </a:path>
              </a:pathLst>
            </a:custGeom>
            <a:solidFill>
              <a:srgbClr val="FFE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8" name="Freeform 210">
              <a:extLst>
                <a:ext uri="{FF2B5EF4-FFF2-40B4-BE49-F238E27FC236}">
                  <a16:creationId xmlns:a16="http://schemas.microsoft.com/office/drawing/2014/main" id="{7687771F-5BC9-48E7-BF48-3E735780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587"/>
              <a:ext cx="41" cy="43"/>
            </a:xfrm>
            <a:custGeom>
              <a:avLst/>
              <a:gdLst>
                <a:gd name="T0" fmla="*/ 3 w 41"/>
                <a:gd name="T1" fmla="*/ 0 h 43"/>
                <a:gd name="T2" fmla="*/ 0 w 41"/>
                <a:gd name="T3" fmla="*/ 5 h 43"/>
                <a:gd name="T4" fmla="*/ 9 w 41"/>
                <a:gd name="T5" fmla="*/ 7 h 43"/>
                <a:gd name="T6" fmla="*/ 16 w 41"/>
                <a:gd name="T7" fmla="*/ 11 h 43"/>
                <a:gd name="T8" fmla="*/ 27 w 41"/>
                <a:gd name="T9" fmla="*/ 19 h 43"/>
                <a:gd name="T10" fmla="*/ 31 w 41"/>
                <a:gd name="T11" fmla="*/ 25 h 43"/>
                <a:gd name="T12" fmla="*/ 36 w 41"/>
                <a:gd name="T13" fmla="*/ 34 h 43"/>
                <a:gd name="T14" fmla="*/ 40 w 41"/>
                <a:gd name="T15" fmla="*/ 42 h 43"/>
                <a:gd name="T16" fmla="*/ 34 w 41"/>
                <a:gd name="T17" fmla="*/ 24 h 43"/>
                <a:gd name="T18" fmla="*/ 36 w 41"/>
                <a:gd name="T19" fmla="*/ 30 h 43"/>
                <a:gd name="T20" fmla="*/ 32 w 41"/>
                <a:gd name="T21" fmla="*/ 24 h 43"/>
                <a:gd name="T22" fmla="*/ 31 w 41"/>
                <a:gd name="T23" fmla="*/ 19 h 43"/>
                <a:gd name="T24" fmla="*/ 25 w 41"/>
                <a:gd name="T25" fmla="*/ 12 h 43"/>
                <a:gd name="T26" fmla="*/ 18 w 41"/>
                <a:gd name="T27" fmla="*/ 8 h 43"/>
                <a:gd name="T28" fmla="*/ 10 w 41"/>
                <a:gd name="T29" fmla="*/ 4 h 43"/>
                <a:gd name="T30" fmla="*/ 3 w 41"/>
                <a:gd name="T31" fmla="*/ 0 h 4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1" h="43">
                  <a:moveTo>
                    <a:pt x="3" y="0"/>
                  </a:moveTo>
                  <a:lnTo>
                    <a:pt x="0" y="5"/>
                  </a:lnTo>
                  <a:lnTo>
                    <a:pt x="9" y="7"/>
                  </a:lnTo>
                  <a:lnTo>
                    <a:pt x="16" y="11"/>
                  </a:lnTo>
                  <a:lnTo>
                    <a:pt x="27" y="19"/>
                  </a:lnTo>
                  <a:lnTo>
                    <a:pt x="31" y="25"/>
                  </a:lnTo>
                  <a:lnTo>
                    <a:pt x="36" y="34"/>
                  </a:lnTo>
                  <a:lnTo>
                    <a:pt x="40" y="42"/>
                  </a:lnTo>
                  <a:lnTo>
                    <a:pt x="34" y="24"/>
                  </a:lnTo>
                  <a:lnTo>
                    <a:pt x="36" y="30"/>
                  </a:lnTo>
                  <a:lnTo>
                    <a:pt x="32" y="24"/>
                  </a:lnTo>
                  <a:lnTo>
                    <a:pt x="31" y="19"/>
                  </a:lnTo>
                  <a:lnTo>
                    <a:pt x="25" y="12"/>
                  </a:lnTo>
                  <a:lnTo>
                    <a:pt x="18" y="8"/>
                  </a:lnTo>
                  <a:lnTo>
                    <a:pt x="10" y="4"/>
                  </a:lnTo>
                  <a:lnTo>
                    <a:pt x="3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29" name="Group 211">
              <a:extLst>
                <a:ext uri="{FF2B5EF4-FFF2-40B4-BE49-F238E27FC236}">
                  <a16:creationId xmlns:a16="http://schemas.microsoft.com/office/drawing/2014/main" id="{5DF4C896-9A17-41E6-99FF-7BF97C9CC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2" y="2571"/>
              <a:ext cx="57" cy="57"/>
              <a:chOff x="4582" y="2571"/>
              <a:chExt cx="57" cy="57"/>
            </a:xfrm>
          </p:grpSpPr>
          <p:sp>
            <p:nvSpPr>
              <p:cNvPr id="26792" name="Line 212">
                <a:extLst>
                  <a:ext uri="{FF2B5EF4-FFF2-40B4-BE49-F238E27FC236}">
                    <a16:creationId xmlns:a16="http://schemas.microsoft.com/office/drawing/2014/main" id="{9DC4DF52-E31C-409F-AC8B-B79815DA2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21" y="2598"/>
                <a:ext cx="18" cy="15"/>
              </a:xfrm>
              <a:prstGeom prst="line">
                <a:avLst/>
              </a:prstGeom>
              <a:noFill/>
              <a:ln w="12700">
                <a:solidFill>
                  <a:srgbClr val="E0E0E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93" name="Line 213">
                <a:extLst>
                  <a:ext uri="{FF2B5EF4-FFF2-40B4-BE49-F238E27FC236}">
                    <a16:creationId xmlns:a16="http://schemas.microsoft.com/office/drawing/2014/main" id="{D3A63CD1-BC73-4AB2-9A28-7DE5C94A1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2595"/>
                <a:ext cx="2" cy="18"/>
              </a:xfrm>
              <a:prstGeom prst="line">
                <a:avLst/>
              </a:prstGeom>
              <a:noFill/>
              <a:ln w="12700">
                <a:solidFill>
                  <a:srgbClr val="E0E0E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94" name="Line 214">
                <a:extLst>
                  <a:ext uri="{FF2B5EF4-FFF2-40B4-BE49-F238E27FC236}">
                    <a16:creationId xmlns:a16="http://schemas.microsoft.com/office/drawing/2014/main" id="{3FAABCFC-2711-44EC-BD1A-AE309862E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6" y="2592"/>
                <a:ext cx="4" cy="21"/>
              </a:xfrm>
              <a:prstGeom prst="line">
                <a:avLst/>
              </a:prstGeom>
              <a:noFill/>
              <a:ln w="12700">
                <a:solidFill>
                  <a:srgbClr val="E0E0E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95" name="Freeform 215">
                <a:extLst>
                  <a:ext uri="{FF2B5EF4-FFF2-40B4-BE49-F238E27FC236}">
                    <a16:creationId xmlns:a16="http://schemas.microsoft.com/office/drawing/2014/main" id="{CDD4F69F-02B6-4D5D-8856-1B5B30C25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4" y="2591"/>
                <a:ext cx="41" cy="33"/>
              </a:xfrm>
              <a:custGeom>
                <a:avLst/>
                <a:gdLst>
                  <a:gd name="T0" fmla="*/ 40 w 41"/>
                  <a:gd name="T1" fmla="*/ 6 h 33"/>
                  <a:gd name="T2" fmla="*/ 22 w 41"/>
                  <a:gd name="T3" fmla="*/ 18 h 33"/>
                  <a:gd name="T4" fmla="*/ 6 w 41"/>
                  <a:gd name="T5" fmla="*/ 0 h 33"/>
                  <a:gd name="T6" fmla="*/ 0 w 41"/>
                  <a:gd name="T7" fmla="*/ 17 h 33"/>
                  <a:gd name="T8" fmla="*/ 5 w 41"/>
                  <a:gd name="T9" fmla="*/ 21 h 33"/>
                  <a:gd name="T10" fmla="*/ 8 w 41"/>
                  <a:gd name="T11" fmla="*/ 28 h 33"/>
                  <a:gd name="T12" fmla="*/ 13 w 41"/>
                  <a:gd name="T13" fmla="*/ 32 h 33"/>
                  <a:gd name="T14" fmla="*/ 16 w 41"/>
                  <a:gd name="T15" fmla="*/ 25 h 33"/>
                  <a:gd name="T16" fmla="*/ 16 w 41"/>
                  <a:gd name="T17" fmla="*/ 19 h 33"/>
                  <a:gd name="T18" fmla="*/ 8 w 41"/>
                  <a:gd name="T19" fmla="*/ 11 h 33"/>
                  <a:gd name="T20" fmla="*/ 5 w 41"/>
                  <a:gd name="T21" fmla="*/ 18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1" h="33">
                    <a:moveTo>
                      <a:pt x="40" y="6"/>
                    </a:moveTo>
                    <a:lnTo>
                      <a:pt x="22" y="18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5" y="21"/>
                    </a:lnTo>
                    <a:lnTo>
                      <a:pt x="8" y="28"/>
                    </a:lnTo>
                    <a:lnTo>
                      <a:pt x="13" y="32"/>
                    </a:lnTo>
                    <a:lnTo>
                      <a:pt x="16" y="25"/>
                    </a:lnTo>
                    <a:lnTo>
                      <a:pt x="16" y="19"/>
                    </a:lnTo>
                    <a:lnTo>
                      <a:pt x="8" y="11"/>
                    </a:lnTo>
                    <a:lnTo>
                      <a:pt x="5" y="18"/>
                    </a:lnTo>
                  </a:path>
                </a:pathLst>
              </a:custGeom>
              <a:noFill/>
              <a:ln w="12700" cap="rnd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6" name="Freeform 216">
                <a:extLst>
                  <a:ext uri="{FF2B5EF4-FFF2-40B4-BE49-F238E27FC236}">
                    <a16:creationId xmlns:a16="http://schemas.microsoft.com/office/drawing/2014/main" id="{F7B65730-D5AF-4236-891E-DC4B0408C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3" y="2571"/>
                <a:ext cx="20" cy="33"/>
              </a:xfrm>
              <a:custGeom>
                <a:avLst/>
                <a:gdLst>
                  <a:gd name="T0" fmla="*/ 19 w 20"/>
                  <a:gd name="T1" fmla="*/ 0 h 33"/>
                  <a:gd name="T2" fmla="*/ 5 w 20"/>
                  <a:gd name="T3" fmla="*/ 10 h 33"/>
                  <a:gd name="T4" fmla="*/ 6 w 20"/>
                  <a:gd name="T5" fmla="*/ 17 h 33"/>
                  <a:gd name="T6" fmla="*/ 0 w 20"/>
                  <a:gd name="T7" fmla="*/ 27 h 33"/>
                  <a:gd name="T8" fmla="*/ 5 w 20"/>
                  <a:gd name="T9" fmla="*/ 32 h 33"/>
                  <a:gd name="T10" fmla="*/ 15 w 20"/>
                  <a:gd name="T11" fmla="*/ 22 h 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" h="33">
                    <a:moveTo>
                      <a:pt x="19" y="0"/>
                    </a:moveTo>
                    <a:lnTo>
                      <a:pt x="5" y="10"/>
                    </a:lnTo>
                    <a:lnTo>
                      <a:pt x="6" y="17"/>
                    </a:lnTo>
                    <a:lnTo>
                      <a:pt x="0" y="27"/>
                    </a:lnTo>
                    <a:lnTo>
                      <a:pt x="5" y="32"/>
                    </a:lnTo>
                    <a:lnTo>
                      <a:pt x="15" y="22"/>
                    </a:lnTo>
                  </a:path>
                </a:pathLst>
              </a:custGeom>
              <a:noFill/>
              <a:ln w="12700" cap="rnd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7" name="Freeform 217">
                <a:extLst>
                  <a:ext uri="{FF2B5EF4-FFF2-40B4-BE49-F238E27FC236}">
                    <a16:creationId xmlns:a16="http://schemas.microsoft.com/office/drawing/2014/main" id="{20028C20-2D55-49F7-B094-30E145778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2" y="2611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9 w 17"/>
                  <a:gd name="T3" fmla="*/ 16 h 17"/>
                  <a:gd name="T4" fmla="*/ 0 w 17"/>
                  <a:gd name="T5" fmla="*/ 2 h 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9" y="16"/>
                    </a:lnTo>
                    <a:lnTo>
                      <a:pt x="0" y="2"/>
                    </a:lnTo>
                  </a:path>
                </a:pathLst>
              </a:custGeom>
              <a:noFill/>
              <a:ln w="12700" cap="rnd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30" name="Freeform 218">
              <a:extLst>
                <a:ext uri="{FF2B5EF4-FFF2-40B4-BE49-F238E27FC236}">
                  <a16:creationId xmlns:a16="http://schemas.microsoft.com/office/drawing/2014/main" id="{E15D9C6B-310A-416C-8AAF-2D0CD3124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2536"/>
              <a:ext cx="33" cy="30"/>
            </a:xfrm>
            <a:custGeom>
              <a:avLst/>
              <a:gdLst>
                <a:gd name="T0" fmla="*/ 21 w 33"/>
                <a:gd name="T1" fmla="*/ 0 h 30"/>
                <a:gd name="T2" fmla="*/ 0 w 33"/>
                <a:gd name="T3" fmla="*/ 23 h 30"/>
                <a:gd name="T4" fmla="*/ 8 w 33"/>
                <a:gd name="T5" fmla="*/ 29 h 30"/>
                <a:gd name="T6" fmla="*/ 32 w 33"/>
                <a:gd name="T7" fmla="*/ 2 h 30"/>
                <a:gd name="T8" fmla="*/ 21 w 33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30">
                  <a:moveTo>
                    <a:pt x="21" y="0"/>
                  </a:moveTo>
                  <a:lnTo>
                    <a:pt x="0" y="23"/>
                  </a:lnTo>
                  <a:lnTo>
                    <a:pt x="8" y="29"/>
                  </a:lnTo>
                  <a:lnTo>
                    <a:pt x="32" y="2"/>
                  </a:lnTo>
                  <a:lnTo>
                    <a:pt x="21" y="0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" name="Freeform 219">
              <a:extLst>
                <a:ext uri="{FF2B5EF4-FFF2-40B4-BE49-F238E27FC236}">
                  <a16:creationId xmlns:a16="http://schemas.microsoft.com/office/drawing/2014/main" id="{58A3437F-DDA1-4554-ACC8-0EE50595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2539"/>
              <a:ext cx="42" cy="33"/>
            </a:xfrm>
            <a:custGeom>
              <a:avLst/>
              <a:gdLst>
                <a:gd name="T0" fmla="*/ 27 w 42"/>
                <a:gd name="T1" fmla="*/ 0 h 33"/>
                <a:gd name="T2" fmla="*/ 0 w 42"/>
                <a:gd name="T3" fmla="*/ 27 h 33"/>
                <a:gd name="T4" fmla="*/ 5 w 42"/>
                <a:gd name="T5" fmla="*/ 32 h 33"/>
                <a:gd name="T6" fmla="*/ 41 w 42"/>
                <a:gd name="T7" fmla="*/ 1 h 33"/>
                <a:gd name="T8" fmla="*/ 27 w 42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33">
                  <a:moveTo>
                    <a:pt x="27" y="0"/>
                  </a:moveTo>
                  <a:lnTo>
                    <a:pt x="0" y="27"/>
                  </a:lnTo>
                  <a:lnTo>
                    <a:pt x="5" y="32"/>
                  </a:lnTo>
                  <a:lnTo>
                    <a:pt x="41" y="1"/>
                  </a:lnTo>
                  <a:lnTo>
                    <a:pt x="27" y="0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2" name="Freeform 220">
              <a:extLst>
                <a:ext uri="{FF2B5EF4-FFF2-40B4-BE49-F238E27FC236}">
                  <a16:creationId xmlns:a16="http://schemas.microsoft.com/office/drawing/2014/main" id="{F545A44B-4CE9-45B7-8FFB-645184A97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" y="2542"/>
              <a:ext cx="54" cy="40"/>
            </a:xfrm>
            <a:custGeom>
              <a:avLst/>
              <a:gdLst>
                <a:gd name="T0" fmla="*/ 39 w 54"/>
                <a:gd name="T1" fmla="*/ 0 h 40"/>
                <a:gd name="T2" fmla="*/ 0 w 54"/>
                <a:gd name="T3" fmla="*/ 33 h 40"/>
                <a:gd name="T4" fmla="*/ 5 w 54"/>
                <a:gd name="T5" fmla="*/ 39 h 40"/>
                <a:gd name="T6" fmla="*/ 53 w 54"/>
                <a:gd name="T7" fmla="*/ 4 h 40"/>
                <a:gd name="T8" fmla="*/ 39 w 54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40">
                  <a:moveTo>
                    <a:pt x="39" y="0"/>
                  </a:moveTo>
                  <a:lnTo>
                    <a:pt x="0" y="33"/>
                  </a:lnTo>
                  <a:lnTo>
                    <a:pt x="5" y="39"/>
                  </a:lnTo>
                  <a:lnTo>
                    <a:pt x="53" y="4"/>
                  </a:lnTo>
                  <a:lnTo>
                    <a:pt x="39" y="0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33" name="Group 221">
              <a:extLst>
                <a:ext uri="{FF2B5EF4-FFF2-40B4-BE49-F238E27FC236}">
                  <a16:creationId xmlns:a16="http://schemas.microsoft.com/office/drawing/2014/main" id="{C5FD11CF-4228-4DE9-A883-63B24811AC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1" y="2417"/>
              <a:ext cx="154" cy="188"/>
              <a:chOff x="4291" y="2417"/>
              <a:chExt cx="154" cy="188"/>
            </a:xfrm>
          </p:grpSpPr>
          <p:sp>
            <p:nvSpPr>
              <p:cNvPr id="26789" name="Freeform 222">
                <a:extLst>
                  <a:ext uri="{FF2B5EF4-FFF2-40B4-BE49-F238E27FC236}">
                    <a16:creationId xmlns:a16="http://schemas.microsoft.com/office/drawing/2014/main" id="{A5774681-7B35-40FD-BAEB-4F2AE1772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" y="2417"/>
                <a:ext cx="140" cy="177"/>
              </a:xfrm>
              <a:custGeom>
                <a:avLst/>
                <a:gdLst>
                  <a:gd name="T0" fmla="*/ 0 w 140"/>
                  <a:gd name="T1" fmla="*/ 0 h 177"/>
                  <a:gd name="T2" fmla="*/ 10 w 140"/>
                  <a:gd name="T3" fmla="*/ 8 h 177"/>
                  <a:gd name="T4" fmla="*/ 17 w 140"/>
                  <a:gd name="T5" fmla="*/ 13 h 177"/>
                  <a:gd name="T6" fmla="*/ 24 w 140"/>
                  <a:gd name="T7" fmla="*/ 22 h 177"/>
                  <a:gd name="T8" fmla="*/ 33 w 140"/>
                  <a:gd name="T9" fmla="*/ 32 h 177"/>
                  <a:gd name="T10" fmla="*/ 37 w 140"/>
                  <a:gd name="T11" fmla="*/ 36 h 177"/>
                  <a:gd name="T12" fmla="*/ 40 w 140"/>
                  <a:gd name="T13" fmla="*/ 42 h 177"/>
                  <a:gd name="T14" fmla="*/ 43 w 140"/>
                  <a:gd name="T15" fmla="*/ 52 h 177"/>
                  <a:gd name="T16" fmla="*/ 46 w 140"/>
                  <a:gd name="T17" fmla="*/ 58 h 177"/>
                  <a:gd name="T18" fmla="*/ 73 w 140"/>
                  <a:gd name="T19" fmla="*/ 86 h 177"/>
                  <a:gd name="T20" fmla="*/ 77 w 140"/>
                  <a:gd name="T21" fmla="*/ 90 h 177"/>
                  <a:gd name="T22" fmla="*/ 80 w 140"/>
                  <a:gd name="T23" fmla="*/ 95 h 177"/>
                  <a:gd name="T24" fmla="*/ 95 w 140"/>
                  <a:gd name="T25" fmla="*/ 129 h 177"/>
                  <a:gd name="T26" fmla="*/ 98 w 140"/>
                  <a:gd name="T27" fmla="*/ 134 h 177"/>
                  <a:gd name="T28" fmla="*/ 101 w 140"/>
                  <a:gd name="T29" fmla="*/ 138 h 177"/>
                  <a:gd name="T30" fmla="*/ 120 w 140"/>
                  <a:gd name="T31" fmla="*/ 162 h 177"/>
                  <a:gd name="T32" fmla="*/ 118 w 140"/>
                  <a:gd name="T33" fmla="*/ 160 h 177"/>
                  <a:gd name="T34" fmla="*/ 124 w 140"/>
                  <a:gd name="T35" fmla="*/ 165 h 177"/>
                  <a:gd name="T36" fmla="*/ 139 w 140"/>
                  <a:gd name="T37" fmla="*/ 176 h 1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0" h="177">
                    <a:moveTo>
                      <a:pt x="0" y="0"/>
                    </a:moveTo>
                    <a:lnTo>
                      <a:pt x="10" y="8"/>
                    </a:lnTo>
                    <a:lnTo>
                      <a:pt x="17" y="13"/>
                    </a:lnTo>
                    <a:lnTo>
                      <a:pt x="24" y="22"/>
                    </a:lnTo>
                    <a:lnTo>
                      <a:pt x="33" y="32"/>
                    </a:lnTo>
                    <a:lnTo>
                      <a:pt x="37" y="36"/>
                    </a:lnTo>
                    <a:lnTo>
                      <a:pt x="40" y="42"/>
                    </a:lnTo>
                    <a:lnTo>
                      <a:pt x="43" y="52"/>
                    </a:lnTo>
                    <a:lnTo>
                      <a:pt x="46" y="58"/>
                    </a:lnTo>
                    <a:lnTo>
                      <a:pt x="73" y="86"/>
                    </a:lnTo>
                    <a:lnTo>
                      <a:pt x="77" y="90"/>
                    </a:lnTo>
                    <a:lnTo>
                      <a:pt x="80" y="95"/>
                    </a:lnTo>
                    <a:lnTo>
                      <a:pt x="95" y="129"/>
                    </a:lnTo>
                    <a:lnTo>
                      <a:pt x="98" y="134"/>
                    </a:lnTo>
                    <a:lnTo>
                      <a:pt x="101" y="138"/>
                    </a:lnTo>
                    <a:lnTo>
                      <a:pt x="120" y="162"/>
                    </a:lnTo>
                    <a:lnTo>
                      <a:pt x="118" y="160"/>
                    </a:lnTo>
                    <a:lnTo>
                      <a:pt x="124" y="165"/>
                    </a:lnTo>
                    <a:lnTo>
                      <a:pt x="139" y="176"/>
                    </a:lnTo>
                  </a:path>
                </a:pathLst>
              </a:custGeom>
              <a:noFill/>
              <a:ln w="12700" cap="rnd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0" name="Freeform 223">
                <a:extLst>
                  <a:ext uri="{FF2B5EF4-FFF2-40B4-BE49-F238E27FC236}">
                    <a16:creationId xmlns:a16="http://schemas.microsoft.com/office/drawing/2014/main" id="{277299D1-2142-45A7-9C07-AB9B598AE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" y="2422"/>
                <a:ext cx="140" cy="177"/>
              </a:xfrm>
              <a:custGeom>
                <a:avLst/>
                <a:gdLst>
                  <a:gd name="T0" fmla="*/ 0 w 140"/>
                  <a:gd name="T1" fmla="*/ 0 h 177"/>
                  <a:gd name="T2" fmla="*/ 9 w 140"/>
                  <a:gd name="T3" fmla="*/ 8 h 177"/>
                  <a:gd name="T4" fmla="*/ 16 w 140"/>
                  <a:gd name="T5" fmla="*/ 13 h 177"/>
                  <a:gd name="T6" fmla="*/ 23 w 140"/>
                  <a:gd name="T7" fmla="*/ 22 h 177"/>
                  <a:gd name="T8" fmla="*/ 32 w 140"/>
                  <a:gd name="T9" fmla="*/ 32 h 177"/>
                  <a:gd name="T10" fmla="*/ 35 w 140"/>
                  <a:gd name="T11" fmla="*/ 37 h 177"/>
                  <a:gd name="T12" fmla="*/ 39 w 140"/>
                  <a:gd name="T13" fmla="*/ 43 h 177"/>
                  <a:gd name="T14" fmla="*/ 43 w 140"/>
                  <a:gd name="T15" fmla="*/ 52 h 177"/>
                  <a:gd name="T16" fmla="*/ 45 w 140"/>
                  <a:gd name="T17" fmla="*/ 58 h 177"/>
                  <a:gd name="T18" fmla="*/ 72 w 140"/>
                  <a:gd name="T19" fmla="*/ 86 h 177"/>
                  <a:gd name="T20" fmla="*/ 76 w 140"/>
                  <a:gd name="T21" fmla="*/ 91 h 177"/>
                  <a:gd name="T22" fmla="*/ 79 w 140"/>
                  <a:gd name="T23" fmla="*/ 96 h 177"/>
                  <a:gd name="T24" fmla="*/ 94 w 140"/>
                  <a:gd name="T25" fmla="*/ 130 h 177"/>
                  <a:gd name="T26" fmla="*/ 97 w 140"/>
                  <a:gd name="T27" fmla="*/ 134 h 177"/>
                  <a:gd name="T28" fmla="*/ 100 w 140"/>
                  <a:gd name="T29" fmla="*/ 138 h 177"/>
                  <a:gd name="T30" fmla="*/ 119 w 140"/>
                  <a:gd name="T31" fmla="*/ 163 h 177"/>
                  <a:gd name="T32" fmla="*/ 116 w 140"/>
                  <a:gd name="T33" fmla="*/ 160 h 177"/>
                  <a:gd name="T34" fmla="*/ 123 w 140"/>
                  <a:gd name="T35" fmla="*/ 166 h 177"/>
                  <a:gd name="T36" fmla="*/ 139 w 140"/>
                  <a:gd name="T37" fmla="*/ 176 h 1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0" h="177">
                    <a:moveTo>
                      <a:pt x="0" y="0"/>
                    </a:moveTo>
                    <a:lnTo>
                      <a:pt x="9" y="8"/>
                    </a:lnTo>
                    <a:lnTo>
                      <a:pt x="16" y="13"/>
                    </a:lnTo>
                    <a:lnTo>
                      <a:pt x="23" y="22"/>
                    </a:lnTo>
                    <a:lnTo>
                      <a:pt x="32" y="32"/>
                    </a:lnTo>
                    <a:lnTo>
                      <a:pt x="35" y="37"/>
                    </a:lnTo>
                    <a:lnTo>
                      <a:pt x="39" y="43"/>
                    </a:lnTo>
                    <a:lnTo>
                      <a:pt x="43" y="52"/>
                    </a:lnTo>
                    <a:lnTo>
                      <a:pt x="45" y="58"/>
                    </a:lnTo>
                    <a:lnTo>
                      <a:pt x="72" y="86"/>
                    </a:lnTo>
                    <a:lnTo>
                      <a:pt x="76" y="91"/>
                    </a:lnTo>
                    <a:lnTo>
                      <a:pt x="79" y="96"/>
                    </a:lnTo>
                    <a:lnTo>
                      <a:pt x="94" y="130"/>
                    </a:lnTo>
                    <a:lnTo>
                      <a:pt x="97" y="134"/>
                    </a:lnTo>
                    <a:lnTo>
                      <a:pt x="100" y="138"/>
                    </a:lnTo>
                    <a:lnTo>
                      <a:pt x="119" y="163"/>
                    </a:lnTo>
                    <a:lnTo>
                      <a:pt x="116" y="160"/>
                    </a:lnTo>
                    <a:lnTo>
                      <a:pt x="123" y="166"/>
                    </a:lnTo>
                    <a:lnTo>
                      <a:pt x="139" y="176"/>
                    </a:lnTo>
                  </a:path>
                </a:pathLst>
              </a:custGeom>
              <a:noFill/>
              <a:ln w="12700" cap="rnd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1" name="Freeform 224">
                <a:extLst>
                  <a:ext uri="{FF2B5EF4-FFF2-40B4-BE49-F238E27FC236}">
                    <a16:creationId xmlns:a16="http://schemas.microsoft.com/office/drawing/2014/main" id="{445A2EAF-305A-49EF-95F9-3A70BC73E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" y="2428"/>
                <a:ext cx="140" cy="177"/>
              </a:xfrm>
              <a:custGeom>
                <a:avLst/>
                <a:gdLst>
                  <a:gd name="T0" fmla="*/ 0 w 140"/>
                  <a:gd name="T1" fmla="*/ 0 h 177"/>
                  <a:gd name="T2" fmla="*/ 9 w 140"/>
                  <a:gd name="T3" fmla="*/ 7 h 177"/>
                  <a:gd name="T4" fmla="*/ 16 w 140"/>
                  <a:gd name="T5" fmla="*/ 13 h 177"/>
                  <a:gd name="T6" fmla="*/ 23 w 140"/>
                  <a:gd name="T7" fmla="*/ 22 h 177"/>
                  <a:gd name="T8" fmla="*/ 32 w 140"/>
                  <a:gd name="T9" fmla="*/ 32 h 177"/>
                  <a:gd name="T10" fmla="*/ 36 w 140"/>
                  <a:gd name="T11" fmla="*/ 36 h 177"/>
                  <a:gd name="T12" fmla="*/ 39 w 140"/>
                  <a:gd name="T13" fmla="*/ 43 h 177"/>
                  <a:gd name="T14" fmla="*/ 43 w 140"/>
                  <a:gd name="T15" fmla="*/ 52 h 177"/>
                  <a:gd name="T16" fmla="*/ 45 w 140"/>
                  <a:gd name="T17" fmla="*/ 58 h 177"/>
                  <a:gd name="T18" fmla="*/ 72 w 140"/>
                  <a:gd name="T19" fmla="*/ 86 h 177"/>
                  <a:gd name="T20" fmla="*/ 76 w 140"/>
                  <a:gd name="T21" fmla="*/ 90 h 177"/>
                  <a:gd name="T22" fmla="*/ 79 w 140"/>
                  <a:gd name="T23" fmla="*/ 96 h 177"/>
                  <a:gd name="T24" fmla="*/ 94 w 140"/>
                  <a:gd name="T25" fmla="*/ 130 h 177"/>
                  <a:gd name="T26" fmla="*/ 97 w 140"/>
                  <a:gd name="T27" fmla="*/ 134 h 177"/>
                  <a:gd name="T28" fmla="*/ 100 w 140"/>
                  <a:gd name="T29" fmla="*/ 138 h 177"/>
                  <a:gd name="T30" fmla="*/ 119 w 140"/>
                  <a:gd name="T31" fmla="*/ 163 h 177"/>
                  <a:gd name="T32" fmla="*/ 117 w 140"/>
                  <a:gd name="T33" fmla="*/ 160 h 177"/>
                  <a:gd name="T34" fmla="*/ 123 w 140"/>
                  <a:gd name="T35" fmla="*/ 165 h 177"/>
                  <a:gd name="T36" fmla="*/ 139 w 140"/>
                  <a:gd name="T37" fmla="*/ 176 h 1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0" h="177">
                    <a:moveTo>
                      <a:pt x="0" y="0"/>
                    </a:moveTo>
                    <a:lnTo>
                      <a:pt x="9" y="7"/>
                    </a:lnTo>
                    <a:lnTo>
                      <a:pt x="16" y="13"/>
                    </a:lnTo>
                    <a:lnTo>
                      <a:pt x="23" y="22"/>
                    </a:lnTo>
                    <a:lnTo>
                      <a:pt x="32" y="32"/>
                    </a:lnTo>
                    <a:lnTo>
                      <a:pt x="36" y="36"/>
                    </a:lnTo>
                    <a:lnTo>
                      <a:pt x="39" y="43"/>
                    </a:lnTo>
                    <a:lnTo>
                      <a:pt x="43" y="52"/>
                    </a:lnTo>
                    <a:lnTo>
                      <a:pt x="45" y="58"/>
                    </a:lnTo>
                    <a:lnTo>
                      <a:pt x="72" y="86"/>
                    </a:lnTo>
                    <a:lnTo>
                      <a:pt x="76" y="90"/>
                    </a:lnTo>
                    <a:lnTo>
                      <a:pt x="79" y="96"/>
                    </a:lnTo>
                    <a:lnTo>
                      <a:pt x="94" y="130"/>
                    </a:lnTo>
                    <a:lnTo>
                      <a:pt x="97" y="134"/>
                    </a:lnTo>
                    <a:lnTo>
                      <a:pt x="100" y="138"/>
                    </a:lnTo>
                    <a:lnTo>
                      <a:pt x="119" y="163"/>
                    </a:lnTo>
                    <a:lnTo>
                      <a:pt x="117" y="160"/>
                    </a:lnTo>
                    <a:lnTo>
                      <a:pt x="123" y="165"/>
                    </a:lnTo>
                    <a:lnTo>
                      <a:pt x="139" y="176"/>
                    </a:lnTo>
                  </a:path>
                </a:pathLst>
              </a:custGeom>
              <a:noFill/>
              <a:ln w="12700" cap="rnd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34" name="Freeform 225">
              <a:extLst>
                <a:ext uri="{FF2B5EF4-FFF2-40B4-BE49-F238E27FC236}">
                  <a16:creationId xmlns:a16="http://schemas.microsoft.com/office/drawing/2014/main" id="{0E6941D9-5E0A-43FD-8597-DEC241098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2566"/>
              <a:ext cx="72" cy="85"/>
            </a:xfrm>
            <a:custGeom>
              <a:avLst/>
              <a:gdLst>
                <a:gd name="T0" fmla="*/ 0 w 72"/>
                <a:gd name="T1" fmla="*/ 0 h 85"/>
                <a:gd name="T2" fmla="*/ 48 w 72"/>
                <a:gd name="T3" fmla="*/ 20 h 85"/>
                <a:gd name="T4" fmla="*/ 61 w 72"/>
                <a:gd name="T5" fmla="*/ 25 h 85"/>
                <a:gd name="T6" fmla="*/ 71 w 72"/>
                <a:gd name="T7" fmla="*/ 32 h 85"/>
                <a:gd name="T8" fmla="*/ 66 w 72"/>
                <a:gd name="T9" fmla="*/ 36 h 85"/>
                <a:gd name="T10" fmla="*/ 60 w 72"/>
                <a:gd name="T11" fmla="*/ 36 h 85"/>
                <a:gd name="T12" fmla="*/ 54 w 72"/>
                <a:gd name="T13" fmla="*/ 36 h 85"/>
                <a:gd name="T14" fmla="*/ 50 w 72"/>
                <a:gd name="T15" fmla="*/ 39 h 85"/>
                <a:gd name="T16" fmla="*/ 47 w 72"/>
                <a:gd name="T17" fmla="*/ 44 h 85"/>
                <a:gd name="T18" fmla="*/ 47 w 72"/>
                <a:gd name="T19" fmla="*/ 53 h 85"/>
                <a:gd name="T20" fmla="*/ 42 w 72"/>
                <a:gd name="T21" fmla="*/ 60 h 85"/>
                <a:gd name="T22" fmla="*/ 36 w 72"/>
                <a:gd name="T23" fmla="*/ 66 h 85"/>
                <a:gd name="T24" fmla="*/ 31 w 72"/>
                <a:gd name="T25" fmla="*/ 72 h 85"/>
                <a:gd name="T26" fmla="*/ 21 w 72"/>
                <a:gd name="T27" fmla="*/ 84 h 85"/>
                <a:gd name="T28" fmla="*/ 23 w 72"/>
                <a:gd name="T29" fmla="*/ 73 h 85"/>
                <a:gd name="T30" fmla="*/ 26 w 72"/>
                <a:gd name="T31" fmla="*/ 60 h 85"/>
                <a:gd name="T32" fmla="*/ 28 w 72"/>
                <a:gd name="T33" fmla="*/ 53 h 85"/>
                <a:gd name="T34" fmla="*/ 28 w 72"/>
                <a:gd name="T35" fmla="*/ 47 h 85"/>
                <a:gd name="T36" fmla="*/ 25 w 72"/>
                <a:gd name="T37" fmla="*/ 36 h 85"/>
                <a:gd name="T38" fmla="*/ 23 w 72"/>
                <a:gd name="T39" fmla="*/ 28 h 85"/>
                <a:gd name="T40" fmla="*/ 19 w 72"/>
                <a:gd name="T41" fmla="*/ 22 h 85"/>
                <a:gd name="T42" fmla="*/ 10 w 72"/>
                <a:gd name="T43" fmla="*/ 11 h 85"/>
                <a:gd name="T44" fmla="*/ 0 w 72"/>
                <a:gd name="T45" fmla="*/ 0 h 8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2" h="85">
                  <a:moveTo>
                    <a:pt x="0" y="0"/>
                  </a:moveTo>
                  <a:lnTo>
                    <a:pt x="48" y="20"/>
                  </a:lnTo>
                  <a:lnTo>
                    <a:pt x="61" y="25"/>
                  </a:lnTo>
                  <a:lnTo>
                    <a:pt x="71" y="32"/>
                  </a:lnTo>
                  <a:lnTo>
                    <a:pt x="66" y="36"/>
                  </a:lnTo>
                  <a:lnTo>
                    <a:pt x="60" y="36"/>
                  </a:lnTo>
                  <a:lnTo>
                    <a:pt x="54" y="36"/>
                  </a:lnTo>
                  <a:lnTo>
                    <a:pt x="50" y="39"/>
                  </a:lnTo>
                  <a:lnTo>
                    <a:pt x="47" y="44"/>
                  </a:lnTo>
                  <a:lnTo>
                    <a:pt x="47" y="53"/>
                  </a:lnTo>
                  <a:lnTo>
                    <a:pt x="42" y="60"/>
                  </a:lnTo>
                  <a:lnTo>
                    <a:pt x="36" y="66"/>
                  </a:lnTo>
                  <a:lnTo>
                    <a:pt x="31" y="72"/>
                  </a:lnTo>
                  <a:lnTo>
                    <a:pt x="21" y="84"/>
                  </a:lnTo>
                  <a:lnTo>
                    <a:pt x="23" y="73"/>
                  </a:lnTo>
                  <a:lnTo>
                    <a:pt x="26" y="60"/>
                  </a:lnTo>
                  <a:lnTo>
                    <a:pt x="28" y="53"/>
                  </a:lnTo>
                  <a:lnTo>
                    <a:pt x="28" y="47"/>
                  </a:lnTo>
                  <a:lnTo>
                    <a:pt x="25" y="36"/>
                  </a:lnTo>
                  <a:lnTo>
                    <a:pt x="23" y="28"/>
                  </a:lnTo>
                  <a:lnTo>
                    <a:pt x="19" y="22"/>
                  </a:lnTo>
                  <a:lnTo>
                    <a:pt x="10" y="11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5" name="Freeform 226">
              <a:extLst>
                <a:ext uri="{FF2B5EF4-FFF2-40B4-BE49-F238E27FC236}">
                  <a16:creationId xmlns:a16="http://schemas.microsoft.com/office/drawing/2014/main" id="{5640A83C-9B97-4B63-8B16-2F0E16A15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" y="2545"/>
              <a:ext cx="122" cy="37"/>
            </a:xfrm>
            <a:custGeom>
              <a:avLst/>
              <a:gdLst>
                <a:gd name="T0" fmla="*/ 0 w 122"/>
                <a:gd name="T1" fmla="*/ 17 h 37"/>
                <a:gd name="T2" fmla="*/ 8 w 122"/>
                <a:gd name="T3" fmla="*/ 8 h 37"/>
                <a:gd name="T4" fmla="*/ 20 w 122"/>
                <a:gd name="T5" fmla="*/ 4 h 37"/>
                <a:gd name="T6" fmla="*/ 30 w 122"/>
                <a:gd name="T7" fmla="*/ 1 h 37"/>
                <a:gd name="T8" fmla="*/ 37 w 122"/>
                <a:gd name="T9" fmla="*/ 0 h 37"/>
                <a:gd name="T10" fmla="*/ 50 w 122"/>
                <a:gd name="T11" fmla="*/ 1 h 37"/>
                <a:gd name="T12" fmla="*/ 57 w 122"/>
                <a:gd name="T13" fmla="*/ 2 h 37"/>
                <a:gd name="T14" fmla="*/ 73 w 122"/>
                <a:gd name="T15" fmla="*/ 5 h 37"/>
                <a:gd name="T16" fmla="*/ 84 w 122"/>
                <a:gd name="T17" fmla="*/ 9 h 37"/>
                <a:gd name="T18" fmla="*/ 98 w 122"/>
                <a:gd name="T19" fmla="*/ 14 h 37"/>
                <a:gd name="T20" fmla="*/ 75 w 122"/>
                <a:gd name="T21" fmla="*/ 14 h 37"/>
                <a:gd name="T22" fmla="*/ 110 w 122"/>
                <a:gd name="T23" fmla="*/ 28 h 37"/>
                <a:gd name="T24" fmla="*/ 116 w 122"/>
                <a:gd name="T25" fmla="*/ 32 h 37"/>
                <a:gd name="T26" fmla="*/ 121 w 122"/>
                <a:gd name="T27" fmla="*/ 36 h 37"/>
                <a:gd name="T28" fmla="*/ 86 w 122"/>
                <a:gd name="T29" fmla="*/ 25 h 37"/>
                <a:gd name="T30" fmla="*/ 65 w 122"/>
                <a:gd name="T31" fmla="*/ 18 h 37"/>
                <a:gd name="T32" fmla="*/ 50 w 122"/>
                <a:gd name="T33" fmla="*/ 12 h 37"/>
                <a:gd name="T34" fmla="*/ 47 w 122"/>
                <a:gd name="T35" fmla="*/ 12 h 37"/>
                <a:gd name="T36" fmla="*/ 34 w 122"/>
                <a:gd name="T37" fmla="*/ 13 h 37"/>
                <a:gd name="T38" fmla="*/ 0 w 122"/>
                <a:gd name="T39" fmla="*/ 17 h 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2" h="37">
                  <a:moveTo>
                    <a:pt x="0" y="17"/>
                  </a:moveTo>
                  <a:lnTo>
                    <a:pt x="8" y="8"/>
                  </a:lnTo>
                  <a:lnTo>
                    <a:pt x="20" y="4"/>
                  </a:lnTo>
                  <a:lnTo>
                    <a:pt x="30" y="1"/>
                  </a:lnTo>
                  <a:lnTo>
                    <a:pt x="37" y="0"/>
                  </a:lnTo>
                  <a:lnTo>
                    <a:pt x="50" y="1"/>
                  </a:lnTo>
                  <a:lnTo>
                    <a:pt x="57" y="2"/>
                  </a:lnTo>
                  <a:lnTo>
                    <a:pt x="73" y="5"/>
                  </a:lnTo>
                  <a:lnTo>
                    <a:pt x="84" y="9"/>
                  </a:lnTo>
                  <a:lnTo>
                    <a:pt x="98" y="14"/>
                  </a:lnTo>
                  <a:lnTo>
                    <a:pt x="75" y="14"/>
                  </a:lnTo>
                  <a:lnTo>
                    <a:pt x="110" y="28"/>
                  </a:lnTo>
                  <a:lnTo>
                    <a:pt x="116" y="32"/>
                  </a:lnTo>
                  <a:lnTo>
                    <a:pt x="121" y="36"/>
                  </a:lnTo>
                  <a:lnTo>
                    <a:pt x="86" y="25"/>
                  </a:lnTo>
                  <a:lnTo>
                    <a:pt x="65" y="18"/>
                  </a:lnTo>
                  <a:lnTo>
                    <a:pt x="50" y="12"/>
                  </a:lnTo>
                  <a:lnTo>
                    <a:pt x="47" y="12"/>
                  </a:lnTo>
                  <a:lnTo>
                    <a:pt x="34" y="13"/>
                  </a:lnTo>
                  <a:lnTo>
                    <a:pt x="0" y="17"/>
                  </a:lnTo>
                </a:path>
              </a:pathLst>
            </a:cu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36" name="Group 227">
              <a:extLst>
                <a:ext uri="{FF2B5EF4-FFF2-40B4-BE49-F238E27FC236}">
                  <a16:creationId xmlns:a16="http://schemas.microsoft.com/office/drawing/2014/main" id="{430CC01F-2125-441F-B174-8A67E8A43C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0" y="2223"/>
              <a:ext cx="74" cy="116"/>
              <a:chOff x="4230" y="2223"/>
              <a:chExt cx="74" cy="116"/>
            </a:xfrm>
          </p:grpSpPr>
          <p:sp>
            <p:nvSpPr>
              <p:cNvPr id="26787" name="Freeform 228">
                <a:extLst>
                  <a:ext uri="{FF2B5EF4-FFF2-40B4-BE49-F238E27FC236}">
                    <a16:creationId xmlns:a16="http://schemas.microsoft.com/office/drawing/2014/main" id="{9353090D-3578-4361-BB24-629C81CD8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" y="2223"/>
                <a:ext cx="65" cy="51"/>
              </a:xfrm>
              <a:custGeom>
                <a:avLst/>
                <a:gdLst>
                  <a:gd name="T0" fmla="*/ 64 w 65"/>
                  <a:gd name="T1" fmla="*/ 50 h 51"/>
                  <a:gd name="T2" fmla="*/ 34 w 65"/>
                  <a:gd name="T3" fmla="*/ 17 h 51"/>
                  <a:gd name="T4" fmla="*/ 29 w 65"/>
                  <a:gd name="T5" fmla="*/ 13 h 51"/>
                  <a:gd name="T6" fmla="*/ 21 w 65"/>
                  <a:gd name="T7" fmla="*/ 10 h 51"/>
                  <a:gd name="T8" fmla="*/ 0 w 65"/>
                  <a:gd name="T9" fmla="*/ 0 h 51"/>
                  <a:gd name="T10" fmla="*/ 64 w 65"/>
                  <a:gd name="T11" fmla="*/ 5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5" h="51">
                    <a:moveTo>
                      <a:pt x="64" y="50"/>
                    </a:moveTo>
                    <a:lnTo>
                      <a:pt x="34" y="17"/>
                    </a:lnTo>
                    <a:lnTo>
                      <a:pt x="29" y="13"/>
                    </a:lnTo>
                    <a:lnTo>
                      <a:pt x="21" y="10"/>
                    </a:lnTo>
                    <a:lnTo>
                      <a:pt x="0" y="0"/>
                    </a:lnTo>
                    <a:lnTo>
                      <a:pt x="64" y="50"/>
                    </a:lnTo>
                  </a:path>
                </a:pathLst>
              </a:custGeom>
              <a:solidFill>
                <a:srgbClr val="FF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8" name="Freeform 229">
                <a:extLst>
                  <a:ext uri="{FF2B5EF4-FFF2-40B4-BE49-F238E27FC236}">
                    <a16:creationId xmlns:a16="http://schemas.microsoft.com/office/drawing/2014/main" id="{24531D19-7673-4470-8A25-3F12D5EF7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5" y="2304"/>
                <a:ext cx="29" cy="35"/>
              </a:xfrm>
              <a:custGeom>
                <a:avLst/>
                <a:gdLst>
                  <a:gd name="T0" fmla="*/ 28 w 29"/>
                  <a:gd name="T1" fmla="*/ 34 h 35"/>
                  <a:gd name="T2" fmla="*/ 0 w 29"/>
                  <a:gd name="T3" fmla="*/ 0 h 35"/>
                  <a:gd name="T4" fmla="*/ 12 w 29"/>
                  <a:gd name="T5" fmla="*/ 23 h 35"/>
                  <a:gd name="T6" fmla="*/ 15 w 29"/>
                  <a:gd name="T7" fmla="*/ 28 h 35"/>
                  <a:gd name="T8" fmla="*/ 20 w 29"/>
                  <a:gd name="T9" fmla="*/ 31 h 35"/>
                  <a:gd name="T10" fmla="*/ 28 w 29"/>
                  <a:gd name="T11" fmla="*/ 34 h 3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" h="35">
                    <a:moveTo>
                      <a:pt x="28" y="34"/>
                    </a:moveTo>
                    <a:lnTo>
                      <a:pt x="0" y="0"/>
                    </a:lnTo>
                    <a:lnTo>
                      <a:pt x="12" y="23"/>
                    </a:lnTo>
                    <a:lnTo>
                      <a:pt x="15" y="28"/>
                    </a:lnTo>
                    <a:lnTo>
                      <a:pt x="20" y="31"/>
                    </a:lnTo>
                    <a:lnTo>
                      <a:pt x="28" y="34"/>
                    </a:lnTo>
                  </a:path>
                </a:pathLst>
              </a:custGeom>
              <a:solidFill>
                <a:srgbClr val="FF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37" name="Freeform 230">
              <a:extLst>
                <a:ext uri="{FF2B5EF4-FFF2-40B4-BE49-F238E27FC236}">
                  <a16:creationId xmlns:a16="http://schemas.microsoft.com/office/drawing/2014/main" id="{A2BF8A4E-290D-41B2-A01D-375F69B1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2127"/>
              <a:ext cx="249" cy="346"/>
            </a:xfrm>
            <a:custGeom>
              <a:avLst/>
              <a:gdLst>
                <a:gd name="T0" fmla="*/ 26 w 249"/>
                <a:gd name="T1" fmla="*/ 64 h 346"/>
                <a:gd name="T2" fmla="*/ 15 w 249"/>
                <a:gd name="T3" fmla="*/ 77 h 346"/>
                <a:gd name="T4" fmla="*/ 5 w 249"/>
                <a:gd name="T5" fmla="*/ 114 h 346"/>
                <a:gd name="T6" fmla="*/ 2 w 249"/>
                <a:gd name="T7" fmla="*/ 128 h 346"/>
                <a:gd name="T8" fmla="*/ 0 w 249"/>
                <a:gd name="T9" fmla="*/ 190 h 346"/>
                <a:gd name="T10" fmla="*/ 2 w 249"/>
                <a:gd name="T11" fmla="*/ 224 h 346"/>
                <a:gd name="T12" fmla="*/ 6 w 249"/>
                <a:gd name="T13" fmla="*/ 266 h 346"/>
                <a:gd name="T14" fmla="*/ 19 w 249"/>
                <a:gd name="T15" fmla="*/ 306 h 346"/>
                <a:gd name="T16" fmla="*/ 25 w 249"/>
                <a:gd name="T17" fmla="*/ 333 h 346"/>
                <a:gd name="T18" fmla="*/ 25 w 249"/>
                <a:gd name="T19" fmla="*/ 345 h 346"/>
                <a:gd name="T20" fmla="*/ 52 w 249"/>
                <a:gd name="T21" fmla="*/ 340 h 346"/>
                <a:gd name="T22" fmla="*/ 70 w 249"/>
                <a:gd name="T23" fmla="*/ 341 h 346"/>
                <a:gd name="T24" fmla="*/ 86 w 249"/>
                <a:gd name="T25" fmla="*/ 340 h 346"/>
                <a:gd name="T26" fmla="*/ 126 w 249"/>
                <a:gd name="T27" fmla="*/ 326 h 346"/>
                <a:gd name="T28" fmla="*/ 134 w 249"/>
                <a:gd name="T29" fmla="*/ 327 h 346"/>
                <a:gd name="T30" fmla="*/ 138 w 249"/>
                <a:gd name="T31" fmla="*/ 316 h 346"/>
                <a:gd name="T32" fmla="*/ 154 w 249"/>
                <a:gd name="T33" fmla="*/ 307 h 346"/>
                <a:gd name="T34" fmla="*/ 182 w 249"/>
                <a:gd name="T35" fmla="*/ 297 h 346"/>
                <a:gd name="T36" fmla="*/ 200 w 249"/>
                <a:gd name="T37" fmla="*/ 283 h 346"/>
                <a:gd name="T38" fmla="*/ 221 w 249"/>
                <a:gd name="T39" fmla="*/ 277 h 346"/>
                <a:gd name="T40" fmla="*/ 201 w 249"/>
                <a:gd name="T41" fmla="*/ 177 h 346"/>
                <a:gd name="T42" fmla="*/ 202 w 249"/>
                <a:gd name="T43" fmla="*/ 143 h 346"/>
                <a:gd name="T44" fmla="*/ 219 w 249"/>
                <a:gd name="T45" fmla="*/ 125 h 346"/>
                <a:gd name="T46" fmla="*/ 201 w 249"/>
                <a:gd name="T47" fmla="*/ 116 h 346"/>
                <a:gd name="T48" fmla="*/ 199 w 249"/>
                <a:gd name="T49" fmla="*/ 112 h 346"/>
                <a:gd name="T50" fmla="*/ 197 w 249"/>
                <a:gd name="T51" fmla="*/ 103 h 346"/>
                <a:gd name="T52" fmla="*/ 199 w 249"/>
                <a:gd name="T53" fmla="*/ 90 h 346"/>
                <a:gd name="T54" fmla="*/ 209 w 249"/>
                <a:gd name="T55" fmla="*/ 83 h 346"/>
                <a:gd name="T56" fmla="*/ 228 w 249"/>
                <a:gd name="T57" fmla="*/ 73 h 346"/>
                <a:gd name="T58" fmla="*/ 241 w 249"/>
                <a:gd name="T59" fmla="*/ 72 h 346"/>
                <a:gd name="T60" fmla="*/ 246 w 249"/>
                <a:gd name="T61" fmla="*/ 73 h 346"/>
                <a:gd name="T62" fmla="*/ 248 w 249"/>
                <a:gd name="T63" fmla="*/ 67 h 346"/>
                <a:gd name="T64" fmla="*/ 237 w 249"/>
                <a:gd name="T65" fmla="*/ 53 h 346"/>
                <a:gd name="T66" fmla="*/ 224 w 249"/>
                <a:gd name="T67" fmla="*/ 52 h 346"/>
                <a:gd name="T68" fmla="*/ 210 w 249"/>
                <a:gd name="T69" fmla="*/ 35 h 346"/>
                <a:gd name="T70" fmla="*/ 185 w 249"/>
                <a:gd name="T71" fmla="*/ 32 h 346"/>
                <a:gd name="T72" fmla="*/ 140 w 249"/>
                <a:gd name="T73" fmla="*/ 20 h 346"/>
                <a:gd name="T74" fmla="*/ 125 w 249"/>
                <a:gd name="T75" fmla="*/ 0 h 346"/>
                <a:gd name="T76" fmla="*/ 114 w 249"/>
                <a:gd name="T77" fmla="*/ 22 h 346"/>
                <a:gd name="T78" fmla="*/ 97 w 249"/>
                <a:gd name="T79" fmla="*/ 32 h 346"/>
                <a:gd name="T80" fmla="*/ 30 w 249"/>
                <a:gd name="T81" fmla="*/ 91 h 346"/>
                <a:gd name="T82" fmla="*/ 26 w 249"/>
                <a:gd name="T83" fmla="*/ 64 h 3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49" h="346">
                  <a:moveTo>
                    <a:pt x="26" y="64"/>
                  </a:moveTo>
                  <a:lnTo>
                    <a:pt x="15" y="77"/>
                  </a:lnTo>
                  <a:lnTo>
                    <a:pt x="5" y="114"/>
                  </a:lnTo>
                  <a:lnTo>
                    <a:pt x="2" y="128"/>
                  </a:lnTo>
                  <a:lnTo>
                    <a:pt x="0" y="190"/>
                  </a:lnTo>
                  <a:lnTo>
                    <a:pt x="2" y="224"/>
                  </a:lnTo>
                  <a:lnTo>
                    <a:pt x="6" y="266"/>
                  </a:lnTo>
                  <a:lnTo>
                    <a:pt x="19" y="306"/>
                  </a:lnTo>
                  <a:lnTo>
                    <a:pt x="25" y="333"/>
                  </a:lnTo>
                  <a:lnTo>
                    <a:pt x="25" y="345"/>
                  </a:lnTo>
                  <a:lnTo>
                    <a:pt x="52" y="340"/>
                  </a:lnTo>
                  <a:lnTo>
                    <a:pt x="70" y="341"/>
                  </a:lnTo>
                  <a:lnTo>
                    <a:pt x="86" y="340"/>
                  </a:lnTo>
                  <a:lnTo>
                    <a:pt x="126" y="326"/>
                  </a:lnTo>
                  <a:lnTo>
                    <a:pt x="134" y="327"/>
                  </a:lnTo>
                  <a:lnTo>
                    <a:pt x="138" y="316"/>
                  </a:lnTo>
                  <a:lnTo>
                    <a:pt x="154" y="307"/>
                  </a:lnTo>
                  <a:lnTo>
                    <a:pt x="182" y="297"/>
                  </a:lnTo>
                  <a:lnTo>
                    <a:pt x="200" y="283"/>
                  </a:lnTo>
                  <a:lnTo>
                    <a:pt x="221" y="277"/>
                  </a:lnTo>
                  <a:lnTo>
                    <a:pt x="201" y="177"/>
                  </a:lnTo>
                  <a:lnTo>
                    <a:pt x="202" y="143"/>
                  </a:lnTo>
                  <a:lnTo>
                    <a:pt x="219" y="125"/>
                  </a:lnTo>
                  <a:lnTo>
                    <a:pt x="201" y="116"/>
                  </a:lnTo>
                  <a:lnTo>
                    <a:pt x="199" y="112"/>
                  </a:lnTo>
                  <a:lnTo>
                    <a:pt x="197" y="103"/>
                  </a:lnTo>
                  <a:lnTo>
                    <a:pt x="199" y="90"/>
                  </a:lnTo>
                  <a:lnTo>
                    <a:pt x="209" y="83"/>
                  </a:lnTo>
                  <a:lnTo>
                    <a:pt x="228" y="73"/>
                  </a:lnTo>
                  <a:lnTo>
                    <a:pt x="241" y="72"/>
                  </a:lnTo>
                  <a:lnTo>
                    <a:pt x="246" y="73"/>
                  </a:lnTo>
                  <a:lnTo>
                    <a:pt x="248" y="67"/>
                  </a:lnTo>
                  <a:lnTo>
                    <a:pt x="237" y="53"/>
                  </a:lnTo>
                  <a:lnTo>
                    <a:pt x="224" y="52"/>
                  </a:lnTo>
                  <a:lnTo>
                    <a:pt x="210" y="35"/>
                  </a:lnTo>
                  <a:lnTo>
                    <a:pt x="185" y="32"/>
                  </a:lnTo>
                  <a:lnTo>
                    <a:pt x="140" y="20"/>
                  </a:lnTo>
                  <a:lnTo>
                    <a:pt x="125" y="0"/>
                  </a:lnTo>
                  <a:lnTo>
                    <a:pt x="114" y="22"/>
                  </a:lnTo>
                  <a:lnTo>
                    <a:pt x="97" y="32"/>
                  </a:lnTo>
                  <a:lnTo>
                    <a:pt x="30" y="91"/>
                  </a:lnTo>
                  <a:lnTo>
                    <a:pt x="26" y="64"/>
                  </a:lnTo>
                </a:path>
              </a:pathLst>
            </a:cu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8" name="Freeform 231">
              <a:extLst>
                <a:ext uri="{FF2B5EF4-FFF2-40B4-BE49-F238E27FC236}">
                  <a16:creationId xmlns:a16="http://schemas.microsoft.com/office/drawing/2014/main" id="{2A04F099-CE76-4B0F-8E8D-70210BB55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" y="2119"/>
              <a:ext cx="91" cy="114"/>
            </a:xfrm>
            <a:custGeom>
              <a:avLst/>
              <a:gdLst>
                <a:gd name="T0" fmla="*/ 67 w 91"/>
                <a:gd name="T1" fmla="*/ 7 h 114"/>
                <a:gd name="T2" fmla="*/ 90 w 91"/>
                <a:gd name="T3" fmla="*/ 29 h 114"/>
                <a:gd name="T4" fmla="*/ 71 w 91"/>
                <a:gd name="T5" fmla="*/ 40 h 114"/>
                <a:gd name="T6" fmla="*/ 68 w 91"/>
                <a:gd name="T7" fmla="*/ 43 h 114"/>
                <a:gd name="T8" fmla="*/ 67 w 91"/>
                <a:gd name="T9" fmla="*/ 47 h 114"/>
                <a:gd name="T10" fmla="*/ 65 w 91"/>
                <a:gd name="T11" fmla="*/ 51 h 114"/>
                <a:gd name="T12" fmla="*/ 63 w 91"/>
                <a:gd name="T13" fmla="*/ 56 h 114"/>
                <a:gd name="T14" fmla="*/ 60 w 91"/>
                <a:gd name="T15" fmla="*/ 61 h 114"/>
                <a:gd name="T16" fmla="*/ 57 w 91"/>
                <a:gd name="T17" fmla="*/ 66 h 114"/>
                <a:gd name="T18" fmla="*/ 54 w 91"/>
                <a:gd name="T19" fmla="*/ 70 h 114"/>
                <a:gd name="T20" fmla="*/ 53 w 91"/>
                <a:gd name="T21" fmla="*/ 73 h 114"/>
                <a:gd name="T22" fmla="*/ 50 w 91"/>
                <a:gd name="T23" fmla="*/ 75 h 114"/>
                <a:gd name="T24" fmla="*/ 48 w 91"/>
                <a:gd name="T25" fmla="*/ 77 h 114"/>
                <a:gd name="T26" fmla="*/ 43 w 91"/>
                <a:gd name="T27" fmla="*/ 80 h 114"/>
                <a:gd name="T28" fmla="*/ 39 w 91"/>
                <a:gd name="T29" fmla="*/ 82 h 114"/>
                <a:gd name="T30" fmla="*/ 33 w 91"/>
                <a:gd name="T31" fmla="*/ 83 h 114"/>
                <a:gd name="T32" fmla="*/ 25 w 91"/>
                <a:gd name="T33" fmla="*/ 85 h 114"/>
                <a:gd name="T34" fmla="*/ 16 w 91"/>
                <a:gd name="T35" fmla="*/ 88 h 114"/>
                <a:gd name="T36" fmla="*/ 17 w 91"/>
                <a:gd name="T37" fmla="*/ 91 h 114"/>
                <a:gd name="T38" fmla="*/ 3 w 91"/>
                <a:gd name="T39" fmla="*/ 113 h 114"/>
                <a:gd name="T40" fmla="*/ 3 w 91"/>
                <a:gd name="T41" fmla="*/ 93 h 114"/>
                <a:gd name="T42" fmla="*/ 0 w 91"/>
                <a:gd name="T43" fmla="*/ 73 h 114"/>
                <a:gd name="T44" fmla="*/ 58 w 91"/>
                <a:gd name="T45" fmla="*/ 0 h 114"/>
                <a:gd name="T46" fmla="*/ 67 w 91"/>
                <a:gd name="T47" fmla="*/ 7 h 11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1" h="114">
                  <a:moveTo>
                    <a:pt x="67" y="7"/>
                  </a:moveTo>
                  <a:lnTo>
                    <a:pt x="90" y="29"/>
                  </a:lnTo>
                  <a:lnTo>
                    <a:pt x="71" y="40"/>
                  </a:lnTo>
                  <a:lnTo>
                    <a:pt x="68" y="43"/>
                  </a:lnTo>
                  <a:lnTo>
                    <a:pt x="67" y="47"/>
                  </a:lnTo>
                  <a:lnTo>
                    <a:pt x="65" y="51"/>
                  </a:lnTo>
                  <a:lnTo>
                    <a:pt x="63" y="56"/>
                  </a:lnTo>
                  <a:lnTo>
                    <a:pt x="60" y="61"/>
                  </a:lnTo>
                  <a:lnTo>
                    <a:pt x="57" y="66"/>
                  </a:lnTo>
                  <a:lnTo>
                    <a:pt x="54" y="70"/>
                  </a:lnTo>
                  <a:lnTo>
                    <a:pt x="53" y="73"/>
                  </a:lnTo>
                  <a:lnTo>
                    <a:pt x="50" y="75"/>
                  </a:lnTo>
                  <a:lnTo>
                    <a:pt x="48" y="77"/>
                  </a:lnTo>
                  <a:lnTo>
                    <a:pt x="43" y="80"/>
                  </a:lnTo>
                  <a:lnTo>
                    <a:pt x="39" y="82"/>
                  </a:lnTo>
                  <a:lnTo>
                    <a:pt x="33" y="83"/>
                  </a:lnTo>
                  <a:lnTo>
                    <a:pt x="25" y="85"/>
                  </a:lnTo>
                  <a:lnTo>
                    <a:pt x="16" y="88"/>
                  </a:lnTo>
                  <a:lnTo>
                    <a:pt x="17" y="91"/>
                  </a:lnTo>
                  <a:lnTo>
                    <a:pt x="3" y="113"/>
                  </a:lnTo>
                  <a:lnTo>
                    <a:pt x="3" y="93"/>
                  </a:lnTo>
                  <a:lnTo>
                    <a:pt x="0" y="73"/>
                  </a:lnTo>
                  <a:lnTo>
                    <a:pt x="58" y="0"/>
                  </a:lnTo>
                  <a:lnTo>
                    <a:pt x="67" y="7"/>
                  </a:lnTo>
                </a:path>
              </a:pathLst>
            </a:custGeom>
            <a:solidFill>
              <a:srgbClr val="FFA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9" name="Freeform 232">
              <a:extLst>
                <a:ext uri="{FF2B5EF4-FFF2-40B4-BE49-F238E27FC236}">
                  <a16:creationId xmlns:a16="http://schemas.microsoft.com/office/drawing/2014/main" id="{6A14715E-9D02-4960-8CE4-80D5B5DB1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3" y="2036"/>
              <a:ext cx="140" cy="162"/>
            </a:xfrm>
            <a:custGeom>
              <a:avLst/>
              <a:gdLst>
                <a:gd name="T0" fmla="*/ 0 w 140"/>
                <a:gd name="T1" fmla="*/ 44 h 162"/>
                <a:gd name="T2" fmla="*/ 0 w 140"/>
                <a:gd name="T3" fmla="*/ 55 h 162"/>
                <a:gd name="T4" fmla="*/ 2 w 140"/>
                <a:gd name="T5" fmla="*/ 65 h 162"/>
                <a:gd name="T6" fmla="*/ 4 w 140"/>
                <a:gd name="T7" fmla="*/ 70 h 162"/>
                <a:gd name="T8" fmla="*/ 9 w 140"/>
                <a:gd name="T9" fmla="*/ 77 h 162"/>
                <a:gd name="T10" fmla="*/ 20 w 140"/>
                <a:gd name="T11" fmla="*/ 91 h 162"/>
                <a:gd name="T12" fmla="*/ 22 w 140"/>
                <a:gd name="T13" fmla="*/ 95 h 162"/>
                <a:gd name="T14" fmla="*/ 22 w 140"/>
                <a:gd name="T15" fmla="*/ 98 h 162"/>
                <a:gd name="T16" fmla="*/ 22 w 140"/>
                <a:gd name="T17" fmla="*/ 103 h 162"/>
                <a:gd name="T18" fmla="*/ 25 w 140"/>
                <a:gd name="T19" fmla="*/ 108 h 162"/>
                <a:gd name="T20" fmla="*/ 29 w 140"/>
                <a:gd name="T21" fmla="*/ 113 h 162"/>
                <a:gd name="T22" fmla="*/ 33 w 140"/>
                <a:gd name="T23" fmla="*/ 119 h 162"/>
                <a:gd name="T24" fmla="*/ 38 w 140"/>
                <a:gd name="T25" fmla="*/ 123 h 162"/>
                <a:gd name="T26" fmla="*/ 40 w 140"/>
                <a:gd name="T27" fmla="*/ 129 h 162"/>
                <a:gd name="T28" fmla="*/ 41 w 140"/>
                <a:gd name="T29" fmla="*/ 132 h 162"/>
                <a:gd name="T30" fmla="*/ 43 w 140"/>
                <a:gd name="T31" fmla="*/ 134 h 162"/>
                <a:gd name="T32" fmla="*/ 45 w 140"/>
                <a:gd name="T33" fmla="*/ 136 h 162"/>
                <a:gd name="T34" fmla="*/ 49 w 140"/>
                <a:gd name="T35" fmla="*/ 138 h 162"/>
                <a:gd name="T36" fmla="*/ 59 w 140"/>
                <a:gd name="T37" fmla="*/ 154 h 162"/>
                <a:gd name="T38" fmla="*/ 62 w 140"/>
                <a:gd name="T39" fmla="*/ 160 h 162"/>
                <a:gd name="T40" fmla="*/ 64 w 140"/>
                <a:gd name="T41" fmla="*/ 161 h 162"/>
                <a:gd name="T42" fmla="*/ 67 w 140"/>
                <a:gd name="T43" fmla="*/ 161 h 162"/>
                <a:gd name="T44" fmla="*/ 71 w 140"/>
                <a:gd name="T45" fmla="*/ 161 h 162"/>
                <a:gd name="T46" fmla="*/ 75 w 140"/>
                <a:gd name="T47" fmla="*/ 161 h 162"/>
                <a:gd name="T48" fmla="*/ 78 w 140"/>
                <a:gd name="T49" fmla="*/ 159 h 162"/>
                <a:gd name="T50" fmla="*/ 81 w 140"/>
                <a:gd name="T51" fmla="*/ 156 h 162"/>
                <a:gd name="T52" fmla="*/ 95 w 140"/>
                <a:gd name="T53" fmla="*/ 144 h 162"/>
                <a:gd name="T54" fmla="*/ 100 w 140"/>
                <a:gd name="T55" fmla="*/ 140 h 162"/>
                <a:gd name="T56" fmla="*/ 103 w 140"/>
                <a:gd name="T57" fmla="*/ 136 h 162"/>
                <a:gd name="T58" fmla="*/ 112 w 140"/>
                <a:gd name="T59" fmla="*/ 127 h 162"/>
                <a:gd name="T60" fmla="*/ 115 w 140"/>
                <a:gd name="T61" fmla="*/ 122 h 162"/>
                <a:gd name="T62" fmla="*/ 116 w 140"/>
                <a:gd name="T63" fmla="*/ 118 h 162"/>
                <a:gd name="T64" fmla="*/ 117 w 140"/>
                <a:gd name="T65" fmla="*/ 114 h 162"/>
                <a:gd name="T66" fmla="*/ 117 w 140"/>
                <a:gd name="T67" fmla="*/ 107 h 162"/>
                <a:gd name="T68" fmla="*/ 117 w 140"/>
                <a:gd name="T69" fmla="*/ 102 h 162"/>
                <a:gd name="T70" fmla="*/ 116 w 140"/>
                <a:gd name="T71" fmla="*/ 96 h 162"/>
                <a:gd name="T72" fmla="*/ 116 w 140"/>
                <a:gd name="T73" fmla="*/ 91 h 162"/>
                <a:gd name="T74" fmla="*/ 124 w 140"/>
                <a:gd name="T75" fmla="*/ 87 h 162"/>
                <a:gd name="T76" fmla="*/ 139 w 140"/>
                <a:gd name="T77" fmla="*/ 63 h 162"/>
                <a:gd name="T78" fmla="*/ 115 w 140"/>
                <a:gd name="T79" fmla="*/ 12 h 162"/>
                <a:gd name="T80" fmla="*/ 56 w 140"/>
                <a:gd name="T81" fmla="*/ 0 h 162"/>
                <a:gd name="T82" fmla="*/ 0 w 140"/>
                <a:gd name="T83" fmla="*/ 44 h 16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0" h="162">
                  <a:moveTo>
                    <a:pt x="0" y="44"/>
                  </a:moveTo>
                  <a:lnTo>
                    <a:pt x="0" y="55"/>
                  </a:lnTo>
                  <a:lnTo>
                    <a:pt x="2" y="65"/>
                  </a:lnTo>
                  <a:lnTo>
                    <a:pt x="4" y="70"/>
                  </a:lnTo>
                  <a:lnTo>
                    <a:pt x="9" y="77"/>
                  </a:lnTo>
                  <a:lnTo>
                    <a:pt x="20" y="91"/>
                  </a:lnTo>
                  <a:lnTo>
                    <a:pt x="22" y="95"/>
                  </a:lnTo>
                  <a:lnTo>
                    <a:pt x="22" y="98"/>
                  </a:lnTo>
                  <a:lnTo>
                    <a:pt x="22" y="103"/>
                  </a:lnTo>
                  <a:lnTo>
                    <a:pt x="25" y="108"/>
                  </a:lnTo>
                  <a:lnTo>
                    <a:pt x="29" y="113"/>
                  </a:lnTo>
                  <a:lnTo>
                    <a:pt x="33" y="119"/>
                  </a:lnTo>
                  <a:lnTo>
                    <a:pt x="38" y="123"/>
                  </a:lnTo>
                  <a:lnTo>
                    <a:pt x="40" y="129"/>
                  </a:lnTo>
                  <a:lnTo>
                    <a:pt x="41" y="132"/>
                  </a:lnTo>
                  <a:lnTo>
                    <a:pt x="43" y="134"/>
                  </a:lnTo>
                  <a:lnTo>
                    <a:pt x="45" y="136"/>
                  </a:lnTo>
                  <a:lnTo>
                    <a:pt x="49" y="138"/>
                  </a:lnTo>
                  <a:lnTo>
                    <a:pt x="59" y="154"/>
                  </a:lnTo>
                  <a:lnTo>
                    <a:pt x="62" y="160"/>
                  </a:lnTo>
                  <a:lnTo>
                    <a:pt x="64" y="161"/>
                  </a:lnTo>
                  <a:lnTo>
                    <a:pt x="67" y="161"/>
                  </a:lnTo>
                  <a:lnTo>
                    <a:pt x="71" y="161"/>
                  </a:lnTo>
                  <a:lnTo>
                    <a:pt x="75" y="161"/>
                  </a:lnTo>
                  <a:lnTo>
                    <a:pt x="78" y="159"/>
                  </a:lnTo>
                  <a:lnTo>
                    <a:pt x="81" y="156"/>
                  </a:lnTo>
                  <a:lnTo>
                    <a:pt x="95" y="144"/>
                  </a:lnTo>
                  <a:lnTo>
                    <a:pt x="100" y="140"/>
                  </a:lnTo>
                  <a:lnTo>
                    <a:pt x="103" y="136"/>
                  </a:lnTo>
                  <a:lnTo>
                    <a:pt x="112" y="127"/>
                  </a:lnTo>
                  <a:lnTo>
                    <a:pt x="115" y="122"/>
                  </a:lnTo>
                  <a:lnTo>
                    <a:pt x="116" y="118"/>
                  </a:lnTo>
                  <a:lnTo>
                    <a:pt x="117" y="114"/>
                  </a:lnTo>
                  <a:lnTo>
                    <a:pt x="117" y="107"/>
                  </a:lnTo>
                  <a:lnTo>
                    <a:pt x="117" y="102"/>
                  </a:lnTo>
                  <a:lnTo>
                    <a:pt x="116" y="96"/>
                  </a:lnTo>
                  <a:lnTo>
                    <a:pt x="116" y="91"/>
                  </a:lnTo>
                  <a:lnTo>
                    <a:pt x="124" y="87"/>
                  </a:lnTo>
                  <a:lnTo>
                    <a:pt x="139" y="63"/>
                  </a:lnTo>
                  <a:lnTo>
                    <a:pt x="115" y="12"/>
                  </a:lnTo>
                  <a:lnTo>
                    <a:pt x="56" y="0"/>
                  </a:lnTo>
                  <a:lnTo>
                    <a:pt x="0" y="44"/>
                  </a:lnTo>
                </a:path>
              </a:pathLst>
            </a:custGeom>
            <a:solidFill>
              <a:srgbClr val="FFE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0" name="Freeform 233">
              <a:extLst>
                <a:ext uri="{FF2B5EF4-FFF2-40B4-BE49-F238E27FC236}">
                  <a16:creationId xmlns:a16="http://schemas.microsoft.com/office/drawing/2014/main" id="{FA428E4A-7049-467E-A69B-08C43284F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5" y="2002"/>
              <a:ext cx="181" cy="124"/>
            </a:xfrm>
            <a:custGeom>
              <a:avLst/>
              <a:gdLst>
                <a:gd name="T0" fmla="*/ 5 w 181"/>
                <a:gd name="T1" fmla="*/ 63 h 124"/>
                <a:gd name="T2" fmla="*/ 14 w 181"/>
                <a:gd name="T3" fmla="*/ 44 h 124"/>
                <a:gd name="T4" fmla="*/ 27 w 181"/>
                <a:gd name="T5" fmla="*/ 28 h 124"/>
                <a:gd name="T6" fmla="*/ 45 w 181"/>
                <a:gd name="T7" fmla="*/ 17 h 124"/>
                <a:gd name="T8" fmla="*/ 61 w 181"/>
                <a:gd name="T9" fmla="*/ 6 h 124"/>
                <a:gd name="T10" fmla="*/ 76 w 181"/>
                <a:gd name="T11" fmla="*/ 0 h 124"/>
                <a:gd name="T12" fmla="*/ 89 w 181"/>
                <a:gd name="T13" fmla="*/ 0 h 124"/>
                <a:gd name="T14" fmla="*/ 98 w 181"/>
                <a:gd name="T15" fmla="*/ 3 h 124"/>
                <a:gd name="T16" fmla="*/ 108 w 181"/>
                <a:gd name="T17" fmla="*/ 7 h 124"/>
                <a:gd name="T18" fmla="*/ 112 w 181"/>
                <a:gd name="T19" fmla="*/ 13 h 124"/>
                <a:gd name="T20" fmla="*/ 128 w 181"/>
                <a:gd name="T21" fmla="*/ 11 h 124"/>
                <a:gd name="T22" fmla="*/ 131 w 181"/>
                <a:gd name="T23" fmla="*/ 17 h 124"/>
                <a:gd name="T24" fmla="*/ 135 w 181"/>
                <a:gd name="T25" fmla="*/ 25 h 124"/>
                <a:gd name="T26" fmla="*/ 161 w 181"/>
                <a:gd name="T27" fmla="*/ 31 h 124"/>
                <a:gd name="T28" fmla="*/ 148 w 181"/>
                <a:gd name="T29" fmla="*/ 41 h 124"/>
                <a:gd name="T30" fmla="*/ 165 w 181"/>
                <a:gd name="T31" fmla="*/ 47 h 124"/>
                <a:gd name="T32" fmla="*/ 161 w 181"/>
                <a:gd name="T33" fmla="*/ 54 h 124"/>
                <a:gd name="T34" fmla="*/ 180 w 181"/>
                <a:gd name="T35" fmla="*/ 62 h 124"/>
                <a:gd name="T36" fmla="*/ 160 w 181"/>
                <a:gd name="T37" fmla="*/ 68 h 124"/>
                <a:gd name="T38" fmla="*/ 167 w 181"/>
                <a:gd name="T39" fmla="*/ 77 h 124"/>
                <a:gd name="T40" fmla="*/ 156 w 181"/>
                <a:gd name="T41" fmla="*/ 87 h 124"/>
                <a:gd name="T42" fmla="*/ 161 w 181"/>
                <a:gd name="T43" fmla="*/ 97 h 124"/>
                <a:gd name="T44" fmla="*/ 149 w 181"/>
                <a:gd name="T45" fmla="*/ 122 h 124"/>
                <a:gd name="T46" fmla="*/ 139 w 181"/>
                <a:gd name="T47" fmla="*/ 119 h 124"/>
                <a:gd name="T48" fmla="*/ 146 w 181"/>
                <a:gd name="T49" fmla="*/ 95 h 124"/>
                <a:gd name="T50" fmla="*/ 125 w 181"/>
                <a:gd name="T51" fmla="*/ 88 h 124"/>
                <a:gd name="T52" fmla="*/ 120 w 181"/>
                <a:gd name="T53" fmla="*/ 91 h 124"/>
                <a:gd name="T54" fmla="*/ 122 w 181"/>
                <a:gd name="T55" fmla="*/ 97 h 124"/>
                <a:gd name="T56" fmla="*/ 117 w 181"/>
                <a:gd name="T57" fmla="*/ 92 h 124"/>
                <a:gd name="T58" fmla="*/ 104 w 181"/>
                <a:gd name="T59" fmla="*/ 75 h 124"/>
                <a:gd name="T60" fmla="*/ 84 w 181"/>
                <a:gd name="T61" fmla="*/ 59 h 124"/>
                <a:gd name="T62" fmla="*/ 70 w 181"/>
                <a:gd name="T63" fmla="*/ 56 h 124"/>
                <a:gd name="T64" fmla="*/ 36 w 181"/>
                <a:gd name="T65" fmla="*/ 75 h 124"/>
                <a:gd name="T66" fmla="*/ 18 w 181"/>
                <a:gd name="T67" fmla="*/ 79 h 124"/>
                <a:gd name="T68" fmla="*/ 0 w 181"/>
                <a:gd name="T69" fmla="*/ 69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81" h="124">
                  <a:moveTo>
                    <a:pt x="0" y="69"/>
                  </a:moveTo>
                  <a:lnTo>
                    <a:pt x="5" y="63"/>
                  </a:lnTo>
                  <a:lnTo>
                    <a:pt x="8" y="58"/>
                  </a:lnTo>
                  <a:lnTo>
                    <a:pt x="14" y="44"/>
                  </a:lnTo>
                  <a:lnTo>
                    <a:pt x="21" y="34"/>
                  </a:lnTo>
                  <a:lnTo>
                    <a:pt x="27" y="28"/>
                  </a:lnTo>
                  <a:lnTo>
                    <a:pt x="34" y="22"/>
                  </a:lnTo>
                  <a:lnTo>
                    <a:pt x="45" y="17"/>
                  </a:lnTo>
                  <a:lnTo>
                    <a:pt x="55" y="9"/>
                  </a:lnTo>
                  <a:lnTo>
                    <a:pt x="61" y="6"/>
                  </a:lnTo>
                  <a:lnTo>
                    <a:pt x="68" y="3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4" y="1"/>
                  </a:lnTo>
                  <a:lnTo>
                    <a:pt x="98" y="3"/>
                  </a:lnTo>
                  <a:lnTo>
                    <a:pt x="105" y="6"/>
                  </a:lnTo>
                  <a:lnTo>
                    <a:pt x="108" y="7"/>
                  </a:lnTo>
                  <a:lnTo>
                    <a:pt x="111" y="9"/>
                  </a:lnTo>
                  <a:lnTo>
                    <a:pt x="112" y="13"/>
                  </a:lnTo>
                  <a:lnTo>
                    <a:pt x="121" y="7"/>
                  </a:lnTo>
                  <a:lnTo>
                    <a:pt x="128" y="11"/>
                  </a:lnTo>
                  <a:lnTo>
                    <a:pt x="130" y="15"/>
                  </a:lnTo>
                  <a:lnTo>
                    <a:pt x="131" y="17"/>
                  </a:lnTo>
                  <a:lnTo>
                    <a:pt x="133" y="20"/>
                  </a:lnTo>
                  <a:lnTo>
                    <a:pt x="135" y="25"/>
                  </a:lnTo>
                  <a:lnTo>
                    <a:pt x="149" y="31"/>
                  </a:lnTo>
                  <a:lnTo>
                    <a:pt x="161" y="31"/>
                  </a:lnTo>
                  <a:lnTo>
                    <a:pt x="149" y="37"/>
                  </a:lnTo>
                  <a:lnTo>
                    <a:pt x="148" y="41"/>
                  </a:lnTo>
                  <a:lnTo>
                    <a:pt x="149" y="44"/>
                  </a:lnTo>
                  <a:lnTo>
                    <a:pt x="165" y="47"/>
                  </a:lnTo>
                  <a:lnTo>
                    <a:pt x="172" y="47"/>
                  </a:lnTo>
                  <a:lnTo>
                    <a:pt x="161" y="54"/>
                  </a:lnTo>
                  <a:lnTo>
                    <a:pt x="165" y="59"/>
                  </a:lnTo>
                  <a:lnTo>
                    <a:pt x="180" y="62"/>
                  </a:lnTo>
                  <a:lnTo>
                    <a:pt x="175" y="67"/>
                  </a:lnTo>
                  <a:lnTo>
                    <a:pt x="160" y="68"/>
                  </a:lnTo>
                  <a:lnTo>
                    <a:pt x="159" y="70"/>
                  </a:lnTo>
                  <a:lnTo>
                    <a:pt x="167" y="77"/>
                  </a:lnTo>
                  <a:lnTo>
                    <a:pt x="169" y="82"/>
                  </a:lnTo>
                  <a:lnTo>
                    <a:pt x="156" y="87"/>
                  </a:lnTo>
                  <a:lnTo>
                    <a:pt x="161" y="93"/>
                  </a:lnTo>
                  <a:lnTo>
                    <a:pt x="161" y="97"/>
                  </a:lnTo>
                  <a:lnTo>
                    <a:pt x="159" y="99"/>
                  </a:lnTo>
                  <a:lnTo>
                    <a:pt x="149" y="122"/>
                  </a:lnTo>
                  <a:lnTo>
                    <a:pt x="140" y="123"/>
                  </a:lnTo>
                  <a:lnTo>
                    <a:pt x="139" y="119"/>
                  </a:lnTo>
                  <a:lnTo>
                    <a:pt x="140" y="116"/>
                  </a:lnTo>
                  <a:lnTo>
                    <a:pt x="146" y="95"/>
                  </a:lnTo>
                  <a:lnTo>
                    <a:pt x="142" y="85"/>
                  </a:lnTo>
                  <a:lnTo>
                    <a:pt x="125" y="88"/>
                  </a:lnTo>
                  <a:lnTo>
                    <a:pt x="121" y="85"/>
                  </a:lnTo>
                  <a:lnTo>
                    <a:pt x="120" y="91"/>
                  </a:lnTo>
                  <a:lnTo>
                    <a:pt x="120" y="93"/>
                  </a:lnTo>
                  <a:lnTo>
                    <a:pt x="122" y="97"/>
                  </a:lnTo>
                  <a:lnTo>
                    <a:pt x="119" y="97"/>
                  </a:lnTo>
                  <a:lnTo>
                    <a:pt x="117" y="92"/>
                  </a:lnTo>
                  <a:lnTo>
                    <a:pt x="117" y="88"/>
                  </a:lnTo>
                  <a:lnTo>
                    <a:pt x="104" y="75"/>
                  </a:lnTo>
                  <a:lnTo>
                    <a:pt x="95" y="60"/>
                  </a:lnTo>
                  <a:lnTo>
                    <a:pt x="84" y="59"/>
                  </a:lnTo>
                  <a:lnTo>
                    <a:pt x="85" y="42"/>
                  </a:lnTo>
                  <a:lnTo>
                    <a:pt x="70" y="56"/>
                  </a:lnTo>
                  <a:lnTo>
                    <a:pt x="52" y="62"/>
                  </a:lnTo>
                  <a:lnTo>
                    <a:pt x="36" y="75"/>
                  </a:lnTo>
                  <a:lnTo>
                    <a:pt x="24" y="78"/>
                  </a:lnTo>
                  <a:lnTo>
                    <a:pt x="18" y="79"/>
                  </a:lnTo>
                  <a:lnTo>
                    <a:pt x="8" y="79"/>
                  </a:lnTo>
                  <a:lnTo>
                    <a:pt x="0" y="69"/>
                  </a:lnTo>
                </a:path>
              </a:pathLst>
            </a:custGeom>
            <a:solidFill>
              <a:srgbClr val="603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1" name="Freeform 234">
              <a:extLst>
                <a:ext uri="{FF2B5EF4-FFF2-40B4-BE49-F238E27FC236}">
                  <a16:creationId xmlns:a16="http://schemas.microsoft.com/office/drawing/2014/main" id="{CB1D9764-50ED-4168-805C-12977A456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2079"/>
              <a:ext cx="43" cy="17"/>
            </a:xfrm>
            <a:custGeom>
              <a:avLst/>
              <a:gdLst>
                <a:gd name="T0" fmla="*/ 5 w 43"/>
                <a:gd name="T1" fmla="*/ 0 h 17"/>
                <a:gd name="T2" fmla="*/ 0 w 43"/>
                <a:gd name="T3" fmla="*/ 3 h 17"/>
                <a:gd name="T4" fmla="*/ 5 w 43"/>
                <a:gd name="T5" fmla="*/ 8 h 17"/>
                <a:gd name="T6" fmla="*/ 9 w 43"/>
                <a:gd name="T7" fmla="*/ 12 h 17"/>
                <a:gd name="T8" fmla="*/ 12 w 43"/>
                <a:gd name="T9" fmla="*/ 14 h 17"/>
                <a:gd name="T10" fmla="*/ 15 w 43"/>
                <a:gd name="T11" fmla="*/ 16 h 17"/>
                <a:gd name="T12" fmla="*/ 19 w 43"/>
                <a:gd name="T13" fmla="*/ 14 h 17"/>
                <a:gd name="T14" fmla="*/ 23 w 43"/>
                <a:gd name="T15" fmla="*/ 13 h 17"/>
                <a:gd name="T16" fmla="*/ 27 w 43"/>
                <a:gd name="T17" fmla="*/ 13 h 17"/>
                <a:gd name="T18" fmla="*/ 32 w 43"/>
                <a:gd name="T19" fmla="*/ 12 h 17"/>
                <a:gd name="T20" fmla="*/ 42 w 43"/>
                <a:gd name="T21" fmla="*/ 8 h 17"/>
                <a:gd name="T22" fmla="*/ 34 w 43"/>
                <a:gd name="T23" fmla="*/ 7 h 17"/>
                <a:gd name="T24" fmla="*/ 24 w 43"/>
                <a:gd name="T25" fmla="*/ 5 h 17"/>
                <a:gd name="T26" fmla="*/ 17 w 43"/>
                <a:gd name="T27" fmla="*/ 4 h 17"/>
                <a:gd name="T28" fmla="*/ 5 w 43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3" h="17">
                  <a:moveTo>
                    <a:pt x="5" y="0"/>
                  </a:moveTo>
                  <a:lnTo>
                    <a:pt x="0" y="3"/>
                  </a:lnTo>
                  <a:lnTo>
                    <a:pt x="5" y="8"/>
                  </a:lnTo>
                  <a:lnTo>
                    <a:pt x="9" y="12"/>
                  </a:lnTo>
                  <a:lnTo>
                    <a:pt x="12" y="14"/>
                  </a:lnTo>
                  <a:lnTo>
                    <a:pt x="15" y="16"/>
                  </a:lnTo>
                  <a:lnTo>
                    <a:pt x="19" y="14"/>
                  </a:lnTo>
                  <a:lnTo>
                    <a:pt x="23" y="13"/>
                  </a:lnTo>
                  <a:lnTo>
                    <a:pt x="27" y="13"/>
                  </a:lnTo>
                  <a:lnTo>
                    <a:pt x="32" y="12"/>
                  </a:lnTo>
                  <a:lnTo>
                    <a:pt x="42" y="8"/>
                  </a:lnTo>
                  <a:lnTo>
                    <a:pt x="34" y="7"/>
                  </a:lnTo>
                  <a:lnTo>
                    <a:pt x="24" y="5"/>
                  </a:lnTo>
                  <a:lnTo>
                    <a:pt x="17" y="4"/>
                  </a:lnTo>
                  <a:lnTo>
                    <a:pt x="5" y="0"/>
                  </a:lnTo>
                </a:path>
              </a:pathLst>
            </a:custGeom>
            <a:solidFill>
              <a:srgbClr val="804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2" name="Freeform 235">
              <a:extLst>
                <a:ext uri="{FF2B5EF4-FFF2-40B4-BE49-F238E27FC236}">
                  <a16:creationId xmlns:a16="http://schemas.microsoft.com/office/drawing/2014/main" id="{A9349FA6-ABD2-4D5E-A540-1364B52D5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" y="2067"/>
              <a:ext cx="58" cy="17"/>
            </a:xfrm>
            <a:custGeom>
              <a:avLst/>
              <a:gdLst>
                <a:gd name="T0" fmla="*/ 0 w 58"/>
                <a:gd name="T1" fmla="*/ 6 h 17"/>
                <a:gd name="T2" fmla="*/ 3 w 58"/>
                <a:gd name="T3" fmla="*/ 9 h 17"/>
                <a:gd name="T4" fmla="*/ 8 w 58"/>
                <a:gd name="T5" fmla="*/ 12 h 17"/>
                <a:gd name="T6" fmla="*/ 11 w 58"/>
                <a:gd name="T7" fmla="*/ 14 h 17"/>
                <a:gd name="T8" fmla="*/ 15 w 58"/>
                <a:gd name="T9" fmla="*/ 15 h 17"/>
                <a:gd name="T10" fmla="*/ 18 w 58"/>
                <a:gd name="T11" fmla="*/ 16 h 17"/>
                <a:gd name="T12" fmla="*/ 22 w 58"/>
                <a:gd name="T13" fmla="*/ 16 h 17"/>
                <a:gd name="T14" fmla="*/ 25 w 58"/>
                <a:gd name="T15" fmla="*/ 15 h 17"/>
                <a:gd name="T16" fmla="*/ 30 w 58"/>
                <a:gd name="T17" fmla="*/ 14 h 17"/>
                <a:gd name="T18" fmla="*/ 35 w 58"/>
                <a:gd name="T19" fmla="*/ 13 h 17"/>
                <a:gd name="T20" fmla="*/ 45 w 58"/>
                <a:gd name="T21" fmla="*/ 10 h 17"/>
                <a:gd name="T22" fmla="*/ 57 w 58"/>
                <a:gd name="T23" fmla="*/ 5 h 17"/>
                <a:gd name="T24" fmla="*/ 13 w 58"/>
                <a:gd name="T25" fmla="*/ 0 h 17"/>
                <a:gd name="T26" fmla="*/ 7 w 58"/>
                <a:gd name="T27" fmla="*/ 1 h 17"/>
                <a:gd name="T28" fmla="*/ 4 w 58"/>
                <a:gd name="T29" fmla="*/ 2 h 17"/>
                <a:gd name="T30" fmla="*/ 0 w 58"/>
                <a:gd name="T31" fmla="*/ 6 h 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8" h="17">
                  <a:moveTo>
                    <a:pt x="0" y="6"/>
                  </a:moveTo>
                  <a:lnTo>
                    <a:pt x="3" y="9"/>
                  </a:lnTo>
                  <a:lnTo>
                    <a:pt x="8" y="12"/>
                  </a:lnTo>
                  <a:lnTo>
                    <a:pt x="11" y="14"/>
                  </a:lnTo>
                  <a:lnTo>
                    <a:pt x="15" y="15"/>
                  </a:lnTo>
                  <a:lnTo>
                    <a:pt x="18" y="16"/>
                  </a:lnTo>
                  <a:lnTo>
                    <a:pt x="22" y="16"/>
                  </a:lnTo>
                  <a:lnTo>
                    <a:pt x="25" y="15"/>
                  </a:lnTo>
                  <a:lnTo>
                    <a:pt x="30" y="14"/>
                  </a:lnTo>
                  <a:lnTo>
                    <a:pt x="35" y="13"/>
                  </a:lnTo>
                  <a:lnTo>
                    <a:pt x="45" y="10"/>
                  </a:lnTo>
                  <a:lnTo>
                    <a:pt x="57" y="5"/>
                  </a:lnTo>
                  <a:lnTo>
                    <a:pt x="13" y="0"/>
                  </a:lnTo>
                  <a:lnTo>
                    <a:pt x="7" y="1"/>
                  </a:lnTo>
                  <a:lnTo>
                    <a:pt x="4" y="2"/>
                  </a:lnTo>
                  <a:lnTo>
                    <a:pt x="0" y="6"/>
                  </a:lnTo>
                </a:path>
              </a:pathLst>
            </a:custGeom>
            <a:solidFill>
              <a:srgbClr val="A05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3" name="Freeform 236">
              <a:extLst>
                <a:ext uri="{FF2B5EF4-FFF2-40B4-BE49-F238E27FC236}">
                  <a16:creationId xmlns:a16="http://schemas.microsoft.com/office/drawing/2014/main" id="{378832CC-96AB-4E11-AA47-914FC8ACF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2041"/>
              <a:ext cx="59" cy="21"/>
            </a:xfrm>
            <a:custGeom>
              <a:avLst/>
              <a:gdLst>
                <a:gd name="T0" fmla="*/ 4 w 59"/>
                <a:gd name="T1" fmla="*/ 7 h 21"/>
                <a:gd name="T2" fmla="*/ 0 w 59"/>
                <a:gd name="T3" fmla="*/ 12 h 21"/>
                <a:gd name="T4" fmla="*/ 11 w 59"/>
                <a:gd name="T5" fmla="*/ 20 h 21"/>
                <a:gd name="T6" fmla="*/ 40 w 59"/>
                <a:gd name="T7" fmla="*/ 15 h 21"/>
                <a:gd name="T8" fmla="*/ 47 w 59"/>
                <a:gd name="T9" fmla="*/ 12 h 21"/>
                <a:gd name="T10" fmla="*/ 52 w 59"/>
                <a:gd name="T11" fmla="*/ 8 h 21"/>
                <a:gd name="T12" fmla="*/ 58 w 59"/>
                <a:gd name="T13" fmla="*/ 2 h 21"/>
                <a:gd name="T14" fmla="*/ 47 w 59"/>
                <a:gd name="T15" fmla="*/ 5 h 21"/>
                <a:gd name="T16" fmla="*/ 44 w 59"/>
                <a:gd name="T17" fmla="*/ 5 h 21"/>
                <a:gd name="T18" fmla="*/ 37 w 59"/>
                <a:gd name="T19" fmla="*/ 2 h 21"/>
                <a:gd name="T20" fmla="*/ 33 w 59"/>
                <a:gd name="T21" fmla="*/ 1 h 21"/>
                <a:gd name="T22" fmla="*/ 27 w 59"/>
                <a:gd name="T23" fmla="*/ 0 h 21"/>
                <a:gd name="T24" fmla="*/ 22 w 59"/>
                <a:gd name="T25" fmla="*/ 0 h 21"/>
                <a:gd name="T26" fmla="*/ 15 w 59"/>
                <a:gd name="T27" fmla="*/ 2 h 21"/>
                <a:gd name="T28" fmla="*/ 8 w 59"/>
                <a:gd name="T29" fmla="*/ 4 h 21"/>
                <a:gd name="T30" fmla="*/ 4 w 59"/>
                <a:gd name="T31" fmla="*/ 7 h 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9" h="21">
                  <a:moveTo>
                    <a:pt x="4" y="7"/>
                  </a:moveTo>
                  <a:lnTo>
                    <a:pt x="0" y="12"/>
                  </a:lnTo>
                  <a:lnTo>
                    <a:pt x="11" y="20"/>
                  </a:lnTo>
                  <a:lnTo>
                    <a:pt x="40" y="15"/>
                  </a:lnTo>
                  <a:lnTo>
                    <a:pt x="47" y="12"/>
                  </a:lnTo>
                  <a:lnTo>
                    <a:pt x="52" y="8"/>
                  </a:lnTo>
                  <a:lnTo>
                    <a:pt x="58" y="2"/>
                  </a:lnTo>
                  <a:lnTo>
                    <a:pt x="47" y="5"/>
                  </a:lnTo>
                  <a:lnTo>
                    <a:pt x="44" y="5"/>
                  </a:lnTo>
                  <a:lnTo>
                    <a:pt x="37" y="2"/>
                  </a:lnTo>
                  <a:lnTo>
                    <a:pt x="33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5" y="2"/>
                  </a:lnTo>
                  <a:lnTo>
                    <a:pt x="8" y="4"/>
                  </a:lnTo>
                  <a:lnTo>
                    <a:pt x="4" y="7"/>
                  </a:lnTo>
                </a:path>
              </a:pathLst>
            </a:custGeom>
            <a:solidFill>
              <a:srgbClr val="A05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4" name="Freeform 237">
              <a:extLst>
                <a:ext uri="{FF2B5EF4-FFF2-40B4-BE49-F238E27FC236}">
                  <a16:creationId xmlns:a16="http://schemas.microsoft.com/office/drawing/2014/main" id="{963D3092-FF23-4288-8EB1-DA80638BA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2024"/>
              <a:ext cx="53" cy="19"/>
            </a:xfrm>
            <a:custGeom>
              <a:avLst/>
              <a:gdLst>
                <a:gd name="T0" fmla="*/ 0 w 53"/>
                <a:gd name="T1" fmla="*/ 14 h 19"/>
                <a:gd name="T2" fmla="*/ 3 w 53"/>
                <a:gd name="T3" fmla="*/ 9 h 19"/>
                <a:gd name="T4" fmla="*/ 8 w 53"/>
                <a:gd name="T5" fmla="*/ 5 h 19"/>
                <a:gd name="T6" fmla="*/ 14 w 53"/>
                <a:gd name="T7" fmla="*/ 2 h 19"/>
                <a:gd name="T8" fmla="*/ 21 w 53"/>
                <a:gd name="T9" fmla="*/ 1 h 19"/>
                <a:gd name="T10" fmla="*/ 25 w 53"/>
                <a:gd name="T11" fmla="*/ 2 h 19"/>
                <a:gd name="T12" fmla="*/ 30 w 53"/>
                <a:gd name="T13" fmla="*/ 3 h 19"/>
                <a:gd name="T14" fmla="*/ 35 w 53"/>
                <a:gd name="T15" fmla="*/ 5 h 19"/>
                <a:gd name="T16" fmla="*/ 37 w 53"/>
                <a:gd name="T17" fmla="*/ 5 h 19"/>
                <a:gd name="T18" fmla="*/ 39 w 53"/>
                <a:gd name="T19" fmla="*/ 5 h 19"/>
                <a:gd name="T20" fmla="*/ 44 w 53"/>
                <a:gd name="T21" fmla="*/ 3 h 19"/>
                <a:gd name="T22" fmla="*/ 52 w 53"/>
                <a:gd name="T23" fmla="*/ 0 h 19"/>
                <a:gd name="T24" fmla="*/ 41 w 53"/>
                <a:gd name="T25" fmla="*/ 9 h 19"/>
                <a:gd name="T26" fmla="*/ 36 w 53"/>
                <a:gd name="T27" fmla="*/ 13 h 19"/>
                <a:gd name="T28" fmla="*/ 31 w 53"/>
                <a:gd name="T29" fmla="*/ 14 h 19"/>
                <a:gd name="T30" fmla="*/ 28 w 53"/>
                <a:gd name="T31" fmla="*/ 16 h 19"/>
                <a:gd name="T32" fmla="*/ 24 w 53"/>
                <a:gd name="T33" fmla="*/ 17 h 19"/>
                <a:gd name="T34" fmla="*/ 16 w 53"/>
                <a:gd name="T35" fmla="*/ 18 h 19"/>
                <a:gd name="T36" fmla="*/ 13 w 53"/>
                <a:gd name="T37" fmla="*/ 18 h 19"/>
                <a:gd name="T38" fmla="*/ 6 w 53"/>
                <a:gd name="T39" fmla="*/ 17 h 19"/>
                <a:gd name="T40" fmla="*/ 0 w 53"/>
                <a:gd name="T41" fmla="*/ 14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3" h="19">
                  <a:moveTo>
                    <a:pt x="0" y="14"/>
                  </a:moveTo>
                  <a:lnTo>
                    <a:pt x="3" y="9"/>
                  </a:lnTo>
                  <a:lnTo>
                    <a:pt x="8" y="5"/>
                  </a:lnTo>
                  <a:lnTo>
                    <a:pt x="14" y="2"/>
                  </a:lnTo>
                  <a:lnTo>
                    <a:pt x="21" y="1"/>
                  </a:lnTo>
                  <a:lnTo>
                    <a:pt x="25" y="2"/>
                  </a:lnTo>
                  <a:lnTo>
                    <a:pt x="30" y="3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39" y="5"/>
                  </a:lnTo>
                  <a:lnTo>
                    <a:pt x="44" y="3"/>
                  </a:lnTo>
                  <a:lnTo>
                    <a:pt x="52" y="0"/>
                  </a:lnTo>
                  <a:lnTo>
                    <a:pt x="41" y="9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8" y="16"/>
                  </a:lnTo>
                  <a:lnTo>
                    <a:pt x="24" y="17"/>
                  </a:lnTo>
                  <a:lnTo>
                    <a:pt x="16" y="18"/>
                  </a:lnTo>
                  <a:lnTo>
                    <a:pt x="13" y="18"/>
                  </a:lnTo>
                  <a:lnTo>
                    <a:pt x="6" y="17"/>
                  </a:lnTo>
                  <a:lnTo>
                    <a:pt x="0" y="14"/>
                  </a:lnTo>
                </a:path>
              </a:pathLst>
            </a:custGeom>
            <a:solidFill>
              <a:srgbClr val="804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5" name="Freeform 238">
              <a:extLst>
                <a:ext uri="{FF2B5EF4-FFF2-40B4-BE49-F238E27FC236}">
                  <a16:creationId xmlns:a16="http://schemas.microsoft.com/office/drawing/2014/main" id="{50DD5F4D-08F7-48F8-A366-B7C14920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2056"/>
              <a:ext cx="62" cy="17"/>
            </a:xfrm>
            <a:custGeom>
              <a:avLst/>
              <a:gdLst>
                <a:gd name="T0" fmla="*/ 0 w 62"/>
                <a:gd name="T1" fmla="*/ 6 h 17"/>
                <a:gd name="T2" fmla="*/ 16 w 62"/>
                <a:gd name="T3" fmla="*/ 0 h 17"/>
                <a:gd name="T4" fmla="*/ 21 w 62"/>
                <a:gd name="T5" fmla="*/ 0 h 17"/>
                <a:gd name="T6" fmla="*/ 31 w 62"/>
                <a:gd name="T7" fmla="*/ 0 h 17"/>
                <a:gd name="T8" fmla="*/ 36 w 62"/>
                <a:gd name="T9" fmla="*/ 2 h 17"/>
                <a:gd name="T10" fmla="*/ 45 w 62"/>
                <a:gd name="T11" fmla="*/ 4 h 17"/>
                <a:gd name="T12" fmla="*/ 49 w 62"/>
                <a:gd name="T13" fmla="*/ 5 h 17"/>
                <a:gd name="T14" fmla="*/ 61 w 62"/>
                <a:gd name="T15" fmla="*/ 5 h 17"/>
                <a:gd name="T16" fmla="*/ 47 w 62"/>
                <a:gd name="T17" fmla="*/ 12 h 17"/>
                <a:gd name="T18" fmla="*/ 38 w 62"/>
                <a:gd name="T19" fmla="*/ 15 h 17"/>
                <a:gd name="T20" fmla="*/ 34 w 62"/>
                <a:gd name="T21" fmla="*/ 16 h 17"/>
                <a:gd name="T22" fmla="*/ 28 w 62"/>
                <a:gd name="T23" fmla="*/ 16 h 17"/>
                <a:gd name="T24" fmla="*/ 21 w 62"/>
                <a:gd name="T25" fmla="*/ 16 h 17"/>
                <a:gd name="T26" fmla="*/ 19 w 62"/>
                <a:gd name="T27" fmla="*/ 14 h 17"/>
                <a:gd name="T28" fmla="*/ 16 w 62"/>
                <a:gd name="T29" fmla="*/ 13 h 17"/>
                <a:gd name="T30" fmla="*/ 12 w 62"/>
                <a:gd name="T31" fmla="*/ 11 h 17"/>
                <a:gd name="T32" fmla="*/ 6 w 62"/>
                <a:gd name="T33" fmla="*/ 9 h 17"/>
                <a:gd name="T34" fmla="*/ 2 w 62"/>
                <a:gd name="T35" fmla="*/ 8 h 17"/>
                <a:gd name="T36" fmla="*/ 0 w 62"/>
                <a:gd name="T37" fmla="*/ 6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2" h="17">
                  <a:moveTo>
                    <a:pt x="0" y="6"/>
                  </a:moveTo>
                  <a:lnTo>
                    <a:pt x="16" y="0"/>
                  </a:lnTo>
                  <a:lnTo>
                    <a:pt x="21" y="0"/>
                  </a:lnTo>
                  <a:lnTo>
                    <a:pt x="31" y="0"/>
                  </a:lnTo>
                  <a:lnTo>
                    <a:pt x="36" y="2"/>
                  </a:lnTo>
                  <a:lnTo>
                    <a:pt x="45" y="4"/>
                  </a:lnTo>
                  <a:lnTo>
                    <a:pt x="49" y="5"/>
                  </a:lnTo>
                  <a:lnTo>
                    <a:pt x="61" y="5"/>
                  </a:lnTo>
                  <a:lnTo>
                    <a:pt x="47" y="12"/>
                  </a:lnTo>
                  <a:lnTo>
                    <a:pt x="38" y="15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21" y="16"/>
                  </a:lnTo>
                  <a:lnTo>
                    <a:pt x="19" y="14"/>
                  </a:lnTo>
                  <a:lnTo>
                    <a:pt x="16" y="13"/>
                  </a:lnTo>
                  <a:lnTo>
                    <a:pt x="12" y="11"/>
                  </a:lnTo>
                  <a:lnTo>
                    <a:pt x="6" y="9"/>
                  </a:lnTo>
                  <a:lnTo>
                    <a:pt x="2" y="8"/>
                  </a:lnTo>
                  <a:lnTo>
                    <a:pt x="0" y="6"/>
                  </a:lnTo>
                </a:path>
              </a:pathLst>
            </a:custGeom>
            <a:solidFill>
              <a:srgbClr val="804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6" name="Freeform 239">
              <a:extLst>
                <a:ext uri="{FF2B5EF4-FFF2-40B4-BE49-F238E27FC236}">
                  <a16:creationId xmlns:a16="http://schemas.microsoft.com/office/drawing/2014/main" id="{5A13D789-7890-4975-8945-C2DE9370E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" y="2090"/>
              <a:ext cx="17" cy="27"/>
            </a:xfrm>
            <a:custGeom>
              <a:avLst/>
              <a:gdLst>
                <a:gd name="T0" fmla="*/ 11 w 17"/>
                <a:gd name="T1" fmla="*/ 11 h 27"/>
                <a:gd name="T2" fmla="*/ 10 w 17"/>
                <a:gd name="T3" fmla="*/ 22 h 27"/>
                <a:gd name="T4" fmla="*/ 10 w 17"/>
                <a:gd name="T5" fmla="*/ 25 h 27"/>
                <a:gd name="T6" fmla="*/ 10 w 17"/>
                <a:gd name="T7" fmla="*/ 26 h 27"/>
                <a:gd name="T8" fmla="*/ 13 w 17"/>
                <a:gd name="T9" fmla="*/ 26 h 27"/>
                <a:gd name="T10" fmla="*/ 14 w 17"/>
                <a:gd name="T11" fmla="*/ 26 h 27"/>
                <a:gd name="T12" fmla="*/ 14 w 17"/>
                <a:gd name="T13" fmla="*/ 24 h 27"/>
                <a:gd name="T14" fmla="*/ 14 w 17"/>
                <a:gd name="T15" fmla="*/ 11 h 27"/>
                <a:gd name="T16" fmla="*/ 16 w 17"/>
                <a:gd name="T17" fmla="*/ 7 h 27"/>
                <a:gd name="T18" fmla="*/ 16 w 17"/>
                <a:gd name="T19" fmla="*/ 6 h 27"/>
                <a:gd name="T20" fmla="*/ 15 w 17"/>
                <a:gd name="T21" fmla="*/ 4 h 27"/>
                <a:gd name="T22" fmla="*/ 14 w 17"/>
                <a:gd name="T23" fmla="*/ 3 h 27"/>
                <a:gd name="T24" fmla="*/ 14 w 17"/>
                <a:gd name="T25" fmla="*/ 1 h 27"/>
                <a:gd name="T26" fmla="*/ 12 w 17"/>
                <a:gd name="T27" fmla="*/ 0 h 27"/>
                <a:gd name="T28" fmla="*/ 10 w 17"/>
                <a:gd name="T29" fmla="*/ 0 h 27"/>
                <a:gd name="T30" fmla="*/ 6 w 17"/>
                <a:gd name="T31" fmla="*/ 0 h 27"/>
                <a:gd name="T32" fmla="*/ 3 w 17"/>
                <a:gd name="T33" fmla="*/ 1 h 27"/>
                <a:gd name="T34" fmla="*/ 2 w 17"/>
                <a:gd name="T35" fmla="*/ 3 h 27"/>
                <a:gd name="T36" fmla="*/ 0 w 17"/>
                <a:gd name="T37" fmla="*/ 5 h 27"/>
                <a:gd name="T38" fmla="*/ 0 w 17"/>
                <a:gd name="T39" fmla="*/ 7 h 27"/>
                <a:gd name="T40" fmla="*/ 2 w 17"/>
                <a:gd name="T41" fmla="*/ 10 h 27"/>
                <a:gd name="T42" fmla="*/ 4 w 17"/>
                <a:gd name="T43" fmla="*/ 11 h 27"/>
                <a:gd name="T44" fmla="*/ 11 w 17"/>
                <a:gd name="T45" fmla="*/ 11 h 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" h="27">
                  <a:moveTo>
                    <a:pt x="11" y="11"/>
                  </a:moveTo>
                  <a:lnTo>
                    <a:pt x="10" y="22"/>
                  </a:lnTo>
                  <a:lnTo>
                    <a:pt x="10" y="25"/>
                  </a:lnTo>
                  <a:lnTo>
                    <a:pt x="10" y="26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4" y="24"/>
                  </a:lnTo>
                  <a:lnTo>
                    <a:pt x="14" y="11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10"/>
                  </a:lnTo>
                  <a:lnTo>
                    <a:pt x="4" y="11"/>
                  </a:lnTo>
                  <a:lnTo>
                    <a:pt x="11" y="11"/>
                  </a:lnTo>
                </a:path>
              </a:pathLst>
            </a:custGeom>
            <a:solidFill>
              <a:srgbClr val="FFA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7" name="Freeform 240">
              <a:extLst>
                <a:ext uri="{FF2B5EF4-FFF2-40B4-BE49-F238E27FC236}">
                  <a16:creationId xmlns:a16="http://schemas.microsoft.com/office/drawing/2014/main" id="{E497E706-0393-4E9A-844A-F72EF93B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" y="2092"/>
              <a:ext cx="17" cy="17"/>
            </a:xfrm>
            <a:custGeom>
              <a:avLst/>
              <a:gdLst>
                <a:gd name="T0" fmla="*/ 16 w 17"/>
                <a:gd name="T1" fmla="*/ 16 h 17"/>
                <a:gd name="T2" fmla="*/ 14 w 17"/>
                <a:gd name="T3" fmla="*/ 14 h 17"/>
                <a:gd name="T4" fmla="*/ 14 w 17"/>
                <a:gd name="T5" fmla="*/ 12 h 17"/>
                <a:gd name="T6" fmla="*/ 11 w 17"/>
                <a:gd name="T7" fmla="*/ 5 h 17"/>
                <a:gd name="T8" fmla="*/ 7 w 17"/>
                <a:gd name="T9" fmla="*/ 7 h 17"/>
                <a:gd name="T10" fmla="*/ 4 w 17"/>
                <a:gd name="T11" fmla="*/ 12 h 17"/>
                <a:gd name="T12" fmla="*/ 2 w 17"/>
                <a:gd name="T13" fmla="*/ 9 h 17"/>
                <a:gd name="T14" fmla="*/ 0 w 17"/>
                <a:gd name="T15" fmla="*/ 5 h 17"/>
                <a:gd name="T16" fmla="*/ 4 w 17"/>
                <a:gd name="T17" fmla="*/ 0 h 17"/>
                <a:gd name="T18" fmla="*/ 7 w 17"/>
                <a:gd name="T19" fmla="*/ 0 h 17"/>
                <a:gd name="T20" fmla="*/ 13 w 17"/>
                <a:gd name="T21" fmla="*/ 0 h 17"/>
                <a:gd name="T22" fmla="*/ 13 w 17"/>
                <a:gd name="T23" fmla="*/ 5 h 17"/>
                <a:gd name="T24" fmla="*/ 16 w 17"/>
                <a:gd name="T25" fmla="*/ 16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17">
                  <a:moveTo>
                    <a:pt x="16" y="16"/>
                  </a:moveTo>
                  <a:lnTo>
                    <a:pt x="14" y="14"/>
                  </a:lnTo>
                  <a:lnTo>
                    <a:pt x="14" y="12"/>
                  </a:lnTo>
                  <a:lnTo>
                    <a:pt x="11" y="5"/>
                  </a:lnTo>
                  <a:lnTo>
                    <a:pt x="7" y="7"/>
                  </a:lnTo>
                  <a:lnTo>
                    <a:pt x="4" y="12"/>
                  </a:lnTo>
                  <a:lnTo>
                    <a:pt x="2" y="9"/>
                  </a:lnTo>
                  <a:lnTo>
                    <a:pt x="0" y="5"/>
                  </a:lnTo>
                  <a:lnTo>
                    <a:pt x="4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13" y="5"/>
                  </a:lnTo>
                  <a:lnTo>
                    <a:pt x="16" y="16"/>
                  </a:lnTo>
                </a:path>
              </a:pathLst>
            </a:custGeom>
            <a:solidFill>
              <a:srgbClr val="FFC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48" name="Group 241">
              <a:extLst>
                <a:ext uri="{FF2B5EF4-FFF2-40B4-BE49-F238E27FC236}">
                  <a16:creationId xmlns:a16="http://schemas.microsoft.com/office/drawing/2014/main" id="{8878CC64-B320-4067-A805-45E66F3D45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092"/>
              <a:ext cx="94" cy="97"/>
              <a:chOff x="4068" y="2092"/>
              <a:chExt cx="94" cy="97"/>
            </a:xfrm>
          </p:grpSpPr>
          <p:grpSp>
            <p:nvGrpSpPr>
              <p:cNvPr id="26762" name="Group 242">
                <a:extLst>
                  <a:ext uri="{FF2B5EF4-FFF2-40B4-BE49-F238E27FC236}">
                    <a16:creationId xmlns:a16="http://schemas.microsoft.com/office/drawing/2014/main" id="{4283B34E-BD21-43EF-B331-C5E541E5FF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9" y="2101"/>
                <a:ext cx="93" cy="88"/>
                <a:chOff x="4069" y="2101"/>
                <a:chExt cx="93" cy="88"/>
              </a:xfrm>
            </p:grpSpPr>
            <p:sp>
              <p:nvSpPr>
                <p:cNvPr id="26766" name="Freeform 243">
                  <a:extLst>
                    <a:ext uri="{FF2B5EF4-FFF2-40B4-BE49-F238E27FC236}">
                      <a16:creationId xmlns:a16="http://schemas.microsoft.com/office/drawing/2014/main" id="{6C9FEDF1-E6E4-4C3D-A02B-1E21EC8A3D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8" y="2103"/>
                  <a:ext cx="24" cy="17"/>
                </a:xfrm>
                <a:custGeom>
                  <a:avLst/>
                  <a:gdLst>
                    <a:gd name="T0" fmla="*/ 0 w 24"/>
                    <a:gd name="T1" fmla="*/ 7 h 17"/>
                    <a:gd name="T2" fmla="*/ 0 w 24"/>
                    <a:gd name="T3" fmla="*/ 16 h 17"/>
                    <a:gd name="T4" fmla="*/ 4 w 24"/>
                    <a:gd name="T5" fmla="*/ 15 h 17"/>
                    <a:gd name="T6" fmla="*/ 9 w 24"/>
                    <a:gd name="T7" fmla="*/ 15 h 17"/>
                    <a:gd name="T8" fmla="*/ 13 w 24"/>
                    <a:gd name="T9" fmla="*/ 14 h 17"/>
                    <a:gd name="T10" fmla="*/ 18 w 24"/>
                    <a:gd name="T11" fmla="*/ 12 h 17"/>
                    <a:gd name="T12" fmla="*/ 22 w 24"/>
                    <a:gd name="T13" fmla="*/ 9 h 17"/>
                    <a:gd name="T14" fmla="*/ 23 w 24"/>
                    <a:gd name="T15" fmla="*/ 5 h 17"/>
                    <a:gd name="T16" fmla="*/ 23 w 24"/>
                    <a:gd name="T17" fmla="*/ 2 h 17"/>
                    <a:gd name="T18" fmla="*/ 23 w 24"/>
                    <a:gd name="T19" fmla="*/ 1 h 17"/>
                    <a:gd name="T20" fmla="*/ 12 w 24"/>
                    <a:gd name="T21" fmla="*/ 0 h 17"/>
                    <a:gd name="T22" fmla="*/ 0 w 24"/>
                    <a:gd name="T23" fmla="*/ 7 h 1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4" h="17">
                      <a:moveTo>
                        <a:pt x="0" y="7"/>
                      </a:moveTo>
                      <a:lnTo>
                        <a:pt x="0" y="16"/>
                      </a:lnTo>
                      <a:lnTo>
                        <a:pt x="4" y="15"/>
                      </a:lnTo>
                      <a:lnTo>
                        <a:pt x="9" y="15"/>
                      </a:lnTo>
                      <a:lnTo>
                        <a:pt x="13" y="14"/>
                      </a:lnTo>
                      <a:lnTo>
                        <a:pt x="18" y="12"/>
                      </a:lnTo>
                      <a:lnTo>
                        <a:pt x="22" y="9"/>
                      </a:lnTo>
                      <a:lnTo>
                        <a:pt x="23" y="5"/>
                      </a:lnTo>
                      <a:lnTo>
                        <a:pt x="23" y="2"/>
                      </a:lnTo>
                      <a:lnTo>
                        <a:pt x="23" y="1"/>
                      </a:lnTo>
                      <a:lnTo>
                        <a:pt x="12" y="0"/>
                      </a:lnTo>
                      <a:lnTo>
                        <a:pt x="0" y="7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7" name="Freeform 244">
                  <a:extLst>
                    <a:ext uri="{FF2B5EF4-FFF2-40B4-BE49-F238E27FC236}">
                      <a16:creationId xmlns:a16="http://schemas.microsoft.com/office/drawing/2014/main" id="{2CF774FD-D5EF-4929-835F-5DF939C894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7" y="2120"/>
                  <a:ext cx="17" cy="17"/>
                </a:xfrm>
                <a:custGeom>
                  <a:avLst/>
                  <a:gdLst>
                    <a:gd name="T0" fmla="*/ 0 w 17"/>
                    <a:gd name="T1" fmla="*/ 6 h 17"/>
                    <a:gd name="T2" fmla="*/ 2 w 17"/>
                    <a:gd name="T3" fmla="*/ 10 h 17"/>
                    <a:gd name="T4" fmla="*/ 7 w 17"/>
                    <a:gd name="T5" fmla="*/ 16 h 17"/>
                    <a:gd name="T6" fmla="*/ 9 w 17"/>
                    <a:gd name="T7" fmla="*/ 13 h 17"/>
                    <a:gd name="T8" fmla="*/ 12 w 17"/>
                    <a:gd name="T9" fmla="*/ 11 h 17"/>
                    <a:gd name="T10" fmla="*/ 15 w 17"/>
                    <a:gd name="T11" fmla="*/ 8 h 17"/>
                    <a:gd name="T12" fmla="*/ 16 w 17"/>
                    <a:gd name="T13" fmla="*/ 5 h 17"/>
                    <a:gd name="T14" fmla="*/ 15 w 17"/>
                    <a:gd name="T15" fmla="*/ 4 h 17"/>
                    <a:gd name="T16" fmla="*/ 12 w 17"/>
                    <a:gd name="T17" fmla="*/ 0 h 17"/>
                    <a:gd name="T18" fmla="*/ 3 w 17"/>
                    <a:gd name="T19" fmla="*/ 2 h 17"/>
                    <a:gd name="T20" fmla="*/ 0 w 17"/>
                    <a:gd name="T21" fmla="*/ 6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" h="17">
                      <a:moveTo>
                        <a:pt x="0" y="6"/>
                      </a:moveTo>
                      <a:lnTo>
                        <a:pt x="2" y="10"/>
                      </a:lnTo>
                      <a:lnTo>
                        <a:pt x="7" y="16"/>
                      </a:lnTo>
                      <a:lnTo>
                        <a:pt x="9" y="13"/>
                      </a:lnTo>
                      <a:lnTo>
                        <a:pt x="12" y="11"/>
                      </a:lnTo>
                      <a:lnTo>
                        <a:pt x="15" y="8"/>
                      </a:lnTo>
                      <a:lnTo>
                        <a:pt x="16" y="5"/>
                      </a:lnTo>
                      <a:lnTo>
                        <a:pt x="15" y="4"/>
                      </a:lnTo>
                      <a:lnTo>
                        <a:pt x="12" y="0"/>
                      </a:lnTo>
                      <a:lnTo>
                        <a:pt x="3" y="2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8" name="Freeform 245">
                  <a:extLst>
                    <a:ext uri="{FF2B5EF4-FFF2-40B4-BE49-F238E27FC236}">
                      <a16:creationId xmlns:a16="http://schemas.microsoft.com/office/drawing/2014/main" id="{27FA4B7D-7879-4FEE-81CD-93B2D82EF8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1" y="2103"/>
                  <a:ext cx="18" cy="17"/>
                </a:xfrm>
                <a:custGeom>
                  <a:avLst/>
                  <a:gdLst>
                    <a:gd name="T0" fmla="*/ 17 w 18"/>
                    <a:gd name="T1" fmla="*/ 3 h 17"/>
                    <a:gd name="T2" fmla="*/ 17 w 18"/>
                    <a:gd name="T3" fmla="*/ 8 h 17"/>
                    <a:gd name="T4" fmla="*/ 15 w 18"/>
                    <a:gd name="T5" fmla="*/ 11 h 17"/>
                    <a:gd name="T6" fmla="*/ 14 w 18"/>
                    <a:gd name="T7" fmla="*/ 13 h 17"/>
                    <a:gd name="T8" fmla="*/ 12 w 18"/>
                    <a:gd name="T9" fmla="*/ 15 h 17"/>
                    <a:gd name="T10" fmla="*/ 10 w 18"/>
                    <a:gd name="T11" fmla="*/ 16 h 17"/>
                    <a:gd name="T12" fmla="*/ 7 w 18"/>
                    <a:gd name="T13" fmla="*/ 16 h 17"/>
                    <a:gd name="T14" fmla="*/ 4 w 18"/>
                    <a:gd name="T15" fmla="*/ 16 h 17"/>
                    <a:gd name="T16" fmla="*/ 0 w 18"/>
                    <a:gd name="T17" fmla="*/ 16 h 17"/>
                    <a:gd name="T18" fmla="*/ 2 w 18"/>
                    <a:gd name="T19" fmla="*/ 9 h 17"/>
                    <a:gd name="T20" fmla="*/ 4 w 18"/>
                    <a:gd name="T21" fmla="*/ 4 h 17"/>
                    <a:gd name="T22" fmla="*/ 12 w 18"/>
                    <a:gd name="T23" fmla="*/ 0 h 17"/>
                    <a:gd name="T24" fmla="*/ 17 w 18"/>
                    <a:gd name="T25" fmla="*/ 3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8" h="17">
                      <a:moveTo>
                        <a:pt x="17" y="3"/>
                      </a:moveTo>
                      <a:lnTo>
                        <a:pt x="17" y="8"/>
                      </a:lnTo>
                      <a:lnTo>
                        <a:pt x="15" y="11"/>
                      </a:lnTo>
                      <a:lnTo>
                        <a:pt x="14" y="13"/>
                      </a:lnTo>
                      <a:lnTo>
                        <a:pt x="12" y="15"/>
                      </a:lnTo>
                      <a:lnTo>
                        <a:pt x="10" y="16"/>
                      </a:lnTo>
                      <a:lnTo>
                        <a:pt x="7" y="16"/>
                      </a:lnTo>
                      <a:lnTo>
                        <a:pt x="4" y="16"/>
                      </a:lnTo>
                      <a:lnTo>
                        <a:pt x="0" y="16"/>
                      </a:lnTo>
                      <a:lnTo>
                        <a:pt x="2" y="9"/>
                      </a:lnTo>
                      <a:lnTo>
                        <a:pt x="4" y="4"/>
                      </a:lnTo>
                      <a:lnTo>
                        <a:pt x="12" y="0"/>
                      </a:lnTo>
                      <a:lnTo>
                        <a:pt x="17" y="3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9" name="Freeform 246">
                  <a:extLst>
                    <a:ext uri="{FF2B5EF4-FFF2-40B4-BE49-F238E27FC236}">
                      <a16:creationId xmlns:a16="http://schemas.microsoft.com/office/drawing/2014/main" id="{04B1117F-CB8C-4D95-A56C-DB6A2C170D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3" y="2119"/>
                  <a:ext cx="17" cy="17"/>
                </a:xfrm>
                <a:custGeom>
                  <a:avLst/>
                  <a:gdLst>
                    <a:gd name="T0" fmla="*/ 0 w 17"/>
                    <a:gd name="T1" fmla="*/ 8 h 17"/>
                    <a:gd name="T2" fmla="*/ 3 w 17"/>
                    <a:gd name="T3" fmla="*/ 13 h 17"/>
                    <a:gd name="T4" fmla="*/ 4 w 17"/>
                    <a:gd name="T5" fmla="*/ 14 h 17"/>
                    <a:gd name="T6" fmla="*/ 7 w 17"/>
                    <a:gd name="T7" fmla="*/ 16 h 17"/>
                    <a:gd name="T8" fmla="*/ 10 w 17"/>
                    <a:gd name="T9" fmla="*/ 16 h 17"/>
                    <a:gd name="T10" fmla="*/ 13 w 17"/>
                    <a:gd name="T11" fmla="*/ 14 h 17"/>
                    <a:gd name="T12" fmla="*/ 15 w 17"/>
                    <a:gd name="T13" fmla="*/ 13 h 17"/>
                    <a:gd name="T14" fmla="*/ 16 w 17"/>
                    <a:gd name="T15" fmla="*/ 11 h 17"/>
                    <a:gd name="T16" fmla="*/ 16 w 17"/>
                    <a:gd name="T17" fmla="*/ 6 h 17"/>
                    <a:gd name="T18" fmla="*/ 16 w 17"/>
                    <a:gd name="T19" fmla="*/ 2 h 17"/>
                    <a:gd name="T20" fmla="*/ 11 w 17"/>
                    <a:gd name="T21" fmla="*/ 0 h 17"/>
                    <a:gd name="T22" fmla="*/ 5 w 17"/>
                    <a:gd name="T23" fmla="*/ 0 h 17"/>
                    <a:gd name="T24" fmla="*/ 0 w 17"/>
                    <a:gd name="T25" fmla="*/ 8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0" y="8"/>
                      </a:moveTo>
                      <a:lnTo>
                        <a:pt x="3" y="13"/>
                      </a:lnTo>
                      <a:lnTo>
                        <a:pt x="4" y="14"/>
                      </a:lnTo>
                      <a:lnTo>
                        <a:pt x="7" y="16"/>
                      </a:lnTo>
                      <a:lnTo>
                        <a:pt x="10" y="16"/>
                      </a:lnTo>
                      <a:lnTo>
                        <a:pt x="13" y="14"/>
                      </a:lnTo>
                      <a:lnTo>
                        <a:pt x="15" y="13"/>
                      </a:lnTo>
                      <a:lnTo>
                        <a:pt x="16" y="11"/>
                      </a:lnTo>
                      <a:lnTo>
                        <a:pt x="16" y="6"/>
                      </a:lnTo>
                      <a:lnTo>
                        <a:pt x="16" y="2"/>
                      </a:lnTo>
                      <a:lnTo>
                        <a:pt x="11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70" name="Oval 247">
                  <a:extLst>
                    <a:ext uri="{FF2B5EF4-FFF2-40B4-BE49-F238E27FC236}">
                      <a16:creationId xmlns:a16="http://schemas.microsoft.com/office/drawing/2014/main" id="{663586BA-7784-4685-9E2E-AC3710B7F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5" y="2103"/>
                  <a:ext cx="16" cy="16"/>
                </a:xfrm>
                <a:prstGeom prst="ellipse">
                  <a:avLst/>
                </a:prstGeom>
                <a:solidFill>
                  <a:srgbClr val="00E0E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71" name="Oval 248">
                  <a:extLst>
                    <a:ext uri="{FF2B5EF4-FFF2-40B4-BE49-F238E27FC236}">
                      <a16:creationId xmlns:a16="http://schemas.microsoft.com/office/drawing/2014/main" id="{FE37A173-BC23-4E76-A828-68122FB3E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1" y="2118"/>
                  <a:ext cx="16" cy="16"/>
                </a:xfrm>
                <a:prstGeom prst="ellipse">
                  <a:avLst/>
                </a:prstGeom>
                <a:solidFill>
                  <a:srgbClr val="00E0E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72" name="Oval 249">
                  <a:extLst>
                    <a:ext uri="{FF2B5EF4-FFF2-40B4-BE49-F238E27FC236}">
                      <a16:creationId xmlns:a16="http://schemas.microsoft.com/office/drawing/2014/main" id="{91EC32AF-F1B6-4046-BEE0-BA7E6A8012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3" y="2105"/>
                  <a:ext cx="16" cy="16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73" name="Oval 250">
                  <a:extLst>
                    <a:ext uri="{FF2B5EF4-FFF2-40B4-BE49-F238E27FC236}">
                      <a16:creationId xmlns:a16="http://schemas.microsoft.com/office/drawing/2014/main" id="{61A0EFEE-CC35-449B-964D-92BAD20715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0" y="2119"/>
                  <a:ext cx="16" cy="16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74" name="Oval 251">
                  <a:extLst>
                    <a:ext uri="{FF2B5EF4-FFF2-40B4-BE49-F238E27FC236}">
                      <a16:creationId xmlns:a16="http://schemas.microsoft.com/office/drawing/2014/main" id="{3CFBF732-9F02-49B2-ABFE-575114AE4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2106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6775" name="Group 252">
                  <a:extLst>
                    <a:ext uri="{FF2B5EF4-FFF2-40B4-BE49-F238E27FC236}">
                      <a16:creationId xmlns:a16="http://schemas.microsoft.com/office/drawing/2014/main" id="{70982112-1752-40FF-9CD2-64D76D9E53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2109"/>
                  <a:ext cx="77" cy="80"/>
                  <a:chOff x="4085" y="2109"/>
                  <a:chExt cx="77" cy="80"/>
                </a:xfrm>
              </p:grpSpPr>
              <p:sp>
                <p:nvSpPr>
                  <p:cNvPr id="26781" name="Freeform 253">
                    <a:extLst>
                      <a:ext uri="{FF2B5EF4-FFF2-40B4-BE49-F238E27FC236}">
                        <a16:creationId xmlns:a16="http://schemas.microsoft.com/office/drawing/2014/main" id="{94AB94CA-327C-4781-ADC4-62BAB32ABF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24" y="2109"/>
                    <a:ext cx="38" cy="57"/>
                  </a:xfrm>
                  <a:custGeom>
                    <a:avLst/>
                    <a:gdLst>
                      <a:gd name="T0" fmla="*/ 33 w 38"/>
                      <a:gd name="T1" fmla="*/ 0 h 57"/>
                      <a:gd name="T2" fmla="*/ 23 w 38"/>
                      <a:gd name="T3" fmla="*/ 17 h 57"/>
                      <a:gd name="T4" fmla="*/ 21 w 38"/>
                      <a:gd name="T5" fmla="*/ 19 h 57"/>
                      <a:gd name="T6" fmla="*/ 17 w 38"/>
                      <a:gd name="T7" fmla="*/ 20 h 57"/>
                      <a:gd name="T8" fmla="*/ 15 w 38"/>
                      <a:gd name="T9" fmla="*/ 21 h 57"/>
                      <a:gd name="T10" fmla="*/ 6 w 38"/>
                      <a:gd name="T11" fmla="*/ 21 h 57"/>
                      <a:gd name="T12" fmla="*/ 0 w 38"/>
                      <a:gd name="T13" fmla="*/ 25 h 57"/>
                      <a:gd name="T14" fmla="*/ 11 w 38"/>
                      <a:gd name="T15" fmla="*/ 26 h 57"/>
                      <a:gd name="T16" fmla="*/ 16 w 38"/>
                      <a:gd name="T17" fmla="*/ 26 h 57"/>
                      <a:gd name="T18" fmla="*/ 21 w 38"/>
                      <a:gd name="T19" fmla="*/ 27 h 57"/>
                      <a:gd name="T20" fmla="*/ 25 w 38"/>
                      <a:gd name="T21" fmla="*/ 32 h 57"/>
                      <a:gd name="T22" fmla="*/ 29 w 38"/>
                      <a:gd name="T23" fmla="*/ 43 h 57"/>
                      <a:gd name="T24" fmla="*/ 27 w 38"/>
                      <a:gd name="T25" fmla="*/ 56 h 57"/>
                      <a:gd name="T26" fmla="*/ 30 w 38"/>
                      <a:gd name="T27" fmla="*/ 51 h 57"/>
                      <a:gd name="T28" fmla="*/ 32 w 38"/>
                      <a:gd name="T29" fmla="*/ 48 h 57"/>
                      <a:gd name="T30" fmla="*/ 33 w 38"/>
                      <a:gd name="T31" fmla="*/ 45 h 57"/>
                      <a:gd name="T32" fmla="*/ 33 w 38"/>
                      <a:gd name="T33" fmla="*/ 42 h 57"/>
                      <a:gd name="T34" fmla="*/ 33 w 38"/>
                      <a:gd name="T35" fmla="*/ 38 h 57"/>
                      <a:gd name="T36" fmla="*/ 33 w 38"/>
                      <a:gd name="T37" fmla="*/ 32 h 57"/>
                      <a:gd name="T38" fmla="*/ 33 w 38"/>
                      <a:gd name="T39" fmla="*/ 35 h 57"/>
                      <a:gd name="T40" fmla="*/ 31 w 38"/>
                      <a:gd name="T41" fmla="*/ 30 h 57"/>
                      <a:gd name="T42" fmla="*/ 29 w 38"/>
                      <a:gd name="T43" fmla="*/ 26 h 57"/>
                      <a:gd name="T44" fmla="*/ 35 w 38"/>
                      <a:gd name="T45" fmla="*/ 20 h 57"/>
                      <a:gd name="T46" fmla="*/ 36 w 38"/>
                      <a:gd name="T47" fmla="*/ 17 h 57"/>
                      <a:gd name="T48" fmla="*/ 37 w 38"/>
                      <a:gd name="T49" fmla="*/ 14 h 57"/>
                      <a:gd name="T50" fmla="*/ 37 w 38"/>
                      <a:gd name="T51" fmla="*/ 12 h 57"/>
                      <a:gd name="T52" fmla="*/ 36 w 38"/>
                      <a:gd name="T53" fmla="*/ 9 h 57"/>
                      <a:gd name="T54" fmla="*/ 33 w 38"/>
                      <a:gd name="T55" fmla="*/ 0 h 57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8" h="57">
                        <a:moveTo>
                          <a:pt x="33" y="0"/>
                        </a:moveTo>
                        <a:lnTo>
                          <a:pt x="23" y="17"/>
                        </a:lnTo>
                        <a:lnTo>
                          <a:pt x="21" y="19"/>
                        </a:lnTo>
                        <a:lnTo>
                          <a:pt x="17" y="20"/>
                        </a:lnTo>
                        <a:lnTo>
                          <a:pt x="15" y="21"/>
                        </a:lnTo>
                        <a:lnTo>
                          <a:pt x="6" y="21"/>
                        </a:lnTo>
                        <a:lnTo>
                          <a:pt x="0" y="25"/>
                        </a:lnTo>
                        <a:lnTo>
                          <a:pt x="11" y="26"/>
                        </a:lnTo>
                        <a:lnTo>
                          <a:pt x="16" y="26"/>
                        </a:lnTo>
                        <a:lnTo>
                          <a:pt x="21" y="27"/>
                        </a:lnTo>
                        <a:lnTo>
                          <a:pt x="25" y="32"/>
                        </a:lnTo>
                        <a:lnTo>
                          <a:pt x="29" y="43"/>
                        </a:lnTo>
                        <a:lnTo>
                          <a:pt x="27" y="56"/>
                        </a:lnTo>
                        <a:lnTo>
                          <a:pt x="30" y="51"/>
                        </a:lnTo>
                        <a:lnTo>
                          <a:pt x="32" y="48"/>
                        </a:lnTo>
                        <a:lnTo>
                          <a:pt x="33" y="45"/>
                        </a:lnTo>
                        <a:lnTo>
                          <a:pt x="33" y="42"/>
                        </a:lnTo>
                        <a:lnTo>
                          <a:pt x="33" y="38"/>
                        </a:lnTo>
                        <a:lnTo>
                          <a:pt x="33" y="32"/>
                        </a:lnTo>
                        <a:lnTo>
                          <a:pt x="33" y="35"/>
                        </a:lnTo>
                        <a:lnTo>
                          <a:pt x="31" y="30"/>
                        </a:lnTo>
                        <a:lnTo>
                          <a:pt x="29" y="26"/>
                        </a:lnTo>
                        <a:lnTo>
                          <a:pt x="35" y="20"/>
                        </a:lnTo>
                        <a:lnTo>
                          <a:pt x="36" y="17"/>
                        </a:lnTo>
                        <a:lnTo>
                          <a:pt x="37" y="14"/>
                        </a:lnTo>
                        <a:lnTo>
                          <a:pt x="37" y="12"/>
                        </a:lnTo>
                        <a:lnTo>
                          <a:pt x="36" y="9"/>
                        </a:lnTo>
                        <a:lnTo>
                          <a:pt x="33" y="0"/>
                        </a:lnTo>
                      </a:path>
                    </a:pathLst>
                  </a:custGeom>
                  <a:solidFill>
                    <a:srgbClr val="FFA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82" name="Freeform 254">
                    <a:extLst>
                      <a:ext uri="{FF2B5EF4-FFF2-40B4-BE49-F238E27FC236}">
                        <a16:creationId xmlns:a16="http://schemas.microsoft.com/office/drawing/2014/main" id="{2CA0FABA-26F0-448A-A8C6-687EA25DF9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7" y="2172"/>
                    <a:ext cx="22" cy="17"/>
                  </a:xfrm>
                  <a:custGeom>
                    <a:avLst/>
                    <a:gdLst>
                      <a:gd name="T0" fmla="*/ 0 w 22"/>
                      <a:gd name="T1" fmla="*/ 12 h 17"/>
                      <a:gd name="T2" fmla="*/ 6 w 22"/>
                      <a:gd name="T3" fmla="*/ 0 h 17"/>
                      <a:gd name="T4" fmla="*/ 14 w 22"/>
                      <a:gd name="T5" fmla="*/ 0 h 17"/>
                      <a:gd name="T6" fmla="*/ 21 w 22"/>
                      <a:gd name="T7" fmla="*/ 3 h 17"/>
                      <a:gd name="T8" fmla="*/ 14 w 22"/>
                      <a:gd name="T9" fmla="*/ 16 h 17"/>
                      <a:gd name="T10" fmla="*/ 0 w 22"/>
                      <a:gd name="T11" fmla="*/ 12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2" h="17">
                        <a:moveTo>
                          <a:pt x="0" y="12"/>
                        </a:moveTo>
                        <a:lnTo>
                          <a:pt x="6" y="0"/>
                        </a:lnTo>
                        <a:lnTo>
                          <a:pt x="14" y="0"/>
                        </a:lnTo>
                        <a:lnTo>
                          <a:pt x="21" y="3"/>
                        </a:lnTo>
                        <a:lnTo>
                          <a:pt x="14" y="16"/>
                        </a:lnTo>
                        <a:lnTo>
                          <a:pt x="0" y="12"/>
                        </a:lnTo>
                      </a:path>
                    </a:pathLst>
                  </a:custGeom>
                  <a:solidFill>
                    <a:srgbClr val="FFA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83" name="Freeform 255">
                    <a:extLst>
                      <a:ext uri="{FF2B5EF4-FFF2-40B4-BE49-F238E27FC236}">
                        <a16:creationId xmlns:a16="http://schemas.microsoft.com/office/drawing/2014/main" id="{9BEF1788-41A5-4796-A26F-A24E402F0D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6" y="2160"/>
                    <a:ext cx="23" cy="17"/>
                  </a:xfrm>
                  <a:custGeom>
                    <a:avLst/>
                    <a:gdLst>
                      <a:gd name="T0" fmla="*/ 22 w 23"/>
                      <a:gd name="T1" fmla="*/ 0 h 17"/>
                      <a:gd name="T2" fmla="*/ 8 w 23"/>
                      <a:gd name="T3" fmla="*/ 0 h 17"/>
                      <a:gd name="T4" fmla="*/ 6 w 23"/>
                      <a:gd name="T5" fmla="*/ 4 h 17"/>
                      <a:gd name="T6" fmla="*/ 3 w 23"/>
                      <a:gd name="T7" fmla="*/ 4 h 17"/>
                      <a:gd name="T8" fmla="*/ 0 w 23"/>
                      <a:gd name="T9" fmla="*/ 16 h 17"/>
                      <a:gd name="T10" fmla="*/ 5 w 23"/>
                      <a:gd name="T11" fmla="*/ 8 h 17"/>
                      <a:gd name="T12" fmla="*/ 9 w 23"/>
                      <a:gd name="T13" fmla="*/ 8 h 17"/>
                      <a:gd name="T14" fmla="*/ 16 w 23"/>
                      <a:gd name="T15" fmla="*/ 4 h 17"/>
                      <a:gd name="T16" fmla="*/ 22 w 23"/>
                      <a:gd name="T17" fmla="*/ 0 h 1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3" h="17">
                        <a:moveTo>
                          <a:pt x="22" y="0"/>
                        </a:moveTo>
                        <a:lnTo>
                          <a:pt x="8" y="0"/>
                        </a:lnTo>
                        <a:lnTo>
                          <a:pt x="6" y="4"/>
                        </a:lnTo>
                        <a:lnTo>
                          <a:pt x="3" y="4"/>
                        </a:lnTo>
                        <a:lnTo>
                          <a:pt x="0" y="16"/>
                        </a:lnTo>
                        <a:lnTo>
                          <a:pt x="5" y="8"/>
                        </a:lnTo>
                        <a:lnTo>
                          <a:pt x="9" y="8"/>
                        </a:lnTo>
                        <a:lnTo>
                          <a:pt x="16" y="4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FFA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84" name="Freeform 256">
                    <a:extLst>
                      <a:ext uri="{FF2B5EF4-FFF2-40B4-BE49-F238E27FC236}">
                        <a16:creationId xmlns:a16="http://schemas.microsoft.com/office/drawing/2014/main" id="{438449C4-0FF8-4B22-8A71-411859A96A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7" y="2124"/>
                    <a:ext cx="20" cy="26"/>
                  </a:xfrm>
                  <a:custGeom>
                    <a:avLst/>
                    <a:gdLst>
                      <a:gd name="T0" fmla="*/ 0 w 20"/>
                      <a:gd name="T1" fmla="*/ 0 h 26"/>
                      <a:gd name="T2" fmla="*/ 0 w 20"/>
                      <a:gd name="T3" fmla="*/ 4 h 26"/>
                      <a:gd name="T4" fmla="*/ 0 w 20"/>
                      <a:gd name="T5" fmla="*/ 14 h 26"/>
                      <a:gd name="T6" fmla="*/ 0 w 20"/>
                      <a:gd name="T7" fmla="*/ 20 h 26"/>
                      <a:gd name="T8" fmla="*/ 0 w 20"/>
                      <a:gd name="T9" fmla="*/ 23 h 26"/>
                      <a:gd name="T10" fmla="*/ 3 w 20"/>
                      <a:gd name="T11" fmla="*/ 20 h 26"/>
                      <a:gd name="T12" fmla="*/ 5 w 20"/>
                      <a:gd name="T13" fmla="*/ 19 h 26"/>
                      <a:gd name="T14" fmla="*/ 9 w 20"/>
                      <a:gd name="T15" fmla="*/ 18 h 26"/>
                      <a:gd name="T16" fmla="*/ 11 w 20"/>
                      <a:gd name="T17" fmla="*/ 18 h 26"/>
                      <a:gd name="T18" fmla="*/ 14 w 20"/>
                      <a:gd name="T19" fmla="*/ 20 h 26"/>
                      <a:gd name="T20" fmla="*/ 15 w 20"/>
                      <a:gd name="T21" fmla="*/ 22 h 26"/>
                      <a:gd name="T22" fmla="*/ 15 w 20"/>
                      <a:gd name="T23" fmla="*/ 23 h 26"/>
                      <a:gd name="T24" fmla="*/ 15 w 20"/>
                      <a:gd name="T25" fmla="*/ 24 h 26"/>
                      <a:gd name="T26" fmla="*/ 15 w 20"/>
                      <a:gd name="T27" fmla="*/ 25 h 26"/>
                      <a:gd name="T28" fmla="*/ 19 w 20"/>
                      <a:gd name="T29" fmla="*/ 23 h 26"/>
                      <a:gd name="T30" fmla="*/ 19 w 20"/>
                      <a:gd name="T31" fmla="*/ 20 h 26"/>
                      <a:gd name="T32" fmla="*/ 17 w 20"/>
                      <a:gd name="T33" fmla="*/ 19 h 26"/>
                      <a:gd name="T34" fmla="*/ 15 w 20"/>
                      <a:gd name="T35" fmla="*/ 19 h 26"/>
                      <a:gd name="T36" fmla="*/ 12 w 20"/>
                      <a:gd name="T37" fmla="*/ 17 h 26"/>
                      <a:gd name="T38" fmla="*/ 7 w 20"/>
                      <a:gd name="T39" fmla="*/ 13 h 26"/>
                      <a:gd name="T40" fmla="*/ 6 w 20"/>
                      <a:gd name="T41" fmla="*/ 10 h 26"/>
                      <a:gd name="T42" fmla="*/ 4 w 20"/>
                      <a:gd name="T43" fmla="*/ 7 h 26"/>
                      <a:gd name="T44" fmla="*/ 4 w 20"/>
                      <a:gd name="T45" fmla="*/ 5 h 26"/>
                      <a:gd name="T46" fmla="*/ 3 w 20"/>
                      <a:gd name="T47" fmla="*/ 4 h 26"/>
                      <a:gd name="T48" fmla="*/ 0 w 20"/>
                      <a:gd name="T49" fmla="*/ 0 h 2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20" h="26">
                        <a:moveTo>
                          <a:pt x="0" y="0"/>
                        </a:moveTo>
                        <a:lnTo>
                          <a:pt x="0" y="4"/>
                        </a:lnTo>
                        <a:lnTo>
                          <a:pt x="0" y="14"/>
                        </a:lnTo>
                        <a:lnTo>
                          <a:pt x="0" y="20"/>
                        </a:lnTo>
                        <a:lnTo>
                          <a:pt x="0" y="23"/>
                        </a:lnTo>
                        <a:lnTo>
                          <a:pt x="3" y="20"/>
                        </a:lnTo>
                        <a:lnTo>
                          <a:pt x="5" y="19"/>
                        </a:lnTo>
                        <a:lnTo>
                          <a:pt x="9" y="18"/>
                        </a:lnTo>
                        <a:lnTo>
                          <a:pt x="11" y="18"/>
                        </a:lnTo>
                        <a:lnTo>
                          <a:pt x="14" y="20"/>
                        </a:lnTo>
                        <a:lnTo>
                          <a:pt x="15" y="22"/>
                        </a:lnTo>
                        <a:lnTo>
                          <a:pt x="15" y="23"/>
                        </a:lnTo>
                        <a:lnTo>
                          <a:pt x="15" y="24"/>
                        </a:lnTo>
                        <a:lnTo>
                          <a:pt x="15" y="25"/>
                        </a:lnTo>
                        <a:lnTo>
                          <a:pt x="19" y="23"/>
                        </a:lnTo>
                        <a:lnTo>
                          <a:pt x="19" y="20"/>
                        </a:lnTo>
                        <a:lnTo>
                          <a:pt x="17" y="19"/>
                        </a:lnTo>
                        <a:lnTo>
                          <a:pt x="15" y="19"/>
                        </a:lnTo>
                        <a:lnTo>
                          <a:pt x="12" y="17"/>
                        </a:lnTo>
                        <a:lnTo>
                          <a:pt x="7" y="13"/>
                        </a:lnTo>
                        <a:lnTo>
                          <a:pt x="6" y="10"/>
                        </a:lnTo>
                        <a:lnTo>
                          <a:pt x="4" y="7"/>
                        </a:lnTo>
                        <a:lnTo>
                          <a:pt x="4" y="5"/>
                        </a:lnTo>
                        <a:lnTo>
                          <a:pt x="3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A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85" name="Freeform 257">
                    <a:extLst>
                      <a:ext uri="{FF2B5EF4-FFF2-40B4-BE49-F238E27FC236}">
                        <a16:creationId xmlns:a16="http://schemas.microsoft.com/office/drawing/2014/main" id="{4A2D6605-30D1-4D99-ACCA-568F73643B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85" y="2113"/>
                    <a:ext cx="17" cy="17"/>
                  </a:xfrm>
                  <a:custGeom>
                    <a:avLst/>
                    <a:gdLst>
                      <a:gd name="T0" fmla="*/ 5 w 17"/>
                      <a:gd name="T1" fmla="*/ 0 h 17"/>
                      <a:gd name="T2" fmla="*/ 0 w 17"/>
                      <a:gd name="T3" fmla="*/ 10 h 17"/>
                      <a:gd name="T4" fmla="*/ 5 w 17"/>
                      <a:gd name="T5" fmla="*/ 12 h 17"/>
                      <a:gd name="T6" fmla="*/ 3 w 17"/>
                      <a:gd name="T7" fmla="*/ 16 h 17"/>
                      <a:gd name="T8" fmla="*/ 16 w 17"/>
                      <a:gd name="T9" fmla="*/ 16 h 17"/>
                      <a:gd name="T10" fmla="*/ 5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5" y="0"/>
                        </a:moveTo>
                        <a:lnTo>
                          <a:pt x="0" y="10"/>
                        </a:lnTo>
                        <a:lnTo>
                          <a:pt x="5" y="12"/>
                        </a:lnTo>
                        <a:lnTo>
                          <a:pt x="3" y="16"/>
                        </a:lnTo>
                        <a:lnTo>
                          <a:pt x="16" y="16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FFA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86" name="Freeform 258">
                    <a:extLst>
                      <a:ext uri="{FF2B5EF4-FFF2-40B4-BE49-F238E27FC236}">
                        <a16:creationId xmlns:a16="http://schemas.microsoft.com/office/drawing/2014/main" id="{54D697C2-7092-41E4-9008-6DE2AEF4FB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8" y="2141"/>
                    <a:ext cx="17" cy="26"/>
                  </a:xfrm>
                  <a:custGeom>
                    <a:avLst/>
                    <a:gdLst>
                      <a:gd name="T0" fmla="*/ 0 w 17"/>
                      <a:gd name="T1" fmla="*/ 0 h 26"/>
                      <a:gd name="T2" fmla="*/ 4 w 17"/>
                      <a:gd name="T3" fmla="*/ 3 h 26"/>
                      <a:gd name="T4" fmla="*/ 7 w 17"/>
                      <a:gd name="T5" fmla="*/ 6 h 26"/>
                      <a:gd name="T6" fmla="*/ 7 w 17"/>
                      <a:gd name="T7" fmla="*/ 10 h 26"/>
                      <a:gd name="T8" fmla="*/ 7 w 17"/>
                      <a:gd name="T9" fmla="*/ 16 h 26"/>
                      <a:gd name="T10" fmla="*/ 7 w 17"/>
                      <a:gd name="T11" fmla="*/ 13 h 26"/>
                      <a:gd name="T12" fmla="*/ 7 w 17"/>
                      <a:gd name="T13" fmla="*/ 17 h 26"/>
                      <a:gd name="T14" fmla="*/ 4 w 17"/>
                      <a:gd name="T15" fmla="*/ 25 h 26"/>
                      <a:gd name="T16" fmla="*/ 14 w 17"/>
                      <a:gd name="T17" fmla="*/ 17 h 26"/>
                      <a:gd name="T18" fmla="*/ 11 w 17"/>
                      <a:gd name="T19" fmla="*/ 18 h 26"/>
                      <a:gd name="T20" fmla="*/ 14 w 17"/>
                      <a:gd name="T21" fmla="*/ 14 h 26"/>
                      <a:gd name="T22" fmla="*/ 16 w 17"/>
                      <a:gd name="T23" fmla="*/ 12 h 26"/>
                      <a:gd name="T24" fmla="*/ 14 w 17"/>
                      <a:gd name="T25" fmla="*/ 9 h 26"/>
                      <a:gd name="T26" fmla="*/ 14 w 17"/>
                      <a:gd name="T27" fmla="*/ 7 h 26"/>
                      <a:gd name="T28" fmla="*/ 13 w 17"/>
                      <a:gd name="T29" fmla="*/ 4 h 26"/>
                      <a:gd name="T30" fmla="*/ 11 w 17"/>
                      <a:gd name="T31" fmla="*/ 2 h 26"/>
                      <a:gd name="T32" fmla="*/ 5 w 17"/>
                      <a:gd name="T33" fmla="*/ 0 h 26"/>
                      <a:gd name="T34" fmla="*/ 0 w 17"/>
                      <a:gd name="T35" fmla="*/ 0 h 2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7" h="26">
                        <a:moveTo>
                          <a:pt x="0" y="0"/>
                        </a:moveTo>
                        <a:lnTo>
                          <a:pt x="4" y="3"/>
                        </a:lnTo>
                        <a:lnTo>
                          <a:pt x="7" y="6"/>
                        </a:lnTo>
                        <a:lnTo>
                          <a:pt x="7" y="10"/>
                        </a:lnTo>
                        <a:lnTo>
                          <a:pt x="7" y="16"/>
                        </a:lnTo>
                        <a:lnTo>
                          <a:pt x="7" y="13"/>
                        </a:lnTo>
                        <a:lnTo>
                          <a:pt x="7" y="17"/>
                        </a:lnTo>
                        <a:lnTo>
                          <a:pt x="4" y="25"/>
                        </a:lnTo>
                        <a:lnTo>
                          <a:pt x="14" y="17"/>
                        </a:lnTo>
                        <a:lnTo>
                          <a:pt x="11" y="18"/>
                        </a:lnTo>
                        <a:lnTo>
                          <a:pt x="14" y="14"/>
                        </a:lnTo>
                        <a:lnTo>
                          <a:pt x="16" y="12"/>
                        </a:lnTo>
                        <a:lnTo>
                          <a:pt x="14" y="9"/>
                        </a:lnTo>
                        <a:lnTo>
                          <a:pt x="14" y="7"/>
                        </a:lnTo>
                        <a:lnTo>
                          <a:pt x="13" y="4"/>
                        </a:lnTo>
                        <a:lnTo>
                          <a:pt x="11" y="2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776" name="Freeform 259">
                  <a:extLst>
                    <a:ext uri="{FF2B5EF4-FFF2-40B4-BE49-F238E27FC236}">
                      <a16:creationId xmlns:a16="http://schemas.microsoft.com/office/drawing/2014/main" id="{9BB74C84-8BD0-459D-9930-A435DA7342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" y="2101"/>
                  <a:ext cx="26" cy="17"/>
                </a:xfrm>
                <a:custGeom>
                  <a:avLst/>
                  <a:gdLst>
                    <a:gd name="T0" fmla="*/ 1 w 26"/>
                    <a:gd name="T1" fmla="*/ 16 h 17"/>
                    <a:gd name="T2" fmla="*/ 0 w 26"/>
                    <a:gd name="T3" fmla="*/ 14 h 17"/>
                    <a:gd name="T4" fmla="*/ 4 w 26"/>
                    <a:gd name="T5" fmla="*/ 6 h 17"/>
                    <a:gd name="T6" fmla="*/ 8 w 26"/>
                    <a:gd name="T7" fmla="*/ 3 h 17"/>
                    <a:gd name="T8" fmla="*/ 10 w 26"/>
                    <a:gd name="T9" fmla="*/ 1 h 17"/>
                    <a:gd name="T10" fmla="*/ 17 w 26"/>
                    <a:gd name="T11" fmla="*/ 0 h 17"/>
                    <a:gd name="T12" fmla="*/ 25 w 26"/>
                    <a:gd name="T13" fmla="*/ 0 h 17"/>
                    <a:gd name="T14" fmla="*/ 21 w 26"/>
                    <a:gd name="T15" fmla="*/ 5 h 17"/>
                    <a:gd name="T16" fmla="*/ 5 w 26"/>
                    <a:gd name="T17" fmla="*/ 12 h 17"/>
                    <a:gd name="T18" fmla="*/ 1 w 26"/>
                    <a:gd name="T19" fmla="*/ 16 h 1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6" h="17">
                      <a:moveTo>
                        <a:pt x="1" y="16"/>
                      </a:moveTo>
                      <a:lnTo>
                        <a:pt x="0" y="14"/>
                      </a:lnTo>
                      <a:lnTo>
                        <a:pt x="4" y="6"/>
                      </a:lnTo>
                      <a:lnTo>
                        <a:pt x="8" y="3"/>
                      </a:lnTo>
                      <a:lnTo>
                        <a:pt x="10" y="1"/>
                      </a:lnTo>
                      <a:lnTo>
                        <a:pt x="17" y="0"/>
                      </a:lnTo>
                      <a:lnTo>
                        <a:pt x="25" y="0"/>
                      </a:lnTo>
                      <a:lnTo>
                        <a:pt x="21" y="5"/>
                      </a:lnTo>
                      <a:lnTo>
                        <a:pt x="5" y="12"/>
                      </a:lnTo>
                      <a:lnTo>
                        <a:pt x="1" y="16"/>
                      </a:lnTo>
                    </a:path>
                  </a:pathLst>
                </a:custGeom>
                <a:solidFill>
                  <a:srgbClr val="FFA04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77" name="Freeform 260">
                  <a:extLst>
                    <a:ext uri="{FF2B5EF4-FFF2-40B4-BE49-F238E27FC236}">
                      <a16:creationId xmlns:a16="http://schemas.microsoft.com/office/drawing/2014/main" id="{C378002F-424F-4CEA-A566-489DCB409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2" y="2102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0 w 17"/>
                    <a:gd name="T3" fmla="*/ 11 h 17"/>
                    <a:gd name="T4" fmla="*/ 1 w 17"/>
                    <a:gd name="T5" fmla="*/ 4 h 17"/>
                    <a:gd name="T6" fmla="*/ 3 w 17"/>
                    <a:gd name="T7" fmla="*/ 3 h 17"/>
                    <a:gd name="T8" fmla="*/ 5 w 17"/>
                    <a:gd name="T9" fmla="*/ 0 h 17"/>
                    <a:gd name="T10" fmla="*/ 9 w 17"/>
                    <a:gd name="T11" fmla="*/ 0 h 17"/>
                    <a:gd name="T12" fmla="*/ 12 w 17"/>
                    <a:gd name="T13" fmla="*/ 1 h 17"/>
                    <a:gd name="T14" fmla="*/ 16 w 17"/>
                    <a:gd name="T15" fmla="*/ 4 h 17"/>
                    <a:gd name="T16" fmla="*/ 14 w 17"/>
                    <a:gd name="T17" fmla="*/ 7 h 17"/>
                    <a:gd name="T18" fmla="*/ 11 w 17"/>
                    <a:gd name="T19" fmla="*/ 5 h 17"/>
                    <a:gd name="T20" fmla="*/ 7 w 17"/>
                    <a:gd name="T21" fmla="*/ 4 h 17"/>
                    <a:gd name="T22" fmla="*/ 3 w 17"/>
                    <a:gd name="T23" fmla="*/ 7 h 17"/>
                    <a:gd name="T24" fmla="*/ 1 w 17"/>
                    <a:gd name="T25" fmla="*/ 9 h 17"/>
                    <a:gd name="T26" fmla="*/ 0 w 17"/>
                    <a:gd name="T27" fmla="*/ 16 h 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7" h="17">
                      <a:moveTo>
                        <a:pt x="0" y="16"/>
                      </a:moveTo>
                      <a:lnTo>
                        <a:pt x="0" y="11"/>
                      </a:lnTo>
                      <a:lnTo>
                        <a:pt x="1" y="4"/>
                      </a:lnTo>
                      <a:lnTo>
                        <a:pt x="3" y="3"/>
                      </a:lnTo>
                      <a:lnTo>
                        <a:pt x="5" y="0"/>
                      </a:lnTo>
                      <a:lnTo>
                        <a:pt x="9" y="0"/>
                      </a:lnTo>
                      <a:lnTo>
                        <a:pt x="12" y="1"/>
                      </a:lnTo>
                      <a:lnTo>
                        <a:pt x="16" y="4"/>
                      </a:lnTo>
                      <a:lnTo>
                        <a:pt x="14" y="7"/>
                      </a:lnTo>
                      <a:lnTo>
                        <a:pt x="11" y="5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1" y="9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E07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78" name="Oval 261">
                  <a:extLst>
                    <a:ext uri="{FF2B5EF4-FFF2-40B4-BE49-F238E27FC236}">
                      <a16:creationId xmlns:a16="http://schemas.microsoft.com/office/drawing/2014/main" id="{1D2C1F80-BCF1-405B-9A16-3B08A5412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9" y="2120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79" name="Freeform 262">
                  <a:extLst>
                    <a:ext uri="{FF2B5EF4-FFF2-40B4-BE49-F238E27FC236}">
                      <a16:creationId xmlns:a16="http://schemas.microsoft.com/office/drawing/2014/main" id="{CE519CF4-44A8-4CDF-B7D6-3CA2562E5A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2" y="2118"/>
                  <a:ext cx="17" cy="17"/>
                </a:xfrm>
                <a:custGeom>
                  <a:avLst/>
                  <a:gdLst>
                    <a:gd name="T0" fmla="*/ 4 w 17"/>
                    <a:gd name="T1" fmla="*/ 16 h 17"/>
                    <a:gd name="T2" fmla="*/ 0 w 17"/>
                    <a:gd name="T3" fmla="*/ 9 h 17"/>
                    <a:gd name="T4" fmla="*/ 5 w 17"/>
                    <a:gd name="T5" fmla="*/ 2 h 17"/>
                    <a:gd name="T6" fmla="*/ 9 w 17"/>
                    <a:gd name="T7" fmla="*/ 0 h 17"/>
                    <a:gd name="T8" fmla="*/ 13 w 17"/>
                    <a:gd name="T9" fmla="*/ 0 h 17"/>
                    <a:gd name="T10" fmla="*/ 16 w 17"/>
                    <a:gd name="T11" fmla="*/ 5 h 17"/>
                    <a:gd name="T12" fmla="*/ 4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4" y="16"/>
                      </a:move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9" y="0"/>
                      </a:lnTo>
                      <a:lnTo>
                        <a:pt x="13" y="0"/>
                      </a:lnTo>
                      <a:lnTo>
                        <a:pt x="16" y="5"/>
                      </a:lnTo>
                      <a:lnTo>
                        <a:pt x="4" y="16"/>
                      </a:lnTo>
                    </a:path>
                  </a:pathLst>
                </a:custGeom>
                <a:solidFill>
                  <a:srgbClr val="FFA04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80" name="Freeform 263">
                  <a:extLst>
                    <a:ext uri="{FF2B5EF4-FFF2-40B4-BE49-F238E27FC236}">
                      <a16:creationId xmlns:a16="http://schemas.microsoft.com/office/drawing/2014/main" id="{C6B38840-5192-49E9-A6DD-E7546BE106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4" y="2119"/>
                  <a:ext cx="17" cy="17"/>
                </a:xfrm>
                <a:custGeom>
                  <a:avLst/>
                  <a:gdLst>
                    <a:gd name="T0" fmla="*/ 3 w 17"/>
                    <a:gd name="T1" fmla="*/ 16 h 17"/>
                    <a:gd name="T2" fmla="*/ 0 w 17"/>
                    <a:gd name="T3" fmla="*/ 16 h 17"/>
                    <a:gd name="T4" fmla="*/ 4 w 17"/>
                    <a:gd name="T5" fmla="*/ 8 h 17"/>
                    <a:gd name="T6" fmla="*/ 6 w 17"/>
                    <a:gd name="T7" fmla="*/ 3 h 17"/>
                    <a:gd name="T8" fmla="*/ 11 w 17"/>
                    <a:gd name="T9" fmla="*/ 0 h 17"/>
                    <a:gd name="T10" fmla="*/ 13 w 17"/>
                    <a:gd name="T11" fmla="*/ 0 h 17"/>
                    <a:gd name="T12" fmla="*/ 16 w 17"/>
                    <a:gd name="T13" fmla="*/ 3 h 17"/>
                    <a:gd name="T14" fmla="*/ 10 w 17"/>
                    <a:gd name="T15" fmla="*/ 3 h 17"/>
                    <a:gd name="T16" fmla="*/ 7 w 17"/>
                    <a:gd name="T17" fmla="*/ 5 h 17"/>
                    <a:gd name="T18" fmla="*/ 3 w 17"/>
                    <a:gd name="T19" fmla="*/ 16 h 1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7" h="17">
                      <a:moveTo>
                        <a:pt x="3" y="16"/>
                      </a:moveTo>
                      <a:lnTo>
                        <a:pt x="0" y="16"/>
                      </a:lnTo>
                      <a:lnTo>
                        <a:pt x="4" y="8"/>
                      </a:lnTo>
                      <a:lnTo>
                        <a:pt x="6" y="3"/>
                      </a:lnTo>
                      <a:lnTo>
                        <a:pt x="11" y="0"/>
                      </a:lnTo>
                      <a:lnTo>
                        <a:pt x="13" y="0"/>
                      </a:lnTo>
                      <a:lnTo>
                        <a:pt x="16" y="3"/>
                      </a:lnTo>
                      <a:lnTo>
                        <a:pt x="10" y="3"/>
                      </a:lnTo>
                      <a:lnTo>
                        <a:pt x="7" y="5"/>
                      </a:lnTo>
                      <a:lnTo>
                        <a:pt x="3" y="16"/>
                      </a:lnTo>
                    </a:path>
                  </a:pathLst>
                </a:custGeom>
                <a:solidFill>
                  <a:srgbClr val="C0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763" name="Group 264">
                <a:extLst>
                  <a:ext uri="{FF2B5EF4-FFF2-40B4-BE49-F238E27FC236}">
                    <a16:creationId xmlns:a16="http://schemas.microsoft.com/office/drawing/2014/main" id="{705A1CE8-72AE-4B39-9AD8-DA9761E52D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8" y="2092"/>
                <a:ext cx="52" cy="27"/>
                <a:chOff x="4068" y="2092"/>
                <a:chExt cx="52" cy="27"/>
              </a:xfrm>
            </p:grpSpPr>
            <p:sp>
              <p:nvSpPr>
                <p:cNvPr id="26764" name="Freeform 265">
                  <a:extLst>
                    <a:ext uri="{FF2B5EF4-FFF2-40B4-BE49-F238E27FC236}">
                      <a16:creationId xmlns:a16="http://schemas.microsoft.com/office/drawing/2014/main" id="{D1DCF2CC-6295-4418-B5AB-E52710B50D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8" y="2102"/>
                  <a:ext cx="17" cy="17"/>
                </a:xfrm>
                <a:custGeom>
                  <a:avLst/>
                  <a:gdLst>
                    <a:gd name="T0" fmla="*/ 0 w 17"/>
                    <a:gd name="T1" fmla="*/ 13 h 17"/>
                    <a:gd name="T2" fmla="*/ 4 w 17"/>
                    <a:gd name="T3" fmla="*/ 16 h 17"/>
                    <a:gd name="T4" fmla="*/ 4 w 17"/>
                    <a:gd name="T5" fmla="*/ 13 h 17"/>
                    <a:gd name="T6" fmla="*/ 10 w 17"/>
                    <a:gd name="T7" fmla="*/ 9 h 17"/>
                    <a:gd name="T8" fmla="*/ 12 w 17"/>
                    <a:gd name="T9" fmla="*/ 7 h 17"/>
                    <a:gd name="T10" fmla="*/ 14 w 17"/>
                    <a:gd name="T11" fmla="*/ 5 h 17"/>
                    <a:gd name="T12" fmla="*/ 16 w 17"/>
                    <a:gd name="T13" fmla="*/ 3 h 17"/>
                    <a:gd name="T14" fmla="*/ 16 w 17"/>
                    <a:gd name="T15" fmla="*/ 0 h 17"/>
                    <a:gd name="T16" fmla="*/ 11 w 17"/>
                    <a:gd name="T17" fmla="*/ 4 h 17"/>
                    <a:gd name="T18" fmla="*/ 8 w 17"/>
                    <a:gd name="T19" fmla="*/ 6 h 17"/>
                    <a:gd name="T20" fmla="*/ 4 w 17"/>
                    <a:gd name="T21" fmla="*/ 7 h 17"/>
                    <a:gd name="T22" fmla="*/ 1 w 17"/>
                    <a:gd name="T23" fmla="*/ 10 h 17"/>
                    <a:gd name="T24" fmla="*/ 0 w 17"/>
                    <a:gd name="T25" fmla="*/ 13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0" y="13"/>
                      </a:moveTo>
                      <a:lnTo>
                        <a:pt x="4" y="16"/>
                      </a:lnTo>
                      <a:lnTo>
                        <a:pt x="4" y="13"/>
                      </a:lnTo>
                      <a:lnTo>
                        <a:pt x="10" y="9"/>
                      </a:lnTo>
                      <a:lnTo>
                        <a:pt x="12" y="7"/>
                      </a:lnTo>
                      <a:lnTo>
                        <a:pt x="14" y="5"/>
                      </a:lnTo>
                      <a:lnTo>
                        <a:pt x="16" y="3"/>
                      </a:lnTo>
                      <a:lnTo>
                        <a:pt x="16" y="0"/>
                      </a:lnTo>
                      <a:lnTo>
                        <a:pt x="11" y="4"/>
                      </a:lnTo>
                      <a:lnTo>
                        <a:pt x="8" y="6"/>
                      </a:lnTo>
                      <a:lnTo>
                        <a:pt x="4" y="7"/>
                      </a:lnTo>
                      <a:lnTo>
                        <a:pt x="1" y="10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5" name="Freeform 266">
                  <a:extLst>
                    <a:ext uri="{FF2B5EF4-FFF2-40B4-BE49-F238E27FC236}">
                      <a16:creationId xmlns:a16="http://schemas.microsoft.com/office/drawing/2014/main" id="{D34322F1-98CA-46A9-8A3A-0EA6829F43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3" y="2092"/>
                  <a:ext cx="17" cy="18"/>
                </a:xfrm>
                <a:custGeom>
                  <a:avLst/>
                  <a:gdLst>
                    <a:gd name="T0" fmla="*/ 0 w 17"/>
                    <a:gd name="T1" fmla="*/ 17 h 18"/>
                    <a:gd name="T2" fmla="*/ 0 w 17"/>
                    <a:gd name="T3" fmla="*/ 13 h 18"/>
                    <a:gd name="T4" fmla="*/ 0 w 17"/>
                    <a:gd name="T5" fmla="*/ 10 h 18"/>
                    <a:gd name="T6" fmla="*/ 1 w 17"/>
                    <a:gd name="T7" fmla="*/ 8 h 18"/>
                    <a:gd name="T8" fmla="*/ 3 w 17"/>
                    <a:gd name="T9" fmla="*/ 6 h 18"/>
                    <a:gd name="T10" fmla="*/ 8 w 17"/>
                    <a:gd name="T11" fmla="*/ 3 h 18"/>
                    <a:gd name="T12" fmla="*/ 16 w 17"/>
                    <a:gd name="T13" fmla="*/ 0 h 18"/>
                    <a:gd name="T14" fmla="*/ 12 w 17"/>
                    <a:gd name="T15" fmla="*/ 5 h 18"/>
                    <a:gd name="T16" fmla="*/ 7 w 17"/>
                    <a:gd name="T17" fmla="*/ 7 h 18"/>
                    <a:gd name="T18" fmla="*/ 5 w 17"/>
                    <a:gd name="T19" fmla="*/ 10 h 18"/>
                    <a:gd name="T20" fmla="*/ 3 w 17"/>
                    <a:gd name="T21" fmla="*/ 13 h 18"/>
                    <a:gd name="T22" fmla="*/ 0 w 17"/>
                    <a:gd name="T23" fmla="*/ 17 h 1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" h="18">
                      <a:moveTo>
                        <a:pt x="0" y="17"/>
                      </a:moveTo>
                      <a:lnTo>
                        <a:pt x="0" y="13"/>
                      </a:lnTo>
                      <a:lnTo>
                        <a:pt x="0" y="10"/>
                      </a:lnTo>
                      <a:lnTo>
                        <a:pt x="1" y="8"/>
                      </a:lnTo>
                      <a:lnTo>
                        <a:pt x="3" y="6"/>
                      </a:lnTo>
                      <a:lnTo>
                        <a:pt x="8" y="3"/>
                      </a:lnTo>
                      <a:lnTo>
                        <a:pt x="16" y="0"/>
                      </a:lnTo>
                      <a:lnTo>
                        <a:pt x="12" y="5"/>
                      </a:lnTo>
                      <a:lnTo>
                        <a:pt x="7" y="7"/>
                      </a:lnTo>
                      <a:lnTo>
                        <a:pt x="5" y="10"/>
                      </a:lnTo>
                      <a:lnTo>
                        <a:pt x="3" y="13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6749" name="Freeform 267">
              <a:extLst>
                <a:ext uri="{FF2B5EF4-FFF2-40B4-BE49-F238E27FC236}">
                  <a16:creationId xmlns:a16="http://schemas.microsoft.com/office/drawing/2014/main" id="{A32E576A-8B55-486B-B5C5-F355BE411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" y="2830"/>
              <a:ext cx="69" cy="17"/>
            </a:xfrm>
            <a:custGeom>
              <a:avLst/>
              <a:gdLst>
                <a:gd name="T0" fmla="*/ 68 w 69"/>
                <a:gd name="T1" fmla="*/ 0 h 17"/>
                <a:gd name="T2" fmla="*/ 33 w 69"/>
                <a:gd name="T3" fmla="*/ 6 h 17"/>
                <a:gd name="T4" fmla="*/ 0 w 69"/>
                <a:gd name="T5" fmla="*/ 5 h 17"/>
                <a:gd name="T6" fmla="*/ 2 w 69"/>
                <a:gd name="T7" fmla="*/ 10 h 17"/>
                <a:gd name="T8" fmla="*/ 23 w 69"/>
                <a:gd name="T9" fmla="*/ 14 h 17"/>
                <a:gd name="T10" fmla="*/ 34 w 69"/>
                <a:gd name="T11" fmla="*/ 16 h 17"/>
                <a:gd name="T12" fmla="*/ 59 w 69"/>
                <a:gd name="T13" fmla="*/ 13 h 17"/>
                <a:gd name="T14" fmla="*/ 68 w 6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17">
                  <a:moveTo>
                    <a:pt x="68" y="0"/>
                  </a:moveTo>
                  <a:lnTo>
                    <a:pt x="33" y="6"/>
                  </a:lnTo>
                  <a:lnTo>
                    <a:pt x="0" y="5"/>
                  </a:lnTo>
                  <a:lnTo>
                    <a:pt x="2" y="10"/>
                  </a:lnTo>
                  <a:lnTo>
                    <a:pt x="23" y="14"/>
                  </a:lnTo>
                  <a:lnTo>
                    <a:pt x="34" y="16"/>
                  </a:lnTo>
                  <a:lnTo>
                    <a:pt x="59" y="13"/>
                  </a:lnTo>
                  <a:lnTo>
                    <a:pt x="68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0" name="Freeform 268">
              <a:extLst>
                <a:ext uri="{FF2B5EF4-FFF2-40B4-BE49-F238E27FC236}">
                  <a16:creationId xmlns:a16="http://schemas.microsoft.com/office/drawing/2014/main" id="{66562864-E0D4-4C49-8FB6-956B0B43E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" y="2239"/>
              <a:ext cx="178" cy="164"/>
            </a:xfrm>
            <a:custGeom>
              <a:avLst/>
              <a:gdLst>
                <a:gd name="T0" fmla="*/ 173 w 178"/>
                <a:gd name="T1" fmla="*/ 163 h 164"/>
                <a:gd name="T2" fmla="*/ 177 w 178"/>
                <a:gd name="T3" fmla="*/ 145 h 164"/>
                <a:gd name="T4" fmla="*/ 177 w 178"/>
                <a:gd name="T5" fmla="*/ 134 h 164"/>
                <a:gd name="T6" fmla="*/ 175 w 178"/>
                <a:gd name="T7" fmla="*/ 124 h 164"/>
                <a:gd name="T8" fmla="*/ 158 w 178"/>
                <a:gd name="T9" fmla="*/ 73 h 164"/>
                <a:gd name="T10" fmla="*/ 158 w 178"/>
                <a:gd name="T11" fmla="*/ 67 h 164"/>
                <a:gd name="T12" fmla="*/ 156 w 178"/>
                <a:gd name="T13" fmla="*/ 60 h 164"/>
                <a:gd name="T14" fmla="*/ 158 w 178"/>
                <a:gd name="T15" fmla="*/ 34 h 164"/>
                <a:gd name="T16" fmla="*/ 146 w 178"/>
                <a:gd name="T17" fmla="*/ 57 h 164"/>
                <a:gd name="T18" fmla="*/ 91 w 178"/>
                <a:gd name="T19" fmla="*/ 13 h 164"/>
                <a:gd name="T20" fmla="*/ 78 w 178"/>
                <a:gd name="T21" fmla="*/ 7 h 164"/>
                <a:gd name="T22" fmla="*/ 64 w 178"/>
                <a:gd name="T23" fmla="*/ 1 h 164"/>
                <a:gd name="T24" fmla="*/ 56 w 178"/>
                <a:gd name="T25" fmla="*/ 0 h 164"/>
                <a:gd name="T26" fmla="*/ 42 w 178"/>
                <a:gd name="T27" fmla="*/ 0 h 164"/>
                <a:gd name="T28" fmla="*/ 0 w 178"/>
                <a:gd name="T29" fmla="*/ 5 h 164"/>
                <a:gd name="T30" fmla="*/ 30 w 178"/>
                <a:gd name="T31" fmla="*/ 8 h 164"/>
                <a:gd name="T32" fmla="*/ 41 w 178"/>
                <a:gd name="T33" fmla="*/ 9 h 164"/>
                <a:gd name="T34" fmla="*/ 53 w 178"/>
                <a:gd name="T35" fmla="*/ 12 h 164"/>
                <a:gd name="T36" fmla="*/ 71 w 178"/>
                <a:gd name="T37" fmla="*/ 19 h 164"/>
                <a:gd name="T38" fmla="*/ 82 w 178"/>
                <a:gd name="T39" fmla="*/ 23 h 164"/>
                <a:gd name="T40" fmla="*/ 92 w 178"/>
                <a:gd name="T41" fmla="*/ 30 h 164"/>
                <a:gd name="T42" fmla="*/ 103 w 178"/>
                <a:gd name="T43" fmla="*/ 40 h 164"/>
                <a:gd name="T44" fmla="*/ 111 w 178"/>
                <a:gd name="T45" fmla="*/ 50 h 164"/>
                <a:gd name="T46" fmla="*/ 114 w 178"/>
                <a:gd name="T47" fmla="*/ 56 h 164"/>
                <a:gd name="T48" fmla="*/ 100 w 178"/>
                <a:gd name="T49" fmla="*/ 45 h 164"/>
                <a:gd name="T50" fmla="*/ 94 w 178"/>
                <a:gd name="T51" fmla="*/ 42 h 164"/>
                <a:gd name="T52" fmla="*/ 91 w 178"/>
                <a:gd name="T53" fmla="*/ 41 h 164"/>
                <a:gd name="T54" fmla="*/ 103 w 178"/>
                <a:gd name="T55" fmla="*/ 57 h 164"/>
                <a:gd name="T56" fmla="*/ 130 w 178"/>
                <a:gd name="T57" fmla="*/ 95 h 164"/>
                <a:gd name="T58" fmla="*/ 133 w 178"/>
                <a:gd name="T59" fmla="*/ 101 h 164"/>
                <a:gd name="T60" fmla="*/ 139 w 178"/>
                <a:gd name="T61" fmla="*/ 105 h 164"/>
                <a:gd name="T62" fmla="*/ 155 w 178"/>
                <a:gd name="T63" fmla="*/ 115 h 164"/>
                <a:gd name="T64" fmla="*/ 155 w 178"/>
                <a:gd name="T65" fmla="*/ 121 h 164"/>
                <a:gd name="T66" fmla="*/ 116 w 178"/>
                <a:gd name="T67" fmla="*/ 111 h 164"/>
                <a:gd name="T68" fmla="*/ 100 w 178"/>
                <a:gd name="T69" fmla="*/ 109 h 164"/>
                <a:gd name="T70" fmla="*/ 90 w 178"/>
                <a:gd name="T71" fmla="*/ 109 h 164"/>
                <a:gd name="T72" fmla="*/ 123 w 178"/>
                <a:gd name="T73" fmla="*/ 121 h 164"/>
                <a:gd name="T74" fmla="*/ 136 w 178"/>
                <a:gd name="T75" fmla="*/ 125 h 164"/>
                <a:gd name="T76" fmla="*/ 148 w 178"/>
                <a:gd name="T77" fmla="*/ 130 h 164"/>
                <a:gd name="T78" fmla="*/ 158 w 178"/>
                <a:gd name="T79" fmla="*/ 135 h 164"/>
                <a:gd name="T80" fmla="*/ 163 w 178"/>
                <a:gd name="T81" fmla="*/ 142 h 164"/>
                <a:gd name="T82" fmla="*/ 168 w 178"/>
                <a:gd name="T83" fmla="*/ 150 h 164"/>
                <a:gd name="T84" fmla="*/ 173 w 178"/>
                <a:gd name="T85" fmla="*/ 163 h 1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78" h="164">
                  <a:moveTo>
                    <a:pt x="173" y="163"/>
                  </a:moveTo>
                  <a:lnTo>
                    <a:pt x="177" y="145"/>
                  </a:lnTo>
                  <a:lnTo>
                    <a:pt x="177" y="134"/>
                  </a:lnTo>
                  <a:lnTo>
                    <a:pt x="175" y="124"/>
                  </a:lnTo>
                  <a:lnTo>
                    <a:pt x="158" y="73"/>
                  </a:lnTo>
                  <a:lnTo>
                    <a:pt x="158" y="67"/>
                  </a:lnTo>
                  <a:lnTo>
                    <a:pt x="156" y="60"/>
                  </a:lnTo>
                  <a:lnTo>
                    <a:pt x="158" y="34"/>
                  </a:lnTo>
                  <a:lnTo>
                    <a:pt x="146" y="57"/>
                  </a:lnTo>
                  <a:lnTo>
                    <a:pt x="91" y="13"/>
                  </a:lnTo>
                  <a:lnTo>
                    <a:pt x="78" y="7"/>
                  </a:lnTo>
                  <a:lnTo>
                    <a:pt x="64" y="1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0" y="5"/>
                  </a:lnTo>
                  <a:lnTo>
                    <a:pt x="30" y="8"/>
                  </a:lnTo>
                  <a:lnTo>
                    <a:pt x="41" y="9"/>
                  </a:lnTo>
                  <a:lnTo>
                    <a:pt x="53" y="12"/>
                  </a:lnTo>
                  <a:lnTo>
                    <a:pt x="71" y="19"/>
                  </a:lnTo>
                  <a:lnTo>
                    <a:pt x="82" y="23"/>
                  </a:lnTo>
                  <a:lnTo>
                    <a:pt x="92" y="30"/>
                  </a:lnTo>
                  <a:lnTo>
                    <a:pt x="103" y="40"/>
                  </a:lnTo>
                  <a:lnTo>
                    <a:pt x="111" y="50"/>
                  </a:lnTo>
                  <a:lnTo>
                    <a:pt x="114" y="56"/>
                  </a:lnTo>
                  <a:lnTo>
                    <a:pt x="100" y="45"/>
                  </a:lnTo>
                  <a:lnTo>
                    <a:pt x="94" y="42"/>
                  </a:lnTo>
                  <a:lnTo>
                    <a:pt x="91" y="41"/>
                  </a:lnTo>
                  <a:lnTo>
                    <a:pt x="103" y="57"/>
                  </a:lnTo>
                  <a:lnTo>
                    <a:pt x="130" y="95"/>
                  </a:lnTo>
                  <a:lnTo>
                    <a:pt x="133" y="101"/>
                  </a:lnTo>
                  <a:lnTo>
                    <a:pt x="139" y="105"/>
                  </a:lnTo>
                  <a:lnTo>
                    <a:pt x="155" y="115"/>
                  </a:lnTo>
                  <a:lnTo>
                    <a:pt x="155" y="121"/>
                  </a:lnTo>
                  <a:lnTo>
                    <a:pt x="116" y="111"/>
                  </a:lnTo>
                  <a:lnTo>
                    <a:pt x="100" y="109"/>
                  </a:lnTo>
                  <a:lnTo>
                    <a:pt x="90" y="109"/>
                  </a:lnTo>
                  <a:lnTo>
                    <a:pt x="123" y="121"/>
                  </a:lnTo>
                  <a:lnTo>
                    <a:pt x="136" y="125"/>
                  </a:lnTo>
                  <a:lnTo>
                    <a:pt x="148" y="130"/>
                  </a:lnTo>
                  <a:lnTo>
                    <a:pt x="158" y="135"/>
                  </a:lnTo>
                  <a:lnTo>
                    <a:pt x="163" y="142"/>
                  </a:lnTo>
                  <a:lnTo>
                    <a:pt x="168" y="150"/>
                  </a:lnTo>
                  <a:lnTo>
                    <a:pt x="173" y="163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1" name="Freeform 269">
              <a:extLst>
                <a:ext uri="{FF2B5EF4-FFF2-40B4-BE49-F238E27FC236}">
                  <a16:creationId xmlns:a16="http://schemas.microsoft.com/office/drawing/2014/main" id="{61FDF86E-B3E7-4790-B6CA-79C8C82B0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2160"/>
              <a:ext cx="171" cy="136"/>
            </a:xfrm>
            <a:custGeom>
              <a:avLst/>
              <a:gdLst>
                <a:gd name="T0" fmla="*/ 170 w 171"/>
                <a:gd name="T1" fmla="*/ 98 h 136"/>
                <a:gd name="T2" fmla="*/ 154 w 171"/>
                <a:gd name="T3" fmla="*/ 135 h 136"/>
                <a:gd name="T4" fmla="*/ 123 w 171"/>
                <a:gd name="T5" fmla="*/ 101 h 136"/>
                <a:gd name="T6" fmla="*/ 110 w 171"/>
                <a:gd name="T7" fmla="*/ 92 h 136"/>
                <a:gd name="T8" fmla="*/ 99 w 171"/>
                <a:gd name="T9" fmla="*/ 86 h 136"/>
                <a:gd name="T10" fmla="*/ 88 w 171"/>
                <a:gd name="T11" fmla="*/ 84 h 136"/>
                <a:gd name="T12" fmla="*/ 67 w 171"/>
                <a:gd name="T13" fmla="*/ 79 h 136"/>
                <a:gd name="T14" fmla="*/ 70 w 171"/>
                <a:gd name="T15" fmla="*/ 85 h 136"/>
                <a:gd name="T16" fmla="*/ 41 w 171"/>
                <a:gd name="T17" fmla="*/ 80 h 136"/>
                <a:gd name="T18" fmla="*/ 42 w 171"/>
                <a:gd name="T19" fmla="*/ 76 h 136"/>
                <a:gd name="T20" fmla="*/ 42 w 171"/>
                <a:gd name="T21" fmla="*/ 72 h 136"/>
                <a:gd name="T22" fmla="*/ 38 w 171"/>
                <a:gd name="T23" fmla="*/ 69 h 136"/>
                <a:gd name="T24" fmla="*/ 26 w 171"/>
                <a:gd name="T25" fmla="*/ 65 h 136"/>
                <a:gd name="T26" fmla="*/ 14 w 171"/>
                <a:gd name="T27" fmla="*/ 64 h 136"/>
                <a:gd name="T28" fmla="*/ 8 w 171"/>
                <a:gd name="T29" fmla="*/ 64 h 136"/>
                <a:gd name="T30" fmla="*/ 0 w 171"/>
                <a:gd name="T31" fmla="*/ 69 h 136"/>
                <a:gd name="T32" fmla="*/ 13 w 171"/>
                <a:gd name="T33" fmla="*/ 56 h 136"/>
                <a:gd name="T34" fmla="*/ 19 w 171"/>
                <a:gd name="T35" fmla="*/ 53 h 136"/>
                <a:gd name="T36" fmla="*/ 30 w 171"/>
                <a:gd name="T37" fmla="*/ 53 h 136"/>
                <a:gd name="T38" fmla="*/ 39 w 171"/>
                <a:gd name="T39" fmla="*/ 55 h 136"/>
                <a:gd name="T40" fmla="*/ 71 w 171"/>
                <a:gd name="T41" fmla="*/ 65 h 136"/>
                <a:gd name="T42" fmla="*/ 70 w 171"/>
                <a:gd name="T43" fmla="*/ 44 h 136"/>
                <a:gd name="T44" fmla="*/ 71 w 171"/>
                <a:gd name="T45" fmla="*/ 36 h 136"/>
                <a:gd name="T46" fmla="*/ 75 w 171"/>
                <a:gd name="T47" fmla="*/ 27 h 136"/>
                <a:gd name="T48" fmla="*/ 90 w 171"/>
                <a:gd name="T49" fmla="*/ 0 h 136"/>
                <a:gd name="T50" fmla="*/ 80 w 171"/>
                <a:gd name="T51" fmla="*/ 34 h 136"/>
                <a:gd name="T52" fmla="*/ 81 w 171"/>
                <a:gd name="T53" fmla="*/ 38 h 136"/>
                <a:gd name="T54" fmla="*/ 90 w 171"/>
                <a:gd name="T55" fmla="*/ 43 h 136"/>
                <a:gd name="T56" fmla="*/ 104 w 171"/>
                <a:gd name="T57" fmla="*/ 10 h 136"/>
                <a:gd name="T58" fmla="*/ 99 w 171"/>
                <a:gd name="T59" fmla="*/ 54 h 136"/>
                <a:gd name="T60" fmla="*/ 122 w 171"/>
                <a:gd name="T61" fmla="*/ 10 h 136"/>
                <a:gd name="T62" fmla="*/ 110 w 171"/>
                <a:gd name="T63" fmla="*/ 50 h 136"/>
                <a:gd name="T64" fmla="*/ 132 w 171"/>
                <a:gd name="T65" fmla="*/ 21 h 136"/>
                <a:gd name="T66" fmla="*/ 129 w 171"/>
                <a:gd name="T67" fmla="*/ 41 h 136"/>
                <a:gd name="T68" fmla="*/ 153 w 171"/>
                <a:gd name="T69" fmla="*/ 15 h 136"/>
                <a:gd name="T70" fmla="*/ 136 w 171"/>
                <a:gd name="T71" fmla="*/ 41 h 136"/>
                <a:gd name="T72" fmla="*/ 151 w 171"/>
                <a:gd name="T73" fmla="*/ 33 h 136"/>
                <a:gd name="T74" fmla="*/ 135 w 171"/>
                <a:gd name="T75" fmla="*/ 51 h 136"/>
                <a:gd name="T76" fmla="*/ 134 w 171"/>
                <a:gd name="T77" fmla="*/ 54 h 136"/>
                <a:gd name="T78" fmla="*/ 133 w 171"/>
                <a:gd name="T79" fmla="*/ 63 h 136"/>
                <a:gd name="T80" fmla="*/ 134 w 171"/>
                <a:gd name="T81" fmla="*/ 75 h 136"/>
                <a:gd name="T82" fmla="*/ 138 w 171"/>
                <a:gd name="T83" fmla="*/ 81 h 136"/>
                <a:gd name="T84" fmla="*/ 141 w 171"/>
                <a:gd name="T85" fmla="*/ 86 h 136"/>
                <a:gd name="T86" fmla="*/ 147 w 171"/>
                <a:gd name="T87" fmla="*/ 92 h 136"/>
                <a:gd name="T88" fmla="*/ 157 w 171"/>
                <a:gd name="T89" fmla="*/ 94 h 136"/>
                <a:gd name="T90" fmla="*/ 170 w 171"/>
                <a:gd name="T91" fmla="*/ 98 h 1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71" h="136">
                  <a:moveTo>
                    <a:pt x="170" y="98"/>
                  </a:moveTo>
                  <a:lnTo>
                    <a:pt x="154" y="135"/>
                  </a:lnTo>
                  <a:lnTo>
                    <a:pt x="123" y="101"/>
                  </a:lnTo>
                  <a:lnTo>
                    <a:pt x="110" y="92"/>
                  </a:lnTo>
                  <a:lnTo>
                    <a:pt x="99" y="86"/>
                  </a:lnTo>
                  <a:lnTo>
                    <a:pt x="88" y="84"/>
                  </a:lnTo>
                  <a:lnTo>
                    <a:pt x="67" y="79"/>
                  </a:lnTo>
                  <a:lnTo>
                    <a:pt x="70" y="85"/>
                  </a:lnTo>
                  <a:lnTo>
                    <a:pt x="41" y="80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38" y="69"/>
                  </a:lnTo>
                  <a:lnTo>
                    <a:pt x="26" y="65"/>
                  </a:lnTo>
                  <a:lnTo>
                    <a:pt x="14" y="64"/>
                  </a:lnTo>
                  <a:lnTo>
                    <a:pt x="8" y="64"/>
                  </a:lnTo>
                  <a:lnTo>
                    <a:pt x="0" y="69"/>
                  </a:lnTo>
                  <a:lnTo>
                    <a:pt x="13" y="56"/>
                  </a:lnTo>
                  <a:lnTo>
                    <a:pt x="19" y="53"/>
                  </a:lnTo>
                  <a:lnTo>
                    <a:pt x="30" y="53"/>
                  </a:lnTo>
                  <a:lnTo>
                    <a:pt x="39" y="55"/>
                  </a:lnTo>
                  <a:lnTo>
                    <a:pt x="71" y="65"/>
                  </a:lnTo>
                  <a:lnTo>
                    <a:pt x="70" y="44"/>
                  </a:lnTo>
                  <a:lnTo>
                    <a:pt x="71" y="36"/>
                  </a:lnTo>
                  <a:lnTo>
                    <a:pt x="75" y="27"/>
                  </a:lnTo>
                  <a:lnTo>
                    <a:pt x="90" y="0"/>
                  </a:lnTo>
                  <a:lnTo>
                    <a:pt x="80" y="34"/>
                  </a:lnTo>
                  <a:lnTo>
                    <a:pt x="81" y="38"/>
                  </a:lnTo>
                  <a:lnTo>
                    <a:pt x="90" y="43"/>
                  </a:lnTo>
                  <a:lnTo>
                    <a:pt x="104" y="10"/>
                  </a:lnTo>
                  <a:lnTo>
                    <a:pt x="99" y="54"/>
                  </a:lnTo>
                  <a:lnTo>
                    <a:pt x="122" y="10"/>
                  </a:lnTo>
                  <a:lnTo>
                    <a:pt x="110" y="50"/>
                  </a:lnTo>
                  <a:lnTo>
                    <a:pt x="132" y="21"/>
                  </a:lnTo>
                  <a:lnTo>
                    <a:pt x="129" y="41"/>
                  </a:lnTo>
                  <a:lnTo>
                    <a:pt x="153" y="15"/>
                  </a:lnTo>
                  <a:lnTo>
                    <a:pt x="136" y="41"/>
                  </a:lnTo>
                  <a:lnTo>
                    <a:pt x="151" y="33"/>
                  </a:lnTo>
                  <a:lnTo>
                    <a:pt x="135" y="51"/>
                  </a:lnTo>
                  <a:lnTo>
                    <a:pt x="134" y="54"/>
                  </a:lnTo>
                  <a:lnTo>
                    <a:pt x="133" y="63"/>
                  </a:lnTo>
                  <a:lnTo>
                    <a:pt x="134" y="75"/>
                  </a:lnTo>
                  <a:lnTo>
                    <a:pt x="138" y="81"/>
                  </a:lnTo>
                  <a:lnTo>
                    <a:pt x="141" y="86"/>
                  </a:lnTo>
                  <a:lnTo>
                    <a:pt x="147" y="92"/>
                  </a:lnTo>
                  <a:lnTo>
                    <a:pt x="157" y="94"/>
                  </a:lnTo>
                  <a:lnTo>
                    <a:pt x="170" y="98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52" name="Group 270">
              <a:extLst>
                <a:ext uri="{FF2B5EF4-FFF2-40B4-BE49-F238E27FC236}">
                  <a16:creationId xmlns:a16="http://schemas.microsoft.com/office/drawing/2014/main" id="{434F8827-7D2C-422F-BABF-1EAC26EECA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1" y="2899"/>
              <a:ext cx="194" cy="111"/>
              <a:chOff x="3871" y="2899"/>
              <a:chExt cx="194" cy="111"/>
            </a:xfrm>
          </p:grpSpPr>
          <p:sp>
            <p:nvSpPr>
              <p:cNvPr id="26753" name="Freeform 271">
                <a:extLst>
                  <a:ext uri="{FF2B5EF4-FFF2-40B4-BE49-F238E27FC236}">
                    <a16:creationId xmlns:a16="http://schemas.microsoft.com/office/drawing/2014/main" id="{E592E287-C128-4288-8A95-A385692D2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1" y="2940"/>
                <a:ext cx="192" cy="70"/>
              </a:xfrm>
              <a:custGeom>
                <a:avLst/>
                <a:gdLst>
                  <a:gd name="T0" fmla="*/ 191 w 192"/>
                  <a:gd name="T1" fmla="*/ 55 h 70"/>
                  <a:gd name="T2" fmla="*/ 190 w 192"/>
                  <a:gd name="T3" fmla="*/ 69 h 70"/>
                  <a:gd name="T4" fmla="*/ 170 w 192"/>
                  <a:gd name="T5" fmla="*/ 67 h 70"/>
                  <a:gd name="T6" fmla="*/ 148 w 192"/>
                  <a:gd name="T7" fmla="*/ 66 h 70"/>
                  <a:gd name="T8" fmla="*/ 125 w 192"/>
                  <a:gd name="T9" fmla="*/ 57 h 70"/>
                  <a:gd name="T10" fmla="*/ 99 w 192"/>
                  <a:gd name="T11" fmla="*/ 50 h 70"/>
                  <a:gd name="T12" fmla="*/ 88 w 192"/>
                  <a:gd name="T13" fmla="*/ 47 h 70"/>
                  <a:gd name="T14" fmla="*/ 65 w 192"/>
                  <a:gd name="T15" fmla="*/ 46 h 70"/>
                  <a:gd name="T16" fmla="*/ 45 w 192"/>
                  <a:gd name="T17" fmla="*/ 41 h 70"/>
                  <a:gd name="T18" fmla="*/ 30 w 192"/>
                  <a:gd name="T19" fmla="*/ 33 h 70"/>
                  <a:gd name="T20" fmla="*/ 19 w 192"/>
                  <a:gd name="T21" fmla="*/ 25 h 70"/>
                  <a:gd name="T22" fmla="*/ 7 w 192"/>
                  <a:gd name="T23" fmla="*/ 17 h 70"/>
                  <a:gd name="T24" fmla="*/ 0 w 192"/>
                  <a:gd name="T25" fmla="*/ 7 h 70"/>
                  <a:gd name="T26" fmla="*/ 0 w 192"/>
                  <a:gd name="T27" fmla="*/ 3 h 70"/>
                  <a:gd name="T28" fmla="*/ 1 w 192"/>
                  <a:gd name="T29" fmla="*/ 1 h 70"/>
                  <a:gd name="T30" fmla="*/ 6 w 192"/>
                  <a:gd name="T31" fmla="*/ 0 h 70"/>
                  <a:gd name="T32" fmla="*/ 191 w 192"/>
                  <a:gd name="T33" fmla="*/ 55 h 7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2" h="70">
                    <a:moveTo>
                      <a:pt x="191" y="55"/>
                    </a:moveTo>
                    <a:lnTo>
                      <a:pt x="190" y="69"/>
                    </a:lnTo>
                    <a:lnTo>
                      <a:pt x="170" y="67"/>
                    </a:lnTo>
                    <a:lnTo>
                      <a:pt x="148" y="66"/>
                    </a:lnTo>
                    <a:lnTo>
                      <a:pt x="125" y="57"/>
                    </a:lnTo>
                    <a:lnTo>
                      <a:pt x="99" y="50"/>
                    </a:lnTo>
                    <a:lnTo>
                      <a:pt x="88" y="47"/>
                    </a:lnTo>
                    <a:lnTo>
                      <a:pt x="65" y="46"/>
                    </a:lnTo>
                    <a:lnTo>
                      <a:pt x="45" y="41"/>
                    </a:lnTo>
                    <a:lnTo>
                      <a:pt x="30" y="33"/>
                    </a:lnTo>
                    <a:lnTo>
                      <a:pt x="19" y="25"/>
                    </a:lnTo>
                    <a:lnTo>
                      <a:pt x="7" y="1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191" y="55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4" name="Freeform 272">
                <a:extLst>
                  <a:ext uri="{FF2B5EF4-FFF2-40B4-BE49-F238E27FC236}">
                    <a16:creationId xmlns:a16="http://schemas.microsoft.com/office/drawing/2014/main" id="{7BE5AAA7-B215-447A-8F13-44E7E37AB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2921"/>
                <a:ext cx="193" cy="81"/>
              </a:xfrm>
              <a:custGeom>
                <a:avLst/>
                <a:gdLst>
                  <a:gd name="T0" fmla="*/ 155 w 193"/>
                  <a:gd name="T1" fmla="*/ 80 h 81"/>
                  <a:gd name="T2" fmla="*/ 145 w 193"/>
                  <a:gd name="T3" fmla="*/ 78 h 81"/>
                  <a:gd name="T4" fmla="*/ 138 w 193"/>
                  <a:gd name="T5" fmla="*/ 74 h 81"/>
                  <a:gd name="T6" fmla="*/ 108 w 193"/>
                  <a:gd name="T7" fmla="*/ 67 h 81"/>
                  <a:gd name="T8" fmla="*/ 88 w 193"/>
                  <a:gd name="T9" fmla="*/ 61 h 81"/>
                  <a:gd name="T10" fmla="*/ 68 w 193"/>
                  <a:gd name="T11" fmla="*/ 61 h 81"/>
                  <a:gd name="T12" fmla="*/ 43 w 193"/>
                  <a:gd name="T13" fmla="*/ 56 h 81"/>
                  <a:gd name="T14" fmla="*/ 18 w 193"/>
                  <a:gd name="T15" fmla="*/ 39 h 81"/>
                  <a:gd name="T16" fmla="*/ 11 w 193"/>
                  <a:gd name="T17" fmla="*/ 35 h 81"/>
                  <a:gd name="T18" fmla="*/ 0 w 193"/>
                  <a:gd name="T19" fmla="*/ 22 h 81"/>
                  <a:gd name="T20" fmla="*/ 0 w 193"/>
                  <a:gd name="T21" fmla="*/ 16 h 81"/>
                  <a:gd name="T22" fmla="*/ 14 w 193"/>
                  <a:gd name="T23" fmla="*/ 9 h 81"/>
                  <a:gd name="T24" fmla="*/ 45 w 193"/>
                  <a:gd name="T25" fmla="*/ 9 h 81"/>
                  <a:gd name="T26" fmla="*/ 98 w 193"/>
                  <a:gd name="T27" fmla="*/ 9 h 81"/>
                  <a:gd name="T28" fmla="*/ 107 w 193"/>
                  <a:gd name="T29" fmla="*/ 0 h 81"/>
                  <a:gd name="T30" fmla="*/ 114 w 193"/>
                  <a:gd name="T31" fmla="*/ 9 h 81"/>
                  <a:gd name="T32" fmla="*/ 149 w 193"/>
                  <a:gd name="T33" fmla="*/ 32 h 81"/>
                  <a:gd name="T34" fmla="*/ 177 w 193"/>
                  <a:gd name="T35" fmla="*/ 24 h 81"/>
                  <a:gd name="T36" fmla="*/ 186 w 193"/>
                  <a:gd name="T37" fmla="*/ 36 h 81"/>
                  <a:gd name="T38" fmla="*/ 192 w 193"/>
                  <a:gd name="T39" fmla="*/ 53 h 81"/>
                  <a:gd name="T40" fmla="*/ 192 w 193"/>
                  <a:gd name="T41" fmla="*/ 69 h 81"/>
                  <a:gd name="T42" fmla="*/ 187 w 193"/>
                  <a:gd name="T43" fmla="*/ 80 h 81"/>
                  <a:gd name="T44" fmla="*/ 173 w 193"/>
                  <a:gd name="T45" fmla="*/ 80 h 81"/>
                  <a:gd name="T46" fmla="*/ 155 w 193"/>
                  <a:gd name="T47" fmla="*/ 80 h 8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93" h="81">
                    <a:moveTo>
                      <a:pt x="155" y="80"/>
                    </a:moveTo>
                    <a:lnTo>
                      <a:pt x="145" y="78"/>
                    </a:lnTo>
                    <a:lnTo>
                      <a:pt x="138" y="74"/>
                    </a:lnTo>
                    <a:lnTo>
                      <a:pt x="108" y="67"/>
                    </a:lnTo>
                    <a:lnTo>
                      <a:pt x="88" y="61"/>
                    </a:lnTo>
                    <a:lnTo>
                      <a:pt x="68" y="61"/>
                    </a:lnTo>
                    <a:lnTo>
                      <a:pt x="43" y="56"/>
                    </a:lnTo>
                    <a:lnTo>
                      <a:pt x="18" y="39"/>
                    </a:lnTo>
                    <a:lnTo>
                      <a:pt x="11" y="3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14" y="9"/>
                    </a:lnTo>
                    <a:lnTo>
                      <a:pt x="45" y="9"/>
                    </a:lnTo>
                    <a:lnTo>
                      <a:pt x="98" y="9"/>
                    </a:lnTo>
                    <a:lnTo>
                      <a:pt x="107" y="0"/>
                    </a:lnTo>
                    <a:lnTo>
                      <a:pt x="114" y="9"/>
                    </a:lnTo>
                    <a:lnTo>
                      <a:pt x="149" y="32"/>
                    </a:lnTo>
                    <a:lnTo>
                      <a:pt x="177" y="24"/>
                    </a:lnTo>
                    <a:lnTo>
                      <a:pt x="186" y="36"/>
                    </a:lnTo>
                    <a:lnTo>
                      <a:pt x="192" y="53"/>
                    </a:lnTo>
                    <a:lnTo>
                      <a:pt x="192" y="69"/>
                    </a:lnTo>
                    <a:lnTo>
                      <a:pt x="187" y="80"/>
                    </a:lnTo>
                    <a:lnTo>
                      <a:pt x="173" y="80"/>
                    </a:lnTo>
                    <a:lnTo>
                      <a:pt x="155" y="80"/>
                    </a:lnTo>
                  </a:path>
                </a:pathLst>
              </a:custGeom>
              <a:solidFill>
                <a:srgbClr val="A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755" name="Group 273">
                <a:extLst>
                  <a:ext uri="{FF2B5EF4-FFF2-40B4-BE49-F238E27FC236}">
                    <a16:creationId xmlns:a16="http://schemas.microsoft.com/office/drawing/2014/main" id="{6367D284-5E8D-477C-90AB-8DE18E8ECD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6" y="2899"/>
                <a:ext cx="69" cy="40"/>
                <a:chOff x="3916" y="2899"/>
                <a:chExt cx="69" cy="40"/>
              </a:xfrm>
            </p:grpSpPr>
            <p:sp>
              <p:nvSpPr>
                <p:cNvPr id="26759" name="Freeform 274">
                  <a:extLst>
                    <a:ext uri="{FF2B5EF4-FFF2-40B4-BE49-F238E27FC236}">
                      <a16:creationId xmlns:a16="http://schemas.microsoft.com/office/drawing/2014/main" id="{848AA190-29B3-486D-B7B4-EC1C01E8D2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9" y="2899"/>
                  <a:ext cx="63" cy="36"/>
                </a:xfrm>
                <a:custGeom>
                  <a:avLst/>
                  <a:gdLst>
                    <a:gd name="T0" fmla="*/ 0 w 63"/>
                    <a:gd name="T1" fmla="*/ 35 h 36"/>
                    <a:gd name="T2" fmla="*/ 17 w 63"/>
                    <a:gd name="T3" fmla="*/ 29 h 36"/>
                    <a:gd name="T4" fmla="*/ 25 w 63"/>
                    <a:gd name="T5" fmla="*/ 30 h 36"/>
                    <a:gd name="T6" fmla="*/ 29 w 63"/>
                    <a:gd name="T7" fmla="*/ 35 h 36"/>
                    <a:gd name="T8" fmla="*/ 39 w 63"/>
                    <a:gd name="T9" fmla="*/ 31 h 36"/>
                    <a:gd name="T10" fmla="*/ 36 w 63"/>
                    <a:gd name="T11" fmla="*/ 27 h 36"/>
                    <a:gd name="T12" fmla="*/ 39 w 63"/>
                    <a:gd name="T13" fmla="*/ 19 h 36"/>
                    <a:gd name="T14" fmla="*/ 32 w 63"/>
                    <a:gd name="T15" fmla="*/ 16 h 36"/>
                    <a:gd name="T16" fmla="*/ 32 w 63"/>
                    <a:gd name="T17" fmla="*/ 9 h 36"/>
                    <a:gd name="T18" fmla="*/ 34 w 63"/>
                    <a:gd name="T19" fmla="*/ 5 h 36"/>
                    <a:gd name="T20" fmla="*/ 44 w 63"/>
                    <a:gd name="T21" fmla="*/ 8 h 36"/>
                    <a:gd name="T22" fmla="*/ 43 w 63"/>
                    <a:gd name="T23" fmla="*/ 0 h 36"/>
                    <a:gd name="T24" fmla="*/ 53 w 63"/>
                    <a:gd name="T25" fmla="*/ 0 h 36"/>
                    <a:gd name="T26" fmla="*/ 58 w 63"/>
                    <a:gd name="T27" fmla="*/ 13 h 36"/>
                    <a:gd name="T28" fmla="*/ 62 w 63"/>
                    <a:gd name="T29" fmla="*/ 19 h 36"/>
                    <a:gd name="T30" fmla="*/ 57 w 63"/>
                    <a:gd name="T31" fmla="*/ 22 h 36"/>
                    <a:gd name="T32" fmla="*/ 56 w 63"/>
                    <a:gd name="T33" fmla="*/ 28 h 36"/>
                    <a:gd name="T34" fmla="*/ 52 w 63"/>
                    <a:gd name="T35" fmla="*/ 33 h 36"/>
                    <a:gd name="T36" fmla="*/ 42 w 63"/>
                    <a:gd name="T37" fmla="*/ 28 h 36"/>
                    <a:gd name="T38" fmla="*/ 42 w 63"/>
                    <a:gd name="T39" fmla="*/ 19 h 36"/>
                    <a:gd name="T40" fmla="*/ 44 w 63"/>
                    <a:gd name="T41" fmla="*/ 9 h 36"/>
                    <a:gd name="T42" fmla="*/ 53 w 63"/>
                    <a:gd name="T43" fmla="*/ 19 h 36"/>
                    <a:gd name="T44" fmla="*/ 56 w 63"/>
                    <a:gd name="T45" fmla="*/ 16 h 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3" h="36">
                      <a:moveTo>
                        <a:pt x="0" y="35"/>
                      </a:moveTo>
                      <a:lnTo>
                        <a:pt x="17" y="29"/>
                      </a:lnTo>
                      <a:lnTo>
                        <a:pt x="25" y="30"/>
                      </a:lnTo>
                      <a:lnTo>
                        <a:pt x="29" y="35"/>
                      </a:lnTo>
                      <a:lnTo>
                        <a:pt x="39" y="31"/>
                      </a:lnTo>
                      <a:lnTo>
                        <a:pt x="36" y="27"/>
                      </a:lnTo>
                      <a:lnTo>
                        <a:pt x="39" y="19"/>
                      </a:lnTo>
                      <a:lnTo>
                        <a:pt x="32" y="16"/>
                      </a:lnTo>
                      <a:lnTo>
                        <a:pt x="32" y="9"/>
                      </a:lnTo>
                      <a:lnTo>
                        <a:pt x="34" y="5"/>
                      </a:lnTo>
                      <a:lnTo>
                        <a:pt x="44" y="8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58" y="13"/>
                      </a:lnTo>
                      <a:lnTo>
                        <a:pt x="62" y="19"/>
                      </a:lnTo>
                      <a:lnTo>
                        <a:pt x="57" y="22"/>
                      </a:lnTo>
                      <a:lnTo>
                        <a:pt x="56" y="28"/>
                      </a:lnTo>
                      <a:lnTo>
                        <a:pt x="52" y="33"/>
                      </a:lnTo>
                      <a:lnTo>
                        <a:pt x="42" y="28"/>
                      </a:lnTo>
                      <a:lnTo>
                        <a:pt x="42" y="19"/>
                      </a:lnTo>
                      <a:lnTo>
                        <a:pt x="44" y="9"/>
                      </a:lnTo>
                      <a:lnTo>
                        <a:pt x="53" y="19"/>
                      </a:lnTo>
                      <a:lnTo>
                        <a:pt x="56" y="16"/>
                      </a:lnTo>
                    </a:path>
                  </a:pathLst>
                </a:custGeom>
                <a:noFill/>
                <a:ln w="12700" cap="rnd" cmpd="sng">
                  <a:solidFill>
                    <a:srgbClr val="E0E0E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0" name="Line 275">
                  <a:extLst>
                    <a:ext uri="{FF2B5EF4-FFF2-40B4-BE49-F238E27FC236}">
                      <a16:creationId xmlns:a16="http://schemas.microsoft.com/office/drawing/2014/main" id="{6142FF13-A185-409E-9CF7-9E32961997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916" y="2928"/>
                  <a:ext cx="19" cy="9"/>
                </a:xfrm>
                <a:prstGeom prst="line">
                  <a:avLst/>
                </a:prstGeom>
                <a:noFill/>
                <a:ln w="12700">
                  <a:solidFill>
                    <a:srgbClr val="E0E0E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61" name="Freeform 276">
                  <a:extLst>
                    <a:ext uri="{FF2B5EF4-FFF2-40B4-BE49-F238E27FC236}">
                      <a16:creationId xmlns:a16="http://schemas.microsoft.com/office/drawing/2014/main" id="{25E700AC-AE87-4789-8B80-729368246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4" y="2917"/>
                  <a:ext cx="21" cy="22"/>
                </a:xfrm>
                <a:custGeom>
                  <a:avLst/>
                  <a:gdLst>
                    <a:gd name="T0" fmla="*/ 20 w 21"/>
                    <a:gd name="T1" fmla="*/ 21 h 22"/>
                    <a:gd name="T2" fmla="*/ 0 w 21"/>
                    <a:gd name="T3" fmla="*/ 7 h 22"/>
                    <a:gd name="T4" fmla="*/ 1 w 21"/>
                    <a:gd name="T5" fmla="*/ 0 h 22"/>
                    <a:gd name="T6" fmla="*/ 9 w 21"/>
                    <a:gd name="T7" fmla="*/ 10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21"/>
                      </a:moveTo>
                      <a:lnTo>
                        <a:pt x="0" y="7"/>
                      </a:lnTo>
                      <a:lnTo>
                        <a:pt x="1" y="0"/>
                      </a:lnTo>
                      <a:lnTo>
                        <a:pt x="9" y="10"/>
                      </a:lnTo>
                    </a:path>
                  </a:pathLst>
                </a:custGeom>
                <a:noFill/>
                <a:ln w="12700" cap="rnd" cmpd="sng">
                  <a:solidFill>
                    <a:srgbClr val="E0E0E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56" name="Freeform 277">
                <a:extLst>
                  <a:ext uri="{FF2B5EF4-FFF2-40B4-BE49-F238E27FC236}">
                    <a16:creationId xmlns:a16="http://schemas.microsoft.com/office/drawing/2014/main" id="{E214F5B3-1613-496F-B909-9B7169343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2943"/>
                <a:ext cx="24" cy="41"/>
              </a:xfrm>
              <a:custGeom>
                <a:avLst/>
                <a:gdLst>
                  <a:gd name="T0" fmla="*/ 7 w 24"/>
                  <a:gd name="T1" fmla="*/ 0 h 41"/>
                  <a:gd name="T2" fmla="*/ 0 w 24"/>
                  <a:gd name="T3" fmla="*/ 1 h 41"/>
                  <a:gd name="T4" fmla="*/ 16 w 24"/>
                  <a:gd name="T5" fmla="*/ 40 h 41"/>
                  <a:gd name="T6" fmla="*/ 23 w 24"/>
                  <a:gd name="T7" fmla="*/ 40 h 41"/>
                  <a:gd name="T8" fmla="*/ 7 w 24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41">
                    <a:moveTo>
                      <a:pt x="7" y="0"/>
                    </a:moveTo>
                    <a:lnTo>
                      <a:pt x="0" y="1"/>
                    </a:lnTo>
                    <a:lnTo>
                      <a:pt x="16" y="40"/>
                    </a:lnTo>
                    <a:lnTo>
                      <a:pt x="23" y="4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7" name="Freeform 278">
                <a:extLst>
                  <a:ext uri="{FF2B5EF4-FFF2-40B4-BE49-F238E27FC236}">
                    <a16:creationId xmlns:a16="http://schemas.microsoft.com/office/drawing/2014/main" id="{B17461F3-3FF8-4FF1-BC66-E251CB814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" y="2943"/>
                <a:ext cx="22" cy="40"/>
              </a:xfrm>
              <a:custGeom>
                <a:avLst/>
                <a:gdLst>
                  <a:gd name="T0" fmla="*/ 6 w 22"/>
                  <a:gd name="T1" fmla="*/ 0 h 40"/>
                  <a:gd name="T2" fmla="*/ 0 w 22"/>
                  <a:gd name="T3" fmla="*/ 0 h 40"/>
                  <a:gd name="T4" fmla="*/ 13 w 22"/>
                  <a:gd name="T5" fmla="*/ 37 h 40"/>
                  <a:gd name="T6" fmla="*/ 21 w 22"/>
                  <a:gd name="T7" fmla="*/ 39 h 40"/>
                  <a:gd name="T8" fmla="*/ 6 w 2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" h="40">
                    <a:moveTo>
                      <a:pt x="6" y="0"/>
                    </a:moveTo>
                    <a:lnTo>
                      <a:pt x="0" y="0"/>
                    </a:lnTo>
                    <a:lnTo>
                      <a:pt x="13" y="37"/>
                    </a:lnTo>
                    <a:lnTo>
                      <a:pt x="21" y="39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8" name="Freeform 279">
                <a:extLst>
                  <a:ext uri="{FF2B5EF4-FFF2-40B4-BE49-F238E27FC236}">
                    <a16:creationId xmlns:a16="http://schemas.microsoft.com/office/drawing/2014/main" id="{ABE26DFA-6DA9-4122-94AE-435C790C3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2944"/>
                <a:ext cx="21" cy="37"/>
              </a:xfrm>
              <a:custGeom>
                <a:avLst/>
                <a:gdLst>
                  <a:gd name="T0" fmla="*/ 6 w 21"/>
                  <a:gd name="T1" fmla="*/ 0 h 37"/>
                  <a:gd name="T2" fmla="*/ 0 w 21"/>
                  <a:gd name="T3" fmla="*/ 1 h 37"/>
                  <a:gd name="T4" fmla="*/ 11 w 21"/>
                  <a:gd name="T5" fmla="*/ 35 h 37"/>
                  <a:gd name="T6" fmla="*/ 20 w 21"/>
                  <a:gd name="T7" fmla="*/ 36 h 37"/>
                  <a:gd name="T8" fmla="*/ 6 w 21"/>
                  <a:gd name="T9" fmla="*/ 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" h="37">
                    <a:moveTo>
                      <a:pt x="6" y="0"/>
                    </a:moveTo>
                    <a:lnTo>
                      <a:pt x="0" y="1"/>
                    </a:lnTo>
                    <a:lnTo>
                      <a:pt x="11" y="35"/>
                    </a:lnTo>
                    <a:lnTo>
                      <a:pt x="20" y="36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39" name="Group 280">
            <a:extLst>
              <a:ext uri="{FF2B5EF4-FFF2-40B4-BE49-F238E27FC236}">
                <a16:creationId xmlns:a16="http://schemas.microsoft.com/office/drawing/2014/main" id="{F1995E16-0A0E-4AA2-BE07-7604151F7DFD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4187825"/>
            <a:ext cx="292100" cy="298450"/>
            <a:chOff x="1985" y="2638"/>
            <a:chExt cx="184" cy="188"/>
          </a:xfrm>
        </p:grpSpPr>
        <p:sp>
          <p:nvSpPr>
            <p:cNvPr id="26704" name="Oval 281">
              <a:extLst>
                <a:ext uri="{FF2B5EF4-FFF2-40B4-BE49-F238E27FC236}">
                  <a16:creationId xmlns:a16="http://schemas.microsoft.com/office/drawing/2014/main" id="{2F933312-4399-4FB3-8B23-34F6B2368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2640"/>
              <a:ext cx="179" cy="18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705" name="Freeform 282">
              <a:extLst>
                <a:ext uri="{FF2B5EF4-FFF2-40B4-BE49-F238E27FC236}">
                  <a16:creationId xmlns:a16="http://schemas.microsoft.com/office/drawing/2014/main" id="{417DF9D8-7B15-408C-BD86-39F6C38AF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2657"/>
              <a:ext cx="41" cy="57"/>
            </a:xfrm>
            <a:custGeom>
              <a:avLst/>
              <a:gdLst>
                <a:gd name="T0" fmla="*/ 19 w 41"/>
                <a:gd name="T1" fmla="*/ 8 h 57"/>
                <a:gd name="T2" fmla="*/ 31 w 41"/>
                <a:gd name="T3" fmla="*/ 21 h 57"/>
                <a:gd name="T4" fmla="*/ 38 w 41"/>
                <a:gd name="T5" fmla="*/ 34 h 57"/>
                <a:gd name="T6" fmla="*/ 40 w 41"/>
                <a:gd name="T7" fmla="*/ 56 h 57"/>
                <a:gd name="T8" fmla="*/ 10 w 41"/>
                <a:gd name="T9" fmla="*/ 34 h 57"/>
                <a:gd name="T10" fmla="*/ 0 w 41"/>
                <a:gd name="T11" fmla="*/ 0 h 57"/>
                <a:gd name="T12" fmla="*/ 19 w 41"/>
                <a:gd name="T13" fmla="*/ 8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7">
                  <a:moveTo>
                    <a:pt x="19" y="8"/>
                  </a:moveTo>
                  <a:lnTo>
                    <a:pt x="31" y="21"/>
                  </a:lnTo>
                  <a:lnTo>
                    <a:pt x="38" y="34"/>
                  </a:lnTo>
                  <a:lnTo>
                    <a:pt x="40" y="56"/>
                  </a:lnTo>
                  <a:lnTo>
                    <a:pt x="10" y="34"/>
                  </a:lnTo>
                  <a:lnTo>
                    <a:pt x="0" y="0"/>
                  </a:lnTo>
                  <a:lnTo>
                    <a:pt x="19" y="8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Freeform 283">
              <a:extLst>
                <a:ext uri="{FF2B5EF4-FFF2-40B4-BE49-F238E27FC236}">
                  <a16:creationId xmlns:a16="http://schemas.microsoft.com/office/drawing/2014/main" id="{1A8787BE-788C-4456-A7CF-7D8A9ADB8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" y="2746"/>
              <a:ext cx="39" cy="53"/>
            </a:xfrm>
            <a:custGeom>
              <a:avLst/>
              <a:gdLst>
                <a:gd name="T0" fmla="*/ 34 w 39"/>
                <a:gd name="T1" fmla="*/ 0 h 53"/>
                <a:gd name="T2" fmla="*/ 38 w 39"/>
                <a:gd name="T3" fmla="*/ 10 h 53"/>
                <a:gd name="T4" fmla="*/ 31 w 39"/>
                <a:gd name="T5" fmla="*/ 31 h 53"/>
                <a:gd name="T6" fmla="*/ 14 w 39"/>
                <a:gd name="T7" fmla="*/ 52 h 53"/>
                <a:gd name="T8" fmla="*/ 0 w 39"/>
                <a:gd name="T9" fmla="*/ 52 h 53"/>
                <a:gd name="T10" fmla="*/ 9 w 39"/>
                <a:gd name="T11" fmla="*/ 20 h 53"/>
                <a:gd name="T12" fmla="*/ 34 w 39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53">
                  <a:moveTo>
                    <a:pt x="34" y="0"/>
                  </a:moveTo>
                  <a:lnTo>
                    <a:pt x="38" y="10"/>
                  </a:lnTo>
                  <a:lnTo>
                    <a:pt x="31" y="31"/>
                  </a:lnTo>
                  <a:lnTo>
                    <a:pt x="14" y="52"/>
                  </a:lnTo>
                  <a:lnTo>
                    <a:pt x="0" y="52"/>
                  </a:lnTo>
                  <a:lnTo>
                    <a:pt x="9" y="20"/>
                  </a:lnTo>
                  <a:lnTo>
                    <a:pt x="34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Freeform 284">
              <a:extLst>
                <a:ext uri="{FF2B5EF4-FFF2-40B4-BE49-F238E27FC236}">
                  <a16:creationId xmlns:a16="http://schemas.microsoft.com/office/drawing/2014/main" id="{16CEBE9C-B599-4306-A41B-9DE542C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6" y="2638"/>
              <a:ext cx="59" cy="28"/>
            </a:xfrm>
            <a:custGeom>
              <a:avLst/>
              <a:gdLst>
                <a:gd name="T0" fmla="*/ 38 w 59"/>
                <a:gd name="T1" fmla="*/ 0 h 28"/>
                <a:gd name="T2" fmla="*/ 58 w 59"/>
                <a:gd name="T3" fmla="*/ 4 h 28"/>
                <a:gd name="T4" fmla="*/ 36 w 59"/>
                <a:gd name="T5" fmla="*/ 27 h 28"/>
                <a:gd name="T6" fmla="*/ 0 w 59"/>
                <a:gd name="T7" fmla="*/ 27 h 28"/>
                <a:gd name="T8" fmla="*/ 7 w 59"/>
                <a:gd name="T9" fmla="*/ 12 h 28"/>
                <a:gd name="T10" fmla="*/ 24 w 59"/>
                <a:gd name="T11" fmla="*/ 4 h 28"/>
                <a:gd name="T12" fmla="*/ 38 w 59"/>
                <a:gd name="T13" fmla="*/ 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28">
                  <a:moveTo>
                    <a:pt x="38" y="0"/>
                  </a:moveTo>
                  <a:lnTo>
                    <a:pt x="58" y="4"/>
                  </a:lnTo>
                  <a:lnTo>
                    <a:pt x="36" y="27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4" y="4"/>
                  </a:lnTo>
                  <a:lnTo>
                    <a:pt x="38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Freeform 285">
              <a:extLst>
                <a:ext uri="{FF2B5EF4-FFF2-40B4-BE49-F238E27FC236}">
                  <a16:creationId xmlns:a16="http://schemas.microsoft.com/office/drawing/2014/main" id="{44976FB3-C564-4F1E-AB8E-EE733CEE7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5" y="2698"/>
              <a:ext cx="33" cy="66"/>
            </a:xfrm>
            <a:custGeom>
              <a:avLst/>
              <a:gdLst>
                <a:gd name="T0" fmla="*/ 17 w 33"/>
                <a:gd name="T1" fmla="*/ 0 h 66"/>
                <a:gd name="T2" fmla="*/ 32 w 33"/>
                <a:gd name="T3" fmla="*/ 32 h 66"/>
                <a:gd name="T4" fmla="*/ 22 w 33"/>
                <a:gd name="T5" fmla="*/ 65 h 66"/>
                <a:gd name="T6" fmla="*/ 2 w 33"/>
                <a:gd name="T7" fmla="*/ 51 h 66"/>
                <a:gd name="T8" fmla="*/ 0 w 33"/>
                <a:gd name="T9" fmla="*/ 33 h 66"/>
                <a:gd name="T10" fmla="*/ 2 w 33"/>
                <a:gd name="T11" fmla="*/ 18 h 66"/>
                <a:gd name="T12" fmla="*/ 17 w 3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66">
                  <a:moveTo>
                    <a:pt x="17" y="0"/>
                  </a:moveTo>
                  <a:lnTo>
                    <a:pt x="32" y="32"/>
                  </a:lnTo>
                  <a:lnTo>
                    <a:pt x="22" y="65"/>
                  </a:lnTo>
                  <a:lnTo>
                    <a:pt x="2" y="51"/>
                  </a:lnTo>
                  <a:lnTo>
                    <a:pt x="0" y="33"/>
                  </a:lnTo>
                  <a:lnTo>
                    <a:pt x="2" y="18"/>
                  </a:lnTo>
                  <a:lnTo>
                    <a:pt x="17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Freeform 286">
              <a:extLst>
                <a:ext uri="{FF2B5EF4-FFF2-40B4-BE49-F238E27FC236}">
                  <a16:creationId xmlns:a16="http://schemas.microsoft.com/office/drawing/2014/main" id="{EA650F22-E6C1-4F1A-A914-595E65F96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2795"/>
              <a:ext cx="61" cy="31"/>
            </a:xfrm>
            <a:custGeom>
              <a:avLst/>
              <a:gdLst>
                <a:gd name="T0" fmla="*/ 0 w 61"/>
                <a:gd name="T1" fmla="*/ 3 h 31"/>
                <a:gd name="T2" fmla="*/ 8 w 61"/>
                <a:gd name="T3" fmla="*/ 22 h 31"/>
                <a:gd name="T4" fmla="*/ 24 w 61"/>
                <a:gd name="T5" fmla="*/ 27 h 31"/>
                <a:gd name="T6" fmla="*/ 39 w 61"/>
                <a:gd name="T7" fmla="*/ 30 h 31"/>
                <a:gd name="T8" fmla="*/ 60 w 61"/>
                <a:gd name="T9" fmla="*/ 17 h 31"/>
                <a:gd name="T10" fmla="*/ 32 w 61"/>
                <a:gd name="T11" fmla="*/ 0 h 31"/>
                <a:gd name="T12" fmla="*/ 0 w 61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" h="31">
                  <a:moveTo>
                    <a:pt x="0" y="3"/>
                  </a:moveTo>
                  <a:lnTo>
                    <a:pt x="8" y="22"/>
                  </a:lnTo>
                  <a:lnTo>
                    <a:pt x="24" y="27"/>
                  </a:lnTo>
                  <a:lnTo>
                    <a:pt x="39" y="30"/>
                  </a:lnTo>
                  <a:lnTo>
                    <a:pt x="60" y="17"/>
                  </a:lnTo>
                  <a:lnTo>
                    <a:pt x="32" y="0"/>
                  </a:lnTo>
                  <a:lnTo>
                    <a:pt x="0" y="3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Freeform 287">
              <a:extLst>
                <a:ext uri="{FF2B5EF4-FFF2-40B4-BE49-F238E27FC236}">
                  <a16:creationId xmlns:a16="http://schemas.microsoft.com/office/drawing/2014/main" id="{250793C2-55C6-4261-8A82-0F863FEAB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" y="2700"/>
              <a:ext cx="63" cy="59"/>
            </a:xfrm>
            <a:custGeom>
              <a:avLst/>
              <a:gdLst>
                <a:gd name="T0" fmla="*/ 22 w 63"/>
                <a:gd name="T1" fmla="*/ 0 h 59"/>
                <a:gd name="T2" fmla="*/ 61 w 63"/>
                <a:gd name="T3" fmla="*/ 6 h 59"/>
                <a:gd name="T4" fmla="*/ 62 w 63"/>
                <a:gd name="T5" fmla="*/ 47 h 59"/>
                <a:gd name="T6" fmla="*/ 23 w 63"/>
                <a:gd name="T7" fmla="*/ 58 h 59"/>
                <a:gd name="T8" fmla="*/ 0 w 63"/>
                <a:gd name="T9" fmla="*/ 27 h 59"/>
                <a:gd name="T10" fmla="*/ 22 w 63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" h="59">
                  <a:moveTo>
                    <a:pt x="22" y="0"/>
                  </a:moveTo>
                  <a:lnTo>
                    <a:pt x="61" y="6"/>
                  </a:lnTo>
                  <a:lnTo>
                    <a:pt x="62" y="47"/>
                  </a:lnTo>
                  <a:lnTo>
                    <a:pt x="23" y="58"/>
                  </a:lnTo>
                  <a:lnTo>
                    <a:pt x="0" y="27"/>
                  </a:lnTo>
                  <a:lnTo>
                    <a:pt x="22" y="0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Freeform 288">
              <a:extLst>
                <a:ext uri="{FF2B5EF4-FFF2-40B4-BE49-F238E27FC236}">
                  <a16:creationId xmlns:a16="http://schemas.microsoft.com/office/drawing/2014/main" id="{675A3316-1A1B-4C7D-8C87-74F347BB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" y="2643"/>
              <a:ext cx="163" cy="169"/>
            </a:xfrm>
            <a:custGeom>
              <a:avLst/>
              <a:gdLst>
                <a:gd name="T0" fmla="*/ 83 w 163"/>
                <a:gd name="T1" fmla="*/ 0 h 169"/>
                <a:gd name="T2" fmla="*/ 123 w 163"/>
                <a:gd name="T3" fmla="*/ 14 h 169"/>
                <a:gd name="T4" fmla="*/ 132 w 163"/>
                <a:gd name="T5" fmla="*/ 47 h 169"/>
                <a:gd name="T6" fmla="*/ 162 w 163"/>
                <a:gd name="T7" fmla="*/ 70 h 169"/>
                <a:gd name="T8" fmla="*/ 162 w 163"/>
                <a:gd name="T9" fmla="*/ 102 h 169"/>
                <a:gd name="T10" fmla="*/ 135 w 163"/>
                <a:gd name="T11" fmla="*/ 123 h 169"/>
                <a:gd name="T12" fmla="*/ 126 w 163"/>
                <a:gd name="T13" fmla="*/ 153 h 169"/>
                <a:gd name="T14" fmla="*/ 89 w 163"/>
                <a:gd name="T15" fmla="*/ 168 h 169"/>
                <a:gd name="T16" fmla="*/ 62 w 163"/>
                <a:gd name="T17" fmla="*/ 152 h 169"/>
                <a:gd name="T18" fmla="*/ 28 w 163"/>
                <a:gd name="T19" fmla="*/ 154 h 169"/>
                <a:gd name="T20" fmla="*/ 3 w 163"/>
                <a:gd name="T21" fmla="*/ 118 h 169"/>
                <a:gd name="T22" fmla="*/ 14 w 163"/>
                <a:gd name="T23" fmla="*/ 86 h 169"/>
                <a:gd name="T24" fmla="*/ 0 w 163"/>
                <a:gd name="T25" fmla="*/ 54 h 169"/>
                <a:gd name="T26" fmla="*/ 22 w 163"/>
                <a:gd name="T27" fmla="*/ 22 h 169"/>
                <a:gd name="T28" fmla="*/ 59 w 163"/>
                <a:gd name="T29" fmla="*/ 21 h 169"/>
                <a:gd name="T30" fmla="*/ 83 w 163"/>
                <a:gd name="T31" fmla="*/ 0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3" h="169">
                  <a:moveTo>
                    <a:pt x="83" y="0"/>
                  </a:moveTo>
                  <a:lnTo>
                    <a:pt x="123" y="14"/>
                  </a:lnTo>
                  <a:lnTo>
                    <a:pt x="132" y="47"/>
                  </a:lnTo>
                  <a:lnTo>
                    <a:pt x="162" y="70"/>
                  </a:lnTo>
                  <a:lnTo>
                    <a:pt x="162" y="102"/>
                  </a:lnTo>
                  <a:lnTo>
                    <a:pt x="135" y="123"/>
                  </a:lnTo>
                  <a:lnTo>
                    <a:pt x="126" y="153"/>
                  </a:lnTo>
                  <a:lnTo>
                    <a:pt x="89" y="168"/>
                  </a:lnTo>
                  <a:lnTo>
                    <a:pt x="62" y="152"/>
                  </a:lnTo>
                  <a:lnTo>
                    <a:pt x="28" y="154"/>
                  </a:lnTo>
                  <a:lnTo>
                    <a:pt x="3" y="118"/>
                  </a:lnTo>
                  <a:lnTo>
                    <a:pt x="14" y="86"/>
                  </a:lnTo>
                  <a:lnTo>
                    <a:pt x="0" y="54"/>
                  </a:lnTo>
                  <a:lnTo>
                    <a:pt x="22" y="22"/>
                  </a:lnTo>
                  <a:lnTo>
                    <a:pt x="59" y="21"/>
                  </a:ln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2" name="Freeform 289">
              <a:extLst>
                <a:ext uri="{FF2B5EF4-FFF2-40B4-BE49-F238E27FC236}">
                  <a16:creationId xmlns:a16="http://schemas.microsoft.com/office/drawing/2014/main" id="{F07171F2-A7D7-4D77-BC59-22EDFA396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" y="2666"/>
              <a:ext cx="73" cy="41"/>
            </a:xfrm>
            <a:custGeom>
              <a:avLst/>
              <a:gdLst>
                <a:gd name="T0" fmla="*/ 0 w 73"/>
                <a:gd name="T1" fmla="*/ 0 h 41"/>
                <a:gd name="T2" fmla="*/ 11 w 73"/>
                <a:gd name="T3" fmla="*/ 34 h 41"/>
                <a:gd name="T4" fmla="*/ 50 w 73"/>
                <a:gd name="T5" fmla="*/ 40 h 41"/>
                <a:gd name="T6" fmla="*/ 72 w 73"/>
                <a:gd name="T7" fmla="*/ 25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11" y="34"/>
                  </a:lnTo>
                  <a:lnTo>
                    <a:pt x="50" y="40"/>
                  </a:lnTo>
                  <a:lnTo>
                    <a:pt x="72" y="25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Freeform 290">
              <a:extLst>
                <a:ext uri="{FF2B5EF4-FFF2-40B4-BE49-F238E27FC236}">
                  <a16:creationId xmlns:a16="http://schemas.microsoft.com/office/drawing/2014/main" id="{BD7E8A51-561D-4D7E-8C09-EBA3E719B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2707"/>
              <a:ext cx="28" cy="60"/>
            </a:xfrm>
            <a:custGeom>
              <a:avLst/>
              <a:gdLst>
                <a:gd name="T0" fmla="*/ 0 w 28"/>
                <a:gd name="T1" fmla="*/ 0 h 60"/>
                <a:gd name="T2" fmla="*/ 2 w 28"/>
                <a:gd name="T3" fmla="*/ 40 h 60"/>
                <a:gd name="T4" fmla="*/ 27 w 28"/>
                <a:gd name="T5" fmla="*/ 59 h 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60">
                  <a:moveTo>
                    <a:pt x="0" y="0"/>
                  </a:moveTo>
                  <a:lnTo>
                    <a:pt x="2" y="40"/>
                  </a:lnTo>
                  <a:lnTo>
                    <a:pt x="27" y="59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4" name="Freeform 291">
              <a:extLst>
                <a:ext uri="{FF2B5EF4-FFF2-40B4-BE49-F238E27FC236}">
                  <a16:creationId xmlns:a16="http://schemas.microsoft.com/office/drawing/2014/main" id="{C401BEDA-2441-4E72-8C77-3FD39C26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2747"/>
              <a:ext cx="50" cy="49"/>
            </a:xfrm>
            <a:custGeom>
              <a:avLst/>
              <a:gdLst>
                <a:gd name="T0" fmla="*/ 49 w 50"/>
                <a:gd name="T1" fmla="*/ 0 h 49"/>
                <a:gd name="T2" fmla="*/ 9 w 50"/>
                <a:gd name="T3" fmla="*/ 12 h 49"/>
                <a:gd name="T4" fmla="*/ 0 w 50"/>
                <a:gd name="T5" fmla="*/ 48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" h="49">
                  <a:moveTo>
                    <a:pt x="49" y="0"/>
                  </a:moveTo>
                  <a:lnTo>
                    <a:pt x="9" y="12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5" name="Freeform 292">
              <a:extLst>
                <a:ext uri="{FF2B5EF4-FFF2-40B4-BE49-F238E27FC236}">
                  <a16:creationId xmlns:a16="http://schemas.microsoft.com/office/drawing/2014/main" id="{7B40B212-D47B-454E-B5E4-A749C6B80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" y="2702"/>
              <a:ext cx="55" cy="28"/>
            </a:xfrm>
            <a:custGeom>
              <a:avLst/>
              <a:gdLst>
                <a:gd name="T0" fmla="*/ 54 w 55"/>
                <a:gd name="T1" fmla="*/ 0 h 28"/>
                <a:gd name="T2" fmla="*/ 33 w 55"/>
                <a:gd name="T3" fmla="*/ 24 h 28"/>
                <a:gd name="T4" fmla="*/ 0 w 55"/>
                <a:gd name="T5" fmla="*/ 27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28">
                  <a:moveTo>
                    <a:pt x="54" y="0"/>
                  </a:moveTo>
                  <a:lnTo>
                    <a:pt x="33" y="24"/>
                  </a:lnTo>
                  <a:lnTo>
                    <a:pt x="0" y="27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6" name="Line 293">
              <a:extLst>
                <a:ext uri="{FF2B5EF4-FFF2-40B4-BE49-F238E27FC236}">
                  <a16:creationId xmlns:a16="http://schemas.microsoft.com/office/drawing/2014/main" id="{83D72EA3-D065-419F-A248-4D0FCC5B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1" y="2730"/>
              <a:ext cx="24" cy="32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40" name="Group 294">
            <a:extLst>
              <a:ext uri="{FF2B5EF4-FFF2-40B4-BE49-F238E27FC236}">
                <a16:creationId xmlns:a16="http://schemas.microsoft.com/office/drawing/2014/main" id="{8F2F9DF9-978B-427C-93E3-C899BF2CF08B}"/>
              </a:ext>
            </a:extLst>
          </p:cNvPr>
          <p:cNvGrpSpPr>
            <a:grpSpLocks/>
          </p:cNvGrpSpPr>
          <p:nvPr/>
        </p:nvGrpSpPr>
        <p:grpSpPr bwMode="auto">
          <a:xfrm>
            <a:off x="7343775" y="4330700"/>
            <a:ext cx="292100" cy="298450"/>
            <a:chOff x="3666" y="2728"/>
            <a:chExt cx="184" cy="188"/>
          </a:xfrm>
        </p:grpSpPr>
        <p:sp>
          <p:nvSpPr>
            <p:cNvPr id="26691" name="Oval 295">
              <a:extLst>
                <a:ext uri="{FF2B5EF4-FFF2-40B4-BE49-F238E27FC236}">
                  <a16:creationId xmlns:a16="http://schemas.microsoft.com/office/drawing/2014/main" id="{05E328B9-1714-412A-89D1-75C4AA983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" y="2730"/>
              <a:ext cx="179" cy="18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92" name="Freeform 296">
              <a:extLst>
                <a:ext uri="{FF2B5EF4-FFF2-40B4-BE49-F238E27FC236}">
                  <a16:creationId xmlns:a16="http://schemas.microsoft.com/office/drawing/2014/main" id="{ED004732-1B98-4AD7-9456-8BC6BEC62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2747"/>
              <a:ext cx="41" cy="57"/>
            </a:xfrm>
            <a:custGeom>
              <a:avLst/>
              <a:gdLst>
                <a:gd name="T0" fmla="*/ 19 w 41"/>
                <a:gd name="T1" fmla="*/ 8 h 57"/>
                <a:gd name="T2" fmla="*/ 31 w 41"/>
                <a:gd name="T3" fmla="*/ 21 h 57"/>
                <a:gd name="T4" fmla="*/ 38 w 41"/>
                <a:gd name="T5" fmla="*/ 34 h 57"/>
                <a:gd name="T6" fmla="*/ 40 w 41"/>
                <a:gd name="T7" fmla="*/ 56 h 57"/>
                <a:gd name="T8" fmla="*/ 10 w 41"/>
                <a:gd name="T9" fmla="*/ 34 h 57"/>
                <a:gd name="T10" fmla="*/ 0 w 41"/>
                <a:gd name="T11" fmla="*/ 0 h 57"/>
                <a:gd name="T12" fmla="*/ 19 w 41"/>
                <a:gd name="T13" fmla="*/ 8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7">
                  <a:moveTo>
                    <a:pt x="19" y="8"/>
                  </a:moveTo>
                  <a:lnTo>
                    <a:pt x="31" y="21"/>
                  </a:lnTo>
                  <a:lnTo>
                    <a:pt x="38" y="34"/>
                  </a:lnTo>
                  <a:lnTo>
                    <a:pt x="40" y="56"/>
                  </a:lnTo>
                  <a:lnTo>
                    <a:pt x="10" y="34"/>
                  </a:lnTo>
                  <a:lnTo>
                    <a:pt x="0" y="0"/>
                  </a:lnTo>
                  <a:lnTo>
                    <a:pt x="19" y="8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Freeform 297">
              <a:extLst>
                <a:ext uri="{FF2B5EF4-FFF2-40B4-BE49-F238E27FC236}">
                  <a16:creationId xmlns:a16="http://schemas.microsoft.com/office/drawing/2014/main" id="{974AF261-8452-433B-8D0B-F31DF3619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" y="2836"/>
              <a:ext cx="39" cy="53"/>
            </a:xfrm>
            <a:custGeom>
              <a:avLst/>
              <a:gdLst>
                <a:gd name="T0" fmla="*/ 34 w 39"/>
                <a:gd name="T1" fmla="*/ 0 h 53"/>
                <a:gd name="T2" fmla="*/ 38 w 39"/>
                <a:gd name="T3" fmla="*/ 10 h 53"/>
                <a:gd name="T4" fmla="*/ 31 w 39"/>
                <a:gd name="T5" fmla="*/ 31 h 53"/>
                <a:gd name="T6" fmla="*/ 14 w 39"/>
                <a:gd name="T7" fmla="*/ 52 h 53"/>
                <a:gd name="T8" fmla="*/ 0 w 39"/>
                <a:gd name="T9" fmla="*/ 52 h 53"/>
                <a:gd name="T10" fmla="*/ 9 w 39"/>
                <a:gd name="T11" fmla="*/ 20 h 53"/>
                <a:gd name="T12" fmla="*/ 34 w 39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53">
                  <a:moveTo>
                    <a:pt x="34" y="0"/>
                  </a:moveTo>
                  <a:lnTo>
                    <a:pt x="38" y="10"/>
                  </a:lnTo>
                  <a:lnTo>
                    <a:pt x="31" y="31"/>
                  </a:lnTo>
                  <a:lnTo>
                    <a:pt x="14" y="52"/>
                  </a:lnTo>
                  <a:lnTo>
                    <a:pt x="0" y="52"/>
                  </a:lnTo>
                  <a:lnTo>
                    <a:pt x="9" y="20"/>
                  </a:lnTo>
                  <a:lnTo>
                    <a:pt x="34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Freeform 298">
              <a:extLst>
                <a:ext uri="{FF2B5EF4-FFF2-40B4-BE49-F238E27FC236}">
                  <a16:creationId xmlns:a16="http://schemas.microsoft.com/office/drawing/2014/main" id="{DB138943-DBA2-4F1C-9132-F84BFA78B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" y="2728"/>
              <a:ext cx="59" cy="28"/>
            </a:xfrm>
            <a:custGeom>
              <a:avLst/>
              <a:gdLst>
                <a:gd name="T0" fmla="*/ 38 w 59"/>
                <a:gd name="T1" fmla="*/ 0 h 28"/>
                <a:gd name="T2" fmla="*/ 58 w 59"/>
                <a:gd name="T3" fmla="*/ 4 h 28"/>
                <a:gd name="T4" fmla="*/ 36 w 59"/>
                <a:gd name="T5" fmla="*/ 27 h 28"/>
                <a:gd name="T6" fmla="*/ 0 w 59"/>
                <a:gd name="T7" fmla="*/ 27 h 28"/>
                <a:gd name="T8" fmla="*/ 7 w 59"/>
                <a:gd name="T9" fmla="*/ 12 h 28"/>
                <a:gd name="T10" fmla="*/ 24 w 59"/>
                <a:gd name="T11" fmla="*/ 4 h 28"/>
                <a:gd name="T12" fmla="*/ 38 w 59"/>
                <a:gd name="T13" fmla="*/ 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28">
                  <a:moveTo>
                    <a:pt x="38" y="0"/>
                  </a:moveTo>
                  <a:lnTo>
                    <a:pt x="58" y="4"/>
                  </a:lnTo>
                  <a:lnTo>
                    <a:pt x="36" y="27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4" y="4"/>
                  </a:lnTo>
                  <a:lnTo>
                    <a:pt x="38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Freeform 299">
              <a:extLst>
                <a:ext uri="{FF2B5EF4-FFF2-40B4-BE49-F238E27FC236}">
                  <a16:creationId xmlns:a16="http://schemas.microsoft.com/office/drawing/2014/main" id="{D13FF07A-A4A8-4B37-80CC-8D49F1527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" y="2788"/>
              <a:ext cx="33" cy="66"/>
            </a:xfrm>
            <a:custGeom>
              <a:avLst/>
              <a:gdLst>
                <a:gd name="T0" fmla="*/ 17 w 33"/>
                <a:gd name="T1" fmla="*/ 0 h 66"/>
                <a:gd name="T2" fmla="*/ 32 w 33"/>
                <a:gd name="T3" fmla="*/ 32 h 66"/>
                <a:gd name="T4" fmla="*/ 22 w 33"/>
                <a:gd name="T5" fmla="*/ 65 h 66"/>
                <a:gd name="T6" fmla="*/ 2 w 33"/>
                <a:gd name="T7" fmla="*/ 51 h 66"/>
                <a:gd name="T8" fmla="*/ 0 w 33"/>
                <a:gd name="T9" fmla="*/ 33 h 66"/>
                <a:gd name="T10" fmla="*/ 2 w 33"/>
                <a:gd name="T11" fmla="*/ 18 h 66"/>
                <a:gd name="T12" fmla="*/ 17 w 3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66">
                  <a:moveTo>
                    <a:pt x="17" y="0"/>
                  </a:moveTo>
                  <a:lnTo>
                    <a:pt x="32" y="32"/>
                  </a:lnTo>
                  <a:lnTo>
                    <a:pt x="22" y="65"/>
                  </a:lnTo>
                  <a:lnTo>
                    <a:pt x="2" y="51"/>
                  </a:lnTo>
                  <a:lnTo>
                    <a:pt x="0" y="33"/>
                  </a:lnTo>
                  <a:lnTo>
                    <a:pt x="2" y="18"/>
                  </a:lnTo>
                  <a:lnTo>
                    <a:pt x="17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Freeform 300">
              <a:extLst>
                <a:ext uri="{FF2B5EF4-FFF2-40B4-BE49-F238E27FC236}">
                  <a16:creationId xmlns:a16="http://schemas.microsoft.com/office/drawing/2014/main" id="{AE8240E6-5742-409B-98ED-DD94408B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3" y="2885"/>
              <a:ext cx="61" cy="31"/>
            </a:xfrm>
            <a:custGeom>
              <a:avLst/>
              <a:gdLst>
                <a:gd name="T0" fmla="*/ 0 w 61"/>
                <a:gd name="T1" fmla="*/ 3 h 31"/>
                <a:gd name="T2" fmla="*/ 8 w 61"/>
                <a:gd name="T3" fmla="*/ 22 h 31"/>
                <a:gd name="T4" fmla="*/ 24 w 61"/>
                <a:gd name="T5" fmla="*/ 27 h 31"/>
                <a:gd name="T6" fmla="*/ 39 w 61"/>
                <a:gd name="T7" fmla="*/ 30 h 31"/>
                <a:gd name="T8" fmla="*/ 60 w 61"/>
                <a:gd name="T9" fmla="*/ 17 h 31"/>
                <a:gd name="T10" fmla="*/ 32 w 61"/>
                <a:gd name="T11" fmla="*/ 0 h 31"/>
                <a:gd name="T12" fmla="*/ 0 w 61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" h="31">
                  <a:moveTo>
                    <a:pt x="0" y="3"/>
                  </a:moveTo>
                  <a:lnTo>
                    <a:pt x="8" y="22"/>
                  </a:lnTo>
                  <a:lnTo>
                    <a:pt x="24" y="27"/>
                  </a:lnTo>
                  <a:lnTo>
                    <a:pt x="39" y="30"/>
                  </a:lnTo>
                  <a:lnTo>
                    <a:pt x="60" y="17"/>
                  </a:lnTo>
                  <a:lnTo>
                    <a:pt x="32" y="0"/>
                  </a:lnTo>
                  <a:lnTo>
                    <a:pt x="0" y="3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7" name="Freeform 301">
              <a:extLst>
                <a:ext uri="{FF2B5EF4-FFF2-40B4-BE49-F238E27FC236}">
                  <a16:creationId xmlns:a16="http://schemas.microsoft.com/office/drawing/2014/main" id="{78A0C7B3-E747-4BA5-9182-C1287157C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1" y="2790"/>
              <a:ext cx="63" cy="59"/>
            </a:xfrm>
            <a:custGeom>
              <a:avLst/>
              <a:gdLst>
                <a:gd name="T0" fmla="*/ 22 w 63"/>
                <a:gd name="T1" fmla="*/ 0 h 59"/>
                <a:gd name="T2" fmla="*/ 61 w 63"/>
                <a:gd name="T3" fmla="*/ 6 h 59"/>
                <a:gd name="T4" fmla="*/ 62 w 63"/>
                <a:gd name="T5" fmla="*/ 47 h 59"/>
                <a:gd name="T6" fmla="*/ 23 w 63"/>
                <a:gd name="T7" fmla="*/ 58 h 59"/>
                <a:gd name="T8" fmla="*/ 0 w 63"/>
                <a:gd name="T9" fmla="*/ 27 h 59"/>
                <a:gd name="T10" fmla="*/ 22 w 63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" h="59">
                  <a:moveTo>
                    <a:pt x="22" y="0"/>
                  </a:moveTo>
                  <a:lnTo>
                    <a:pt x="61" y="6"/>
                  </a:lnTo>
                  <a:lnTo>
                    <a:pt x="62" y="47"/>
                  </a:lnTo>
                  <a:lnTo>
                    <a:pt x="23" y="58"/>
                  </a:lnTo>
                  <a:lnTo>
                    <a:pt x="0" y="27"/>
                  </a:lnTo>
                  <a:lnTo>
                    <a:pt x="22" y="0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Freeform 302">
              <a:extLst>
                <a:ext uri="{FF2B5EF4-FFF2-40B4-BE49-F238E27FC236}">
                  <a16:creationId xmlns:a16="http://schemas.microsoft.com/office/drawing/2014/main" id="{F21AA14C-14DE-46D8-A825-09A114CD4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" y="2733"/>
              <a:ext cx="163" cy="169"/>
            </a:xfrm>
            <a:custGeom>
              <a:avLst/>
              <a:gdLst>
                <a:gd name="T0" fmla="*/ 83 w 163"/>
                <a:gd name="T1" fmla="*/ 0 h 169"/>
                <a:gd name="T2" fmla="*/ 123 w 163"/>
                <a:gd name="T3" fmla="*/ 14 h 169"/>
                <a:gd name="T4" fmla="*/ 132 w 163"/>
                <a:gd name="T5" fmla="*/ 47 h 169"/>
                <a:gd name="T6" fmla="*/ 162 w 163"/>
                <a:gd name="T7" fmla="*/ 70 h 169"/>
                <a:gd name="T8" fmla="*/ 162 w 163"/>
                <a:gd name="T9" fmla="*/ 102 h 169"/>
                <a:gd name="T10" fmla="*/ 135 w 163"/>
                <a:gd name="T11" fmla="*/ 123 h 169"/>
                <a:gd name="T12" fmla="*/ 126 w 163"/>
                <a:gd name="T13" fmla="*/ 153 h 169"/>
                <a:gd name="T14" fmla="*/ 89 w 163"/>
                <a:gd name="T15" fmla="*/ 168 h 169"/>
                <a:gd name="T16" fmla="*/ 62 w 163"/>
                <a:gd name="T17" fmla="*/ 152 h 169"/>
                <a:gd name="T18" fmla="*/ 28 w 163"/>
                <a:gd name="T19" fmla="*/ 154 h 169"/>
                <a:gd name="T20" fmla="*/ 3 w 163"/>
                <a:gd name="T21" fmla="*/ 118 h 169"/>
                <a:gd name="T22" fmla="*/ 14 w 163"/>
                <a:gd name="T23" fmla="*/ 86 h 169"/>
                <a:gd name="T24" fmla="*/ 0 w 163"/>
                <a:gd name="T25" fmla="*/ 54 h 169"/>
                <a:gd name="T26" fmla="*/ 22 w 163"/>
                <a:gd name="T27" fmla="*/ 22 h 169"/>
                <a:gd name="T28" fmla="*/ 59 w 163"/>
                <a:gd name="T29" fmla="*/ 21 h 169"/>
                <a:gd name="T30" fmla="*/ 83 w 163"/>
                <a:gd name="T31" fmla="*/ 0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3" h="169">
                  <a:moveTo>
                    <a:pt x="83" y="0"/>
                  </a:moveTo>
                  <a:lnTo>
                    <a:pt x="123" y="14"/>
                  </a:lnTo>
                  <a:lnTo>
                    <a:pt x="132" y="47"/>
                  </a:lnTo>
                  <a:lnTo>
                    <a:pt x="162" y="70"/>
                  </a:lnTo>
                  <a:lnTo>
                    <a:pt x="162" y="102"/>
                  </a:lnTo>
                  <a:lnTo>
                    <a:pt x="135" y="123"/>
                  </a:lnTo>
                  <a:lnTo>
                    <a:pt x="126" y="153"/>
                  </a:lnTo>
                  <a:lnTo>
                    <a:pt x="89" y="168"/>
                  </a:lnTo>
                  <a:lnTo>
                    <a:pt x="62" y="152"/>
                  </a:lnTo>
                  <a:lnTo>
                    <a:pt x="28" y="154"/>
                  </a:lnTo>
                  <a:lnTo>
                    <a:pt x="3" y="118"/>
                  </a:lnTo>
                  <a:lnTo>
                    <a:pt x="14" y="86"/>
                  </a:lnTo>
                  <a:lnTo>
                    <a:pt x="0" y="54"/>
                  </a:lnTo>
                  <a:lnTo>
                    <a:pt x="22" y="22"/>
                  </a:lnTo>
                  <a:lnTo>
                    <a:pt x="59" y="21"/>
                  </a:ln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Freeform 303">
              <a:extLst>
                <a:ext uri="{FF2B5EF4-FFF2-40B4-BE49-F238E27FC236}">
                  <a16:creationId xmlns:a16="http://schemas.microsoft.com/office/drawing/2014/main" id="{6DE0AC8B-40AA-450A-9A70-62E623EBA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" y="2756"/>
              <a:ext cx="73" cy="41"/>
            </a:xfrm>
            <a:custGeom>
              <a:avLst/>
              <a:gdLst>
                <a:gd name="T0" fmla="*/ 0 w 73"/>
                <a:gd name="T1" fmla="*/ 0 h 41"/>
                <a:gd name="T2" fmla="*/ 11 w 73"/>
                <a:gd name="T3" fmla="*/ 34 h 41"/>
                <a:gd name="T4" fmla="*/ 50 w 73"/>
                <a:gd name="T5" fmla="*/ 40 h 41"/>
                <a:gd name="T6" fmla="*/ 72 w 73"/>
                <a:gd name="T7" fmla="*/ 25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11" y="34"/>
                  </a:lnTo>
                  <a:lnTo>
                    <a:pt x="50" y="40"/>
                  </a:lnTo>
                  <a:lnTo>
                    <a:pt x="72" y="25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Freeform 304">
              <a:extLst>
                <a:ext uri="{FF2B5EF4-FFF2-40B4-BE49-F238E27FC236}">
                  <a16:creationId xmlns:a16="http://schemas.microsoft.com/office/drawing/2014/main" id="{4EBF3BFD-3CAE-44CE-8744-D5DEB426F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2797"/>
              <a:ext cx="28" cy="60"/>
            </a:xfrm>
            <a:custGeom>
              <a:avLst/>
              <a:gdLst>
                <a:gd name="T0" fmla="*/ 0 w 28"/>
                <a:gd name="T1" fmla="*/ 0 h 60"/>
                <a:gd name="T2" fmla="*/ 2 w 28"/>
                <a:gd name="T3" fmla="*/ 40 h 60"/>
                <a:gd name="T4" fmla="*/ 27 w 28"/>
                <a:gd name="T5" fmla="*/ 59 h 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60">
                  <a:moveTo>
                    <a:pt x="0" y="0"/>
                  </a:moveTo>
                  <a:lnTo>
                    <a:pt x="2" y="40"/>
                  </a:lnTo>
                  <a:lnTo>
                    <a:pt x="27" y="59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Freeform 305">
              <a:extLst>
                <a:ext uri="{FF2B5EF4-FFF2-40B4-BE49-F238E27FC236}">
                  <a16:creationId xmlns:a16="http://schemas.microsoft.com/office/drawing/2014/main" id="{A14D1C55-B6EA-4173-A796-AE50BBFF3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" y="2837"/>
              <a:ext cx="50" cy="49"/>
            </a:xfrm>
            <a:custGeom>
              <a:avLst/>
              <a:gdLst>
                <a:gd name="T0" fmla="*/ 49 w 50"/>
                <a:gd name="T1" fmla="*/ 0 h 49"/>
                <a:gd name="T2" fmla="*/ 9 w 50"/>
                <a:gd name="T3" fmla="*/ 12 h 49"/>
                <a:gd name="T4" fmla="*/ 0 w 50"/>
                <a:gd name="T5" fmla="*/ 48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" h="49">
                  <a:moveTo>
                    <a:pt x="49" y="0"/>
                  </a:moveTo>
                  <a:lnTo>
                    <a:pt x="9" y="12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Freeform 306">
              <a:extLst>
                <a:ext uri="{FF2B5EF4-FFF2-40B4-BE49-F238E27FC236}">
                  <a16:creationId xmlns:a16="http://schemas.microsoft.com/office/drawing/2014/main" id="{3B3D220E-56E7-4995-9315-6934DD1C3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" y="2792"/>
              <a:ext cx="55" cy="28"/>
            </a:xfrm>
            <a:custGeom>
              <a:avLst/>
              <a:gdLst>
                <a:gd name="T0" fmla="*/ 54 w 55"/>
                <a:gd name="T1" fmla="*/ 0 h 28"/>
                <a:gd name="T2" fmla="*/ 33 w 55"/>
                <a:gd name="T3" fmla="*/ 24 h 28"/>
                <a:gd name="T4" fmla="*/ 0 w 55"/>
                <a:gd name="T5" fmla="*/ 27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28">
                  <a:moveTo>
                    <a:pt x="54" y="0"/>
                  </a:moveTo>
                  <a:lnTo>
                    <a:pt x="33" y="24"/>
                  </a:lnTo>
                  <a:lnTo>
                    <a:pt x="0" y="27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Line 307">
              <a:extLst>
                <a:ext uri="{FF2B5EF4-FFF2-40B4-BE49-F238E27FC236}">
                  <a16:creationId xmlns:a16="http://schemas.microsoft.com/office/drawing/2014/main" id="{A53214CE-04A9-451C-A92E-4BF425458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" y="2820"/>
              <a:ext cx="24" cy="32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41" name="Group 308">
            <a:extLst>
              <a:ext uri="{FF2B5EF4-FFF2-40B4-BE49-F238E27FC236}">
                <a16:creationId xmlns:a16="http://schemas.microsoft.com/office/drawing/2014/main" id="{A888C048-0B77-4C11-9CD0-104A9AA4E1ED}"/>
              </a:ext>
            </a:extLst>
          </p:cNvPr>
          <p:cNvGrpSpPr>
            <a:grpSpLocks/>
          </p:cNvGrpSpPr>
          <p:nvPr/>
        </p:nvGrpSpPr>
        <p:grpSpPr bwMode="auto">
          <a:xfrm>
            <a:off x="8712200" y="4687888"/>
            <a:ext cx="292100" cy="298450"/>
            <a:chOff x="4528" y="2953"/>
            <a:chExt cx="184" cy="188"/>
          </a:xfrm>
        </p:grpSpPr>
        <p:sp>
          <p:nvSpPr>
            <p:cNvPr id="26678" name="Oval 309">
              <a:extLst>
                <a:ext uri="{FF2B5EF4-FFF2-40B4-BE49-F238E27FC236}">
                  <a16:creationId xmlns:a16="http://schemas.microsoft.com/office/drawing/2014/main" id="{20FD280F-EFF9-4940-9638-AAB730AD8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" y="2955"/>
              <a:ext cx="179" cy="18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79" name="Freeform 310">
              <a:extLst>
                <a:ext uri="{FF2B5EF4-FFF2-40B4-BE49-F238E27FC236}">
                  <a16:creationId xmlns:a16="http://schemas.microsoft.com/office/drawing/2014/main" id="{7A2FDF65-AFD2-4F3A-AD77-568F1495F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" y="2972"/>
              <a:ext cx="41" cy="57"/>
            </a:xfrm>
            <a:custGeom>
              <a:avLst/>
              <a:gdLst>
                <a:gd name="T0" fmla="*/ 19 w 41"/>
                <a:gd name="T1" fmla="*/ 8 h 57"/>
                <a:gd name="T2" fmla="*/ 31 w 41"/>
                <a:gd name="T3" fmla="*/ 21 h 57"/>
                <a:gd name="T4" fmla="*/ 38 w 41"/>
                <a:gd name="T5" fmla="*/ 34 h 57"/>
                <a:gd name="T6" fmla="*/ 40 w 41"/>
                <a:gd name="T7" fmla="*/ 56 h 57"/>
                <a:gd name="T8" fmla="*/ 10 w 41"/>
                <a:gd name="T9" fmla="*/ 34 h 57"/>
                <a:gd name="T10" fmla="*/ 0 w 41"/>
                <a:gd name="T11" fmla="*/ 0 h 57"/>
                <a:gd name="T12" fmla="*/ 19 w 41"/>
                <a:gd name="T13" fmla="*/ 8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7">
                  <a:moveTo>
                    <a:pt x="19" y="8"/>
                  </a:moveTo>
                  <a:lnTo>
                    <a:pt x="31" y="21"/>
                  </a:lnTo>
                  <a:lnTo>
                    <a:pt x="38" y="34"/>
                  </a:lnTo>
                  <a:lnTo>
                    <a:pt x="40" y="56"/>
                  </a:lnTo>
                  <a:lnTo>
                    <a:pt x="10" y="34"/>
                  </a:lnTo>
                  <a:lnTo>
                    <a:pt x="0" y="0"/>
                  </a:lnTo>
                  <a:lnTo>
                    <a:pt x="19" y="8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0" name="Freeform 311">
              <a:extLst>
                <a:ext uri="{FF2B5EF4-FFF2-40B4-BE49-F238E27FC236}">
                  <a16:creationId xmlns:a16="http://schemas.microsoft.com/office/drawing/2014/main" id="{CEDE3588-CECD-4EE8-883A-B630094F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" y="3061"/>
              <a:ext cx="39" cy="53"/>
            </a:xfrm>
            <a:custGeom>
              <a:avLst/>
              <a:gdLst>
                <a:gd name="T0" fmla="*/ 34 w 39"/>
                <a:gd name="T1" fmla="*/ 0 h 53"/>
                <a:gd name="T2" fmla="*/ 38 w 39"/>
                <a:gd name="T3" fmla="*/ 10 h 53"/>
                <a:gd name="T4" fmla="*/ 31 w 39"/>
                <a:gd name="T5" fmla="*/ 31 h 53"/>
                <a:gd name="T6" fmla="*/ 14 w 39"/>
                <a:gd name="T7" fmla="*/ 52 h 53"/>
                <a:gd name="T8" fmla="*/ 0 w 39"/>
                <a:gd name="T9" fmla="*/ 52 h 53"/>
                <a:gd name="T10" fmla="*/ 9 w 39"/>
                <a:gd name="T11" fmla="*/ 20 h 53"/>
                <a:gd name="T12" fmla="*/ 34 w 39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53">
                  <a:moveTo>
                    <a:pt x="34" y="0"/>
                  </a:moveTo>
                  <a:lnTo>
                    <a:pt x="38" y="10"/>
                  </a:lnTo>
                  <a:lnTo>
                    <a:pt x="31" y="31"/>
                  </a:lnTo>
                  <a:lnTo>
                    <a:pt x="14" y="52"/>
                  </a:lnTo>
                  <a:lnTo>
                    <a:pt x="0" y="52"/>
                  </a:lnTo>
                  <a:lnTo>
                    <a:pt x="9" y="20"/>
                  </a:lnTo>
                  <a:lnTo>
                    <a:pt x="34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1" name="Freeform 312">
              <a:extLst>
                <a:ext uri="{FF2B5EF4-FFF2-40B4-BE49-F238E27FC236}">
                  <a16:creationId xmlns:a16="http://schemas.microsoft.com/office/drawing/2014/main" id="{EB6F3184-9E27-4B92-B3A5-96D891BC6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2953"/>
              <a:ext cx="59" cy="28"/>
            </a:xfrm>
            <a:custGeom>
              <a:avLst/>
              <a:gdLst>
                <a:gd name="T0" fmla="*/ 38 w 59"/>
                <a:gd name="T1" fmla="*/ 0 h 28"/>
                <a:gd name="T2" fmla="*/ 58 w 59"/>
                <a:gd name="T3" fmla="*/ 4 h 28"/>
                <a:gd name="T4" fmla="*/ 36 w 59"/>
                <a:gd name="T5" fmla="*/ 27 h 28"/>
                <a:gd name="T6" fmla="*/ 0 w 59"/>
                <a:gd name="T7" fmla="*/ 27 h 28"/>
                <a:gd name="T8" fmla="*/ 7 w 59"/>
                <a:gd name="T9" fmla="*/ 12 h 28"/>
                <a:gd name="T10" fmla="*/ 24 w 59"/>
                <a:gd name="T11" fmla="*/ 4 h 28"/>
                <a:gd name="T12" fmla="*/ 38 w 59"/>
                <a:gd name="T13" fmla="*/ 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28">
                  <a:moveTo>
                    <a:pt x="38" y="0"/>
                  </a:moveTo>
                  <a:lnTo>
                    <a:pt x="58" y="4"/>
                  </a:lnTo>
                  <a:lnTo>
                    <a:pt x="36" y="27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4" y="4"/>
                  </a:lnTo>
                  <a:lnTo>
                    <a:pt x="38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2" name="Freeform 313">
              <a:extLst>
                <a:ext uri="{FF2B5EF4-FFF2-40B4-BE49-F238E27FC236}">
                  <a16:creationId xmlns:a16="http://schemas.microsoft.com/office/drawing/2014/main" id="{0E2EDEF0-800B-4A1D-8BEB-9B00B497F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" y="3013"/>
              <a:ext cx="33" cy="66"/>
            </a:xfrm>
            <a:custGeom>
              <a:avLst/>
              <a:gdLst>
                <a:gd name="T0" fmla="*/ 17 w 33"/>
                <a:gd name="T1" fmla="*/ 0 h 66"/>
                <a:gd name="T2" fmla="*/ 32 w 33"/>
                <a:gd name="T3" fmla="*/ 32 h 66"/>
                <a:gd name="T4" fmla="*/ 22 w 33"/>
                <a:gd name="T5" fmla="*/ 65 h 66"/>
                <a:gd name="T6" fmla="*/ 2 w 33"/>
                <a:gd name="T7" fmla="*/ 51 h 66"/>
                <a:gd name="T8" fmla="*/ 0 w 33"/>
                <a:gd name="T9" fmla="*/ 33 h 66"/>
                <a:gd name="T10" fmla="*/ 2 w 33"/>
                <a:gd name="T11" fmla="*/ 18 h 66"/>
                <a:gd name="T12" fmla="*/ 17 w 3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66">
                  <a:moveTo>
                    <a:pt x="17" y="0"/>
                  </a:moveTo>
                  <a:lnTo>
                    <a:pt x="32" y="32"/>
                  </a:lnTo>
                  <a:lnTo>
                    <a:pt x="22" y="65"/>
                  </a:lnTo>
                  <a:lnTo>
                    <a:pt x="2" y="51"/>
                  </a:lnTo>
                  <a:lnTo>
                    <a:pt x="0" y="33"/>
                  </a:lnTo>
                  <a:lnTo>
                    <a:pt x="2" y="18"/>
                  </a:lnTo>
                  <a:lnTo>
                    <a:pt x="17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3" name="Freeform 314">
              <a:extLst>
                <a:ext uri="{FF2B5EF4-FFF2-40B4-BE49-F238E27FC236}">
                  <a16:creationId xmlns:a16="http://schemas.microsoft.com/office/drawing/2014/main" id="{8B75EB46-DE08-43A4-996E-71E93ED66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" y="3110"/>
              <a:ext cx="61" cy="31"/>
            </a:xfrm>
            <a:custGeom>
              <a:avLst/>
              <a:gdLst>
                <a:gd name="T0" fmla="*/ 0 w 61"/>
                <a:gd name="T1" fmla="*/ 3 h 31"/>
                <a:gd name="T2" fmla="*/ 8 w 61"/>
                <a:gd name="T3" fmla="*/ 22 h 31"/>
                <a:gd name="T4" fmla="*/ 24 w 61"/>
                <a:gd name="T5" fmla="*/ 27 h 31"/>
                <a:gd name="T6" fmla="*/ 39 w 61"/>
                <a:gd name="T7" fmla="*/ 30 h 31"/>
                <a:gd name="T8" fmla="*/ 60 w 61"/>
                <a:gd name="T9" fmla="*/ 17 h 31"/>
                <a:gd name="T10" fmla="*/ 32 w 61"/>
                <a:gd name="T11" fmla="*/ 0 h 31"/>
                <a:gd name="T12" fmla="*/ 0 w 61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" h="31">
                  <a:moveTo>
                    <a:pt x="0" y="3"/>
                  </a:moveTo>
                  <a:lnTo>
                    <a:pt x="8" y="22"/>
                  </a:lnTo>
                  <a:lnTo>
                    <a:pt x="24" y="27"/>
                  </a:lnTo>
                  <a:lnTo>
                    <a:pt x="39" y="30"/>
                  </a:lnTo>
                  <a:lnTo>
                    <a:pt x="60" y="17"/>
                  </a:lnTo>
                  <a:lnTo>
                    <a:pt x="32" y="0"/>
                  </a:lnTo>
                  <a:lnTo>
                    <a:pt x="0" y="3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4" name="Freeform 315">
              <a:extLst>
                <a:ext uri="{FF2B5EF4-FFF2-40B4-BE49-F238E27FC236}">
                  <a16:creationId xmlns:a16="http://schemas.microsoft.com/office/drawing/2014/main" id="{C6554E17-279F-4345-AA91-B02E516C8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3015"/>
              <a:ext cx="63" cy="59"/>
            </a:xfrm>
            <a:custGeom>
              <a:avLst/>
              <a:gdLst>
                <a:gd name="T0" fmla="*/ 22 w 63"/>
                <a:gd name="T1" fmla="*/ 0 h 59"/>
                <a:gd name="T2" fmla="*/ 61 w 63"/>
                <a:gd name="T3" fmla="*/ 6 h 59"/>
                <a:gd name="T4" fmla="*/ 62 w 63"/>
                <a:gd name="T5" fmla="*/ 47 h 59"/>
                <a:gd name="T6" fmla="*/ 23 w 63"/>
                <a:gd name="T7" fmla="*/ 58 h 59"/>
                <a:gd name="T8" fmla="*/ 0 w 63"/>
                <a:gd name="T9" fmla="*/ 27 h 59"/>
                <a:gd name="T10" fmla="*/ 22 w 63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" h="59">
                  <a:moveTo>
                    <a:pt x="22" y="0"/>
                  </a:moveTo>
                  <a:lnTo>
                    <a:pt x="61" y="6"/>
                  </a:lnTo>
                  <a:lnTo>
                    <a:pt x="62" y="47"/>
                  </a:lnTo>
                  <a:lnTo>
                    <a:pt x="23" y="58"/>
                  </a:lnTo>
                  <a:lnTo>
                    <a:pt x="0" y="27"/>
                  </a:lnTo>
                  <a:lnTo>
                    <a:pt x="22" y="0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5" name="Freeform 316">
              <a:extLst>
                <a:ext uri="{FF2B5EF4-FFF2-40B4-BE49-F238E27FC236}">
                  <a16:creationId xmlns:a16="http://schemas.microsoft.com/office/drawing/2014/main" id="{CB4CCCF4-0FF3-4BEA-9C4E-4A23C7C03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" y="2958"/>
              <a:ext cx="163" cy="169"/>
            </a:xfrm>
            <a:custGeom>
              <a:avLst/>
              <a:gdLst>
                <a:gd name="T0" fmla="*/ 83 w 163"/>
                <a:gd name="T1" fmla="*/ 0 h 169"/>
                <a:gd name="T2" fmla="*/ 123 w 163"/>
                <a:gd name="T3" fmla="*/ 14 h 169"/>
                <a:gd name="T4" fmla="*/ 132 w 163"/>
                <a:gd name="T5" fmla="*/ 47 h 169"/>
                <a:gd name="T6" fmla="*/ 162 w 163"/>
                <a:gd name="T7" fmla="*/ 70 h 169"/>
                <a:gd name="T8" fmla="*/ 162 w 163"/>
                <a:gd name="T9" fmla="*/ 102 h 169"/>
                <a:gd name="T10" fmla="*/ 135 w 163"/>
                <a:gd name="T11" fmla="*/ 123 h 169"/>
                <a:gd name="T12" fmla="*/ 126 w 163"/>
                <a:gd name="T13" fmla="*/ 153 h 169"/>
                <a:gd name="T14" fmla="*/ 89 w 163"/>
                <a:gd name="T15" fmla="*/ 168 h 169"/>
                <a:gd name="T16" fmla="*/ 62 w 163"/>
                <a:gd name="T17" fmla="*/ 152 h 169"/>
                <a:gd name="T18" fmla="*/ 28 w 163"/>
                <a:gd name="T19" fmla="*/ 154 h 169"/>
                <a:gd name="T20" fmla="*/ 3 w 163"/>
                <a:gd name="T21" fmla="*/ 118 h 169"/>
                <a:gd name="T22" fmla="*/ 14 w 163"/>
                <a:gd name="T23" fmla="*/ 86 h 169"/>
                <a:gd name="T24" fmla="*/ 0 w 163"/>
                <a:gd name="T25" fmla="*/ 54 h 169"/>
                <a:gd name="T26" fmla="*/ 22 w 163"/>
                <a:gd name="T27" fmla="*/ 22 h 169"/>
                <a:gd name="T28" fmla="*/ 59 w 163"/>
                <a:gd name="T29" fmla="*/ 21 h 169"/>
                <a:gd name="T30" fmla="*/ 83 w 163"/>
                <a:gd name="T31" fmla="*/ 0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3" h="169">
                  <a:moveTo>
                    <a:pt x="83" y="0"/>
                  </a:moveTo>
                  <a:lnTo>
                    <a:pt x="123" y="14"/>
                  </a:lnTo>
                  <a:lnTo>
                    <a:pt x="132" y="47"/>
                  </a:lnTo>
                  <a:lnTo>
                    <a:pt x="162" y="70"/>
                  </a:lnTo>
                  <a:lnTo>
                    <a:pt x="162" y="102"/>
                  </a:lnTo>
                  <a:lnTo>
                    <a:pt x="135" y="123"/>
                  </a:lnTo>
                  <a:lnTo>
                    <a:pt x="126" y="153"/>
                  </a:lnTo>
                  <a:lnTo>
                    <a:pt x="89" y="168"/>
                  </a:lnTo>
                  <a:lnTo>
                    <a:pt x="62" y="152"/>
                  </a:lnTo>
                  <a:lnTo>
                    <a:pt x="28" y="154"/>
                  </a:lnTo>
                  <a:lnTo>
                    <a:pt x="3" y="118"/>
                  </a:lnTo>
                  <a:lnTo>
                    <a:pt x="14" y="86"/>
                  </a:lnTo>
                  <a:lnTo>
                    <a:pt x="0" y="54"/>
                  </a:lnTo>
                  <a:lnTo>
                    <a:pt x="22" y="22"/>
                  </a:lnTo>
                  <a:lnTo>
                    <a:pt x="59" y="21"/>
                  </a:ln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6" name="Freeform 317">
              <a:extLst>
                <a:ext uri="{FF2B5EF4-FFF2-40B4-BE49-F238E27FC236}">
                  <a16:creationId xmlns:a16="http://schemas.microsoft.com/office/drawing/2014/main" id="{3552D8FE-AC62-4918-AA2E-A8B6A646E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" y="2981"/>
              <a:ext cx="73" cy="41"/>
            </a:xfrm>
            <a:custGeom>
              <a:avLst/>
              <a:gdLst>
                <a:gd name="T0" fmla="*/ 0 w 73"/>
                <a:gd name="T1" fmla="*/ 0 h 41"/>
                <a:gd name="T2" fmla="*/ 11 w 73"/>
                <a:gd name="T3" fmla="*/ 34 h 41"/>
                <a:gd name="T4" fmla="*/ 50 w 73"/>
                <a:gd name="T5" fmla="*/ 40 h 41"/>
                <a:gd name="T6" fmla="*/ 72 w 73"/>
                <a:gd name="T7" fmla="*/ 25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11" y="34"/>
                  </a:lnTo>
                  <a:lnTo>
                    <a:pt x="50" y="40"/>
                  </a:lnTo>
                  <a:lnTo>
                    <a:pt x="72" y="25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7" name="Freeform 318">
              <a:extLst>
                <a:ext uri="{FF2B5EF4-FFF2-40B4-BE49-F238E27FC236}">
                  <a16:creationId xmlns:a16="http://schemas.microsoft.com/office/drawing/2014/main" id="{C7231930-EDBE-4546-9633-CF72F5BBA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" y="3022"/>
              <a:ext cx="28" cy="60"/>
            </a:xfrm>
            <a:custGeom>
              <a:avLst/>
              <a:gdLst>
                <a:gd name="T0" fmla="*/ 0 w 28"/>
                <a:gd name="T1" fmla="*/ 0 h 60"/>
                <a:gd name="T2" fmla="*/ 2 w 28"/>
                <a:gd name="T3" fmla="*/ 40 h 60"/>
                <a:gd name="T4" fmla="*/ 27 w 28"/>
                <a:gd name="T5" fmla="*/ 59 h 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60">
                  <a:moveTo>
                    <a:pt x="0" y="0"/>
                  </a:moveTo>
                  <a:lnTo>
                    <a:pt x="2" y="40"/>
                  </a:lnTo>
                  <a:lnTo>
                    <a:pt x="27" y="59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8" name="Freeform 319">
              <a:extLst>
                <a:ext uri="{FF2B5EF4-FFF2-40B4-BE49-F238E27FC236}">
                  <a16:creationId xmlns:a16="http://schemas.microsoft.com/office/drawing/2014/main" id="{9AD43C3F-B435-45B1-BE3A-B8F619950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7" y="3062"/>
              <a:ext cx="50" cy="49"/>
            </a:xfrm>
            <a:custGeom>
              <a:avLst/>
              <a:gdLst>
                <a:gd name="T0" fmla="*/ 49 w 50"/>
                <a:gd name="T1" fmla="*/ 0 h 49"/>
                <a:gd name="T2" fmla="*/ 9 w 50"/>
                <a:gd name="T3" fmla="*/ 12 h 49"/>
                <a:gd name="T4" fmla="*/ 0 w 50"/>
                <a:gd name="T5" fmla="*/ 48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" h="49">
                  <a:moveTo>
                    <a:pt x="49" y="0"/>
                  </a:moveTo>
                  <a:lnTo>
                    <a:pt x="9" y="12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9" name="Freeform 320">
              <a:extLst>
                <a:ext uri="{FF2B5EF4-FFF2-40B4-BE49-F238E27FC236}">
                  <a16:creationId xmlns:a16="http://schemas.microsoft.com/office/drawing/2014/main" id="{067A4B00-32D8-431E-B247-54060EEB7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3017"/>
              <a:ext cx="55" cy="28"/>
            </a:xfrm>
            <a:custGeom>
              <a:avLst/>
              <a:gdLst>
                <a:gd name="T0" fmla="*/ 54 w 55"/>
                <a:gd name="T1" fmla="*/ 0 h 28"/>
                <a:gd name="T2" fmla="*/ 33 w 55"/>
                <a:gd name="T3" fmla="*/ 24 h 28"/>
                <a:gd name="T4" fmla="*/ 0 w 55"/>
                <a:gd name="T5" fmla="*/ 27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28">
                  <a:moveTo>
                    <a:pt x="54" y="0"/>
                  </a:moveTo>
                  <a:lnTo>
                    <a:pt x="33" y="24"/>
                  </a:lnTo>
                  <a:lnTo>
                    <a:pt x="0" y="27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Line 321">
              <a:extLst>
                <a:ext uri="{FF2B5EF4-FFF2-40B4-BE49-F238E27FC236}">
                  <a16:creationId xmlns:a16="http://schemas.microsoft.com/office/drawing/2014/main" id="{E40879B4-825A-46BB-BBB4-C7BBF276B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4" y="3045"/>
              <a:ext cx="24" cy="32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42" name="Rectangle 322">
            <a:extLst>
              <a:ext uri="{FF2B5EF4-FFF2-40B4-BE49-F238E27FC236}">
                <a16:creationId xmlns:a16="http://schemas.microsoft.com/office/drawing/2014/main" id="{ED1DD50E-8C30-4E04-A530-780B1E5C4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3" y="3162302"/>
            <a:ext cx="96180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Slow Joe</a:t>
            </a:r>
          </a:p>
        </p:txBody>
      </p:sp>
      <p:sp>
        <p:nvSpPr>
          <p:cNvPr id="26643" name="Rectangle 323">
            <a:extLst>
              <a:ext uri="{FF2B5EF4-FFF2-40B4-BE49-F238E27FC236}">
                <a16:creationId xmlns:a16="http://schemas.microsoft.com/office/drawing/2014/main" id="{D3A96978-357D-45B4-83C5-145406D6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5" y="3376615"/>
            <a:ext cx="109004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Arial" panose="020B0604020202020204" pitchFamily="34" charset="0"/>
              </a:rPr>
              <a:t>Fast Frank</a:t>
            </a:r>
          </a:p>
        </p:txBody>
      </p:sp>
      <p:sp>
        <p:nvSpPr>
          <p:cNvPr id="26644" name="Line 324">
            <a:extLst>
              <a:ext uri="{FF2B5EF4-FFF2-40B4-BE49-F238E27FC236}">
                <a16:creationId xmlns:a16="http://schemas.microsoft.com/office/drawing/2014/main" id="{C176460C-5E3F-4457-BD91-0AC0794B22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0365" y="3714750"/>
            <a:ext cx="238125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325">
            <a:extLst>
              <a:ext uri="{FF2B5EF4-FFF2-40B4-BE49-F238E27FC236}">
                <a16:creationId xmlns:a16="http://schemas.microsoft.com/office/drawing/2014/main" id="{17F75E6C-55CB-45A3-9FDF-3D1F5E955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6175" y="3738565"/>
            <a:ext cx="274638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326">
            <a:extLst>
              <a:ext uri="{FF2B5EF4-FFF2-40B4-BE49-F238E27FC236}">
                <a16:creationId xmlns:a16="http://schemas.microsoft.com/office/drawing/2014/main" id="{2DF15541-80A7-4806-8975-4422F4704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0" y="4024315"/>
            <a:ext cx="274638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47" name="Group 327">
            <a:extLst>
              <a:ext uri="{FF2B5EF4-FFF2-40B4-BE49-F238E27FC236}">
                <a16:creationId xmlns:a16="http://schemas.microsoft.com/office/drawing/2014/main" id="{C961BAC1-E427-4AAD-A84A-6D9FD8955F72}"/>
              </a:ext>
            </a:extLst>
          </p:cNvPr>
          <p:cNvGrpSpPr>
            <a:grpSpLocks/>
          </p:cNvGrpSpPr>
          <p:nvPr/>
        </p:nvGrpSpPr>
        <p:grpSpPr bwMode="auto">
          <a:xfrm>
            <a:off x="5975350" y="3592513"/>
            <a:ext cx="292100" cy="298450"/>
            <a:chOff x="2804" y="2263"/>
            <a:chExt cx="184" cy="188"/>
          </a:xfrm>
        </p:grpSpPr>
        <p:sp>
          <p:nvSpPr>
            <p:cNvPr id="26665" name="Oval 328">
              <a:extLst>
                <a:ext uri="{FF2B5EF4-FFF2-40B4-BE49-F238E27FC236}">
                  <a16:creationId xmlns:a16="http://schemas.microsoft.com/office/drawing/2014/main" id="{05309529-E25D-44C6-B3AA-9FD6BCA34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265"/>
              <a:ext cx="179" cy="18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66" name="Freeform 329">
              <a:extLst>
                <a:ext uri="{FF2B5EF4-FFF2-40B4-BE49-F238E27FC236}">
                  <a16:creationId xmlns:a16="http://schemas.microsoft.com/office/drawing/2014/main" id="{83E1946D-B965-4AA8-A86B-00B3E33B9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" y="2282"/>
              <a:ext cx="41" cy="57"/>
            </a:xfrm>
            <a:custGeom>
              <a:avLst/>
              <a:gdLst>
                <a:gd name="T0" fmla="*/ 19 w 41"/>
                <a:gd name="T1" fmla="*/ 8 h 57"/>
                <a:gd name="T2" fmla="*/ 31 w 41"/>
                <a:gd name="T3" fmla="*/ 21 h 57"/>
                <a:gd name="T4" fmla="*/ 38 w 41"/>
                <a:gd name="T5" fmla="*/ 34 h 57"/>
                <a:gd name="T6" fmla="*/ 40 w 41"/>
                <a:gd name="T7" fmla="*/ 56 h 57"/>
                <a:gd name="T8" fmla="*/ 10 w 41"/>
                <a:gd name="T9" fmla="*/ 34 h 57"/>
                <a:gd name="T10" fmla="*/ 0 w 41"/>
                <a:gd name="T11" fmla="*/ 0 h 57"/>
                <a:gd name="T12" fmla="*/ 19 w 41"/>
                <a:gd name="T13" fmla="*/ 8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7">
                  <a:moveTo>
                    <a:pt x="19" y="8"/>
                  </a:moveTo>
                  <a:lnTo>
                    <a:pt x="31" y="21"/>
                  </a:lnTo>
                  <a:lnTo>
                    <a:pt x="38" y="34"/>
                  </a:lnTo>
                  <a:lnTo>
                    <a:pt x="40" y="56"/>
                  </a:lnTo>
                  <a:lnTo>
                    <a:pt x="10" y="34"/>
                  </a:lnTo>
                  <a:lnTo>
                    <a:pt x="0" y="0"/>
                  </a:lnTo>
                  <a:lnTo>
                    <a:pt x="19" y="8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7" name="Freeform 330">
              <a:extLst>
                <a:ext uri="{FF2B5EF4-FFF2-40B4-BE49-F238E27FC236}">
                  <a16:creationId xmlns:a16="http://schemas.microsoft.com/office/drawing/2014/main" id="{7B427076-47BC-4ABE-8CAE-9E75DB3EC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" y="2371"/>
              <a:ext cx="39" cy="53"/>
            </a:xfrm>
            <a:custGeom>
              <a:avLst/>
              <a:gdLst>
                <a:gd name="T0" fmla="*/ 34 w 39"/>
                <a:gd name="T1" fmla="*/ 0 h 53"/>
                <a:gd name="T2" fmla="*/ 38 w 39"/>
                <a:gd name="T3" fmla="*/ 10 h 53"/>
                <a:gd name="T4" fmla="*/ 31 w 39"/>
                <a:gd name="T5" fmla="*/ 31 h 53"/>
                <a:gd name="T6" fmla="*/ 14 w 39"/>
                <a:gd name="T7" fmla="*/ 52 h 53"/>
                <a:gd name="T8" fmla="*/ 0 w 39"/>
                <a:gd name="T9" fmla="*/ 52 h 53"/>
                <a:gd name="T10" fmla="*/ 9 w 39"/>
                <a:gd name="T11" fmla="*/ 20 h 53"/>
                <a:gd name="T12" fmla="*/ 34 w 39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53">
                  <a:moveTo>
                    <a:pt x="34" y="0"/>
                  </a:moveTo>
                  <a:lnTo>
                    <a:pt x="38" y="10"/>
                  </a:lnTo>
                  <a:lnTo>
                    <a:pt x="31" y="31"/>
                  </a:lnTo>
                  <a:lnTo>
                    <a:pt x="14" y="52"/>
                  </a:lnTo>
                  <a:lnTo>
                    <a:pt x="0" y="52"/>
                  </a:lnTo>
                  <a:lnTo>
                    <a:pt x="9" y="20"/>
                  </a:lnTo>
                  <a:lnTo>
                    <a:pt x="34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Freeform 331">
              <a:extLst>
                <a:ext uri="{FF2B5EF4-FFF2-40B4-BE49-F238E27FC236}">
                  <a16:creationId xmlns:a16="http://schemas.microsoft.com/office/drawing/2014/main" id="{29CEFADA-C4DC-4FF4-9708-E7B33AE59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263"/>
              <a:ext cx="59" cy="28"/>
            </a:xfrm>
            <a:custGeom>
              <a:avLst/>
              <a:gdLst>
                <a:gd name="T0" fmla="*/ 38 w 59"/>
                <a:gd name="T1" fmla="*/ 0 h 28"/>
                <a:gd name="T2" fmla="*/ 58 w 59"/>
                <a:gd name="T3" fmla="*/ 4 h 28"/>
                <a:gd name="T4" fmla="*/ 36 w 59"/>
                <a:gd name="T5" fmla="*/ 27 h 28"/>
                <a:gd name="T6" fmla="*/ 0 w 59"/>
                <a:gd name="T7" fmla="*/ 27 h 28"/>
                <a:gd name="T8" fmla="*/ 7 w 59"/>
                <a:gd name="T9" fmla="*/ 12 h 28"/>
                <a:gd name="T10" fmla="*/ 24 w 59"/>
                <a:gd name="T11" fmla="*/ 4 h 28"/>
                <a:gd name="T12" fmla="*/ 38 w 59"/>
                <a:gd name="T13" fmla="*/ 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28">
                  <a:moveTo>
                    <a:pt x="38" y="0"/>
                  </a:moveTo>
                  <a:lnTo>
                    <a:pt x="58" y="4"/>
                  </a:lnTo>
                  <a:lnTo>
                    <a:pt x="36" y="27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4" y="4"/>
                  </a:lnTo>
                  <a:lnTo>
                    <a:pt x="38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Freeform 332">
              <a:extLst>
                <a:ext uri="{FF2B5EF4-FFF2-40B4-BE49-F238E27FC236}">
                  <a16:creationId xmlns:a16="http://schemas.microsoft.com/office/drawing/2014/main" id="{97F012C7-18F4-4B50-B617-047DB2188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2323"/>
              <a:ext cx="33" cy="66"/>
            </a:xfrm>
            <a:custGeom>
              <a:avLst/>
              <a:gdLst>
                <a:gd name="T0" fmla="*/ 17 w 33"/>
                <a:gd name="T1" fmla="*/ 0 h 66"/>
                <a:gd name="T2" fmla="*/ 32 w 33"/>
                <a:gd name="T3" fmla="*/ 32 h 66"/>
                <a:gd name="T4" fmla="*/ 22 w 33"/>
                <a:gd name="T5" fmla="*/ 65 h 66"/>
                <a:gd name="T6" fmla="*/ 2 w 33"/>
                <a:gd name="T7" fmla="*/ 51 h 66"/>
                <a:gd name="T8" fmla="*/ 0 w 33"/>
                <a:gd name="T9" fmla="*/ 33 h 66"/>
                <a:gd name="T10" fmla="*/ 2 w 33"/>
                <a:gd name="T11" fmla="*/ 18 h 66"/>
                <a:gd name="T12" fmla="*/ 17 w 3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66">
                  <a:moveTo>
                    <a:pt x="17" y="0"/>
                  </a:moveTo>
                  <a:lnTo>
                    <a:pt x="32" y="32"/>
                  </a:lnTo>
                  <a:lnTo>
                    <a:pt x="22" y="65"/>
                  </a:lnTo>
                  <a:lnTo>
                    <a:pt x="2" y="51"/>
                  </a:lnTo>
                  <a:lnTo>
                    <a:pt x="0" y="33"/>
                  </a:lnTo>
                  <a:lnTo>
                    <a:pt x="2" y="18"/>
                  </a:lnTo>
                  <a:lnTo>
                    <a:pt x="17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Freeform 333">
              <a:extLst>
                <a:ext uri="{FF2B5EF4-FFF2-40B4-BE49-F238E27FC236}">
                  <a16:creationId xmlns:a16="http://schemas.microsoft.com/office/drawing/2014/main" id="{EDD87E01-5789-4657-86AC-9AEEE6213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420"/>
              <a:ext cx="61" cy="31"/>
            </a:xfrm>
            <a:custGeom>
              <a:avLst/>
              <a:gdLst>
                <a:gd name="T0" fmla="*/ 0 w 61"/>
                <a:gd name="T1" fmla="*/ 3 h 31"/>
                <a:gd name="T2" fmla="*/ 8 w 61"/>
                <a:gd name="T3" fmla="*/ 22 h 31"/>
                <a:gd name="T4" fmla="*/ 24 w 61"/>
                <a:gd name="T5" fmla="*/ 27 h 31"/>
                <a:gd name="T6" fmla="*/ 39 w 61"/>
                <a:gd name="T7" fmla="*/ 30 h 31"/>
                <a:gd name="T8" fmla="*/ 60 w 61"/>
                <a:gd name="T9" fmla="*/ 17 h 31"/>
                <a:gd name="T10" fmla="*/ 32 w 61"/>
                <a:gd name="T11" fmla="*/ 0 h 31"/>
                <a:gd name="T12" fmla="*/ 0 w 61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" h="31">
                  <a:moveTo>
                    <a:pt x="0" y="3"/>
                  </a:moveTo>
                  <a:lnTo>
                    <a:pt x="8" y="22"/>
                  </a:lnTo>
                  <a:lnTo>
                    <a:pt x="24" y="27"/>
                  </a:lnTo>
                  <a:lnTo>
                    <a:pt x="39" y="30"/>
                  </a:lnTo>
                  <a:lnTo>
                    <a:pt x="60" y="17"/>
                  </a:lnTo>
                  <a:lnTo>
                    <a:pt x="32" y="0"/>
                  </a:lnTo>
                  <a:lnTo>
                    <a:pt x="0" y="3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Freeform 334">
              <a:extLst>
                <a:ext uri="{FF2B5EF4-FFF2-40B4-BE49-F238E27FC236}">
                  <a16:creationId xmlns:a16="http://schemas.microsoft.com/office/drawing/2014/main" id="{9E6DCE6F-11C9-4462-B00D-CD09427D5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" y="2325"/>
              <a:ext cx="63" cy="59"/>
            </a:xfrm>
            <a:custGeom>
              <a:avLst/>
              <a:gdLst>
                <a:gd name="T0" fmla="*/ 22 w 63"/>
                <a:gd name="T1" fmla="*/ 0 h 59"/>
                <a:gd name="T2" fmla="*/ 61 w 63"/>
                <a:gd name="T3" fmla="*/ 6 h 59"/>
                <a:gd name="T4" fmla="*/ 62 w 63"/>
                <a:gd name="T5" fmla="*/ 47 h 59"/>
                <a:gd name="T6" fmla="*/ 23 w 63"/>
                <a:gd name="T7" fmla="*/ 58 h 59"/>
                <a:gd name="T8" fmla="*/ 0 w 63"/>
                <a:gd name="T9" fmla="*/ 27 h 59"/>
                <a:gd name="T10" fmla="*/ 22 w 63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" h="59">
                  <a:moveTo>
                    <a:pt x="22" y="0"/>
                  </a:moveTo>
                  <a:lnTo>
                    <a:pt x="61" y="6"/>
                  </a:lnTo>
                  <a:lnTo>
                    <a:pt x="62" y="47"/>
                  </a:lnTo>
                  <a:lnTo>
                    <a:pt x="23" y="58"/>
                  </a:lnTo>
                  <a:lnTo>
                    <a:pt x="0" y="27"/>
                  </a:lnTo>
                  <a:lnTo>
                    <a:pt x="22" y="0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2" name="Freeform 335">
              <a:extLst>
                <a:ext uri="{FF2B5EF4-FFF2-40B4-BE49-F238E27FC236}">
                  <a16:creationId xmlns:a16="http://schemas.microsoft.com/office/drawing/2014/main" id="{461F9521-3000-4073-9098-E9873529E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2268"/>
              <a:ext cx="163" cy="169"/>
            </a:xfrm>
            <a:custGeom>
              <a:avLst/>
              <a:gdLst>
                <a:gd name="T0" fmla="*/ 83 w 163"/>
                <a:gd name="T1" fmla="*/ 0 h 169"/>
                <a:gd name="T2" fmla="*/ 123 w 163"/>
                <a:gd name="T3" fmla="*/ 14 h 169"/>
                <a:gd name="T4" fmla="*/ 132 w 163"/>
                <a:gd name="T5" fmla="*/ 47 h 169"/>
                <a:gd name="T6" fmla="*/ 162 w 163"/>
                <a:gd name="T7" fmla="*/ 70 h 169"/>
                <a:gd name="T8" fmla="*/ 162 w 163"/>
                <a:gd name="T9" fmla="*/ 102 h 169"/>
                <a:gd name="T10" fmla="*/ 135 w 163"/>
                <a:gd name="T11" fmla="*/ 123 h 169"/>
                <a:gd name="T12" fmla="*/ 126 w 163"/>
                <a:gd name="T13" fmla="*/ 153 h 169"/>
                <a:gd name="T14" fmla="*/ 89 w 163"/>
                <a:gd name="T15" fmla="*/ 168 h 169"/>
                <a:gd name="T16" fmla="*/ 62 w 163"/>
                <a:gd name="T17" fmla="*/ 152 h 169"/>
                <a:gd name="T18" fmla="*/ 28 w 163"/>
                <a:gd name="T19" fmla="*/ 154 h 169"/>
                <a:gd name="T20" fmla="*/ 3 w 163"/>
                <a:gd name="T21" fmla="*/ 118 h 169"/>
                <a:gd name="T22" fmla="*/ 14 w 163"/>
                <a:gd name="T23" fmla="*/ 86 h 169"/>
                <a:gd name="T24" fmla="*/ 0 w 163"/>
                <a:gd name="T25" fmla="*/ 54 h 169"/>
                <a:gd name="T26" fmla="*/ 22 w 163"/>
                <a:gd name="T27" fmla="*/ 22 h 169"/>
                <a:gd name="T28" fmla="*/ 59 w 163"/>
                <a:gd name="T29" fmla="*/ 21 h 169"/>
                <a:gd name="T30" fmla="*/ 83 w 163"/>
                <a:gd name="T31" fmla="*/ 0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3" h="169">
                  <a:moveTo>
                    <a:pt x="83" y="0"/>
                  </a:moveTo>
                  <a:lnTo>
                    <a:pt x="123" y="14"/>
                  </a:lnTo>
                  <a:lnTo>
                    <a:pt x="132" y="47"/>
                  </a:lnTo>
                  <a:lnTo>
                    <a:pt x="162" y="70"/>
                  </a:lnTo>
                  <a:lnTo>
                    <a:pt x="162" y="102"/>
                  </a:lnTo>
                  <a:lnTo>
                    <a:pt x="135" y="123"/>
                  </a:lnTo>
                  <a:lnTo>
                    <a:pt x="126" y="153"/>
                  </a:lnTo>
                  <a:lnTo>
                    <a:pt x="89" y="168"/>
                  </a:lnTo>
                  <a:lnTo>
                    <a:pt x="62" y="152"/>
                  </a:lnTo>
                  <a:lnTo>
                    <a:pt x="28" y="154"/>
                  </a:lnTo>
                  <a:lnTo>
                    <a:pt x="3" y="118"/>
                  </a:lnTo>
                  <a:lnTo>
                    <a:pt x="14" y="86"/>
                  </a:lnTo>
                  <a:lnTo>
                    <a:pt x="0" y="54"/>
                  </a:lnTo>
                  <a:lnTo>
                    <a:pt x="22" y="22"/>
                  </a:lnTo>
                  <a:lnTo>
                    <a:pt x="59" y="21"/>
                  </a:ln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Freeform 336">
              <a:extLst>
                <a:ext uri="{FF2B5EF4-FFF2-40B4-BE49-F238E27FC236}">
                  <a16:creationId xmlns:a16="http://schemas.microsoft.com/office/drawing/2014/main" id="{E5DAD4E2-8B78-4285-AA57-DEE97EBE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2291"/>
              <a:ext cx="73" cy="41"/>
            </a:xfrm>
            <a:custGeom>
              <a:avLst/>
              <a:gdLst>
                <a:gd name="T0" fmla="*/ 0 w 73"/>
                <a:gd name="T1" fmla="*/ 0 h 41"/>
                <a:gd name="T2" fmla="*/ 11 w 73"/>
                <a:gd name="T3" fmla="*/ 34 h 41"/>
                <a:gd name="T4" fmla="*/ 50 w 73"/>
                <a:gd name="T5" fmla="*/ 40 h 41"/>
                <a:gd name="T6" fmla="*/ 72 w 73"/>
                <a:gd name="T7" fmla="*/ 25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11" y="34"/>
                  </a:lnTo>
                  <a:lnTo>
                    <a:pt x="50" y="40"/>
                  </a:lnTo>
                  <a:lnTo>
                    <a:pt x="72" y="25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Freeform 337">
              <a:extLst>
                <a:ext uri="{FF2B5EF4-FFF2-40B4-BE49-F238E27FC236}">
                  <a16:creationId xmlns:a16="http://schemas.microsoft.com/office/drawing/2014/main" id="{3CD80DA0-BC6F-4F9C-A600-65CE45F3C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" y="2332"/>
              <a:ext cx="28" cy="60"/>
            </a:xfrm>
            <a:custGeom>
              <a:avLst/>
              <a:gdLst>
                <a:gd name="T0" fmla="*/ 0 w 28"/>
                <a:gd name="T1" fmla="*/ 0 h 60"/>
                <a:gd name="T2" fmla="*/ 2 w 28"/>
                <a:gd name="T3" fmla="*/ 40 h 60"/>
                <a:gd name="T4" fmla="*/ 27 w 28"/>
                <a:gd name="T5" fmla="*/ 59 h 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60">
                  <a:moveTo>
                    <a:pt x="0" y="0"/>
                  </a:moveTo>
                  <a:lnTo>
                    <a:pt x="2" y="40"/>
                  </a:lnTo>
                  <a:lnTo>
                    <a:pt x="27" y="59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Freeform 338">
              <a:extLst>
                <a:ext uri="{FF2B5EF4-FFF2-40B4-BE49-F238E27FC236}">
                  <a16:creationId xmlns:a16="http://schemas.microsoft.com/office/drawing/2014/main" id="{ACD1F1CE-52E9-4F37-BB03-CEE33A679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" y="2372"/>
              <a:ext cx="50" cy="49"/>
            </a:xfrm>
            <a:custGeom>
              <a:avLst/>
              <a:gdLst>
                <a:gd name="T0" fmla="*/ 49 w 50"/>
                <a:gd name="T1" fmla="*/ 0 h 49"/>
                <a:gd name="T2" fmla="*/ 9 w 50"/>
                <a:gd name="T3" fmla="*/ 12 h 49"/>
                <a:gd name="T4" fmla="*/ 0 w 50"/>
                <a:gd name="T5" fmla="*/ 48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" h="49">
                  <a:moveTo>
                    <a:pt x="49" y="0"/>
                  </a:moveTo>
                  <a:lnTo>
                    <a:pt x="9" y="12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Freeform 339">
              <a:extLst>
                <a:ext uri="{FF2B5EF4-FFF2-40B4-BE49-F238E27FC236}">
                  <a16:creationId xmlns:a16="http://schemas.microsoft.com/office/drawing/2014/main" id="{FCBEB68D-3692-4E5C-B987-4170F97FB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2327"/>
              <a:ext cx="55" cy="28"/>
            </a:xfrm>
            <a:custGeom>
              <a:avLst/>
              <a:gdLst>
                <a:gd name="T0" fmla="*/ 54 w 55"/>
                <a:gd name="T1" fmla="*/ 0 h 28"/>
                <a:gd name="T2" fmla="*/ 33 w 55"/>
                <a:gd name="T3" fmla="*/ 24 h 28"/>
                <a:gd name="T4" fmla="*/ 0 w 55"/>
                <a:gd name="T5" fmla="*/ 27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28">
                  <a:moveTo>
                    <a:pt x="54" y="0"/>
                  </a:moveTo>
                  <a:lnTo>
                    <a:pt x="33" y="24"/>
                  </a:lnTo>
                  <a:lnTo>
                    <a:pt x="0" y="27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340">
              <a:extLst>
                <a:ext uri="{FF2B5EF4-FFF2-40B4-BE49-F238E27FC236}">
                  <a16:creationId xmlns:a16="http://schemas.microsoft.com/office/drawing/2014/main" id="{CAF66A6A-9AA3-4C6C-9F23-ED3222D4E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355"/>
              <a:ext cx="24" cy="32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48" name="Group 341">
            <a:extLst>
              <a:ext uri="{FF2B5EF4-FFF2-40B4-BE49-F238E27FC236}">
                <a16:creationId xmlns:a16="http://schemas.microsoft.com/office/drawing/2014/main" id="{1EE9A27A-0DA9-4595-99F0-8C2A57B21E0D}"/>
              </a:ext>
            </a:extLst>
          </p:cNvPr>
          <p:cNvGrpSpPr>
            <a:grpSpLocks/>
          </p:cNvGrpSpPr>
          <p:nvPr/>
        </p:nvGrpSpPr>
        <p:grpSpPr bwMode="auto">
          <a:xfrm>
            <a:off x="6713538" y="3830638"/>
            <a:ext cx="292100" cy="298450"/>
            <a:chOff x="3269" y="2413"/>
            <a:chExt cx="184" cy="188"/>
          </a:xfrm>
        </p:grpSpPr>
        <p:sp>
          <p:nvSpPr>
            <p:cNvPr id="26652" name="Oval 342">
              <a:extLst>
                <a:ext uri="{FF2B5EF4-FFF2-40B4-BE49-F238E27FC236}">
                  <a16:creationId xmlns:a16="http://schemas.microsoft.com/office/drawing/2014/main" id="{9B8E897C-22A1-4295-942F-DF811B1DC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2415"/>
              <a:ext cx="179" cy="18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53" name="Freeform 343">
              <a:extLst>
                <a:ext uri="{FF2B5EF4-FFF2-40B4-BE49-F238E27FC236}">
                  <a16:creationId xmlns:a16="http://schemas.microsoft.com/office/drawing/2014/main" id="{D8D57F91-A9D3-4479-AAF4-51CE252C9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" y="2432"/>
              <a:ext cx="41" cy="57"/>
            </a:xfrm>
            <a:custGeom>
              <a:avLst/>
              <a:gdLst>
                <a:gd name="T0" fmla="*/ 19 w 41"/>
                <a:gd name="T1" fmla="*/ 8 h 57"/>
                <a:gd name="T2" fmla="*/ 31 w 41"/>
                <a:gd name="T3" fmla="*/ 21 h 57"/>
                <a:gd name="T4" fmla="*/ 38 w 41"/>
                <a:gd name="T5" fmla="*/ 34 h 57"/>
                <a:gd name="T6" fmla="*/ 40 w 41"/>
                <a:gd name="T7" fmla="*/ 56 h 57"/>
                <a:gd name="T8" fmla="*/ 10 w 41"/>
                <a:gd name="T9" fmla="*/ 34 h 57"/>
                <a:gd name="T10" fmla="*/ 0 w 41"/>
                <a:gd name="T11" fmla="*/ 0 h 57"/>
                <a:gd name="T12" fmla="*/ 19 w 41"/>
                <a:gd name="T13" fmla="*/ 8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7">
                  <a:moveTo>
                    <a:pt x="19" y="8"/>
                  </a:moveTo>
                  <a:lnTo>
                    <a:pt x="31" y="21"/>
                  </a:lnTo>
                  <a:lnTo>
                    <a:pt x="38" y="34"/>
                  </a:lnTo>
                  <a:lnTo>
                    <a:pt x="40" y="56"/>
                  </a:lnTo>
                  <a:lnTo>
                    <a:pt x="10" y="34"/>
                  </a:lnTo>
                  <a:lnTo>
                    <a:pt x="0" y="0"/>
                  </a:lnTo>
                  <a:lnTo>
                    <a:pt x="19" y="8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Freeform 344">
              <a:extLst>
                <a:ext uri="{FF2B5EF4-FFF2-40B4-BE49-F238E27FC236}">
                  <a16:creationId xmlns:a16="http://schemas.microsoft.com/office/drawing/2014/main" id="{779A3DBE-1EA6-4F5B-A5C5-BD41E032F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521"/>
              <a:ext cx="39" cy="53"/>
            </a:xfrm>
            <a:custGeom>
              <a:avLst/>
              <a:gdLst>
                <a:gd name="T0" fmla="*/ 34 w 39"/>
                <a:gd name="T1" fmla="*/ 0 h 53"/>
                <a:gd name="T2" fmla="*/ 38 w 39"/>
                <a:gd name="T3" fmla="*/ 10 h 53"/>
                <a:gd name="T4" fmla="*/ 31 w 39"/>
                <a:gd name="T5" fmla="*/ 31 h 53"/>
                <a:gd name="T6" fmla="*/ 14 w 39"/>
                <a:gd name="T7" fmla="*/ 52 h 53"/>
                <a:gd name="T8" fmla="*/ 0 w 39"/>
                <a:gd name="T9" fmla="*/ 52 h 53"/>
                <a:gd name="T10" fmla="*/ 9 w 39"/>
                <a:gd name="T11" fmla="*/ 20 h 53"/>
                <a:gd name="T12" fmla="*/ 34 w 39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53">
                  <a:moveTo>
                    <a:pt x="34" y="0"/>
                  </a:moveTo>
                  <a:lnTo>
                    <a:pt x="38" y="10"/>
                  </a:lnTo>
                  <a:lnTo>
                    <a:pt x="31" y="31"/>
                  </a:lnTo>
                  <a:lnTo>
                    <a:pt x="14" y="52"/>
                  </a:lnTo>
                  <a:lnTo>
                    <a:pt x="0" y="52"/>
                  </a:lnTo>
                  <a:lnTo>
                    <a:pt x="9" y="20"/>
                  </a:lnTo>
                  <a:lnTo>
                    <a:pt x="34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Freeform 345">
              <a:extLst>
                <a:ext uri="{FF2B5EF4-FFF2-40B4-BE49-F238E27FC236}">
                  <a16:creationId xmlns:a16="http://schemas.microsoft.com/office/drawing/2014/main" id="{5B5402BF-C305-41EB-9836-2B813B6B0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0" y="2413"/>
              <a:ext cx="59" cy="28"/>
            </a:xfrm>
            <a:custGeom>
              <a:avLst/>
              <a:gdLst>
                <a:gd name="T0" fmla="*/ 38 w 59"/>
                <a:gd name="T1" fmla="*/ 0 h 28"/>
                <a:gd name="T2" fmla="*/ 58 w 59"/>
                <a:gd name="T3" fmla="*/ 4 h 28"/>
                <a:gd name="T4" fmla="*/ 36 w 59"/>
                <a:gd name="T5" fmla="*/ 27 h 28"/>
                <a:gd name="T6" fmla="*/ 0 w 59"/>
                <a:gd name="T7" fmla="*/ 27 h 28"/>
                <a:gd name="T8" fmla="*/ 7 w 59"/>
                <a:gd name="T9" fmla="*/ 12 h 28"/>
                <a:gd name="T10" fmla="*/ 24 w 59"/>
                <a:gd name="T11" fmla="*/ 4 h 28"/>
                <a:gd name="T12" fmla="*/ 38 w 59"/>
                <a:gd name="T13" fmla="*/ 0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28">
                  <a:moveTo>
                    <a:pt x="38" y="0"/>
                  </a:moveTo>
                  <a:lnTo>
                    <a:pt x="58" y="4"/>
                  </a:lnTo>
                  <a:lnTo>
                    <a:pt x="36" y="27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4" y="4"/>
                  </a:lnTo>
                  <a:lnTo>
                    <a:pt x="38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Freeform 346">
              <a:extLst>
                <a:ext uri="{FF2B5EF4-FFF2-40B4-BE49-F238E27FC236}">
                  <a16:creationId xmlns:a16="http://schemas.microsoft.com/office/drawing/2014/main" id="{8D04966D-722D-456F-AB69-2AF325876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9" y="2473"/>
              <a:ext cx="33" cy="66"/>
            </a:xfrm>
            <a:custGeom>
              <a:avLst/>
              <a:gdLst>
                <a:gd name="T0" fmla="*/ 17 w 33"/>
                <a:gd name="T1" fmla="*/ 0 h 66"/>
                <a:gd name="T2" fmla="*/ 32 w 33"/>
                <a:gd name="T3" fmla="*/ 32 h 66"/>
                <a:gd name="T4" fmla="*/ 22 w 33"/>
                <a:gd name="T5" fmla="*/ 65 h 66"/>
                <a:gd name="T6" fmla="*/ 2 w 33"/>
                <a:gd name="T7" fmla="*/ 51 h 66"/>
                <a:gd name="T8" fmla="*/ 0 w 33"/>
                <a:gd name="T9" fmla="*/ 33 h 66"/>
                <a:gd name="T10" fmla="*/ 2 w 33"/>
                <a:gd name="T11" fmla="*/ 18 h 66"/>
                <a:gd name="T12" fmla="*/ 17 w 3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" h="66">
                  <a:moveTo>
                    <a:pt x="17" y="0"/>
                  </a:moveTo>
                  <a:lnTo>
                    <a:pt x="32" y="32"/>
                  </a:lnTo>
                  <a:lnTo>
                    <a:pt x="22" y="65"/>
                  </a:lnTo>
                  <a:lnTo>
                    <a:pt x="2" y="51"/>
                  </a:lnTo>
                  <a:lnTo>
                    <a:pt x="0" y="33"/>
                  </a:lnTo>
                  <a:lnTo>
                    <a:pt x="2" y="18"/>
                  </a:lnTo>
                  <a:lnTo>
                    <a:pt x="17" y="0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Freeform 347">
              <a:extLst>
                <a:ext uri="{FF2B5EF4-FFF2-40B4-BE49-F238E27FC236}">
                  <a16:creationId xmlns:a16="http://schemas.microsoft.com/office/drawing/2014/main" id="{FD12A8DA-519E-4FD8-A9E9-5F42A8B46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" y="2570"/>
              <a:ext cx="61" cy="31"/>
            </a:xfrm>
            <a:custGeom>
              <a:avLst/>
              <a:gdLst>
                <a:gd name="T0" fmla="*/ 0 w 61"/>
                <a:gd name="T1" fmla="*/ 3 h 31"/>
                <a:gd name="T2" fmla="*/ 8 w 61"/>
                <a:gd name="T3" fmla="*/ 22 h 31"/>
                <a:gd name="T4" fmla="*/ 24 w 61"/>
                <a:gd name="T5" fmla="*/ 27 h 31"/>
                <a:gd name="T6" fmla="*/ 39 w 61"/>
                <a:gd name="T7" fmla="*/ 30 h 31"/>
                <a:gd name="T8" fmla="*/ 60 w 61"/>
                <a:gd name="T9" fmla="*/ 17 h 31"/>
                <a:gd name="T10" fmla="*/ 32 w 61"/>
                <a:gd name="T11" fmla="*/ 0 h 31"/>
                <a:gd name="T12" fmla="*/ 0 w 61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" h="31">
                  <a:moveTo>
                    <a:pt x="0" y="3"/>
                  </a:moveTo>
                  <a:lnTo>
                    <a:pt x="8" y="22"/>
                  </a:lnTo>
                  <a:lnTo>
                    <a:pt x="24" y="27"/>
                  </a:lnTo>
                  <a:lnTo>
                    <a:pt x="39" y="30"/>
                  </a:lnTo>
                  <a:lnTo>
                    <a:pt x="60" y="17"/>
                  </a:lnTo>
                  <a:lnTo>
                    <a:pt x="32" y="0"/>
                  </a:lnTo>
                  <a:lnTo>
                    <a:pt x="0" y="3"/>
                  </a:lnTo>
                </a:path>
              </a:pathLst>
            </a:custGeom>
            <a:solidFill>
              <a:srgbClr val="404040"/>
            </a:solidFill>
            <a:ln w="12700" cap="rnd" cmpd="sng">
              <a:solidFill>
                <a:srgbClr val="60606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Freeform 348">
              <a:extLst>
                <a:ext uri="{FF2B5EF4-FFF2-40B4-BE49-F238E27FC236}">
                  <a16:creationId xmlns:a16="http://schemas.microsoft.com/office/drawing/2014/main" id="{E8BEB80E-8B0A-4372-9D1D-AE33D393F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4" y="2475"/>
              <a:ext cx="63" cy="59"/>
            </a:xfrm>
            <a:custGeom>
              <a:avLst/>
              <a:gdLst>
                <a:gd name="T0" fmla="*/ 22 w 63"/>
                <a:gd name="T1" fmla="*/ 0 h 59"/>
                <a:gd name="T2" fmla="*/ 61 w 63"/>
                <a:gd name="T3" fmla="*/ 6 h 59"/>
                <a:gd name="T4" fmla="*/ 62 w 63"/>
                <a:gd name="T5" fmla="*/ 47 h 59"/>
                <a:gd name="T6" fmla="*/ 23 w 63"/>
                <a:gd name="T7" fmla="*/ 58 h 59"/>
                <a:gd name="T8" fmla="*/ 0 w 63"/>
                <a:gd name="T9" fmla="*/ 27 h 59"/>
                <a:gd name="T10" fmla="*/ 22 w 63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" h="59">
                  <a:moveTo>
                    <a:pt x="22" y="0"/>
                  </a:moveTo>
                  <a:lnTo>
                    <a:pt x="61" y="6"/>
                  </a:lnTo>
                  <a:lnTo>
                    <a:pt x="62" y="47"/>
                  </a:lnTo>
                  <a:lnTo>
                    <a:pt x="23" y="58"/>
                  </a:lnTo>
                  <a:lnTo>
                    <a:pt x="0" y="27"/>
                  </a:lnTo>
                  <a:lnTo>
                    <a:pt x="22" y="0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Freeform 349">
              <a:extLst>
                <a:ext uri="{FF2B5EF4-FFF2-40B4-BE49-F238E27FC236}">
                  <a16:creationId xmlns:a16="http://schemas.microsoft.com/office/drawing/2014/main" id="{04EA6C43-79D4-4C89-BC10-E0C29B2D6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" y="2418"/>
              <a:ext cx="163" cy="169"/>
            </a:xfrm>
            <a:custGeom>
              <a:avLst/>
              <a:gdLst>
                <a:gd name="T0" fmla="*/ 83 w 163"/>
                <a:gd name="T1" fmla="*/ 0 h 169"/>
                <a:gd name="T2" fmla="*/ 123 w 163"/>
                <a:gd name="T3" fmla="*/ 14 h 169"/>
                <a:gd name="T4" fmla="*/ 132 w 163"/>
                <a:gd name="T5" fmla="*/ 47 h 169"/>
                <a:gd name="T6" fmla="*/ 162 w 163"/>
                <a:gd name="T7" fmla="*/ 70 h 169"/>
                <a:gd name="T8" fmla="*/ 162 w 163"/>
                <a:gd name="T9" fmla="*/ 102 h 169"/>
                <a:gd name="T10" fmla="*/ 135 w 163"/>
                <a:gd name="T11" fmla="*/ 123 h 169"/>
                <a:gd name="T12" fmla="*/ 126 w 163"/>
                <a:gd name="T13" fmla="*/ 153 h 169"/>
                <a:gd name="T14" fmla="*/ 89 w 163"/>
                <a:gd name="T15" fmla="*/ 168 h 169"/>
                <a:gd name="T16" fmla="*/ 62 w 163"/>
                <a:gd name="T17" fmla="*/ 152 h 169"/>
                <a:gd name="T18" fmla="*/ 28 w 163"/>
                <a:gd name="T19" fmla="*/ 154 h 169"/>
                <a:gd name="T20" fmla="*/ 3 w 163"/>
                <a:gd name="T21" fmla="*/ 118 h 169"/>
                <a:gd name="T22" fmla="*/ 14 w 163"/>
                <a:gd name="T23" fmla="*/ 86 h 169"/>
                <a:gd name="T24" fmla="*/ 0 w 163"/>
                <a:gd name="T25" fmla="*/ 54 h 169"/>
                <a:gd name="T26" fmla="*/ 22 w 163"/>
                <a:gd name="T27" fmla="*/ 22 h 169"/>
                <a:gd name="T28" fmla="*/ 59 w 163"/>
                <a:gd name="T29" fmla="*/ 21 h 169"/>
                <a:gd name="T30" fmla="*/ 83 w 163"/>
                <a:gd name="T31" fmla="*/ 0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3" h="169">
                  <a:moveTo>
                    <a:pt x="83" y="0"/>
                  </a:moveTo>
                  <a:lnTo>
                    <a:pt x="123" y="14"/>
                  </a:lnTo>
                  <a:lnTo>
                    <a:pt x="132" y="47"/>
                  </a:lnTo>
                  <a:lnTo>
                    <a:pt x="162" y="70"/>
                  </a:lnTo>
                  <a:lnTo>
                    <a:pt x="162" y="102"/>
                  </a:lnTo>
                  <a:lnTo>
                    <a:pt x="135" y="123"/>
                  </a:lnTo>
                  <a:lnTo>
                    <a:pt x="126" y="153"/>
                  </a:lnTo>
                  <a:lnTo>
                    <a:pt x="89" y="168"/>
                  </a:lnTo>
                  <a:lnTo>
                    <a:pt x="62" y="152"/>
                  </a:lnTo>
                  <a:lnTo>
                    <a:pt x="28" y="154"/>
                  </a:lnTo>
                  <a:lnTo>
                    <a:pt x="3" y="118"/>
                  </a:lnTo>
                  <a:lnTo>
                    <a:pt x="14" y="86"/>
                  </a:lnTo>
                  <a:lnTo>
                    <a:pt x="0" y="54"/>
                  </a:lnTo>
                  <a:lnTo>
                    <a:pt x="22" y="22"/>
                  </a:lnTo>
                  <a:lnTo>
                    <a:pt x="59" y="21"/>
                  </a:ln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Freeform 350">
              <a:extLst>
                <a:ext uri="{FF2B5EF4-FFF2-40B4-BE49-F238E27FC236}">
                  <a16:creationId xmlns:a16="http://schemas.microsoft.com/office/drawing/2014/main" id="{ADB80B91-D512-4A73-A746-2E02DDF97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" y="2441"/>
              <a:ext cx="73" cy="41"/>
            </a:xfrm>
            <a:custGeom>
              <a:avLst/>
              <a:gdLst>
                <a:gd name="T0" fmla="*/ 0 w 73"/>
                <a:gd name="T1" fmla="*/ 0 h 41"/>
                <a:gd name="T2" fmla="*/ 11 w 73"/>
                <a:gd name="T3" fmla="*/ 34 h 41"/>
                <a:gd name="T4" fmla="*/ 50 w 73"/>
                <a:gd name="T5" fmla="*/ 40 h 41"/>
                <a:gd name="T6" fmla="*/ 72 w 73"/>
                <a:gd name="T7" fmla="*/ 25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3" h="41">
                  <a:moveTo>
                    <a:pt x="0" y="0"/>
                  </a:moveTo>
                  <a:lnTo>
                    <a:pt x="11" y="34"/>
                  </a:lnTo>
                  <a:lnTo>
                    <a:pt x="50" y="40"/>
                  </a:lnTo>
                  <a:lnTo>
                    <a:pt x="72" y="25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Freeform 351">
              <a:extLst>
                <a:ext uri="{FF2B5EF4-FFF2-40B4-BE49-F238E27FC236}">
                  <a16:creationId xmlns:a16="http://schemas.microsoft.com/office/drawing/2014/main" id="{652E67E5-FA02-4370-BF2D-B9437495C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6" y="2482"/>
              <a:ext cx="28" cy="60"/>
            </a:xfrm>
            <a:custGeom>
              <a:avLst/>
              <a:gdLst>
                <a:gd name="T0" fmla="*/ 0 w 28"/>
                <a:gd name="T1" fmla="*/ 0 h 60"/>
                <a:gd name="T2" fmla="*/ 2 w 28"/>
                <a:gd name="T3" fmla="*/ 40 h 60"/>
                <a:gd name="T4" fmla="*/ 27 w 28"/>
                <a:gd name="T5" fmla="*/ 59 h 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60">
                  <a:moveTo>
                    <a:pt x="0" y="0"/>
                  </a:moveTo>
                  <a:lnTo>
                    <a:pt x="2" y="40"/>
                  </a:lnTo>
                  <a:lnTo>
                    <a:pt x="27" y="59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Freeform 352">
              <a:extLst>
                <a:ext uri="{FF2B5EF4-FFF2-40B4-BE49-F238E27FC236}">
                  <a16:creationId xmlns:a16="http://schemas.microsoft.com/office/drawing/2014/main" id="{28301D21-F811-433C-BA56-5F9BEF0BB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" y="2522"/>
              <a:ext cx="50" cy="49"/>
            </a:xfrm>
            <a:custGeom>
              <a:avLst/>
              <a:gdLst>
                <a:gd name="T0" fmla="*/ 49 w 50"/>
                <a:gd name="T1" fmla="*/ 0 h 49"/>
                <a:gd name="T2" fmla="*/ 9 w 50"/>
                <a:gd name="T3" fmla="*/ 12 h 49"/>
                <a:gd name="T4" fmla="*/ 0 w 50"/>
                <a:gd name="T5" fmla="*/ 48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" h="49">
                  <a:moveTo>
                    <a:pt x="49" y="0"/>
                  </a:moveTo>
                  <a:lnTo>
                    <a:pt x="9" y="12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Freeform 353">
              <a:extLst>
                <a:ext uri="{FF2B5EF4-FFF2-40B4-BE49-F238E27FC236}">
                  <a16:creationId xmlns:a16="http://schemas.microsoft.com/office/drawing/2014/main" id="{95580D5B-F93B-4B33-934D-A12B267EA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" y="2477"/>
              <a:ext cx="55" cy="28"/>
            </a:xfrm>
            <a:custGeom>
              <a:avLst/>
              <a:gdLst>
                <a:gd name="T0" fmla="*/ 54 w 55"/>
                <a:gd name="T1" fmla="*/ 0 h 28"/>
                <a:gd name="T2" fmla="*/ 33 w 55"/>
                <a:gd name="T3" fmla="*/ 24 h 28"/>
                <a:gd name="T4" fmla="*/ 0 w 55"/>
                <a:gd name="T5" fmla="*/ 27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28">
                  <a:moveTo>
                    <a:pt x="54" y="0"/>
                  </a:moveTo>
                  <a:lnTo>
                    <a:pt x="33" y="24"/>
                  </a:lnTo>
                  <a:lnTo>
                    <a:pt x="0" y="27"/>
                  </a:lnTo>
                </a:path>
              </a:pathLst>
            </a:custGeom>
            <a:noFill/>
            <a:ln w="127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354">
              <a:extLst>
                <a:ext uri="{FF2B5EF4-FFF2-40B4-BE49-F238E27FC236}">
                  <a16:creationId xmlns:a16="http://schemas.microsoft.com/office/drawing/2014/main" id="{B3BC6988-34C3-46C8-B8B8-214485DFC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2505"/>
              <a:ext cx="24" cy="32"/>
            </a:xfrm>
            <a:prstGeom prst="line">
              <a:avLst/>
            </a:prstGeom>
            <a:noFill/>
            <a:ln w="12700">
              <a:solidFill>
                <a:srgbClr val="6060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49" name="Freeform 355">
            <a:extLst>
              <a:ext uri="{FF2B5EF4-FFF2-40B4-BE49-F238E27FC236}">
                <a16:creationId xmlns:a16="http://schemas.microsoft.com/office/drawing/2014/main" id="{F17F8EE1-341A-49C7-9A03-6055DD627B59}"/>
              </a:ext>
            </a:extLst>
          </p:cNvPr>
          <p:cNvSpPr>
            <a:spLocks/>
          </p:cNvSpPr>
          <p:nvPr/>
        </p:nvSpPr>
        <p:spPr bwMode="auto">
          <a:xfrm>
            <a:off x="8204202" y="4179890"/>
            <a:ext cx="1096963" cy="930275"/>
          </a:xfrm>
          <a:custGeom>
            <a:avLst/>
            <a:gdLst>
              <a:gd name="T0" fmla="*/ 0 w 691"/>
              <a:gd name="T1" fmla="*/ 2147483646 h 586"/>
              <a:gd name="T2" fmla="*/ 0 w 691"/>
              <a:gd name="T3" fmla="*/ 2147483646 h 586"/>
              <a:gd name="T4" fmla="*/ 2147483646 w 691"/>
              <a:gd name="T5" fmla="*/ 2147483646 h 586"/>
              <a:gd name="T6" fmla="*/ 2147483646 w 691"/>
              <a:gd name="T7" fmla="*/ 0 h 5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1" h="586">
                <a:moveTo>
                  <a:pt x="0" y="112"/>
                </a:moveTo>
                <a:lnTo>
                  <a:pt x="0" y="585"/>
                </a:lnTo>
                <a:lnTo>
                  <a:pt x="690" y="585"/>
                </a:lnTo>
                <a:lnTo>
                  <a:pt x="69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Freeform 356">
            <a:extLst>
              <a:ext uri="{FF2B5EF4-FFF2-40B4-BE49-F238E27FC236}">
                <a16:creationId xmlns:a16="http://schemas.microsoft.com/office/drawing/2014/main" id="{78532542-9831-4FE4-AEAF-98923821F887}"/>
              </a:ext>
            </a:extLst>
          </p:cNvPr>
          <p:cNvSpPr>
            <a:spLocks/>
          </p:cNvSpPr>
          <p:nvPr/>
        </p:nvSpPr>
        <p:spPr bwMode="auto">
          <a:xfrm>
            <a:off x="8013702" y="5132388"/>
            <a:ext cx="657225" cy="800100"/>
          </a:xfrm>
          <a:custGeom>
            <a:avLst/>
            <a:gdLst>
              <a:gd name="T0" fmla="*/ 0 w 414"/>
              <a:gd name="T1" fmla="*/ 2147483646 h 504"/>
              <a:gd name="T2" fmla="*/ 2147483646 w 414"/>
              <a:gd name="T3" fmla="*/ 2147483646 h 504"/>
              <a:gd name="T4" fmla="*/ 2147483646 w 414"/>
              <a:gd name="T5" fmla="*/ 2147483646 h 504"/>
              <a:gd name="T6" fmla="*/ 2147483646 w 414"/>
              <a:gd name="T7" fmla="*/ 0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4" h="504">
                <a:moveTo>
                  <a:pt x="0" y="503"/>
                </a:moveTo>
                <a:lnTo>
                  <a:pt x="218" y="285"/>
                </a:lnTo>
                <a:lnTo>
                  <a:pt x="173" y="240"/>
                </a:lnTo>
                <a:lnTo>
                  <a:pt x="41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Rectangle 357">
            <a:extLst>
              <a:ext uri="{FF2B5EF4-FFF2-40B4-BE49-F238E27FC236}">
                <a16:creationId xmlns:a16="http://schemas.microsoft.com/office/drawing/2014/main" id="{89E8E4B0-CAB1-47EB-8F90-E4C5C0E7E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5973765"/>
            <a:ext cx="139621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Infinite bucket</a:t>
            </a:r>
          </a:p>
        </p:txBody>
      </p:sp>
    </p:spTree>
    <p:extLst>
      <p:ext uri="{BB962C8B-B14F-4D97-AF65-F5344CB8AC3E}">
        <p14:creationId xmlns:p14="http://schemas.microsoft.com/office/powerpoint/2010/main" val="20768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24AE8BB4-5732-4E98-AE0D-D308E17957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2016" y="1779317"/>
            <a:ext cx="4505897" cy="4917074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Network layer:</a:t>
            </a:r>
            <a:r>
              <a:rPr lang="en-US" altLang="en-US" dirty="0"/>
              <a:t> logical communication between hosts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Transport layer:</a:t>
            </a:r>
            <a:r>
              <a:rPr lang="en-US" altLang="en-US" dirty="0"/>
              <a:t> logical communication between processes </a:t>
            </a:r>
          </a:p>
          <a:p>
            <a:pPr lvl="1"/>
            <a:r>
              <a:rPr lang="en-US" altLang="en-US" dirty="0"/>
              <a:t>relies on and enhances, network layer services</a:t>
            </a:r>
            <a:endParaRPr lang="en-US" altLang="en-US" sz="2800" dirty="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8897260-F7EB-4617-BD96-77C3EF2F7F9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66849" y="1589089"/>
            <a:ext cx="4032250" cy="4943475"/>
          </a:xfr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Household analogy: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i="1" dirty="0"/>
              <a:t>12 kids sending letters to 12 kids</a:t>
            </a:r>
            <a:endParaRPr lang="en-US" altLang="en-US" sz="2400" dirty="0"/>
          </a:p>
          <a:p>
            <a:r>
              <a:rPr lang="en-US" altLang="en-US" sz="2400" dirty="0"/>
              <a:t>processes = kids</a:t>
            </a:r>
          </a:p>
          <a:p>
            <a:r>
              <a:rPr lang="en-US" altLang="en-US" sz="2400" dirty="0"/>
              <a:t>app messages = letters in envelopes</a:t>
            </a:r>
          </a:p>
          <a:p>
            <a:r>
              <a:rPr lang="en-US" altLang="en-US" sz="2400" dirty="0"/>
              <a:t>hosts = houses</a:t>
            </a:r>
          </a:p>
          <a:p>
            <a:r>
              <a:rPr lang="en-US" altLang="en-US" sz="2400" dirty="0"/>
              <a:t>transport protocol = Alice and Bob who de/mux to in-house siblings</a:t>
            </a:r>
          </a:p>
          <a:p>
            <a:r>
              <a:rPr lang="en-US" altLang="en-US" sz="2400" dirty="0"/>
              <a:t>network-layer protocol = postal service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C79796-1AF6-504E-9E95-DDD482ED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Transport vs. network layer</a:t>
            </a:r>
            <a:endParaRPr lang="en-US" dirty="0"/>
          </a:p>
        </p:txBody>
      </p:sp>
      <p:pic>
        <p:nvPicPr>
          <p:cNvPr id="5" name="Picture 4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168DB119-3F2C-1243-931B-37DD9ACB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57" y="97858"/>
            <a:ext cx="1915099" cy="1810751"/>
          </a:xfrm>
          <a:prstGeom prst="rect">
            <a:avLst/>
          </a:prstGeom>
        </p:spPr>
      </p:pic>
      <p:pic>
        <p:nvPicPr>
          <p:cNvPr id="9" name="Picture 8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7DEDCAD4-EDCA-E740-892B-C175A31F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970" y="4900635"/>
            <a:ext cx="1915099" cy="1810751"/>
          </a:xfrm>
          <a:prstGeom prst="rect">
            <a:avLst/>
          </a:prstGeom>
        </p:spPr>
      </p:pic>
      <p:pic>
        <p:nvPicPr>
          <p:cNvPr id="7" name="Picture 6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5C53CCD9-C4DC-1D4C-BD8B-B4DE5EDD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98477" y="5958093"/>
            <a:ext cx="635229" cy="701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C815C8-C77F-724D-A87C-908DA9016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91" y="1173234"/>
            <a:ext cx="675640" cy="675640"/>
          </a:xfrm>
          <a:prstGeom prst="rect">
            <a:avLst/>
          </a:prstGeom>
        </p:spPr>
      </p:pic>
      <p:pic>
        <p:nvPicPr>
          <p:cNvPr id="12" name="Picture 11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93A0AA1F-A3C4-9945-92BD-9D236E4C7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1511" y="3088846"/>
            <a:ext cx="1211852" cy="11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63DE1A6B-B405-40E4-A35D-65ABA6E8E4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49302" y="1612902"/>
            <a:ext cx="4824415" cy="5080489"/>
          </a:xfrm>
        </p:spPr>
        <p:txBody>
          <a:bodyPr>
            <a:normAutofit/>
          </a:bodyPr>
          <a:lstStyle/>
          <a:p>
            <a:r>
              <a:rPr lang="en-US" altLang="en-US" dirty="0"/>
              <a:t>Reliable, in-order delivery (TCP)</a:t>
            </a:r>
          </a:p>
          <a:p>
            <a:pPr lvl="1"/>
            <a:r>
              <a:rPr lang="en-US" altLang="en-US" dirty="0"/>
              <a:t>congestion control </a:t>
            </a:r>
          </a:p>
          <a:p>
            <a:pPr lvl="1"/>
            <a:r>
              <a:rPr lang="en-US" altLang="en-US" dirty="0"/>
              <a:t>flow control</a:t>
            </a:r>
          </a:p>
          <a:p>
            <a:pPr lvl="1"/>
            <a:r>
              <a:rPr lang="en-US" altLang="en-US" dirty="0"/>
              <a:t>connection setup</a:t>
            </a:r>
            <a:endParaRPr lang="en-US" altLang="en-US" sz="2800" dirty="0"/>
          </a:p>
          <a:p>
            <a:r>
              <a:rPr lang="en-US" altLang="en-US" dirty="0"/>
              <a:t>Unreliable, unordered delivery: UDP</a:t>
            </a:r>
          </a:p>
          <a:p>
            <a:pPr lvl="1"/>
            <a:r>
              <a:rPr lang="en-US" altLang="en-US" dirty="0"/>
              <a:t>no-frills extension of “best-effort” IP</a:t>
            </a:r>
          </a:p>
          <a:p>
            <a:r>
              <a:rPr lang="en-US" altLang="en-US" dirty="0"/>
              <a:t>Services not available: </a:t>
            </a:r>
          </a:p>
          <a:p>
            <a:pPr lvl="1"/>
            <a:r>
              <a:rPr lang="en-US" altLang="en-US" dirty="0"/>
              <a:t>delay guarantees</a:t>
            </a:r>
          </a:p>
          <a:p>
            <a:pPr lvl="1"/>
            <a:r>
              <a:rPr lang="en-US" altLang="en-US" dirty="0"/>
              <a:t>bandwidth guarantees</a:t>
            </a:r>
          </a:p>
        </p:txBody>
      </p:sp>
      <p:sp>
        <p:nvSpPr>
          <p:cNvPr id="8196" name="Freeform 275">
            <a:extLst>
              <a:ext uri="{FF2B5EF4-FFF2-40B4-BE49-F238E27FC236}">
                <a16:creationId xmlns:a16="http://schemas.microsoft.com/office/drawing/2014/main" id="{3C3EC48E-4D23-46AE-A3EC-BF359C0471A5}"/>
              </a:ext>
            </a:extLst>
          </p:cNvPr>
          <p:cNvSpPr>
            <a:spLocks/>
          </p:cNvSpPr>
          <p:nvPr/>
        </p:nvSpPr>
        <p:spPr bwMode="auto">
          <a:xfrm>
            <a:off x="8261350" y="3430590"/>
            <a:ext cx="1314450" cy="674687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197" name="Freeform 276">
            <a:extLst>
              <a:ext uri="{FF2B5EF4-FFF2-40B4-BE49-F238E27FC236}">
                <a16:creationId xmlns:a16="http://schemas.microsoft.com/office/drawing/2014/main" id="{D8AE7901-2046-4221-8D12-7CED65A5CBCA}"/>
              </a:ext>
            </a:extLst>
          </p:cNvPr>
          <p:cNvSpPr>
            <a:spLocks/>
          </p:cNvSpPr>
          <p:nvPr/>
        </p:nvSpPr>
        <p:spPr bwMode="auto">
          <a:xfrm>
            <a:off x="8280402" y="1905002"/>
            <a:ext cx="1730375" cy="1044575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198" name="Freeform 277">
            <a:extLst>
              <a:ext uri="{FF2B5EF4-FFF2-40B4-BE49-F238E27FC236}">
                <a16:creationId xmlns:a16="http://schemas.microsoft.com/office/drawing/2014/main" id="{8BA8C54E-B988-4F07-9455-17B1D7BEE827}"/>
              </a:ext>
            </a:extLst>
          </p:cNvPr>
          <p:cNvSpPr>
            <a:spLocks/>
          </p:cNvSpPr>
          <p:nvPr/>
        </p:nvSpPr>
        <p:spPr bwMode="auto">
          <a:xfrm>
            <a:off x="6540500" y="1612902"/>
            <a:ext cx="1644650" cy="1071563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199" name="Group 278">
            <a:extLst>
              <a:ext uri="{FF2B5EF4-FFF2-40B4-BE49-F238E27FC236}">
                <a16:creationId xmlns:a16="http://schemas.microsoft.com/office/drawing/2014/main" id="{6D60283F-8A0A-454A-B1BB-355021B7F451}"/>
              </a:ext>
            </a:extLst>
          </p:cNvPr>
          <p:cNvGrpSpPr>
            <a:grpSpLocks/>
          </p:cNvGrpSpPr>
          <p:nvPr/>
        </p:nvGrpSpPr>
        <p:grpSpPr bwMode="auto">
          <a:xfrm>
            <a:off x="6627813" y="2947988"/>
            <a:ext cx="1458912" cy="933450"/>
            <a:chOff x="2889" y="1631"/>
            <a:chExt cx="980" cy="743"/>
          </a:xfrm>
        </p:grpSpPr>
        <p:sp>
          <p:nvSpPr>
            <p:cNvPr id="8588" name="Rectangle 279">
              <a:extLst>
                <a:ext uri="{FF2B5EF4-FFF2-40B4-BE49-F238E27FC236}">
                  <a16:creationId xmlns:a16="http://schemas.microsoft.com/office/drawing/2014/main" id="{AD35FE59-D718-4EE1-935B-21A8E2C42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589" name="AutoShape 280">
              <a:extLst>
                <a:ext uri="{FF2B5EF4-FFF2-40B4-BE49-F238E27FC236}">
                  <a16:creationId xmlns:a16="http://schemas.microsoft.com/office/drawing/2014/main" id="{87E33CB6-5620-4196-9F3B-576EE4CF8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Helvetica" pitchFamily="2" charset="0"/>
              </a:endParaRPr>
            </a:p>
          </p:txBody>
        </p:sp>
      </p:grpSp>
      <p:grpSp>
        <p:nvGrpSpPr>
          <p:cNvPr id="8200" name="Group 281">
            <a:extLst>
              <a:ext uri="{FF2B5EF4-FFF2-40B4-BE49-F238E27FC236}">
                <a16:creationId xmlns:a16="http://schemas.microsoft.com/office/drawing/2014/main" id="{3D938425-ABBD-40C1-896A-63B4E4CD331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804988"/>
            <a:ext cx="336550" cy="531812"/>
            <a:chOff x="3796" y="1043"/>
            <a:chExt cx="865" cy="1237"/>
          </a:xfrm>
        </p:grpSpPr>
        <p:sp>
          <p:nvSpPr>
            <p:cNvPr id="8558" name="Line 282">
              <a:extLst>
                <a:ext uri="{FF2B5EF4-FFF2-40B4-BE49-F238E27FC236}">
                  <a16:creationId xmlns:a16="http://schemas.microsoft.com/office/drawing/2014/main" id="{81C3D2FF-F337-4D77-8186-09BF9118B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9" name="Line 283">
              <a:extLst>
                <a:ext uri="{FF2B5EF4-FFF2-40B4-BE49-F238E27FC236}">
                  <a16:creationId xmlns:a16="http://schemas.microsoft.com/office/drawing/2014/main" id="{E88A147A-2452-4E94-BD43-77661A632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0" name="Line 284">
              <a:extLst>
                <a:ext uri="{FF2B5EF4-FFF2-40B4-BE49-F238E27FC236}">
                  <a16:creationId xmlns:a16="http://schemas.microsoft.com/office/drawing/2014/main" id="{EB9DD987-54F0-4E2D-853D-A715C50CF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1" name="Line 285">
              <a:extLst>
                <a:ext uri="{FF2B5EF4-FFF2-40B4-BE49-F238E27FC236}">
                  <a16:creationId xmlns:a16="http://schemas.microsoft.com/office/drawing/2014/main" id="{0E39DCBD-A80E-4CE1-81ED-0F1A60B1F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2" name="Line 286">
              <a:extLst>
                <a:ext uri="{FF2B5EF4-FFF2-40B4-BE49-F238E27FC236}">
                  <a16:creationId xmlns:a16="http://schemas.microsoft.com/office/drawing/2014/main" id="{49C6FA51-E7C0-4563-9B19-5AF22A1AE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3" name="Line 287">
              <a:extLst>
                <a:ext uri="{FF2B5EF4-FFF2-40B4-BE49-F238E27FC236}">
                  <a16:creationId xmlns:a16="http://schemas.microsoft.com/office/drawing/2014/main" id="{4A7B7894-FCD7-4EF0-8FF1-32790B095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4" name="Line 288">
              <a:extLst>
                <a:ext uri="{FF2B5EF4-FFF2-40B4-BE49-F238E27FC236}">
                  <a16:creationId xmlns:a16="http://schemas.microsoft.com/office/drawing/2014/main" id="{8B643F78-F15F-4054-A5AA-E8A2709D0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5" name="Line 289">
              <a:extLst>
                <a:ext uri="{FF2B5EF4-FFF2-40B4-BE49-F238E27FC236}">
                  <a16:creationId xmlns:a16="http://schemas.microsoft.com/office/drawing/2014/main" id="{D3374710-6223-4D3D-9934-7CF91F12B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6" name="Line 290">
              <a:extLst>
                <a:ext uri="{FF2B5EF4-FFF2-40B4-BE49-F238E27FC236}">
                  <a16:creationId xmlns:a16="http://schemas.microsoft.com/office/drawing/2014/main" id="{38509DB7-88D5-484B-BA25-C84C91BDEF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7" name="Line 291">
              <a:extLst>
                <a:ext uri="{FF2B5EF4-FFF2-40B4-BE49-F238E27FC236}">
                  <a16:creationId xmlns:a16="http://schemas.microsoft.com/office/drawing/2014/main" id="{2983AB5C-CC05-4C64-86CA-533D76A67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8" name="Line 292">
              <a:extLst>
                <a:ext uri="{FF2B5EF4-FFF2-40B4-BE49-F238E27FC236}">
                  <a16:creationId xmlns:a16="http://schemas.microsoft.com/office/drawing/2014/main" id="{42D37182-B544-406B-BDDE-DF7C5E542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9" name="Line 293">
              <a:extLst>
                <a:ext uri="{FF2B5EF4-FFF2-40B4-BE49-F238E27FC236}">
                  <a16:creationId xmlns:a16="http://schemas.microsoft.com/office/drawing/2014/main" id="{4278AF74-03A4-4195-848D-F21F5DB45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70" name="Line 294">
              <a:extLst>
                <a:ext uri="{FF2B5EF4-FFF2-40B4-BE49-F238E27FC236}">
                  <a16:creationId xmlns:a16="http://schemas.microsoft.com/office/drawing/2014/main" id="{B1735C9C-DDDE-44BD-A3D9-4F857330E1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71" name="Line 295">
              <a:extLst>
                <a:ext uri="{FF2B5EF4-FFF2-40B4-BE49-F238E27FC236}">
                  <a16:creationId xmlns:a16="http://schemas.microsoft.com/office/drawing/2014/main" id="{1229CD0F-E721-420B-A178-A0D0B8400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72" name="Line 296">
              <a:extLst>
                <a:ext uri="{FF2B5EF4-FFF2-40B4-BE49-F238E27FC236}">
                  <a16:creationId xmlns:a16="http://schemas.microsoft.com/office/drawing/2014/main" id="{D79CC29F-6353-4867-9C7D-E97893145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8573" name="Group 297">
              <a:extLst>
                <a:ext uri="{FF2B5EF4-FFF2-40B4-BE49-F238E27FC236}">
                  <a16:creationId xmlns:a16="http://schemas.microsoft.com/office/drawing/2014/main" id="{C9111FAC-D811-44BA-A4A3-C1A248BF10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8584" name="Line 298">
                <a:extLst>
                  <a:ext uri="{FF2B5EF4-FFF2-40B4-BE49-F238E27FC236}">
                    <a16:creationId xmlns:a16="http://schemas.microsoft.com/office/drawing/2014/main" id="{64D1F5C1-66BB-49FB-91B0-EE2297656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5" name="Line 299">
                <a:extLst>
                  <a:ext uri="{FF2B5EF4-FFF2-40B4-BE49-F238E27FC236}">
                    <a16:creationId xmlns:a16="http://schemas.microsoft.com/office/drawing/2014/main" id="{DC6067D7-A46F-4B8E-8669-6A1CBE637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6" name="Line 300">
                <a:extLst>
                  <a:ext uri="{FF2B5EF4-FFF2-40B4-BE49-F238E27FC236}">
                    <a16:creationId xmlns:a16="http://schemas.microsoft.com/office/drawing/2014/main" id="{8AF7E482-9F6E-40DB-A79A-5D3C9C04A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7" name="Line 301">
                <a:extLst>
                  <a:ext uri="{FF2B5EF4-FFF2-40B4-BE49-F238E27FC236}">
                    <a16:creationId xmlns:a16="http://schemas.microsoft.com/office/drawing/2014/main" id="{0B619801-A03C-4974-B086-83EF74305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574" name="Group 302">
              <a:extLst>
                <a:ext uri="{FF2B5EF4-FFF2-40B4-BE49-F238E27FC236}">
                  <a16:creationId xmlns:a16="http://schemas.microsoft.com/office/drawing/2014/main" id="{48BD9191-935B-4EFD-9795-BC449AC8D906}"/>
                </a:ext>
              </a:extLst>
            </p:cNvPr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8580" name="Line 303">
                <a:extLst>
                  <a:ext uri="{FF2B5EF4-FFF2-40B4-BE49-F238E27FC236}">
                    <a16:creationId xmlns:a16="http://schemas.microsoft.com/office/drawing/2014/main" id="{26DA8AC6-59BB-41B8-AA7B-E9E62D4E5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1" name="Line 304">
                <a:extLst>
                  <a:ext uri="{FF2B5EF4-FFF2-40B4-BE49-F238E27FC236}">
                    <a16:creationId xmlns:a16="http://schemas.microsoft.com/office/drawing/2014/main" id="{ED66C76E-FF80-49E4-9B89-90DD3D6EB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2" name="Line 305">
                <a:extLst>
                  <a:ext uri="{FF2B5EF4-FFF2-40B4-BE49-F238E27FC236}">
                    <a16:creationId xmlns:a16="http://schemas.microsoft.com/office/drawing/2014/main" id="{96D8ADF9-28E8-40E3-B925-7CAB0E604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3" name="Line 306">
                <a:extLst>
                  <a:ext uri="{FF2B5EF4-FFF2-40B4-BE49-F238E27FC236}">
                    <a16:creationId xmlns:a16="http://schemas.microsoft.com/office/drawing/2014/main" id="{B26FB2E8-5566-421A-B68D-B76BC05B7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575" name="Group 307">
              <a:extLst>
                <a:ext uri="{FF2B5EF4-FFF2-40B4-BE49-F238E27FC236}">
                  <a16:creationId xmlns:a16="http://schemas.microsoft.com/office/drawing/2014/main" id="{EED90509-AE1D-46E2-974A-454BAE236CA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8576" name="Line 308">
                <a:extLst>
                  <a:ext uri="{FF2B5EF4-FFF2-40B4-BE49-F238E27FC236}">
                    <a16:creationId xmlns:a16="http://schemas.microsoft.com/office/drawing/2014/main" id="{6437EFDF-D1AC-4F45-B53C-24784D393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77" name="Line 309">
                <a:extLst>
                  <a:ext uri="{FF2B5EF4-FFF2-40B4-BE49-F238E27FC236}">
                    <a16:creationId xmlns:a16="http://schemas.microsoft.com/office/drawing/2014/main" id="{B18A16E4-908F-44FE-8056-7B07123DF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78" name="Line 310">
                <a:extLst>
                  <a:ext uri="{FF2B5EF4-FFF2-40B4-BE49-F238E27FC236}">
                    <a16:creationId xmlns:a16="http://schemas.microsoft.com/office/drawing/2014/main" id="{0882889D-ABBD-4E0B-AF4B-636CC4598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79" name="Line 311">
                <a:extLst>
                  <a:ext uri="{FF2B5EF4-FFF2-40B4-BE49-F238E27FC236}">
                    <a16:creationId xmlns:a16="http://schemas.microsoft.com/office/drawing/2014/main" id="{681E172E-400F-4395-821D-F24447D57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8201" name="Oval 312">
            <a:extLst>
              <a:ext uri="{FF2B5EF4-FFF2-40B4-BE49-F238E27FC236}">
                <a16:creationId xmlns:a16="http://schemas.microsoft.com/office/drawing/2014/main" id="{9E5653FA-6027-4AEE-8F8E-C0F3B6C26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5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02" name="Line 313">
            <a:extLst>
              <a:ext uri="{FF2B5EF4-FFF2-40B4-BE49-F238E27FC236}">
                <a16:creationId xmlns:a16="http://schemas.microsoft.com/office/drawing/2014/main" id="{CCE482F1-9D37-4BBF-A112-5E6B4FF1D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6763" y="3617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03" name="Line 314">
            <a:extLst>
              <a:ext uri="{FF2B5EF4-FFF2-40B4-BE49-F238E27FC236}">
                <a16:creationId xmlns:a16="http://schemas.microsoft.com/office/drawing/2014/main" id="{2E814D24-BA19-4889-96D1-CA3E92026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5538" y="3617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04" name="Rectangle 315">
            <a:extLst>
              <a:ext uri="{FF2B5EF4-FFF2-40B4-BE49-F238E27FC236}">
                <a16:creationId xmlns:a16="http://schemas.microsoft.com/office/drawing/2014/main" id="{F5DC3DAE-3C2A-4E09-B51C-4FF6FE9BC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3" y="3617915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05" name="Oval 316">
            <a:extLst>
              <a:ext uri="{FF2B5EF4-FFF2-40B4-BE49-F238E27FC236}">
                <a16:creationId xmlns:a16="http://schemas.microsoft.com/office/drawing/2014/main" id="{11B2A5A6-E4D2-4355-B338-6179A60AD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90" y="3549652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06" name="Group 317">
            <a:extLst>
              <a:ext uri="{FF2B5EF4-FFF2-40B4-BE49-F238E27FC236}">
                <a16:creationId xmlns:a16="http://schemas.microsoft.com/office/drawing/2014/main" id="{5F8E7422-AFD7-4D3A-A659-7EDDF9C8A5B8}"/>
              </a:ext>
            </a:extLst>
          </p:cNvPr>
          <p:cNvGrpSpPr>
            <a:grpSpLocks/>
          </p:cNvGrpSpPr>
          <p:nvPr/>
        </p:nvGrpSpPr>
        <p:grpSpPr bwMode="auto">
          <a:xfrm>
            <a:off x="8469315" y="3573465"/>
            <a:ext cx="179387" cy="65087"/>
            <a:chOff x="2848" y="848"/>
            <a:chExt cx="140" cy="98"/>
          </a:xfrm>
        </p:grpSpPr>
        <p:sp>
          <p:nvSpPr>
            <p:cNvPr id="8555" name="Line 318">
              <a:extLst>
                <a:ext uri="{FF2B5EF4-FFF2-40B4-BE49-F238E27FC236}">
                  <a16:creationId xmlns:a16="http://schemas.microsoft.com/office/drawing/2014/main" id="{05C1D940-9B77-4772-80C0-6DCDDA328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6" name="Line 319">
              <a:extLst>
                <a:ext uri="{FF2B5EF4-FFF2-40B4-BE49-F238E27FC236}">
                  <a16:creationId xmlns:a16="http://schemas.microsoft.com/office/drawing/2014/main" id="{B224E16D-2ED6-4F7A-B945-F6B65D1BA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7" name="Line 320">
              <a:extLst>
                <a:ext uri="{FF2B5EF4-FFF2-40B4-BE49-F238E27FC236}">
                  <a16:creationId xmlns:a16="http://schemas.microsoft.com/office/drawing/2014/main" id="{CDBD6D8E-16EE-4718-A381-837B0B586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07" name="Group 321">
            <a:extLst>
              <a:ext uri="{FF2B5EF4-FFF2-40B4-BE49-F238E27FC236}">
                <a16:creationId xmlns:a16="http://schemas.microsoft.com/office/drawing/2014/main" id="{13B6EF82-E59E-44E1-A41D-975D0BFA308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69315" y="3573465"/>
            <a:ext cx="179387" cy="65087"/>
            <a:chOff x="2848" y="848"/>
            <a:chExt cx="140" cy="98"/>
          </a:xfrm>
        </p:grpSpPr>
        <p:sp>
          <p:nvSpPr>
            <p:cNvPr id="8552" name="Line 322">
              <a:extLst>
                <a:ext uri="{FF2B5EF4-FFF2-40B4-BE49-F238E27FC236}">
                  <a16:creationId xmlns:a16="http://schemas.microsoft.com/office/drawing/2014/main" id="{FDF91140-D90C-4134-84C5-07FFDF502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3" name="Line 323">
              <a:extLst>
                <a:ext uri="{FF2B5EF4-FFF2-40B4-BE49-F238E27FC236}">
                  <a16:creationId xmlns:a16="http://schemas.microsoft.com/office/drawing/2014/main" id="{B5024B2D-E409-4A6E-8791-3728A00D6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4" name="Line 324">
              <a:extLst>
                <a:ext uri="{FF2B5EF4-FFF2-40B4-BE49-F238E27FC236}">
                  <a16:creationId xmlns:a16="http://schemas.microsoft.com/office/drawing/2014/main" id="{AB51E194-A2E3-47CD-A668-19624344A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08" name="Oval 325">
            <a:extLst>
              <a:ext uri="{FF2B5EF4-FFF2-40B4-BE49-F238E27FC236}">
                <a16:creationId xmlns:a16="http://schemas.microsoft.com/office/drawing/2014/main" id="{BA974E50-5D4B-424C-9350-890C8029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5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09" name="Line 326">
            <a:extLst>
              <a:ext uri="{FF2B5EF4-FFF2-40B4-BE49-F238E27FC236}">
                <a16:creationId xmlns:a16="http://schemas.microsoft.com/office/drawing/2014/main" id="{8A1A6363-E655-44C9-B6B7-2F2EDF2B0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2363" y="38973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10" name="Line 327">
            <a:extLst>
              <a:ext uri="{FF2B5EF4-FFF2-40B4-BE49-F238E27FC236}">
                <a16:creationId xmlns:a16="http://schemas.microsoft.com/office/drawing/2014/main" id="{D4C5F3BC-76EF-499B-BD61-2B6D3C574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1138" y="38973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11" name="Rectangle 328">
            <a:extLst>
              <a:ext uri="{FF2B5EF4-FFF2-40B4-BE49-F238E27FC236}">
                <a16:creationId xmlns:a16="http://schemas.microsoft.com/office/drawing/2014/main" id="{40668941-67D4-4AA3-AB42-D6CE1936F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3" y="3897315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12" name="Oval 329">
            <a:extLst>
              <a:ext uri="{FF2B5EF4-FFF2-40B4-BE49-F238E27FC236}">
                <a16:creationId xmlns:a16="http://schemas.microsoft.com/office/drawing/2014/main" id="{55AAA377-91DD-4639-8497-B67FA25C1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90" y="3829052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13" name="Group 330">
            <a:extLst>
              <a:ext uri="{FF2B5EF4-FFF2-40B4-BE49-F238E27FC236}">
                <a16:creationId xmlns:a16="http://schemas.microsoft.com/office/drawing/2014/main" id="{EE4ABE3D-2FFE-467F-BB8E-A7A6D93AE126}"/>
              </a:ext>
            </a:extLst>
          </p:cNvPr>
          <p:cNvGrpSpPr>
            <a:grpSpLocks/>
          </p:cNvGrpSpPr>
          <p:nvPr/>
        </p:nvGrpSpPr>
        <p:grpSpPr bwMode="auto">
          <a:xfrm>
            <a:off x="8824915" y="3852865"/>
            <a:ext cx="179387" cy="65087"/>
            <a:chOff x="2848" y="848"/>
            <a:chExt cx="140" cy="98"/>
          </a:xfrm>
        </p:grpSpPr>
        <p:sp>
          <p:nvSpPr>
            <p:cNvPr id="8549" name="Line 331">
              <a:extLst>
                <a:ext uri="{FF2B5EF4-FFF2-40B4-BE49-F238E27FC236}">
                  <a16:creationId xmlns:a16="http://schemas.microsoft.com/office/drawing/2014/main" id="{3C561A6A-B6BC-440B-B652-94FF26138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0" name="Line 332">
              <a:extLst>
                <a:ext uri="{FF2B5EF4-FFF2-40B4-BE49-F238E27FC236}">
                  <a16:creationId xmlns:a16="http://schemas.microsoft.com/office/drawing/2014/main" id="{7E5582B8-16B0-401F-AE71-AD50CB9CF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1" name="Line 333">
              <a:extLst>
                <a:ext uri="{FF2B5EF4-FFF2-40B4-BE49-F238E27FC236}">
                  <a16:creationId xmlns:a16="http://schemas.microsoft.com/office/drawing/2014/main" id="{DD2A4036-A7DB-43B8-B07D-D620DD9E3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14" name="Group 334">
            <a:extLst>
              <a:ext uri="{FF2B5EF4-FFF2-40B4-BE49-F238E27FC236}">
                <a16:creationId xmlns:a16="http://schemas.microsoft.com/office/drawing/2014/main" id="{D3BC3B2E-1566-482C-84DA-0029FB2C23E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24915" y="3852865"/>
            <a:ext cx="179387" cy="65087"/>
            <a:chOff x="2848" y="848"/>
            <a:chExt cx="140" cy="98"/>
          </a:xfrm>
        </p:grpSpPr>
        <p:sp>
          <p:nvSpPr>
            <p:cNvPr id="8546" name="Line 335">
              <a:extLst>
                <a:ext uri="{FF2B5EF4-FFF2-40B4-BE49-F238E27FC236}">
                  <a16:creationId xmlns:a16="http://schemas.microsoft.com/office/drawing/2014/main" id="{0746682D-85BB-4463-A64C-B0DF0E90F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7" name="Line 336">
              <a:extLst>
                <a:ext uri="{FF2B5EF4-FFF2-40B4-BE49-F238E27FC236}">
                  <a16:creationId xmlns:a16="http://schemas.microsoft.com/office/drawing/2014/main" id="{4B036133-9CDB-43DD-BB79-D8E0CADC4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8" name="Line 337">
              <a:extLst>
                <a:ext uri="{FF2B5EF4-FFF2-40B4-BE49-F238E27FC236}">
                  <a16:creationId xmlns:a16="http://schemas.microsoft.com/office/drawing/2014/main" id="{5AE2E897-A106-45D8-A4FE-44B0A3D02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15" name="Oval 338">
            <a:extLst>
              <a:ext uri="{FF2B5EF4-FFF2-40B4-BE49-F238E27FC236}">
                <a16:creationId xmlns:a16="http://schemas.microsoft.com/office/drawing/2014/main" id="{A30087C6-A0DE-482E-9F09-CF5D7C0B1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5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16" name="Line 339">
            <a:extLst>
              <a:ext uri="{FF2B5EF4-FFF2-40B4-BE49-F238E27FC236}">
                <a16:creationId xmlns:a16="http://schemas.microsoft.com/office/drawing/2014/main" id="{5F4A7047-539E-4F34-B444-232FCB0AA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63" y="36306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17" name="Line 340">
            <a:extLst>
              <a:ext uri="{FF2B5EF4-FFF2-40B4-BE49-F238E27FC236}">
                <a16:creationId xmlns:a16="http://schemas.microsoft.com/office/drawing/2014/main" id="{D251204D-DADA-4401-9B09-18FD26D23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0538" y="36306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18" name="Rectangle 341">
            <a:extLst>
              <a:ext uri="{FF2B5EF4-FFF2-40B4-BE49-F238E27FC236}">
                <a16:creationId xmlns:a16="http://schemas.microsoft.com/office/drawing/2014/main" id="{C9987C40-82FF-4D25-8BFB-AF3049252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3" y="3630615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19" name="Oval 342">
            <a:extLst>
              <a:ext uri="{FF2B5EF4-FFF2-40B4-BE49-F238E27FC236}">
                <a16:creationId xmlns:a16="http://schemas.microsoft.com/office/drawing/2014/main" id="{E70B67F4-27A0-4526-B577-65F7466B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90" y="3562352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20" name="Group 343">
            <a:extLst>
              <a:ext uri="{FF2B5EF4-FFF2-40B4-BE49-F238E27FC236}">
                <a16:creationId xmlns:a16="http://schemas.microsoft.com/office/drawing/2014/main" id="{6376B66B-1B5E-41A6-A231-D9823ED49D15}"/>
              </a:ext>
            </a:extLst>
          </p:cNvPr>
          <p:cNvGrpSpPr>
            <a:grpSpLocks/>
          </p:cNvGrpSpPr>
          <p:nvPr/>
        </p:nvGrpSpPr>
        <p:grpSpPr bwMode="auto">
          <a:xfrm>
            <a:off x="9104315" y="3586165"/>
            <a:ext cx="179387" cy="65087"/>
            <a:chOff x="2848" y="848"/>
            <a:chExt cx="140" cy="98"/>
          </a:xfrm>
        </p:grpSpPr>
        <p:sp>
          <p:nvSpPr>
            <p:cNvPr id="8543" name="Line 344">
              <a:extLst>
                <a:ext uri="{FF2B5EF4-FFF2-40B4-BE49-F238E27FC236}">
                  <a16:creationId xmlns:a16="http://schemas.microsoft.com/office/drawing/2014/main" id="{66043360-F56D-4A56-A633-903984DF1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4" name="Line 345">
              <a:extLst>
                <a:ext uri="{FF2B5EF4-FFF2-40B4-BE49-F238E27FC236}">
                  <a16:creationId xmlns:a16="http://schemas.microsoft.com/office/drawing/2014/main" id="{119F2391-A102-4229-B6E8-9584228C1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5" name="Line 346">
              <a:extLst>
                <a:ext uri="{FF2B5EF4-FFF2-40B4-BE49-F238E27FC236}">
                  <a16:creationId xmlns:a16="http://schemas.microsoft.com/office/drawing/2014/main" id="{C0046DB4-EFA7-4807-98B4-87555C2F5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21" name="Group 347">
            <a:extLst>
              <a:ext uri="{FF2B5EF4-FFF2-40B4-BE49-F238E27FC236}">
                <a16:creationId xmlns:a16="http://schemas.microsoft.com/office/drawing/2014/main" id="{6BD76BD5-9491-48CD-A6BF-0474276D65B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04315" y="3586165"/>
            <a:ext cx="179387" cy="65087"/>
            <a:chOff x="2848" y="848"/>
            <a:chExt cx="140" cy="98"/>
          </a:xfrm>
        </p:grpSpPr>
        <p:sp>
          <p:nvSpPr>
            <p:cNvPr id="8540" name="Line 348">
              <a:extLst>
                <a:ext uri="{FF2B5EF4-FFF2-40B4-BE49-F238E27FC236}">
                  <a16:creationId xmlns:a16="http://schemas.microsoft.com/office/drawing/2014/main" id="{3ECC936D-5D86-4213-97E5-491CB3545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1" name="Line 349">
              <a:extLst>
                <a:ext uri="{FF2B5EF4-FFF2-40B4-BE49-F238E27FC236}">
                  <a16:creationId xmlns:a16="http://schemas.microsoft.com/office/drawing/2014/main" id="{C057B259-549C-42DA-80C9-3EC27D18D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2" name="Line 350">
              <a:extLst>
                <a:ext uri="{FF2B5EF4-FFF2-40B4-BE49-F238E27FC236}">
                  <a16:creationId xmlns:a16="http://schemas.microsoft.com/office/drawing/2014/main" id="{362FA879-9387-43D1-B714-A74F29547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22" name="Oval 351">
            <a:extLst>
              <a:ext uri="{FF2B5EF4-FFF2-40B4-BE49-F238E27FC236}">
                <a16:creationId xmlns:a16="http://schemas.microsoft.com/office/drawing/2014/main" id="{F4EBBE54-4D27-483F-9FD9-C9C96EEA1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7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23" name="Line 352">
            <a:extLst>
              <a:ext uri="{FF2B5EF4-FFF2-40B4-BE49-F238E27FC236}">
                <a16:creationId xmlns:a16="http://schemas.microsoft.com/office/drawing/2014/main" id="{7BB40615-19ED-4A45-BE5C-7242E3BFB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6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24" name="Line 353">
            <a:extLst>
              <a:ext uri="{FF2B5EF4-FFF2-40B4-BE49-F238E27FC236}">
                <a16:creationId xmlns:a16="http://schemas.microsoft.com/office/drawing/2014/main" id="{CDB26FF7-09F6-47F3-B926-DDB2E5900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4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25" name="Rectangle 354">
            <a:extLst>
              <a:ext uri="{FF2B5EF4-FFF2-40B4-BE49-F238E27FC236}">
                <a16:creationId xmlns:a16="http://schemas.microsoft.com/office/drawing/2014/main" id="{03A4E1A0-0E74-4BDE-9032-AD78E2311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5" y="2468565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26" name="Oval 355">
            <a:extLst>
              <a:ext uri="{FF2B5EF4-FFF2-40B4-BE49-F238E27FC236}">
                <a16:creationId xmlns:a16="http://schemas.microsoft.com/office/drawing/2014/main" id="{B098726B-AFB9-478A-80D9-2345FF1D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602" y="2405065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27" name="Group 356">
            <a:extLst>
              <a:ext uri="{FF2B5EF4-FFF2-40B4-BE49-F238E27FC236}">
                <a16:creationId xmlns:a16="http://schemas.microsoft.com/office/drawing/2014/main" id="{F2F8F088-66E5-4294-9374-A8BB1CAA035A}"/>
              </a:ext>
            </a:extLst>
          </p:cNvPr>
          <p:cNvGrpSpPr>
            <a:grpSpLocks/>
          </p:cNvGrpSpPr>
          <p:nvPr/>
        </p:nvGrpSpPr>
        <p:grpSpPr bwMode="auto">
          <a:xfrm>
            <a:off x="8567738" y="2427288"/>
            <a:ext cx="171450" cy="61912"/>
            <a:chOff x="2848" y="848"/>
            <a:chExt cx="140" cy="98"/>
          </a:xfrm>
        </p:grpSpPr>
        <p:sp>
          <p:nvSpPr>
            <p:cNvPr id="8537" name="Line 357">
              <a:extLst>
                <a:ext uri="{FF2B5EF4-FFF2-40B4-BE49-F238E27FC236}">
                  <a16:creationId xmlns:a16="http://schemas.microsoft.com/office/drawing/2014/main" id="{C25CEA7C-0B6F-4C83-932F-D4ED156C6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8" name="Line 358">
              <a:extLst>
                <a:ext uri="{FF2B5EF4-FFF2-40B4-BE49-F238E27FC236}">
                  <a16:creationId xmlns:a16="http://schemas.microsoft.com/office/drawing/2014/main" id="{3ED1CA22-502A-4851-91D1-F7FFB088B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9" name="Line 359">
              <a:extLst>
                <a:ext uri="{FF2B5EF4-FFF2-40B4-BE49-F238E27FC236}">
                  <a16:creationId xmlns:a16="http://schemas.microsoft.com/office/drawing/2014/main" id="{2863A56E-E119-481F-A36D-C21341F2A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28" name="Group 360">
            <a:extLst>
              <a:ext uri="{FF2B5EF4-FFF2-40B4-BE49-F238E27FC236}">
                <a16:creationId xmlns:a16="http://schemas.microsoft.com/office/drawing/2014/main" id="{D51820E8-7F59-4ECC-888B-4B2DFE7C8EE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38" y="2427290"/>
            <a:ext cx="171450" cy="60325"/>
            <a:chOff x="2848" y="848"/>
            <a:chExt cx="140" cy="98"/>
          </a:xfrm>
        </p:grpSpPr>
        <p:sp>
          <p:nvSpPr>
            <p:cNvPr id="8534" name="Line 361">
              <a:extLst>
                <a:ext uri="{FF2B5EF4-FFF2-40B4-BE49-F238E27FC236}">
                  <a16:creationId xmlns:a16="http://schemas.microsoft.com/office/drawing/2014/main" id="{61981C07-BAC8-454A-982C-41EB18B00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5" name="Line 362">
              <a:extLst>
                <a:ext uri="{FF2B5EF4-FFF2-40B4-BE49-F238E27FC236}">
                  <a16:creationId xmlns:a16="http://schemas.microsoft.com/office/drawing/2014/main" id="{B2820A81-B0B2-4049-8DA4-7444C9250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6" name="Line 363">
              <a:extLst>
                <a:ext uri="{FF2B5EF4-FFF2-40B4-BE49-F238E27FC236}">
                  <a16:creationId xmlns:a16="http://schemas.microsoft.com/office/drawing/2014/main" id="{815C7292-7715-4FA0-83DA-74E6A076F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29" name="Oval 364">
            <a:extLst>
              <a:ext uri="{FF2B5EF4-FFF2-40B4-BE49-F238E27FC236}">
                <a16:creationId xmlns:a16="http://schemas.microsoft.com/office/drawing/2014/main" id="{1BBF1192-1793-4B3F-A61A-4E29904A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90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30" name="Line 365">
            <a:extLst>
              <a:ext uri="{FF2B5EF4-FFF2-40B4-BE49-F238E27FC236}">
                <a16:creationId xmlns:a16="http://schemas.microsoft.com/office/drawing/2014/main" id="{5A10D6BA-9F37-42DE-8454-06152F7BE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188" y="2728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31" name="Line 366">
            <a:extLst>
              <a:ext uri="{FF2B5EF4-FFF2-40B4-BE49-F238E27FC236}">
                <a16:creationId xmlns:a16="http://schemas.microsoft.com/office/drawing/2014/main" id="{512BA3F9-51FC-49A9-8FCA-E4CAAD4DB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3963" y="2728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32" name="Rectangle 367">
            <a:extLst>
              <a:ext uri="{FF2B5EF4-FFF2-40B4-BE49-F238E27FC236}">
                <a16:creationId xmlns:a16="http://schemas.microsoft.com/office/drawing/2014/main" id="{F2632BFF-025F-4847-AC91-6F6F36939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2728915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33" name="Oval 368">
            <a:extLst>
              <a:ext uri="{FF2B5EF4-FFF2-40B4-BE49-F238E27FC236}">
                <a16:creationId xmlns:a16="http://schemas.microsoft.com/office/drawing/2014/main" id="{06ADCAA2-323F-477C-A61B-FAB05B465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5" y="2660652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34" name="Group 369">
            <a:extLst>
              <a:ext uri="{FF2B5EF4-FFF2-40B4-BE49-F238E27FC236}">
                <a16:creationId xmlns:a16="http://schemas.microsoft.com/office/drawing/2014/main" id="{12EBE1E6-CA2A-4BAC-BD40-8C81BD279126}"/>
              </a:ext>
            </a:extLst>
          </p:cNvPr>
          <p:cNvGrpSpPr>
            <a:grpSpLocks/>
          </p:cNvGrpSpPr>
          <p:nvPr/>
        </p:nvGrpSpPr>
        <p:grpSpPr bwMode="auto">
          <a:xfrm>
            <a:off x="8567740" y="2684465"/>
            <a:ext cx="179387" cy="65087"/>
            <a:chOff x="2848" y="848"/>
            <a:chExt cx="140" cy="98"/>
          </a:xfrm>
        </p:grpSpPr>
        <p:sp>
          <p:nvSpPr>
            <p:cNvPr id="8531" name="Line 370">
              <a:extLst>
                <a:ext uri="{FF2B5EF4-FFF2-40B4-BE49-F238E27FC236}">
                  <a16:creationId xmlns:a16="http://schemas.microsoft.com/office/drawing/2014/main" id="{372DBF69-C212-4BCE-B267-3C192E456F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2" name="Line 371">
              <a:extLst>
                <a:ext uri="{FF2B5EF4-FFF2-40B4-BE49-F238E27FC236}">
                  <a16:creationId xmlns:a16="http://schemas.microsoft.com/office/drawing/2014/main" id="{7332EF83-A59E-4009-A3C7-8FB695700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3" name="Line 372">
              <a:extLst>
                <a:ext uri="{FF2B5EF4-FFF2-40B4-BE49-F238E27FC236}">
                  <a16:creationId xmlns:a16="http://schemas.microsoft.com/office/drawing/2014/main" id="{60FA3A62-B4AD-46F4-AE56-117EE4EEC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35" name="Group 373">
            <a:extLst>
              <a:ext uri="{FF2B5EF4-FFF2-40B4-BE49-F238E27FC236}">
                <a16:creationId xmlns:a16="http://schemas.microsoft.com/office/drawing/2014/main" id="{58AD025E-2F43-43C3-8A8D-BF323E3F937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40" y="2684465"/>
            <a:ext cx="179387" cy="65087"/>
            <a:chOff x="2848" y="848"/>
            <a:chExt cx="140" cy="98"/>
          </a:xfrm>
        </p:grpSpPr>
        <p:sp>
          <p:nvSpPr>
            <p:cNvPr id="8528" name="Line 374">
              <a:extLst>
                <a:ext uri="{FF2B5EF4-FFF2-40B4-BE49-F238E27FC236}">
                  <a16:creationId xmlns:a16="http://schemas.microsoft.com/office/drawing/2014/main" id="{CCADE94B-E973-4C05-AAA3-2D96ED454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9" name="Line 375">
              <a:extLst>
                <a:ext uri="{FF2B5EF4-FFF2-40B4-BE49-F238E27FC236}">
                  <a16:creationId xmlns:a16="http://schemas.microsoft.com/office/drawing/2014/main" id="{6E191C6E-D887-46F3-99B9-1D4E4D18F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0" name="Line 376">
              <a:extLst>
                <a:ext uri="{FF2B5EF4-FFF2-40B4-BE49-F238E27FC236}">
                  <a16:creationId xmlns:a16="http://schemas.microsoft.com/office/drawing/2014/main" id="{674A06D4-D598-473F-9EFF-9B0069DEE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36" name="Oval 377">
            <a:extLst>
              <a:ext uri="{FF2B5EF4-FFF2-40B4-BE49-F238E27FC236}">
                <a16:creationId xmlns:a16="http://schemas.microsoft.com/office/drawing/2014/main" id="{11A28054-18E2-4F29-9CC3-9C22DBE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38" y="2378077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37" name="Line 378">
            <a:extLst>
              <a:ext uri="{FF2B5EF4-FFF2-40B4-BE49-F238E27FC236}">
                <a16:creationId xmlns:a16="http://schemas.microsoft.com/office/drawing/2014/main" id="{EF296B90-291B-4981-9CAF-761694CFC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1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38" name="Line 379">
            <a:extLst>
              <a:ext uri="{FF2B5EF4-FFF2-40B4-BE49-F238E27FC236}">
                <a16:creationId xmlns:a16="http://schemas.microsoft.com/office/drawing/2014/main" id="{785B7E7E-59E5-48AC-96DF-F653943CA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1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39" name="Rectangle 380">
            <a:extLst>
              <a:ext uri="{FF2B5EF4-FFF2-40B4-BE49-F238E27FC236}">
                <a16:creationId xmlns:a16="http://schemas.microsoft.com/office/drawing/2014/main" id="{84CB680C-A9DE-4821-9B9E-2FF3421F8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40" y="2371725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8240" name="Oval 381">
            <a:extLst>
              <a:ext uri="{FF2B5EF4-FFF2-40B4-BE49-F238E27FC236}">
                <a16:creationId xmlns:a16="http://schemas.microsoft.com/office/drawing/2014/main" id="{9CC8363A-6CA3-4BCC-8C54-0C9FAA420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41" name="Group 382">
            <a:extLst>
              <a:ext uri="{FF2B5EF4-FFF2-40B4-BE49-F238E27FC236}">
                <a16:creationId xmlns:a16="http://schemas.microsoft.com/office/drawing/2014/main" id="{762E2B6B-E928-4885-9B0E-53CB69D59E90}"/>
              </a:ext>
            </a:extLst>
          </p:cNvPr>
          <p:cNvGrpSpPr>
            <a:grpSpLocks/>
          </p:cNvGrpSpPr>
          <p:nvPr/>
        </p:nvGrpSpPr>
        <p:grpSpPr bwMode="auto">
          <a:xfrm>
            <a:off x="9037638" y="2332038"/>
            <a:ext cx="163512" cy="57150"/>
            <a:chOff x="2848" y="848"/>
            <a:chExt cx="140" cy="98"/>
          </a:xfrm>
        </p:grpSpPr>
        <p:sp>
          <p:nvSpPr>
            <p:cNvPr id="8525" name="Line 383">
              <a:extLst>
                <a:ext uri="{FF2B5EF4-FFF2-40B4-BE49-F238E27FC236}">
                  <a16:creationId xmlns:a16="http://schemas.microsoft.com/office/drawing/2014/main" id="{9A629C82-FBC1-40CB-B33B-D569379F73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6" name="Line 384">
              <a:extLst>
                <a:ext uri="{FF2B5EF4-FFF2-40B4-BE49-F238E27FC236}">
                  <a16:creationId xmlns:a16="http://schemas.microsoft.com/office/drawing/2014/main" id="{DE8097C4-0F81-45F3-B6DE-19A9F650C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7" name="Line 385">
              <a:extLst>
                <a:ext uri="{FF2B5EF4-FFF2-40B4-BE49-F238E27FC236}">
                  <a16:creationId xmlns:a16="http://schemas.microsoft.com/office/drawing/2014/main" id="{417C0E7D-A9FB-41E4-8BDE-C538BC578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42" name="Group 386">
            <a:extLst>
              <a:ext uri="{FF2B5EF4-FFF2-40B4-BE49-F238E27FC236}">
                <a16:creationId xmlns:a16="http://schemas.microsoft.com/office/drawing/2014/main" id="{8F934AC0-160A-4FD8-895F-DB12F1166E0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037638" y="2330450"/>
            <a:ext cx="163512" cy="58738"/>
            <a:chOff x="2848" y="848"/>
            <a:chExt cx="140" cy="98"/>
          </a:xfrm>
        </p:grpSpPr>
        <p:sp>
          <p:nvSpPr>
            <p:cNvPr id="8522" name="Line 387">
              <a:extLst>
                <a:ext uri="{FF2B5EF4-FFF2-40B4-BE49-F238E27FC236}">
                  <a16:creationId xmlns:a16="http://schemas.microsoft.com/office/drawing/2014/main" id="{0B9C2EFE-F4E4-45AA-995C-FBF75FFAC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3" name="Line 388">
              <a:extLst>
                <a:ext uri="{FF2B5EF4-FFF2-40B4-BE49-F238E27FC236}">
                  <a16:creationId xmlns:a16="http://schemas.microsoft.com/office/drawing/2014/main" id="{199D335B-EB88-42DC-B6FD-F0DC0140B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4" name="Line 389">
              <a:extLst>
                <a:ext uri="{FF2B5EF4-FFF2-40B4-BE49-F238E27FC236}">
                  <a16:creationId xmlns:a16="http://schemas.microsoft.com/office/drawing/2014/main" id="{90962AC8-05C4-4AF7-AF0D-B16A2C61B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43" name="Oval 390">
            <a:extLst>
              <a:ext uri="{FF2B5EF4-FFF2-40B4-BE49-F238E27FC236}">
                <a16:creationId xmlns:a16="http://schemas.microsoft.com/office/drawing/2014/main" id="{247D0320-51DA-447D-AFF8-819F1F3FD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5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44" name="Line 391">
            <a:extLst>
              <a:ext uri="{FF2B5EF4-FFF2-40B4-BE49-F238E27FC236}">
                <a16:creationId xmlns:a16="http://schemas.microsoft.com/office/drawing/2014/main" id="{93668991-8187-4E5B-8432-17E232740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7163" y="2728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45" name="Line 392">
            <a:extLst>
              <a:ext uri="{FF2B5EF4-FFF2-40B4-BE49-F238E27FC236}">
                <a16:creationId xmlns:a16="http://schemas.microsoft.com/office/drawing/2014/main" id="{710F9128-B945-4774-A06A-890B9D1D8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938" y="2728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46" name="Rectangle 393">
            <a:extLst>
              <a:ext uri="{FF2B5EF4-FFF2-40B4-BE49-F238E27FC236}">
                <a16:creationId xmlns:a16="http://schemas.microsoft.com/office/drawing/2014/main" id="{D7CD187F-7017-4A6E-B78A-16370EE8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3" y="2728915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47" name="Oval 394">
            <a:extLst>
              <a:ext uri="{FF2B5EF4-FFF2-40B4-BE49-F238E27FC236}">
                <a16:creationId xmlns:a16="http://schemas.microsoft.com/office/drawing/2014/main" id="{91D20BAC-469A-47EE-922F-82A956C72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990" y="2660652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48" name="Group 395">
            <a:extLst>
              <a:ext uri="{FF2B5EF4-FFF2-40B4-BE49-F238E27FC236}">
                <a16:creationId xmlns:a16="http://schemas.microsoft.com/office/drawing/2014/main" id="{066F95E9-685F-4149-B2BC-D53EEC384461}"/>
              </a:ext>
            </a:extLst>
          </p:cNvPr>
          <p:cNvGrpSpPr>
            <a:grpSpLocks/>
          </p:cNvGrpSpPr>
          <p:nvPr/>
        </p:nvGrpSpPr>
        <p:grpSpPr bwMode="auto">
          <a:xfrm>
            <a:off x="9129715" y="2684465"/>
            <a:ext cx="179387" cy="65087"/>
            <a:chOff x="2848" y="848"/>
            <a:chExt cx="140" cy="98"/>
          </a:xfrm>
        </p:grpSpPr>
        <p:sp>
          <p:nvSpPr>
            <p:cNvPr id="8519" name="Line 396">
              <a:extLst>
                <a:ext uri="{FF2B5EF4-FFF2-40B4-BE49-F238E27FC236}">
                  <a16:creationId xmlns:a16="http://schemas.microsoft.com/office/drawing/2014/main" id="{201C9AE0-2A69-45BF-B3D5-C04D8B0D4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0" name="Line 397">
              <a:extLst>
                <a:ext uri="{FF2B5EF4-FFF2-40B4-BE49-F238E27FC236}">
                  <a16:creationId xmlns:a16="http://schemas.microsoft.com/office/drawing/2014/main" id="{CA756394-88E6-4210-854A-E5DF3B87A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1" name="Line 398">
              <a:extLst>
                <a:ext uri="{FF2B5EF4-FFF2-40B4-BE49-F238E27FC236}">
                  <a16:creationId xmlns:a16="http://schemas.microsoft.com/office/drawing/2014/main" id="{E30EA8F3-7283-4218-99D1-083AD0629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49" name="Group 399">
            <a:extLst>
              <a:ext uri="{FF2B5EF4-FFF2-40B4-BE49-F238E27FC236}">
                <a16:creationId xmlns:a16="http://schemas.microsoft.com/office/drawing/2014/main" id="{66A384D5-7708-45B9-82FE-DDC00A234AB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29715" y="2684465"/>
            <a:ext cx="179387" cy="65087"/>
            <a:chOff x="2848" y="848"/>
            <a:chExt cx="140" cy="98"/>
          </a:xfrm>
        </p:grpSpPr>
        <p:sp>
          <p:nvSpPr>
            <p:cNvPr id="8516" name="Line 400">
              <a:extLst>
                <a:ext uri="{FF2B5EF4-FFF2-40B4-BE49-F238E27FC236}">
                  <a16:creationId xmlns:a16="http://schemas.microsoft.com/office/drawing/2014/main" id="{D6AE8BD5-A4B9-4EF7-B931-C38AF9C2E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7" name="Line 401">
              <a:extLst>
                <a:ext uri="{FF2B5EF4-FFF2-40B4-BE49-F238E27FC236}">
                  <a16:creationId xmlns:a16="http://schemas.microsoft.com/office/drawing/2014/main" id="{EFD46C70-EA97-4CF7-8A64-E6F369B93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8" name="Line 402">
              <a:extLst>
                <a:ext uri="{FF2B5EF4-FFF2-40B4-BE49-F238E27FC236}">
                  <a16:creationId xmlns:a16="http://schemas.microsoft.com/office/drawing/2014/main" id="{667216EB-D726-4339-A588-393AFDC20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50" name="Oval 403">
            <a:extLst>
              <a:ext uri="{FF2B5EF4-FFF2-40B4-BE49-F238E27FC236}">
                <a16:creationId xmlns:a16="http://schemas.microsoft.com/office/drawing/2014/main" id="{22ED48F8-72F5-4458-9A29-95B21B67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5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51" name="Line 404">
            <a:extLst>
              <a:ext uri="{FF2B5EF4-FFF2-40B4-BE49-F238E27FC236}">
                <a16:creationId xmlns:a16="http://schemas.microsoft.com/office/drawing/2014/main" id="{720F6D83-F57E-42C4-9E3F-8234DF408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463" y="2463802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52" name="Line 405">
            <a:extLst>
              <a:ext uri="{FF2B5EF4-FFF2-40B4-BE49-F238E27FC236}">
                <a16:creationId xmlns:a16="http://schemas.microsoft.com/office/drawing/2014/main" id="{C2727FCB-DB7E-48C8-8FD9-74126EEE2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3538" y="2463802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53" name="Rectangle 406">
            <a:extLst>
              <a:ext uri="{FF2B5EF4-FFF2-40B4-BE49-F238E27FC236}">
                <a16:creationId xmlns:a16="http://schemas.microsoft.com/office/drawing/2014/main" id="{710EC627-A1E2-4335-A74E-382B87DA5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3" y="2463802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54" name="Oval 407">
            <a:extLst>
              <a:ext uri="{FF2B5EF4-FFF2-40B4-BE49-F238E27FC236}">
                <a16:creationId xmlns:a16="http://schemas.microsoft.com/office/drawing/2014/main" id="{38F8FD9E-0BA0-4781-8FB5-C9C4581DA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90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55" name="Group 408">
            <a:extLst>
              <a:ext uri="{FF2B5EF4-FFF2-40B4-BE49-F238E27FC236}">
                <a16:creationId xmlns:a16="http://schemas.microsoft.com/office/drawing/2014/main" id="{8A9F6A25-73EB-4933-8D8C-2F46A598E491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422527"/>
            <a:ext cx="171450" cy="60325"/>
            <a:chOff x="2848" y="848"/>
            <a:chExt cx="140" cy="98"/>
          </a:xfrm>
        </p:grpSpPr>
        <p:sp>
          <p:nvSpPr>
            <p:cNvPr id="8513" name="Line 409">
              <a:extLst>
                <a:ext uri="{FF2B5EF4-FFF2-40B4-BE49-F238E27FC236}">
                  <a16:creationId xmlns:a16="http://schemas.microsoft.com/office/drawing/2014/main" id="{0B5D6B73-EBE0-4D93-86BD-C964F21BD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4" name="Line 410">
              <a:extLst>
                <a:ext uri="{FF2B5EF4-FFF2-40B4-BE49-F238E27FC236}">
                  <a16:creationId xmlns:a16="http://schemas.microsoft.com/office/drawing/2014/main" id="{1EA3D49E-411B-4F63-93CE-241A2C269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5" name="Line 411">
              <a:extLst>
                <a:ext uri="{FF2B5EF4-FFF2-40B4-BE49-F238E27FC236}">
                  <a16:creationId xmlns:a16="http://schemas.microsoft.com/office/drawing/2014/main" id="{93B96C6C-C80D-4A84-B1E5-A1AA9E77D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56" name="Group 412">
            <a:extLst>
              <a:ext uri="{FF2B5EF4-FFF2-40B4-BE49-F238E27FC236}">
                <a16:creationId xmlns:a16="http://schemas.microsoft.com/office/drawing/2014/main" id="{21026425-6CD6-44B0-B86B-953C0DEB729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18425" y="2422525"/>
            <a:ext cx="171450" cy="58738"/>
            <a:chOff x="2848" y="848"/>
            <a:chExt cx="140" cy="98"/>
          </a:xfrm>
        </p:grpSpPr>
        <p:sp>
          <p:nvSpPr>
            <p:cNvPr id="8510" name="Line 413">
              <a:extLst>
                <a:ext uri="{FF2B5EF4-FFF2-40B4-BE49-F238E27FC236}">
                  <a16:creationId xmlns:a16="http://schemas.microsoft.com/office/drawing/2014/main" id="{C5BE6646-4883-4364-8EF1-13BD28992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1" name="Line 414">
              <a:extLst>
                <a:ext uri="{FF2B5EF4-FFF2-40B4-BE49-F238E27FC236}">
                  <a16:creationId xmlns:a16="http://schemas.microsoft.com/office/drawing/2014/main" id="{0A177592-22D4-414E-A114-FD1FFEF0D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2" name="Line 415">
              <a:extLst>
                <a:ext uri="{FF2B5EF4-FFF2-40B4-BE49-F238E27FC236}">
                  <a16:creationId xmlns:a16="http://schemas.microsoft.com/office/drawing/2014/main" id="{CBB33900-A7BB-4070-834F-4C8DF20BB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57" name="Oval 416">
            <a:extLst>
              <a:ext uri="{FF2B5EF4-FFF2-40B4-BE49-F238E27FC236}">
                <a16:creationId xmlns:a16="http://schemas.microsoft.com/office/drawing/2014/main" id="{799BDA95-4F42-4057-B637-C74AFE3D8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7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58" name="Line 417">
            <a:extLst>
              <a:ext uri="{FF2B5EF4-FFF2-40B4-BE49-F238E27FC236}">
                <a16:creationId xmlns:a16="http://schemas.microsoft.com/office/drawing/2014/main" id="{B8AEDD06-15BD-49A9-AE5D-5EDFA2337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3613152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59" name="Line 418">
            <a:extLst>
              <a:ext uri="{FF2B5EF4-FFF2-40B4-BE49-F238E27FC236}">
                <a16:creationId xmlns:a16="http://schemas.microsoft.com/office/drawing/2014/main" id="{433FDD2E-62F5-4FA2-999B-285382E05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3613152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0" name="Rectangle 419">
            <a:extLst>
              <a:ext uri="{FF2B5EF4-FFF2-40B4-BE49-F238E27FC236}">
                <a16:creationId xmlns:a16="http://schemas.microsoft.com/office/drawing/2014/main" id="{18CBD2C2-6FAA-4645-AD94-48DCBCDC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3613152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61" name="Oval 420">
            <a:extLst>
              <a:ext uri="{FF2B5EF4-FFF2-40B4-BE49-F238E27FC236}">
                <a16:creationId xmlns:a16="http://schemas.microsoft.com/office/drawing/2014/main" id="{545CB1D1-8CA0-4BD7-8BD9-18764DEAF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2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62" name="Group 421">
            <a:extLst>
              <a:ext uri="{FF2B5EF4-FFF2-40B4-BE49-F238E27FC236}">
                <a16:creationId xmlns:a16="http://schemas.microsoft.com/office/drawing/2014/main" id="{871D7DAF-30F5-41F6-B3AA-359D07E88737}"/>
              </a:ext>
            </a:extLst>
          </p:cNvPr>
          <p:cNvGrpSpPr>
            <a:grpSpLocks/>
          </p:cNvGrpSpPr>
          <p:nvPr/>
        </p:nvGrpSpPr>
        <p:grpSpPr bwMode="auto">
          <a:xfrm>
            <a:off x="7412038" y="3571877"/>
            <a:ext cx="171450" cy="60325"/>
            <a:chOff x="2848" y="848"/>
            <a:chExt cx="140" cy="98"/>
          </a:xfrm>
        </p:grpSpPr>
        <p:sp>
          <p:nvSpPr>
            <p:cNvPr id="8507" name="Line 422">
              <a:extLst>
                <a:ext uri="{FF2B5EF4-FFF2-40B4-BE49-F238E27FC236}">
                  <a16:creationId xmlns:a16="http://schemas.microsoft.com/office/drawing/2014/main" id="{1C227294-878B-4FE0-99EC-A0CA8A576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08" name="Line 423">
              <a:extLst>
                <a:ext uri="{FF2B5EF4-FFF2-40B4-BE49-F238E27FC236}">
                  <a16:creationId xmlns:a16="http://schemas.microsoft.com/office/drawing/2014/main" id="{E477101E-A207-4075-9302-9AD77C50C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09" name="Line 424">
              <a:extLst>
                <a:ext uri="{FF2B5EF4-FFF2-40B4-BE49-F238E27FC236}">
                  <a16:creationId xmlns:a16="http://schemas.microsoft.com/office/drawing/2014/main" id="{B9EAA94F-82D9-465A-96A3-29BEFEBA4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63" name="Group 425">
            <a:extLst>
              <a:ext uri="{FF2B5EF4-FFF2-40B4-BE49-F238E27FC236}">
                <a16:creationId xmlns:a16="http://schemas.microsoft.com/office/drawing/2014/main" id="{8E9AE207-9AA1-434B-8B5E-EEE32CE6668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2038" y="3571875"/>
            <a:ext cx="171450" cy="58738"/>
            <a:chOff x="2848" y="848"/>
            <a:chExt cx="140" cy="98"/>
          </a:xfrm>
        </p:grpSpPr>
        <p:sp>
          <p:nvSpPr>
            <p:cNvPr id="8504" name="Line 426">
              <a:extLst>
                <a:ext uri="{FF2B5EF4-FFF2-40B4-BE49-F238E27FC236}">
                  <a16:creationId xmlns:a16="http://schemas.microsoft.com/office/drawing/2014/main" id="{2C42F5B4-8D39-49BE-BAB6-CE8B9BF923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05" name="Line 427">
              <a:extLst>
                <a:ext uri="{FF2B5EF4-FFF2-40B4-BE49-F238E27FC236}">
                  <a16:creationId xmlns:a16="http://schemas.microsoft.com/office/drawing/2014/main" id="{29C322E0-D2A0-43A2-8CDF-E26C9D7D9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06" name="Line 428">
              <a:extLst>
                <a:ext uri="{FF2B5EF4-FFF2-40B4-BE49-F238E27FC236}">
                  <a16:creationId xmlns:a16="http://schemas.microsoft.com/office/drawing/2014/main" id="{BD8F7F10-62D4-4C04-9A30-C183B7B7E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64" name="Line 429">
            <a:extLst>
              <a:ext uri="{FF2B5EF4-FFF2-40B4-BE49-F238E27FC236}">
                <a16:creationId xmlns:a16="http://schemas.microsoft.com/office/drawing/2014/main" id="{D3C24BD1-DD9B-408D-8964-832ADCD89A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9638" y="3978277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5" name="Line 430">
            <a:extLst>
              <a:ext uri="{FF2B5EF4-FFF2-40B4-BE49-F238E27FC236}">
                <a16:creationId xmlns:a16="http://schemas.microsoft.com/office/drawing/2014/main" id="{282F143C-F52B-49B0-B5BB-65269863D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3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6" name="Line 431">
            <a:extLst>
              <a:ext uri="{FF2B5EF4-FFF2-40B4-BE49-F238E27FC236}">
                <a16:creationId xmlns:a16="http://schemas.microsoft.com/office/drawing/2014/main" id="{229BD1E4-79F9-4C2F-AFC4-368434E17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7" name="Line 432">
            <a:extLst>
              <a:ext uri="{FF2B5EF4-FFF2-40B4-BE49-F238E27FC236}">
                <a16:creationId xmlns:a16="http://schemas.microsoft.com/office/drawing/2014/main" id="{41149896-30F9-41A5-92E6-7F5FE07D9A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6840" y="3722690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8" name="Line 433">
            <a:extLst>
              <a:ext uri="{FF2B5EF4-FFF2-40B4-BE49-F238E27FC236}">
                <a16:creationId xmlns:a16="http://schemas.microsoft.com/office/drawing/2014/main" id="{2CE96242-3BAA-433A-BB92-33CA63AB5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5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9" name="Line 434">
            <a:extLst>
              <a:ext uri="{FF2B5EF4-FFF2-40B4-BE49-F238E27FC236}">
                <a16:creationId xmlns:a16="http://schemas.microsoft.com/office/drawing/2014/main" id="{44D29CEC-232E-4529-89E2-DF4C5053F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365" y="2490790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0" name="Line 435">
            <a:extLst>
              <a:ext uri="{FF2B5EF4-FFF2-40B4-BE49-F238E27FC236}">
                <a16:creationId xmlns:a16="http://schemas.microsoft.com/office/drawing/2014/main" id="{7001E424-A009-4B16-A2F4-3393B1157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1" name="Freeform 436">
            <a:extLst>
              <a:ext uri="{FF2B5EF4-FFF2-40B4-BE49-F238E27FC236}">
                <a16:creationId xmlns:a16="http://schemas.microsoft.com/office/drawing/2014/main" id="{B1D2F69A-D49D-487C-818A-22DBB103E75A}"/>
              </a:ext>
            </a:extLst>
          </p:cNvPr>
          <p:cNvSpPr>
            <a:spLocks/>
          </p:cNvSpPr>
          <p:nvPr/>
        </p:nvSpPr>
        <p:spPr bwMode="auto">
          <a:xfrm>
            <a:off x="6867525" y="4325940"/>
            <a:ext cx="2979738" cy="1455737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2" name="Line 437">
            <a:extLst>
              <a:ext uri="{FF2B5EF4-FFF2-40B4-BE49-F238E27FC236}">
                <a16:creationId xmlns:a16="http://schemas.microsoft.com/office/drawing/2014/main" id="{590326F8-3D3B-4413-8D61-39702BA1126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102727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3" name="Line 438">
            <a:extLst>
              <a:ext uri="{FF2B5EF4-FFF2-40B4-BE49-F238E27FC236}">
                <a16:creationId xmlns:a16="http://schemas.microsoft.com/office/drawing/2014/main" id="{8A34C83B-D6A6-49D0-951D-554A3762BA2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9248777" y="5343527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4" name="Line 439">
            <a:extLst>
              <a:ext uri="{FF2B5EF4-FFF2-40B4-BE49-F238E27FC236}">
                <a16:creationId xmlns:a16="http://schemas.microsoft.com/office/drawing/2014/main" id="{87788FD5-8C05-4DC5-90A1-F8EE9979213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434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275" name="Group 440">
            <a:extLst>
              <a:ext uri="{FF2B5EF4-FFF2-40B4-BE49-F238E27FC236}">
                <a16:creationId xmlns:a16="http://schemas.microsoft.com/office/drawing/2014/main" id="{77B734E0-D678-47AF-99B9-CD725865ADBD}"/>
              </a:ext>
            </a:extLst>
          </p:cNvPr>
          <p:cNvGrpSpPr>
            <a:grpSpLocks/>
          </p:cNvGrpSpPr>
          <p:nvPr/>
        </p:nvGrpSpPr>
        <p:grpSpPr bwMode="auto">
          <a:xfrm>
            <a:off x="9013825" y="4729163"/>
            <a:ext cx="501650" cy="234950"/>
            <a:chOff x="4701" y="2996"/>
            <a:chExt cx="316" cy="148"/>
          </a:xfrm>
        </p:grpSpPr>
        <p:sp>
          <p:nvSpPr>
            <p:cNvPr id="8491" name="Oval 441">
              <a:extLst>
                <a:ext uri="{FF2B5EF4-FFF2-40B4-BE49-F238E27FC236}">
                  <a16:creationId xmlns:a16="http://schemas.microsoft.com/office/drawing/2014/main" id="{923118FE-3175-460F-B97C-ACC47054E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92" name="Line 442">
              <a:extLst>
                <a:ext uri="{FF2B5EF4-FFF2-40B4-BE49-F238E27FC236}">
                  <a16:creationId xmlns:a16="http://schemas.microsoft.com/office/drawing/2014/main" id="{5237C623-F0F1-4F7D-A0EF-9F3A5BB84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93" name="Line 443">
              <a:extLst>
                <a:ext uri="{FF2B5EF4-FFF2-40B4-BE49-F238E27FC236}">
                  <a16:creationId xmlns:a16="http://schemas.microsoft.com/office/drawing/2014/main" id="{C38F9AFC-80BA-4636-A59D-E7812C3AE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94" name="Rectangle 444">
              <a:extLst>
                <a:ext uri="{FF2B5EF4-FFF2-40B4-BE49-F238E27FC236}">
                  <a16:creationId xmlns:a16="http://schemas.microsoft.com/office/drawing/2014/main" id="{3A35C6EF-76C4-4CD1-B209-2ACBCB035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95" name="Oval 445">
              <a:extLst>
                <a:ext uri="{FF2B5EF4-FFF2-40B4-BE49-F238E27FC236}">
                  <a16:creationId xmlns:a16="http://schemas.microsoft.com/office/drawing/2014/main" id="{CC977542-1193-4175-A534-B6C481A0A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8496" name="Group 446">
              <a:extLst>
                <a:ext uri="{FF2B5EF4-FFF2-40B4-BE49-F238E27FC236}">
                  <a16:creationId xmlns:a16="http://schemas.microsoft.com/office/drawing/2014/main" id="{087F7F90-B82A-4105-AADF-88264182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8501" name="Line 447">
                <a:extLst>
                  <a:ext uri="{FF2B5EF4-FFF2-40B4-BE49-F238E27FC236}">
                    <a16:creationId xmlns:a16="http://schemas.microsoft.com/office/drawing/2014/main" id="{3E266E83-3686-49F9-84BF-9A6BFB478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02" name="Line 448">
                <a:extLst>
                  <a:ext uri="{FF2B5EF4-FFF2-40B4-BE49-F238E27FC236}">
                    <a16:creationId xmlns:a16="http://schemas.microsoft.com/office/drawing/2014/main" id="{0625B68D-840B-46C6-94A0-C9DE641FE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03" name="Line 449">
                <a:extLst>
                  <a:ext uri="{FF2B5EF4-FFF2-40B4-BE49-F238E27FC236}">
                    <a16:creationId xmlns:a16="http://schemas.microsoft.com/office/drawing/2014/main" id="{FB93764D-4E6D-4407-BA04-98B8C7EAE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497" name="Group 450">
              <a:extLst>
                <a:ext uri="{FF2B5EF4-FFF2-40B4-BE49-F238E27FC236}">
                  <a16:creationId xmlns:a16="http://schemas.microsoft.com/office/drawing/2014/main" id="{134EE233-0D75-4013-B7CB-02DE6E919B7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8498" name="Line 451">
                <a:extLst>
                  <a:ext uri="{FF2B5EF4-FFF2-40B4-BE49-F238E27FC236}">
                    <a16:creationId xmlns:a16="http://schemas.microsoft.com/office/drawing/2014/main" id="{81B429D9-18C1-43A5-AD3A-BBAC7E14C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99" name="Line 452">
                <a:extLst>
                  <a:ext uri="{FF2B5EF4-FFF2-40B4-BE49-F238E27FC236}">
                    <a16:creationId xmlns:a16="http://schemas.microsoft.com/office/drawing/2014/main" id="{5D83FD84-8313-4BA6-9F76-97B64844B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00" name="Line 453">
                <a:extLst>
                  <a:ext uri="{FF2B5EF4-FFF2-40B4-BE49-F238E27FC236}">
                    <a16:creationId xmlns:a16="http://schemas.microsoft.com/office/drawing/2014/main" id="{BC9A7E2E-D3B6-4593-AB19-9B0FEC3B9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8276" name="Group 454">
            <a:extLst>
              <a:ext uri="{FF2B5EF4-FFF2-40B4-BE49-F238E27FC236}">
                <a16:creationId xmlns:a16="http://schemas.microsoft.com/office/drawing/2014/main" id="{AF91A477-BBB8-4CB5-A0A7-CD12685B60AE}"/>
              </a:ext>
            </a:extLst>
          </p:cNvPr>
          <p:cNvGrpSpPr>
            <a:grpSpLocks/>
          </p:cNvGrpSpPr>
          <p:nvPr/>
        </p:nvGrpSpPr>
        <p:grpSpPr bwMode="auto">
          <a:xfrm>
            <a:off x="8197850" y="4452938"/>
            <a:ext cx="501650" cy="234950"/>
            <a:chOff x="3600" y="219"/>
            <a:chExt cx="360" cy="175"/>
          </a:xfrm>
        </p:grpSpPr>
        <p:sp>
          <p:nvSpPr>
            <p:cNvPr id="8478" name="Oval 455">
              <a:extLst>
                <a:ext uri="{FF2B5EF4-FFF2-40B4-BE49-F238E27FC236}">
                  <a16:creationId xmlns:a16="http://schemas.microsoft.com/office/drawing/2014/main" id="{34F8214A-344B-4D40-8823-798D100F6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79" name="Line 456">
              <a:extLst>
                <a:ext uri="{FF2B5EF4-FFF2-40B4-BE49-F238E27FC236}">
                  <a16:creationId xmlns:a16="http://schemas.microsoft.com/office/drawing/2014/main" id="{BA710764-F87F-40CC-9AF5-92CB3D1F0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80" name="Line 457">
              <a:extLst>
                <a:ext uri="{FF2B5EF4-FFF2-40B4-BE49-F238E27FC236}">
                  <a16:creationId xmlns:a16="http://schemas.microsoft.com/office/drawing/2014/main" id="{3E2B386C-5F23-4265-93B6-E78F801DF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81" name="Rectangle 458">
              <a:extLst>
                <a:ext uri="{FF2B5EF4-FFF2-40B4-BE49-F238E27FC236}">
                  <a16:creationId xmlns:a16="http://schemas.microsoft.com/office/drawing/2014/main" id="{538AB625-67FA-4C9D-9B5F-A6C689539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82" name="Oval 459">
              <a:extLst>
                <a:ext uri="{FF2B5EF4-FFF2-40B4-BE49-F238E27FC236}">
                  <a16:creationId xmlns:a16="http://schemas.microsoft.com/office/drawing/2014/main" id="{9D25626C-87F7-4435-99EC-39BADFBC0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8483" name="Group 460">
              <a:extLst>
                <a:ext uri="{FF2B5EF4-FFF2-40B4-BE49-F238E27FC236}">
                  <a16:creationId xmlns:a16="http://schemas.microsoft.com/office/drawing/2014/main" id="{DD87540F-BFA6-4ACA-A7C7-EF670048D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88" name="Line 461">
                <a:extLst>
                  <a:ext uri="{FF2B5EF4-FFF2-40B4-BE49-F238E27FC236}">
                    <a16:creationId xmlns:a16="http://schemas.microsoft.com/office/drawing/2014/main" id="{2C83507B-5633-438A-B395-A5FD98A56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89" name="Line 462">
                <a:extLst>
                  <a:ext uri="{FF2B5EF4-FFF2-40B4-BE49-F238E27FC236}">
                    <a16:creationId xmlns:a16="http://schemas.microsoft.com/office/drawing/2014/main" id="{0821ED2D-7036-4A1F-A08D-74287F70C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90" name="Line 463">
                <a:extLst>
                  <a:ext uri="{FF2B5EF4-FFF2-40B4-BE49-F238E27FC236}">
                    <a16:creationId xmlns:a16="http://schemas.microsoft.com/office/drawing/2014/main" id="{A1274B56-86B5-4DE3-BB13-511C24750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484" name="Group 464">
              <a:extLst>
                <a:ext uri="{FF2B5EF4-FFF2-40B4-BE49-F238E27FC236}">
                  <a16:creationId xmlns:a16="http://schemas.microsoft.com/office/drawing/2014/main" id="{479BCA99-2678-4182-BDEC-417DF27D8A2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85" name="Line 465">
                <a:extLst>
                  <a:ext uri="{FF2B5EF4-FFF2-40B4-BE49-F238E27FC236}">
                    <a16:creationId xmlns:a16="http://schemas.microsoft.com/office/drawing/2014/main" id="{C3B7D72E-AF50-43D1-9D33-2D7D96778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86" name="Line 466">
                <a:extLst>
                  <a:ext uri="{FF2B5EF4-FFF2-40B4-BE49-F238E27FC236}">
                    <a16:creationId xmlns:a16="http://schemas.microsoft.com/office/drawing/2014/main" id="{93705CBA-B820-421D-99CC-AEF77C259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87" name="Line 467">
                <a:extLst>
                  <a:ext uri="{FF2B5EF4-FFF2-40B4-BE49-F238E27FC236}">
                    <a16:creationId xmlns:a16="http://schemas.microsoft.com/office/drawing/2014/main" id="{0D9D7F24-DE7B-45B4-9512-A2998BE0E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8277" name="Group 468">
            <a:extLst>
              <a:ext uri="{FF2B5EF4-FFF2-40B4-BE49-F238E27FC236}">
                <a16:creationId xmlns:a16="http://schemas.microsoft.com/office/drawing/2014/main" id="{BA70AE87-A446-46BE-AAF4-77AA726E30CE}"/>
              </a:ext>
            </a:extLst>
          </p:cNvPr>
          <p:cNvGrpSpPr>
            <a:grpSpLocks/>
          </p:cNvGrpSpPr>
          <p:nvPr/>
        </p:nvGrpSpPr>
        <p:grpSpPr bwMode="auto">
          <a:xfrm>
            <a:off x="7532688" y="4757738"/>
            <a:ext cx="501650" cy="234950"/>
            <a:chOff x="3600" y="219"/>
            <a:chExt cx="360" cy="175"/>
          </a:xfrm>
        </p:grpSpPr>
        <p:sp>
          <p:nvSpPr>
            <p:cNvPr id="8465" name="Oval 469">
              <a:extLst>
                <a:ext uri="{FF2B5EF4-FFF2-40B4-BE49-F238E27FC236}">
                  <a16:creationId xmlns:a16="http://schemas.microsoft.com/office/drawing/2014/main" id="{EB614962-AF3E-4EB0-9818-3C4359785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66" name="Line 470">
              <a:extLst>
                <a:ext uri="{FF2B5EF4-FFF2-40B4-BE49-F238E27FC236}">
                  <a16:creationId xmlns:a16="http://schemas.microsoft.com/office/drawing/2014/main" id="{B44068A5-2392-400C-8455-0EADD0E4A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67" name="Line 471">
              <a:extLst>
                <a:ext uri="{FF2B5EF4-FFF2-40B4-BE49-F238E27FC236}">
                  <a16:creationId xmlns:a16="http://schemas.microsoft.com/office/drawing/2014/main" id="{8A149E07-FAD5-4A6C-8887-13F686676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68" name="Rectangle 472">
              <a:extLst>
                <a:ext uri="{FF2B5EF4-FFF2-40B4-BE49-F238E27FC236}">
                  <a16:creationId xmlns:a16="http://schemas.microsoft.com/office/drawing/2014/main" id="{FF81508C-8708-4BE9-A138-048AACF2D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69" name="Oval 473">
              <a:extLst>
                <a:ext uri="{FF2B5EF4-FFF2-40B4-BE49-F238E27FC236}">
                  <a16:creationId xmlns:a16="http://schemas.microsoft.com/office/drawing/2014/main" id="{B066FB47-D053-40BD-A7F5-C7C327659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8470" name="Group 474">
              <a:extLst>
                <a:ext uri="{FF2B5EF4-FFF2-40B4-BE49-F238E27FC236}">
                  <a16:creationId xmlns:a16="http://schemas.microsoft.com/office/drawing/2014/main" id="{CD23FF0B-868F-4B27-9D31-C384EE0A49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75" name="Line 475">
                <a:extLst>
                  <a:ext uri="{FF2B5EF4-FFF2-40B4-BE49-F238E27FC236}">
                    <a16:creationId xmlns:a16="http://schemas.microsoft.com/office/drawing/2014/main" id="{F84B39D7-5940-4C55-A69E-5E215D8F4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76" name="Line 476">
                <a:extLst>
                  <a:ext uri="{FF2B5EF4-FFF2-40B4-BE49-F238E27FC236}">
                    <a16:creationId xmlns:a16="http://schemas.microsoft.com/office/drawing/2014/main" id="{C32BD2C5-62BD-4259-9968-47619BEDF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77" name="Line 477">
                <a:extLst>
                  <a:ext uri="{FF2B5EF4-FFF2-40B4-BE49-F238E27FC236}">
                    <a16:creationId xmlns:a16="http://schemas.microsoft.com/office/drawing/2014/main" id="{DE5C37C8-1290-4DDA-AA22-DFF2807E8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471" name="Group 478">
              <a:extLst>
                <a:ext uri="{FF2B5EF4-FFF2-40B4-BE49-F238E27FC236}">
                  <a16:creationId xmlns:a16="http://schemas.microsoft.com/office/drawing/2014/main" id="{0904FB06-A32F-418A-8482-0DBC493EE95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72" name="Line 479">
                <a:extLst>
                  <a:ext uri="{FF2B5EF4-FFF2-40B4-BE49-F238E27FC236}">
                    <a16:creationId xmlns:a16="http://schemas.microsoft.com/office/drawing/2014/main" id="{CC1BCFD8-D39F-4F9A-B73F-AD55F4B4C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73" name="Line 480">
                <a:extLst>
                  <a:ext uri="{FF2B5EF4-FFF2-40B4-BE49-F238E27FC236}">
                    <a16:creationId xmlns:a16="http://schemas.microsoft.com/office/drawing/2014/main" id="{CC08AF88-0E52-430A-934C-9FFE5CA14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74" name="Line 481">
                <a:extLst>
                  <a:ext uri="{FF2B5EF4-FFF2-40B4-BE49-F238E27FC236}">
                    <a16:creationId xmlns:a16="http://schemas.microsoft.com/office/drawing/2014/main" id="{107D2E9A-1895-46F8-A4C9-01537DE67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8278" name="Line 482">
            <a:extLst>
              <a:ext uri="{FF2B5EF4-FFF2-40B4-BE49-F238E27FC236}">
                <a16:creationId xmlns:a16="http://schemas.microsoft.com/office/drawing/2014/main" id="{7BEDA127-E19C-4931-80CA-3ED0AEF63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7115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9" name="Line 483">
            <a:extLst>
              <a:ext uri="{FF2B5EF4-FFF2-40B4-BE49-F238E27FC236}">
                <a16:creationId xmlns:a16="http://schemas.microsoft.com/office/drawing/2014/main" id="{850F07A1-2A1B-4B9F-88A6-BF616F0A6F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4652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0" name="Line 484">
            <a:extLst>
              <a:ext uri="{FF2B5EF4-FFF2-40B4-BE49-F238E27FC236}">
                <a16:creationId xmlns:a16="http://schemas.microsoft.com/office/drawing/2014/main" id="{12FF9F82-22E4-4E98-A7EF-257A676703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7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1" name="Line 485">
            <a:extLst>
              <a:ext uri="{FF2B5EF4-FFF2-40B4-BE49-F238E27FC236}">
                <a16:creationId xmlns:a16="http://schemas.microsoft.com/office/drawing/2014/main" id="{632FD18E-CFCA-4E33-9083-970C0065FE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2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2" name="Line 486">
            <a:extLst>
              <a:ext uri="{FF2B5EF4-FFF2-40B4-BE49-F238E27FC236}">
                <a16:creationId xmlns:a16="http://schemas.microsoft.com/office/drawing/2014/main" id="{CAB9B78E-390B-482D-9E6E-F74C7CFBB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3" name="Line 487">
            <a:extLst>
              <a:ext uri="{FF2B5EF4-FFF2-40B4-BE49-F238E27FC236}">
                <a16:creationId xmlns:a16="http://schemas.microsoft.com/office/drawing/2014/main" id="{D5CC5B92-CA35-4FE8-87CE-602D40584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365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4" name="Line 488">
            <a:extLst>
              <a:ext uri="{FF2B5EF4-FFF2-40B4-BE49-F238E27FC236}">
                <a16:creationId xmlns:a16="http://schemas.microsoft.com/office/drawing/2014/main" id="{D0953EBC-B8BA-4F7C-9BFE-772FFB013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5" name="Line 489">
            <a:extLst>
              <a:ext uri="{FF2B5EF4-FFF2-40B4-BE49-F238E27FC236}">
                <a16:creationId xmlns:a16="http://schemas.microsoft.com/office/drawing/2014/main" id="{B15C87DA-7E11-433C-9D1D-878A61A9FA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0490" y="5000627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6" name="Line 490">
            <a:extLst>
              <a:ext uri="{FF2B5EF4-FFF2-40B4-BE49-F238E27FC236}">
                <a16:creationId xmlns:a16="http://schemas.microsoft.com/office/drawing/2014/main" id="{38A06962-0837-4BCD-ADBF-5B5BAD56B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5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7" name="Line 491">
            <a:extLst>
              <a:ext uri="{FF2B5EF4-FFF2-40B4-BE49-F238E27FC236}">
                <a16:creationId xmlns:a16="http://schemas.microsoft.com/office/drawing/2014/main" id="{B38EB03C-C716-4E69-B3E6-81836EEB7C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0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8" name="Line 492">
            <a:extLst>
              <a:ext uri="{FF2B5EF4-FFF2-40B4-BE49-F238E27FC236}">
                <a16:creationId xmlns:a16="http://schemas.microsoft.com/office/drawing/2014/main" id="{9DAD7CF4-8ABC-4136-82DC-F79FB1863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956177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9" name="Line 493">
            <a:extLst>
              <a:ext uri="{FF2B5EF4-FFF2-40B4-BE49-F238E27FC236}">
                <a16:creationId xmlns:a16="http://schemas.microsoft.com/office/drawing/2014/main" id="{79246261-7167-44D2-BDE2-4B2487E7F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290" name="Group 494">
            <a:extLst>
              <a:ext uri="{FF2B5EF4-FFF2-40B4-BE49-F238E27FC236}">
                <a16:creationId xmlns:a16="http://schemas.microsoft.com/office/drawing/2014/main" id="{646BCD82-2AB1-4CFA-8017-4A68353AC455}"/>
              </a:ext>
            </a:extLst>
          </p:cNvPr>
          <p:cNvGrpSpPr>
            <a:grpSpLocks/>
          </p:cNvGrpSpPr>
          <p:nvPr/>
        </p:nvGrpSpPr>
        <p:grpSpPr bwMode="auto">
          <a:xfrm>
            <a:off x="6635752" y="1651000"/>
            <a:ext cx="3021013" cy="3981450"/>
            <a:chOff x="-1203" y="1352"/>
            <a:chExt cx="1903" cy="2508"/>
          </a:xfrm>
        </p:grpSpPr>
        <p:grpSp>
          <p:nvGrpSpPr>
            <p:cNvPr id="8425" name="Group 495">
              <a:extLst>
                <a:ext uri="{FF2B5EF4-FFF2-40B4-BE49-F238E27FC236}">
                  <a16:creationId xmlns:a16="http://schemas.microsoft.com/office/drawing/2014/main" id="{FBDFC556-A797-4591-ACAA-B8ED37487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8462" name="Picture 496" descr="lgv_fqmg[1]">
                <a:extLst>
                  <a:ext uri="{FF2B5EF4-FFF2-40B4-BE49-F238E27FC236}">
                    <a16:creationId xmlns:a16="http://schemas.microsoft.com/office/drawing/2014/main" id="{C6D53E66-F2C0-4647-8881-553601AEE7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63" name="Line 497">
                <a:extLst>
                  <a:ext uri="{FF2B5EF4-FFF2-40B4-BE49-F238E27FC236}">
                    <a16:creationId xmlns:a16="http://schemas.microsoft.com/office/drawing/2014/main" id="{5D22B1FE-7721-4899-9DA3-878DF8734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64" name="Line 498">
                <a:extLst>
                  <a:ext uri="{FF2B5EF4-FFF2-40B4-BE49-F238E27FC236}">
                    <a16:creationId xmlns:a16="http://schemas.microsoft.com/office/drawing/2014/main" id="{69A4D754-2B63-4A0F-BD23-0E3CD357EA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pic>
          <p:nvPicPr>
            <p:cNvPr id="8426" name="Picture 499" descr="imgyjavg[1]">
              <a:extLst>
                <a:ext uri="{FF2B5EF4-FFF2-40B4-BE49-F238E27FC236}">
                  <a16:creationId xmlns:a16="http://schemas.microsoft.com/office/drawing/2014/main" id="{1E449817-205A-407D-8341-4C3D8985F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427" name="Group 500">
              <a:extLst>
                <a:ext uri="{FF2B5EF4-FFF2-40B4-BE49-F238E27FC236}">
                  <a16:creationId xmlns:a16="http://schemas.microsoft.com/office/drawing/2014/main" id="{1050F558-3BAC-4CF1-93E1-58D2B77D3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8460" name="Object 501">
                <a:extLst>
                  <a:ext uri="{FF2B5EF4-FFF2-40B4-BE49-F238E27FC236}">
                    <a16:creationId xmlns:a16="http://schemas.microsoft.com/office/drawing/2014/main" id="{1A71235E-647F-4FDB-8F33-531DD9C0E1A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47" name="Clip" r:id="rId5" imgW="826829" imgH="840406" progId="MS_ClipArt_Gallery.2">
                      <p:embed/>
                    </p:oleObj>
                  </mc:Choice>
                  <mc:Fallback>
                    <p:oleObj name="Clip" r:id="rId5" imgW="826829" imgH="840406" progId="MS_ClipArt_Gallery.2">
                      <p:embed/>
                      <p:pic>
                        <p:nvPicPr>
                          <p:cNvPr id="8460" name="Object 501">
                            <a:extLst>
                              <a:ext uri="{FF2B5EF4-FFF2-40B4-BE49-F238E27FC236}">
                                <a16:creationId xmlns:a16="http://schemas.microsoft.com/office/drawing/2014/main" id="{1A71235E-647F-4FDB-8F33-531DD9C0E1A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61" name="Object 502">
                <a:extLst>
                  <a:ext uri="{FF2B5EF4-FFF2-40B4-BE49-F238E27FC236}">
                    <a16:creationId xmlns:a16="http://schemas.microsoft.com/office/drawing/2014/main" id="{83FB985E-BB45-4BB8-9CD5-DF470DC574F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48" name="Clip" r:id="rId7" imgW="1268295" imgH="1199426" progId="MS_ClipArt_Gallery.2">
                      <p:embed/>
                    </p:oleObj>
                  </mc:Choice>
                  <mc:Fallback>
                    <p:oleObj name="Clip" r:id="rId7" imgW="1268295" imgH="1199426" progId="MS_ClipArt_Gallery.2">
                      <p:embed/>
                      <p:pic>
                        <p:nvPicPr>
                          <p:cNvPr id="8461" name="Object 502">
                            <a:extLst>
                              <a:ext uri="{FF2B5EF4-FFF2-40B4-BE49-F238E27FC236}">
                                <a16:creationId xmlns:a16="http://schemas.microsoft.com/office/drawing/2014/main" id="{83FB985E-BB45-4BB8-9CD5-DF470DC574F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428" name="Group 503">
              <a:extLst>
                <a:ext uri="{FF2B5EF4-FFF2-40B4-BE49-F238E27FC236}">
                  <a16:creationId xmlns:a16="http://schemas.microsoft.com/office/drawing/2014/main" id="{45DB31A1-AFE1-4A6E-896D-CCD76E27B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8458" name="Object 504">
                <a:extLst>
                  <a:ext uri="{FF2B5EF4-FFF2-40B4-BE49-F238E27FC236}">
                    <a16:creationId xmlns:a16="http://schemas.microsoft.com/office/drawing/2014/main" id="{DF45EE56-9AF2-4DF0-BACD-642DFF27C6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49"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8458" name="Object 504">
                            <a:extLst>
                              <a:ext uri="{FF2B5EF4-FFF2-40B4-BE49-F238E27FC236}">
                                <a16:creationId xmlns:a16="http://schemas.microsoft.com/office/drawing/2014/main" id="{DF45EE56-9AF2-4DF0-BACD-642DFF27C6A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59" name="Object 505">
                <a:extLst>
                  <a:ext uri="{FF2B5EF4-FFF2-40B4-BE49-F238E27FC236}">
                    <a16:creationId xmlns:a16="http://schemas.microsoft.com/office/drawing/2014/main" id="{7F3B88F3-7893-411C-9A8F-F8CFA3B2DDE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50"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8459" name="Object 505">
                            <a:extLst>
                              <a:ext uri="{FF2B5EF4-FFF2-40B4-BE49-F238E27FC236}">
                                <a16:creationId xmlns:a16="http://schemas.microsoft.com/office/drawing/2014/main" id="{7F3B88F3-7893-411C-9A8F-F8CFA3B2DD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429" name="Object 506">
              <a:extLst>
                <a:ext uri="{FF2B5EF4-FFF2-40B4-BE49-F238E27FC236}">
                  <a16:creationId xmlns:a16="http://schemas.microsoft.com/office/drawing/2014/main" id="{758D64F2-2493-4738-956F-A0E1371F46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51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8429" name="Object 506">
                          <a:extLst>
                            <a:ext uri="{FF2B5EF4-FFF2-40B4-BE49-F238E27FC236}">
                              <a16:creationId xmlns:a16="http://schemas.microsoft.com/office/drawing/2014/main" id="{758D64F2-2493-4738-956F-A0E1371F46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430" name="Group 507">
              <a:extLst>
                <a:ext uri="{FF2B5EF4-FFF2-40B4-BE49-F238E27FC236}">
                  <a16:creationId xmlns:a16="http://schemas.microsoft.com/office/drawing/2014/main" id="{E7BD21EC-3506-452C-85A0-F60C54CF4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8450" name="AutoShape 508">
                <a:extLst>
                  <a:ext uri="{FF2B5EF4-FFF2-40B4-BE49-F238E27FC236}">
                    <a16:creationId xmlns:a16="http://schemas.microsoft.com/office/drawing/2014/main" id="{67DA7FF8-B1A5-4712-A1E5-5D298C491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51" name="Rectangle 509">
                <a:extLst>
                  <a:ext uri="{FF2B5EF4-FFF2-40B4-BE49-F238E27FC236}">
                    <a16:creationId xmlns:a16="http://schemas.microsoft.com/office/drawing/2014/main" id="{5CA28C85-ECC4-4CF7-AD77-4D4BA0657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52" name="Rectangle 510">
                <a:extLst>
                  <a:ext uri="{FF2B5EF4-FFF2-40B4-BE49-F238E27FC236}">
                    <a16:creationId xmlns:a16="http://schemas.microsoft.com/office/drawing/2014/main" id="{C56C6B03-1375-48EF-9CDF-7C92D16E8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53" name="AutoShape 511">
                <a:extLst>
                  <a:ext uri="{FF2B5EF4-FFF2-40B4-BE49-F238E27FC236}">
                    <a16:creationId xmlns:a16="http://schemas.microsoft.com/office/drawing/2014/main" id="{2A14309A-1AC7-4150-A7BB-8967EF08D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54" name="Line 512">
                <a:extLst>
                  <a:ext uri="{FF2B5EF4-FFF2-40B4-BE49-F238E27FC236}">
                    <a16:creationId xmlns:a16="http://schemas.microsoft.com/office/drawing/2014/main" id="{596A4C90-722F-4BDB-96F2-B838A0D45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55" name="Line 513">
                <a:extLst>
                  <a:ext uri="{FF2B5EF4-FFF2-40B4-BE49-F238E27FC236}">
                    <a16:creationId xmlns:a16="http://schemas.microsoft.com/office/drawing/2014/main" id="{470BB42F-623B-4E1E-B279-1A8AF11BD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56" name="Rectangle 514">
                <a:extLst>
                  <a:ext uri="{FF2B5EF4-FFF2-40B4-BE49-F238E27FC236}">
                    <a16:creationId xmlns:a16="http://schemas.microsoft.com/office/drawing/2014/main" id="{BF6F2615-B602-4BDA-B49E-FBD902EFB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57" name="Rectangle 515">
                <a:extLst>
                  <a:ext uri="{FF2B5EF4-FFF2-40B4-BE49-F238E27FC236}">
                    <a16:creationId xmlns:a16="http://schemas.microsoft.com/office/drawing/2014/main" id="{25120B04-4777-4B4E-8D6F-6A681B67F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aphicFrame>
          <p:nvGraphicFramePr>
            <p:cNvPr id="8431" name="Object 516">
              <a:extLst>
                <a:ext uri="{FF2B5EF4-FFF2-40B4-BE49-F238E27FC236}">
                  <a16:creationId xmlns:a16="http://schemas.microsoft.com/office/drawing/2014/main" id="{E61FEEA2-2546-4D26-9618-5D4B33E66C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52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8431" name="Object 516">
                          <a:extLst>
                            <a:ext uri="{FF2B5EF4-FFF2-40B4-BE49-F238E27FC236}">
                              <a16:creationId xmlns:a16="http://schemas.microsoft.com/office/drawing/2014/main" id="{E61FEEA2-2546-4D26-9618-5D4B33E66C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32" name="Object 517">
              <a:extLst>
                <a:ext uri="{FF2B5EF4-FFF2-40B4-BE49-F238E27FC236}">
                  <a16:creationId xmlns:a16="http://schemas.microsoft.com/office/drawing/2014/main" id="{6AC01743-2678-488D-9B6B-C07434D7BE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53"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8432" name="Object 517">
                          <a:extLst>
                            <a:ext uri="{FF2B5EF4-FFF2-40B4-BE49-F238E27FC236}">
                              <a16:creationId xmlns:a16="http://schemas.microsoft.com/office/drawing/2014/main" id="{6AC01743-2678-488D-9B6B-C07434D7BE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33" name="Object 518">
              <a:extLst>
                <a:ext uri="{FF2B5EF4-FFF2-40B4-BE49-F238E27FC236}">
                  <a16:creationId xmlns:a16="http://schemas.microsoft.com/office/drawing/2014/main" id="{3EA53EF9-DA52-4700-8CF4-F02749DBB9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54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8433" name="Object 518">
                          <a:extLst>
                            <a:ext uri="{FF2B5EF4-FFF2-40B4-BE49-F238E27FC236}">
                              <a16:creationId xmlns:a16="http://schemas.microsoft.com/office/drawing/2014/main" id="{3EA53EF9-DA52-4700-8CF4-F02749DBB9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34" name="Object 519">
              <a:extLst>
                <a:ext uri="{FF2B5EF4-FFF2-40B4-BE49-F238E27FC236}">
                  <a16:creationId xmlns:a16="http://schemas.microsoft.com/office/drawing/2014/main" id="{37D96143-9CC0-4768-B18F-2AC6F4E403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55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8434" name="Object 519">
                          <a:extLst>
                            <a:ext uri="{FF2B5EF4-FFF2-40B4-BE49-F238E27FC236}">
                              <a16:creationId xmlns:a16="http://schemas.microsoft.com/office/drawing/2014/main" id="{37D96143-9CC0-4768-B18F-2AC6F4E403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435" name="Group 520">
              <a:extLst>
                <a:ext uri="{FF2B5EF4-FFF2-40B4-BE49-F238E27FC236}">
                  <a16:creationId xmlns:a16="http://schemas.microsoft.com/office/drawing/2014/main" id="{DC0E1625-AE88-4164-B1D5-B1AF4295B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8448" name="Object 521">
                <a:extLst>
                  <a:ext uri="{FF2B5EF4-FFF2-40B4-BE49-F238E27FC236}">
                    <a16:creationId xmlns:a16="http://schemas.microsoft.com/office/drawing/2014/main" id="{C1F814C8-AA6D-4B66-9E8A-1CE6CCADB7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56"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8448" name="Object 521">
                            <a:extLst>
                              <a:ext uri="{FF2B5EF4-FFF2-40B4-BE49-F238E27FC236}">
                                <a16:creationId xmlns:a16="http://schemas.microsoft.com/office/drawing/2014/main" id="{C1F814C8-AA6D-4B66-9E8A-1CE6CCADB7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49" name="Object 522">
                <a:extLst>
                  <a:ext uri="{FF2B5EF4-FFF2-40B4-BE49-F238E27FC236}">
                    <a16:creationId xmlns:a16="http://schemas.microsoft.com/office/drawing/2014/main" id="{653D0253-0348-4F82-9019-1D1A77C359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57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8449" name="Object 522">
                            <a:extLst>
                              <a:ext uri="{FF2B5EF4-FFF2-40B4-BE49-F238E27FC236}">
                                <a16:creationId xmlns:a16="http://schemas.microsoft.com/office/drawing/2014/main" id="{653D0253-0348-4F82-9019-1D1A77C359D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436" name="Group 523">
              <a:extLst>
                <a:ext uri="{FF2B5EF4-FFF2-40B4-BE49-F238E27FC236}">
                  <a16:creationId xmlns:a16="http://schemas.microsoft.com/office/drawing/2014/main" id="{B4EC1193-C274-46D6-95A4-2660544AB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8446" name="Object 524">
                <a:extLst>
                  <a:ext uri="{FF2B5EF4-FFF2-40B4-BE49-F238E27FC236}">
                    <a16:creationId xmlns:a16="http://schemas.microsoft.com/office/drawing/2014/main" id="{48861FC4-B057-4222-8B96-F63F65F14B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58"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8446" name="Object 524">
                            <a:extLst>
                              <a:ext uri="{FF2B5EF4-FFF2-40B4-BE49-F238E27FC236}">
                                <a16:creationId xmlns:a16="http://schemas.microsoft.com/office/drawing/2014/main" id="{48861FC4-B057-4222-8B96-F63F65F14B5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47" name="Object 525">
                <a:extLst>
                  <a:ext uri="{FF2B5EF4-FFF2-40B4-BE49-F238E27FC236}">
                    <a16:creationId xmlns:a16="http://schemas.microsoft.com/office/drawing/2014/main" id="{3AF29327-5B8B-4023-8BFA-53252677BC4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59"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8447" name="Object 525">
                            <a:extLst>
                              <a:ext uri="{FF2B5EF4-FFF2-40B4-BE49-F238E27FC236}">
                                <a16:creationId xmlns:a16="http://schemas.microsoft.com/office/drawing/2014/main" id="{3AF29327-5B8B-4023-8BFA-53252677BC4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437" name="Group 526">
              <a:extLst>
                <a:ext uri="{FF2B5EF4-FFF2-40B4-BE49-F238E27FC236}">
                  <a16:creationId xmlns:a16="http://schemas.microsoft.com/office/drawing/2014/main" id="{1E6BB881-174B-457F-9571-910990B6F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8438" name="AutoShape 527">
                <a:extLst>
                  <a:ext uri="{FF2B5EF4-FFF2-40B4-BE49-F238E27FC236}">
                    <a16:creationId xmlns:a16="http://schemas.microsoft.com/office/drawing/2014/main" id="{AA76B268-4A4C-44C8-B823-B2BFD761F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39" name="Rectangle 528">
                <a:extLst>
                  <a:ext uri="{FF2B5EF4-FFF2-40B4-BE49-F238E27FC236}">
                    <a16:creationId xmlns:a16="http://schemas.microsoft.com/office/drawing/2014/main" id="{AFF9C7CA-85CE-4EE1-977D-D569C0C34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40" name="Rectangle 529">
                <a:extLst>
                  <a:ext uri="{FF2B5EF4-FFF2-40B4-BE49-F238E27FC236}">
                    <a16:creationId xmlns:a16="http://schemas.microsoft.com/office/drawing/2014/main" id="{981FC4E3-2F9D-4F01-9A94-93F5E0F91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41" name="AutoShape 530">
                <a:extLst>
                  <a:ext uri="{FF2B5EF4-FFF2-40B4-BE49-F238E27FC236}">
                    <a16:creationId xmlns:a16="http://schemas.microsoft.com/office/drawing/2014/main" id="{EFF3F64C-4A8C-40C7-9564-C080FA7C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42" name="Line 531">
                <a:extLst>
                  <a:ext uri="{FF2B5EF4-FFF2-40B4-BE49-F238E27FC236}">
                    <a16:creationId xmlns:a16="http://schemas.microsoft.com/office/drawing/2014/main" id="{E2477168-3B5A-450F-BCF8-A0ED839F4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43" name="Line 532">
                <a:extLst>
                  <a:ext uri="{FF2B5EF4-FFF2-40B4-BE49-F238E27FC236}">
                    <a16:creationId xmlns:a16="http://schemas.microsoft.com/office/drawing/2014/main" id="{46F3FE10-27DE-482E-B4E1-0212D2DC8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44" name="Rectangle 533">
                <a:extLst>
                  <a:ext uri="{FF2B5EF4-FFF2-40B4-BE49-F238E27FC236}">
                    <a16:creationId xmlns:a16="http://schemas.microsoft.com/office/drawing/2014/main" id="{6816E64A-5BC2-46F2-881D-A0EC09F7C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45" name="Rectangle 534">
                <a:extLst>
                  <a:ext uri="{FF2B5EF4-FFF2-40B4-BE49-F238E27FC236}">
                    <a16:creationId xmlns:a16="http://schemas.microsoft.com/office/drawing/2014/main" id="{4C2A29B8-647E-4356-9DC2-C16BCDEFA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8291" name="Line 535">
            <a:extLst>
              <a:ext uri="{FF2B5EF4-FFF2-40B4-BE49-F238E27FC236}">
                <a16:creationId xmlns:a16="http://schemas.microsoft.com/office/drawing/2014/main" id="{9C4CF382-F167-4051-BADC-BA6BEEA414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9040" y="3413127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2" name="Line 536">
            <a:extLst>
              <a:ext uri="{FF2B5EF4-FFF2-40B4-BE49-F238E27FC236}">
                <a16:creationId xmlns:a16="http://schemas.microsoft.com/office/drawing/2014/main" id="{5CDDF716-17F9-48D0-96BB-7F778C5CF2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027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3" name="Line 537">
            <a:extLst>
              <a:ext uri="{FF2B5EF4-FFF2-40B4-BE49-F238E27FC236}">
                <a16:creationId xmlns:a16="http://schemas.microsoft.com/office/drawing/2014/main" id="{E75F5E74-789A-4AA6-8EC1-4E5754D67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2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4" name="Line 538">
            <a:extLst>
              <a:ext uri="{FF2B5EF4-FFF2-40B4-BE49-F238E27FC236}">
                <a16:creationId xmlns:a16="http://schemas.microsoft.com/office/drawing/2014/main" id="{DE516B21-7241-46EC-B2F4-314D6650B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4440" y="2465390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5" name="Line 539">
            <a:extLst>
              <a:ext uri="{FF2B5EF4-FFF2-40B4-BE49-F238E27FC236}">
                <a16:creationId xmlns:a16="http://schemas.microsoft.com/office/drawing/2014/main" id="{C552FDAC-CEDA-4E51-9507-F06273301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9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6" name="Line 540">
            <a:extLst>
              <a:ext uri="{FF2B5EF4-FFF2-40B4-BE49-F238E27FC236}">
                <a16:creationId xmlns:a16="http://schemas.microsoft.com/office/drawing/2014/main" id="{CDA36705-F96E-498D-B95A-3D4458483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3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7" name="Line 541">
            <a:extLst>
              <a:ext uri="{FF2B5EF4-FFF2-40B4-BE49-F238E27FC236}">
                <a16:creationId xmlns:a16="http://schemas.microsoft.com/office/drawing/2014/main" id="{EB002C9C-6192-4A9C-8BA3-6F2EF5351A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8515" y="3636965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8" name="Line 542">
            <a:extLst>
              <a:ext uri="{FF2B5EF4-FFF2-40B4-BE49-F238E27FC236}">
                <a16:creationId xmlns:a16="http://schemas.microsoft.com/office/drawing/2014/main" id="{9873E16F-7D75-4FC9-A420-17919E7AE9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7827" y="2163765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9" name="Line 543">
            <a:extLst>
              <a:ext uri="{FF2B5EF4-FFF2-40B4-BE49-F238E27FC236}">
                <a16:creationId xmlns:a16="http://schemas.microsoft.com/office/drawing/2014/main" id="{19B1BE1A-F75A-41E8-BB43-8F92E21CA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300" name="Line 544">
            <a:extLst>
              <a:ext uri="{FF2B5EF4-FFF2-40B4-BE49-F238E27FC236}">
                <a16:creationId xmlns:a16="http://schemas.microsoft.com/office/drawing/2014/main" id="{58CEF59B-3BA7-4625-8E5D-A91EC5BF89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3452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301" name="Line 545">
            <a:extLst>
              <a:ext uri="{FF2B5EF4-FFF2-40B4-BE49-F238E27FC236}">
                <a16:creationId xmlns:a16="http://schemas.microsoft.com/office/drawing/2014/main" id="{CCAE6B39-7FFB-44C1-B604-0CAC96A802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2" y="2836865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302" name="Group 546">
            <a:extLst>
              <a:ext uri="{FF2B5EF4-FFF2-40B4-BE49-F238E27FC236}">
                <a16:creationId xmlns:a16="http://schemas.microsoft.com/office/drawing/2014/main" id="{63F0E4DB-CBDB-45D7-B566-3F6C92C872D6}"/>
              </a:ext>
            </a:extLst>
          </p:cNvPr>
          <p:cNvGrpSpPr>
            <a:grpSpLocks/>
          </p:cNvGrpSpPr>
          <p:nvPr/>
        </p:nvGrpSpPr>
        <p:grpSpPr bwMode="auto">
          <a:xfrm>
            <a:off x="8196263" y="4454525"/>
            <a:ext cx="501650" cy="234950"/>
            <a:chOff x="4701" y="2996"/>
            <a:chExt cx="316" cy="148"/>
          </a:xfrm>
        </p:grpSpPr>
        <p:sp>
          <p:nvSpPr>
            <p:cNvPr id="8412" name="Oval 547">
              <a:extLst>
                <a:ext uri="{FF2B5EF4-FFF2-40B4-BE49-F238E27FC236}">
                  <a16:creationId xmlns:a16="http://schemas.microsoft.com/office/drawing/2014/main" id="{1E2DC5CD-345A-4E02-82B3-DC8D652FB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13" name="Line 548">
              <a:extLst>
                <a:ext uri="{FF2B5EF4-FFF2-40B4-BE49-F238E27FC236}">
                  <a16:creationId xmlns:a16="http://schemas.microsoft.com/office/drawing/2014/main" id="{90791074-5C0B-4525-96D7-EA3C0FDF1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14" name="Line 549">
              <a:extLst>
                <a:ext uri="{FF2B5EF4-FFF2-40B4-BE49-F238E27FC236}">
                  <a16:creationId xmlns:a16="http://schemas.microsoft.com/office/drawing/2014/main" id="{1FFE21C5-1895-482E-913E-1E7BDE749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15" name="Rectangle 550">
              <a:extLst>
                <a:ext uri="{FF2B5EF4-FFF2-40B4-BE49-F238E27FC236}">
                  <a16:creationId xmlns:a16="http://schemas.microsoft.com/office/drawing/2014/main" id="{34CF8DB6-A594-4C78-A243-25B35D3EE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16" name="Oval 551">
              <a:extLst>
                <a:ext uri="{FF2B5EF4-FFF2-40B4-BE49-F238E27FC236}">
                  <a16:creationId xmlns:a16="http://schemas.microsoft.com/office/drawing/2014/main" id="{5441E600-6403-4C4C-855E-4E371C415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8417" name="Group 552">
              <a:extLst>
                <a:ext uri="{FF2B5EF4-FFF2-40B4-BE49-F238E27FC236}">
                  <a16:creationId xmlns:a16="http://schemas.microsoft.com/office/drawing/2014/main" id="{7395B1BA-68CB-418D-98A3-367644B7A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8422" name="Line 553">
                <a:extLst>
                  <a:ext uri="{FF2B5EF4-FFF2-40B4-BE49-F238E27FC236}">
                    <a16:creationId xmlns:a16="http://schemas.microsoft.com/office/drawing/2014/main" id="{C4316329-F2F2-49B3-A4F5-E1CB8F49F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23" name="Line 554">
                <a:extLst>
                  <a:ext uri="{FF2B5EF4-FFF2-40B4-BE49-F238E27FC236}">
                    <a16:creationId xmlns:a16="http://schemas.microsoft.com/office/drawing/2014/main" id="{F305C9AD-BDB7-4C18-8F04-01AD0AB57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24" name="Line 555">
                <a:extLst>
                  <a:ext uri="{FF2B5EF4-FFF2-40B4-BE49-F238E27FC236}">
                    <a16:creationId xmlns:a16="http://schemas.microsoft.com/office/drawing/2014/main" id="{A31615A3-2D3A-411D-A147-E1C99399A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418" name="Group 556">
              <a:extLst>
                <a:ext uri="{FF2B5EF4-FFF2-40B4-BE49-F238E27FC236}">
                  <a16:creationId xmlns:a16="http://schemas.microsoft.com/office/drawing/2014/main" id="{480E9D5A-FD6B-4C62-A199-2C0A1EFDE40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8419" name="Line 557">
                <a:extLst>
                  <a:ext uri="{FF2B5EF4-FFF2-40B4-BE49-F238E27FC236}">
                    <a16:creationId xmlns:a16="http://schemas.microsoft.com/office/drawing/2014/main" id="{3C54051A-F7D2-4440-A710-A1AE91F94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20" name="Line 558">
                <a:extLst>
                  <a:ext uri="{FF2B5EF4-FFF2-40B4-BE49-F238E27FC236}">
                    <a16:creationId xmlns:a16="http://schemas.microsoft.com/office/drawing/2014/main" id="{02E829A4-64E4-4A5A-A5D9-530B19D44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21" name="Line 559">
                <a:extLst>
                  <a:ext uri="{FF2B5EF4-FFF2-40B4-BE49-F238E27FC236}">
                    <a16:creationId xmlns:a16="http://schemas.microsoft.com/office/drawing/2014/main" id="{110A0966-CCD7-40EB-9752-C80C99A79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8303" name="Group 560">
            <a:extLst>
              <a:ext uri="{FF2B5EF4-FFF2-40B4-BE49-F238E27FC236}">
                <a16:creationId xmlns:a16="http://schemas.microsoft.com/office/drawing/2014/main" id="{CEB7F933-375B-457B-9247-3097FD4C545F}"/>
              </a:ext>
            </a:extLst>
          </p:cNvPr>
          <p:cNvGrpSpPr>
            <a:grpSpLocks/>
          </p:cNvGrpSpPr>
          <p:nvPr/>
        </p:nvGrpSpPr>
        <p:grpSpPr bwMode="auto">
          <a:xfrm>
            <a:off x="7531100" y="4756150"/>
            <a:ext cx="501650" cy="234950"/>
            <a:chOff x="4701" y="2996"/>
            <a:chExt cx="316" cy="148"/>
          </a:xfrm>
        </p:grpSpPr>
        <p:sp>
          <p:nvSpPr>
            <p:cNvPr id="8399" name="Oval 561">
              <a:extLst>
                <a:ext uri="{FF2B5EF4-FFF2-40B4-BE49-F238E27FC236}">
                  <a16:creationId xmlns:a16="http://schemas.microsoft.com/office/drawing/2014/main" id="{16DD9405-5107-44FE-AFFA-8D5EC411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00" name="Line 562">
              <a:extLst>
                <a:ext uri="{FF2B5EF4-FFF2-40B4-BE49-F238E27FC236}">
                  <a16:creationId xmlns:a16="http://schemas.microsoft.com/office/drawing/2014/main" id="{C9BEAC88-5CB3-473F-8F95-7A5A4774C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01" name="Line 563">
              <a:extLst>
                <a:ext uri="{FF2B5EF4-FFF2-40B4-BE49-F238E27FC236}">
                  <a16:creationId xmlns:a16="http://schemas.microsoft.com/office/drawing/2014/main" id="{630D981A-6C9F-49FA-AC84-FEBC3DB5E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02" name="Rectangle 564">
              <a:extLst>
                <a:ext uri="{FF2B5EF4-FFF2-40B4-BE49-F238E27FC236}">
                  <a16:creationId xmlns:a16="http://schemas.microsoft.com/office/drawing/2014/main" id="{B0381307-67E1-440E-806F-7CE96FBFC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03" name="Oval 565">
              <a:extLst>
                <a:ext uri="{FF2B5EF4-FFF2-40B4-BE49-F238E27FC236}">
                  <a16:creationId xmlns:a16="http://schemas.microsoft.com/office/drawing/2014/main" id="{61FB1CC7-2CD1-49B3-8EF1-F67CEDF05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8404" name="Group 566">
              <a:extLst>
                <a:ext uri="{FF2B5EF4-FFF2-40B4-BE49-F238E27FC236}">
                  <a16:creationId xmlns:a16="http://schemas.microsoft.com/office/drawing/2014/main" id="{D3E40CE5-3CAD-4FD5-B164-A975E7FCE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8409" name="Line 567">
                <a:extLst>
                  <a:ext uri="{FF2B5EF4-FFF2-40B4-BE49-F238E27FC236}">
                    <a16:creationId xmlns:a16="http://schemas.microsoft.com/office/drawing/2014/main" id="{9B5F441F-6B39-418C-A1B1-B4468B122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10" name="Line 568">
                <a:extLst>
                  <a:ext uri="{FF2B5EF4-FFF2-40B4-BE49-F238E27FC236}">
                    <a16:creationId xmlns:a16="http://schemas.microsoft.com/office/drawing/2014/main" id="{F92A3735-65A5-40CF-BEC6-45B1CDF57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11" name="Line 569">
                <a:extLst>
                  <a:ext uri="{FF2B5EF4-FFF2-40B4-BE49-F238E27FC236}">
                    <a16:creationId xmlns:a16="http://schemas.microsoft.com/office/drawing/2014/main" id="{C4065C1F-3A10-413C-825D-C2EF2F333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405" name="Group 570">
              <a:extLst>
                <a:ext uri="{FF2B5EF4-FFF2-40B4-BE49-F238E27FC236}">
                  <a16:creationId xmlns:a16="http://schemas.microsoft.com/office/drawing/2014/main" id="{1810C7C4-0960-49FE-950E-C971AF3B7CC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8406" name="Line 571">
                <a:extLst>
                  <a:ext uri="{FF2B5EF4-FFF2-40B4-BE49-F238E27FC236}">
                    <a16:creationId xmlns:a16="http://schemas.microsoft.com/office/drawing/2014/main" id="{ED0EEB4E-1EE7-4305-9EE0-AF317F668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07" name="Line 572">
                <a:extLst>
                  <a:ext uri="{FF2B5EF4-FFF2-40B4-BE49-F238E27FC236}">
                    <a16:creationId xmlns:a16="http://schemas.microsoft.com/office/drawing/2014/main" id="{35F3DFDE-BFB7-462C-9AD4-C5769FF3E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08" name="Line 573">
                <a:extLst>
                  <a:ext uri="{FF2B5EF4-FFF2-40B4-BE49-F238E27FC236}">
                    <a16:creationId xmlns:a16="http://schemas.microsoft.com/office/drawing/2014/main" id="{4D8B29B2-286D-4FF7-8706-A4F049C20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8304" name="Group 574">
            <a:extLst>
              <a:ext uri="{FF2B5EF4-FFF2-40B4-BE49-F238E27FC236}">
                <a16:creationId xmlns:a16="http://schemas.microsoft.com/office/drawing/2014/main" id="{E3CB4FE2-46EE-424F-8800-43E4CDA9A335}"/>
              </a:ext>
            </a:extLst>
          </p:cNvPr>
          <p:cNvGrpSpPr>
            <a:grpSpLocks/>
          </p:cNvGrpSpPr>
          <p:nvPr/>
        </p:nvGrpSpPr>
        <p:grpSpPr bwMode="auto">
          <a:xfrm>
            <a:off x="8361363" y="4941888"/>
            <a:ext cx="290512" cy="404812"/>
            <a:chOff x="4290" y="3130"/>
            <a:chExt cx="183" cy="255"/>
          </a:xfrm>
        </p:grpSpPr>
        <p:pic>
          <p:nvPicPr>
            <p:cNvPr id="8381" name="Picture 575" descr="31u_bnrz[1]">
              <a:extLst>
                <a:ext uri="{FF2B5EF4-FFF2-40B4-BE49-F238E27FC236}">
                  <a16:creationId xmlns:a16="http://schemas.microsoft.com/office/drawing/2014/main" id="{B5A6552C-99A3-448E-AAAB-141889EEB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82" name="Freeform 576">
              <a:extLst>
                <a:ext uri="{FF2B5EF4-FFF2-40B4-BE49-F238E27FC236}">
                  <a16:creationId xmlns:a16="http://schemas.microsoft.com/office/drawing/2014/main" id="{455ED92B-D9BD-44C4-903C-40DB376CA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3" name="Freeform 577">
              <a:extLst>
                <a:ext uri="{FF2B5EF4-FFF2-40B4-BE49-F238E27FC236}">
                  <a16:creationId xmlns:a16="http://schemas.microsoft.com/office/drawing/2014/main" id="{04FD7E13-71A0-4B43-A804-586BBC4D3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4" name="Freeform 578">
              <a:extLst>
                <a:ext uri="{FF2B5EF4-FFF2-40B4-BE49-F238E27FC236}">
                  <a16:creationId xmlns:a16="http://schemas.microsoft.com/office/drawing/2014/main" id="{36BAAEDB-8578-44D4-A040-648BBD73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5" name="Freeform 579">
              <a:extLst>
                <a:ext uri="{FF2B5EF4-FFF2-40B4-BE49-F238E27FC236}">
                  <a16:creationId xmlns:a16="http://schemas.microsoft.com/office/drawing/2014/main" id="{14D51A05-BF6C-443E-A05E-B96E1CD39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6" name="Freeform 580">
              <a:extLst>
                <a:ext uri="{FF2B5EF4-FFF2-40B4-BE49-F238E27FC236}">
                  <a16:creationId xmlns:a16="http://schemas.microsoft.com/office/drawing/2014/main" id="{E26777F3-BEDF-4789-A254-A900D8BEF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7" name="Freeform 581">
              <a:extLst>
                <a:ext uri="{FF2B5EF4-FFF2-40B4-BE49-F238E27FC236}">
                  <a16:creationId xmlns:a16="http://schemas.microsoft.com/office/drawing/2014/main" id="{448A0912-3F36-4860-BF89-43AF36D11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8" name="Freeform 582">
              <a:extLst>
                <a:ext uri="{FF2B5EF4-FFF2-40B4-BE49-F238E27FC236}">
                  <a16:creationId xmlns:a16="http://schemas.microsoft.com/office/drawing/2014/main" id="{8F6A18AE-F1F5-49DF-A19E-7ED343476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9" name="Freeform 583">
              <a:extLst>
                <a:ext uri="{FF2B5EF4-FFF2-40B4-BE49-F238E27FC236}">
                  <a16:creationId xmlns:a16="http://schemas.microsoft.com/office/drawing/2014/main" id="{0FA7A13E-85DB-4313-8ACB-3A7E66B7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0" name="Freeform 584">
              <a:extLst>
                <a:ext uri="{FF2B5EF4-FFF2-40B4-BE49-F238E27FC236}">
                  <a16:creationId xmlns:a16="http://schemas.microsoft.com/office/drawing/2014/main" id="{EC856EA1-4007-4BA7-88CB-EE9B166AA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1" name="Freeform 585">
              <a:extLst>
                <a:ext uri="{FF2B5EF4-FFF2-40B4-BE49-F238E27FC236}">
                  <a16:creationId xmlns:a16="http://schemas.microsoft.com/office/drawing/2014/main" id="{C8DDB384-96E2-4BB5-9A42-6FFC9D35A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2" name="Freeform 586">
              <a:extLst>
                <a:ext uri="{FF2B5EF4-FFF2-40B4-BE49-F238E27FC236}">
                  <a16:creationId xmlns:a16="http://schemas.microsoft.com/office/drawing/2014/main" id="{69C85ADF-DC79-4381-8348-01E8BF76B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3" name="Freeform 587">
              <a:extLst>
                <a:ext uri="{FF2B5EF4-FFF2-40B4-BE49-F238E27FC236}">
                  <a16:creationId xmlns:a16="http://schemas.microsoft.com/office/drawing/2014/main" id="{C36CB7FD-E8D3-45DD-9DF5-693792062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4" name="Freeform 588">
              <a:extLst>
                <a:ext uri="{FF2B5EF4-FFF2-40B4-BE49-F238E27FC236}">
                  <a16:creationId xmlns:a16="http://schemas.microsoft.com/office/drawing/2014/main" id="{8E64A8E7-96B5-4905-A014-E2C92718A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5" name="Freeform 589">
              <a:extLst>
                <a:ext uri="{FF2B5EF4-FFF2-40B4-BE49-F238E27FC236}">
                  <a16:creationId xmlns:a16="http://schemas.microsoft.com/office/drawing/2014/main" id="{0841456C-A074-4B27-8BC1-9D65097EE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6" name="Freeform 590">
              <a:extLst>
                <a:ext uri="{FF2B5EF4-FFF2-40B4-BE49-F238E27FC236}">
                  <a16:creationId xmlns:a16="http://schemas.microsoft.com/office/drawing/2014/main" id="{B3E1FC10-712D-4F7A-889E-70F73F4A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7" name="Freeform 591">
              <a:extLst>
                <a:ext uri="{FF2B5EF4-FFF2-40B4-BE49-F238E27FC236}">
                  <a16:creationId xmlns:a16="http://schemas.microsoft.com/office/drawing/2014/main" id="{19864A76-DE54-4915-9CE6-D7BC33C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8" name="Freeform 592">
              <a:extLst>
                <a:ext uri="{FF2B5EF4-FFF2-40B4-BE49-F238E27FC236}">
                  <a16:creationId xmlns:a16="http://schemas.microsoft.com/office/drawing/2014/main" id="{3F0E270D-F18E-4115-8DAB-3C616EDF9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05" name="Group 593">
            <a:extLst>
              <a:ext uri="{FF2B5EF4-FFF2-40B4-BE49-F238E27FC236}">
                <a16:creationId xmlns:a16="http://schemas.microsoft.com/office/drawing/2014/main" id="{BBA5BD5F-0C1A-4BEA-8BB7-B200FE21F996}"/>
              </a:ext>
            </a:extLst>
          </p:cNvPr>
          <p:cNvGrpSpPr>
            <a:grpSpLocks/>
          </p:cNvGrpSpPr>
          <p:nvPr/>
        </p:nvGrpSpPr>
        <p:grpSpPr bwMode="auto">
          <a:xfrm>
            <a:off x="6918327" y="3403602"/>
            <a:ext cx="290513" cy="404813"/>
            <a:chOff x="4290" y="3130"/>
            <a:chExt cx="183" cy="255"/>
          </a:xfrm>
        </p:grpSpPr>
        <p:pic>
          <p:nvPicPr>
            <p:cNvPr id="8363" name="Picture 594" descr="31u_bnrz[1]">
              <a:extLst>
                <a:ext uri="{FF2B5EF4-FFF2-40B4-BE49-F238E27FC236}">
                  <a16:creationId xmlns:a16="http://schemas.microsoft.com/office/drawing/2014/main" id="{E6866B9A-82B0-44CC-96D3-DC17EA10A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64" name="Freeform 595">
              <a:extLst>
                <a:ext uri="{FF2B5EF4-FFF2-40B4-BE49-F238E27FC236}">
                  <a16:creationId xmlns:a16="http://schemas.microsoft.com/office/drawing/2014/main" id="{6DFB6652-8162-4B2F-9606-151EFFEBD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5" name="Freeform 596">
              <a:extLst>
                <a:ext uri="{FF2B5EF4-FFF2-40B4-BE49-F238E27FC236}">
                  <a16:creationId xmlns:a16="http://schemas.microsoft.com/office/drawing/2014/main" id="{D2F4BABA-9416-4411-9A53-A5CACF71A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6" name="Freeform 597">
              <a:extLst>
                <a:ext uri="{FF2B5EF4-FFF2-40B4-BE49-F238E27FC236}">
                  <a16:creationId xmlns:a16="http://schemas.microsoft.com/office/drawing/2014/main" id="{110E1CE8-2B26-4803-9479-EDBD65D49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7" name="Freeform 598">
              <a:extLst>
                <a:ext uri="{FF2B5EF4-FFF2-40B4-BE49-F238E27FC236}">
                  <a16:creationId xmlns:a16="http://schemas.microsoft.com/office/drawing/2014/main" id="{D36A906B-DD00-4188-A057-906CFD34A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8" name="Freeform 599">
              <a:extLst>
                <a:ext uri="{FF2B5EF4-FFF2-40B4-BE49-F238E27FC236}">
                  <a16:creationId xmlns:a16="http://schemas.microsoft.com/office/drawing/2014/main" id="{CE8CBB09-71DF-41D9-BC34-F96AD3A82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9" name="Freeform 600">
              <a:extLst>
                <a:ext uri="{FF2B5EF4-FFF2-40B4-BE49-F238E27FC236}">
                  <a16:creationId xmlns:a16="http://schemas.microsoft.com/office/drawing/2014/main" id="{3AF84BD4-9F17-45B7-8010-7C44DC1C4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0" name="Freeform 601">
              <a:extLst>
                <a:ext uri="{FF2B5EF4-FFF2-40B4-BE49-F238E27FC236}">
                  <a16:creationId xmlns:a16="http://schemas.microsoft.com/office/drawing/2014/main" id="{F5165FE8-1BFF-4BD0-9780-F5B3F053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1" name="Freeform 602">
              <a:extLst>
                <a:ext uri="{FF2B5EF4-FFF2-40B4-BE49-F238E27FC236}">
                  <a16:creationId xmlns:a16="http://schemas.microsoft.com/office/drawing/2014/main" id="{8AB96676-EB8B-42D2-9210-77B46005F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2" name="Freeform 603">
              <a:extLst>
                <a:ext uri="{FF2B5EF4-FFF2-40B4-BE49-F238E27FC236}">
                  <a16:creationId xmlns:a16="http://schemas.microsoft.com/office/drawing/2014/main" id="{B052B744-9954-4E61-8177-67208F1E4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3" name="Freeform 604">
              <a:extLst>
                <a:ext uri="{FF2B5EF4-FFF2-40B4-BE49-F238E27FC236}">
                  <a16:creationId xmlns:a16="http://schemas.microsoft.com/office/drawing/2014/main" id="{99A1097E-4870-43E2-A010-9B18CD2DD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4" name="Freeform 605">
              <a:extLst>
                <a:ext uri="{FF2B5EF4-FFF2-40B4-BE49-F238E27FC236}">
                  <a16:creationId xmlns:a16="http://schemas.microsoft.com/office/drawing/2014/main" id="{9980DC4C-0F9A-4896-A735-D8753FB31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5" name="Freeform 606">
              <a:extLst>
                <a:ext uri="{FF2B5EF4-FFF2-40B4-BE49-F238E27FC236}">
                  <a16:creationId xmlns:a16="http://schemas.microsoft.com/office/drawing/2014/main" id="{562FCB48-117C-480F-AE0E-93F9E5196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6" name="Freeform 607">
              <a:extLst>
                <a:ext uri="{FF2B5EF4-FFF2-40B4-BE49-F238E27FC236}">
                  <a16:creationId xmlns:a16="http://schemas.microsoft.com/office/drawing/2014/main" id="{7F8673B2-0769-45A8-8D49-CBEBD5CDA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7" name="Freeform 608">
              <a:extLst>
                <a:ext uri="{FF2B5EF4-FFF2-40B4-BE49-F238E27FC236}">
                  <a16:creationId xmlns:a16="http://schemas.microsoft.com/office/drawing/2014/main" id="{2AE4E523-3F82-4514-B409-64AB8D9A9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8" name="Freeform 609">
              <a:extLst>
                <a:ext uri="{FF2B5EF4-FFF2-40B4-BE49-F238E27FC236}">
                  <a16:creationId xmlns:a16="http://schemas.microsoft.com/office/drawing/2014/main" id="{5776FB2D-0481-4167-BED0-44DF3793A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9" name="Freeform 610">
              <a:extLst>
                <a:ext uri="{FF2B5EF4-FFF2-40B4-BE49-F238E27FC236}">
                  <a16:creationId xmlns:a16="http://schemas.microsoft.com/office/drawing/2014/main" id="{985DAA7A-02C5-4C69-9285-EB64081E4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0" name="Freeform 611">
              <a:extLst>
                <a:ext uri="{FF2B5EF4-FFF2-40B4-BE49-F238E27FC236}">
                  <a16:creationId xmlns:a16="http://schemas.microsoft.com/office/drawing/2014/main" id="{C2169F8C-C0F7-4C88-8D94-AFD4C51D5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06" name="Group 613">
            <a:extLst>
              <a:ext uri="{FF2B5EF4-FFF2-40B4-BE49-F238E27FC236}">
                <a16:creationId xmlns:a16="http://schemas.microsoft.com/office/drawing/2014/main" id="{71877F8E-EE9B-464E-90F2-4898F49459CB}"/>
              </a:ext>
            </a:extLst>
          </p:cNvPr>
          <p:cNvGrpSpPr>
            <a:grpSpLocks/>
          </p:cNvGrpSpPr>
          <p:nvPr/>
        </p:nvGrpSpPr>
        <p:grpSpPr bwMode="auto">
          <a:xfrm>
            <a:off x="6738940" y="1423990"/>
            <a:ext cx="814387" cy="854075"/>
            <a:chOff x="4180" y="744"/>
            <a:chExt cx="513" cy="538"/>
          </a:xfrm>
        </p:grpSpPr>
        <p:sp>
          <p:nvSpPr>
            <p:cNvPr id="8356" name="Rectangle 614">
              <a:extLst>
                <a:ext uri="{FF2B5EF4-FFF2-40B4-BE49-F238E27FC236}">
                  <a16:creationId xmlns:a16="http://schemas.microsoft.com/office/drawing/2014/main" id="{91378B19-A5E4-4AFE-9773-C84B783F9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7" name="Rectangle 615">
              <a:extLst>
                <a:ext uri="{FF2B5EF4-FFF2-40B4-BE49-F238E27FC236}">
                  <a16:creationId xmlns:a16="http://schemas.microsoft.com/office/drawing/2014/main" id="{107F7632-75D0-471A-A7A1-C35067D77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8" name="Rectangle 616">
              <a:extLst>
                <a:ext uri="{FF2B5EF4-FFF2-40B4-BE49-F238E27FC236}">
                  <a16:creationId xmlns:a16="http://schemas.microsoft.com/office/drawing/2014/main" id="{639DAA60-E0A7-4A5F-A6E4-1B1EE46BF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9" name="Text Box 617">
              <a:extLst>
                <a:ext uri="{FF2B5EF4-FFF2-40B4-BE49-F238E27FC236}">
                  <a16:creationId xmlns:a16="http://schemas.microsoft.com/office/drawing/2014/main" id="{4EB1B400-6ECB-439D-A700-9A77A7BE9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application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  <a:latin typeface="Helvetica" pitchFamily="2" charset="0"/>
                </a:rPr>
                <a:t>transport</a:t>
              </a: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60" name="Line 618">
              <a:extLst>
                <a:ext uri="{FF2B5EF4-FFF2-40B4-BE49-F238E27FC236}">
                  <a16:creationId xmlns:a16="http://schemas.microsoft.com/office/drawing/2014/main" id="{F881189E-2928-4D5E-A528-6E6B27A14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1" name="Line 619">
              <a:extLst>
                <a:ext uri="{FF2B5EF4-FFF2-40B4-BE49-F238E27FC236}">
                  <a16:creationId xmlns:a16="http://schemas.microsoft.com/office/drawing/2014/main" id="{BC676679-0452-4387-9E1E-11501B9B9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2" name="Line 620">
              <a:extLst>
                <a:ext uri="{FF2B5EF4-FFF2-40B4-BE49-F238E27FC236}">
                  <a16:creationId xmlns:a16="http://schemas.microsoft.com/office/drawing/2014/main" id="{ED9BE761-2713-40D0-BF14-EFE8998F1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07" name="Group 245">
            <a:extLst>
              <a:ext uri="{FF2B5EF4-FFF2-40B4-BE49-F238E27FC236}">
                <a16:creationId xmlns:a16="http://schemas.microsoft.com/office/drawing/2014/main" id="{D6B6A574-7D30-468B-971C-405AB6C11591}"/>
              </a:ext>
            </a:extLst>
          </p:cNvPr>
          <p:cNvGrpSpPr>
            <a:grpSpLocks/>
          </p:cNvGrpSpPr>
          <p:nvPr/>
        </p:nvGrpSpPr>
        <p:grpSpPr bwMode="auto">
          <a:xfrm>
            <a:off x="7485065" y="1987552"/>
            <a:ext cx="814387" cy="701675"/>
            <a:chOff x="2923" y="3345"/>
            <a:chExt cx="513" cy="442"/>
          </a:xfrm>
        </p:grpSpPr>
        <p:sp>
          <p:nvSpPr>
            <p:cNvPr id="8351" name="Rectangle 246">
              <a:extLst>
                <a:ext uri="{FF2B5EF4-FFF2-40B4-BE49-F238E27FC236}">
                  <a16:creationId xmlns:a16="http://schemas.microsoft.com/office/drawing/2014/main" id="{18BED61E-785D-49E0-BE5D-32B36FC7E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2" name="Rectangle 247">
              <a:extLst>
                <a:ext uri="{FF2B5EF4-FFF2-40B4-BE49-F238E27FC236}">
                  <a16:creationId xmlns:a16="http://schemas.microsoft.com/office/drawing/2014/main" id="{E8DCD68A-44AF-4B99-A5CC-E924DCC4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3" name="Text Box 248">
              <a:extLst>
                <a:ext uri="{FF2B5EF4-FFF2-40B4-BE49-F238E27FC236}">
                  <a16:creationId xmlns:a16="http://schemas.microsoft.com/office/drawing/2014/main" id="{3D158AD6-A263-44E0-8657-A8CCE620A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4" name="Line 249">
              <a:extLst>
                <a:ext uri="{FF2B5EF4-FFF2-40B4-BE49-F238E27FC236}">
                  <a16:creationId xmlns:a16="http://schemas.microsoft.com/office/drawing/2014/main" id="{8BAB76E1-5C94-4AFF-84A4-2EA27F959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55" name="Line 250">
              <a:extLst>
                <a:ext uri="{FF2B5EF4-FFF2-40B4-BE49-F238E27FC236}">
                  <a16:creationId xmlns:a16="http://schemas.microsoft.com/office/drawing/2014/main" id="{486C43BF-60A4-4881-96DC-18EA79979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08" name="Group 637">
            <a:extLst>
              <a:ext uri="{FF2B5EF4-FFF2-40B4-BE49-F238E27FC236}">
                <a16:creationId xmlns:a16="http://schemas.microsoft.com/office/drawing/2014/main" id="{E7A42875-7A62-4285-B4E3-B51B2DF74D25}"/>
              </a:ext>
            </a:extLst>
          </p:cNvPr>
          <p:cNvGrpSpPr>
            <a:grpSpLocks/>
          </p:cNvGrpSpPr>
          <p:nvPr/>
        </p:nvGrpSpPr>
        <p:grpSpPr bwMode="auto">
          <a:xfrm>
            <a:off x="8656640" y="4359277"/>
            <a:ext cx="814387" cy="701675"/>
            <a:chOff x="2923" y="3345"/>
            <a:chExt cx="513" cy="442"/>
          </a:xfrm>
        </p:grpSpPr>
        <p:sp>
          <p:nvSpPr>
            <p:cNvPr id="8346" name="Rectangle 638">
              <a:extLst>
                <a:ext uri="{FF2B5EF4-FFF2-40B4-BE49-F238E27FC236}">
                  <a16:creationId xmlns:a16="http://schemas.microsoft.com/office/drawing/2014/main" id="{F85E25F5-E36C-49AE-86AE-557763A8A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7" name="Rectangle 639">
              <a:extLst>
                <a:ext uri="{FF2B5EF4-FFF2-40B4-BE49-F238E27FC236}">
                  <a16:creationId xmlns:a16="http://schemas.microsoft.com/office/drawing/2014/main" id="{09CA62EF-3F1B-43CE-845C-038441989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8" name="Text Box 640">
              <a:extLst>
                <a:ext uri="{FF2B5EF4-FFF2-40B4-BE49-F238E27FC236}">
                  <a16:creationId xmlns:a16="http://schemas.microsoft.com/office/drawing/2014/main" id="{7435D11D-281E-49CD-BC68-B2E6B66F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9" name="Line 641">
              <a:extLst>
                <a:ext uri="{FF2B5EF4-FFF2-40B4-BE49-F238E27FC236}">
                  <a16:creationId xmlns:a16="http://schemas.microsoft.com/office/drawing/2014/main" id="{3B48E892-97F8-40FB-A4A4-9E9B578E6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50" name="Line 642">
              <a:extLst>
                <a:ext uri="{FF2B5EF4-FFF2-40B4-BE49-F238E27FC236}">
                  <a16:creationId xmlns:a16="http://schemas.microsoft.com/office/drawing/2014/main" id="{F28B8007-8FAF-432C-A057-A11D95E36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09" name="Group 643">
            <a:extLst>
              <a:ext uri="{FF2B5EF4-FFF2-40B4-BE49-F238E27FC236}">
                <a16:creationId xmlns:a16="http://schemas.microsoft.com/office/drawing/2014/main" id="{C3A575FA-DF3A-45C1-854D-D9FFE4A5D844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11615"/>
            <a:ext cx="814388" cy="701675"/>
            <a:chOff x="2923" y="3345"/>
            <a:chExt cx="513" cy="442"/>
          </a:xfrm>
        </p:grpSpPr>
        <p:sp>
          <p:nvSpPr>
            <p:cNvPr id="8341" name="Rectangle 644">
              <a:extLst>
                <a:ext uri="{FF2B5EF4-FFF2-40B4-BE49-F238E27FC236}">
                  <a16:creationId xmlns:a16="http://schemas.microsoft.com/office/drawing/2014/main" id="{1EE70EFC-2D7F-4853-BEE8-3DC596CE4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2" name="Rectangle 645">
              <a:extLst>
                <a:ext uri="{FF2B5EF4-FFF2-40B4-BE49-F238E27FC236}">
                  <a16:creationId xmlns:a16="http://schemas.microsoft.com/office/drawing/2014/main" id="{8DB7FF44-8146-4714-875A-1DAFAC715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3" name="Text Box 646">
              <a:extLst>
                <a:ext uri="{FF2B5EF4-FFF2-40B4-BE49-F238E27FC236}">
                  <a16:creationId xmlns:a16="http://schemas.microsoft.com/office/drawing/2014/main" id="{2F7E9037-D353-4268-B03E-227FEFA41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4" name="Line 647">
              <a:extLst>
                <a:ext uri="{FF2B5EF4-FFF2-40B4-BE49-F238E27FC236}">
                  <a16:creationId xmlns:a16="http://schemas.microsoft.com/office/drawing/2014/main" id="{53F4EEF3-4BCD-44F3-979E-DBF7E5985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45" name="Line 648">
              <a:extLst>
                <a:ext uri="{FF2B5EF4-FFF2-40B4-BE49-F238E27FC236}">
                  <a16:creationId xmlns:a16="http://schemas.microsoft.com/office/drawing/2014/main" id="{140BD0B0-C45C-45F9-82AC-13FE05B21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10" name="Group 649">
            <a:extLst>
              <a:ext uri="{FF2B5EF4-FFF2-40B4-BE49-F238E27FC236}">
                <a16:creationId xmlns:a16="http://schemas.microsoft.com/office/drawing/2014/main" id="{4C5DA871-7FE6-43E4-A63B-9706684FB58C}"/>
              </a:ext>
            </a:extLst>
          </p:cNvPr>
          <p:cNvGrpSpPr>
            <a:grpSpLocks/>
          </p:cNvGrpSpPr>
          <p:nvPr/>
        </p:nvGrpSpPr>
        <p:grpSpPr bwMode="auto">
          <a:xfrm>
            <a:off x="8466140" y="3538540"/>
            <a:ext cx="814387" cy="701675"/>
            <a:chOff x="2923" y="3345"/>
            <a:chExt cx="513" cy="442"/>
          </a:xfrm>
        </p:grpSpPr>
        <p:sp>
          <p:nvSpPr>
            <p:cNvPr id="8336" name="Rectangle 650">
              <a:extLst>
                <a:ext uri="{FF2B5EF4-FFF2-40B4-BE49-F238E27FC236}">
                  <a16:creationId xmlns:a16="http://schemas.microsoft.com/office/drawing/2014/main" id="{AB6CCE20-ECD4-4380-8612-65A6CF483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7" name="Rectangle 651">
              <a:extLst>
                <a:ext uri="{FF2B5EF4-FFF2-40B4-BE49-F238E27FC236}">
                  <a16:creationId xmlns:a16="http://schemas.microsoft.com/office/drawing/2014/main" id="{081BDD9A-611C-4184-B718-882A245B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8" name="Text Box 652">
              <a:extLst>
                <a:ext uri="{FF2B5EF4-FFF2-40B4-BE49-F238E27FC236}">
                  <a16:creationId xmlns:a16="http://schemas.microsoft.com/office/drawing/2014/main" id="{D5EFAEF6-BEB4-4EDB-8FBD-2DE292DD0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9" name="Line 653">
              <a:extLst>
                <a:ext uri="{FF2B5EF4-FFF2-40B4-BE49-F238E27FC236}">
                  <a16:creationId xmlns:a16="http://schemas.microsoft.com/office/drawing/2014/main" id="{6ED1B617-0E48-48AC-ABFB-4E585BAAD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40" name="Line 654">
              <a:extLst>
                <a:ext uri="{FF2B5EF4-FFF2-40B4-BE49-F238E27FC236}">
                  <a16:creationId xmlns:a16="http://schemas.microsoft.com/office/drawing/2014/main" id="{5A5EEAF1-0696-40D1-872F-3D9132824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11" name="Group 655">
            <a:extLst>
              <a:ext uri="{FF2B5EF4-FFF2-40B4-BE49-F238E27FC236}">
                <a16:creationId xmlns:a16="http://schemas.microsoft.com/office/drawing/2014/main" id="{19C2BB43-FB0A-4C5D-AA21-86E54BE6B3CA}"/>
              </a:ext>
            </a:extLst>
          </p:cNvPr>
          <p:cNvGrpSpPr>
            <a:grpSpLocks/>
          </p:cNvGrpSpPr>
          <p:nvPr/>
        </p:nvGrpSpPr>
        <p:grpSpPr bwMode="auto">
          <a:xfrm>
            <a:off x="8018465" y="3176590"/>
            <a:ext cx="814387" cy="701675"/>
            <a:chOff x="2923" y="3345"/>
            <a:chExt cx="513" cy="442"/>
          </a:xfrm>
        </p:grpSpPr>
        <p:sp>
          <p:nvSpPr>
            <p:cNvPr id="8331" name="Rectangle 656">
              <a:extLst>
                <a:ext uri="{FF2B5EF4-FFF2-40B4-BE49-F238E27FC236}">
                  <a16:creationId xmlns:a16="http://schemas.microsoft.com/office/drawing/2014/main" id="{72B3DF90-709E-4ACA-91D3-F7FB4DEF4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2" name="Rectangle 657">
              <a:extLst>
                <a:ext uri="{FF2B5EF4-FFF2-40B4-BE49-F238E27FC236}">
                  <a16:creationId xmlns:a16="http://schemas.microsoft.com/office/drawing/2014/main" id="{029B1214-E2B3-4C43-80E1-14A4D9B1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3" name="Text Box 658">
              <a:extLst>
                <a:ext uri="{FF2B5EF4-FFF2-40B4-BE49-F238E27FC236}">
                  <a16:creationId xmlns:a16="http://schemas.microsoft.com/office/drawing/2014/main" id="{A4F7A60A-39F0-43E1-BD0F-879C3256E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4" name="Line 659">
              <a:extLst>
                <a:ext uri="{FF2B5EF4-FFF2-40B4-BE49-F238E27FC236}">
                  <a16:creationId xmlns:a16="http://schemas.microsoft.com/office/drawing/2014/main" id="{95C2F779-F49D-4B6C-BCA2-DED9F1D98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35" name="Line 660">
              <a:extLst>
                <a:ext uri="{FF2B5EF4-FFF2-40B4-BE49-F238E27FC236}">
                  <a16:creationId xmlns:a16="http://schemas.microsoft.com/office/drawing/2014/main" id="{D65AEC84-CDAE-40A7-AF86-C47FC3484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12" name="Group 661">
            <a:extLst>
              <a:ext uri="{FF2B5EF4-FFF2-40B4-BE49-F238E27FC236}">
                <a16:creationId xmlns:a16="http://schemas.microsoft.com/office/drawing/2014/main" id="{1F164EEE-9472-4636-8828-E4B28B474155}"/>
              </a:ext>
            </a:extLst>
          </p:cNvPr>
          <p:cNvGrpSpPr>
            <a:grpSpLocks/>
          </p:cNvGrpSpPr>
          <p:nvPr/>
        </p:nvGrpSpPr>
        <p:grpSpPr bwMode="auto">
          <a:xfrm>
            <a:off x="8299450" y="2228852"/>
            <a:ext cx="814388" cy="701675"/>
            <a:chOff x="2923" y="3345"/>
            <a:chExt cx="513" cy="442"/>
          </a:xfrm>
        </p:grpSpPr>
        <p:sp>
          <p:nvSpPr>
            <p:cNvPr id="8326" name="Rectangle 662">
              <a:extLst>
                <a:ext uri="{FF2B5EF4-FFF2-40B4-BE49-F238E27FC236}">
                  <a16:creationId xmlns:a16="http://schemas.microsoft.com/office/drawing/2014/main" id="{1EF59A72-BF4A-409B-BDE2-D74D52863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7" name="Rectangle 663">
              <a:extLst>
                <a:ext uri="{FF2B5EF4-FFF2-40B4-BE49-F238E27FC236}">
                  <a16:creationId xmlns:a16="http://schemas.microsoft.com/office/drawing/2014/main" id="{B5EC1B12-9778-4436-B56D-4B213C7F5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8" name="Text Box 664">
              <a:extLst>
                <a:ext uri="{FF2B5EF4-FFF2-40B4-BE49-F238E27FC236}">
                  <a16:creationId xmlns:a16="http://schemas.microsoft.com/office/drawing/2014/main" id="{858170C6-2804-4B36-B60C-D44D767C0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9" name="Line 665">
              <a:extLst>
                <a:ext uri="{FF2B5EF4-FFF2-40B4-BE49-F238E27FC236}">
                  <a16:creationId xmlns:a16="http://schemas.microsoft.com/office/drawing/2014/main" id="{F74BDA6E-F9CD-4906-9C50-4D2429471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30" name="Line 666">
              <a:extLst>
                <a:ext uri="{FF2B5EF4-FFF2-40B4-BE49-F238E27FC236}">
                  <a16:creationId xmlns:a16="http://schemas.microsoft.com/office/drawing/2014/main" id="{CB5B5A52-5551-4AA1-8F96-5C794A99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13" name="Group 623">
            <a:extLst>
              <a:ext uri="{FF2B5EF4-FFF2-40B4-BE49-F238E27FC236}">
                <a16:creationId xmlns:a16="http://schemas.microsoft.com/office/drawing/2014/main" id="{E10FBF30-E5B7-4444-AC66-94C599D9C48F}"/>
              </a:ext>
            </a:extLst>
          </p:cNvPr>
          <p:cNvGrpSpPr>
            <a:grpSpLocks/>
          </p:cNvGrpSpPr>
          <p:nvPr/>
        </p:nvGrpSpPr>
        <p:grpSpPr bwMode="auto">
          <a:xfrm>
            <a:off x="9496425" y="4392615"/>
            <a:ext cx="814388" cy="854075"/>
            <a:chOff x="4180" y="744"/>
            <a:chExt cx="513" cy="538"/>
          </a:xfrm>
        </p:grpSpPr>
        <p:sp>
          <p:nvSpPr>
            <p:cNvPr id="8319" name="Rectangle 624">
              <a:extLst>
                <a:ext uri="{FF2B5EF4-FFF2-40B4-BE49-F238E27FC236}">
                  <a16:creationId xmlns:a16="http://schemas.microsoft.com/office/drawing/2014/main" id="{3ACEBEA6-1D6C-4CEA-83B6-7AFF6414B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0" name="Rectangle 625">
              <a:extLst>
                <a:ext uri="{FF2B5EF4-FFF2-40B4-BE49-F238E27FC236}">
                  <a16:creationId xmlns:a16="http://schemas.microsoft.com/office/drawing/2014/main" id="{7B054F45-F9FD-4666-A3FE-714F71892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1" name="Rectangle 626">
              <a:extLst>
                <a:ext uri="{FF2B5EF4-FFF2-40B4-BE49-F238E27FC236}">
                  <a16:creationId xmlns:a16="http://schemas.microsoft.com/office/drawing/2014/main" id="{CD8F7C8D-6189-4DF4-9D3E-973EFA035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2" name="Text Box 627">
              <a:extLst>
                <a:ext uri="{FF2B5EF4-FFF2-40B4-BE49-F238E27FC236}">
                  <a16:creationId xmlns:a16="http://schemas.microsoft.com/office/drawing/2014/main" id="{7A76E15C-F546-4E3E-9481-2D20FE076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application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  <a:latin typeface="Helvetica" pitchFamily="2" charset="0"/>
                </a:rPr>
                <a:t>transport</a:t>
              </a: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3" name="Line 628">
              <a:extLst>
                <a:ext uri="{FF2B5EF4-FFF2-40B4-BE49-F238E27FC236}">
                  <a16:creationId xmlns:a16="http://schemas.microsoft.com/office/drawing/2014/main" id="{7860B897-0B33-4A6F-A13B-C29C12F3B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24" name="Line 629">
              <a:extLst>
                <a:ext uri="{FF2B5EF4-FFF2-40B4-BE49-F238E27FC236}">
                  <a16:creationId xmlns:a16="http://schemas.microsoft.com/office/drawing/2014/main" id="{74E82953-786C-40EE-A067-A285E7B1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25" name="Line 630">
              <a:extLst>
                <a:ext uri="{FF2B5EF4-FFF2-40B4-BE49-F238E27FC236}">
                  <a16:creationId xmlns:a16="http://schemas.microsoft.com/office/drawing/2014/main" id="{451DD427-A0CE-412F-88F6-F29DA8EA4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14" name="Group 632">
            <a:extLst>
              <a:ext uri="{FF2B5EF4-FFF2-40B4-BE49-F238E27FC236}">
                <a16:creationId xmlns:a16="http://schemas.microsoft.com/office/drawing/2014/main" id="{31C785D0-C346-4391-83C9-56B9DEF5CB6D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6765927" y="2987677"/>
            <a:ext cx="3781425" cy="434975"/>
            <a:chOff x="2937" y="3579"/>
            <a:chExt cx="2382" cy="274"/>
          </a:xfrm>
        </p:grpSpPr>
        <p:sp>
          <p:nvSpPr>
            <p:cNvPr id="8315" name="Rectangle 633">
              <a:extLst>
                <a:ext uri="{FF2B5EF4-FFF2-40B4-BE49-F238E27FC236}">
                  <a16:creationId xmlns:a16="http://schemas.microsoft.com/office/drawing/2014/main" id="{6279015C-4412-479E-BB39-63AF2D687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16" name="Text Box 634">
              <a:extLst>
                <a:ext uri="{FF2B5EF4-FFF2-40B4-BE49-F238E27FC236}">
                  <a16:creationId xmlns:a16="http://schemas.microsoft.com/office/drawing/2014/main" id="{D9D16292-C45C-4464-BA46-37079A946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3597"/>
              <a:ext cx="18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  <a:latin typeface="Helvetica" pitchFamily="2" charset="0"/>
                </a:rPr>
                <a:t>logical end-end transport</a:t>
              </a:r>
              <a:endParaRPr lang="en-US" altLang="en-US" sz="2000" dirty="0">
                <a:latin typeface="Helvetica" pitchFamily="2" charset="0"/>
              </a:endParaRPr>
            </a:p>
          </p:txBody>
        </p:sp>
        <p:sp>
          <p:nvSpPr>
            <p:cNvPr id="8317" name="Freeform 635">
              <a:extLst>
                <a:ext uri="{FF2B5EF4-FFF2-40B4-BE49-F238E27FC236}">
                  <a16:creationId xmlns:a16="http://schemas.microsoft.com/office/drawing/2014/main" id="{4E7B2DBA-639A-42BF-B823-310578130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18" name="Freeform 636">
              <a:extLst>
                <a:ext uri="{FF2B5EF4-FFF2-40B4-BE49-F238E27FC236}">
                  <a16:creationId xmlns:a16="http://schemas.microsoft.com/office/drawing/2014/main" id="{C9C3068C-3798-44BC-995A-43828DC06F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1C0E075-879C-FD44-A1B8-293C6220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Internet transport-layer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3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>
            <a:extLst>
              <a:ext uri="{FF2B5EF4-FFF2-40B4-BE49-F238E27FC236}">
                <a16:creationId xmlns:a16="http://schemas.microsoft.com/office/drawing/2014/main" id="{E9A86D69-3AEF-45E6-91A1-7AA83E0DE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Layering: in terms of packets</a:t>
            </a:r>
          </a:p>
        </p:txBody>
      </p:sp>
      <p:grpSp>
        <p:nvGrpSpPr>
          <p:cNvPr id="9219" name="Group 9">
            <a:extLst>
              <a:ext uri="{FF2B5EF4-FFF2-40B4-BE49-F238E27FC236}">
                <a16:creationId xmlns:a16="http://schemas.microsoft.com/office/drawing/2014/main" id="{76FEA7D0-3AC6-4D8D-AF0F-5012E8AD3AC3}"/>
              </a:ext>
            </a:extLst>
          </p:cNvPr>
          <p:cNvGrpSpPr>
            <a:grpSpLocks/>
          </p:cNvGrpSpPr>
          <p:nvPr/>
        </p:nvGrpSpPr>
        <p:grpSpPr bwMode="auto">
          <a:xfrm>
            <a:off x="2333627" y="5245100"/>
            <a:ext cx="6918325" cy="769938"/>
            <a:chOff x="613610" y="2502568"/>
            <a:chExt cx="6918158" cy="770021"/>
          </a:xfrm>
        </p:grpSpPr>
        <p:sp>
          <p:nvSpPr>
            <p:cNvPr id="9240" name="Rectangle 5">
              <a:extLst>
                <a:ext uri="{FF2B5EF4-FFF2-40B4-BE49-F238E27FC236}">
                  <a16:creationId xmlns:a16="http://schemas.microsoft.com/office/drawing/2014/main" id="{8137B90C-D59C-4186-BE91-DF62390E6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895" y="2502568"/>
              <a:ext cx="3380873" cy="7700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</a:p>
          </p:txBody>
        </p:sp>
        <p:sp>
          <p:nvSpPr>
            <p:cNvPr id="9241" name="Rectangle 6">
              <a:extLst>
                <a:ext uri="{FF2B5EF4-FFF2-40B4-BE49-F238E27FC236}">
                  <a16:creationId xmlns:a16="http://schemas.microsoft.com/office/drawing/2014/main" id="{EF02FBD5-BD6E-426C-9918-BA910473C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558" y="2502568"/>
              <a:ext cx="890336" cy="77002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Port #</a:t>
              </a:r>
            </a:p>
          </p:txBody>
        </p:sp>
        <p:sp>
          <p:nvSpPr>
            <p:cNvPr id="9242" name="Rectangle 7">
              <a:extLst>
                <a:ext uri="{FF2B5EF4-FFF2-40B4-BE49-F238E27FC236}">
                  <a16:creationId xmlns:a16="http://schemas.microsoft.com/office/drawing/2014/main" id="{1D8CD5D3-03B4-4F4A-9DE0-4920F704F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084" y="2502568"/>
              <a:ext cx="1307432" cy="770021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latin typeface="Helvetica" pitchFamily="2" charset="0"/>
                </a:rPr>
                <a:t>Src</a:t>
              </a:r>
              <a:r>
                <a:rPr lang="en-US" altLang="en-US" sz="1800" dirty="0">
                  <a:latin typeface="Helvetica" pitchFamily="2" charset="0"/>
                </a:rPr>
                <a:t>, </a:t>
              </a:r>
              <a:r>
                <a:rPr lang="en-US" altLang="en-US" sz="1800" dirty="0" err="1">
                  <a:latin typeface="Helvetica" pitchFamily="2" charset="0"/>
                </a:rPr>
                <a:t>Dst</a:t>
              </a:r>
              <a:endParaRPr lang="en-US" altLang="en-US" sz="1800" dirty="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 IP </a:t>
              </a:r>
              <a:r>
                <a:rPr lang="en-US" altLang="en-US" sz="1800" dirty="0" err="1">
                  <a:latin typeface="Helvetica" pitchFamily="2" charset="0"/>
                </a:rPr>
                <a:t>addr</a:t>
              </a:r>
              <a:endParaRPr lang="en-US" altLang="en-US" sz="1800" dirty="0">
                <a:latin typeface="Helvetica" pitchFamily="2" charset="0"/>
              </a:endParaRPr>
            </a:p>
          </p:txBody>
        </p:sp>
        <p:sp>
          <p:nvSpPr>
            <p:cNvPr id="9243" name="Rectangle 8">
              <a:extLst>
                <a:ext uri="{FF2B5EF4-FFF2-40B4-BE49-F238E27FC236}">
                  <a16:creationId xmlns:a16="http://schemas.microsoft.com/office/drawing/2014/main" id="{7D69876B-A0A8-4B27-BE39-AF5CC5ADA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10" y="2502568"/>
              <a:ext cx="1307432" cy="770021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Host-to-Net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Addresses (S, D)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927F5A-61F5-4DE5-921E-09B02F312DF3}"/>
              </a:ext>
            </a:extLst>
          </p:cNvPr>
          <p:cNvCxnSpPr/>
          <p:nvPr/>
        </p:nvCxnSpPr>
        <p:spPr bwMode="auto">
          <a:xfrm>
            <a:off x="3248027" y="4872038"/>
            <a:ext cx="4492625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21" name="Rectangle 12">
            <a:extLst>
              <a:ext uri="{FF2B5EF4-FFF2-40B4-BE49-F238E27FC236}">
                <a16:creationId xmlns:a16="http://schemas.microsoft.com/office/drawing/2014/main" id="{CEB32D59-23E2-4406-90FA-03DE365EA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538" y="4222752"/>
            <a:ext cx="1039812" cy="288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cxnSp>
        <p:nvCxnSpPr>
          <p:cNvPr id="9222" name="Straight Arrow Connector 14">
            <a:extLst>
              <a:ext uri="{FF2B5EF4-FFF2-40B4-BE49-F238E27FC236}">
                <a16:creationId xmlns:a16="http://schemas.microsoft.com/office/drawing/2014/main" id="{C5727D8F-D45B-4BE4-A5F4-4567A39F330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221538" y="3717927"/>
            <a:ext cx="34290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3" name="Straight Arrow Connector 16">
            <a:extLst>
              <a:ext uri="{FF2B5EF4-FFF2-40B4-BE49-F238E27FC236}">
                <a16:creationId xmlns:a16="http://schemas.microsoft.com/office/drawing/2014/main" id="{56EEF7CA-2785-4A31-9961-A4A6830CB92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12100" y="3633788"/>
            <a:ext cx="349250" cy="588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4" name="Oval 18">
            <a:extLst>
              <a:ext uri="{FF2B5EF4-FFF2-40B4-BE49-F238E27FC236}">
                <a16:creationId xmlns:a16="http://schemas.microsoft.com/office/drawing/2014/main" id="{EE39C140-8D7C-4E03-9BC9-0549AEE4A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725" y="3368677"/>
            <a:ext cx="349250" cy="26511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9225" name="Rounded Rectangle 19">
            <a:extLst>
              <a:ext uri="{FF2B5EF4-FFF2-40B4-BE49-F238E27FC236}">
                <a16:creationId xmlns:a16="http://schemas.microsoft.com/office/drawing/2014/main" id="{C2BA2B42-1B39-4391-95CD-62577F875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350" y="2827338"/>
            <a:ext cx="890588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cxnSp>
        <p:nvCxnSpPr>
          <p:cNvPr id="9226" name="Straight Arrow Connector 21">
            <a:extLst>
              <a:ext uri="{FF2B5EF4-FFF2-40B4-BE49-F238E27FC236}">
                <a16:creationId xmlns:a16="http://schemas.microsoft.com/office/drawing/2014/main" id="{8B7E0D21-9776-44A8-98C9-39D649CEC2DC}"/>
              </a:ext>
            </a:extLst>
          </p:cNvPr>
          <p:cNvCxnSpPr>
            <a:cxnSpLocks noChangeShapeType="1"/>
            <a:stCxn id="9224" idx="7"/>
          </p:cNvCxnSpPr>
          <p:nvPr/>
        </p:nvCxnSpPr>
        <p:spPr bwMode="auto">
          <a:xfrm flipV="1">
            <a:off x="8385175" y="3187702"/>
            <a:ext cx="50800" cy="220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7" name="TextBox 22">
            <a:extLst>
              <a:ext uri="{FF2B5EF4-FFF2-40B4-BE49-F238E27FC236}">
                <a16:creationId xmlns:a16="http://schemas.microsoft.com/office/drawing/2014/main" id="{E207791F-F77F-4B0B-8444-A5CD76C68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994" y="2370905"/>
            <a:ext cx="14093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send(data)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F8C282-5D71-4573-83B9-2DA4B51AA9A5}"/>
              </a:ext>
            </a:extLst>
          </p:cNvPr>
          <p:cNvCxnSpPr>
            <a:endCxn id="9221" idx="2"/>
          </p:cNvCxnSpPr>
          <p:nvPr/>
        </p:nvCxnSpPr>
        <p:spPr bwMode="auto">
          <a:xfrm flipV="1">
            <a:off x="7740650" y="4511677"/>
            <a:ext cx="0" cy="360363"/>
          </a:xfrm>
          <a:prstGeom prst="line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29" name="TextBox 26">
            <a:extLst>
              <a:ext uri="{FF2B5EF4-FFF2-40B4-BE49-F238E27FC236}">
                <a16:creationId xmlns:a16="http://schemas.microsoft.com/office/drawing/2014/main" id="{045FF1D3-CB49-4E30-8B2E-195977ECE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9475" y="3402013"/>
            <a:ext cx="625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port</a:t>
            </a:r>
          </a:p>
        </p:txBody>
      </p:sp>
      <p:sp>
        <p:nvSpPr>
          <p:cNvPr id="9230" name="TextBox 27">
            <a:extLst>
              <a:ext uri="{FF2B5EF4-FFF2-40B4-BE49-F238E27FC236}">
                <a16:creationId xmlns:a16="http://schemas.microsoft.com/office/drawing/2014/main" id="{168AC1A5-CA64-45C7-AC20-4A4AB7F71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6290" y="4137027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IP</a:t>
            </a:r>
          </a:p>
        </p:txBody>
      </p:sp>
      <p:sp>
        <p:nvSpPr>
          <p:cNvPr id="9231" name="Rectangle 34">
            <a:extLst>
              <a:ext uri="{FF2B5EF4-FFF2-40B4-BE49-F238E27FC236}">
                <a16:creationId xmlns:a16="http://schemas.microsoft.com/office/drawing/2014/main" id="{64215F96-F7CC-4588-A790-6DE8D693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4230690"/>
            <a:ext cx="1039812" cy="288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cxnSp>
        <p:nvCxnSpPr>
          <p:cNvPr id="9232" name="Straight Arrow Connector 35">
            <a:extLst>
              <a:ext uri="{FF2B5EF4-FFF2-40B4-BE49-F238E27FC236}">
                <a16:creationId xmlns:a16="http://schemas.microsoft.com/office/drawing/2014/main" id="{F740FDA3-1531-42FE-B6C8-ED1C252D69B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774950" y="3667127"/>
            <a:ext cx="34290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Straight Arrow Connector 36">
            <a:extLst>
              <a:ext uri="{FF2B5EF4-FFF2-40B4-BE49-F238E27FC236}">
                <a16:creationId xmlns:a16="http://schemas.microsoft.com/office/drawing/2014/main" id="{F91958B9-7C60-4B5C-BE28-C790F78AE27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67100" y="3582988"/>
            <a:ext cx="349250" cy="588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Oval 37">
            <a:extLst>
              <a:ext uri="{FF2B5EF4-FFF2-40B4-BE49-F238E27FC236}">
                <a16:creationId xmlns:a16="http://schemas.microsoft.com/office/drawing/2014/main" id="{D5BDC4C9-DA2A-4E12-9DE9-0F25409C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325" y="3416302"/>
            <a:ext cx="349250" cy="26511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9235" name="Rounded Rectangle 38">
            <a:extLst>
              <a:ext uri="{FF2B5EF4-FFF2-40B4-BE49-F238E27FC236}">
                <a16:creationId xmlns:a16="http://schemas.microsoft.com/office/drawing/2014/main" id="{6D2C54B4-6D9C-48AE-923F-EC420BCCF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5" y="2797177"/>
            <a:ext cx="890588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cxnSp>
        <p:nvCxnSpPr>
          <p:cNvPr id="9236" name="Straight Arrow Connector 39">
            <a:extLst>
              <a:ext uri="{FF2B5EF4-FFF2-40B4-BE49-F238E27FC236}">
                <a16:creationId xmlns:a16="http://schemas.microsoft.com/office/drawing/2014/main" id="{A2320B6C-3F62-4D9C-9858-0DCB866C309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524127" y="3175002"/>
            <a:ext cx="169863" cy="219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7" name="TextBox 40">
            <a:extLst>
              <a:ext uri="{FF2B5EF4-FFF2-40B4-BE49-F238E27FC236}">
                <a16:creationId xmlns:a16="http://schemas.microsoft.com/office/drawing/2014/main" id="{D2626E55-44BE-43B4-9AF0-9DCAED1D1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35" y="3389061"/>
            <a:ext cx="625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port</a:t>
            </a:r>
          </a:p>
        </p:txBody>
      </p:sp>
      <p:cxnSp>
        <p:nvCxnSpPr>
          <p:cNvPr id="9238" name="Straight Arrow Connector 43">
            <a:extLst>
              <a:ext uri="{FF2B5EF4-FFF2-40B4-BE49-F238E27FC236}">
                <a16:creationId xmlns:a16="http://schemas.microsoft.com/office/drawing/2014/main" id="{2B08D2A7-747E-4FB9-81D6-7FF25C112AFF}"/>
              </a:ext>
            </a:extLst>
          </p:cNvPr>
          <p:cNvCxnSpPr>
            <a:cxnSpLocks noChangeShapeType="1"/>
            <a:stCxn id="9231" idx="2"/>
          </p:cNvCxnSpPr>
          <p:nvPr/>
        </p:nvCxnSpPr>
        <p:spPr bwMode="auto">
          <a:xfrm>
            <a:off x="3248025" y="4519615"/>
            <a:ext cx="0" cy="3524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9" name="TextBox 44">
            <a:extLst>
              <a:ext uri="{FF2B5EF4-FFF2-40B4-BE49-F238E27FC236}">
                <a16:creationId xmlns:a16="http://schemas.microsoft.com/office/drawing/2014/main" id="{CCD14E57-BF34-4291-86E9-A899E270C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613" y="2370905"/>
            <a:ext cx="1680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receive(data)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76ADE2-F650-984C-B0D7-51846D7B6B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420043" y="3429000"/>
            <a:ext cx="10345971" cy="8301"/>
          </a:xfrm>
          <a:prstGeom prst="line">
            <a:avLst/>
          </a:prstGeom>
          <a:ln w="25400">
            <a:prstDash val="sysDash"/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37">
            <a:extLst>
              <a:ext uri="{FF2B5EF4-FFF2-40B4-BE49-F238E27FC236}">
                <a16:creationId xmlns:a16="http://schemas.microsoft.com/office/drawing/2014/main" id="{6C45CA28-7D81-CD40-809F-C078137D3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416205"/>
            <a:ext cx="349250" cy="26511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4F7F6F34-A7BF-FA41-A03A-B33361831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228" y="3372884"/>
            <a:ext cx="349250" cy="26511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0BCC2-8A46-E84D-BC68-2FE92DE01038}"/>
              </a:ext>
            </a:extLst>
          </p:cNvPr>
          <p:cNvSpPr txBox="1"/>
          <p:nvPr/>
        </p:nvSpPr>
        <p:spPr>
          <a:xfrm>
            <a:off x="3615761" y="2817048"/>
            <a:ext cx="14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Other apps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BCA355-A925-E64F-B175-C8660AE410E3}"/>
              </a:ext>
            </a:extLst>
          </p:cNvPr>
          <p:cNvSpPr txBox="1"/>
          <p:nvPr/>
        </p:nvSpPr>
        <p:spPr>
          <a:xfrm>
            <a:off x="6265692" y="2815157"/>
            <a:ext cx="14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Other apps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05F28-0526-B649-8B72-4BD689A37378}"/>
              </a:ext>
            </a:extLst>
          </p:cNvPr>
          <p:cNvSpPr txBox="1"/>
          <p:nvPr/>
        </p:nvSpPr>
        <p:spPr>
          <a:xfrm>
            <a:off x="9847881" y="3019729"/>
            <a:ext cx="14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Application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C82598-3207-0242-BC6D-9791D82F399B}"/>
              </a:ext>
            </a:extLst>
          </p:cNvPr>
          <p:cNvSpPr txBox="1"/>
          <p:nvPr/>
        </p:nvSpPr>
        <p:spPr>
          <a:xfrm>
            <a:off x="9847880" y="3472590"/>
            <a:ext cx="217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09734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AE12D00F-46A1-452D-9E5F-D6B20CD8FE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0601" y="1942641"/>
            <a:ext cx="5582912" cy="4648200"/>
          </a:xfrm>
        </p:spPr>
        <p:txBody>
          <a:bodyPr>
            <a:normAutofit/>
          </a:bodyPr>
          <a:lstStyle/>
          <a:p>
            <a:r>
              <a:rPr lang="en-US" altLang="en-US" dirty="0"/>
              <a:t>“no frills,” “bare bones” Internet transport protocol</a:t>
            </a:r>
          </a:p>
          <a:p>
            <a:r>
              <a:rPr lang="en-US" altLang="en-US" dirty="0"/>
              <a:t>“best effort” service, UDP segments may be:</a:t>
            </a:r>
          </a:p>
          <a:p>
            <a:pPr lvl="1"/>
            <a:r>
              <a:rPr lang="en-US" altLang="en-US" sz="2000" dirty="0"/>
              <a:t>lost</a:t>
            </a:r>
          </a:p>
          <a:p>
            <a:pPr lvl="1"/>
            <a:r>
              <a:rPr lang="en-US" altLang="en-US" sz="2000" dirty="0"/>
              <a:t>delivered out of order to app</a:t>
            </a:r>
          </a:p>
          <a:p>
            <a:r>
              <a:rPr lang="en-US" altLang="en-US" i="1" dirty="0">
                <a:solidFill>
                  <a:srgbClr val="C00000"/>
                </a:solidFill>
              </a:rPr>
              <a:t>connectionless: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no handshaking between UDP sender, receiver</a:t>
            </a:r>
          </a:p>
          <a:p>
            <a:pPr lvl="1"/>
            <a:r>
              <a:rPr lang="en-US" altLang="en-US" sz="2000" dirty="0"/>
              <a:t>each UDP segment handled independently of others</a:t>
            </a:r>
          </a:p>
          <a:p>
            <a:endParaRPr lang="en-US" altLang="en-US" sz="2400" dirty="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BA81EE5-228E-4011-963A-319D8B720BE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925248" y="2085516"/>
            <a:ext cx="4515833" cy="434696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Why is there a UDP?</a:t>
            </a:r>
          </a:p>
          <a:p>
            <a:r>
              <a:rPr lang="en-US" altLang="en-US" dirty="0"/>
              <a:t>no connection establishment (which can add delay)</a:t>
            </a:r>
          </a:p>
          <a:p>
            <a:r>
              <a:rPr lang="en-US" altLang="en-US" dirty="0"/>
              <a:t>simple: no connection state at sender, receiver</a:t>
            </a:r>
          </a:p>
          <a:p>
            <a:r>
              <a:rPr lang="en-US" altLang="en-US" dirty="0"/>
              <a:t>small segment header</a:t>
            </a:r>
          </a:p>
          <a:p>
            <a:r>
              <a:rPr lang="en-US" altLang="en-US" dirty="0"/>
              <a:t>no congestion control: UDP can blast away as fast as desired</a:t>
            </a: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D014CA5-1E3C-4C85-A229-CB697E593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326" y="1942641"/>
            <a:ext cx="4798073" cy="436864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1319B-D94A-0240-828B-F30D8F44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UDP: User Datagram Protocol </a:t>
            </a:r>
            <a:r>
              <a:rPr lang="en-US" altLang="en-US" sz="2800" dirty="0"/>
              <a:t>[RFC 768]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0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9E4D0823-AD4C-4449-A845-A7A06FBC1E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54043" y="1665288"/>
            <a:ext cx="5925165" cy="4540092"/>
          </a:xfrm>
        </p:spPr>
        <p:txBody>
          <a:bodyPr/>
          <a:lstStyle/>
          <a:p>
            <a:r>
              <a:rPr lang="en-US" altLang="en-US" sz="2400" dirty="0"/>
              <a:t>Often used for streaming multimedia apps</a:t>
            </a:r>
          </a:p>
          <a:p>
            <a:pPr lvl="1"/>
            <a:r>
              <a:rPr lang="en-US" altLang="en-US" sz="2000" dirty="0"/>
              <a:t>loss tolerant</a:t>
            </a:r>
          </a:p>
          <a:p>
            <a:pPr lvl="1"/>
            <a:r>
              <a:rPr lang="en-US" altLang="en-US" sz="2000" dirty="0"/>
              <a:t>Delay sensitive</a:t>
            </a:r>
          </a:p>
          <a:p>
            <a:r>
              <a:rPr lang="en-US" altLang="en-US" sz="2400" dirty="0"/>
              <a:t>Other UDP uses: need “lightweight”</a:t>
            </a:r>
          </a:p>
          <a:p>
            <a:pPr lvl="1"/>
            <a:r>
              <a:rPr lang="en-US" altLang="en-US" sz="2000" dirty="0"/>
              <a:t>DNS</a:t>
            </a:r>
          </a:p>
          <a:p>
            <a:pPr lvl="1"/>
            <a:r>
              <a:rPr lang="en-US" altLang="en-US" sz="2000" dirty="0"/>
              <a:t>SNMP</a:t>
            </a:r>
          </a:p>
          <a:p>
            <a:r>
              <a:rPr lang="en-US" altLang="en-US" sz="2400" dirty="0"/>
              <a:t>If you want reliable transfer over UDP, you must add reliability at application layer</a:t>
            </a:r>
          </a:p>
          <a:p>
            <a:pPr lvl="1"/>
            <a:r>
              <a:rPr lang="en-US" altLang="en-US" sz="2000" dirty="0"/>
              <a:t>Can implement application-specific error recovery</a:t>
            </a:r>
          </a:p>
        </p:txBody>
      </p:sp>
      <p:sp>
        <p:nvSpPr>
          <p:cNvPr id="14341" name="Rectangle 8">
            <a:extLst>
              <a:ext uri="{FF2B5EF4-FFF2-40B4-BE49-F238E27FC236}">
                <a16:creationId xmlns:a16="http://schemas.microsoft.com/office/drawing/2014/main" id="{ABC6B9C9-84F1-409C-8621-4D5FA0D83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7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4342" name="Text Box 9">
            <a:extLst>
              <a:ext uri="{FF2B5EF4-FFF2-40B4-BE49-F238E27FC236}">
                <a16:creationId xmlns:a16="http://schemas.microsoft.com/office/drawing/2014/main" id="{6C21753D-06E2-4412-B332-84E75BB68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2117725"/>
            <a:ext cx="1531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source port #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4343" name="Text Box 10">
            <a:extLst>
              <a:ext uri="{FF2B5EF4-FFF2-40B4-BE49-F238E27FC236}">
                <a16:creationId xmlns:a16="http://schemas.microsoft.com/office/drawing/2014/main" id="{B3593F27-EB79-4CE1-A7CB-0C8FBA8D7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038" y="2117725"/>
            <a:ext cx="1274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dest port #</a:t>
            </a:r>
          </a:p>
        </p:txBody>
      </p:sp>
      <p:sp>
        <p:nvSpPr>
          <p:cNvPr id="14344" name="Line 11">
            <a:extLst>
              <a:ext uri="{FF2B5EF4-FFF2-40B4-BE49-F238E27FC236}">
                <a16:creationId xmlns:a16="http://schemas.microsoft.com/office/drawing/2014/main" id="{4CA60EBE-2737-47FF-9A29-017D4FB9C9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45" name="Line 12">
            <a:extLst>
              <a:ext uri="{FF2B5EF4-FFF2-40B4-BE49-F238E27FC236}">
                <a16:creationId xmlns:a16="http://schemas.microsoft.com/office/drawing/2014/main" id="{B0B28C30-E4CB-4DFB-B4D0-A8430F4FAE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277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46" name="Line 13">
            <a:extLst>
              <a:ext uri="{FF2B5EF4-FFF2-40B4-BE49-F238E27FC236}">
                <a16:creationId xmlns:a16="http://schemas.microsoft.com/office/drawing/2014/main" id="{2DE8CFA9-DDD2-4D9D-9052-439C23E99D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29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BA13A562-11F0-41B9-85ED-FB846A971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152" y="1665288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32 bits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4348" name="Line 15">
            <a:extLst>
              <a:ext uri="{FF2B5EF4-FFF2-40B4-BE49-F238E27FC236}">
                <a16:creationId xmlns:a16="http://schemas.microsoft.com/office/drawing/2014/main" id="{E1FAB21D-7B7E-40D5-B72F-D89EC2B6E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6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49" name="Line 16">
            <a:extLst>
              <a:ext uri="{FF2B5EF4-FFF2-40B4-BE49-F238E27FC236}">
                <a16:creationId xmlns:a16="http://schemas.microsoft.com/office/drawing/2014/main" id="{6F79FB50-FF79-46C2-92EB-796020EC0D1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777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50" name="Text Box 17">
            <a:extLst>
              <a:ext uri="{FF2B5EF4-FFF2-40B4-BE49-F238E27FC236}">
                <a16:creationId xmlns:a16="http://schemas.microsoft.com/office/drawing/2014/main" id="{423ACA44-9F45-47DA-97D0-5170F666D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575" y="3951290"/>
            <a:ext cx="14414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data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(message)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4351" name="Text Box 19">
            <a:extLst>
              <a:ext uri="{FF2B5EF4-FFF2-40B4-BE49-F238E27FC236}">
                <a16:creationId xmlns:a16="http://schemas.microsoft.com/office/drawing/2014/main" id="{10F5638E-AFFF-4501-A06F-4A6678A4C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950" y="5518150"/>
            <a:ext cx="2571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UDP segment format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4352" name="Line 20">
            <a:extLst>
              <a:ext uri="{FF2B5EF4-FFF2-40B4-BE49-F238E27FC236}">
                <a16:creationId xmlns:a16="http://schemas.microsoft.com/office/drawing/2014/main" id="{CB32FD26-C081-440A-9FE9-D20FE422E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29625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53" name="Text Box 22">
            <a:extLst>
              <a:ext uri="{FF2B5EF4-FFF2-40B4-BE49-F238E27FC236}">
                <a16:creationId xmlns:a16="http://schemas.microsoft.com/office/drawing/2014/main" id="{80E9BDF4-74E3-44E8-9E18-B139C753F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2" y="2508250"/>
            <a:ext cx="81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length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4354" name="Text Box 23">
            <a:extLst>
              <a:ext uri="{FF2B5EF4-FFF2-40B4-BE49-F238E27FC236}">
                <a16:creationId xmlns:a16="http://schemas.microsoft.com/office/drawing/2014/main" id="{F572F976-F72B-4F54-B40C-5CA9EDEA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498725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checksum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4355" name="Text Box 24">
            <a:extLst>
              <a:ext uri="{FF2B5EF4-FFF2-40B4-BE49-F238E27FC236}">
                <a16:creationId xmlns:a16="http://schemas.microsoft.com/office/drawing/2014/main" id="{D15DD209-2DF7-4915-94FB-0A1E98959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7952" y="3489625"/>
            <a:ext cx="15440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Length, 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bytes of UDP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segment,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including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4356" name="Line 25">
            <a:extLst>
              <a:ext uri="{FF2B5EF4-FFF2-40B4-BE49-F238E27FC236}">
                <a16:creationId xmlns:a16="http://schemas.microsoft.com/office/drawing/2014/main" id="{C3F7F28E-DD72-4F57-95E7-BD3DDED6ED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05749" y="2796618"/>
            <a:ext cx="2479675" cy="9324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0A3845-E680-834C-B35A-FB52896D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UDP’s 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1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5">
            <a:extLst>
              <a:ext uri="{FF2B5EF4-FFF2-40B4-BE49-F238E27FC236}">
                <a16:creationId xmlns:a16="http://schemas.microsoft.com/office/drawing/2014/main" id="{C5BA2A18-26EF-4861-BDE1-CAAE9C611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7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45" name="Rectangle 23">
            <a:extLst>
              <a:ext uri="{FF2B5EF4-FFF2-40B4-BE49-F238E27FC236}">
                <a16:creationId xmlns:a16="http://schemas.microsoft.com/office/drawing/2014/main" id="{C3C1514A-06E0-4860-8B36-A15AA9E7C9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49625" y="1849953"/>
            <a:ext cx="5609786" cy="4859307"/>
          </a:xfrm>
        </p:spPr>
        <p:txBody>
          <a:bodyPr>
            <a:normAutofit/>
          </a:bodyPr>
          <a:lstStyle/>
          <a:p>
            <a:r>
              <a:rPr lang="en-US" altLang="en-US" dirty="0"/>
              <a:t>Host receives IP datagrams</a:t>
            </a:r>
          </a:p>
          <a:p>
            <a:pPr lvl="1"/>
            <a:r>
              <a:rPr lang="en-US" altLang="en-US" dirty="0"/>
              <a:t>Datagram contains a transport-level </a:t>
            </a:r>
            <a:r>
              <a:rPr lang="en-US" altLang="en-US" dirty="0">
                <a:solidFill>
                  <a:srgbClr val="C00000"/>
                </a:solidFill>
              </a:rPr>
              <a:t>segment</a:t>
            </a:r>
          </a:p>
          <a:p>
            <a:pPr lvl="1"/>
            <a:r>
              <a:rPr lang="en-US" altLang="en-US" dirty="0"/>
              <a:t>each segment has source IP address, destination IP address</a:t>
            </a:r>
          </a:p>
          <a:p>
            <a:pPr lvl="1"/>
            <a:r>
              <a:rPr lang="en-US" altLang="en-US" dirty="0"/>
              <a:t>each segment has source, destination port number </a:t>
            </a:r>
          </a:p>
          <a:p>
            <a:endParaRPr lang="en-US" altLang="en-US" dirty="0"/>
          </a:p>
          <a:p>
            <a:r>
              <a:rPr lang="en-US" altLang="en-US" dirty="0"/>
              <a:t>Host uses IP addresses &amp; port numbers to direct segment to appropriate socket</a:t>
            </a:r>
          </a:p>
        </p:txBody>
      </p:sp>
      <p:sp>
        <p:nvSpPr>
          <p:cNvPr id="10246" name="Text Box 63">
            <a:extLst>
              <a:ext uri="{FF2B5EF4-FFF2-40B4-BE49-F238E27FC236}">
                <a16:creationId xmlns:a16="http://schemas.microsoft.com/office/drawing/2014/main" id="{BCF765AF-3F51-4857-92B2-6E314A10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2117725"/>
            <a:ext cx="1646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Helvetica" pitchFamily="2" charset="0"/>
              </a:rPr>
              <a:t>source port #</a:t>
            </a:r>
            <a:endParaRPr lang="en-US" altLang="en-US" sz="2400" b="1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10247" name="Text Box 64">
            <a:extLst>
              <a:ext uri="{FF2B5EF4-FFF2-40B4-BE49-F238E27FC236}">
                <a16:creationId xmlns:a16="http://schemas.microsoft.com/office/drawing/2014/main" id="{7FC7A816-5A0D-4EEC-83C0-D90A308B2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038" y="2117725"/>
            <a:ext cx="13644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Helvetica" pitchFamily="2" charset="0"/>
              </a:rPr>
              <a:t>dest port #</a:t>
            </a:r>
            <a:endParaRPr lang="en-US" altLang="en-US" sz="2400" b="1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10248" name="Line 66">
            <a:extLst>
              <a:ext uri="{FF2B5EF4-FFF2-40B4-BE49-F238E27FC236}">
                <a16:creationId xmlns:a16="http://schemas.microsoft.com/office/drawing/2014/main" id="{0CFADFB5-AD7E-444D-AE50-E2EB0EC3A6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249" name="Line 68">
            <a:extLst>
              <a:ext uri="{FF2B5EF4-FFF2-40B4-BE49-F238E27FC236}">
                <a16:creationId xmlns:a16="http://schemas.microsoft.com/office/drawing/2014/main" id="{8E247C9A-93FC-4AFB-9261-ED93C5820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1327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250" name="Line 69">
            <a:extLst>
              <a:ext uri="{FF2B5EF4-FFF2-40B4-BE49-F238E27FC236}">
                <a16:creationId xmlns:a16="http://schemas.microsoft.com/office/drawing/2014/main" id="{21739E10-943C-4C09-893A-5084424E12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29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251" name="Text Box 70">
            <a:extLst>
              <a:ext uri="{FF2B5EF4-FFF2-40B4-BE49-F238E27FC236}">
                <a16:creationId xmlns:a16="http://schemas.microsoft.com/office/drawing/2014/main" id="{7506FEBE-5CE3-4859-9D3C-A5DA4069B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152" y="1665288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32 bits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52" name="Line 71">
            <a:extLst>
              <a:ext uri="{FF2B5EF4-FFF2-40B4-BE49-F238E27FC236}">
                <a16:creationId xmlns:a16="http://schemas.microsoft.com/office/drawing/2014/main" id="{68A5B06C-EFE7-489B-8891-9399A5096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6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253" name="Line 72">
            <a:extLst>
              <a:ext uri="{FF2B5EF4-FFF2-40B4-BE49-F238E27FC236}">
                <a16:creationId xmlns:a16="http://schemas.microsoft.com/office/drawing/2014/main" id="{5264B6D0-6842-4EA0-8497-14E82E6A8C8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777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254" name="Text Box 73">
            <a:extLst>
              <a:ext uri="{FF2B5EF4-FFF2-40B4-BE49-F238E27FC236}">
                <a16:creationId xmlns:a16="http://schemas.microsoft.com/office/drawing/2014/main" id="{6F466E5E-6BE3-447E-8166-D7B4A707C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5563" y="3951290"/>
            <a:ext cx="141256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data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(message)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55" name="Text Box 74">
            <a:extLst>
              <a:ext uri="{FF2B5EF4-FFF2-40B4-BE49-F238E27FC236}">
                <a16:creationId xmlns:a16="http://schemas.microsoft.com/office/drawing/2014/main" id="{91666C65-FFB6-4446-BE72-100963EB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965" y="2860675"/>
            <a:ext cx="23070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other header fields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56" name="Text Box 76">
            <a:extLst>
              <a:ext uri="{FF2B5EF4-FFF2-40B4-BE49-F238E27FC236}">
                <a16:creationId xmlns:a16="http://schemas.microsoft.com/office/drawing/2014/main" id="{D6EC7516-6F79-42DE-A37B-62BCD705D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5" y="5518150"/>
            <a:ext cx="31569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TCP/UDP segment format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4A493F-D6A7-2946-B88D-6A37A929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demultiplexing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1848</Words>
  <Application>Microsoft Macintosh PowerPoint</Application>
  <PresentationFormat>Widescreen</PresentationFormat>
  <Paragraphs>414</Paragraphs>
  <Slides>33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Courier New</vt:lpstr>
      <vt:lpstr>Helvetica</vt:lpstr>
      <vt:lpstr>Times New Roman</vt:lpstr>
      <vt:lpstr>Wingdings</vt:lpstr>
      <vt:lpstr>ZapfDingbats</vt:lpstr>
      <vt:lpstr>Office Theme</vt:lpstr>
      <vt:lpstr>Clip</vt:lpstr>
      <vt:lpstr>Microsoft Word Picture</vt:lpstr>
      <vt:lpstr>Picture</vt:lpstr>
      <vt:lpstr>The Transport Layer De/Multiplexing, Reliability</vt:lpstr>
      <vt:lpstr>This lecture: Transport</vt:lpstr>
      <vt:lpstr>Transport services and protocols</vt:lpstr>
      <vt:lpstr>Transport vs. network layer</vt:lpstr>
      <vt:lpstr>Internet transport-layer protocols</vt:lpstr>
      <vt:lpstr>Layering: in terms of packets</vt:lpstr>
      <vt:lpstr>UDP: User Datagram Protocol [RFC 768]</vt:lpstr>
      <vt:lpstr>UDP’s uses</vt:lpstr>
      <vt:lpstr>How demultiplexing works</vt:lpstr>
      <vt:lpstr>Connectionless demultiplexing</vt:lpstr>
      <vt:lpstr>UDP client + server (Python API)</vt:lpstr>
      <vt:lpstr>UDP Checksum</vt:lpstr>
      <vt:lpstr>UDP checksum Example</vt:lpstr>
      <vt:lpstr>Internet Checksum Example</vt:lpstr>
      <vt:lpstr>UDP summary</vt:lpstr>
      <vt:lpstr>Reliable data transfer</vt:lpstr>
      <vt:lpstr>Reliable Data Transfer</vt:lpstr>
      <vt:lpstr>Reliability support</vt:lpstr>
      <vt:lpstr>Reliable delivery algorithms for transport</vt:lpstr>
      <vt:lpstr>Transport in an ideal network</vt:lpstr>
      <vt:lpstr>Stop-and-wait: normal operation</vt:lpstr>
      <vt:lpstr>Stop-and-wait: packet corrupted</vt:lpstr>
      <vt:lpstr>Stop-and-wait: packet lost</vt:lpstr>
      <vt:lpstr>Stop-and-wait: ACK lost!</vt:lpstr>
      <vt:lpstr>Stop-and-wait: ACKs may be delayed!</vt:lpstr>
      <vt:lpstr>Stop-and-wait: Detecting duplicates</vt:lpstr>
      <vt:lpstr>Performance of stop and wait </vt:lpstr>
      <vt:lpstr>Bandwidth-delay product</vt:lpstr>
      <vt:lpstr>Pipelined protocols</vt:lpstr>
      <vt:lpstr>Pipelining Example: increased utilization</vt:lpstr>
      <vt:lpstr>PowerPoint Presentation</vt:lpstr>
      <vt:lpstr>Reliable transmission &amp; Flow Control</vt:lpstr>
      <vt:lpstr>Flow control in an ideal network 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1365</cp:revision>
  <dcterms:created xsi:type="dcterms:W3CDTF">2019-01-23T03:40:12Z</dcterms:created>
  <dcterms:modified xsi:type="dcterms:W3CDTF">2019-02-08T20:12:47Z</dcterms:modified>
</cp:coreProperties>
</file>