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779" r:id="rId3"/>
    <p:sldId id="805" r:id="rId4"/>
    <p:sldId id="807" r:id="rId5"/>
    <p:sldId id="640" r:id="rId6"/>
    <p:sldId id="641" r:id="rId7"/>
    <p:sldId id="783" r:id="rId8"/>
    <p:sldId id="790" r:id="rId9"/>
    <p:sldId id="808" r:id="rId10"/>
    <p:sldId id="644" r:id="rId11"/>
    <p:sldId id="645" r:id="rId12"/>
    <p:sldId id="646" r:id="rId13"/>
    <p:sldId id="809" r:id="rId14"/>
    <p:sldId id="651" r:id="rId15"/>
    <p:sldId id="792" r:id="rId16"/>
    <p:sldId id="652" r:id="rId17"/>
    <p:sldId id="650" r:id="rId18"/>
    <p:sldId id="653" r:id="rId19"/>
    <p:sldId id="654" r:id="rId20"/>
    <p:sldId id="799" r:id="rId21"/>
    <p:sldId id="708" r:id="rId22"/>
    <p:sldId id="709" r:id="rId23"/>
    <p:sldId id="810" r:id="rId24"/>
    <p:sldId id="801" r:id="rId25"/>
    <p:sldId id="811" r:id="rId26"/>
    <p:sldId id="821" r:id="rId27"/>
    <p:sldId id="822" r:id="rId28"/>
    <p:sldId id="823" r:id="rId29"/>
    <p:sldId id="845" r:id="rId30"/>
    <p:sldId id="846" r:id="rId31"/>
    <p:sldId id="847" r:id="rId32"/>
    <p:sldId id="848" r:id="rId33"/>
    <p:sldId id="817" r:id="rId34"/>
    <p:sldId id="818" r:id="rId35"/>
    <p:sldId id="819" r:id="rId36"/>
    <p:sldId id="8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7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36282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B523D-8516-4E03-A96E-0D51F02CC5F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algorithm …</a:t>
            </a:r>
          </a:p>
        </p:txBody>
      </p:sp>
    </p:spTree>
    <p:extLst>
      <p:ext uri="{BB962C8B-B14F-4D97-AF65-F5344CB8AC3E}">
        <p14:creationId xmlns:p14="http://schemas.microsoft.com/office/powerpoint/2010/main" val="12233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422D-533B-4C59-876B-3B066D39859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Just to reaffirm the idea behind Bellman-Ford Equations</a:t>
            </a:r>
          </a:p>
        </p:txBody>
      </p:sp>
    </p:spTree>
    <p:extLst>
      <p:ext uri="{BB962C8B-B14F-4D97-AF65-F5344CB8AC3E}">
        <p14:creationId xmlns:p14="http://schemas.microsoft.com/office/powerpoint/2010/main" val="423309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7F635-C9FF-4186-84C2-509879F2CF0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algorithm continued …</a:t>
            </a:r>
          </a:p>
        </p:txBody>
      </p:sp>
    </p:spTree>
    <p:extLst>
      <p:ext uri="{BB962C8B-B14F-4D97-AF65-F5344CB8AC3E}">
        <p14:creationId xmlns:p14="http://schemas.microsoft.com/office/powerpoint/2010/main" val="127461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3012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Link-state and Distance-Vector Routing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B4E42-1571-4A35-8CDC-74C0FAD1F7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en-US" sz="2400">
                <a:solidFill>
                  <a:srgbClr val="FF0000"/>
                </a:solidFill>
              </a:rPr>
              <a:t>Dijkstra’s algorithm</a:t>
            </a:r>
            <a:endParaRPr lang="en-US" sz="2400"/>
          </a:p>
          <a:p>
            <a:r>
              <a:rPr lang="en-US" sz="2000"/>
              <a:t>net topology, link costs known to all nodes</a:t>
            </a:r>
          </a:p>
          <a:p>
            <a:pPr lvl="1"/>
            <a:r>
              <a:rPr lang="en-US" sz="2000"/>
              <a:t>accomplished via “link state broadcast” </a:t>
            </a:r>
          </a:p>
          <a:p>
            <a:pPr lvl="1"/>
            <a:r>
              <a:rPr lang="en-US" sz="2000"/>
              <a:t>all nodes have same info</a:t>
            </a:r>
          </a:p>
          <a:p>
            <a:r>
              <a:rPr lang="en-US" sz="2000"/>
              <a:t>computes least cost paths from one node (‘source”) to all other nodes</a:t>
            </a:r>
          </a:p>
          <a:p>
            <a:pPr lvl="1"/>
            <a:r>
              <a:rPr lang="en-US" sz="2000"/>
              <a:t>gives </a:t>
            </a:r>
            <a:r>
              <a:rPr lang="en-US" sz="2000">
                <a:solidFill>
                  <a:schemeClr val="accent2"/>
                </a:solidFill>
              </a:rPr>
              <a:t>forwarding table</a:t>
            </a:r>
            <a:r>
              <a:rPr lang="en-US" sz="2000"/>
              <a:t> for that node</a:t>
            </a:r>
          </a:p>
          <a:p>
            <a:r>
              <a:rPr lang="en-US" sz="2000"/>
              <a:t>iterative: after k iterations, know least cost path to k dest.’s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en-US" sz="2400">
                <a:solidFill>
                  <a:srgbClr val="FF0000"/>
                </a:solidFill>
              </a:rPr>
              <a:t>Notation:</a:t>
            </a:r>
            <a:endParaRPr lang="en-US" sz="2400"/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c(x,y):</a:t>
            </a:r>
            <a:r>
              <a:rPr lang="en-US" sz="2000"/>
              <a:t> link cost from node x to y;  = ∞ if not direct neighbors</a:t>
            </a:r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000"/>
              <a:t> current value of cost of path from source to dest. v</a:t>
            </a:r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000"/>
              <a:t> predecessor node along path from source to v</a:t>
            </a:r>
          </a:p>
          <a:p>
            <a:r>
              <a:rPr lang="en-US" sz="240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2400">
                <a:solidFill>
                  <a:schemeClr val="accent2"/>
                </a:solidFill>
                <a:latin typeface="Arial" charset="0"/>
                <a:cs typeface="Arial" charset="0"/>
              </a:rPr>
              <a:t>'</a:t>
            </a:r>
            <a:r>
              <a:rPr lang="en-US" sz="240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000"/>
              <a:t> set of nodes whose least cost path definitively known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181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pPr eaLnBrk="0" hangingPunct="0"/>
            <a:r>
              <a:rPr lang="en-US" sz="200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>
                <a:latin typeface="Arial" charset="0"/>
              </a:rPr>
              <a:t>5          then D(v) = c(u,v) </a:t>
            </a:r>
          </a:p>
          <a:p>
            <a:pPr eaLnBrk="0" hangingPunct="0"/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7 </a:t>
            </a:r>
          </a:p>
          <a:p>
            <a:pPr eaLnBrk="0" hangingPunct="0"/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pPr eaLnBrk="0" hangingPunct="0"/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pPr eaLnBrk="0" hangingPunct="0"/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pPr eaLnBrk="0" hangingPunct="0"/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pPr eaLnBrk="0" hangingPunct="0"/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D5B-141D-5E45-ADAC-720FDBE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E279-2139-3149-8BD7-42CC0F869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9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r>
              <a:rPr lang="en-US"/>
              <a:t>Distance vector: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  <a:endParaRPr lang="ru-RU">
              <a:solidFill>
                <a:srgbClr val="FF0000"/>
              </a:solidFill>
            </a:endParaRPr>
          </a:p>
          <a:p>
            <a:r>
              <a:rPr lang="en-US"/>
              <a:t>Node x knows cost to each neighbor v: </a:t>
            </a:r>
            <a:r>
              <a:rPr lang="en-US">
                <a:solidFill>
                  <a:srgbClr val="FF0000"/>
                </a:solidFill>
              </a:rPr>
              <a:t>c(x,v)</a:t>
            </a:r>
          </a:p>
          <a:p>
            <a:r>
              <a:rPr lang="en-US"/>
              <a:t>Node x maintains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endParaRPr lang="en-US">
              <a:solidFill>
                <a:srgbClr val="FF0000"/>
              </a:solidFill>
            </a:endParaRPr>
          </a:p>
          <a:p>
            <a:r>
              <a:rPr lang="en-US"/>
              <a:t>Node x also maintains its neighbors’ distance vectors</a:t>
            </a:r>
          </a:p>
          <a:p>
            <a:pPr lvl="1"/>
            <a:r>
              <a:rPr lang="en-US"/>
              <a:t>For each neighbor v, x maintains 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974621" y="446036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Helvetica" pitchFamily="2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Helvetica" pitchFamily="2" charset="0"/>
              </a:rPr>
              <a:t>min</a:t>
            </a:r>
            <a:r>
              <a:rPr lang="en-US">
                <a:latin typeface="Helvetica" pitchFamily="2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664077"/>
            <a:ext cx="0" cy="587374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173788" y="4549775"/>
            <a:ext cx="0" cy="31273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24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99801-4177-4F4D-BAC1-43E4B6663BC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/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sz="2400" u="sng" dirty="0">
                <a:solidFill>
                  <a:srgbClr val="FF0000"/>
                </a:solidFill>
              </a:rPr>
              <a:t>Basic idea: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node periodically sends its own distance vector estimate to neighbors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node a node x receives new DV estimate from neighbor, it updates its own DV using </a:t>
            </a:r>
            <a:r>
              <a:rPr lang="en-US" sz="2400" dirty="0">
                <a:solidFill>
                  <a:srgbClr val="C00000"/>
                </a:solidFill>
              </a:rPr>
              <a:t>Bellman-Ford</a:t>
            </a:r>
            <a:r>
              <a:rPr lang="en-US" sz="2400" dirty="0"/>
              <a:t> equation: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1238" y="3906194"/>
            <a:ext cx="6535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latin typeface="MS Mincho"/>
                <a:ea typeface="MS Mincho"/>
                <a:cs typeface="MS Mincho"/>
              </a:rPr>
              <a:t>∊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 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400" dirty="0">
                <a:latin typeface="Helvetica" pitchFamily="2" charset="0"/>
              </a:rPr>
              <a:t>Under some conditions, the estimate </a:t>
            </a:r>
            <a:r>
              <a:rPr lang="en-US" sz="2400" i="1" dirty="0" err="1">
                <a:latin typeface="Helvetica" pitchFamily="2" charset="0"/>
                <a:cs typeface="Times New Roman" pitchFamily="18" charset="0"/>
              </a:rPr>
              <a:t>D</a:t>
            </a:r>
            <a:r>
              <a:rPr lang="en-US" sz="2400" i="1" baseline="-30000" dirty="0" err="1">
                <a:latin typeface="Helvetica" pitchFamily="2" charset="0"/>
                <a:cs typeface="Times New Roman" pitchFamily="18" charset="0"/>
              </a:rPr>
              <a:t>x</a:t>
            </a:r>
            <a:r>
              <a:rPr lang="en-US" sz="2400" i="1" dirty="0">
                <a:latin typeface="Helvetica" pitchFamily="2" charset="0"/>
                <a:cs typeface="Times New Roman" pitchFamily="18" charset="0"/>
              </a:rPr>
              <a:t>(y) converge the actual least cost </a:t>
            </a:r>
            <a:r>
              <a:rPr lang="en-US" sz="2400" dirty="0">
                <a:latin typeface="Helvetica" pitchFamily="2" charset="0"/>
              </a:rPr>
              <a:t>d</a:t>
            </a:r>
            <a:r>
              <a:rPr lang="en-US" sz="2400" baseline="-25000" dirty="0">
                <a:latin typeface="Helvetica" pitchFamily="2" charset="0"/>
              </a:rPr>
              <a:t>x</a:t>
            </a:r>
            <a:r>
              <a:rPr lang="en-US" sz="2400" dirty="0">
                <a:latin typeface="Helvetica" pitchFamily="2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95166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148526" y="6492875"/>
            <a:ext cx="769451" cy="275927"/>
          </a:xfrm>
          <a:noFill/>
        </p:spPr>
        <p:txBody>
          <a:bodyPr/>
          <a:lstStyle/>
          <a:p>
            <a:fld id="{C28C6742-92D0-4B75-BAB9-BDDF310EA9F2}" type="slidenum">
              <a:rPr lang="en-US" smtClean="0">
                <a:latin typeface="Helvetica" pitchFamily="2" charset="0"/>
              </a:rPr>
              <a:pPr/>
              <a:t>17</a:t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example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29703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5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09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0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3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4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6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7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8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9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0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4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5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6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9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0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2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34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5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6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8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9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0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1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2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3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29744" name="Group 45"/>
            <p:cNvGrpSpPr>
              <a:grpSpLocks/>
            </p:cNvGrpSpPr>
            <p:nvPr/>
          </p:nvGrpSpPr>
          <p:grpSpPr bwMode="auto">
            <a:xfrm>
              <a:off x="3287" y="1748"/>
              <a:ext cx="206" cy="252"/>
              <a:chOff x="2953" y="2429"/>
              <a:chExt cx="209" cy="252"/>
            </a:xfrm>
          </p:grpSpPr>
          <p:sp>
            <p:nvSpPr>
              <p:cNvPr id="2977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71" name="Text Box 47"/>
              <p:cNvSpPr txBox="1">
                <a:spLocks noChangeArrowheads="1"/>
              </p:cNvSpPr>
              <p:nvPr/>
            </p:nvSpPr>
            <p:spPr bwMode="auto">
              <a:xfrm>
                <a:off x="2953" y="2429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u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5" name="Group 48"/>
            <p:cNvGrpSpPr>
              <a:grpSpLocks/>
            </p:cNvGrpSpPr>
            <p:nvPr/>
          </p:nvGrpSpPr>
          <p:grpSpPr bwMode="auto">
            <a:xfrm>
              <a:off x="4461" y="2132"/>
              <a:ext cx="197" cy="252"/>
              <a:chOff x="2958" y="2429"/>
              <a:chExt cx="200" cy="252"/>
            </a:xfrm>
          </p:grpSpPr>
          <p:sp>
            <p:nvSpPr>
              <p:cNvPr id="29768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9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y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6" name="Group 51"/>
            <p:cNvGrpSpPr>
              <a:grpSpLocks/>
            </p:cNvGrpSpPr>
            <p:nvPr/>
          </p:nvGrpSpPr>
          <p:grpSpPr bwMode="auto">
            <a:xfrm>
              <a:off x="3770" y="2099"/>
              <a:ext cx="213" cy="291"/>
              <a:chOff x="2950" y="2399"/>
              <a:chExt cx="214" cy="291"/>
            </a:xfrm>
          </p:grpSpPr>
          <p:sp>
            <p:nvSpPr>
              <p:cNvPr id="2976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7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399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29747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9764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5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w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8" name="Group 57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29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3" name="Text Box 5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v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9" name="Group 60"/>
            <p:cNvGrpSpPr>
              <a:grpSpLocks/>
            </p:cNvGrpSpPr>
            <p:nvPr/>
          </p:nvGrpSpPr>
          <p:grpSpPr bwMode="auto">
            <a:xfrm>
              <a:off x="5024" y="1760"/>
              <a:ext cx="213" cy="291"/>
              <a:chOff x="2949" y="2399"/>
              <a:chExt cx="215" cy="291"/>
            </a:xfrm>
          </p:grpSpPr>
          <p:sp>
            <p:nvSpPr>
              <p:cNvPr id="29760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1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9"/>
                <a:ext cx="21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z</a:t>
                </a:r>
              </a:p>
            </p:txBody>
          </p:sp>
        </p:grpSp>
        <p:sp>
          <p:nvSpPr>
            <p:cNvPr id="29750" name="Text Box 63"/>
            <p:cNvSpPr txBox="1">
              <a:spLocks noChangeArrowheads="1"/>
            </p:cNvSpPr>
            <p:nvPr/>
          </p:nvSpPr>
          <p:spPr bwMode="auto">
            <a:xfrm>
              <a:off x="3492" y="1571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1" name="Text Box 64"/>
            <p:cNvSpPr txBox="1">
              <a:spLocks noChangeArrowheads="1"/>
            </p:cNvSpPr>
            <p:nvPr/>
          </p:nvSpPr>
          <p:spPr bwMode="auto">
            <a:xfrm>
              <a:off x="3840" y="179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2" name="Text Box 65"/>
            <p:cNvSpPr txBox="1">
              <a:spLocks noChangeArrowheads="1"/>
            </p:cNvSpPr>
            <p:nvPr/>
          </p:nvSpPr>
          <p:spPr bwMode="auto">
            <a:xfrm>
              <a:off x="3404" y="200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3" name="Text Box 66"/>
            <p:cNvSpPr txBox="1">
              <a:spLocks noChangeArrowheads="1"/>
            </p:cNvSpPr>
            <p:nvPr/>
          </p:nvSpPr>
          <p:spPr bwMode="auto">
            <a:xfrm>
              <a:off x="4224" y="18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4" name="Text Box 67"/>
            <p:cNvSpPr txBox="1">
              <a:spLocks noChangeArrowheads="1"/>
            </p:cNvSpPr>
            <p:nvPr/>
          </p:nvSpPr>
          <p:spPr bwMode="auto">
            <a:xfrm>
              <a:off x="4160" y="223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5" name="Text Box 68"/>
            <p:cNvSpPr txBox="1">
              <a:spLocks noChangeArrowheads="1"/>
            </p:cNvSpPr>
            <p:nvPr/>
          </p:nvSpPr>
          <p:spPr bwMode="auto">
            <a:xfrm>
              <a:off x="4520" y="180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6" name="Text Box 69"/>
            <p:cNvSpPr txBox="1">
              <a:spLocks noChangeArrowheads="1"/>
            </p:cNvSpPr>
            <p:nvPr/>
          </p:nvSpPr>
          <p:spPr bwMode="auto">
            <a:xfrm>
              <a:off x="4881" y="207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7" name="Text Box 70"/>
            <p:cNvSpPr txBox="1">
              <a:spLocks noChangeArrowheads="1"/>
            </p:cNvSpPr>
            <p:nvPr/>
          </p:nvSpPr>
          <p:spPr bwMode="auto">
            <a:xfrm>
              <a:off x="4854" y="153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8" name="Text Box 71"/>
            <p:cNvSpPr txBox="1">
              <a:spLocks noChangeArrowheads="1"/>
            </p:cNvSpPr>
            <p:nvPr/>
          </p:nvSpPr>
          <p:spPr bwMode="auto">
            <a:xfrm>
              <a:off x="4119" y="138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9" name="Text Box 72"/>
            <p:cNvSpPr txBox="1">
              <a:spLocks noChangeArrowheads="1"/>
            </p:cNvSpPr>
            <p:nvPr/>
          </p:nvSpPr>
          <p:spPr bwMode="auto">
            <a:xfrm>
              <a:off x="3768" y="111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</p:grpSp>
      <p:sp>
        <p:nvSpPr>
          <p:cNvPr id="29700" name="Text Box 73"/>
          <p:cNvSpPr txBox="1">
            <a:spLocks noChangeArrowheads="1"/>
          </p:cNvSpPr>
          <p:nvPr/>
        </p:nvSpPr>
        <p:spPr bwMode="auto">
          <a:xfrm>
            <a:off x="5178426" y="1776414"/>
            <a:ext cx="5139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Clearly, d</a:t>
            </a:r>
            <a:r>
              <a:rPr lang="en-US" sz="2400" baseline="-25000">
                <a:latin typeface="Helvetica" pitchFamily="2" charset="0"/>
              </a:rPr>
              <a:t>v</a:t>
            </a:r>
            <a:r>
              <a:rPr lang="en-US" sz="2400">
                <a:latin typeface="Helvetica" pitchFamily="2" charset="0"/>
              </a:rPr>
              <a:t>(z) = 5, d</a:t>
            </a:r>
            <a:r>
              <a:rPr lang="en-US" sz="2400" baseline="-25000">
                <a:latin typeface="Helvetica" pitchFamily="2" charset="0"/>
              </a:rPr>
              <a:t>x</a:t>
            </a:r>
            <a:r>
              <a:rPr lang="en-US" sz="2400">
                <a:latin typeface="Helvetica" pitchFamily="2" charset="0"/>
              </a:rPr>
              <a:t>(z) = 3, d</a:t>
            </a:r>
            <a:r>
              <a:rPr lang="en-US" sz="2400" baseline="-25000">
                <a:latin typeface="Helvetica" pitchFamily="2" charset="0"/>
              </a:rPr>
              <a:t>w</a:t>
            </a:r>
            <a:r>
              <a:rPr lang="en-US" sz="2400">
                <a:latin typeface="Helvetica" pitchFamily="2" charset="0"/>
              </a:rPr>
              <a:t>(z) = 3</a:t>
            </a:r>
          </a:p>
        </p:txBody>
      </p:sp>
      <p:sp>
        <p:nvSpPr>
          <p:cNvPr id="29701" name="Text Box 74"/>
          <p:cNvSpPr txBox="1">
            <a:spLocks noChangeArrowheads="1"/>
          </p:cNvSpPr>
          <p:nvPr/>
        </p:nvSpPr>
        <p:spPr bwMode="auto">
          <a:xfrm>
            <a:off x="5799139" y="2935288"/>
            <a:ext cx="3937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d</a:t>
            </a:r>
            <a:r>
              <a:rPr lang="en-US" sz="2400" baseline="-25000">
                <a:latin typeface="Helvetica" pitchFamily="2" charset="0"/>
              </a:rPr>
              <a:t>u</a:t>
            </a:r>
            <a:r>
              <a:rPr lang="en-US" sz="2400">
                <a:latin typeface="Helvetica" pitchFamily="2" charset="0"/>
              </a:rPr>
              <a:t>(z) = min { c(u,v) + d</a:t>
            </a:r>
            <a:r>
              <a:rPr lang="en-US" sz="2400" baseline="-25000">
                <a:latin typeface="Helvetica" pitchFamily="2" charset="0"/>
              </a:rPr>
              <a:t>v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c(u,x) + d</a:t>
            </a:r>
            <a:r>
              <a:rPr lang="en-US" sz="2400" baseline="-25000">
                <a:latin typeface="Helvetica" pitchFamily="2" charset="0"/>
              </a:rPr>
              <a:t>x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c(u,w) + d</a:t>
            </a:r>
            <a:r>
              <a:rPr lang="en-US" sz="2400" baseline="-25000">
                <a:latin typeface="Helvetica" pitchFamily="2" charset="0"/>
              </a:rPr>
              <a:t>w</a:t>
            </a:r>
            <a:r>
              <a:rPr lang="en-US" sz="2400">
                <a:latin typeface="Helvetica" pitchFamily="2" charset="0"/>
              </a:rPr>
              <a:t>(z) }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= min {2 + 5,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1 + 3,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5 + 3}  = 4</a:t>
            </a:r>
          </a:p>
        </p:txBody>
      </p:sp>
      <p:sp>
        <p:nvSpPr>
          <p:cNvPr id="29702" name="Text Box 75"/>
          <p:cNvSpPr txBox="1">
            <a:spLocks noChangeArrowheads="1"/>
          </p:cNvSpPr>
          <p:nvPr/>
        </p:nvSpPr>
        <p:spPr bwMode="auto">
          <a:xfrm>
            <a:off x="1985964" y="5332414"/>
            <a:ext cx="55595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Helvetica" pitchFamily="2" charset="0"/>
              </a:rPr>
              <a:t>Node that achieves minimum is next</a:t>
            </a:r>
          </a:p>
          <a:p>
            <a:pPr eaLnBrk="0" hangingPunct="0"/>
            <a:r>
              <a:rPr lang="en-US" sz="2400">
                <a:solidFill>
                  <a:srgbClr val="FF0000"/>
                </a:solidFill>
                <a:latin typeface="Helvetica" pitchFamily="2" charset="0"/>
              </a:rPr>
              <a:t>hop in shortest path </a:t>
            </a:r>
            <a:r>
              <a:rPr lang="en-US" sz="2400">
                <a:solidFill>
                  <a:srgbClr val="FF0000"/>
                </a:solidFill>
                <a:latin typeface="Helvetica" pitchFamily="2" charset="0"/>
                <a:ea typeface="MS Mincho"/>
                <a:cs typeface="MS Mincho"/>
              </a:rPr>
              <a:t>➜ </a:t>
            </a:r>
            <a:r>
              <a:rPr lang="en-US" sz="2400">
                <a:solidFill>
                  <a:srgbClr val="FF0000"/>
                </a:solidFill>
                <a:latin typeface="Helvetica" pitchFamily="2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6387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7FCD2-BE2F-4E5C-8BB7-24E970808DA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8498" y="1735949"/>
            <a:ext cx="528890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FF0000"/>
                </a:solidFill>
              </a:rPr>
              <a:t>Iterative, asynchronous: </a:t>
            </a:r>
            <a:r>
              <a:rPr lang="en-US" sz="2000" dirty="0"/>
              <a:t>each local iteration caused by: </a:t>
            </a:r>
          </a:p>
          <a:p>
            <a:r>
              <a:rPr lang="en-US" sz="2000" dirty="0"/>
              <a:t>local link cost change </a:t>
            </a:r>
          </a:p>
          <a:p>
            <a:r>
              <a:rPr lang="en-US" sz="2000" dirty="0"/>
              <a:t>DV update message from neighbor</a:t>
            </a:r>
          </a:p>
          <a:p>
            <a:pPr>
              <a:buFont typeface="ZapfDingbats"/>
              <a:buNone/>
            </a:pPr>
            <a:r>
              <a:rPr lang="en-US" sz="2400" dirty="0">
                <a:solidFill>
                  <a:srgbClr val="FF0000"/>
                </a:solidFill>
              </a:rPr>
              <a:t>Distributed:</a:t>
            </a:r>
            <a:endParaRPr lang="en-US" sz="2400" dirty="0"/>
          </a:p>
          <a:p>
            <a:r>
              <a:rPr lang="en-US" sz="2000" dirty="0"/>
              <a:t>each node notifies neighbors when its DV changes</a:t>
            </a:r>
          </a:p>
          <a:p>
            <a:pPr lvl="1"/>
            <a:r>
              <a:rPr lang="en-US" sz="1800" dirty="0"/>
              <a:t>neighbors then notify their neighbors if necessary</a:t>
            </a:r>
            <a:endParaRPr lang="en-US" sz="2000" dirty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6753226" y="1762125"/>
            <a:ext cx="3552825" cy="4186238"/>
            <a:chOff x="3354" y="954"/>
            <a:chExt cx="2238" cy="2637"/>
          </a:xfrm>
        </p:grpSpPr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3372" y="954"/>
              <a:ext cx="2220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2400" i="1">
                  <a:solidFill>
                    <a:schemeClr val="accent2"/>
                  </a:solidFill>
                  <a:latin typeface="Arial" charset="0"/>
                </a:rPr>
                <a:t>wait</a:t>
              </a:r>
              <a:r>
                <a:rPr lang="en-US" sz="2000">
                  <a:latin typeface="Arial" charset="0"/>
                </a:rPr>
                <a:t> for (change in local link cost of msg from neighbor)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2000">
                <a:latin typeface="Arial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2400" i="1">
                  <a:solidFill>
                    <a:schemeClr val="accent2"/>
                  </a:solidFill>
                  <a:latin typeface="Arial" charset="0"/>
                </a:rPr>
                <a:t>recompute</a:t>
              </a:r>
              <a:r>
                <a:rPr lang="en-US" sz="2000">
                  <a:latin typeface="Arial" charset="0"/>
                </a:rPr>
                <a:t> estimates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2000">
                <a:latin typeface="Arial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2000">
                  <a:latin typeface="Arial" charset="0"/>
                </a:rPr>
                <a:t>if DV to any dest has changed, </a:t>
              </a:r>
              <a:r>
                <a:rPr lang="en-US" sz="2400" i="1">
                  <a:solidFill>
                    <a:schemeClr val="accent2"/>
                  </a:solidFill>
                  <a:latin typeface="Arial" charset="0"/>
                </a:rPr>
                <a:t>notify</a:t>
              </a:r>
              <a:r>
                <a:rPr lang="en-US" sz="2000">
                  <a:latin typeface="Arial" charset="0"/>
                </a:rPr>
                <a:t> neighbors </a:t>
              </a:r>
              <a:endParaRPr lang="en-US" sz="2400">
                <a:latin typeface="Arial" charset="0"/>
              </a:endParaRPr>
            </a:p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>
              <a:off x="4344" y="1776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Line 7"/>
            <p:cNvSpPr>
              <a:spLocks noChangeShapeType="1"/>
            </p:cNvSpPr>
            <p:nvPr/>
          </p:nvSpPr>
          <p:spPr bwMode="auto">
            <a:xfrm>
              <a:off x="4338" y="2418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Freeform 8"/>
            <p:cNvSpPr>
              <a:spLocks/>
            </p:cNvSpPr>
            <p:nvPr/>
          </p:nvSpPr>
          <p:spPr bwMode="auto">
            <a:xfrm>
              <a:off x="3354" y="1212"/>
              <a:ext cx="978" cy="2256"/>
            </a:xfrm>
            <a:custGeom>
              <a:avLst/>
              <a:gdLst>
                <a:gd name="T0" fmla="*/ 960 w 978"/>
                <a:gd name="T1" fmla="*/ 2010 h 2256"/>
                <a:gd name="T2" fmla="*/ 961 w 978"/>
                <a:gd name="T3" fmla="*/ 2256 h 2256"/>
                <a:gd name="T4" fmla="*/ 0 w 978"/>
                <a:gd name="T5" fmla="*/ 2256 h 2256"/>
                <a:gd name="T6" fmla="*/ 0 w 978"/>
                <a:gd name="T7" fmla="*/ 0 h 2256"/>
                <a:gd name="T8" fmla="*/ 978 w 978"/>
                <a:gd name="T9" fmla="*/ 0 h 2256"/>
                <a:gd name="T10" fmla="*/ 978 w 978"/>
                <a:gd name="T11" fmla="*/ 155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6473426" y="1379539"/>
            <a:ext cx="1559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00"/>
                </a:solidFill>
              </a:rPr>
              <a:t>Each node:</a:t>
            </a: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0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C483CE-D3D9-4549-965A-4547DA91642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5" y="826"/>
              <a:ext cx="4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218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21856" y="55795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9056" y="2074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9256" y="19981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9256" y="37507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90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128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92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2971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810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7010401" y="21336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86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48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1524000" y="685800"/>
            <a:ext cx="1368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1524000" y="2590800"/>
            <a:ext cx="1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1524001" y="4343400"/>
            <a:ext cx="13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3247005" y="184836"/>
            <a:ext cx="428194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8040149" y="107454"/>
            <a:ext cx="2541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i="1" dirty="0" err="1">
                <a:latin typeface="Times" pitchFamily="2" charset="0"/>
              </a:rPr>
              <a:t>D</a:t>
            </a:r>
            <a:r>
              <a:rPr lang="fr-FR" i="1" baseline="-25000" dirty="0" err="1">
                <a:latin typeface="Times" pitchFamily="2" charset="0"/>
              </a:rPr>
              <a:t>x</a:t>
            </a:r>
            <a:r>
              <a:rPr lang="fr-FR" i="1" dirty="0">
                <a:latin typeface="Times" pitchFamily="2" charset="0"/>
              </a:rPr>
              <a:t>(z) = </a:t>
            </a:r>
            <a:r>
              <a:rPr lang="fr-FR" dirty="0">
                <a:latin typeface="Times" pitchFamily="2" charset="0"/>
              </a:rPr>
              <a:t>min{</a:t>
            </a:r>
            <a:r>
              <a:rPr lang="fr-FR" i="1" dirty="0">
                <a:latin typeface="Times" pitchFamily="2" charset="0"/>
              </a:rPr>
              <a:t>c(</a:t>
            </a:r>
            <a:r>
              <a:rPr lang="fr-FR" i="1" dirty="0" err="1">
                <a:latin typeface="Times" pitchFamily="2" charset="0"/>
              </a:rPr>
              <a:t>x,y</a:t>
            </a:r>
            <a:r>
              <a:rPr lang="fr-FR" i="1" dirty="0">
                <a:latin typeface="Times" pitchFamily="2" charset="0"/>
              </a:rPr>
              <a:t>) + </a:t>
            </a:r>
            <a:br>
              <a:rPr lang="fr-FR" i="1" dirty="0">
                <a:latin typeface="Times" pitchFamily="2" charset="0"/>
              </a:rPr>
            </a:br>
            <a:r>
              <a:rPr lang="fr-FR" i="1" dirty="0">
                <a:latin typeface="Times" pitchFamily="2" charset="0"/>
              </a:rPr>
              <a:t>      D</a:t>
            </a:r>
            <a:r>
              <a:rPr lang="fr-FR" i="1" baseline="-25000" dirty="0">
                <a:latin typeface="Times" pitchFamily="2" charset="0"/>
              </a:rPr>
              <a:t>y</a:t>
            </a:r>
            <a:r>
              <a:rPr lang="fr-FR" i="1" dirty="0">
                <a:latin typeface="Times" pitchFamily="2" charset="0"/>
              </a:rPr>
              <a:t>(z), c(</a:t>
            </a:r>
            <a:r>
              <a:rPr lang="fr-FR" i="1" dirty="0" err="1">
                <a:latin typeface="Times" pitchFamily="2" charset="0"/>
              </a:rPr>
              <a:t>x,z</a:t>
            </a:r>
            <a:r>
              <a:rPr lang="fr-FR" i="1" dirty="0">
                <a:latin typeface="Times" pitchFamily="2" charset="0"/>
              </a:rPr>
              <a:t>) + D</a:t>
            </a:r>
            <a:r>
              <a:rPr lang="fr-FR" i="1" baseline="-25000" dirty="0">
                <a:latin typeface="Times" pitchFamily="2" charset="0"/>
              </a:rPr>
              <a:t>z</a:t>
            </a:r>
            <a:r>
              <a:rPr lang="fr-FR" i="1" dirty="0">
                <a:latin typeface="Times" pitchFamily="2" charset="0"/>
              </a:rPr>
              <a:t>(z)</a:t>
            </a:r>
            <a:r>
              <a:rPr lang="fr-FR" dirty="0">
                <a:latin typeface="Times" pitchFamily="2" charset="0"/>
              </a:rPr>
              <a:t>} </a:t>
            </a:r>
          </a:p>
          <a:p>
            <a:pPr algn="just" eaLnBrk="0" hangingPunct="0"/>
            <a:r>
              <a:rPr lang="fr-FR" dirty="0">
                <a:latin typeface="Times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0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4" y="2001353"/>
            <a:ext cx="4184626" cy="130857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</a:rPr>
              <a:t>forwarding:</a:t>
            </a:r>
            <a:r>
              <a:rPr lang="en-US" sz="2400" dirty="0"/>
              <a:t> move packets from router</a:t>
            </a:r>
            <a:r>
              <a:rPr lang="ja-JP" altLang="en-US" sz="2400" dirty="0"/>
              <a:t>’</a:t>
            </a:r>
            <a:r>
              <a:rPr lang="en-US" altLang="ja-JP" sz="2400" dirty="0"/>
              <a:t>s 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Helvetica" pitchFamily="2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Helvetica" pitchFamily="2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Helvetica" pitchFamily="2" charset="0"/>
              </a:rPr>
              <a:t>plane</a:t>
            </a:r>
            <a:endParaRPr lang="en-US" sz="3600" i="1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86240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  <a:cs typeface="Gill Sans MT"/>
              </a:rPr>
              <a:t>logically centralized control (software defined networking)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7553214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Helvetica" pitchFamily="2" charset="0"/>
              </a:rPr>
              <a:t>Recall: two network-layer functions: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routing:</a:t>
            </a:r>
            <a:r>
              <a:rPr lang="en-US" sz="2400" dirty="0">
                <a:latin typeface="Helvetica" pitchFamily="2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1680850" y="1462087"/>
            <a:ext cx="601999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updates routing info, recalculates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if DV changes, notify neighbors</a:t>
            </a:r>
            <a:r>
              <a:rPr lang="en-US" sz="2200" dirty="0">
                <a:latin typeface="Helvetica" pitchFamily="2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091966" cy="12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Helvetica" pitchFamily="2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”</a:t>
            </a:r>
            <a:endParaRPr lang="en-US" sz="1600">
              <a:solidFill>
                <a:srgbClr val="CC0000"/>
              </a:solidFill>
              <a:latin typeface="Helvetica" pitchFamily="2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x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z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8" y="1658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50</a:t>
              </a:r>
              <a:endParaRPr lang="en-US">
                <a:latin typeface="Helvetica" pitchFamily="2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y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0118"/>
            <a:ext cx="6691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0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1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z</a:t>
            </a:r>
            <a:r>
              <a:rPr lang="en-US">
                <a:latin typeface="Helvetica" pitchFamily="2" charset="0"/>
              </a:rPr>
              <a:t> receives update from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, updates its table, computes new least cost to </a:t>
            </a:r>
            <a:r>
              <a:rPr lang="en-US" i="1">
                <a:latin typeface="Helvetica" pitchFamily="2" charset="0"/>
              </a:rPr>
              <a:t>x</a:t>
            </a:r>
            <a:r>
              <a:rPr lang="en-US">
                <a:latin typeface="Helvetica" pitchFamily="2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2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receives </a:t>
            </a:r>
            <a:r>
              <a:rPr lang="en-US" i="1">
                <a:latin typeface="Helvetica" pitchFamily="2" charset="0"/>
              </a:rPr>
              <a:t>z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update, updates its distance table. 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least costs do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change, so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en-US" altLang="ja-JP">
                <a:latin typeface="Helvetica" pitchFamily="2" charset="0"/>
              </a:rPr>
              <a:t>  does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send a message to </a:t>
            </a:r>
            <a:r>
              <a:rPr lang="en-US" altLang="ja-JP" i="1">
                <a:latin typeface="Helvetica" pitchFamily="2" charset="0"/>
              </a:rPr>
              <a:t>z</a:t>
            </a:r>
            <a:r>
              <a:rPr lang="en-US" altLang="ja-JP">
                <a:latin typeface="Helvetica" pitchFamily="2" charset="0"/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Helvetica" pitchFamily="2" charset="0"/>
              </a:rPr>
              <a:t>* Check out the online interactive exercises for more examples: h</a:t>
            </a:r>
            <a:r>
              <a:rPr lang="en-US" sz="1200" dirty="0">
                <a:latin typeface="Helvetica" pitchFamily="2" charset="0"/>
              </a:rPr>
              <a:t>ttp://gaia.cs.umass.edu/kurose_ross/interactive/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86-4BE9-8049-A3D4-7B283C9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254099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4CB3-3E4A-4DA9-8C4C-73630FF46F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Count-to-Infinity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distance vector routing, good news travels fast, but bad news travels slowly</a:t>
            </a:r>
          </a:p>
          <a:p>
            <a:r>
              <a:rPr lang="en-US"/>
              <a:t>When a router goes down, it takes can take a really long time before all the other routers become aware of it</a:t>
            </a:r>
          </a:p>
        </p:txBody>
      </p:sp>
    </p:spTree>
    <p:extLst>
      <p:ext uri="{BB962C8B-B14F-4D97-AF65-F5344CB8AC3E}">
        <p14:creationId xmlns:p14="http://schemas.microsoft.com/office/powerpoint/2010/main" val="369671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5912B-8DDC-41D3-AFBE-ABA9843D510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Count-to-Infinity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130551" y="2297113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0197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27589" y="2208214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9465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6864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04000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0355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4810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41863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588001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92876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8481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41863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5880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492875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8481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741863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5880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92875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8481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741863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5880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492875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8481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741863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5880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492875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481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741863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5880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92875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38481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4741863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55880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492875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3036888" y="2132013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3049588" y="2132013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218364" y="2535238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7218364" y="3048000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7218364" y="3608388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7218364" y="41640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7218364" y="47355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7218364" y="5295900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5 exchanges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4300539" y="6015038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etc…  to infinity</a:t>
            </a:r>
          </a:p>
        </p:txBody>
      </p:sp>
    </p:spTree>
    <p:extLst>
      <p:ext uri="{BB962C8B-B14F-4D97-AF65-F5344CB8AC3E}">
        <p14:creationId xmlns:p14="http://schemas.microsoft.com/office/powerpoint/2010/main" val="252405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090-EE33-8E46-A346-40A808B3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Count-to-infinity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4DF0E0F1-B693-114E-BF7B-FB4865AB5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</a:rPr>
              <a:t>“Bad news travels slowly”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i="1" dirty="0">
              <a:solidFill>
                <a:srgbClr val="CC0000"/>
              </a:solidFill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sz="2800" i="1" dirty="0">
                <a:solidFill>
                  <a:srgbClr val="CC0000"/>
                </a:solidFill>
              </a:rPr>
              <a:t>oisoned reverse: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/>
              <a:t>Z tells Y its (Z</a:t>
            </a:r>
            <a:r>
              <a:rPr lang="ja-JP" altLang="en-US" sz="2000"/>
              <a:t>’</a:t>
            </a:r>
            <a:r>
              <a:rPr lang="en-US" altLang="ja-JP" sz="2000" dirty="0"/>
              <a:t>s) distance to X is infinite (so Y won</a:t>
            </a:r>
            <a:r>
              <a:rPr lang="ja-JP" altLang="en-US" sz="2000"/>
              <a:t>’</a:t>
            </a:r>
            <a:r>
              <a:rPr lang="en-US" altLang="ja-JP" sz="2000" dirty="0"/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Will this completely solve count to infinity problem?</a:t>
            </a:r>
          </a:p>
        </p:txBody>
      </p:sp>
    </p:spTree>
    <p:extLst>
      <p:ext uri="{BB962C8B-B14F-4D97-AF65-F5344CB8AC3E}">
        <p14:creationId xmlns:p14="http://schemas.microsoft.com/office/powerpoint/2010/main" val="325494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038" y="1677955"/>
            <a:ext cx="5059914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with n nodes, E links,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r>
              <a:rPr lang="en-US" sz="2000" dirty="0"/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exchange between neighbors only</a:t>
            </a:r>
          </a:p>
          <a:p>
            <a:pPr lvl="1"/>
            <a:r>
              <a:rPr lang="en-US" sz="2000" dirty="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O(n</a:t>
            </a:r>
            <a:r>
              <a:rPr lang="en-US" sz="2000" b="1" baseline="30000" dirty="0"/>
              <a:t>2</a:t>
            </a:r>
            <a:r>
              <a:rPr lang="en-US" sz="2000" dirty="0"/>
              <a:t>) algorithm requires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endParaRPr lang="en-US" sz="2000" dirty="0"/>
          </a:p>
          <a:p>
            <a:pPr lvl="1"/>
            <a:r>
              <a:rPr lang="en-US" sz="2000" dirty="0"/>
              <a:t>may have oscillations</a:t>
            </a:r>
            <a:endParaRPr lang="en-US" sz="1800" dirty="0"/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/>
              <a:t> convergence time varies</a:t>
            </a:r>
          </a:p>
          <a:p>
            <a:pPr lvl="1"/>
            <a:r>
              <a:rPr lang="en-US" sz="2000" dirty="0"/>
              <a:t>may be routing loops</a:t>
            </a:r>
          </a:p>
          <a:p>
            <a:pPr lvl="1"/>
            <a:r>
              <a:rPr lang="en-US" sz="2000" dirty="0"/>
              <a:t>count-to-infinity problem</a:t>
            </a:r>
            <a:endParaRPr lang="en-US" sz="1800" dirty="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711293"/>
            <a:ext cx="4761333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</a:t>
            </a:r>
            <a:r>
              <a:rPr lang="ja-JP" altLang="en-US" sz="2000"/>
              <a:t>’</a:t>
            </a:r>
            <a:r>
              <a:rPr lang="en-US" altLang="ja-JP" sz="2000" dirty="0"/>
              <a:t>s 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D51A63-701F-E144-915D-C17AAE5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</p:spTree>
    <p:extLst>
      <p:ext uri="{BB962C8B-B14F-4D97-AF65-F5344CB8AC3E}">
        <p14:creationId xmlns:p14="http://schemas.microsoft.com/office/powerpoint/2010/main" val="174268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44CE-176C-E94B-92E1-F5C7F45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 and Inter-AS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A8C2-26A1-D448-86FF-22CB3D3B2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6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963" y="3844538"/>
            <a:ext cx="4356035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billions of destinations:</a:t>
            </a:r>
          </a:p>
          <a:p>
            <a:r>
              <a:rPr 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20247" y="3844538"/>
            <a:ext cx="5000625" cy="2514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 dirty="0"/>
              <a:t>internet = network of networks</a:t>
            </a:r>
          </a:p>
          <a:p>
            <a:pPr>
              <a:defRPr/>
            </a:pPr>
            <a:r>
              <a:rPr lang="en-US" sz="2400" dirty="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8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network </a:t>
            </a:r>
            <a:r>
              <a:rPr lang="ja-JP" altLang="en-US" sz="2800" dirty="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flat</a:t>
            </a:r>
            <a:r>
              <a:rPr lang="ja-JP" altLang="en-US" sz="2800" dirty="0">
                <a:latin typeface="Helvetica" pitchFamily="2" charset="0"/>
              </a:rPr>
              <a:t>”</a:t>
            </a:r>
            <a:endParaRPr lang="en-US" altLang="ja-JP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latin typeface="Helvetica" pitchFamily="2" charset="0"/>
              </a:rPr>
              <a:t>… not</a:t>
            </a:r>
            <a:r>
              <a:rPr lang="en-US" sz="2800" dirty="0">
                <a:latin typeface="Helvetica" pitchFamily="2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123352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Internet’s approach to scalable routing</a:t>
            </a:r>
          </a:p>
        </p:txBody>
      </p:sp>
    </p:spTree>
    <p:extLst>
      <p:ext uri="{BB962C8B-B14F-4D97-AF65-F5344CB8AC3E}">
        <p14:creationId xmlns:p14="http://schemas.microsoft.com/office/powerpoint/2010/main" val="4113937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Intra-AS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Helvetica" pitchFamily="2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638925" y="3082150"/>
            <a:ext cx="4651116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45194-4F71-1540-BE64-81A4E59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Interconnected </a:t>
            </a:r>
            <a:r>
              <a:rPr lang="en-US" dirty="0" err="1"/>
              <a:t>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2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Protocol: distance vector protocol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OSPF: Open Shortest Path First (IS-IS protocol essentially same as OSPF): link state protocol</a:t>
            </a: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/>
              <a:t>IGRP: Interior Gateway Routing Protocol (Cisco proprietary for decades, until 2016)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2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644128" y="414954"/>
            <a:ext cx="61157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400" dirty="0">
                <a:latin typeface="Helvetica" pitchFamily="2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8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latin typeface="Helvetica" pitchFamily="2" charset="0"/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  <a:latin typeface="Helvetica" pitchFamily="2" charset="0"/>
              </a:rPr>
              <a:t>in each and every router </a:t>
            </a:r>
            <a:r>
              <a:rPr lang="en-US" sz="2400" dirty="0">
                <a:latin typeface="Helvetica" pitchFamily="2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latin typeface="Helvetica" pitchFamily="2" charset="0"/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ABB8-B62F-6340-B7E8-4422E73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Inter-AS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D399-BD2A-FD47-A9F5-F247A720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understand the </a:t>
            </a:r>
            <a:r>
              <a:rPr lang="en-US" i="1" dirty="0">
                <a:solidFill>
                  <a:srgbClr val="C00000"/>
                </a:solidFill>
              </a:rPr>
              <a:t>Border Gateway Protocol (BGP)!</a:t>
            </a:r>
          </a:p>
          <a:p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The “glue” that holds the Internet together</a:t>
            </a:r>
          </a:p>
        </p:txBody>
      </p:sp>
    </p:spTree>
    <p:extLst>
      <p:ext uri="{BB962C8B-B14F-4D97-AF65-F5344CB8AC3E}">
        <p14:creationId xmlns:p14="http://schemas.microsoft.com/office/powerpoint/2010/main" val="795109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FF87-4199-1048-913E-299D8D31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243D-921B-6046-934D-1BDB30AB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CEEB-34C7-EF48-98D4-175AF878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37EF3-4795-D042-BDEB-B1156647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9448800" cy="5105400"/>
          </a:xfrm>
        </p:spPr>
        <p:txBody>
          <a:bodyPr/>
          <a:lstStyle/>
          <a:p>
            <a:r>
              <a:rPr lang="ja-JP" altLang="en-US" dirty="0"/>
              <a:t>“</a:t>
            </a:r>
            <a:r>
              <a:rPr lang="en-US" altLang="ja-JP" dirty="0"/>
              <a:t>open</a:t>
            </a:r>
            <a:r>
              <a:rPr lang="ja-JP" altLang="en-US" dirty="0"/>
              <a:t>”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 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</a:t>
            </a:r>
            <a:r>
              <a:rPr lang="en-US" i="1" dirty="0">
                <a:solidFill>
                  <a:srgbClr val="CC0000"/>
                </a:solidFill>
              </a:rPr>
              <a:t>entire</a:t>
            </a:r>
            <a:r>
              <a:rPr lang="en-US" dirty="0"/>
              <a:t> AS</a:t>
            </a:r>
          </a:p>
          <a:p>
            <a:pPr lvl="1"/>
            <a:r>
              <a:rPr lang="en-US" dirty="0"/>
              <a:t>carried in OSPF messages directly over IP (rather than TCP or UDP</a:t>
            </a:r>
          </a:p>
          <a:p>
            <a:pPr lvl="1"/>
            <a:r>
              <a:rPr lang="en-US" dirty="0"/>
              <a:t>link state: for each attached link</a:t>
            </a:r>
          </a:p>
          <a:p>
            <a:r>
              <a:rPr lang="en-US" i="1" dirty="0">
                <a:solidFill>
                  <a:srgbClr val="CC0000"/>
                </a:solidFill>
              </a:rPr>
              <a:t>IS-IS routing</a:t>
            </a:r>
            <a:r>
              <a:rPr lang="en-US" dirty="0"/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66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OSPF </a:t>
            </a:r>
            <a:r>
              <a:rPr lang="ja-JP" altLang="en-US" dirty="0"/>
              <a:t>“</a:t>
            </a:r>
            <a:r>
              <a:rPr lang="en-US" altLang="ja-JP" dirty="0"/>
              <a:t>advanced</a:t>
            </a:r>
            <a:r>
              <a:rPr lang="ja-JP" altLang="en-US" dirty="0"/>
              <a:t>”</a:t>
            </a:r>
            <a:r>
              <a:rPr lang="en-US" altLang="ja-JP" dirty="0"/>
              <a:t> features</a:t>
            </a:r>
            <a:endParaRPr lang="en-US" dirty="0"/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97856"/>
            <a:ext cx="10515600" cy="48768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C0000"/>
                </a:solidFill>
              </a:rPr>
              <a:t>security:</a:t>
            </a:r>
            <a:r>
              <a:rPr lang="en-US" dirty="0"/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</a:rPr>
              <a:t>multiple </a:t>
            </a:r>
            <a:r>
              <a:rPr lang="en-US" dirty="0"/>
              <a:t>same-cost </a:t>
            </a:r>
            <a:r>
              <a:rPr lang="en-US" dirty="0">
                <a:solidFill>
                  <a:srgbClr val="CC0000"/>
                </a:solidFill>
              </a:rPr>
              <a:t>paths</a:t>
            </a:r>
            <a:r>
              <a:rPr lang="en-US" dirty="0"/>
              <a:t> allowed (only one path in RIP)</a:t>
            </a:r>
          </a:p>
          <a:p>
            <a:r>
              <a:rPr lang="en-US" dirty="0"/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</a:rPr>
              <a:t>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(e.g., satellite link cost set </a:t>
            </a:r>
            <a:r>
              <a:rPr lang="en-US" altLang="ja-JP" dirty="0"/>
              <a:t>low for best effort </a:t>
            </a:r>
            <a:r>
              <a:rPr lang="en-US" altLang="ja-JP" dirty="0" err="1"/>
              <a:t>ToS</a:t>
            </a:r>
            <a:r>
              <a:rPr lang="en-US" altLang="ja-JP" dirty="0"/>
              <a:t>; high for real-time </a:t>
            </a:r>
            <a:r>
              <a:rPr lang="en-US" altLang="ja-JP" dirty="0" err="1"/>
              <a:t>ToS</a:t>
            </a:r>
            <a:r>
              <a:rPr lang="en-US" altLang="ja-JP" dirty="0"/>
              <a:t>)</a:t>
            </a:r>
          </a:p>
          <a:p>
            <a:r>
              <a:rPr lang="en-US" dirty="0"/>
              <a:t>integrated </a:t>
            </a:r>
            <a:r>
              <a:rPr lang="en-US" dirty="0" err="1"/>
              <a:t>uni</a:t>
            </a:r>
            <a:r>
              <a:rPr lang="en-US" dirty="0"/>
              <a:t>- and </a:t>
            </a:r>
            <a:r>
              <a:rPr lang="en-US" dirty="0">
                <a:solidFill>
                  <a:srgbClr val="CC0000"/>
                </a:solidFill>
              </a:rPr>
              <a:t>multi-cast</a:t>
            </a:r>
            <a:r>
              <a:rPr lang="en-US" dirty="0"/>
              <a:t> support: </a:t>
            </a:r>
          </a:p>
          <a:p>
            <a:pPr lvl="1"/>
            <a:r>
              <a:rPr lang="en-US" sz="2800" dirty="0"/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</a:rPr>
              <a:t>hierarchical</a:t>
            </a:r>
            <a:r>
              <a:rPr lang="en-US" dirty="0"/>
              <a:t> OSPF in large domains.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95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3551239" y="1652589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5203826" y="2039939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6481764" y="2036764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7893051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6472239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5207000" y="2471739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8304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8332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6365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5927726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6170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5978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4213225" y="2319339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3608388" y="3171826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2959100" y="4024314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3814764" y="4552951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3687764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2611439" y="2833689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5475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7904164" y="2774951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6616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8140700" y="1714501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2460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6026150" y="5734051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9110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5918201" y="2411414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4743450" y="2822576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7493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8470900" y="5018089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7083426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6386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8058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6548439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5678488" y="3463926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4492626" y="3270251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7426326" y="2276476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8348664" y="3119439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8132764" y="3952876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8942389" y="4797426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6072189" y="1871664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6091239" y="3273426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4838701" y="2276476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3854451" y="3063876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3305176" y="3841751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3892551" y="4362451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3543301" y="5095876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2713039" y="4511676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5673726" y="4191001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6484939" y="4610101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5900739" y="5051426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6C68BA-D58F-1E4F-BEC6-54631D95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OSPF</a:t>
            </a:r>
          </a:p>
        </p:txBody>
      </p:sp>
    </p:spTree>
    <p:extLst>
      <p:ext uri="{BB962C8B-B14F-4D97-AF65-F5344CB8AC3E}">
        <p14:creationId xmlns:p14="http://schemas.microsoft.com/office/powerpoint/2010/main" val="269852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161" y="1701704"/>
            <a:ext cx="9798299" cy="477419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C0000"/>
                </a:solidFill>
              </a:rPr>
              <a:t>two-level hierarchy:</a:t>
            </a:r>
            <a:r>
              <a:rPr lang="en-US" dirty="0"/>
              <a:t> local area, backbone.</a:t>
            </a:r>
          </a:p>
          <a:p>
            <a:pPr lvl="1"/>
            <a:r>
              <a:rPr lang="en-US" sz="2800" dirty="0"/>
              <a:t>link-state advertisements only in area </a:t>
            </a:r>
          </a:p>
          <a:p>
            <a:pPr lvl="1"/>
            <a:r>
              <a:rPr lang="en-US" sz="2800" dirty="0"/>
              <a:t>each nodes has detailed area topology; only know direction (shortest path) to nets in other areas.</a:t>
            </a:r>
            <a:endParaRPr lang="en-US" dirty="0"/>
          </a:p>
          <a:p>
            <a:r>
              <a:rPr lang="en-US" i="1" dirty="0">
                <a:solidFill>
                  <a:srgbClr val="CC0000"/>
                </a:solidFill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ja-JP" altLang="en-US" dirty="0"/>
              <a:t>“</a:t>
            </a:r>
            <a:r>
              <a:rPr lang="en-US" altLang="ja-JP" dirty="0"/>
              <a:t>summarize</a:t>
            </a:r>
            <a:r>
              <a:rPr lang="ja-JP" altLang="en-US" dirty="0"/>
              <a:t>”</a:t>
            </a:r>
            <a:r>
              <a:rPr lang="en-US" altLang="ja-JP" dirty="0"/>
              <a:t> distances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</a:rPr>
              <a:t>backbone routers:</a:t>
            </a:r>
            <a:r>
              <a:rPr lang="en-US" dirty="0"/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</a:rPr>
              <a:t>boundary routers:</a:t>
            </a:r>
            <a:r>
              <a:rPr lang="en-US" dirty="0"/>
              <a:t> connect to other AS</a:t>
            </a:r>
            <a:r>
              <a:rPr lang="ja-JP" altLang="en-US" dirty="0"/>
              <a:t>’</a:t>
            </a:r>
            <a:r>
              <a:rPr lang="en-US" altLang="ja-JP" dirty="0" err="1"/>
              <a:t>es</a:t>
            </a:r>
            <a:r>
              <a:rPr lang="en-US" altLang="ja-JP" dirty="0"/>
              <a:t>.</a:t>
            </a:r>
            <a:endParaRPr lang="en-US" altLang="ja-JP" sz="2400" dirty="0"/>
          </a:p>
          <a:p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5434F2-1A3A-4C40-97CB-ECDCAD82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OSPF</a:t>
            </a:r>
          </a:p>
        </p:txBody>
      </p:sp>
    </p:spTree>
    <p:extLst>
      <p:ext uri="{BB962C8B-B14F-4D97-AF65-F5344CB8AC3E}">
        <p14:creationId xmlns:p14="http://schemas.microsoft.com/office/powerpoint/2010/main" val="17985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1232" y="1690688"/>
            <a:ext cx="9335665" cy="4274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+mn-cs"/>
              </a:rPr>
              <a:t>path: sequence of routers packets will traverse in going from given initial source host to given final destination host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“good”: least “cost”, “fastest”, “least congested”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routing: a “top-10” networking challenge!</a:t>
            </a:r>
            <a:endParaRPr lang="en-US" sz="3200" dirty="0"/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EAAD1-1239-034A-BDA1-655EC4F8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r>
              <a:rPr lang="en-US" altLang="ja-JP" dirty="0"/>
              <a:t>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E0A60C-D307-45B2-B1E7-250BD3F8CC1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8438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4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5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56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59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0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1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4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5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66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69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70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9" name="Group 44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850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6" name="Text Box 46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0" name="Group 47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8503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4" name="Text Box 49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1" name="Group 50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850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2" name="Text Box 52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8482" name="Group 53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8499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500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3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849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84" name="Group 59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8495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496" name="Text Box 61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8485" name="Text Box 62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6" name="Text Box 63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7" name="Text Box 64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8" name="Text Box 65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89" name="Text Box 66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0" name="Text Box 67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1" name="Text Box 68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2" name="Text Box 69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3" name="Text Box 70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8494" name="Text Box 71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8435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Graph: G = (N,E)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N = set of routers = { u, v, w, x, y, z }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18436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18437" name="Text Box 74"/>
          <p:cNvSpPr txBox="1">
            <a:spLocks noChangeArrowheads="1"/>
          </p:cNvSpPr>
          <p:nvPr/>
        </p:nvSpPr>
        <p:spPr bwMode="auto">
          <a:xfrm>
            <a:off x="2217738" y="5106988"/>
            <a:ext cx="7443704" cy="92333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Helvetica" pitchFamily="2" charset="0"/>
              </a:rPr>
              <a:t>Remark: Graph abstraction is useful in other network contexts</a:t>
            </a:r>
          </a:p>
          <a:p>
            <a:pPr eaLnBrk="0" hangingPunct="0"/>
            <a:endParaRPr lang="en-US">
              <a:solidFill>
                <a:srgbClr val="FF0000"/>
              </a:solidFill>
              <a:latin typeface="Helvetica" pitchFamily="2" charset="0"/>
            </a:endParaRPr>
          </a:p>
          <a:p>
            <a:pPr eaLnBrk="0" hangingPunct="0"/>
            <a:r>
              <a:rPr lang="en-US">
                <a:solidFill>
                  <a:srgbClr val="FF0000"/>
                </a:solidFill>
                <a:latin typeface="Helvetica" pitchFamily="2" charset="0"/>
              </a:rPr>
              <a:t>Example: 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59798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7F4EF0-B82E-489D-B295-145232850E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946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6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7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8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8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949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505" name="Group 45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1953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2" name="Text Box 47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6" name="Group 48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1952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30" name="Text Box 50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7" name="Group 51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1952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8" name="Text Box 53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19508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1952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6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09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952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4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9510" name="Group 60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1952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9522" name="Text Box 62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19511" name="Text Box 63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2" name="Text Box 64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3" name="Text Box 65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4" name="Text Box 66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5" name="Text Box 67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6" name="Text Box 68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7" name="Text Box 69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8" name="Text Box 70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19" name="Text Box 71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520" name="Text Box 72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9460" name="Text Box 73"/>
          <p:cNvSpPr txBox="1">
            <a:spLocks noChangeArrowheads="1"/>
          </p:cNvSpPr>
          <p:nvPr/>
        </p:nvSpPr>
        <p:spPr bwMode="auto">
          <a:xfrm>
            <a:off x="6789738" y="1693863"/>
            <a:ext cx="31046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/>
              <a:t> c(x,x’) = cost of link (x,x’)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   - e.g., c(w,z) = 5</a:t>
            </a:r>
          </a:p>
          <a:p>
            <a:pPr eaLnBrk="0" hangingPunct="0"/>
            <a:endParaRPr lang="en-US"/>
          </a:p>
          <a:p>
            <a:pPr eaLnBrk="0" hangingPunct="0">
              <a:buFontTx/>
              <a:buChar char="•"/>
            </a:pPr>
            <a:r>
              <a:rPr lang="en-US"/>
              <a:t> cost could always be 1, or </a:t>
            </a:r>
          </a:p>
          <a:p>
            <a:pPr eaLnBrk="0" hangingPunct="0"/>
            <a:r>
              <a:rPr lang="en-US"/>
              <a:t>inversely related to bandwidth,</a:t>
            </a:r>
          </a:p>
          <a:p>
            <a:pPr eaLnBrk="0" hangingPunct="0"/>
            <a:r>
              <a:rPr lang="en-US"/>
              <a:t>or inversely related to </a:t>
            </a:r>
          </a:p>
          <a:p>
            <a:pPr eaLnBrk="0" hangingPunct="0"/>
            <a:r>
              <a:rPr lang="en-US"/>
              <a:t>congestion</a:t>
            </a:r>
          </a:p>
        </p:txBody>
      </p:sp>
      <p:sp>
        <p:nvSpPr>
          <p:cNvPr id="19461" name="Text Box 74"/>
          <p:cNvSpPr txBox="1">
            <a:spLocks noChangeArrowheads="1"/>
          </p:cNvSpPr>
          <p:nvPr/>
        </p:nvSpPr>
        <p:spPr bwMode="auto">
          <a:xfrm>
            <a:off x="2449513" y="4232275"/>
            <a:ext cx="601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19462" name="Text Box 75"/>
          <p:cNvSpPr txBox="1">
            <a:spLocks noChangeArrowheads="1"/>
          </p:cNvSpPr>
          <p:nvPr/>
        </p:nvSpPr>
        <p:spPr bwMode="auto">
          <a:xfrm>
            <a:off x="2025650" y="4860925"/>
            <a:ext cx="5836021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Helvetica" pitchFamily="2" charset="0"/>
              </a:rPr>
              <a:t>Question: What’s the least-cost path between u and z ?</a:t>
            </a:r>
          </a:p>
        </p:txBody>
      </p:sp>
      <p:sp>
        <p:nvSpPr>
          <p:cNvPr id="19463" name="Text Box 76"/>
          <p:cNvSpPr txBox="1">
            <a:spLocks noChangeArrowheads="1"/>
          </p:cNvSpPr>
          <p:nvPr/>
        </p:nvSpPr>
        <p:spPr bwMode="auto">
          <a:xfrm>
            <a:off x="1909764" y="5468939"/>
            <a:ext cx="7133684" cy="8309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Routing algorithm: find “good” paths from source to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destination router.</a:t>
            </a:r>
          </a:p>
        </p:txBody>
      </p:sp>
    </p:spTree>
    <p:extLst>
      <p:ext uri="{BB962C8B-B14F-4D97-AF65-F5344CB8AC3E}">
        <p14:creationId xmlns:p14="http://schemas.microsoft.com/office/powerpoint/2010/main" val="327632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016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5029" y="1371600"/>
            <a:ext cx="5217659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link state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algorithms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62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2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86320" y="1387475"/>
            <a:ext cx="7353300" cy="265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more efficient implementations possible: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1135856" y="4152900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1537493" y="4491036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843880" y="4173537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A</a:t>
                </a:r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1196180" y="4578350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D</a:t>
                </a:r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831180" y="5040312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C</a:t>
                </a:r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2485230" y="4592637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B</a:t>
                </a:r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1539081" y="434498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2223292" y="4491036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2237581" y="4905374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1599405" y="4895849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2367756" y="4354511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2374106" y="494506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1502568" y="496887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2070892" y="5362574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826417" y="557053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latin typeface="Helvetica" pitchFamily="2" charset="0"/>
              </a:rPr>
              <a:t>e</a:t>
            </a:r>
            <a:endParaRPr lang="en-US">
              <a:latin typeface="Helvetica" pitchFamily="2" charset="0"/>
            </a:endParaRPr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1251743" y="4895850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1078705" y="5184774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>
              <a:latin typeface="Helvetica" pitchFamily="2" charset="0"/>
            </a:endParaRPr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770980" y="4929187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2612230" y="5289549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>
              <a:latin typeface="Helvetica" pitchFamily="2" charset="0"/>
            </a:endParaRPr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2142331" y="4862511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1689892" y="4872037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788318" y="474979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2131218" y="474186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latin typeface="Helvetica" pitchFamily="2" charset="0"/>
              </a:rPr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1648618" y="5835650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  <a:latin typeface="Helvetica" pitchFamily="2" charset="0"/>
              </a:rPr>
              <a:t>initially</a:t>
            </a:r>
            <a:endParaRPr lang="en-US" dirty="0">
              <a:solidFill>
                <a:srgbClr val="000099"/>
              </a:solidFill>
              <a:latin typeface="Helvetica" pitchFamily="2" charset="0"/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3533874" y="4118768"/>
            <a:ext cx="2390774" cy="2309811"/>
            <a:chOff x="1668" y="2639"/>
            <a:chExt cx="1506" cy="145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A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D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C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B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2099467" y="4349750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1461293" y="4430711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4029174" y="4320383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3854549" y="4306096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6242050" y="4197352"/>
            <a:ext cx="2390774" cy="2309814"/>
            <a:chOff x="1668" y="2639"/>
            <a:chExt cx="1506" cy="145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A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D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C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B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6743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6661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8897128" y="4154803"/>
            <a:ext cx="2390774" cy="2309811"/>
            <a:chOff x="1668" y="2639"/>
            <a:chExt cx="1506" cy="145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A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D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Helvetica" pitchFamily="2" charset="0"/>
                  </a:endParaRPr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C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B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Helvetica" pitchFamily="2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8890000" y="439737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8715375" y="4383089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33628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8C9A1D-5BE9-E74B-B687-8915D45E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r>
              <a:rPr lang="ja-JP" altLang="en-US"/>
              <a:t>’</a:t>
            </a:r>
            <a:r>
              <a:rPr lang="en-US" altLang="ja-JP" dirty="0"/>
              <a:t>s algorithm,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5EA-A900-AB43-B614-3323092E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43AB0-011F-CC44-82E5-34186060A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2724</Words>
  <Application>Microsoft Macintosh PowerPoint</Application>
  <PresentationFormat>Widescreen</PresentationFormat>
  <Paragraphs>635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MS Mincho</vt:lpstr>
      <vt:lpstr>Arial</vt:lpstr>
      <vt:lpstr>Calibri</vt:lpstr>
      <vt:lpstr>Gill Sans MT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Network Layer: Link-state and Distance-Vector Routing Protocols</vt:lpstr>
      <vt:lpstr>Network-layer functions</vt:lpstr>
      <vt:lpstr>PowerPoint Presentation</vt:lpstr>
      <vt:lpstr>Routing protocols</vt:lpstr>
      <vt:lpstr>Graph abstraction</vt:lpstr>
      <vt:lpstr>Graph abstraction: costs</vt:lpstr>
      <vt:lpstr>Routing algorithm classification</vt:lpstr>
      <vt:lpstr>Dijkstra’s algorithm, discussion</vt:lpstr>
      <vt:lpstr>Link State Algorithms</vt:lpstr>
      <vt:lpstr>A Link-State Routing Algorithm</vt:lpstr>
      <vt:lpstr>Dijsktra’s Algorithm</vt:lpstr>
      <vt:lpstr>Dijkstra’s algorithm: example</vt:lpstr>
      <vt:lpstr>Distance Vector Algorithms</vt:lpstr>
      <vt:lpstr>Distance Vector Algorithm</vt:lpstr>
      <vt:lpstr>Distance vector algorithm </vt:lpstr>
      <vt:lpstr>Distance vector algorithm </vt:lpstr>
      <vt:lpstr>Distance Vector example </vt:lpstr>
      <vt:lpstr>Distance Vector Algorithm </vt:lpstr>
      <vt:lpstr>PowerPoint Presentation</vt:lpstr>
      <vt:lpstr>Distance vector: link cost changes</vt:lpstr>
      <vt:lpstr>Problem: Count-to-Infinity</vt:lpstr>
      <vt:lpstr>Count-to-Infinity</vt:lpstr>
      <vt:lpstr>Count-to-infinity</vt:lpstr>
      <vt:lpstr>Comparison of LS and DV algorithms</vt:lpstr>
      <vt:lpstr>Intra- and Inter-AS routing</vt:lpstr>
      <vt:lpstr>Making routing scalable</vt:lpstr>
      <vt:lpstr>Internet’s approach to scalable routing</vt:lpstr>
      <vt:lpstr>Interconnected ASes</vt:lpstr>
      <vt:lpstr>Intra-AS Routing</vt:lpstr>
      <vt:lpstr>Next: Inter-AS Routing</vt:lpstr>
      <vt:lpstr>PowerPoint Presentation</vt:lpstr>
      <vt:lpstr>PowerPoint Presentation</vt:lpstr>
      <vt:lpstr>OSPF (Open Shortest Path First)</vt:lpstr>
      <vt:lpstr>OSPF “advanced” features</vt:lpstr>
      <vt:lpstr>Hierarchical OSPF</vt:lpstr>
      <vt:lpstr>Hierarchical OSPF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1874</cp:revision>
  <cp:lastPrinted>2019-02-15T23:29:10Z</cp:lastPrinted>
  <dcterms:created xsi:type="dcterms:W3CDTF">2019-01-23T03:40:12Z</dcterms:created>
  <dcterms:modified xsi:type="dcterms:W3CDTF">2019-03-06T14:37:37Z</dcterms:modified>
</cp:coreProperties>
</file>