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858" r:id="rId3"/>
    <p:sldId id="781" r:id="rId4"/>
    <p:sldId id="782" r:id="rId5"/>
    <p:sldId id="783" r:id="rId6"/>
    <p:sldId id="797" r:id="rId7"/>
    <p:sldId id="798" r:id="rId8"/>
    <p:sldId id="788" r:id="rId9"/>
    <p:sldId id="789" r:id="rId10"/>
    <p:sldId id="790" r:id="rId11"/>
    <p:sldId id="791" r:id="rId12"/>
    <p:sldId id="792" r:id="rId13"/>
    <p:sldId id="859" r:id="rId14"/>
    <p:sldId id="374" r:id="rId15"/>
    <p:sldId id="860" r:id="rId16"/>
    <p:sldId id="3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/>
    <p:restoredTop sz="94664"/>
  </p:normalViewPr>
  <p:slideViewPr>
    <p:cSldViewPr snapToGrid="0" snapToObjects="1">
      <p:cViewPr varScale="1">
        <p:scale>
          <a:sx n="139" d="100"/>
          <a:sy n="139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3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2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84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8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98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8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0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7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Data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Overview; Error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(1</a:t>
            </a:r>
            <a:r>
              <a:rPr lang="ja-JP" altLang="en-US" sz="2400"/>
              <a:t>’</a:t>
            </a:r>
            <a:r>
              <a:rPr lang="en-US" sz="2400" dirty="0"/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5" y="1457326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goal:</a:t>
            </a:r>
            <a:r>
              <a:rPr lang="en-US" sz="2400" dirty="0">
                <a:latin typeface="Helvetica" pitchFamily="2" charset="0"/>
              </a:rPr>
              <a:t> detect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sz="2400" dirty="0">
                <a:latin typeface="Helvetica" pitchFamily="2" charset="0"/>
              </a:rPr>
              <a:t>errors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sz="2400" dirty="0">
                <a:latin typeface="Helvetica" pitchFamily="2" charset="0"/>
              </a:rPr>
              <a:t> 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11139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7" y="4777548"/>
            <a:ext cx="6430782" cy="17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3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9848" y="1447800"/>
            <a:ext cx="5026152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D</a:t>
            </a:r>
            <a:r>
              <a:rPr lang="en-US" sz="2400" baseline="26000" dirty="0">
                <a:latin typeface="Helvetica" pitchFamily="2" charset="0"/>
              </a:rPr>
              <a:t>.</a:t>
            </a:r>
            <a:r>
              <a:rPr lang="en-US" sz="2400" dirty="0">
                <a:latin typeface="Helvetica" pitchFamily="2" charset="0"/>
              </a:rPr>
              <a:t>2</a:t>
            </a:r>
            <a:r>
              <a:rPr lang="en-US" sz="2400" baseline="30000" dirty="0">
                <a:latin typeface="Helvetica" pitchFamily="2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A51-6A37-524C-A061-7FB3E3EC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FCAB-276A-554A-9D11-F00BDEDA1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a MAC address for an IP address?</a:t>
            </a:r>
          </a:p>
        </p:txBody>
      </p:sp>
    </p:spTree>
    <p:extLst>
      <p:ext uri="{BB962C8B-B14F-4D97-AF65-F5344CB8AC3E}">
        <p14:creationId xmlns:p14="http://schemas.microsoft.com/office/powerpoint/2010/main" val="283082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55ECFE10-6604-4045-BE67-2265804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F6B05-680C-1E45-9F8C-66CEE4804C3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4BAAC43-48CC-664D-891A-C8CB695EA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ARP: Address Resolution Protocol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1010EBC-6390-CD49-BE71-CEB9CF23A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By default, NICs only pass on packets destined to their destination MAC address to the higher layers</a:t>
            </a:r>
          </a:p>
          <a:p>
            <a:r>
              <a:rPr lang="en-US" altLang="en-US" dirty="0"/>
              <a:t>In a broadcast-based LAN, each source needs to know its destination’s MAC address</a:t>
            </a:r>
          </a:p>
          <a:p>
            <a:r>
              <a:rPr lang="en-US" altLang="en-US" dirty="0"/>
              <a:t>After a packet reaches a router, the link layer header needs to be added to reflect the destination host on that link</a:t>
            </a:r>
          </a:p>
          <a:p>
            <a:r>
              <a:rPr lang="en-US" altLang="en-US" dirty="0"/>
              <a:t>ARP returns a link layer address when given an Internet address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Communication requires IP </a:t>
            </a:r>
            <a:r>
              <a:rPr lang="en-US" altLang="en-US" dirty="0">
                <a:solidFill>
                  <a:srgbClr val="C00000"/>
                </a:solidFill>
                <a:sym typeface="Wingdings" pitchFamily="2" charset="2"/>
              </a:rPr>
              <a:t> MAC address translation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A9E-CB64-094D-9D2D-B2729B7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5444D-BC54-1746-89A8-74433CE0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18" y="1382091"/>
            <a:ext cx="4407026" cy="5110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F437B-C8E8-C045-8442-80790BC1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64921"/>
            <a:ext cx="52120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type: ex: Ethernet (1)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address length: 6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Type: ex: IPv4 0x0800 (requesting IPv4 </a:t>
            </a:r>
            <a:r>
              <a:rPr lang="en-US" altLang="en-US" sz="2400" dirty="0" err="1">
                <a:latin typeface="Times New Roman" panose="02020603050405020304" pitchFamily="18" charset="0"/>
              </a:rPr>
              <a:t>addr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address length: 4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request:1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reply:2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4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357BF38-6134-294E-B36D-D10F44E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4FF92-94E5-A742-9285-753553B4872D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7544F3-AAE4-3E4B-A3B3-7683E184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 operation</a:t>
            </a:r>
            <a:endParaRPr lang="en-US" altLang="en-US" sz="3200" i="1" dirty="0"/>
          </a:p>
        </p:txBody>
      </p:sp>
      <p:sp>
        <p:nvSpPr>
          <p:cNvPr id="69636" name="Line 3">
            <a:extLst>
              <a:ext uri="{FF2B5EF4-FFF2-40B4-BE49-F238E27FC236}">
                <a16:creationId xmlns:a16="http://schemas.microsoft.com/office/drawing/2014/main" id="{29E2A89E-37B8-7541-9467-6BDC2DD8A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528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A7021A57-0D00-8C41-B798-9B83E1B0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EED0DDCF-2658-6A41-99B4-385EFA7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9" name="Line 6">
            <a:extLst>
              <a:ext uri="{FF2B5EF4-FFF2-40B4-BE49-F238E27FC236}">
                <a16:creationId xmlns:a16="http://schemas.microsoft.com/office/drawing/2014/main" id="{049482E6-9C59-9442-84DC-FB8245A5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E0E1983C-150C-2847-87F0-9F26AB95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1" name="Line 8">
            <a:extLst>
              <a:ext uri="{FF2B5EF4-FFF2-40B4-BE49-F238E27FC236}">
                <a16:creationId xmlns:a16="http://schemas.microsoft.com/office/drawing/2014/main" id="{02232D8C-A4CB-F54C-9EC9-833C8454C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5F800F5A-CA15-E04B-9F93-F9CC33EF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3" name="Line 10">
            <a:extLst>
              <a:ext uri="{FF2B5EF4-FFF2-40B4-BE49-F238E27FC236}">
                <a16:creationId xmlns:a16="http://schemas.microsoft.com/office/drawing/2014/main" id="{538D2CA0-DBFF-B242-A629-366652804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C7D7ED80-1654-E645-A7FD-7FE9B4F8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F5865189-77BC-3140-9B8D-93715391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128.195.1.20</a:t>
            </a:r>
          </a:p>
        </p:txBody>
      </p:sp>
      <p:sp>
        <p:nvSpPr>
          <p:cNvPr id="69646" name="Rectangle 13">
            <a:extLst>
              <a:ext uri="{FF2B5EF4-FFF2-40B4-BE49-F238E27FC236}">
                <a16:creationId xmlns:a16="http://schemas.microsoft.com/office/drawing/2014/main" id="{583616DD-29C7-6C4D-8EF8-EC8673D6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128.195.1.38</a:t>
            </a:r>
          </a:p>
        </p:txBody>
      </p:sp>
      <p:sp>
        <p:nvSpPr>
          <p:cNvPr id="69647" name="Rectangle 14">
            <a:extLst>
              <a:ext uri="{FF2B5EF4-FFF2-40B4-BE49-F238E27FC236}">
                <a16:creationId xmlns:a16="http://schemas.microsoft.com/office/drawing/2014/main" id="{15A1A6F1-4960-7E42-A806-62FFD7D6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128.195.1.122</a:t>
            </a:r>
          </a:p>
        </p:txBody>
      </p:sp>
      <p:sp>
        <p:nvSpPr>
          <p:cNvPr id="69648" name="Rectangle 15">
            <a:extLst>
              <a:ext uri="{FF2B5EF4-FFF2-40B4-BE49-F238E27FC236}">
                <a16:creationId xmlns:a16="http://schemas.microsoft.com/office/drawing/2014/main" id="{100897B2-8A3D-2742-B126-E1284FAD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663950"/>
            <a:ext cx="2959100" cy="2806700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9" name="Rectangle 16">
            <a:extLst>
              <a:ext uri="{FF2B5EF4-FFF2-40B4-BE49-F238E27FC236}">
                <a16:creationId xmlns:a16="http://schemas.microsoft.com/office/drawing/2014/main" id="{98624C34-46A7-6E49-A1C2-50672F5B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91188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69650" name="Freeform 17">
            <a:extLst>
              <a:ext uri="{FF2B5EF4-FFF2-40B4-BE49-F238E27FC236}">
                <a16:creationId xmlns:a16="http://schemas.microsoft.com/office/drawing/2014/main" id="{FB51D1A5-8CDC-3C46-AE43-E6145ECCF2D8}"/>
              </a:ext>
            </a:extLst>
          </p:cNvPr>
          <p:cNvSpPr>
            <a:spLocks/>
          </p:cNvSpPr>
          <p:nvPr/>
        </p:nvSpPr>
        <p:spPr bwMode="auto">
          <a:xfrm>
            <a:off x="3657600" y="3200400"/>
            <a:ext cx="2439988" cy="687388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Freeform 18">
            <a:extLst>
              <a:ext uri="{FF2B5EF4-FFF2-40B4-BE49-F238E27FC236}">
                <a16:creationId xmlns:a16="http://schemas.microsoft.com/office/drawing/2014/main" id="{9850798F-E45C-1643-8211-D490A6DC73E7}"/>
              </a:ext>
            </a:extLst>
          </p:cNvPr>
          <p:cNvSpPr>
            <a:spLocks/>
          </p:cNvSpPr>
          <p:nvPr/>
        </p:nvSpPr>
        <p:spPr bwMode="auto">
          <a:xfrm>
            <a:off x="6096000" y="3200400"/>
            <a:ext cx="2363788" cy="687388"/>
          </a:xfrm>
          <a:custGeom>
            <a:avLst/>
            <a:gdLst>
              <a:gd name="T0" fmla="*/ 0 w 1489"/>
              <a:gd name="T1" fmla="*/ 0 h 433"/>
              <a:gd name="T2" fmla="*/ 2147483646 w 1489"/>
              <a:gd name="T3" fmla="*/ 0 h 433"/>
              <a:gd name="T4" fmla="*/ 2147483646 w 1489"/>
              <a:gd name="T5" fmla="*/ 2147483646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9" h="433">
                <a:moveTo>
                  <a:pt x="0" y="0"/>
                </a:moveTo>
                <a:lnTo>
                  <a:pt x="1488" y="0"/>
                </a:lnTo>
                <a:lnTo>
                  <a:pt x="1488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2" name="Rectangle 19">
            <a:extLst>
              <a:ext uri="{FF2B5EF4-FFF2-40B4-BE49-F238E27FC236}">
                <a16:creationId xmlns:a16="http://schemas.microsoft.com/office/drawing/2014/main" id="{84E44538-3323-6440-888C-5E8E9E45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978150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69653" name="Rectangle 20">
            <a:extLst>
              <a:ext uri="{FF2B5EF4-FFF2-40B4-BE49-F238E27FC236}">
                <a16:creationId xmlns:a16="http://schemas.microsoft.com/office/drawing/2014/main" id="{AD29B396-0341-214A-8789-77D82B84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1957388"/>
            <a:ext cx="290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ARP packet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containing “128.195.1.38?”</a:t>
            </a:r>
          </a:p>
        </p:txBody>
      </p:sp>
      <p:sp>
        <p:nvSpPr>
          <p:cNvPr id="69654" name="Line 21">
            <a:extLst>
              <a:ext uri="{FF2B5EF4-FFF2-40B4-BE49-F238E27FC236}">
                <a16:creationId xmlns:a16="http://schemas.microsoft.com/office/drawing/2014/main" id="{978A7A21-7B49-B24A-808C-D7A1A5803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5908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5" name="Rectangle 22">
            <a:extLst>
              <a:ext uri="{FF2B5EF4-FFF2-40B4-BE49-F238E27FC236}">
                <a16:creationId xmlns:a16="http://schemas.microsoft.com/office/drawing/2014/main" id="{5D98D145-06FA-2C4F-8B32-DABC9AD2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767388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Ignored</a:t>
            </a:r>
          </a:p>
        </p:txBody>
      </p:sp>
      <p:sp>
        <p:nvSpPr>
          <p:cNvPr id="69656" name="Rectangle 23">
            <a:extLst>
              <a:ext uri="{FF2B5EF4-FFF2-40B4-BE49-F238E27FC236}">
                <a16:creationId xmlns:a16="http://schemas.microsoft.com/office/drawing/2014/main" id="{27462865-E28A-AA4A-9F5B-A5757236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57673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Answered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A2F83-EFF5-4974-9979-DB42CBF54E84}"/>
              </a:ext>
            </a:extLst>
          </p:cNvPr>
          <p:cNvSpPr/>
          <p:nvPr/>
        </p:nvSpPr>
        <p:spPr bwMode="auto">
          <a:xfrm>
            <a:off x="8299451" y="88901"/>
            <a:ext cx="2024063" cy="6143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Helvetica" pitchFamily="2" charset="0"/>
              </a:rPr>
              <a:t>Proto=IPv4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</a:rPr>
              <a:t>0x0800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65924-477D-45D3-BEBB-F3E378781FA2}"/>
              </a:ext>
            </a:extLst>
          </p:cNvPr>
          <p:cNvSpPr/>
          <p:nvPr/>
        </p:nvSpPr>
        <p:spPr bwMode="auto">
          <a:xfrm>
            <a:off x="8320089" y="1185863"/>
            <a:ext cx="202247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IP 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7C15BD-0171-48A7-A77C-58B04B79C97D}"/>
              </a:ext>
            </a:extLst>
          </p:cNvPr>
          <p:cNvSpPr/>
          <p:nvPr/>
        </p:nvSpPr>
        <p:spPr bwMode="auto">
          <a:xfrm>
            <a:off x="8331201" y="1708150"/>
            <a:ext cx="200342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C00000"/>
                </a:solidFill>
                <a:latin typeface="Helvetica" pitchFamily="2" charset="0"/>
              </a:rPr>
              <a:t>Target 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target IP address</a:t>
            </a: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40A239-53A2-4867-80D8-B37C961CFAD4}"/>
              </a:ext>
            </a:extLst>
          </p:cNvPr>
          <p:cNvSpPr/>
          <p:nvPr/>
        </p:nvSpPr>
        <p:spPr bwMode="auto">
          <a:xfrm>
            <a:off x="8299451" y="703263"/>
            <a:ext cx="2024063" cy="50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b="1" dirty="0" err="1">
                <a:latin typeface="Helvetica" pitchFamily="2" charset="0"/>
              </a:rPr>
              <a:t>Oper</a:t>
            </a:r>
            <a:r>
              <a:rPr lang="en-US" b="1" dirty="0">
                <a:latin typeface="Helvetica" pitchFamily="2" charset="0"/>
              </a:rPr>
              <a:t>=1</a:t>
            </a:r>
          </a:p>
        </p:txBody>
      </p:sp>
      <p:cxnSp>
        <p:nvCxnSpPr>
          <p:cNvPr id="69661" name="Straight Arrow Connector 4">
            <a:extLst>
              <a:ext uri="{FF2B5EF4-FFF2-40B4-BE49-F238E27FC236}">
                <a16:creationId xmlns:a16="http://schemas.microsoft.com/office/drawing/2014/main" id="{B131FFA3-D829-3044-B15C-944E3B61F8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18126" y="88901"/>
            <a:ext cx="2981325" cy="187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2" name="Straight Arrow Connector 6">
            <a:extLst>
              <a:ext uri="{FF2B5EF4-FFF2-40B4-BE49-F238E27FC236}">
                <a16:creationId xmlns:a16="http://schemas.microsoft.com/office/drawing/2014/main" id="{A5CF7420-1EE7-744B-92C4-2F00F0B8388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6" y="2209800"/>
            <a:ext cx="2917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401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5D878-FB68-2C45-BBAF-9DDD69051F06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191C3-4C17-AD49-8A8A-6AB37615A2A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BD1D1-5903-D045-9486-2FB2022AE504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4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dirty="0"/>
              <a:t>wired links</a:t>
            </a:r>
          </a:p>
          <a:p>
            <a:pPr lvl="1">
              <a:defRPr/>
            </a:pPr>
            <a:r>
              <a:rPr lang="en-US" dirty="0"/>
              <a:t>wireless links</a:t>
            </a:r>
          </a:p>
          <a:p>
            <a:pPr lvl="1">
              <a:defRPr/>
            </a:pPr>
            <a:r>
              <a:rPr lang="en-US" dirty="0"/>
              <a:t>LANs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920876" y="5299076"/>
            <a:ext cx="5373587" cy="104060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data-link layer</a:t>
            </a:r>
            <a:r>
              <a:rPr lang="en-US" sz="2400" i="0" dirty="0">
                <a:latin typeface="Helvetica" pitchFamily="2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3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9" y="14795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Princeton to Lausanne</a:t>
            </a:r>
          </a:p>
          <a:p>
            <a:pPr lvl="1">
              <a:defRPr/>
            </a:pPr>
            <a:r>
              <a:rPr lang="en-US" sz="2000" dirty="0"/>
              <a:t>limo: Princeton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464945"/>
            <a:ext cx="10963656" cy="4648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Encoding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200" dirty="0"/>
              <a:t>convert bits to signals and recover bits from received signals</a:t>
            </a:r>
            <a:endParaRPr lang="en-US" i="1" dirty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/>
              <a:t>“</a:t>
            </a:r>
            <a:r>
              <a:rPr lang="en-US" dirty="0"/>
              <a:t>MAC</a:t>
            </a:r>
            <a:r>
              <a:rPr lang="ja-JP" altLang="en-US" dirty="0"/>
              <a:t>”</a:t>
            </a:r>
            <a:r>
              <a:rPr lang="en-US" dirty="0"/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5EEE09-E426-47BB-B097-52B5293A979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/>
              <a:t>Encoding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Signals propagate over a physical medium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modulate electromagnetic waves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vary voltage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Encode binary data onto signals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0 as low signal and 1 as high signal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known as Non-Return to zero (NRZ)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Problem: consecutive 1s and 0s, noise levels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209800" y="4670427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15C7F9-1112-4E06-AF0C-C4D57735FEE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Encodings (cont’d)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2300290" y="2162175"/>
            <a:ext cx="7204075" cy="3213100"/>
            <a:chOff x="489" y="1362"/>
            <a:chExt cx="4538" cy="2024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1016" y="1362"/>
              <a:ext cx="25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915" y="1879"/>
              <a:ext cx="31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874" y="2337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Clock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89" y="2758"/>
              <a:ext cx="8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Manchester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9" name="Rectangle 8"/>
            <p:cNvSpPr>
              <a:spLocks noChangeArrowheads="1"/>
            </p:cNvSpPr>
            <p:nvPr/>
          </p:nvSpPr>
          <p:spPr bwMode="auto">
            <a:xfrm>
              <a:off x="865" y="3202"/>
              <a:ext cx="3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NRZI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0" name="Freeform 9"/>
            <p:cNvSpPr>
              <a:spLocks/>
            </p:cNvSpPr>
            <p:nvPr/>
          </p:nvSpPr>
          <p:spPr bwMode="auto">
            <a:xfrm>
              <a:off x="1364" y="2676"/>
              <a:ext cx="233" cy="224"/>
            </a:xfrm>
            <a:custGeom>
              <a:avLst/>
              <a:gdLst>
                <a:gd name="T0" fmla="*/ 0 w 233"/>
                <a:gd name="T1" fmla="*/ 224 h 224"/>
                <a:gd name="T2" fmla="*/ 119 w 233"/>
                <a:gd name="T3" fmla="*/ 224 h 224"/>
                <a:gd name="T4" fmla="*/ 119 w 233"/>
                <a:gd name="T5" fmla="*/ 0 h 224"/>
                <a:gd name="T6" fmla="*/ 233 w 233"/>
                <a:gd name="T7" fmla="*/ 0 h 224"/>
                <a:gd name="T8" fmla="*/ 233 w 233"/>
                <a:gd name="T9" fmla="*/ 224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4"/>
                <a:gd name="T17" fmla="*/ 233 w 233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4">
                  <a:moveTo>
                    <a:pt x="0" y="224"/>
                  </a:moveTo>
                  <a:lnTo>
                    <a:pt x="119" y="224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10"/>
            <p:cNvSpPr>
              <a:spLocks/>
            </p:cNvSpPr>
            <p:nvPr/>
          </p:nvSpPr>
          <p:spPr bwMode="auto">
            <a:xfrm>
              <a:off x="1597" y="2676"/>
              <a:ext cx="810" cy="224"/>
            </a:xfrm>
            <a:custGeom>
              <a:avLst/>
              <a:gdLst>
                <a:gd name="T0" fmla="*/ 806 w 810"/>
                <a:gd name="T1" fmla="*/ 224 h 224"/>
                <a:gd name="T2" fmla="*/ 810 w 810"/>
                <a:gd name="T3" fmla="*/ 0 h 224"/>
                <a:gd name="T4" fmla="*/ 572 w 810"/>
                <a:gd name="T5" fmla="*/ 0 h 224"/>
                <a:gd name="T6" fmla="*/ 572 w 810"/>
                <a:gd name="T7" fmla="*/ 224 h 224"/>
                <a:gd name="T8" fmla="*/ 343 w 810"/>
                <a:gd name="T9" fmla="*/ 224 h 224"/>
                <a:gd name="T10" fmla="*/ 343 w 810"/>
                <a:gd name="T11" fmla="*/ 224 h 224"/>
                <a:gd name="T12" fmla="*/ 343 w 810"/>
                <a:gd name="T13" fmla="*/ 0 h 224"/>
                <a:gd name="T14" fmla="*/ 115 w 810"/>
                <a:gd name="T15" fmla="*/ 0 h 224"/>
                <a:gd name="T16" fmla="*/ 115 w 810"/>
                <a:gd name="T17" fmla="*/ 224 h 224"/>
                <a:gd name="T18" fmla="*/ 0 w 810"/>
                <a:gd name="T19" fmla="*/ 224 h 2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0"/>
                <a:gd name="T31" fmla="*/ 0 h 224"/>
                <a:gd name="T32" fmla="*/ 810 w 810"/>
                <a:gd name="T33" fmla="*/ 224 h 2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0" h="224">
                  <a:moveTo>
                    <a:pt x="806" y="224"/>
                  </a:moveTo>
                  <a:lnTo>
                    <a:pt x="810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115" y="0"/>
                  </a:lnTo>
                  <a:lnTo>
                    <a:pt x="115" y="224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1"/>
            <p:cNvSpPr>
              <a:spLocks/>
            </p:cNvSpPr>
            <p:nvPr/>
          </p:nvSpPr>
          <p:spPr bwMode="auto">
            <a:xfrm>
              <a:off x="2403" y="2676"/>
              <a:ext cx="339" cy="224"/>
            </a:xfrm>
            <a:custGeom>
              <a:avLst/>
              <a:gdLst>
                <a:gd name="T0" fmla="*/ 0 w 339"/>
                <a:gd name="T1" fmla="*/ 224 h 224"/>
                <a:gd name="T2" fmla="*/ 110 w 339"/>
                <a:gd name="T3" fmla="*/ 224 h 224"/>
                <a:gd name="T4" fmla="*/ 110 w 339"/>
                <a:gd name="T5" fmla="*/ 0 h 224"/>
                <a:gd name="T6" fmla="*/ 224 w 339"/>
                <a:gd name="T7" fmla="*/ 0 h 224"/>
                <a:gd name="T8" fmla="*/ 224 w 339"/>
                <a:gd name="T9" fmla="*/ 224 h 224"/>
                <a:gd name="T10" fmla="*/ 339 w 339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224"/>
                <a:gd name="T20" fmla="*/ 339 w 339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224">
                  <a:moveTo>
                    <a:pt x="0" y="224"/>
                  </a:moveTo>
                  <a:lnTo>
                    <a:pt x="110" y="224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4"/>
                  </a:lnTo>
                  <a:lnTo>
                    <a:pt x="339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2"/>
            <p:cNvSpPr>
              <a:spLocks/>
            </p:cNvSpPr>
            <p:nvPr/>
          </p:nvSpPr>
          <p:spPr bwMode="auto">
            <a:xfrm>
              <a:off x="2742" y="2676"/>
              <a:ext cx="796" cy="224"/>
            </a:xfrm>
            <a:custGeom>
              <a:avLst/>
              <a:gdLst>
                <a:gd name="T0" fmla="*/ 796 w 796"/>
                <a:gd name="T1" fmla="*/ 224 h 224"/>
                <a:gd name="T2" fmla="*/ 796 w 796"/>
                <a:gd name="T3" fmla="*/ 0 h 224"/>
                <a:gd name="T4" fmla="*/ 572 w 796"/>
                <a:gd name="T5" fmla="*/ 0 h 224"/>
                <a:gd name="T6" fmla="*/ 572 w 796"/>
                <a:gd name="T7" fmla="*/ 224 h 224"/>
                <a:gd name="T8" fmla="*/ 348 w 796"/>
                <a:gd name="T9" fmla="*/ 224 h 224"/>
                <a:gd name="T10" fmla="*/ 343 w 796"/>
                <a:gd name="T11" fmla="*/ 224 h 224"/>
                <a:gd name="T12" fmla="*/ 343 w 796"/>
                <a:gd name="T13" fmla="*/ 0 h 224"/>
                <a:gd name="T14" fmla="*/ 233 w 796"/>
                <a:gd name="T15" fmla="*/ 0 h 224"/>
                <a:gd name="T16" fmla="*/ 233 w 796"/>
                <a:gd name="T17" fmla="*/ 224 h 224"/>
                <a:gd name="T18" fmla="*/ 233 w 796"/>
                <a:gd name="T19" fmla="*/ 224 h 224"/>
                <a:gd name="T20" fmla="*/ 119 w 796"/>
                <a:gd name="T21" fmla="*/ 224 h 224"/>
                <a:gd name="T22" fmla="*/ 119 w 796"/>
                <a:gd name="T23" fmla="*/ 0 h 224"/>
                <a:gd name="T24" fmla="*/ 0 w 796"/>
                <a:gd name="T25" fmla="*/ 0 h 224"/>
                <a:gd name="T26" fmla="*/ 0 w 796"/>
                <a:gd name="T27" fmla="*/ 224 h 224"/>
                <a:gd name="T28" fmla="*/ 0 w 796"/>
                <a:gd name="T29" fmla="*/ 224 h 2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6"/>
                <a:gd name="T46" fmla="*/ 0 h 224"/>
                <a:gd name="T47" fmla="*/ 796 w 796"/>
                <a:gd name="T48" fmla="*/ 224 h 2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6" h="224">
                  <a:moveTo>
                    <a:pt x="796" y="224"/>
                  </a:moveTo>
                  <a:lnTo>
                    <a:pt x="796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8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233" y="0"/>
                  </a:lnTo>
                  <a:lnTo>
                    <a:pt x="233" y="224"/>
                  </a:lnTo>
                  <a:lnTo>
                    <a:pt x="119" y="224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3"/>
            <p:cNvSpPr>
              <a:spLocks/>
            </p:cNvSpPr>
            <p:nvPr/>
          </p:nvSpPr>
          <p:spPr bwMode="auto">
            <a:xfrm>
              <a:off x="3538" y="2676"/>
              <a:ext cx="467" cy="224"/>
            </a:xfrm>
            <a:custGeom>
              <a:avLst/>
              <a:gdLst>
                <a:gd name="T0" fmla="*/ 0 w 467"/>
                <a:gd name="T1" fmla="*/ 224 h 224"/>
                <a:gd name="T2" fmla="*/ 234 w 467"/>
                <a:gd name="T3" fmla="*/ 224 h 224"/>
                <a:gd name="T4" fmla="*/ 234 w 467"/>
                <a:gd name="T5" fmla="*/ 0 h 224"/>
                <a:gd name="T6" fmla="*/ 348 w 467"/>
                <a:gd name="T7" fmla="*/ 0 h 224"/>
                <a:gd name="T8" fmla="*/ 348 w 467"/>
                <a:gd name="T9" fmla="*/ 224 h 224"/>
                <a:gd name="T10" fmla="*/ 467 w 467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224"/>
                <a:gd name="T20" fmla="*/ 467 w 467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224">
                  <a:moveTo>
                    <a:pt x="0" y="224"/>
                  </a:moveTo>
                  <a:lnTo>
                    <a:pt x="234" y="224"/>
                  </a:lnTo>
                  <a:lnTo>
                    <a:pt x="234" y="0"/>
                  </a:lnTo>
                  <a:lnTo>
                    <a:pt x="348" y="0"/>
                  </a:lnTo>
                  <a:lnTo>
                    <a:pt x="348" y="224"/>
                  </a:lnTo>
                  <a:lnTo>
                    <a:pt x="467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4"/>
            <p:cNvSpPr>
              <a:spLocks/>
            </p:cNvSpPr>
            <p:nvPr/>
          </p:nvSpPr>
          <p:spPr bwMode="auto">
            <a:xfrm>
              <a:off x="4005" y="2676"/>
              <a:ext cx="1021" cy="228"/>
            </a:xfrm>
            <a:custGeom>
              <a:avLst/>
              <a:gdLst>
                <a:gd name="T0" fmla="*/ 1021 w 1021"/>
                <a:gd name="T1" fmla="*/ 228 h 228"/>
                <a:gd name="T2" fmla="*/ 1021 w 1021"/>
                <a:gd name="T3" fmla="*/ 0 h 228"/>
                <a:gd name="T4" fmla="*/ 911 w 1021"/>
                <a:gd name="T5" fmla="*/ 0 h 228"/>
                <a:gd name="T6" fmla="*/ 911 w 1021"/>
                <a:gd name="T7" fmla="*/ 224 h 228"/>
                <a:gd name="T8" fmla="*/ 797 w 1021"/>
                <a:gd name="T9" fmla="*/ 224 h 228"/>
                <a:gd name="T10" fmla="*/ 682 w 1021"/>
                <a:gd name="T11" fmla="*/ 224 h 228"/>
                <a:gd name="T12" fmla="*/ 682 w 1021"/>
                <a:gd name="T13" fmla="*/ 0 h 228"/>
                <a:gd name="T14" fmla="*/ 454 w 1021"/>
                <a:gd name="T15" fmla="*/ 0 h 228"/>
                <a:gd name="T16" fmla="*/ 454 w 1021"/>
                <a:gd name="T17" fmla="*/ 224 h 228"/>
                <a:gd name="T18" fmla="*/ 339 w 1021"/>
                <a:gd name="T19" fmla="*/ 224 h 228"/>
                <a:gd name="T20" fmla="*/ 339 w 1021"/>
                <a:gd name="T21" fmla="*/ 0 h 228"/>
                <a:gd name="T22" fmla="*/ 229 w 1021"/>
                <a:gd name="T23" fmla="*/ 0 h 228"/>
                <a:gd name="T24" fmla="*/ 229 w 1021"/>
                <a:gd name="T25" fmla="*/ 224 h 228"/>
                <a:gd name="T26" fmla="*/ 229 w 1021"/>
                <a:gd name="T27" fmla="*/ 224 h 228"/>
                <a:gd name="T28" fmla="*/ 115 w 1021"/>
                <a:gd name="T29" fmla="*/ 224 h 228"/>
                <a:gd name="T30" fmla="*/ 115 w 1021"/>
                <a:gd name="T31" fmla="*/ 0 h 228"/>
                <a:gd name="T32" fmla="*/ 0 w 1021"/>
                <a:gd name="T33" fmla="*/ 0 h 228"/>
                <a:gd name="T34" fmla="*/ 0 w 1021"/>
                <a:gd name="T35" fmla="*/ 224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1"/>
                <a:gd name="T55" fmla="*/ 0 h 228"/>
                <a:gd name="T56" fmla="*/ 1021 w 1021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1" h="228">
                  <a:moveTo>
                    <a:pt x="1021" y="228"/>
                  </a:moveTo>
                  <a:lnTo>
                    <a:pt x="1021" y="0"/>
                  </a:lnTo>
                  <a:lnTo>
                    <a:pt x="911" y="0"/>
                  </a:lnTo>
                  <a:lnTo>
                    <a:pt x="911" y="224"/>
                  </a:lnTo>
                  <a:lnTo>
                    <a:pt x="797" y="224"/>
                  </a:lnTo>
                  <a:lnTo>
                    <a:pt x="682" y="224"/>
                  </a:lnTo>
                  <a:lnTo>
                    <a:pt x="682" y="0"/>
                  </a:lnTo>
                  <a:lnTo>
                    <a:pt x="454" y="0"/>
                  </a:lnTo>
                  <a:lnTo>
                    <a:pt x="454" y="224"/>
                  </a:lnTo>
                  <a:lnTo>
                    <a:pt x="339" y="224"/>
                  </a:lnTo>
                  <a:lnTo>
                    <a:pt x="339" y="0"/>
                  </a:lnTo>
                  <a:lnTo>
                    <a:pt x="229" y="0"/>
                  </a:lnTo>
                  <a:lnTo>
                    <a:pt x="229" y="224"/>
                  </a:lnTo>
                  <a:lnTo>
                    <a:pt x="115" y="224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Rectangle 15"/>
            <p:cNvSpPr>
              <a:spLocks noChangeArrowheads="1"/>
            </p:cNvSpPr>
            <p:nvPr/>
          </p:nvSpPr>
          <p:spPr bwMode="auto">
            <a:xfrm>
              <a:off x="143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7" name="Rectangle 16"/>
            <p:cNvSpPr>
              <a:spLocks noChangeArrowheads="1"/>
            </p:cNvSpPr>
            <p:nvPr/>
          </p:nvSpPr>
          <p:spPr bwMode="auto">
            <a:xfrm>
              <a:off x="166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8" name="Rectangle 17"/>
            <p:cNvSpPr>
              <a:spLocks noChangeArrowheads="1"/>
            </p:cNvSpPr>
            <p:nvPr/>
          </p:nvSpPr>
          <p:spPr bwMode="auto">
            <a:xfrm>
              <a:off x="189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212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235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258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2810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3039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3268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349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6" name="Rectangle 25"/>
            <p:cNvSpPr>
              <a:spLocks noChangeArrowheads="1"/>
            </p:cNvSpPr>
            <p:nvPr/>
          </p:nvSpPr>
          <p:spPr bwMode="auto">
            <a:xfrm>
              <a:off x="372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7" name="Rectangle 26"/>
            <p:cNvSpPr>
              <a:spLocks noChangeArrowheads="1"/>
            </p:cNvSpPr>
            <p:nvPr/>
          </p:nvSpPr>
          <p:spPr bwMode="auto">
            <a:xfrm>
              <a:off x="395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418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441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0" name="Rectangle 29"/>
            <p:cNvSpPr>
              <a:spLocks noChangeArrowheads="1"/>
            </p:cNvSpPr>
            <p:nvPr/>
          </p:nvSpPr>
          <p:spPr bwMode="auto">
            <a:xfrm>
              <a:off x="4642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1" name="Rectangle 30"/>
            <p:cNvSpPr>
              <a:spLocks noChangeArrowheads="1"/>
            </p:cNvSpPr>
            <p:nvPr/>
          </p:nvSpPr>
          <p:spPr bwMode="auto">
            <a:xfrm>
              <a:off x="487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2" name="Freeform 31"/>
            <p:cNvSpPr>
              <a:spLocks/>
            </p:cNvSpPr>
            <p:nvPr/>
          </p:nvSpPr>
          <p:spPr bwMode="auto">
            <a:xfrm>
              <a:off x="1368" y="1783"/>
              <a:ext cx="3658" cy="225"/>
            </a:xfrm>
            <a:custGeom>
              <a:avLst/>
              <a:gdLst>
                <a:gd name="T0" fmla="*/ 3658 w 3658"/>
                <a:gd name="T1" fmla="*/ 225 h 225"/>
                <a:gd name="T2" fmla="*/ 3434 w 3658"/>
                <a:gd name="T3" fmla="*/ 225 h 225"/>
                <a:gd name="T4" fmla="*/ 3434 w 3658"/>
                <a:gd name="T5" fmla="*/ 0 h 225"/>
                <a:gd name="T6" fmla="*/ 3210 w 3658"/>
                <a:gd name="T7" fmla="*/ 0 h 225"/>
                <a:gd name="T8" fmla="*/ 3210 w 3658"/>
                <a:gd name="T9" fmla="*/ 225 h 225"/>
                <a:gd name="T10" fmla="*/ 2289 w 3658"/>
                <a:gd name="T11" fmla="*/ 225 h 225"/>
                <a:gd name="T12" fmla="*/ 2289 w 3658"/>
                <a:gd name="T13" fmla="*/ 0 h 225"/>
                <a:gd name="T14" fmla="*/ 2056 w 3658"/>
                <a:gd name="T15" fmla="*/ 0 h 225"/>
                <a:gd name="T16" fmla="*/ 2056 w 3658"/>
                <a:gd name="T17" fmla="*/ 225 h 225"/>
                <a:gd name="T18" fmla="*/ 1832 w 3658"/>
                <a:gd name="T19" fmla="*/ 225 h 225"/>
                <a:gd name="T20" fmla="*/ 1832 w 3658"/>
                <a:gd name="T21" fmla="*/ 225 h 225"/>
                <a:gd name="T22" fmla="*/ 1832 w 3658"/>
                <a:gd name="T23" fmla="*/ 0 h 225"/>
                <a:gd name="T24" fmla="*/ 920 w 3658"/>
                <a:gd name="T25" fmla="*/ 0 h 225"/>
                <a:gd name="T26" fmla="*/ 920 w 3658"/>
                <a:gd name="T27" fmla="*/ 225 h 225"/>
                <a:gd name="T28" fmla="*/ 687 w 3658"/>
                <a:gd name="T29" fmla="*/ 225 h 225"/>
                <a:gd name="T30" fmla="*/ 687 w 3658"/>
                <a:gd name="T31" fmla="*/ 225 h 225"/>
                <a:gd name="T32" fmla="*/ 687 w 3658"/>
                <a:gd name="T33" fmla="*/ 0 h 225"/>
                <a:gd name="T34" fmla="*/ 463 w 3658"/>
                <a:gd name="T35" fmla="*/ 0 h 225"/>
                <a:gd name="T36" fmla="*/ 463 w 3658"/>
                <a:gd name="T37" fmla="*/ 225 h 225"/>
                <a:gd name="T38" fmla="*/ 0 w 3658"/>
                <a:gd name="T39" fmla="*/ 225 h 2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8"/>
                <a:gd name="T61" fmla="*/ 0 h 225"/>
                <a:gd name="T62" fmla="*/ 3658 w 3658"/>
                <a:gd name="T63" fmla="*/ 225 h 2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8" h="225">
                  <a:moveTo>
                    <a:pt x="3658" y="225"/>
                  </a:moveTo>
                  <a:lnTo>
                    <a:pt x="3434" y="225"/>
                  </a:lnTo>
                  <a:lnTo>
                    <a:pt x="3434" y="0"/>
                  </a:lnTo>
                  <a:lnTo>
                    <a:pt x="3210" y="0"/>
                  </a:lnTo>
                  <a:lnTo>
                    <a:pt x="3210" y="225"/>
                  </a:lnTo>
                  <a:lnTo>
                    <a:pt x="2289" y="225"/>
                  </a:lnTo>
                  <a:lnTo>
                    <a:pt x="2289" y="0"/>
                  </a:lnTo>
                  <a:lnTo>
                    <a:pt x="2056" y="0"/>
                  </a:lnTo>
                  <a:lnTo>
                    <a:pt x="2056" y="225"/>
                  </a:lnTo>
                  <a:lnTo>
                    <a:pt x="1832" y="225"/>
                  </a:lnTo>
                  <a:lnTo>
                    <a:pt x="1832" y="0"/>
                  </a:lnTo>
                  <a:lnTo>
                    <a:pt x="920" y="0"/>
                  </a:lnTo>
                  <a:lnTo>
                    <a:pt x="920" y="225"/>
                  </a:lnTo>
                  <a:lnTo>
                    <a:pt x="687" y="225"/>
                  </a:lnTo>
                  <a:lnTo>
                    <a:pt x="687" y="0"/>
                  </a:lnTo>
                  <a:lnTo>
                    <a:pt x="463" y="0"/>
                  </a:lnTo>
                  <a:lnTo>
                    <a:pt x="463" y="225"/>
                  </a:lnTo>
                  <a:lnTo>
                    <a:pt x="0" y="22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32"/>
            <p:cNvSpPr>
              <a:spLocks/>
            </p:cNvSpPr>
            <p:nvPr/>
          </p:nvSpPr>
          <p:spPr bwMode="auto">
            <a:xfrm>
              <a:off x="1364" y="3106"/>
              <a:ext cx="3662" cy="229"/>
            </a:xfrm>
            <a:custGeom>
              <a:avLst/>
              <a:gdLst>
                <a:gd name="T0" fmla="*/ 3662 w 3662"/>
                <a:gd name="T1" fmla="*/ 0 h 229"/>
                <a:gd name="T2" fmla="*/ 3328 w 3662"/>
                <a:gd name="T3" fmla="*/ 0 h 229"/>
                <a:gd name="T4" fmla="*/ 3328 w 3662"/>
                <a:gd name="T5" fmla="*/ 229 h 229"/>
                <a:gd name="T6" fmla="*/ 2179 w 3662"/>
                <a:gd name="T7" fmla="*/ 229 h 229"/>
                <a:gd name="T8" fmla="*/ 2179 w 3662"/>
                <a:gd name="T9" fmla="*/ 0 h 229"/>
                <a:gd name="T10" fmla="*/ 1726 w 3662"/>
                <a:gd name="T11" fmla="*/ 0 h 229"/>
                <a:gd name="T12" fmla="*/ 1726 w 3662"/>
                <a:gd name="T13" fmla="*/ 229 h 229"/>
                <a:gd name="T14" fmla="*/ 1497 w 3662"/>
                <a:gd name="T15" fmla="*/ 229 h 229"/>
                <a:gd name="T16" fmla="*/ 1497 w 3662"/>
                <a:gd name="T17" fmla="*/ 0 h 229"/>
                <a:gd name="T18" fmla="*/ 1263 w 3662"/>
                <a:gd name="T19" fmla="*/ 0 h 229"/>
                <a:gd name="T20" fmla="*/ 1263 w 3662"/>
                <a:gd name="T21" fmla="*/ 229 h 229"/>
                <a:gd name="T22" fmla="*/ 1039 w 3662"/>
                <a:gd name="T23" fmla="*/ 229 h 229"/>
                <a:gd name="T24" fmla="*/ 1039 w 3662"/>
                <a:gd name="T25" fmla="*/ 0 h 229"/>
                <a:gd name="T26" fmla="*/ 586 w 3662"/>
                <a:gd name="T27" fmla="*/ 0 h 229"/>
                <a:gd name="T28" fmla="*/ 586 w 3662"/>
                <a:gd name="T29" fmla="*/ 229 h 229"/>
                <a:gd name="T30" fmla="*/ 467 w 3662"/>
                <a:gd name="T31" fmla="*/ 229 h 229"/>
                <a:gd name="T32" fmla="*/ 0 w 3662"/>
                <a:gd name="T33" fmla="*/ 229 h 2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62"/>
                <a:gd name="T52" fmla="*/ 0 h 229"/>
                <a:gd name="T53" fmla="*/ 3662 w 3662"/>
                <a:gd name="T54" fmla="*/ 229 h 2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62" h="229">
                  <a:moveTo>
                    <a:pt x="3662" y="0"/>
                  </a:moveTo>
                  <a:lnTo>
                    <a:pt x="3328" y="0"/>
                  </a:lnTo>
                  <a:lnTo>
                    <a:pt x="3328" y="229"/>
                  </a:lnTo>
                  <a:lnTo>
                    <a:pt x="2179" y="229"/>
                  </a:lnTo>
                  <a:lnTo>
                    <a:pt x="2179" y="0"/>
                  </a:lnTo>
                  <a:lnTo>
                    <a:pt x="1726" y="0"/>
                  </a:lnTo>
                  <a:lnTo>
                    <a:pt x="1726" y="229"/>
                  </a:lnTo>
                  <a:lnTo>
                    <a:pt x="1497" y="229"/>
                  </a:lnTo>
                  <a:lnTo>
                    <a:pt x="1497" y="0"/>
                  </a:lnTo>
                  <a:lnTo>
                    <a:pt x="1263" y="0"/>
                  </a:lnTo>
                  <a:lnTo>
                    <a:pt x="1263" y="229"/>
                  </a:lnTo>
                  <a:lnTo>
                    <a:pt x="1039" y="229"/>
                  </a:lnTo>
                  <a:lnTo>
                    <a:pt x="1039" y="0"/>
                  </a:lnTo>
                  <a:lnTo>
                    <a:pt x="586" y="0"/>
                  </a:lnTo>
                  <a:lnTo>
                    <a:pt x="586" y="229"/>
                  </a:lnTo>
                  <a:lnTo>
                    <a:pt x="4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33"/>
            <p:cNvSpPr>
              <a:spLocks/>
            </p:cNvSpPr>
            <p:nvPr/>
          </p:nvSpPr>
          <p:spPr bwMode="auto">
            <a:xfrm>
              <a:off x="136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9 w 233"/>
                <a:gd name="T3" fmla="*/ 228 h 228"/>
                <a:gd name="T4" fmla="*/ 119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Freeform 34"/>
            <p:cNvSpPr>
              <a:spLocks/>
            </p:cNvSpPr>
            <p:nvPr/>
          </p:nvSpPr>
          <p:spPr bwMode="auto">
            <a:xfrm>
              <a:off x="1597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0 w 234"/>
                <a:gd name="T3" fmla="*/ 228 h 228"/>
                <a:gd name="T4" fmla="*/ 110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Freeform 35"/>
            <p:cNvSpPr>
              <a:spLocks/>
            </p:cNvSpPr>
            <p:nvPr/>
          </p:nvSpPr>
          <p:spPr bwMode="auto">
            <a:xfrm>
              <a:off x="1826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36"/>
            <p:cNvSpPr>
              <a:spLocks/>
            </p:cNvSpPr>
            <p:nvPr/>
          </p:nvSpPr>
          <p:spPr bwMode="auto">
            <a:xfrm>
              <a:off x="2055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37"/>
            <p:cNvSpPr>
              <a:spLocks/>
            </p:cNvSpPr>
            <p:nvPr/>
          </p:nvSpPr>
          <p:spPr bwMode="auto">
            <a:xfrm>
              <a:off x="2284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0 w 229"/>
                <a:gd name="T3" fmla="*/ 228 h 228"/>
                <a:gd name="T4" fmla="*/ 110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38"/>
            <p:cNvSpPr>
              <a:spLocks/>
            </p:cNvSpPr>
            <p:nvPr/>
          </p:nvSpPr>
          <p:spPr bwMode="auto">
            <a:xfrm>
              <a:off x="2508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9 w 234"/>
                <a:gd name="T3" fmla="*/ 228 h 228"/>
                <a:gd name="T4" fmla="*/ 119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2742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2971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320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4 w 224"/>
                <a:gd name="T3" fmla="*/ 228 h 228"/>
                <a:gd name="T4" fmla="*/ 114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342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3653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3882" y="2255"/>
              <a:ext cx="238" cy="228"/>
            </a:xfrm>
            <a:custGeom>
              <a:avLst/>
              <a:gdLst>
                <a:gd name="T0" fmla="*/ 0 w 238"/>
                <a:gd name="T1" fmla="*/ 224 h 228"/>
                <a:gd name="T2" fmla="*/ 114 w 238"/>
                <a:gd name="T3" fmla="*/ 228 h 228"/>
                <a:gd name="T4" fmla="*/ 114 w 238"/>
                <a:gd name="T5" fmla="*/ 0 h 228"/>
                <a:gd name="T6" fmla="*/ 238 w 238"/>
                <a:gd name="T7" fmla="*/ 0 h 228"/>
                <a:gd name="T8" fmla="*/ 238 w 238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228"/>
                <a:gd name="T17" fmla="*/ 238 w 238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8" y="0"/>
                  </a:lnTo>
                  <a:lnTo>
                    <a:pt x="238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Freeform 45"/>
            <p:cNvSpPr>
              <a:spLocks/>
            </p:cNvSpPr>
            <p:nvPr/>
          </p:nvSpPr>
          <p:spPr bwMode="auto">
            <a:xfrm>
              <a:off x="412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0 w 224"/>
                <a:gd name="T3" fmla="*/ 228 h 228"/>
                <a:gd name="T4" fmla="*/ 110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Freeform 46"/>
            <p:cNvSpPr>
              <a:spLocks/>
            </p:cNvSpPr>
            <p:nvPr/>
          </p:nvSpPr>
          <p:spPr bwMode="auto">
            <a:xfrm>
              <a:off x="4344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5 w 234"/>
                <a:gd name="T3" fmla="*/ 228 h 228"/>
                <a:gd name="T4" fmla="*/ 115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5" y="228"/>
                  </a:lnTo>
                  <a:lnTo>
                    <a:pt x="115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Freeform 47"/>
            <p:cNvSpPr>
              <a:spLocks/>
            </p:cNvSpPr>
            <p:nvPr/>
          </p:nvSpPr>
          <p:spPr bwMode="auto">
            <a:xfrm>
              <a:off x="4573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Freeform 48"/>
            <p:cNvSpPr>
              <a:spLocks/>
            </p:cNvSpPr>
            <p:nvPr/>
          </p:nvSpPr>
          <p:spPr bwMode="auto">
            <a:xfrm>
              <a:off x="4797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9 w 229"/>
                <a:gd name="T3" fmla="*/ 228 h 228"/>
                <a:gd name="T4" fmla="*/ 119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49"/>
            <p:cNvSpPr>
              <a:spLocks noChangeShapeType="1"/>
            </p:cNvSpPr>
            <p:nvPr/>
          </p:nvSpPr>
          <p:spPr bwMode="auto">
            <a:xfrm>
              <a:off x="1364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50"/>
            <p:cNvSpPr>
              <a:spLocks noChangeShapeType="1"/>
            </p:cNvSpPr>
            <p:nvPr/>
          </p:nvSpPr>
          <p:spPr bwMode="auto">
            <a:xfrm>
              <a:off x="1597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51"/>
            <p:cNvSpPr>
              <a:spLocks noChangeShapeType="1"/>
            </p:cNvSpPr>
            <p:nvPr/>
          </p:nvSpPr>
          <p:spPr bwMode="auto">
            <a:xfrm>
              <a:off x="2508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52"/>
            <p:cNvSpPr>
              <a:spLocks noChangeShapeType="1"/>
            </p:cNvSpPr>
            <p:nvPr/>
          </p:nvSpPr>
          <p:spPr bwMode="auto">
            <a:xfrm>
              <a:off x="2742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53"/>
            <p:cNvSpPr>
              <a:spLocks noChangeShapeType="1"/>
            </p:cNvSpPr>
            <p:nvPr/>
          </p:nvSpPr>
          <p:spPr bwMode="auto">
            <a:xfrm>
              <a:off x="2971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54"/>
            <p:cNvSpPr>
              <a:spLocks noChangeShapeType="1"/>
            </p:cNvSpPr>
            <p:nvPr/>
          </p:nvSpPr>
          <p:spPr bwMode="auto">
            <a:xfrm>
              <a:off x="3200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55"/>
            <p:cNvSpPr>
              <a:spLocks noChangeShapeType="1"/>
            </p:cNvSpPr>
            <p:nvPr/>
          </p:nvSpPr>
          <p:spPr bwMode="auto">
            <a:xfrm>
              <a:off x="342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56"/>
            <p:cNvSpPr>
              <a:spLocks noChangeShapeType="1"/>
            </p:cNvSpPr>
            <p:nvPr/>
          </p:nvSpPr>
          <p:spPr bwMode="auto">
            <a:xfrm>
              <a:off x="3653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57"/>
            <p:cNvSpPr>
              <a:spLocks noChangeShapeType="1"/>
            </p:cNvSpPr>
            <p:nvPr/>
          </p:nvSpPr>
          <p:spPr bwMode="auto">
            <a:xfrm>
              <a:off x="3886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58"/>
            <p:cNvSpPr>
              <a:spLocks noChangeShapeType="1"/>
            </p:cNvSpPr>
            <p:nvPr/>
          </p:nvSpPr>
          <p:spPr bwMode="auto">
            <a:xfrm>
              <a:off x="4115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59"/>
            <p:cNvSpPr>
              <a:spLocks noChangeShapeType="1"/>
            </p:cNvSpPr>
            <p:nvPr/>
          </p:nvSpPr>
          <p:spPr bwMode="auto">
            <a:xfrm>
              <a:off x="434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0"/>
            <p:cNvSpPr>
              <a:spLocks noChangeShapeType="1"/>
            </p:cNvSpPr>
            <p:nvPr/>
          </p:nvSpPr>
          <p:spPr bwMode="auto">
            <a:xfrm>
              <a:off x="4573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1"/>
            <p:cNvSpPr>
              <a:spLocks noChangeShapeType="1"/>
            </p:cNvSpPr>
            <p:nvPr/>
          </p:nvSpPr>
          <p:spPr bwMode="auto">
            <a:xfrm>
              <a:off x="4797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2"/>
            <p:cNvSpPr>
              <a:spLocks noChangeShapeType="1"/>
            </p:cNvSpPr>
            <p:nvPr/>
          </p:nvSpPr>
          <p:spPr bwMode="auto">
            <a:xfrm>
              <a:off x="5026" y="1559"/>
              <a:ext cx="1" cy="18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3"/>
            <p:cNvSpPr>
              <a:spLocks noChangeShapeType="1"/>
            </p:cNvSpPr>
            <p:nvPr/>
          </p:nvSpPr>
          <p:spPr bwMode="auto">
            <a:xfrm>
              <a:off x="1826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4"/>
            <p:cNvSpPr>
              <a:spLocks noChangeShapeType="1"/>
            </p:cNvSpPr>
            <p:nvPr/>
          </p:nvSpPr>
          <p:spPr bwMode="auto">
            <a:xfrm>
              <a:off x="2055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5"/>
            <p:cNvSpPr>
              <a:spLocks noChangeShapeType="1"/>
            </p:cNvSpPr>
            <p:nvPr/>
          </p:nvSpPr>
          <p:spPr bwMode="auto">
            <a:xfrm>
              <a:off x="228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590800" y="4876800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2346325" y="5757865"/>
            <a:ext cx="6664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</a:rPr>
              <a:t>Manchester encoding: +</a:t>
            </a:r>
            <a:r>
              <a:rPr lang="en-US" altLang="en-US" sz="1800" dirty="0" err="1">
                <a:latin typeface="Helvetica" pitchFamily="2" charset="0"/>
              </a:rPr>
              <a:t>ve</a:t>
            </a:r>
            <a:r>
              <a:rPr lang="en-US" altLang="en-US" sz="1800" dirty="0">
                <a:latin typeface="Helvetica" pitchFamily="2" charset="0"/>
              </a:rPr>
              <a:t> transition 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 0; -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ve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 transition  1 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XOR(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)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36835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057400" y="1312864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EDC 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D    = Data protected by error checking, may include header fields </a:t>
            </a:r>
            <a:br>
              <a:rPr lang="en-US" sz="2000" i="0" dirty="0">
                <a:latin typeface="Helvetica" pitchFamily="2" charset="0"/>
              </a:rPr>
            </a:br>
            <a:endParaRPr lang="en-US" sz="2000" i="0" dirty="0">
              <a:latin typeface="Helvetica" pitchFamily="2" charset="0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6297614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5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detect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926</Words>
  <Application>Microsoft Macintosh PowerPoint</Application>
  <PresentationFormat>Widescreen</PresentationFormat>
  <Paragraphs>222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Tahoma</vt:lpstr>
      <vt:lpstr>Times</vt:lpstr>
      <vt:lpstr>Times New Roman</vt:lpstr>
      <vt:lpstr>Wingdings</vt:lpstr>
      <vt:lpstr>Office Theme</vt:lpstr>
      <vt:lpstr>Data Link Layer: Overview; Error Detection</vt:lpstr>
      <vt:lpstr>The Link layer</vt:lpstr>
      <vt:lpstr>Link layer: introduction</vt:lpstr>
      <vt:lpstr>Link layer: context</vt:lpstr>
      <vt:lpstr>Link layer services</vt:lpstr>
      <vt:lpstr>Encoding</vt:lpstr>
      <vt:lpstr>Encodings (cont’d)</vt:lpstr>
      <vt:lpstr>Error detection</vt:lpstr>
      <vt:lpstr>Parity checking</vt:lpstr>
      <vt:lpstr>Internet checksum (review)</vt:lpstr>
      <vt:lpstr>Cyclic redundancy check</vt:lpstr>
      <vt:lpstr>CRC example</vt:lpstr>
      <vt:lpstr>ARP</vt:lpstr>
      <vt:lpstr>ARP: Address Resolution Protocol</vt:lpstr>
      <vt:lpstr>ARP packet format</vt:lpstr>
      <vt:lpstr>ARP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2020</cp:revision>
  <cp:lastPrinted>2019-02-15T23:29:10Z</cp:lastPrinted>
  <dcterms:created xsi:type="dcterms:W3CDTF">2019-01-23T03:40:12Z</dcterms:created>
  <dcterms:modified xsi:type="dcterms:W3CDTF">2019-03-13T14:00:54Z</dcterms:modified>
</cp:coreProperties>
</file>