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87" r:id="rId2"/>
    <p:sldId id="558" r:id="rId3"/>
    <p:sldId id="781" r:id="rId4"/>
    <p:sldId id="782" r:id="rId5"/>
    <p:sldId id="783" r:id="rId6"/>
    <p:sldId id="784" r:id="rId7"/>
    <p:sldId id="785" r:id="rId8"/>
    <p:sldId id="786" r:id="rId9"/>
    <p:sldId id="562" r:id="rId10"/>
    <p:sldId id="788" r:id="rId11"/>
    <p:sldId id="789" r:id="rId12"/>
    <p:sldId id="790" r:id="rId13"/>
    <p:sldId id="564" r:id="rId14"/>
    <p:sldId id="566" r:id="rId15"/>
    <p:sldId id="791" r:id="rId16"/>
    <p:sldId id="607" r:id="rId17"/>
    <p:sldId id="608" r:id="rId18"/>
    <p:sldId id="610" r:id="rId19"/>
    <p:sldId id="611" r:id="rId20"/>
    <p:sldId id="793" r:id="rId21"/>
    <p:sldId id="727" r:id="rId22"/>
    <p:sldId id="728" r:id="rId23"/>
    <p:sldId id="729" r:id="rId24"/>
    <p:sldId id="730" r:id="rId25"/>
    <p:sldId id="655" r:id="rId26"/>
    <p:sldId id="798" r:id="rId27"/>
    <p:sldId id="796" r:id="rId28"/>
    <p:sldId id="797" r:id="rId29"/>
    <p:sldId id="794" r:id="rId30"/>
    <p:sldId id="795" r:id="rId31"/>
    <p:sldId id="60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0"/>
    <p:restoredTop sz="94664"/>
  </p:normalViewPr>
  <p:slideViewPr>
    <p:cSldViewPr snapToGrid="0" snapToObjects="1">
      <p:cViewPr varScale="1">
        <p:scale>
          <a:sx n="111" d="100"/>
          <a:sy n="111" d="100"/>
        </p:scale>
        <p:origin x="24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092E8C0-E4B7-124E-B1F5-64B1BB24563C}" type="slidenum">
              <a:rPr lang="en-US" sz="1300">
                <a:latin typeface="Times New Roman" charset="0"/>
              </a:rPr>
              <a:pPr/>
              <a:t>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3BA4C4C-1124-4442-863F-75D915E42360}" type="slidenum">
              <a:rPr lang="en-US" sz="1300">
                <a:latin typeface="Times New Roman" charset="0"/>
              </a:rPr>
              <a:pPr/>
              <a:t>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810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1B46F4-D8F1-FB47-8313-D4E9CFBB5306}" type="slidenum">
              <a:rPr lang="en-US" sz="1300">
                <a:latin typeface="Times New Roman" charset="0"/>
              </a:rPr>
              <a:pPr/>
              <a:t>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16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027CCE78-9F8E-C448-9A42-58BF38E05FB0}" type="slidenum">
              <a:rPr lang="en-US" sz="1300">
                <a:latin typeface="Times New Roman" charset="0"/>
              </a:rPr>
              <a:pPr/>
              <a:t>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2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7E155B8-85D7-064C-A3DC-9AC8D6642442}" type="slidenum">
              <a:rPr lang="en-US" sz="1300">
                <a:latin typeface="Times New Roman" charset="0"/>
              </a:rPr>
              <a:pPr/>
              <a:t>12</a:t>
            </a:fld>
            <a:endParaRPr lang="en-US" sz="13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40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97600" y="6477000"/>
            <a:ext cx="5149851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55530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05097" y="1821459"/>
            <a:ext cx="1118180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Security: Principles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ea typeface="ＭＳ Ｐゴシック" charset="0"/>
                <a:cs typeface="+mj-cs"/>
              </a:rPr>
              <a:t>&amp; Symmetric Key Cryptography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25450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18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http://www.cs.rutgers.edu/~sn624/352-S19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(heavily adapted from slides by Prof. Badri Nath and the textbook authors)</a:t>
            </a:r>
            <a:endParaRPr lang="en-US" sz="2000" dirty="0">
              <a:ea typeface="ＭＳ Ｐゴシック" charset="0"/>
              <a:cs typeface="+mn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9157" y="29289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Symmetric key cryptography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5851" y="4067176"/>
            <a:ext cx="9798423" cy="24533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symmetric key crypto</a:t>
            </a:r>
            <a:r>
              <a:rPr lang="en-US" sz="2400" dirty="0"/>
              <a:t>: Bob and Alice share same (symmetric) key: 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i="1" u="sng" dirty="0">
                <a:solidFill>
                  <a:srgbClr val="C00000"/>
                </a:solidFill>
              </a:rPr>
              <a:t>Q: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how do Bob and Alice agree on key value?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 i="1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Key techniques of symmetric key crypto:</a:t>
            </a:r>
            <a:r>
              <a:rPr lang="en-US" sz="2400" i="1" dirty="0"/>
              <a:t>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</a:rPr>
              <a:t>Substitution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C00000"/>
                </a:solidFill>
              </a:rPr>
              <a:t>Permutation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8070851" y="2632075"/>
            <a:ext cx="114141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plaintext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5067300" y="2613025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ciphertext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3689350" y="1716089"/>
            <a:ext cx="642938" cy="579437"/>
            <a:chOff x="1382" y="1036"/>
            <a:chExt cx="405" cy="365"/>
          </a:xfrm>
        </p:grpSpPr>
        <p:sp>
          <p:nvSpPr>
            <p:cNvPr id="37917" name="Text Box 7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</a:p>
          </p:txBody>
        </p:sp>
        <p:sp>
          <p:nvSpPr>
            <p:cNvPr id="37918" name="Text Box 8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S</a:t>
              </a:r>
            </a:p>
          </p:txBody>
        </p:sp>
      </p:grpSp>
      <p:pic>
        <p:nvPicPr>
          <p:cNvPr id="37895" name="Picture 9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1666876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3506789" y="2573339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3532189" y="2582864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6624638" y="2571751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6645276" y="2595564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37900" name="Line 14"/>
          <p:cNvSpPr>
            <a:spLocks noChangeShapeType="1"/>
          </p:cNvSpPr>
          <p:nvPr/>
        </p:nvSpPr>
        <p:spPr bwMode="auto">
          <a:xfrm>
            <a:off x="4927601" y="2986089"/>
            <a:ext cx="169227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7901" name="Line 15"/>
          <p:cNvSpPr>
            <a:spLocks noChangeShapeType="1"/>
          </p:cNvSpPr>
          <p:nvPr/>
        </p:nvSpPr>
        <p:spPr bwMode="auto">
          <a:xfrm flipH="1">
            <a:off x="3897314" y="2193926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37902" name="Picture 16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18557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3" name="Line 17"/>
          <p:cNvSpPr>
            <a:spLocks noChangeShapeType="1"/>
          </p:cNvSpPr>
          <p:nvPr/>
        </p:nvSpPr>
        <p:spPr bwMode="auto">
          <a:xfrm>
            <a:off x="2762250" y="3011488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7904" name="Line 18"/>
          <p:cNvSpPr>
            <a:spLocks noChangeShapeType="1"/>
          </p:cNvSpPr>
          <p:nvPr/>
        </p:nvSpPr>
        <p:spPr bwMode="auto">
          <a:xfrm>
            <a:off x="8072439" y="3008313"/>
            <a:ext cx="674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37905" name="Picture 19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035425" y="163988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907" name="Group 21"/>
          <p:cNvGrpSpPr>
            <a:grpSpLocks/>
          </p:cNvGrpSpPr>
          <p:nvPr/>
        </p:nvGrpSpPr>
        <p:grpSpPr bwMode="auto">
          <a:xfrm>
            <a:off x="6875464" y="1665289"/>
            <a:ext cx="642937" cy="579437"/>
            <a:chOff x="1382" y="1036"/>
            <a:chExt cx="405" cy="365"/>
          </a:xfrm>
        </p:grpSpPr>
        <p:sp>
          <p:nvSpPr>
            <p:cNvPr id="37915" name="Text Box 22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</a:p>
          </p:txBody>
        </p:sp>
        <p:sp>
          <p:nvSpPr>
            <p:cNvPr id="37916" name="Text Box 23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S</a:t>
              </a:r>
            </a:p>
          </p:txBody>
        </p:sp>
      </p:grpSp>
      <p:sp>
        <p:nvSpPr>
          <p:cNvPr id="37908" name="Line 24"/>
          <p:cNvSpPr>
            <a:spLocks noChangeShapeType="1"/>
          </p:cNvSpPr>
          <p:nvPr/>
        </p:nvSpPr>
        <p:spPr bwMode="auto">
          <a:xfrm flipH="1">
            <a:off x="7083425" y="2143126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37909" name="Picture 2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221539" y="15890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0" name="Text Box 26"/>
          <p:cNvSpPr txBox="1">
            <a:spLocks noChangeArrowheads="1"/>
          </p:cNvSpPr>
          <p:nvPr/>
        </p:nvSpPr>
        <p:spPr bwMode="auto">
          <a:xfrm>
            <a:off x="1879601" y="2643189"/>
            <a:ext cx="1579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message, m</a:t>
            </a:r>
          </a:p>
        </p:txBody>
      </p:sp>
      <p:sp>
        <p:nvSpPr>
          <p:cNvPr id="37911" name="Text Box 27"/>
          <p:cNvSpPr txBox="1">
            <a:spLocks noChangeArrowheads="1"/>
          </p:cNvSpPr>
          <p:nvPr/>
        </p:nvSpPr>
        <p:spPr bwMode="auto">
          <a:xfrm>
            <a:off x="5274153" y="3149601"/>
            <a:ext cx="8531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(m)</a:t>
            </a:r>
          </a:p>
        </p:txBody>
      </p:sp>
      <p:sp>
        <p:nvSpPr>
          <p:cNvPr id="37913" name="Text Box 35"/>
          <p:cNvSpPr txBox="1">
            <a:spLocks noChangeArrowheads="1"/>
          </p:cNvSpPr>
          <p:nvPr/>
        </p:nvSpPr>
        <p:spPr bwMode="auto">
          <a:xfrm>
            <a:off x="8213725" y="3141663"/>
            <a:ext cx="181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 = 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(m))</a:t>
            </a:r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10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90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92313" y="109538"/>
            <a:ext cx="7772400" cy="1143000"/>
          </a:xfrm>
        </p:spPr>
        <p:txBody>
          <a:bodyPr/>
          <a:lstStyle/>
          <a:p>
            <a:r>
              <a:rPr lang="en-US" dirty="0"/>
              <a:t>Substitution-based ciphers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006" y="1121422"/>
            <a:ext cx="10439090" cy="1438919"/>
          </a:xfrm>
        </p:spPr>
        <p:txBody>
          <a:bodyPr>
            <a:normAutofit fontScale="92500"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monoalphabetic cipher: substitute one letter for another</a:t>
            </a:r>
          </a:p>
          <a:p>
            <a:pPr>
              <a:buFont typeface="Wingdings" charset="2"/>
              <a:buChar char="§"/>
            </a:pPr>
            <a:r>
              <a:rPr lang="en-US" dirty="0"/>
              <a:t>Ex: Caesar cipher: </a:t>
            </a:r>
            <a:r>
              <a:rPr lang="en-US" altLang="en-US" dirty="0"/>
              <a:t>Each letter is replaced by a shift: </a:t>
            </a:r>
            <a:r>
              <a:rPr lang="en-US" altLang="en-US" dirty="0" err="1"/>
              <a:t>succ</a:t>
            </a:r>
            <a:r>
              <a:rPr lang="en-US" altLang="en-US" dirty="0"/>
              <a:t>(2), </a:t>
            </a:r>
            <a:r>
              <a:rPr lang="en-US" altLang="en-US" dirty="0" err="1"/>
              <a:t>pred</a:t>
            </a:r>
            <a:r>
              <a:rPr lang="en-US" altLang="en-US" dirty="0"/>
              <a:t>(3)</a:t>
            </a:r>
          </a:p>
          <a:p>
            <a:pPr>
              <a:buFont typeface="Wingdings" charset="2"/>
              <a:buChar char="§"/>
            </a:pPr>
            <a:r>
              <a:rPr lang="en-US" dirty="0"/>
              <a:t>More generally, map letters to other letters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787705" y="2745388"/>
            <a:ext cx="60292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plaintext:  abcdefghijklmnopqrstuvwxyz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612081" y="3524850"/>
            <a:ext cx="62360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ciphertext:  mnbvcxzasdfghjklpoiuytrewq</a:t>
            </a: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4603750" y="3154962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8621381" y="3154961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4419933" y="4067176"/>
            <a:ext cx="465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Plaintext: bob, i love you. alice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4056807" y="4492626"/>
            <a:ext cx="5256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ciphertext: </a:t>
            </a:r>
            <a:r>
              <a:rPr lang="en-US" sz="2400" b="1" dirty="0" err="1">
                <a:latin typeface="Helvetica" pitchFamily="2" charset="0"/>
              </a:rPr>
              <a:t>nkn</a:t>
            </a:r>
            <a:r>
              <a:rPr lang="en-US" sz="2400" b="1" dirty="0">
                <a:latin typeface="Helvetica" pitchFamily="2" charset="0"/>
              </a:rPr>
              <a:t>, s gktc wky. mgsbc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2708275" y="4002089"/>
            <a:ext cx="782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Helvetica" pitchFamily="2" charset="0"/>
                <a:cs typeface="Arial" charset="0"/>
              </a:rPr>
              <a:t>e.g.:</a:t>
            </a:r>
          </a:p>
        </p:txBody>
      </p:sp>
      <p:sp>
        <p:nvSpPr>
          <p:cNvPr id="38923" name="Text Box 12"/>
          <p:cNvSpPr txBox="1">
            <a:spLocks noChangeArrowheads="1"/>
          </p:cNvSpPr>
          <p:nvPr/>
        </p:nvSpPr>
        <p:spPr bwMode="auto">
          <a:xfrm>
            <a:off x="1068182" y="5332414"/>
            <a:ext cx="105859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1554163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i="1" dirty="0">
                <a:solidFill>
                  <a:srgbClr val="C00000"/>
                </a:solidFill>
                <a:latin typeface="Helvetica" pitchFamily="2" charset="0"/>
              </a:rPr>
              <a:t>Key: </a:t>
            </a:r>
            <a:r>
              <a:rPr lang="en-US" sz="2800" dirty="0">
                <a:latin typeface="Helvetica" pitchFamily="2" charset="0"/>
              </a:rPr>
              <a:t>mapping from set of 26 letters to set of 26 letters</a:t>
            </a:r>
          </a:p>
        </p:txBody>
      </p:sp>
      <p:pic>
        <p:nvPicPr>
          <p:cNvPr id="38925" name="Picture 25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65159" y="5428551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11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F526AE-9E8E-8F40-9156-2244BD0D7FC7}"/>
              </a:ext>
            </a:extLst>
          </p:cNvPr>
          <p:cNvSpPr/>
          <p:nvPr/>
        </p:nvSpPr>
        <p:spPr>
          <a:xfrm>
            <a:off x="497727" y="5989860"/>
            <a:ext cx="10311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200" dirty="0">
                <a:latin typeface="Helvetica" pitchFamily="2" charset="0"/>
              </a:rPr>
              <a:t>Problem: Easy to break by analyzing statistical properties of written language</a:t>
            </a:r>
          </a:p>
        </p:txBody>
      </p:sp>
    </p:spTree>
    <p:extLst>
      <p:ext uri="{BB962C8B-B14F-4D97-AF65-F5344CB8AC3E}">
        <p14:creationId xmlns:p14="http://schemas.microsoft.com/office/powerpoint/2010/main" val="331689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55128" y="371468"/>
            <a:ext cx="10390093" cy="1143000"/>
          </a:xfrm>
        </p:spPr>
        <p:txBody>
          <a:bodyPr>
            <a:noAutofit/>
          </a:bodyPr>
          <a:lstStyle/>
          <a:p>
            <a:r>
              <a:rPr lang="en-US" dirty="0"/>
              <a:t>Polyalphabetic cipher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64853" y="1838332"/>
            <a:ext cx="9837151" cy="4648200"/>
          </a:xfrm>
        </p:spPr>
        <p:txBody>
          <a:bodyPr/>
          <a:lstStyle/>
          <a:p>
            <a:r>
              <a:rPr lang="en-US" dirty="0"/>
              <a:t>n substitution ciphers, M</a:t>
            </a:r>
            <a:r>
              <a:rPr lang="en-US" baseline="-25000" dirty="0"/>
              <a:t>1</a:t>
            </a:r>
            <a:r>
              <a:rPr lang="en-US" dirty="0"/>
              <a:t>,M</a:t>
            </a:r>
            <a:r>
              <a:rPr lang="en-US" baseline="-25000" dirty="0"/>
              <a:t>2</a:t>
            </a:r>
            <a:r>
              <a:rPr lang="en-US" dirty="0"/>
              <a:t>,…,M</a:t>
            </a:r>
            <a:r>
              <a:rPr lang="en-US" baseline="-25000" dirty="0"/>
              <a:t>n</a:t>
            </a:r>
          </a:p>
          <a:p>
            <a:r>
              <a:rPr lang="en-US" dirty="0"/>
              <a:t>cycling pattern: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e.g., n=4: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;  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;</a:t>
            </a:r>
            <a:r>
              <a:rPr lang="en-US" dirty="0"/>
              <a:t> ..</a:t>
            </a:r>
          </a:p>
          <a:p>
            <a:r>
              <a:rPr lang="en-US" dirty="0"/>
              <a:t>for each new plaintext symbol, use subsequent substitution pattern in cyclic pattern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dog: d from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 o from 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 g from 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</a:p>
          <a:p>
            <a:pPr lvl="1"/>
            <a:endParaRPr lang="en-US" sz="2800" i="1" baseline="-25000" dirty="0">
              <a:solidFill>
                <a:srgbClr val="008000"/>
              </a:solidFill>
            </a:endParaRPr>
          </a:p>
          <a:p>
            <a:r>
              <a:rPr lang="en-US" sz="3200" i="1" dirty="0">
                <a:solidFill>
                  <a:srgbClr val="C00000"/>
                </a:solidFill>
              </a:rPr>
              <a:t>Encryption key: </a:t>
            </a:r>
            <a:r>
              <a:rPr lang="en-US" sz="3200" dirty="0"/>
              <a:t>n substitution ciphers, and the cyclic pattern</a:t>
            </a:r>
          </a:p>
        </p:txBody>
      </p:sp>
      <p:pic>
        <p:nvPicPr>
          <p:cNvPr id="39941" name="Picture 25" descr="BS00768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55128" y="5200852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12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691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31BDDE3-C639-440D-890B-91C3B8AD1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Permutation-based ciphers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DB52B9D-4A64-49D9-BA00-A1AE4B06B1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1099" y="1709738"/>
            <a:ext cx="10011619" cy="1143000"/>
          </a:xfrm>
        </p:spPr>
        <p:txBody>
          <a:bodyPr/>
          <a:lstStyle/>
          <a:p>
            <a:r>
              <a:rPr lang="en-US" altLang="en-US" sz="2400" dirty="0"/>
              <a:t>Instead of substituting letters in the plaintext, we change their order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57D41983-5870-40AA-A5A0-F95FF01FB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862" y="2604022"/>
            <a:ext cx="16859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7D0013"/>
                </a:solidFill>
                <a:latin typeface="Courier New" panose="02070309020205020404" pitchFamily="49" charset="0"/>
              </a:rPr>
              <a:t>A N D R E W</a:t>
            </a:r>
          </a:p>
          <a:p>
            <a:pPr eaLnBrk="1" hangingPunct="1"/>
            <a:r>
              <a:rPr lang="en-US" altLang="en-US" sz="1800" u="sng" dirty="0">
                <a:solidFill>
                  <a:srgbClr val="7D0013"/>
                </a:solidFill>
                <a:latin typeface="Courier New" panose="02070309020205020404" pitchFamily="49" charset="0"/>
              </a:rPr>
              <a:t>1 4 2 5 3 6</a:t>
            </a:r>
            <a:endParaRPr lang="en-US" altLang="en-US" sz="1800" dirty="0">
              <a:solidFill>
                <a:srgbClr val="7D0013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dirty="0">
                <a:solidFill>
                  <a:srgbClr val="7D0013"/>
                </a:solidFill>
                <a:latin typeface="Courier New" panose="02070309020205020404" pitchFamily="49" charset="0"/>
              </a:rPr>
              <a:t>t h </a:t>
            </a:r>
            <a:r>
              <a:rPr lang="en-US" altLang="en-US" sz="1800" dirty="0" err="1">
                <a:solidFill>
                  <a:srgbClr val="7D0013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solidFill>
                  <a:srgbClr val="7D0013"/>
                </a:solidFill>
                <a:latin typeface="Courier New" panose="02070309020205020404" pitchFamily="49" charset="0"/>
              </a:rPr>
              <a:t> s </a:t>
            </a:r>
            <a:r>
              <a:rPr lang="en-US" altLang="en-US" sz="1800" dirty="0" err="1">
                <a:solidFill>
                  <a:srgbClr val="7D0013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solidFill>
                  <a:srgbClr val="7D0013"/>
                </a:solidFill>
                <a:latin typeface="Courier New" panose="02070309020205020404" pitchFamily="49" charset="0"/>
              </a:rPr>
              <a:t> s</a:t>
            </a:r>
          </a:p>
          <a:p>
            <a:pPr eaLnBrk="1" hangingPunct="1"/>
            <a:r>
              <a:rPr lang="en-US" altLang="en-US" sz="1800" dirty="0">
                <a:solidFill>
                  <a:srgbClr val="7D0013"/>
                </a:solidFill>
                <a:latin typeface="Courier New" panose="02070309020205020404" pitchFamily="49" charset="0"/>
              </a:rPr>
              <a:t>a m e s s a</a:t>
            </a:r>
          </a:p>
          <a:p>
            <a:pPr eaLnBrk="1" hangingPunct="1"/>
            <a:r>
              <a:rPr lang="en-US" altLang="en-US" sz="1800" dirty="0">
                <a:solidFill>
                  <a:srgbClr val="7D0013"/>
                </a:solidFill>
                <a:latin typeface="Courier New" panose="02070309020205020404" pitchFamily="49" charset="0"/>
              </a:rPr>
              <a:t>g e </a:t>
            </a:r>
            <a:r>
              <a:rPr lang="en-US" altLang="en-US" sz="1800" dirty="0" err="1">
                <a:solidFill>
                  <a:srgbClr val="7D0013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solidFill>
                  <a:srgbClr val="7D0013"/>
                </a:solidFill>
                <a:latin typeface="Courier New" panose="02070309020205020404" pitchFamily="49" charset="0"/>
              </a:rPr>
              <a:t> w o u</a:t>
            </a:r>
          </a:p>
          <a:p>
            <a:pPr eaLnBrk="1" hangingPunct="1"/>
            <a:r>
              <a:rPr lang="en-US" altLang="en-US" sz="1800" dirty="0">
                <a:solidFill>
                  <a:srgbClr val="7D0013"/>
                </a:solidFill>
                <a:latin typeface="Courier New" panose="02070309020205020404" pitchFamily="49" charset="0"/>
              </a:rPr>
              <a:t>l d l </a:t>
            </a:r>
            <a:r>
              <a:rPr lang="en-US" altLang="en-US" sz="1800" dirty="0" err="1">
                <a:solidFill>
                  <a:srgbClr val="7D0013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solidFill>
                  <a:srgbClr val="7D0013"/>
                </a:solidFill>
                <a:latin typeface="Courier New" panose="02070309020205020404" pitchFamily="49" charset="0"/>
              </a:rPr>
              <a:t> k e</a:t>
            </a:r>
          </a:p>
          <a:p>
            <a:pPr eaLnBrk="1" hangingPunct="1"/>
            <a:r>
              <a:rPr lang="en-US" altLang="en-US" sz="1800" dirty="0">
                <a:solidFill>
                  <a:srgbClr val="7D0013"/>
                </a:solidFill>
                <a:latin typeface="Courier New" panose="02070309020205020404" pitchFamily="49" charset="0"/>
              </a:rPr>
              <a:t>t o e n c r</a:t>
            </a:r>
          </a:p>
          <a:p>
            <a:pPr eaLnBrk="1" hangingPunct="1"/>
            <a:r>
              <a:rPr lang="en-US" altLang="en-US" sz="1800" dirty="0">
                <a:solidFill>
                  <a:srgbClr val="7D0013"/>
                </a:solidFill>
                <a:latin typeface="Courier New" panose="02070309020205020404" pitchFamily="49" charset="0"/>
              </a:rPr>
              <a:t>y p t n o w</a:t>
            </a: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D47354B8-8D9C-4E36-B63F-95D8BF675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43" y="2705045"/>
            <a:ext cx="624324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7D0013"/>
                </a:solidFill>
              </a:rPr>
              <a:t>Key = ANDREW</a:t>
            </a:r>
          </a:p>
          <a:p>
            <a:pPr eaLnBrk="1" hangingPunct="1"/>
            <a:r>
              <a:rPr lang="en-US" altLang="en-US" sz="2400" dirty="0">
                <a:solidFill>
                  <a:srgbClr val="7D0013"/>
                </a:solidFill>
              </a:rPr>
              <a:t>(used to define a permutation based on alphabet order)</a:t>
            </a:r>
          </a:p>
          <a:p>
            <a:pPr eaLnBrk="1" hangingPunct="1"/>
            <a:endParaRPr lang="en-US" altLang="en-US" sz="2400" dirty="0">
              <a:solidFill>
                <a:srgbClr val="7D0013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rgbClr val="7D0013"/>
                </a:solidFill>
              </a:rPr>
              <a:t>Plaintext = </a:t>
            </a:r>
            <a:r>
              <a:rPr lang="en-US" altLang="en-US" sz="2400" dirty="0" err="1">
                <a:solidFill>
                  <a:srgbClr val="7D0013"/>
                </a:solidFill>
              </a:rPr>
              <a:t>thisisamessageiwould</a:t>
            </a:r>
            <a:endParaRPr lang="en-US" altLang="en-US" sz="2400" dirty="0">
              <a:solidFill>
                <a:srgbClr val="7D0013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rgbClr val="7D0013"/>
                </a:solidFill>
              </a:rPr>
              <a:t>                  </a:t>
            </a:r>
            <a:r>
              <a:rPr lang="en-US" altLang="en-US" sz="2400" dirty="0" err="1">
                <a:solidFill>
                  <a:srgbClr val="7D0013"/>
                </a:solidFill>
              </a:rPr>
              <a:t>liketoencryptnow</a:t>
            </a:r>
            <a:endParaRPr lang="en-US" altLang="en-US" sz="2400" dirty="0">
              <a:solidFill>
                <a:srgbClr val="7D0013"/>
              </a:solidFill>
            </a:endParaRPr>
          </a:p>
          <a:p>
            <a:pPr eaLnBrk="1" hangingPunct="1"/>
            <a:endParaRPr lang="en-US" altLang="en-US" sz="2400" dirty="0">
              <a:solidFill>
                <a:srgbClr val="7D0013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rgbClr val="7D0013"/>
                </a:solidFill>
              </a:rPr>
              <a:t>Ciphertext = </a:t>
            </a:r>
            <a:r>
              <a:rPr lang="en-US" altLang="en-US" sz="2400" dirty="0" err="1">
                <a:solidFill>
                  <a:srgbClr val="7D0013"/>
                </a:solidFill>
              </a:rPr>
              <a:t>tiihssaesmsagioewul</a:t>
            </a:r>
            <a:endParaRPr lang="en-US" altLang="en-US" sz="2400" dirty="0">
              <a:solidFill>
                <a:srgbClr val="7D0013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rgbClr val="7D0013"/>
                </a:solidFill>
              </a:rPr>
              <a:t>                     </a:t>
            </a:r>
            <a:r>
              <a:rPr lang="en-US" altLang="en-US" sz="2400" dirty="0" err="1">
                <a:solidFill>
                  <a:srgbClr val="7D0013"/>
                </a:solidFill>
              </a:rPr>
              <a:t>lkdietecdnrytopnw</a:t>
            </a:r>
            <a:endParaRPr lang="en-US" altLang="en-US" sz="2400" dirty="0">
              <a:solidFill>
                <a:srgbClr val="7D0013"/>
              </a:solidFill>
            </a:endParaRP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29C0A17C-250D-41C5-A79A-9B0E7143E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808" y="6172200"/>
            <a:ext cx="933691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en-US" sz="2400" dirty="0"/>
              <a:t>Also possible to break by analyzing structure of language</a:t>
            </a:r>
          </a:p>
        </p:txBody>
      </p:sp>
    </p:spTree>
    <p:extLst>
      <p:ext uri="{BB962C8B-B14F-4D97-AF65-F5344CB8AC3E}">
        <p14:creationId xmlns:p14="http://schemas.microsoft.com/office/powerpoint/2010/main" val="2684688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3342E74-1310-4870-8B7D-FBD58CAD2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Encryption in practice</a:t>
            </a:r>
            <a:endParaRPr lang="en-US" altLang="en-US" sz="3200" i="1" dirty="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4097F68-DFDC-4B80-9D18-3BD7F61AC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8066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Most actual encryption algorithms use a complex combination of substitution and permutation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Examples:</a:t>
            </a:r>
          </a:p>
          <a:p>
            <a:pPr lvl="1"/>
            <a:r>
              <a:rPr lang="en-US" altLang="en-US" dirty="0"/>
              <a:t>Data Encryption Standard (DES)</a:t>
            </a:r>
          </a:p>
          <a:p>
            <a:pPr lvl="2"/>
            <a:r>
              <a:rPr lang="en-US" altLang="en-US" dirty="0"/>
              <a:t>Multiple iterations of substitution and transposition using a 56-bit key</a:t>
            </a:r>
          </a:p>
          <a:p>
            <a:pPr lvl="2"/>
            <a:r>
              <a:rPr lang="en-US" altLang="en-US" dirty="0"/>
              <a:t>designed by IBM with input from the NSA</a:t>
            </a:r>
          </a:p>
          <a:p>
            <a:pPr lvl="1"/>
            <a:r>
              <a:rPr lang="en-US" altLang="en-US" dirty="0"/>
              <a:t>International Data Encryption Algorithm (IDEA)</a:t>
            </a:r>
          </a:p>
          <a:p>
            <a:pPr lvl="2"/>
            <a:r>
              <a:rPr lang="en-US" altLang="en-US" dirty="0"/>
              <a:t>uses a 128-bit key</a:t>
            </a:r>
          </a:p>
          <a:p>
            <a:pPr lvl="1"/>
            <a:r>
              <a:rPr lang="en-US" altLang="en-US" dirty="0"/>
              <a:t>Advanced Encryption Standard (AES)</a:t>
            </a:r>
          </a:p>
        </p:txBody>
      </p:sp>
    </p:spTree>
    <p:extLst>
      <p:ext uri="{BB962C8B-B14F-4D97-AF65-F5344CB8AC3E}">
        <p14:creationId xmlns:p14="http://schemas.microsoft.com/office/powerpoint/2010/main" val="977772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BCAC-C8FB-7F45-AD47-1ACB3BA0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and Block Ciphers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62E3C-8A93-164A-B298-4E5A19066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99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F9021D4-96CC-4289-834F-7CC9961E3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Two types of symmetric ciphers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E23543C-BA07-4FC4-BCFE-4CAAEC8DA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Stream ciphers</a:t>
            </a:r>
          </a:p>
          <a:p>
            <a:pPr lvl="1"/>
            <a:r>
              <a:rPr lang="en-US" altLang="en-US" dirty="0"/>
              <a:t>encrypt one bit at time</a:t>
            </a:r>
          </a:p>
          <a:p>
            <a:endParaRPr lang="en-US" altLang="en-US" dirty="0"/>
          </a:p>
          <a:p>
            <a:r>
              <a:rPr lang="en-US" altLang="en-US" dirty="0"/>
              <a:t>Block ciphers</a:t>
            </a:r>
          </a:p>
          <a:p>
            <a:pPr lvl="1"/>
            <a:r>
              <a:rPr lang="en-US" altLang="en-US" dirty="0"/>
              <a:t>Break plaintext message in equal-size blocks</a:t>
            </a:r>
          </a:p>
          <a:p>
            <a:pPr lvl="1"/>
            <a:r>
              <a:rPr lang="en-US" altLang="en-US" dirty="0"/>
              <a:t>Encrypt each block as a unit</a:t>
            </a:r>
          </a:p>
        </p:txBody>
      </p:sp>
    </p:spTree>
    <p:extLst>
      <p:ext uri="{BB962C8B-B14F-4D97-AF65-F5344CB8AC3E}">
        <p14:creationId xmlns:p14="http://schemas.microsoft.com/office/powerpoint/2010/main" val="187018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38B9EDF-EEE7-4D85-BC30-955122972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Stream Ciphers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2C8A3F9-1EEE-476E-BE82-6325589B2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3168649"/>
            <a:ext cx="10377668" cy="3486787"/>
          </a:xfrm>
        </p:spPr>
        <p:txBody>
          <a:bodyPr>
            <a:normAutofit/>
          </a:bodyPr>
          <a:lstStyle/>
          <a:p>
            <a:r>
              <a:rPr lang="en-US" altLang="en-US" dirty="0"/>
              <a:t>Combine each bit of keystream with bit of plaintext to get one bit of ciphertext</a:t>
            </a:r>
          </a:p>
          <a:p>
            <a:r>
              <a:rPr lang="en-US" altLang="en-US" dirty="0"/>
              <a:t>m(</a:t>
            </a:r>
            <a:r>
              <a:rPr lang="en-US" altLang="en-US" dirty="0" err="1"/>
              <a:t>i</a:t>
            </a:r>
            <a:r>
              <a:rPr lang="en-US" altLang="en-US" dirty="0"/>
              <a:t>) = </a:t>
            </a:r>
            <a:r>
              <a:rPr lang="en-US" altLang="en-US" dirty="0" err="1"/>
              <a:t>i</a:t>
            </a:r>
            <a:r>
              <a:rPr lang="en-US" altLang="en-US" baseline="30000" dirty="0" err="1"/>
              <a:t>th</a:t>
            </a:r>
            <a:r>
              <a:rPr lang="en-US" altLang="en-US" dirty="0"/>
              <a:t> bit of message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 err="1"/>
              <a:t>ks</a:t>
            </a:r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 = </a:t>
            </a:r>
            <a:r>
              <a:rPr lang="en-US" altLang="en-US" dirty="0" err="1"/>
              <a:t>i</a:t>
            </a:r>
            <a:r>
              <a:rPr lang="en-US" altLang="en-US" baseline="30000" dirty="0" err="1"/>
              <a:t>th</a:t>
            </a:r>
            <a:r>
              <a:rPr lang="en-US" altLang="en-US" dirty="0"/>
              <a:t> bit of keystream</a:t>
            </a:r>
          </a:p>
          <a:p>
            <a:r>
              <a:rPr lang="en-US" altLang="en-US" dirty="0"/>
              <a:t>c(</a:t>
            </a:r>
            <a:r>
              <a:rPr lang="en-US" altLang="en-US" dirty="0" err="1"/>
              <a:t>i</a:t>
            </a:r>
            <a:r>
              <a:rPr lang="en-US" altLang="en-US" dirty="0"/>
              <a:t>) = </a:t>
            </a:r>
            <a:r>
              <a:rPr lang="en-US" altLang="en-US" dirty="0" err="1"/>
              <a:t>i</a:t>
            </a:r>
            <a:r>
              <a:rPr lang="en-US" altLang="en-US" baseline="30000" dirty="0" err="1"/>
              <a:t>th</a:t>
            </a:r>
            <a:r>
              <a:rPr lang="en-US" altLang="en-US" dirty="0"/>
              <a:t> bit of ciphertext</a:t>
            </a:r>
          </a:p>
          <a:p>
            <a:r>
              <a:rPr lang="en-US" altLang="en-US" dirty="0"/>
              <a:t>c(</a:t>
            </a:r>
            <a:r>
              <a:rPr lang="en-US" altLang="en-US" dirty="0" err="1"/>
              <a:t>i</a:t>
            </a:r>
            <a:r>
              <a:rPr lang="en-US" altLang="en-US" dirty="0"/>
              <a:t>) = </a:t>
            </a:r>
            <a:r>
              <a:rPr lang="en-US" altLang="en-US" dirty="0" err="1"/>
              <a:t>ks</a:t>
            </a:r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</a:t>
            </a:r>
            <a:r>
              <a:rPr lang="en-US" altLang="en-US" dirty="0"/>
              <a:t> m(</a:t>
            </a:r>
            <a:r>
              <a:rPr lang="en-US" altLang="en-US" dirty="0" err="1"/>
              <a:t>i</a:t>
            </a:r>
            <a:r>
              <a:rPr lang="en-US" altLang="en-US" dirty="0"/>
              <a:t>)   (</a:t>
            </a:r>
            <a:r>
              <a:rPr lang="en-US" altLang="en-US" dirty="0">
                <a:sym typeface="Symbol" panose="05050102010706020507" pitchFamily="18" charset="2"/>
              </a:rPr>
              <a:t></a:t>
            </a:r>
            <a:r>
              <a:rPr lang="en-US" altLang="en-US" dirty="0"/>
              <a:t> = XOR)</a:t>
            </a:r>
          </a:p>
          <a:p>
            <a:r>
              <a:rPr lang="en-US" altLang="en-US" dirty="0"/>
              <a:t>m(</a:t>
            </a:r>
            <a:r>
              <a:rPr lang="en-US" altLang="en-US" dirty="0" err="1"/>
              <a:t>i</a:t>
            </a:r>
            <a:r>
              <a:rPr lang="en-US" altLang="en-US" dirty="0"/>
              <a:t>) = </a:t>
            </a:r>
            <a:r>
              <a:rPr lang="en-US" altLang="en-US" dirty="0" err="1"/>
              <a:t>ks</a:t>
            </a:r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</a:t>
            </a:r>
            <a:r>
              <a:rPr lang="en-US" altLang="en-US" dirty="0"/>
              <a:t> c(</a:t>
            </a:r>
            <a:r>
              <a:rPr lang="en-US" altLang="en-US" dirty="0" err="1"/>
              <a:t>i</a:t>
            </a:r>
            <a:r>
              <a:rPr lang="en-US" altLang="en-US" dirty="0"/>
              <a:t>) 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ADC2ABA5-347C-4F9D-9162-31B88D826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4" y="1727200"/>
            <a:ext cx="1450975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Helvetica" pitchFamily="2" charset="0"/>
            </a:endParaRP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8FCA86BB-C71F-4AC4-8990-FE72078F6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7529" y="1824039"/>
            <a:ext cx="13660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>
                <a:solidFill>
                  <a:schemeClr val="bg1"/>
                </a:solidFill>
                <a:latin typeface="Helvetica" pitchFamily="2" charset="0"/>
              </a:rPr>
              <a:t>keystream</a:t>
            </a:r>
          </a:p>
          <a:p>
            <a:pPr algn="ctr" eaLnBrk="1" hangingPunct="1"/>
            <a:r>
              <a:rPr lang="en-US" altLang="en-US" sz="2000" dirty="0">
                <a:solidFill>
                  <a:schemeClr val="bg1"/>
                </a:solidFill>
                <a:latin typeface="Helvetica" pitchFamily="2" charset="0"/>
              </a:rPr>
              <a:t>generator</a:t>
            </a:r>
          </a:p>
        </p:txBody>
      </p:sp>
      <p:sp>
        <p:nvSpPr>
          <p:cNvPr id="32774" name="Line 6">
            <a:extLst>
              <a:ext uri="{FF2B5EF4-FFF2-40B4-BE49-F238E27FC236}">
                <a16:creationId xmlns:a16="http://schemas.microsoft.com/office/drawing/2014/main" id="{19536FFD-ACCD-4C52-AA52-8E9B84FB6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3039" y="2162175"/>
            <a:ext cx="877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2775" name="Line 7">
            <a:extLst>
              <a:ext uri="{FF2B5EF4-FFF2-40B4-BE49-F238E27FC236}">
                <a16:creationId xmlns:a16="http://schemas.microsoft.com/office/drawing/2014/main" id="{91ECC09D-03D0-4C34-BE7B-14572ED5E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5550" y="21621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C859A0D2-F911-4DE1-9622-CF8E2366E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4" y="1971675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Helvetica" pitchFamily="2" charset="0"/>
              </a:rPr>
              <a:t>key</a:t>
            </a: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61A26568-6827-4F72-9EF2-D628B45AA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089" y="1997075"/>
            <a:ext cx="1366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Helvetica" pitchFamily="2" charset="0"/>
              </a:rPr>
              <a:t>keystream</a:t>
            </a:r>
          </a:p>
        </p:txBody>
      </p:sp>
      <p:sp>
        <p:nvSpPr>
          <p:cNvPr id="32778" name="Text Box 10">
            <a:extLst>
              <a:ext uri="{FF2B5EF4-FFF2-40B4-BE49-F238E27FC236}">
                <a16:creationId xmlns:a16="http://schemas.microsoft.com/office/drawing/2014/main" id="{BC820E8A-D8BC-4587-A06D-3B2D85254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1190625"/>
            <a:ext cx="19656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Helvetica" pitchFamily="2" charset="0"/>
              </a:rPr>
              <a:t>pseudo random</a:t>
            </a:r>
          </a:p>
        </p:txBody>
      </p:sp>
      <p:sp>
        <p:nvSpPr>
          <p:cNvPr id="32779" name="Line 11">
            <a:extLst>
              <a:ext uri="{FF2B5EF4-FFF2-40B4-BE49-F238E27FC236}">
                <a16:creationId xmlns:a16="http://schemas.microsoft.com/office/drawing/2014/main" id="{FC713725-B3F2-45E1-BC9C-488F013D7E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1524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98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AD2DD98-8A86-41C3-82C9-EA76DAD59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Block ciphers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5A2733E-A205-450D-AB9B-8D276171A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481" y="1690688"/>
            <a:ext cx="10278319" cy="2590800"/>
          </a:xfrm>
        </p:spPr>
        <p:txBody>
          <a:bodyPr/>
          <a:lstStyle/>
          <a:p>
            <a:r>
              <a:rPr lang="en-US" altLang="en-US" dirty="0"/>
              <a:t>Message to be encrypted is processed in blocks of k bits (e.g., 64-bit blocks).</a:t>
            </a:r>
          </a:p>
          <a:p>
            <a:r>
              <a:rPr lang="en-US" altLang="en-US" dirty="0"/>
              <a:t>1-to-1 mapping is used to map k-bit block of plaintext to k-bit block of ciphertext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u="sng" dirty="0">
                <a:solidFill>
                  <a:srgbClr val="FF0000"/>
                </a:solidFill>
              </a:rPr>
              <a:t>Example with k=3:</a:t>
            </a:r>
          </a:p>
          <a:p>
            <a:endParaRPr lang="en-US" altLang="en-US" dirty="0"/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C8392C31-A742-491B-9A06-6DC5E33CB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8035" y="4213509"/>
            <a:ext cx="166423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u="sng" dirty="0">
                <a:latin typeface="Helvetica" pitchFamily="2" charset="0"/>
              </a:rPr>
              <a:t>input</a:t>
            </a:r>
            <a:r>
              <a:rPr lang="en-US" altLang="en-US" sz="2000" dirty="0">
                <a:latin typeface="Helvetica" pitchFamily="2" charset="0"/>
              </a:rPr>
              <a:t>   </a:t>
            </a:r>
            <a:r>
              <a:rPr lang="en-US" altLang="en-US" sz="2000" u="sng" dirty="0">
                <a:latin typeface="Helvetica" pitchFamily="2" charset="0"/>
              </a:rPr>
              <a:t>output</a:t>
            </a:r>
          </a:p>
          <a:p>
            <a:pPr eaLnBrk="1" hangingPunct="1"/>
            <a:r>
              <a:rPr lang="en-US" altLang="en-US" sz="2000" dirty="0">
                <a:latin typeface="Helvetica" pitchFamily="2" charset="0"/>
              </a:rPr>
              <a:t>000      110</a:t>
            </a:r>
          </a:p>
          <a:p>
            <a:pPr eaLnBrk="1" hangingPunct="1"/>
            <a:r>
              <a:rPr lang="en-US" altLang="en-US" sz="2000" dirty="0">
                <a:latin typeface="Helvetica" pitchFamily="2" charset="0"/>
              </a:rPr>
              <a:t>001       111</a:t>
            </a:r>
          </a:p>
          <a:p>
            <a:pPr eaLnBrk="1" hangingPunct="1"/>
            <a:r>
              <a:rPr lang="en-US" altLang="en-US" sz="2000" dirty="0">
                <a:latin typeface="Helvetica" pitchFamily="2" charset="0"/>
              </a:rPr>
              <a:t>010       101</a:t>
            </a:r>
          </a:p>
          <a:p>
            <a:pPr eaLnBrk="1" hangingPunct="1"/>
            <a:r>
              <a:rPr lang="en-US" altLang="en-US" sz="2000" dirty="0">
                <a:latin typeface="Helvetica" pitchFamily="2" charset="0"/>
              </a:rPr>
              <a:t>011       100</a:t>
            </a:r>
          </a:p>
          <a:p>
            <a:pPr eaLnBrk="1" hangingPunct="1"/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8B076436-1ECD-4783-A623-AE817EA17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3648" y="4213509"/>
            <a:ext cx="166423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u="sng" dirty="0">
                <a:latin typeface="Helvetica" pitchFamily="2" charset="0"/>
              </a:rPr>
              <a:t>input</a:t>
            </a:r>
            <a:r>
              <a:rPr lang="en-US" altLang="en-US" sz="2000" dirty="0">
                <a:latin typeface="Helvetica" pitchFamily="2" charset="0"/>
              </a:rPr>
              <a:t>   </a:t>
            </a:r>
            <a:r>
              <a:rPr lang="en-US" altLang="en-US" sz="2000" u="sng" dirty="0">
                <a:latin typeface="Helvetica" pitchFamily="2" charset="0"/>
              </a:rPr>
              <a:t>output</a:t>
            </a:r>
          </a:p>
          <a:p>
            <a:pPr eaLnBrk="1" hangingPunct="1"/>
            <a:r>
              <a:rPr lang="en-US" altLang="en-US" sz="2000" dirty="0">
                <a:latin typeface="Helvetica" pitchFamily="2" charset="0"/>
              </a:rPr>
              <a:t>100      011</a:t>
            </a:r>
          </a:p>
          <a:p>
            <a:pPr eaLnBrk="1" hangingPunct="1"/>
            <a:r>
              <a:rPr lang="en-US" altLang="en-US" sz="2000" dirty="0">
                <a:latin typeface="Helvetica" pitchFamily="2" charset="0"/>
              </a:rPr>
              <a:t>101      010</a:t>
            </a:r>
          </a:p>
          <a:p>
            <a:pPr eaLnBrk="1" hangingPunct="1"/>
            <a:r>
              <a:rPr lang="en-US" altLang="en-US" sz="2000" dirty="0">
                <a:latin typeface="Helvetica" pitchFamily="2" charset="0"/>
              </a:rPr>
              <a:t>110      000</a:t>
            </a:r>
          </a:p>
          <a:p>
            <a:pPr eaLnBrk="1" hangingPunct="1"/>
            <a:r>
              <a:rPr lang="en-US" altLang="en-US" sz="2000" dirty="0">
                <a:latin typeface="Helvetica" pitchFamily="2" charset="0"/>
              </a:rPr>
              <a:t>111       001</a:t>
            </a:r>
          </a:p>
          <a:p>
            <a:pPr eaLnBrk="1" hangingPunct="1"/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3A78CF68-03E6-4ED7-B450-FF05D772B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054" y="6224873"/>
            <a:ext cx="49356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What is the ciphertext for 010110001111 ?</a:t>
            </a:r>
          </a:p>
        </p:txBody>
      </p:sp>
    </p:spTree>
    <p:extLst>
      <p:ext uri="{BB962C8B-B14F-4D97-AF65-F5344CB8AC3E}">
        <p14:creationId xmlns:p14="http://schemas.microsoft.com/office/powerpoint/2010/main" val="2176904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A093818-2F90-4D3F-A3C0-05C7525FC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Block ciphers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FBCB55A-8732-42E0-AC51-47CA6343A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87611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How many possible mappings are there for k=3?</a:t>
            </a:r>
          </a:p>
          <a:p>
            <a:pPr lvl="1"/>
            <a:r>
              <a:rPr lang="en-US" altLang="en-US" dirty="0"/>
              <a:t>How many 3-bit inputs?</a:t>
            </a:r>
          </a:p>
          <a:p>
            <a:pPr lvl="1"/>
            <a:r>
              <a:rPr lang="en-US" altLang="en-US" dirty="0"/>
              <a:t>How many </a:t>
            </a:r>
            <a:r>
              <a:rPr lang="en-US" altLang="en-US" dirty="0" err="1"/>
              <a:t>mappingsor</a:t>
            </a:r>
            <a:r>
              <a:rPr lang="en-US" altLang="en-US" dirty="0"/>
              <a:t> permutations of the 3-bit inputs? 8!</a:t>
            </a:r>
          </a:p>
          <a:p>
            <a:pPr lvl="1"/>
            <a:r>
              <a:rPr lang="en-US" altLang="en-US" dirty="0"/>
              <a:t>Answer: 40,320 ;  not very many!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In general, 2</a:t>
            </a:r>
            <a:r>
              <a:rPr lang="en-US" altLang="en-US" baseline="30000" dirty="0"/>
              <a:t>k</a:t>
            </a:r>
            <a:r>
              <a:rPr lang="en-US" altLang="en-US" dirty="0"/>
              <a:t>! mappings;   huge for k=64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Problem: </a:t>
            </a:r>
          </a:p>
          <a:p>
            <a:pPr lvl="1"/>
            <a:r>
              <a:rPr lang="en-US" altLang="en-US" dirty="0"/>
              <a:t>Table approach requires table with 2</a:t>
            </a:r>
            <a:r>
              <a:rPr lang="en-US" altLang="en-US" baseline="30000" dirty="0"/>
              <a:t>64</a:t>
            </a:r>
            <a:r>
              <a:rPr lang="en-US" altLang="en-US" dirty="0"/>
              <a:t> entries, each entry with 64 bits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Table too big: instead use function that simulates a randomly permuted table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Many practical ciphers are block-based (DES, AES, …)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089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B26090E-F2D0-4013-9580-1EA481FB2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Network Security?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907660A-A054-4D91-82C4-EBB4F891E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Malicious people share your network</a:t>
            </a:r>
          </a:p>
          <a:p>
            <a:pPr lvl="1"/>
            <a:r>
              <a:rPr lang="en-US" altLang="en-US" dirty="0"/>
              <a:t>People who want to snoop</a:t>
            </a:r>
          </a:p>
          <a:p>
            <a:pPr lvl="1"/>
            <a:r>
              <a:rPr lang="en-US" altLang="en-US" dirty="0"/>
              <a:t>People who want to destroy</a:t>
            </a:r>
          </a:p>
          <a:p>
            <a:pPr lvl="1"/>
            <a:r>
              <a:rPr lang="en-US" altLang="en-US" dirty="0"/>
              <a:t>People who want to corrupt</a:t>
            </a:r>
          </a:p>
          <a:p>
            <a:pPr lvl="1"/>
            <a:r>
              <a:rPr lang="en-US" altLang="en-US" dirty="0"/>
              <a:t>People who want to pretend</a:t>
            </a:r>
          </a:p>
          <a:p>
            <a:pPr lvl="1"/>
            <a:r>
              <a:rPr lang="en-US" altLang="en-US" dirty="0"/>
              <a:t>People who want to steal</a:t>
            </a:r>
          </a:p>
          <a:p>
            <a:r>
              <a:rPr lang="en-US" altLang="en-US" dirty="0"/>
              <a:t>Problem made more severe as Internet becomes more commercialized</a:t>
            </a:r>
          </a:p>
          <a:p>
            <a:r>
              <a:rPr lang="en-US" altLang="en-US" dirty="0"/>
              <a:t>Active and passive attacks</a:t>
            </a:r>
          </a:p>
        </p:txBody>
      </p:sp>
    </p:spTree>
    <p:extLst>
      <p:ext uri="{BB962C8B-B14F-4D97-AF65-F5344CB8AC3E}">
        <p14:creationId xmlns:p14="http://schemas.microsoft.com/office/powerpoint/2010/main" val="1387975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744D-1066-2146-93D4-9EF4F3DC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Symmetric Key Cryptography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23A4E-1EE5-EE47-8EFB-90A57C1532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79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568CA7E3-B822-4397-AD29-580851E9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Encryption using symmetric keys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7DB0E1B4-2E46-4914-91D7-1328DD732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0104" cy="4667250"/>
          </a:xfrm>
        </p:spPr>
        <p:txBody>
          <a:bodyPr>
            <a:normAutofit/>
          </a:bodyPr>
          <a:lstStyle/>
          <a:p>
            <a:r>
              <a:rPr lang="en-US" altLang="en-US" dirty="0"/>
              <a:t>Same key for encryption and decryption</a:t>
            </a:r>
          </a:p>
          <a:p>
            <a:r>
              <a:rPr lang="en-US" altLang="en-US" dirty="0"/>
              <a:t>Efficient to implement: Often the same or very similar algorithm for encryption and decryption</a:t>
            </a:r>
          </a:p>
          <a:p>
            <a:r>
              <a:rPr lang="en-US" altLang="en-US" dirty="0"/>
              <a:t>Achieves confidentiality</a:t>
            </a:r>
          </a:p>
          <a:p>
            <a:r>
              <a:rPr lang="en-US" altLang="en-US" dirty="0"/>
              <a:t>Vulnerable to tampering</a:t>
            </a:r>
          </a:p>
          <a:p>
            <a:pPr lvl="1"/>
            <a:r>
              <a:rPr lang="en-US" altLang="en-US" dirty="0"/>
              <a:t>Bad guy can alter the encrypted message</a:t>
            </a:r>
          </a:p>
          <a:p>
            <a:r>
              <a:rPr lang="en-US" altLang="en-US" dirty="0"/>
              <a:t>What about authentication?</a:t>
            </a:r>
          </a:p>
          <a:p>
            <a:r>
              <a:rPr lang="en-US" altLang="en-US" dirty="0"/>
              <a:t>Vulnerable to replay attacks</a:t>
            </a:r>
          </a:p>
          <a:p>
            <a:pPr lvl="1"/>
            <a:r>
              <a:rPr lang="en-US" altLang="en-US" dirty="0"/>
              <a:t>Bad guy can steal the encrypted message and later present it on behalf of a legitimate user</a:t>
            </a: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3813FE79-9698-4671-8F60-1F9026A3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fld id="{3293BBC8-E990-40F6-89D2-04D947960287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150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ED5A12F-E895-4ECC-A04D-01D7A29A0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Replay attack</a:t>
            </a:r>
          </a:p>
        </p:txBody>
      </p:sp>
      <p:sp>
        <p:nvSpPr>
          <p:cNvPr id="143365" name="Line 5">
            <a:extLst>
              <a:ext uri="{FF2B5EF4-FFF2-40B4-BE49-F238E27FC236}">
                <a16:creationId xmlns:a16="http://schemas.microsoft.com/office/drawing/2014/main" id="{972C6929-B741-4504-A3D1-D59A2DA5DC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66" name="Line 6">
            <a:extLst>
              <a:ext uri="{FF2B5EF4-FFF2-40B4-BE49-F238E27FC236}">
                <a16:creationId xmlns:a16="http://schemas.microsoft.com/office/drawing/2014/main" id="{DBE3CADD-9156-4DD2-9E97-D339EBACD9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7">
            <a:extLst>
              <a:ext uri="{FF2B5EF4-FFF2-40B4-BE49-F238E27FC236}">
                <a16:creationId xmlns:a16="http://schemas.microsoft.com/office/drawing/2014/main" id="{045C2CA9-3CF7-45E3-A006-DD4E134BA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1" y="3636964"/>
            <a:ext cx="849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Alice</a:t>
            </a:r>
          </a:p>
        </p:txBody>
      </p:sp>
      <p:sp>
        <p:nvSpPr>
          <p:cNvPr id="41990" name="Rectangle 8">
            <a:extLst>
              <a:ext uri="{FF2B5EF4-FFF2-40B4-BE49-F238E27FC236}">
                <a16:creationId xmlns:a16="http://schemas.microsoft.com/office/drawing/2014/main" id="{E15F6ABA-0024-46DA-AFC0-563FEC5F4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3597276"/>
            <a:ext cx="7152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143369" name="Line 9">
            <a:extLst>
              <a:ext uri="{FF2B5EF4-FFF2-40B4-BE49-F238E27FC236}">
                <a16:creationId xmlns:a16="http://schemas.microsoft.com/office/drawing/2014/main" id="{A9128F2B-80F5-4EE5-97E8-E5CAB797A7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70" name="Rectangle 10">
            <a:extLst>
              <a:ext uri="{FF2B5EF4-FFF2-40B4-BE49-F238E27FC236}">
                <a16:creationId xmlns:a16="http://schemas.microsoft.com/office/drawing/2014/main" id="{ECF0A057-D6D9-4C7D-B0D4-B7F76F46A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828801"/>
            <a:ext cx="20785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“Login:  Alice”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43371" name="Rectangle 11">
            <a:extLst>
              <a:ext uri="{FF2B5EF4-FFF2-40B4-BE49-F238E27FC236}">
                <a16:creationId xmlns:a16="http://schemas.microsoft.com/office/drawing/2014/main" id="{8AF86D25-5DB5-4148-9604-208405F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1"/>
            <a:ext cx="2210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Password please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43372" name="Rectangle 12">
            <a:extLst>
              <a:ext uri="{FF2B5EF4-FFF2-40B4-BE49-F238E27FC236}">
                <a16:creationId xmlns:a16="http://schemas.microsoft.com/office/drawing/2014/main" id="{00EF7850-08DC-4548-95DA-13FB8D440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140076"/>
            <a:ext cx="28384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E</a:t>
            </a:r>
            <a:r>
              <a:rPr lang="en-US" altLang="en-US" sz="2400" baseline="-250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K</a:t>
            </a: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(Alice’s password)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43374" name="Rectangle 14">
            <a:extLst>
              <a:ext uri="{FF2B5EF4-FFF2-40B4-BE49-F238E27FC236}">
                <a16:creationId xmlns:a16="http://schemas.microsoft.com/office/drawing/2014/main" id="{03337E85-14CE-4267-9F5A-C002C9F3D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4343400"/>
            <a:ext cx="7848600" cy="1524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Alice’s password is encrypted</a:t>
            </a:r>
          </a:p>
          <a:p>
            <a:pPr lvl="1">
              <a:defRPr/>
            </a:pPr>
            <a:r>
              <a:rPr lang="en-US" altLang="en-US" dirty="0"/>
              <a:t>From both Bob and attackers</a:t>
            </a:r>
          </a:p>
          <a:p>
            <a:pPr lvl="1">
              <a:defRPr/>
            </a:pPr>
            <a:r>
              <a:rPr lang="en-US" altLang="en-US" dirty="0"/>
              <a:t>If Bob is trusted, he can decrypt using the same key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But still subject to replay attack</a:t>
            </a:r>
          </a:p>
        </p:txBody>
      </p:sp>
      <p:pic>
        <p:nvPicPr>
          <p:cNvPr id="41996" name="Picture 15" descr="alice3Rev.tiff                                                 0010273EMacintosh HD                   BC93A1CC:">
            <a:extLst>
              <a:ext uri="{FF2B5EF4-FFF2-40B4-BE49-F238E27FC236}">
                <a16:creationId xmlns:a16="http://schemas.microsoft.com/office/drawing/2014/main" id="{8B1DE4CC-45C8-46F0-8CCB-3F66EAA37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33588"/>
            <a:ext cx="946150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7" name="Picture 16" descr="rabbit3.tiff                                                   0010273EMacintosh HD                   BC93A1CC:">
            <a:extLst>
              <a:ext uri="{FF2B5EF4-FFF2-40B4-BE49-F238E27FC236}">
                <a16:creationId xmlns:a16="http://schemas.microsoft.com/office/drawing/2014/main" id="{A0F3A116-F71E-4CBC-968B-A853A056A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1" y="1916114"/>
            <a:ext cx="107632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58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43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43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0" grpId="0" autoUpdateAnimBg="0"/>
      <p:bldP spid="143371" grpId="0" autoUpdateAnimBg="0"/>
      <p:bldP spid="143372" grpId="0" autoUpdateAnimBg="0"/>
      <p:bldP spid="143374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9" name="Line 5">
            <a:extLst>
              <a:ext uri="{FF2B5EF4-FFF2-40B4-BE49-F238E27FC236}">
                <a16:creationId xmlns:a16="http://schemas.microsoft.com/office/drawing/2014/main" id="{1A62F8F7-4B51-456F-8A3B-9B1E7A0F5A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90" name="Line 6">
            <a:extLst>
              <a:ext uri="{FF2B5EF4-FFF2-40B4-BE49-F238E27FC236}">
                <a16:creationId xmlns:a16="http://schemas.microsoft.com/office/drawing/2014/main" id="{1ACD3633-308A-4A0C-BA0F-2DDF5B8CF4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9FBF28B8-306E-4F10-AA04-E85B501F6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1" y="3636964"/>
            <a:ext cx="849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Alice</a:t>
            </a:r>
          </a:p>
        </p:txBody>
      </p:sp>
      <p:sp>
        <p:nvSpPr>
          <p:cNvPr id="43014" name="Rectangle 8">
            <a:extLst>
              <a:ext uri="{FF2B5EF4-FFF2-40B4-BE49-F238E27FC236}">
                <a16:creationId xmlns:a16="http://schemas.microsoft.com/office/drawing/2014/main" id="{FBE522B9-317D-4208-B2DB-FB128A941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3597276"/>
            <a:ext cx="7152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297993" name="Line 9">
            <a:extLst>
              <a:ext uri="{FF2B5EF4-FFF2-40B4-BE49-F238E27FC236}">
                <a16:creationId xmlns:a16="http://schemas.microsoft.com/office/drawing/2014/main" id="{A97AFA11-1C01-4317-BFEC-2AD07C1B21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94" name="Rectangle 10">
            <a:extLst>
              <a:ext uri="{FF2B5EF4-FFF2-40B4-BE49-F238E27FC236}">
                <a16:creationId xmlns:a16="http://schemas.microsoft.com/office/drawing/2014/main" id="{804BD869-4999-48FB-8C64-4CED8A4A0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828801"/>
            <a:ext cx="20785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“Login:  Alice”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97995" name="Rectangle 11">
            <a:extLst>
              <a:ext uri="{FF2B5EF4-FFF2-40B4-BE49-F238E27FC236}">
                <a16:creationId xmlns:a16="http://schemas.microsoft.com/office/drawing/2014/main" id="{0C52FDD3-D8ED-4A8F-B907-D3FDCBC2B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30476"/>
            <a:ext cx="2210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Password please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3018" name="Rectangle 14">
            <a:extLst>
              <a:ext uri="{FF2B5EF4-FFF2-40B4-BE49-F238E27FC236}">
                <a16:creationId xmlns:a16="http://schemas.microsoft.com/office/drawing/2014/main" id="{5E8597BA-8AF7-43AF-8D98-C82F5CDC2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538" y="5715001"/>
            <a:ext cx="10002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Trudy</a:t>
            </a:r>
          </a:p>
        </p:txBody>
      </p:sp>
      <p:sp>
        <p:nvSpPr>
          <p:cNvPr id="297999" name="Line 15">
            <a:extLst>
              <a:ext uri="{FF2B5EF4-FFF2-40B4-BE49-F238E27FC236}">
                <a16:creationId xmlns:a16="http://schemas.microsoft.com/office/drawing/2014/main" id="{168952C6-D970-4D5F-AC12-D63B121EB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657600"/>
            <a:ext cx="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3020" name="Picture 16" descr="alice3Rev.tiff                                                 0010273EMacintosh HD                   BC93A1CC:">
            <a:extLst>
              <a:ext uri="{FF2B5EF4-FFF2-40B4-BE49-F238E27FC236}">
                <a16:creationId xmlns:a16="http://schemas.microsoft.com/office/drawing/2014/main" id="{BAD71BE4-4C79-4378-81DD-76E6971C4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2033588"/>
            <a:ext cx="946150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1" name="Picture 17" descr="rabbit3.tiff                                                   0010273EMacintosh HD                   BC93A1CC:">
            <a:extLst>
              <a:ext uri="{FF2B5EF4-FFF2-40B4-BE49-F238E27FC236}">
                <a16:creationId xmlns:a16="http://schemas.microsoft.com/office/drawing/2014/main" id="{E7AD76CC-0AD3-4D1B-8AC0-06C715B81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6" y="1992314"/>
            <a:ext cx="107632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2" name="Picture 18" descr="deedum2.tiff                                                   0010273EMacintosh HD                   BC93A1CC:">
            <a:extLst>
              <a:ext uri="{FF2B5EF4-FFF2-40B4-BE49-F238E27FC236}">
                <a16:creationId xmlns:a16="http://schemas.microsoft.com/office/drawing/2014/main" id="{90E4EA9E-6610-4A50-880C-0CCE58BAA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343400"/>
            <a:ext cx="11128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2">
            <a:extLst>
              <a:ext uri="{FF2B5EF4-FFF2-40B4-BE49-F238E27FC236}">
                <a16:creationId xmlns:a16="http://schemas.microsoft.com/office/drawing/2014/main" id="{57FE07E6-ED69-4F3D-BD93-18AE66CA3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140076"/>
            <a:ext cx="28384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E</a:t>
            </a:r>
            <a:r>
              <a:rPr lang="en-US" altLang="en-US" sz="2400" baseline="-250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K</a:t>
            </a: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(Alice’s password)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DC61FE9E-CDD5-4018-8D62-727F310B7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39" y="4567239"/>
            <a:ext cx="3649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Store: E</a:t>
            </a:r>
            <a:r>
              <a:rPr lang="en-US" altLang="en-US" sz="2400" baseline="-250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K</a:t>
            </a: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(Alice’s password)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EACD3A68-7DF6-B947-B824-7ABD17184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Replay attack</a:t>
            </a:r>
          </a:p>
        </p:txBody>
      </p:sp>
    </p:spTree>
    <p:extLst>
      <p:ext uri="{BB962C8B-B14F-4D97-AF65-F5344CB8AC3E}">
        <p14:creationId xmlns:p14="http://schemas.microsoft.com/office/powerpoint/2010/main" val="229392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35295232" presetClass="entr" presetSubtype="4130266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500"/>
                                        <p:tgtEl>
                                          <p:spTgt spid="29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35295232" presetClass="entr" presetSubtype="41302570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6" dur="500"/>
                                        <p:tgtEl>
                                          <p:spTgt spid="29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4" grpId="0" autoUpdateAnimBg="0"/>
      <p:bldP spid="297995" grpId="0" autoUpdateAnimBg="0"/>
      <p:bldP spid="17" grpId="0" autoUpdateAnimBg="0"/>
      <p:bldP spid="1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86110D1-BCD4-4C82-9A49-D3F6573226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001000" cy="838200"/>
          </a:xfrm>
        </p:spPr>
        <p:txBody>
          <a:bodyPr/>
          <a:lstStyle/>
          <a:p>
            <a:r>
              <a:rPr lang="en-US" altLang="en-US" dirty="0"/>
              <a:t>Replay attack</a:t>
            </a:r>
          </a:p>
        </p:txBody>
      </p:sp>
      <p:sp>
        <p:nvSpPr>
          <p:cNvPr id="299013" name="Line 5">
            <a:extLst>
              <a:ext uri="{FF2B5EF4-FFF2-40B4-BE49-F238E27FC236}">
                <a16:creationId xmlns:a16="http://schemas.microsoft.com/office/drawing/2014/main" id="{6B0E6C39-D8A9-4388-A178-86DD81FEA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554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4" name="Line 6">
            <a:extLst>
              <a:ext uri="{FF2B5EF4-FFF2-40B4-BE49-F238E27FC236}">
                <a16:creationId xmlns:a16="http://schemas.microsoft.com/office/drawing/2014/main" id="{AAEB6AC2-13BA-492E-A051-9BD669F734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31638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8">
            <a:extLst>
              <a:ext uri="{FF2B5EF4-FFF2-40B4-BE49-F238E27FC236}">
                <a16:creationId xmlns:a16="http://schemas.microsoft.com/office/drawing/2014/main" id="{215C2C4A-E6E0-4B8D-B677-22B6EB5F8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810001"/>
            <a:ext cx="7152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299017" name="Line 9">
            <a:extLst>
              <a:ext uri="{FF2B5EF4-FFF2-40B4-BE49-F238E27FC236}">
                <a16:creationId xmlns:a16="http://schemas.microsoft.com/office/drawing/2014/main" id="{DDBF0FF7-9DA7-4C6D-9AFC-E246633D5A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849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8" name="Rectangle 10">
            <a:extLst>
              <a:ext uri="{FF2B5EF4-FFF2-40B4-BE49-F238E27FC236}">
                <a16:creationId xmlns:a16="http://schemas.microsoft.com/office/drawing/2014/main" id="{E49D901E-F535-4CAF-BB95-D6B934D81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057401"/>
            <a:ext cx="17605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Login: Alice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99019" name="Rectangle 11">
            <a:extLst>
              <a:ext uri="{FF2B5EF4-FFF2-40B4-BE49-F238E27FC236}">
                <a16:creationId xmlns:a16="http://schemas.microsoft.com/office/drawing/2014/main" id="{FAE4B6BA-967C-4D84-9066-D7CDD7E1D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759076"/>
            <a:ext cx="2210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Password please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4041" name="Rectangle 14">
            <a:extLst>
              <a:ext uri="{FF2B5EF4-FFF2-40B4-BE49-F238E27FC236}">
                <a16:creationId xmlns:a16="http://schemas.microsoft.com/office/drawing/2014/main" id="{C541B34B-10DF-4249-98D9-6BA067711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938" y="3810001"/>
            <a:ext cx="10002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Trudy</a:t>
            </a:r>
          </a:p>
        </p:txBody>
      </p:sp>
      <p:sp>
        <p:nvSpPr>
          <p:cNvPr id="299025" name="Rectangle 17">
            <a:extLst>
              <a:ext uri="{FF2B5EF4-FFF2-40B4-BE49-F238E27FC236}">
                <a16:creationId xmlns:a16="http://schemas.microsoft.com/office/drawing/2014/main" id="{65A5A3D1-44AC-4C45-839A-8EB0B63DE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2103" y="4564747"/>
            <a:ext cx="8763000" cy="1066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This is a </a:t>
            </a:r>
            <a:r>
              <a:rPr lang="en-US" altLang="en-US" b="1" dirty="0">
                <a:solidFill>
                  <a:schemeClr val="accent2"/>
                </a:solidFill>
              </a:rPr>
              <a:t>replay</a:t>
            </a:r>
            <a:r>
              <a:rPr lang="en-US" altLang="en-US" dirty="0"/>
              <a:t> attack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How can we prevent a replay?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By adding a NONCE value; Number used once only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Use a temporary random number!</a:t>
            </a:r>
          </a:p>
        </p:txBody>
      </p:sp>
      <p:pic>
        <p:nvPicPr>
          <p:cNvPr id="44043" name="Picture 19" descr="rabbit3.tiff                                                   0010273EMacintosh HD                   BC93A1CC:">
            <a:extLst>
              <a:ext uri="{FF2B5EF4-FFF2-40B4-BE49-F238E27FC236}">
                <a16:creationId xmlns:a16="http://schemas.microsoft.com/office/drawing/2014/main" id="{ADF68C6C-2799-407E-89BB-F82C45B66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1" y="2133600"/>
            <a:ext cx="1076325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4" name="Picture 21" descr="deedum2.tiff                                                   0010273EMacintosh HD                   BC93A1CC:">
            <a:extLst>
              <a:ext uri="{FF2B5EF4-FFF2-40B4-BE49-F238E27FC236}">
                <a16:creationId xmlns:a16="http://schemas.microsoft.com/office/drawing/2014/main" id="{FF178ED4-C7D0-4C7E-BB0A-26C4D6570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0"/>
            <a:ext cx="11128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2CB90CB1-4F9E-40F6-930C-B2A138A5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375026"/>
            <a:ext cx="28384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E</a:t>
            </a:r>
            <a:r>
              <a:rPr lang="en-US" altLang="en-US" sz="2400" baseline="-250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K</a:t>
            </a: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(Alice’s password)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99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29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35295616" presetClass="entr" presetSubtype="41306935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29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99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99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99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99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8" grpId="0" autoUpdateAnimBg="0"/>
      <p:bldP spid="299019" grpId="0" autoUpdateAnimBg="0"/>
      <p:bldP spid="299025" grpId="0" build="p" autoUpdateAnimBg="0"/>
      <p:bldP spid="1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A68707C-35EF-4CEA-91FF-C7090B3A5D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8001000" cy="1219200"/>
          </a:xfrm>
        </p:spPr>
        <p:txBody>
          <a:bodyPr/>
          <a:lstStyle/>
          <a:p>
            <a:r>
              <a:rPr lang="en-US" altLang="en-US"/>
              <a:t>Challenge-Response</a:t>
            </a:r>
          </a:p>
        </p:txBody>
      </p:sp>
      <p:sp>
        <p:nvSpPr>
          <p:cNvPr id="165892" name="Line 4">
            <a:extLst>
              <a:ext uri="{FF2B5EF4-FFF2-40B4-BE49-F238E27FC236}">
                <a16:creationId xmlns:a16="http://schemas.microsoft.com/office/drawing/2014/main" id="{6721426B-015B-40F7-8F92-ADED02B816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65893" name="Line 5">
            <a:extLst>
              <a:ext uri="{FF2B5EF4-FFF2-40B4-BE49-F238E27FC236}">
                <a16:creationId xmlns:a16="http://schemas.microsoft.com/office/drawing/2014/main" id="{D00C998D-380A-4215-83F7-2B58FBF2C3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5061" name="Rectangle 6">
            <a:extLst>
              <a:ext uri="{FF2B5EF4-FFF2-40B4-BE49-F238E27FC236}">
                <a16:creationId xmlns:a16="http://schemas.microsoft.com/office/drawing/2014/main" id="{82AEA985-57A8-44E3-A914-EDE04F8C6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3444876"/>
            <a:ext cx="782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165895" name="Line 7">
            <a:extLst>
              <a:ext uri="{FF2B5EF4-FFF2-40B4-BE49-F238E27FC236}">
                <a16:creationId xmlns:a16="http://schemas.microsoft.com/office/drawing/2014/main" id="{33A21997-0E49-4BB1-9277-3806E7441B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65896" name="Rectangle 8">
            <a:extLst>
              <a:ext uri="{FF2B5EF4-FFF2-40B4-BE49-F238E27FC236}">
                <a16:creationId xmlns:a16="http://schemas.microsoft.com/office/drawing/2014/main" id="{8C802597-8153-42C3-9CE2-C174461FD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752601"/>
            <a:ext cx="19318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Login: Alice</a:t>
            </a:r>
          </a:p>
        </p:txBody>
      </p:sp>
      <p:sp>
        <p:nvSpPr>
          <p:cNvPr id="165897" name="Rectangle 9">
            <a:extLst>
              <a:ext uri="{FF2B5EF4-FFF2-40B4-BE49-F238E27FC236}">
                <a16:creationId xmlns:a16="http://schemas.microsoft.com/office/drawing/2014/main" id="{6B0F59E0-334B-4B59-AFB0-10FF04CB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930" y="2425850"/>
            <a:ext cx="42803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“Password please” + Nonce</a:t>
            </a:r>
          </a:p>
        </p:txBody>
      </p:sp>
      <p:sp>
        <p:nvSpPr>
          <p:cNvPr id="165898" name="Rectangle 10">
            <a:extLst>
              <a:ext uri="{FF2B5EF4-FFF2-40B4-BE49-F238E27FC236}">
                <a16:creationId xmlns:a16="http://schemas.microsoft.com/office/drawing/2014/main" id="{2AA7D0BA-C598-4F36-A29B-FAA737A79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938" y="3063876"/>
            <a:ext cx="43556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E</a:t>
            </a:r>
            <a:r>
              <a:rPr lang="en-US" altLang="en-US" sz="240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4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(Alice’s password, Nonce)</a:t>
            </a:r>
          </a:p>
        </p:txBody>
      </p:sp>
      <p:sp>
        <p:nvSpPr>
          <p:cNvPr id="165901" name="Rectangle 13">
            <a:extLst>
              <a:ext uri="{FF2B5EF4-FFF2-40B4-BE49-F238E27FC236}">
                <a16:creationId xmlns:a16="http://schemas.microsoft.com/office/drawing/2014/main" id="{7E4FA337-175D-4759-9E88-77C98D5D9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4" y="3835400"/>
            <a:ext cx="9340186" cy="266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marL="457200" indent="-457200" eaLnBrk="1" hangingPunct="1">
              <a:lnSpc>
                <a:spcPct val="85000"/>
              </a:lnSpc>
              <a:spcBef>
                <a:spcPct val="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Nonce is the </a:t>
            </a:r>
            <a:r>
              <a:rPr lang="en-US" altLang="en-US" sz="2800" b="0" dirty="0">
                <a:solidFill>
                  <a:schemeClr val="accent2"/>
                </a:solidFill>
                <a:latin typeface="Helvetica" pitchFamily="2" charset="0"/>
                <a:ea typeface="MS PGothic" panose="020B0600070205080204" pitchFamily="34" charset="-128"/>
              </a:rPr>
              <a:t>challenge</a:t>
            </a:r>
          </a:p>
          <a:p>
            <a:pPr marL="457200" indent="-457200" eaLnBrk="1" hangingPunct="1">
              <a:lnSpc>
                <a:spcPct val="85000"/>
              </a:lnSpc>
              <a:spcBef>
                <a:spcPct val="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The encrypted </a:t>
            </a:r>
            <a:r>
              <a:rPr lang="en-US" altLang="en-US" sz="2800" b="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msg</a:t>
            </a:r>
            <a:r>
              <a:rPr lang="en-US" altLang="en-US" sz="28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 is the </a:t>
            </a:r>
            <a:r>
              <a:rPr lang="en-US" altLang="en-US" sz="2800" b="0" dirty="0">
                <a:solidFill>
                  <a:schemeClr val="accent2"/>
                </a:solidFill>
                <a:latin typeface="Helvetica" pitchFamily="2" charset="0"/>
                <a:ea typeface="MS PGothic" panose="020B0600070205080204" pitchFamily="34" charset="-128"/>
              </a:rPr>
              <a:t>response</a:t>
            </a:r>
            <a:endParaRPr lang="en-US" altLang="en-US" sz="2800" b="0" dirty="0">
              <a:solidFill>
                <a:schemeClr val="tx1"/>
              </a:solidFill>
              <a:latin typeface="Helvetica" pitchFamily="2" charset="0"/>
              <a:ea typeface="MS PGothic" panose="020B0600070205080204" pitchFamily="34" charset="-128"/>
            </a:endParaRPr>
          </a:p>
          <a:p>
            <a:pPr marL="457200" indent="-457200" eaLnBrk="1" hangingPunct="1">
              <a:lnSpc>
                <a:spcPct val="85000"/>
              </a:lnSpc>
              <a:spcBef>
                <a:spcPct val="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Nonce changed every time</a:t>
            </a:r>
          </a:p>
          <a:p>
            <a:pPr marL="457200" indent="-457200" eaLnBrk="1" hangingPunct="1">
              <a:lnSpc>
                <a:spcPct val="85000"/>
              </a:lnSpc>
              <a:spcBef>
                <a:spcPct val="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Prevents replay, ensures freshness</a:t>
            </a:r>
          </a:p>
          <a:p>
            <a:pPr marL="457200" indent="-457200" eaLnBrk="1" hangingPunct="1">
              <a:lnSpc>
                <a:spcPct val="85000"/>
              </a:lnSpc>
              <a:spcBef>
                <a:spcPct val="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Even if Trudy steals the encrypted Nonce value, it won’t work in the next login (nonce changed)</a:t>
            </a:r>
          </a:p>
          <a:p>
            <a:pPr marL="457200" indent="-457200" eaLnBrk="1" hangingPunct="1">
              <a:lnSpc>
                <a:spcPct val="85000"/>
              </a:lnSpc>
              <a:spcBef>
                <a:spcPct val="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endParaRPr lang="en-US" altLang="en-US" sz="2800" b="0" dirty="0">
              <a:solidFill>
                <a:schemeClr val="tx1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45067" name="Rectangle 15">
            <a:extLst>
              <a:ext uri="{FF2B5EF4-FFF2-40B4-BE49-F238E27FC236}">
                <a16:creationId xmlns:a16="http://schemas.microsoft.com/office/drawing/2014/main" id="{1C3A62F1-9029-4801-BE18-1E988FFCD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1" y="3471864"/>
            <a:ext cx="9204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Alice</a:t>
            </a:r>
          </a:p>
        </p:txBody>
      </p:sp>
      <p:pic>
        <p:nvPicPr>
          <p:cNvPr id="45068" name="Picture 19" descr="alice3Rev.tiff                                                 0010273EMacintosh HD                   BC93A1CC:">
            <a:extLst>
              <a:ext uri="{FF2B5EF4-FFF2-40B4-BE49-F238E27FC236}">
                <a16:creationId xmlns:a16="http://schemas.microsoft.com/office/drawing/2014/main" id="{7EC7A3D3-C99B-4E39-BFCA-979A3FB35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05001"/>
            <a:ext cx="946150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9" name="Picture 20" descr="rabbit3.tiff                                                   0010273EMacintosh HD                   BC93A1CC:">
            <a:extLst>
              <a:ext uri="{FF2B5EF4-FFF2-40B4-BE49-F238E27FC236}">
                <a16:creationId xmlns:a16="http://schemas.microsoft.com/office/drawing/2014/main" id="{1AA3FAC1-9E34-4E6A-9A50-9FB4FD5A7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1" y="1752600"/>
            <a:ext cx="1076325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85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65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65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65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65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65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6" grpId="0" autoUpdateAnimBg="0"/>
      <p:bldP spid="165897" grpId="0" autoUpdateAnimBg="0"/>
      <p:bldP spid="165898" grpId="0" autoUpdateAnimBg="0"/>
      <p:bldP spid="16590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98F2-A301-7449-BB2B-1FD8C2B1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5380" cy="1325563"/>
          </a:xfrm>
        </p:spPr>
        <p:txBody>
          <a:bodyPr/>
          <a:lstStyle/>
          <a:p>
            <a:r>
              <a:rPr lang="en-US" dirty="0"/>
              <a:t>General problems with repeated ciphertext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A2370-752F-1B4A-8569-62267B1C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ciphers take chunks of info (ex: 64-bit) to other chunks</a:t>
            </a:r>
          </a:p>
          <a:p>
            <a:endParaRPr lang="en-US" dirty="0"/>
          </a:p>
          <a:p>
            <a:r>
              <a:rPr lang="en-US" dirty="0"/>
              <a:t>Previous example: Passwords can be replayed</a:t>
            </a:r>
          </a:p>
          <a:p>
            <a:endParaRPr lang="en-US" dirty="0"/>
          </a:p>
          <a:p>
            <a:r>
              <a:rPr lang="en-US" dirty="0"/>
              <a:t>But more generally, easy to guess parts of payload with repeated plaintext</a:t>
            </a:r>
          </a:p>
          <a:p>
            <a:pPr lvl="1"/>
            <a:r>
              <a:rPr lang="en-US" dirty="0"/>
              <a:t>Example: HTTP/1.1</a:t>
            </a:r>
          </a:p>
          <a:p>
            <a:pPr lvl="1"/>
            <a:r>
              <a:rPr lang="en-US" dirty="0"/>
              <a:t>Then use those parts of a message to guess other parts of the payload</a:t>
            </a:r>
          </a:p>
          <a:p>
            <a:pPr lvl="1"/>
            <a:r>
              <a:rPr lang="en-US" dirty="0"/>
              <a:t>… and so on</a:t>
            </a:r>
          </a:p>
        </p:txBody>
      </p:sp>
    </p:spTree>
    <p:extLst>
      <p:ext uri="{BB962C8B-B14F-4D97-AF65-F5344CB8AC3E}">
        <p14:creationId xmlns:p14="http://schemas.microsoft.com/office/powerpoint/2010/main" val="801641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85C1-D4D7-F74A-A400-35EAD250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</a:t>
            </a:r>
            <a:r>
              <a:rPr lang="en-US" dirty="0" err="1"/>
              <a:t>nonces</a:t>
            </a:r>
            <a:r>
              <a:rPr lang="en-US" dirty="0"/>
              <a:t> for all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891EB-16A7-5443-AC43-F60FD7CAF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0370"/>
          </a:xfrm>
        </p:spPr>
        <p:txBody>
          <a:bodyPr/>
          <a:lstStyle/>
          <a:p>
            <a:r>
              <a:rPr lang="en-US" dirty="0" err="1"/>
              <a:t>Nonces</a:t>
            </a:r>
            <a:r>
              <a:rPr lang="en-US" dirty="0"/>
              <a:t> can be sent as plain text</a:t>
            </a:r>
          </a:p>
          <a:p>
            <a:r>
              <a:rPr lang="en-US" dirty="0"/>
              <a:t>Can we use a nonce on </a:t>
            </a:r>
            <a:r>
              <a:rPr lang="en-US" i="1" dirty="0"/>
              <a:t>every</a:t>
            </a:r>
            <a:r>
              <a:rPr lang="en-US" dirty="0"/>
              <a:t> message to prevent replay?</a:t>
            </a:r>
          </a:p>
          <a:p>
            <a:pPr lvl="1"/>
            <a:r>
              <a:rPr lang="en-US" dirty="0"/>
              <a:t>Yes! </a:t>
            </a:r>
          </a:p>
          <a:p>
            <a:pPr lvl="1"/>
            <a:r>
              <a:rPr lang="en-US" dirty="0"/>
              <a:t>Send nonce, </a:t>
            </a:r>
            <a:r>
              <a:rPr lang="en-US" dirty="0" err="1"/>
              <a:t>E</a:t>
            </a:r>
            <a:r>
              <a:rPr lang="en-US" baseline="-25000" dirty="0" err="1"/>
              <a:t>k</a:t>
            </a:r>
            <a:r>
              <a:rPr lang="en-US" dirty="0"/>
              <a:t>(message </a:t>
            </a:r>
            <a:r>
              <a:rPr lang="en-US" altLang="en-US" dirty="0">
                <a:sym typeface="Symbol" panose="05050102010706020507" pitchFamily="18" charset="2"/>
              </a:rPr>
              <a:t> </a:t>
            </a:r>
            <a:r>
              <a:rPr lang="en-US" dirty="0"/>
              <a:t>nonce) to transfer message</a:t>
            </a:r>
          </a:p>
          <a:p>
            <a:r>
              <a:rPr lang="en-US" dirty="0"/>
              <a:t>But very inefficient: Double bits for every message</a:t>
            </a:r>
          </a:p>
          <a:p>
            <a:r>
              <a:rPr lang="en-US" dirty="0"/>
              <a:t>Use a method to generate </a:t>
            </a:r>
            <a:r>
              <a:rPr lang="en-US" dirty="0" err="1"/>
              <a:t>nonces</a:t>
            </a:r>
            <a:r>
              <a:rPr lang="en-US" dirty="0"/>
              <a:t> automatically</a:t>
            </a:r>
          </a:p>
          <a:p>
            <a:r>
              <a:rPr lang="en-US" dirty="0">
                <a:solidFill>
                  <a:srgbClr val="C00000"/>
                </a:solidFill>
              </a:rPr>
              <a:t>Cipher block chaining: </a:t>
            </a:r>
            <a:r>
              <a:rPr lang="en-US" dirty="0"/>
              <a:t>use the previous ciphertext as a nonce for the next plain text block</a:t>
            </a:r>
          </a:p>
          <a:p>
            <a:r>
              <a:rPr lang="en-US" dirty="0"/>
              <a:t>First block randomized using </a:t>
            </a:r>
            <a:r>
              <a:rPr lang="en-US" dirty="0">
                <a:solidFill>
                  <a:srgbClr val="C00000"/>
                </a:solidFill>
              </a:rPr>
              <a:t>Initialization Vector (IV)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14FE-4C3E-2E4D-9EBF-262CFBC3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block chaining: Encryption</a:t>
            </a:r>
          </a:p>
        </p:txBody>
      </p:sp>
      <p:pic>
        <p:nvPicPr>
          <p:cNvPr id="5" name="Content Placeholder 4" descr="A close up of a clock&#10;&#10;Description automatically generated">
            <a:extLst>
              <a:ext uri="{FF2B5EF4-FFF2-40B4-BE49-F238E27FC236}">
                <a16:creationId xmlns:a16="http://schemas.microsoft.com/office/drawing/2014/main" id="{EFC38DB1-9065-9840-84A1-5DE39A0B6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894" y="1690688"/>
            <a:ext cx="7644211" cy="38137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30566E-FC34-1540-802D-A19F9EEE9B89}"/>
              </a:ext>
            </a:extLst>
          </p:cNvPr>
          <p:cNvSpPr txBox="1"/>
          <p:nvPr/>
        </p:nvSpPr>
        <p:spPr>
          <a:xfrm>
            <a:off x="2176041" y="5914663"/>
            <a:ext cx="8021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Exercise: how would decryption work?</a:t>
            </a:r>
          </a:p>
        </p:txBody>
      </p:sp>
    </p:spTree>
    <p:extLst>
      <p:ext uri="{BB962C8B-B14F-4D97-AF65-F5344CB8AC3E}">
        <p14:creationId xmlns:p14="http://schemas.microsoft.com/office/powerpoint/2010/main" val="287488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C274-A354-304C-9E6F-E0C9B2A5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agree on a shared secret key?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6DFD-3AD3-4749-8185-900E167CA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8795"/>
          </a:xfrm>
        </p:spPr>
        <p:txBody>
          <a:bodyPr/>
          <a:lstStyle/>
          <a:p>
            <a:r>
              <a:rPr lang="en-US" dirty="0"/>
              <a:t>In reality: two parties may meet in person or communicate “out of band” to exchange shared key </a:t>
            </a:r>
          </a:p>
          <a:p>
            <a:r>
              <a:rPr lang="en-US" dirty="0"/>
              <a:t>But communicating parties may never meet in person</a:t>
            </a:r>
          </a:p>
          <a:p>
            <a:pPr lvl="1"/>
            <a:r>
              <a:rPr lang="en-US" dirty="0"/>
              <a:t>Example: An online retailer and customer</a:t>
            </a:r>
          </a:p>
          <a:p>
            <a:pPr lvl="1"/>
            <a:r>
              <a:rPr lang="en-US" dirty="0"/>
              <a:t>Much more common for a network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What if the shared secret is stolen?</a:t>
            </a:r>
          </a:p>
          <a:p>
            <a:pPr lvl="1"/>
            <a:r>
              <a:rPr lang="en-US" dirty="0"/>
              <a:t>All secret communications can now be decrypted and are visible</a:t>
            </a:r>
          </a:p>
          <a:p>
            <a:r>
              <a:rPr lang="en-US" dirty="0"/>
              <a:t>Is there a way to communicate securely without worrying about secure key exchange?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5EBE0-D5C2-E849-98D7-8BD883F5497A}"/>
              </a:ext>
            </a:extLst>
          </p:cNvPr>
          <p:cNvSpPr txBox="1"/>
          <p:nvPr/>
        </p:nvSpPr>
        <p:spPr>
          <a:xfrm>
            <a:off x="2233914" y="5937813"/>
            <a:ext cx="8160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Next lecture: Public key cryptography</a:t>
            </a:r>
          </a:p>
        </p:txBody>
      </p:sp>
    </p:spTree>
    <p:extLst>
      <p:ext uri="{BB962C8B-B14F-4D97-AF65-F5344CB8AC3E}">
        <p14:creationId xmlns:p14="http://schemas.microsoft.com/office/powerpoint/2010/main" val="1090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aspects of network security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825624"/>
            <a:ext cx="11039061" cy="4519191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</a:rPr>
              <a:t>confidentiality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sz="2400" dirty="0"/>
              <a:t>only sender, intended receiver should </a:t>
            </a:r>
            <a:r>
              <a:rPr lang="ja-JP" altLang="en-US" sz="2400"/>
              <a:t>“</a:t>
            </a:r>
            <a:r>
              <a:rPr lang="en-US" altLang="ja-JP" sz="2400" dirty="0"/>
              <a:t>understand</a:t>
            </a:r>
            <a:r>
              <a:rPr lang="ja-JP" altLang="en-US" sz="2400"/>
              <a:t>”</a:t>
            </a:r>
            <a:r>
              <a:rPr lang="en-US" altLang="ja-JP" sz="2400" dirty="0"/>
              <a:t> message contents</a:t>
            </a:r>
          </a:p>
          <a:p>
            <a:pPr lvl="1"/>
            <a:r>
              <a:rPr lang="en-US" dirty="0"/>
              <a:t>sender encrypts message</a:t>
            </a:r>
          </a:p>
          <a:p>
            <a:pPr lvl="1"/>
            <a:r>
              <a:rPr lang="en-US" dirty="0"/>
              <a:t>receiver decrypts message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integrity: </a:t>
            </a:r>
            <a:r>
              <a:rPr lang="en-US" dirty="0"/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</a:rPr>
              <a:t>authentication: </a:t>
            </a:r>
            <a:r>
              <a:rPr lang="en-US" dirty="0"/>
              <a:t>sender, receiver want to confirm identity of each other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i="1" dirty="0">
                <a:solidFill>
                  <a:srgbClr val="C00000"/>
                </a:solidFill>
              </a:rPr>
              <a:t>non-repudiation:</a:t>
            </a:r>
            <a:r>
              <a:rPr lang="en-US" altLang="en-US" dirty="0"/>
              <a:t> Once someone sends a message, or conducts a transaction, she can’t later deny the contents of that message</a:t>
            </a:r>
            <a:endParaRPr lang="en-US" dirty="0"/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</a:rPr>
              <a:t>availability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</a:t>
            </a:r>
            <a:r>
              <a:rPr lang="en-US" sz="2600" dirty="0"/>
              <a:t>services must be accessible and available to users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477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F8C9-ACAD-044A-A504-A6AFC6FD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D450C-8C2A-D243-9BD9-DDFB5172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55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B635413-337E-4F13-8967-AB767D8AF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RC4 Stream Cipher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26F88B5-C88B-46FF-9A43-0F9E6F90C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RC4 is a popular stream cipher</a:t>
            </a:r>
          </a:p>
          <a:p>
            <a:pPr lvl="1"/>
            <a:r>
              <a:rPr lang="en-US" altLang="en-US" sz="2800" dirty="0"/>
              <a:t>Extensively analyzed and considered good</a:t>
            </a:r>
          </a:p>
          <a:p>
            <a:pPr lvl="1"/>
            <a:r>
              <a:rPr lang="en-US" altLang="en-US" sz="2800" dirty="0"/>
              <a:t>Key can be from 1 to 256 bytes</a:t>
            </a:r>
          </a:p>
          <a:p>
            <a:pPr lvl="1"/>
            <a:r>
              <a:rPr lang="en-US" altLang="en-US" sz="2800" dirty="0"/>
              <a:t>Used in WEP for 802.11</a:t>
            </a:r>
          </a:p>
          <a:p>
            <a:pPr lvl="1"/>
            <a:r>
              <a:rPr lang="en-US" altLang="en-US" sz="2800" dirty="0"/>
              <a:t>Can be used in SSL</a:t>
            </a:r>
          </a:p>
          <a:p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8717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1" y="152400"/>
            <a:ext cx="8404225" cy="9906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Friends and enemies:  Alice, Bob, Trudy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282701"/>
            <a:ext cx="8142288" cy="1617663"/>
          </a:xfrm>
        </p:spPr>
        <p:txBody>
          <a:bodyPr/>
          <a:lstStyle/>
          <a:p>
            <a:r>
              <a:rPr lang="en-US" sz="2400" dirty="0"/>
              <a:t>well-known in network security world</a:t>
            </a:r>
          </a:p>
          <a:p>
            <a:r>
              <a:rPr lang="en-US" sz="2400" dirty="0"/>
              <a:t>Bob and Alice want to communicate </a:t>
            </a:r>
            <a:r>
              <a:rPr lang="ja-JP" altLang="en-US" sz="2400"/>
              <a:t>“</a:t>
            </a:r>
            <a:r>
              <a:rPr lang="en-US" altLang="ja-JP" sz="2400" dirty="0"/>
              <a:t>securely</a:t>
            </a:r>
            <a:r>
              <a:rPr lang="ja-JP" altLang="en-US" sz="2400"/>
              <a:t>”</a:t>
            </a:r>
            <a:endParaRPr lang="en-US" altLang="ja-JP" sz="2400" dirty="0"/>
          </a:p>
          <a:p>
            <a:r>
              <a:rPr lang="en-US" sz="2400" dirty="0"/>
              <a:t>Trudy (intruder) may intercept, delete, add messages</a:t>
            </a:r>
          </a:p>
        </p:txBody>
      </p:sp>
      <p:pic>
        <p:nvPicPr>
          <p:cNvPr id="27652" name="Picture 6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50" y="33702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34178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Eve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32489" y="5337175"/>
            <a:ext cx="1082675" cy="1295400"/>
          </a:xfrm>
          <a:noFill/>
        </p:spPr>
      </p:pic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3562351" y="4205289"/>
            <a:ext cx="1293813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3676651" y="4235451"/>
            <a:ext cx="96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sender</a:t>
            </a:r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7304088" y="4217989"/>
            <a:ext cx="1293812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Helvetica" pitchFamily="2" charset="0"/>
                <a:cs typeface="Arial" charset="0"/>
              </a:rPr>
              <a:t>s</a:t>
            </a:r>
          </a:p>
        </p:txBody>
      </p:sp>
      <p:sp>
        <p:nvSpPr>
          <p:cNvPr id="27658" name="Text Box 14"/>
          <p:cNvSpPr txBox="1">
            <a:spLocks noChangeArrowheads="1"/>
          </p:cNvSpPr>
          <p:nvPr/>
        </p:nvSpPr>
        <p:spPr bwMode="auto">
          <a:xfrm>
            <a:off x="7391401" y="4248151"/>
            <a:ext cx="1096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receiver</a:t>
            </a:r>
          </a:p>
        </p:txBody>
      </p:sp>
      <p:sp>
        <p:nvSpPr>
          <p:cNvPr id="27659" name="Text Box 18"/>
          <p:cNvSpPr txBox="1">
            <a:spLocks noChangeArrowheads="1"/>
          </p:cNvSpPr>
          <p:nvPr/>
        </p:nvSpPr>
        <p:spPr bwMode="auto">
          <a:xfrm>
            <a:off x="4576764" y="3460750"/>
            <a:ext cx="1082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channel</a:t>
            </a:r>
          </a:p>
        </p:txBody>
      </p:sp>
      <p:sp>
        <p:nvSpPr>
          <p:cNvPr id="27660" name="Line 19"/>
          <p:cNvSpPr>
            <a:spLocks noChangeShapeType="1"/>
          </p:cNvSpPr>
          <p:nvPr/>
        </p:nvSpPr>
        <p:spPr bwMode="auto">
          <a:xfrm>
            <a:off x="5292726" y="3883026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7661" name="Rectangle 21"/>
          <p:cNvSpPr>
            <a:spLocks noChangeArrowheads="1"/>
          </p:cNvSpPr>
          <p:nvPr/>
        </p:nvSpPr>
        <p:spPr bwMode="auto">
          <a:xfrm>
            <a:off x="4856164" y="4403726"/>
            <a:ext cx="2447925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27662" name="Line 17"/>
          <p:cNvSpPr>
            <a:spLocks noChangeShapeType="1"/>
          </p:cNvSpPr>
          <p:nvPr/>
        </p:nvSpPr>
        <p:spPr bwMode="auto">
          <a:xfrm flipV="1">
            <a:off x="4899026" y="46164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7663" name="Text Box 23"/>
          <p:cNvSpPr txBox="1">
            <a:spLocks noChangeArrowheads="1"/>
          </p:cNvSpPr>
          <p:nvPr/>
        </p:nvSpPr>
        <p:spPr bwMode="auto">
          <a:xfrm>
            <a:off x="5724526" y="3417888"/>
            <a:ext cx="1889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Helvetica" pitchFamily="2" charset="0"/>
                <a:cs typeface="Arial" charset="0"/>
              </a:rPr>
              <a:t>data, control messages</a:t>
            </a:r>
          </a:p>
        </p:txBody>
      </p:sp>
      <p:sp>
        <p:nvSpPr>
          <p:cNvPr id="27664" name="Line 24"/>
          <p:cNvSpPr>
            <a:spLocks noChangeShapeType="1"/>
          </p:cNvSpPr>
          <p:nvPr/>
        </p:nvSpPr>
        <p:spPr bwMode="auto">
          <a:xfrm>
            <a:off x="6570664" y="4035426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7665" name="Freeform 25"/>
          <p:cNvSpPr>
            <a:spLocks/>
          </p:cNvSpPr>
          <p:nvPr/>
        </p:nvSpPr>
        <p:spPr bwMode="auto">
          <a:xfrm>
            <a:off x="5378450" y="4656138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7666" name="Freeform 26"/>
          <p:cNvSpPr>
            <a:spLocks/>
          </p:cNvSpPr>
          <p:nvPr/>
        </p:nvSpPr>
        <p:spPr bwMode="auto">
          <a:xfrm flipH="1">
            <a:off x="6053139" y="465455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7667" name="Line 27"/>
          <p:cNvSpPr>
            <a:spLocks noChangeShapeType="1"/>
          </p:cNvSpPr>
          <p:nvPr/>
        </p:nvSpPr>
        <p:spPr bwMode="auto">
          <a:xfrm flipV="1">
            <a:off x="2803525" y="4586288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7668" name="Text Box 28"/>
          <p:cNvSpPr txBox="1">
            <a:spLocks noChangeArrowheads="1"/>
          </p:cNvSpPr>
          <p:nvPr/>
        </p:nvSpPr>
        <p:spPr bwMode="auto">
          <a:xfrm>
            <a:off x="2028826" y="4316413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data</a:t>
            </a:r>
          </a:p>
        </p:txBody>
      </p:sp>
      <p:sp>
        <p:nvSpPr>
          <p:cNvPr id="27669" name="Line 29"/>
          <p:cNvSpPr>
            <a:spLocks noChangeShapeType="1"/>
          </p:cNvSpPr>
          <p:nvPr/>
        </p:nvSpPr>
        <p:spPr bwMode="auto">
          <a:xfrm flipV="1">
            <a:off x="8610600" y="4556125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7670" name="Text Box 30"/>
          <p:cNvSpPr txBox="1">
            <a:spLocks noChangeArrowheads="1"/>
          </p:cNvSpPr>
          <p:nvPr/>
        </p:nvSpPr>
        <p:spPr bwMode="auto">
          <a:xfrm>
            <a:off x="9398001" y="4286250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data</a:t>
            </a:r>
          </a:p>
        </p:txBody>
      </p:sp>
      <p:sp>
        <p:nvSpPr>
          <p:cNvPr id="27671" name="Text Box 31"/>
          <p:cNvSpPr txBox="1">
            <a:spLocks noChangeArrowheads="1"/>
          </p:cNvSpPr>
          <p:nvPr/>
        </p:nvSpPr>
        <p:spPr bwMode="auto">
          <a:xfrm>
            <a:off x="2225676" y="3089275"/>
            <a:ext cx="742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Helvetica" pitchFamily="2" charset="0"/>
                <a:cs typeface="Arial" charset="0"/>
              </a:rPr>
              <a:t>Alice</a:t>
            </a:r>
          </a:p>
        </p:txBody>
      </p:sp>
      <p:sp>
        <p:nvSpPr>
          <p:cNvPr id="27672" name="Text Box 32"/>
          <p:cNvSpPr txBox="1">
            <a:spLocks noChangeArrowheads="1"/>
          </p:cNvSpPr>
          <p:nvPr/>
        </p:nvSpPr>
        <p:spPr bwMode="auto">
          <a:xfrm>
            <a:off x="9194800" y="3100388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Helvetica" pitchFamily="2" charset="0"/>
                <a:cs typeface="Arial" charset="0"/>
              </a:rPr>
              <a:t>Bob</a:t>
            </a:r>
          </a:p>
        </p:txBody>
      </p:sp>
      <p:sp>
        <p:nvSpPr>
          <p:cNvPr id="27673" name="Text Box 33"/>
          <p:cNvSpPr txBox="1">
            <a:spLocks noChangeArrowheads="1"/>
          </p:cNvSpPr>
          <p:nvPr/>
        </p:nvSpPr>
        <p:spPr bwMode="auto">
          <a:xfrm>
            <a:off x="4883151" y="5727700"/>
            <a:ext cx="830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Helvetica" pitchFamily="2" charset="0"/>
                <a:cs typeface="Arial" charset="0"/>
              </a:rPr>
              <a:t>Trudy</a:t>
            </a:r>
          </a:p>
        </p:txBody>
      </p:sp>
      <p:sp>
        <p:nvSpPr>
          <p:cNvPr id="28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4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48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might Bob and Alice be?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1169" y="1993738"/>
            <a:ext cx="9942653" cy="45187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Real humans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Web browser/server for electronic transactions (e.g., on-line purchases)</a:t>
            </a:r>
          </a:p>
          <a:p>
            <a:pPr>
              <a:lnSpc>
                <a:spcPct val="90000"/>
              </a:lnSpc>
            </a:pPr>
            <a:r>
              <a:rPr lang="en-US" dirty="0"/>
              <a:t>on-line banking client/server</a:t>
            </a:r>
          </a:p>
          <a:p>
            <a:pPr>
              <a:lnSpc>
                <a:spcPct val="90000"/>
              </a:lnSpc>
            </a:pPr>
            <a:r>
              <a:rPr lang="en-US" dirty="0"/>
              <a:t>DNS servers</a:t>
            </a:r>
          </a:p>
          <a:p>
            <a:pPr>
              <a:lnSpc>
                <a:spcPct val="90000"/>
              </a:lnSpc>
            </a:pPr>
            <a:r>
              <a:rPr lang="en-US" dirty="0"/>
              <a:t>routers exchanging routing table updates</a:t>
            </a:r>
          </a:p>
          <a:p>
            <a:pPr>
              <a:lnSpc>
                <a:spcPct val="90000"/>
              </a:lnSpc>
            </a:pPr>
            <a:r>
              <a:rPr lang="en-US" dirty="0"/>
              <a:t>other examples?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5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41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12321" y="297797"/>
            <a:ext cx="8718550" cy="1000125"/>
          </a:xfrm>
        </p:spPr>
        <p:txBody>
          <a:bodyPr/>
          <a:lstStyle/>
          <a:p>
            <a:r>
              <a:rPr lang="en-US" sz="4000" dirty="0"/>
              <a:t>There are bad actors out there!</a:t>
            </a:r>
          </a:p>
        </p:txBody>
      </p:sp>
      <p:sp>
        <p:nvSpPr>
          <p:cNvPr id="31747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1076131" y="1693465"/>
            <a:ext cx="10039738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</a:rPr>
              <a:t>Q: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/>
              <a:t>What can a </a:t>
            </a:r>
            <a:r>
              <a:rPr lang="ja-JP" altLang="en-US"/>
              <a:t>“</a:t>
            </a:r>
            <a:r>
              <a:rPr lang="en-US" altLang="ja-JP" dirty="0"/>
              <a:t>bad actor</a:t>
            </a:r>
            <a:r>
              <a:rPr lang="ja-JP" altLang="en-US"/>
              <a:t>”</a:t>
            </a:r>
            <a:r>
              <a:rPr lang="en-US" altLang="ja-JP" dirty="0"/>
              <a:t> do?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</a:rPr>
              <a:t>A: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/>
              <a:t>A lot!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</a:rPr>
              <a:t>eavesdrop: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intercept messages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actively </a:t>
            </a:r>
            <a:r>
              <a:rPr lang="en-US" sz="2800" i="1" dirty="0">
                <a:solidFill>
                  <a:srgbClr val="C00000"/>
                </a:solidFill>
              </a:rPr>
              <a:t>insert</a:t>
            </a:r>
            <a:r>
              <a:rPr lang="en-US" sz="2800" dirty="0"/>
              <a:t> messages into connection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</a:rPr>
              <a:t>impersonation: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can fake (spoof) source address in packet (or any field in packet)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</a:rPr>
              <a:t>hijacking: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ja-JP" altLang="en-US" sz="2800"/>
              <a:t>“</a:t>
            </a:r>
            <a:r>
              <a:rPr lang="en-US" altLang="ja-JP" sz="2800" dirty="0"/>
              <a:t>take over</a:t>
            </a:r>
            <a:r>
              <a:rPr lang="ja-JP" altLang="en-US" sz="2800"/>
              <a:t>”</a:t>
            </a:r>
            <a:r>
              <a:rPr lang="en-US" altLang="ja-JP" sz="2800" dirty="0"/>
              <a:t> ongoing connection by removing sender or receiver, inserting itself in place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</a:rPr>
              <a:t>denial of service</a:t>
            </a:r>
            <a:r>
              <a:rPr lang="en-US" sz="2800" dirty="0">
                <a:solidFill>
                  <a:srgbClr val="C00000"/>
                </a:solidFill>
              </a:rPr>
              <a:t>: </a:t>
            </a:r>
            <a:r>
              <a:rPr lang="en-US" sz="2800" dirty="0"/>
              <a:t>prevent service from being used by others (e.g., by overloading resources)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6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46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F273-B9E7-BD4E-94E4-815D0C02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C4CDF-F183-D344-BD7B-34BD7BA56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Preventing adversaries from reading private messages</a:t>
            </a:r>
          </a:p>
        </p:txBody>
      </p:sp>
    </p:spTree>
    <p:extLst>
      <p:ext uri="{BB962C8B-B14F-4D97-AF65-F5344CB8AC3E}">
        <p14:creationId xmlns:p14="http://schemas.microsoft.com/office/powerpoint/2010/main" val="101069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6" y="268287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Terminology of cryptography</a:t>
            </a:r>
            <a:endParaRPr lang="en-US" sz="5400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954" y="4652963"/>
            <a:ext cx="10094258" cy="2108061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plaintext message</a:t>
            </a:r>
          </a:p>
          <a:p>
            <a:pPr>
              <a:buNone/>
            </a:pPr>
            <a:r>
              <a:rPr lang="en-US" sz="2400" dirty="0"/>
              <a:t>c = K</a:t>
            </a:r>
            <a:r>
              <a:rPr lang="en-US" sz="2400" baseline="-25000" dirty="0"/>
              <a:t>A</a:t>
            </a:r>
            <a:r>
              <a:rPr lang="en-US" sz="2400" dirty="0"/>
              <a:t>(m), </a:t>
            </a:r>
            <a:r>
              <a:rPr lang="en-US" sz="2400" dirty="0">
                <a:solidFill>
                  <a:srgbClr val="C00000"/>
                </a:solidFill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</a:rPr>
              <a:t>A</a:t>
            </a:r>
            <a:r>
              <a:rPr lang="en-US" sz="2400" dirty="0">
                <a:solidFill>
                  <a:srgbClr val="C00000"/>
                </a:solidFill>
              </a:rPr>
              <a:t>(m) </a:t>
            </a:r>
            <a:r>
              <a:rPr lang="en-US" sz="2400" dirty="0"/>
              <a:t>ciphertext, encrypted with key K</a:t>
            </a:r>
            <a:r>
              <a:rPr lang="en-US" sz="2400" baseline="-25000" dirty="0"/>
              <a:t>A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m’ = K</a:t>
            </a:r>
            <a:r>
              <a:rPr lang="en-US" sz="2400" baseline="-25000" dirty="0"/>
              <a:t>B</a:t>
            </a:r>
            <a:r>
              <a:rPr lang="en-US" sz="2400" dirty="0"/>
              <a:t>(c), </a:t>
            </a:r>
            <a:r>
              <a:rPr lang="en-US" sz="2400" dirty="0">
                <a:solidFill>
                  <a:srgbClr val="C00000"/>
                </a:solidFill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</a:rPr>
              <a:t>B</a:t>
            </a:r>
            <a:r>
              <a:rPr lang="en-US" sz="2400" dirty="0">
                <a:solidFill>
                  <a:srgbClr val="C00000"/>
                </a:solidFill>
              </a:rPr>
              <a:t>(c)</a:t>
            </a:r>
            <a:r>
              <a:rPr lang="en-US" sz="2400" dirty="0"/>
              <a:t> decrypted plaintext with key K</a:t>
            </a:r>
            <a:r>
              <a:rPr lang="en-US" sz="2400" baseline="-25000" dirty="0"/>
              <a:t>B</a:t>
            </a:r>
          </a:p>
          <a:p>
            <a:pPr>
              <a:buNone/>
            </a:pPr>
            <a:r>
              <a:rPr lang="en-US" sz="2400" dirty="0"/>
              <a:t>Want: m = </a:t>
            </a:r>
            <a:r>
              <a:rPr lang="en-US" sz="2400" dirty="0">
                <a:solidFill>
                  <a:srgbClr val="C00000"/>
                </a:solidFill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</a:rPr>
              <a:t>B</a:t>
            </a:r>
            <a:r>
              <a:rPr lang="en-US" sz="2400" dirty="0">
                <a:solidFill>
                  <a:srgbClr val="C00000"/>
                </a:solidFill>
              </a:rPr>
              <a:t>(K</a:t>
            </a:r>
            <a:r>
              <a:rPr lang="en-US" sz="2400" baseline="-25000" dirty="0">
                <a:solidFill>
                  <a:srgbClr val="C00000"/>
                </a:solidFill>
              </a:rPr>
              <a:t>A</a:t>
            </a:r>
            <a:r>
              <a:rPr lang="en-US" sz="2400" dirty="0">
                <a:solidFill>
                  <a:srgbClr val="C00000"/>
                </a:solidFill>
              </a:rPr>
              <a:t>(m))</a:t>
            </a:r>
          </a:p>
          <a:p>
            <a:pPr>
              <a:buNone/>
            </a:pPr>
            <a:r>
              <a:rPr lang="en-US" sz="2400" dirty="0"/>
              <a:t>Want: </a:t>
            </a:r>
            <a:r>
              <a:rPr lang="en-US" sz="2400" dirty="0">
                <a:solidFill>
                  <a:srgbClr val="C00000"/>
                </a:solidFill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</a:rPr>
              <a:t>A</a:t>
            </a:r>
            <a:r>
              <a:rPr lang="en-US" sz="2400" dirty="0">
                <a:solidFill>
                  <a:srgbClr val="C00000"/>
                </a:solidFill>
              </a:rPr>
              <a:t>(m) to be uncorrelated with m</a:t>
            </a:r>
          </a:p>
          <a:p>
            <a:pPr>
              <a:buFont typeface="Wingdings" charset="0"/>
              <a:buNone/>
            </a:pPr>
            <a:endParaRPr lang="en-US" sz="2400" dirty="0"/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2176464" y="1447800"/>
            <a:ext cx="7750175" cy="3309938"/>
            <a:chOff x="392" y="896"/>
            <a:chExt cx="4882" cy="2085"/>
          </a:xfrm>
        </p:grpSpPr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392" y="1679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plaintext</a:t>
              </a: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4517" y="1667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plaintext</a:t>
              </a: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2442" y="1655"/>
              <a:ext cx="81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ciphertext</a:t>
              </a:r>
            </a:p>
          </p:txBody>
        </p:sp>
        <p:grpSp>
          <p:nvGrpSpPr>
            <p:cNvPr id="35849" name="Group 8"/>
            <p:cNvGrpSpPr>
              <a:grpSpLocks/>
            </p:cNvGrpSpPr>
            <p:nvPr/>
          </p:nvGrpSpPr>
          <p:grpSpPr bwMode="auto">
            <a:xfrm>
              <a:off x="1336" y="1036"/>
              <a:ext cx="335" cy="383"/>
              <a:chOff x="189" y="1789"/>
              <a:chExt cx="335" cy="383"/>
            </a:xfrm>
          </p:grpSpPr>
          <p:sp>
            <p:nvSpPr>
              <p:cNvPr id="35871" name="Text Box 9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2" name="Text Box 10"/>
              <p:cNvSpPr txBox="1">
                <a:spLocks noChangeArrowheads="1"/>
              </p:cNvSpPr>
              <p:nvPr/>
            </p:nvSpPr>
            <p:spPr bwMode="auto">
              <a:xfrm>
                <a:off x="291" y="19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A</a:t>
                </a:r>
              </a:p>
            </p:txBody>
          </p:sp>
        </p:grpSp>
        <p:pic>
          <p:nvPicPr>
            <p:cNvPr id="35850" name="Picture 11" descr="Alic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" y="1050"/>
              <a:ext cx="44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1" name="Picture 12" descr="Ev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" y="2165"/>
              <a:ext cx="682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2" name="Rectangle 13"/>
            <p:cNvSpPr>
              <a:spLocks noChangeArrowheads="1"/>
            </p:cNvSpPr>
            <p:nvPr/>
          </p:nvSpPr>
          <p:spPr bwMode="auto">
            <a:xfrm>
              <a:off x="1249" y="1621"/>
              <a:ext cx="877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5853" name="Text Box 14"/>
            <p:cNvSpPr txBox="1">
              <a:spLocks noChangeArrowheads="1"/>
            </p:cNvSpPr>
            <p:nvPr/>
          </p:nvSpPr>
          <p:spPr bwMode="auto">
            <a:xfrm>
              <a:off x="1265" y="1627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encryption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algorithm</a:t>
              </a:r>
            </a:p>
          </p:txBody>
        </p:sp>
        <p:sp>
          <p:nvSpPr>
            <p:cNvPr id="35854" name="Rectangle 15"/>
            <p:cNvSpPr>
              <a:spLocks noChangeArrowheads="1"/>
            </p:cNvSpPr>
            <p:nvPr/>
          </p:nvSpPr>
          <p:spPr bwMode="auto">
            <a:xfrm>
              <a:off x="3606" y="1629"/>
              <a:ext cx="868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5855" name="Text Box 16"/>
            <p:cNvSpPr txBox="1">
              <a:spLocks noChangeArrowheads="1"/>
            </p:cNvSpPr>
            <p:nvPr/>
          </p:nvSpPr>
          <p:spPr bwMode="auto">
            <a:xfrm>
              <a:off x="3619" y="1644"/>
              <a:ext cx="9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decryption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algorithm</a:t>
              </a:r>
            </a:p>
          </p:txBody>
        </p:sp>
        <p:sp>
          <p:nvSpPr>
            <p:cNvPr id="35856" name="Line 17"/>
            <p:cNvSpPr>
              <a:spLocks noChangeShapeType="1"/>
            </p:cNvSpPr>
            <p:nvPr/>
          </p:nvSpPr>
          <p:spPr bwMode="auto">
            <a:xfrm>
              <a:off x="2144" y="1881"/>
              <a:ext cx="1450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857" name="Freeform 18"/>
            <p:cNvSpPr>
              <a:spLocks/>
            </p:cNvSpPr>
            <p:nvPr/>
          </p:nvSpPr>
          <p:spPr bwMode="auto">
            <a:xfrm>
              <a:off x="2446" y="1914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858" name="Freeform 19"/>
            <p:cNvSpPr>
              <a:spLocks/>
            </p:cNvSpPr>
            <p:nvPr/>
          </p:nvSpPr>
          <p:spPr bwMode="auto">
            <a:xfrm flipH="1">
              <a:off x="2871" y="1913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859" name="Line 20"/>
            <p:cNvSpPr>
              <a:spLocks noChangeShapeType="1"/>
            </p:cNvSpPr>
            <p:nvPr/>
          </p:nvSpPr>
          <p:spPr bwMode="auto">
            <a:xfrm flipH="1">
              <a:off x="1495" y="1382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860" name="Line 21"/>
            <p:cNvSpPr>
              <a:spLocks noChangeShapeType="1"/>
            </p:cNvSpPr>
            <p:nvPr/>
          </p:nvSpPr>
          <p:spPr bwMode="auto">
            <a:xfrm flipH="1">
              <a:off x="3744" y="1363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861" name="Text Box 22"/>
            <p:cNvSpPr txBox="1">
              <a:spLocks noChangeArrowheads="1"/>
            </p:cNvSpPr>
            <p:nvPr/>
          </p:nvSpPr>
          <p:spPr bwMode="auto">
            <a:xfrm>
              <a:off x="1603" y="897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Alice</a:t>
              </a:r>
              <a:r>
                <a:rPr lang="ja-JP" altLang="en-US">
                  <a:latin typeface="Helvetica" pitchFamily="2" charset="0"/>
                  <a:cs typeface="Arial" charset="0"/>
                </a:rPr>
                <a:t>’</a:t>
              </a:r>
              <a:r>
                <a:rPr lang="en-US" altLang="ja-JP" dirty="0">
                  <a:latin typeface="Helvetica" pitchFamily="2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Helvetica" pitchFamily="2" charset="0"/>
                  <a:cs typeface="Arial" charset="0"/>
                </a:rPr>
                <a:t>encryption</a:t>
              </a:r>
            </a:p>
            <a:p>
              <a:r>
                <a:rPr lang="en-US" dirty="0">
                  <a:latin typeface="Helvetica" pitchFamily="2" charset="0"/>
                  <a:cs typeface="Arial" charset="0"/>
                </a:rPr>
                <a:t>key</a:t>
              </a:r>
            </a:p>
          </p:txBody>
        </p:sp>
        <p:sp>
          <p:nvSpPr>
            <p:cNvPr id="35862" name="Text Box 23"/>
            <p:cNvSpPr txBox="1">
              <a:spLocks noChangeArrowheads="1"/>
            </p:cNvSpPr>
            <p:nvPr/>
          </p:nvSpPr>
          <p:spPr bwMode="auto">
            <a:xfrm>
              <a:off x="3896" y="940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Bob</a:t>
              </a:r>
              <a:r>
                <a:rPr lang="ja-JP" altLang="en-US">
                  <a:latin typeface="Helvetica" pitchFamily="2" charset="0"/>
                  <a:cs typeface="Arial" charset="0"/>
                </a:rPr>
                <a:t>’</a:t>
              </a:r>
              <a:r>
                <a:rPr lang="en-US" altLang="ja-JP" dirty="0">
                  <a:latin typeface="Helvetica" pitchFamily="2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Helvetica" pitchFamily="2" charset="0"/>
                  <a:cs typeface="Arial" charset="0"/>
                </a:rPr>
                <a:t>decryption</a:t>
              </a:r>
            </a:p>
            <a:p>
              <a:r>
                <a:rPr lang="en-US" dirty="0">
                  <a:latin typeface="Helvetica" pitchFamily="2" charset="0"/>
                  <a:cs typeface="Arial" charset="0"/>
                </a:rPr>
                <a:t>key</a:t>
              </a:r>
            </a:p>
          </p:txBody>
        </p:sp>
        <p:pic>
          <p:nvPicPr>
            <p:cNvPr id="35863" name="Picture 24" descr="B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" y="1178"/>
              <a:ext cx="51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864" name="Group 25"/>
            <p:cNvGrpSpPr>
              <a:grpSpLocks/>
            </p:cNvGrpSpPr>
            <p:nvPr/>
          </p:nvGrpSpPr>
          <p:grpSpPr bwMode="auto">
            <a:xfrm>
              <a:off x="3650" y="1118"/>
              <a:ext cx="360" cy="385"/>
              <a:chOff x="189" y="1789"/>
              <a:chExt cx="360" cy="385"/>
            </a:xfrm>
          </p:grpSpPr>
          <p:sp>
            <p:nvSpPr>
              <p:cNvPr id="35869" name="Text Box 26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0" name="Text Box 27"/>
              <p:cNvSpPr txBox="1">
                <a:spLocks noChangeArrowheads="1"/>
              </p:cNvSpPr>
              <p:nvPr/>
            </p:nvSpPr>
            <p:spPr bwMode="auto">
              <a:xfrm>
                <a:off x="325" y="1922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5865" name="Line 28"/>
            <p:cNvSpPr>
              <a:spLocks noChangeShapeType="1"/>
            </p:cNvSpPr>
            <p:nvPr/>
          </p:nvSpPr>
          <p:spPr bwMode="auto">
            <a:xfrm>
              <a:off x="780" y="1897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866" name="Line 29"/>
            <p:cNvSpPr>
              <a:spLocks noChangeShapeType="1"/>
            </p:cNvSpPr>
            <p:nvPr/>
          </p:nvSpPr>
          <p:spPr bwMode="auto">
            <a:xfrm>
              <a:off x="4518" y="1904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35867" name="Picture 30" descr="BS00768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71" y="896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68" name="Picture 31" descr="BS00768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625" y="955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8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3059D0-9BD2-994D-A03D-320086E9EA29}"/>
              </a:ext>
            </a:extLst>
          </p:cNvPr>
          <p:cNvSpPr txBox="1"/>
          <p:nvPr/>
        </p:nvSpPr>
        <p:spPr>
          <a:xfrm>
            <a:off x="8721169" y="4576415"/>
            <a:ext cx="32058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>
                <a:latin typeface="Helvetica" pitchFamily="2" charset="0"/>
              </a:rPr>
              <a:t>En</a:t>
            </a:r>
            <a:r>
              <a:rPr lang="en-US" sz="2800" dirty="0">
                <a:latin typeface="Helvetica" pitchFamily="2" charset="0"/>
              </a:rPr>
              <a:t>/decryption algorithms are also called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ciphers.</a:t>
            </a:r>
          </a:p>
        </p:txBody>
      </p:sp>
    </p:spTree>
    <p:extLst>
      <p:ext uri="{BB962C8B-B14F-4D97-AF65-F5344CB8AC3E}">
        <p14:creationId xmlns:p14="http://schemas.microsoft.com/office/powerpoint/2010/main" val="21258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33E6CA5-AFE0-4FCD-AFF9-522EA92F2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Cryptography: Algorithms and Keys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B3E40C2-8E42-4637-AFAA-23435AFF2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Cryptography requires both an </a:t>
            </a:r>
            <a:r>
              <a:rPr lang="en-US" altLang="en-US" sz="2400" dirty="0" err="1"/>
              <a:t>en</a:t>
            </a:r>
            <a:r>
              <a:rPr lang="en-US" altLang="en-US" sz="2400" dirty="0"/>
              <a:t>-/decryption algorithm and “keys”</a:t>
            </a:r>
          </a:p>
          <a:p>
            <a:pPr lvl="1"/>
            <a:r>
              <a:rPr lang="en-US" altLang="en-US" sz="2000" dirty="0"/>
              <a:t>Key is a string known only to Alice and Bob, which controls how algorithm works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Algorithm</a:t>
            </a:r>
          </a:p>
          <a:p>
            <a:pPr lvl="1"/>
            <a:r>
              <a:rPr lang="en-US" altLang="en-US" sz="2000" dirty="0"/>
              <a:t>Should be public and known to all</a:t>
            </a:r>
          </a:p>
          <a:p>
            <a:pPr lvl="2"/>
            <a:r>
              <a:rPr lang="en-US" altLang="en-US" sz="1800" dirty="0"/>
              <a:t>Inspires trust that the algorithm works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Keys:</a:t>
            </a:r>
          </a:p>
          <a:p>
            <a:pPr lvl="1"/>
            <a:r>
              <a:rPr lang="en-US" altLang="en-US" sz="2000" dirty="0"/>
              <a:t>Should be long enough to prevent easy breaking of the encryption</a:t>
            </a:r>
          </a:p>
          <a:p>
            <a:pPr lvl="1"/>
            <a:r>
              <a:rPr lang="en-US" altLang="en-US" sz="2000" dirty="0"/>
              <a:t>Should be short enough to keep algorithm efficient</a:t>
            </a:r>
          </a:p>
          <a:p>
            <a:pPr lvl="1"/>
            <a:r>
              <a:rPr lang="en-US" altLang="en-US" sz="2000" dirty="0"/>
              <a:t>Typical key lengths: 56-bit, 128-bit, 256-bit, 512-bit </a:t>
            </a:r>
          </a:p>
        </p:txBody>
      </p:sp>
    </p:spTree>
    <p:extLst>
      <p:ext uri="{BB962C8B-B14F-4D97-AF65-F5344CB8AC3E}">
        <p14:creationId xmlns:p14="http://schemas.microsoft.com/office/powerpoint/2010/main" val="385223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1708</Words>
  <Application>Microsoft Macintosh PowerPoint</Application>
  <PresentationFormat>Widescreen</PresentationFormat>
  <Paragraphs>303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 New</vt:lpstr>
      <vt:lpstr>Helvetica</vt:lpstr>
      <vt:lpstr>Times New Roman</vt:lpstr>
      <vt:lpstr>Times-Roman</vt:lpstr>
      <vt:lpstr>Wingdings</vt:lpstr>
      <vt:lpstr>Office Theme</vt:lpstr>
      <vt:lpstr>Security: Principles &amp; Symmetric Key Cryptography</vt:lpstr>
      <vt:lpstr>Why Network Security?</vt:lpstr>
      <vt:lpstr>Key aspects of network security</vt:lpstr>
      <vt:lpstr>Friends and enemies:  Alice, Bob, Trudy</vt:lpstr>
      <vt:lpstr>Who might Bob and Alice be?</vt:lpstr>
      <vt:lpstr>There are bad actors out there!</vt:lpstr>
      <vt:lpstr>Cryptography</vt:lpstr>
      <vt:lpstr>Terminology of cryptography</vt:lpstr>
      <vt:lpstr>Cryptography: Algorithms and Keys</vt:lpstr>
      <vt:lpstr>Symmetric key cryptography</vt:lpstr>
      <vt:lpstr>Substitution-based ciphers</vt:lpstr>
      <vt:lpstr>Polyalphabetic cipher</vt:lpstr>
      <vt:lpstr>Permutation-based ciphers</vt:lpstr>
      <vt:lpstr>Encryption in practice</vt:lpstr>
      <vt:lpstr>Stream and Block Ciphers</vt:lpstr>
      <vt:lpstr>Two types of symmetric ciphers</vt:lpstr>
      <vt:lpstr>Stream Ciphers</vt:lpstr>
      <vt:lpstr>Block ciphers</vt:lpstr>
      <vt:lpstr>Block ciphers</vt:lpstr>
      <vt:lpstr>Problems with Symmetric Key Cryptography</vt:lpstr>
      <vt:lpstr>Encryption using symmetric keys</vt:lpstr>
      <vt:lpstr>Replay attack</vt:lpstr>
      <vt:lpstr>Replay attack</vt:lpstr>
      <vt:lpstr>Replay attack</vt:lpstr>
      <vt:lpstr>Challenge-Response</vt:lpstr>
      <vt:lpstr>General problems with repeated ciphertext</vt:lpstr>
      <vt:lpstr>Generalizing nonces for all messages</vt:lpstr>
      <vt:lpstr>Cipher block chaining: Encryption</vt:lpstr>
      <vt:lpstr>How to agree on a shared secret key?</vt:lpstr>
      <vt:lpstr>PowerPoint Presentation</vt:lpstr>
      <vt:lpstr>RC4 Stream Cipher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2496</cp:revision>
  <cp:lastPrinted>2019-02-15T23:29:10Z</cp:lastPrinted>
  <dcterms:created xsi:type="dcterms:W3CDTF">2019-01-23T03:40:12Z</dcterms:created>
  <dcterms:modified xsi:type="dcterms:W3CDTF">2019-04-03T13:42:11Z</dcterms:modified>
</cp:coreProperties>
</file>