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388" r:id="rId3"/>
    <p:sldId id="828" r:id="rId4"/>
    <p:sldId id="824" r:id="rId5"/>
    <p:sldId id="825" r:id="rId6"/>
    <p:sldId id="827" r:id="rId7"/>
    <p:sldId id="662" r:id="rId8"/>
    <p:sldId id="660" r:id="rId9"/>
    <p:sldId id="661" r:id="rId10"/>
    <p:sldId id="829" r:id="rId11"/>
    <p:sldId id="821" r:id="rId12"/>
    <p:sldId id="822" r:id="rId13"/>
    <p:sldId id="823" r:id="rId14"/>
    <p:sldId id="826" r:id="rId15"/>
    <p:sldId id="830" r:id="rId16"/>
    <p:sldId id="655" r:id="rId17"/>
    <p:sldId id="817" r:id="rId18"/>
    <p:sldId id="818" r:id="rId19"/>
    <p:sldId id="819" r:id="rId20"/>
    <p:sldId id="832" r:id="rId21"/>
    <p:sldId id="833" r:id="rId22"/>
    <p:sldId id="834" r:id="rId23"/>
    <p:sldId id="831" r:id="rId24"/>
    <p:sldId id="835" r:id="rId25"/>
    <p:sldId id="836" r:id="rId26"/>
    <p:sldId id="837" r:id="rId27"/>
    <p:sldId id="838" r:id="rId28"/>
    <p:sldId id="8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5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1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4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8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0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60242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5925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12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4556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Security: Integrity, Authentication, Non-repudiation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B9DE-8BFC-6743-8733-ECF17C79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C27D-B51C-754F-80C9-049988B10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Non-repudiation and integrity</a:t>
            </a:r>
          </a:p>
        </p:txBody>
      </p:sp>
    </p:spTree>
    <p:extLst>
      <p:ext uri="{BB962C8B-B14F-4D97-AF65-F5344CB8AC3E}">
        <p14:creationId xmlns:p14="http://schemas.microsoft.com/office/powerpoint/2010/main" val="14244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35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sz="2600" dirty="0"/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</a:rPr>
              <a:t>verifiable, nonforgeable:</a:t>
            </a:r>
            <a:r>
              <a:rPr lang="en-US" sz="2600" i="1" dirty="0"/>
              <a:t> </a:t>
            </a:r>
            <a:r>
              <a:rPr lang="en-US" sz="2600" dirty="0"/>
              <a:t>recipient (Alice) can prove to someone that Bob, and no one else (including Alice), must have signed document 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7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7835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476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427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r>
              <a:rPr lang="en-US" sz="2400" dirty="0"/>
              <a:t>Bob signs m by encrypting with his private key K</a:t>
            </a:r>
            <a:r>
              <a:rPr lang="en-US" sz="2400" baseline="-25000" dirty="0"/>
              <a:t>B</a:t>
            </a:r>
            <a:r>
              <a:rPr lang="en-US" sz="2400" dirty="0"/>
              <a:t>, creating </a:t>
            </a:r>
            <a:r>
              <a:rPr lang="ja-JP" altLang="en-US" sz="2400"/>
              <a:t>“</a:t>
            </a:r>
            <a:r>
              <a:rPr lang="en-US" altLang="ja-JP" sz="2400" dirty="0"/>
              <a:t>signed</a:t>
            </a:r>
            <a:r>
              <a:rPr lang="ja-JP" altLang="en-US" sz="2400"/>
              <a:t>”</a:t>
            </a:r>
            <a:r>
              <a:rPr lang="en-US" altLang="ja-JP" sz="2400" dirty="0"/>
              <a:t> message, K</a:t>
            </a:r>
            <a:r>
              <a:rPr lang="en-US" altLang="ja-JP" sz="2400" baseline="-25000" dirty="0"/>
              <a:t>B</a:t>
            </a:r>
            <a:r>
              <a:rPr lang="en-US" altLang="ja-JP" sz="2400" dirty="0"/>
              <a:t>(m)</a:t>
            </a:r>
            <a:endParaRPr lang="en-US" dirty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563440" y="21097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9068500" y="1776413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514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Helvetica" pitchFamily="2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176463" y="3298826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5665789" y="4060826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705476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933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432551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38789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6010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6013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7118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7962900" y="3895726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8383963" y="3375025"/>
            <a:ext cx="7104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8880476" y="3529014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8886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8905876" y="3344864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74625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2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734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9269312" y="1089215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2514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 marL="381000" indent="-381000">
              <a:buNone/>
            </a:pPr>
            <a:r>
              <a:rPr lang="en-US" sz="2400" dirty="0">
                <a:solidFill>
                  <a:srgbClr val="C00000"/>
                </a:solidFill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/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/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/>
              <a:t>Bob signed m and not m</a:t>
            </a:r>
            <a:r>
              <a:rPr lang="ja-JP" altLang="en-US" dirty="0"/>
              <a:t>‘</a:t>
            </a:r>
            <a:endParaRPr lang="en-US" altLang="ja-JP" dirty="0"/>
          </a:p>
          <a:p>
            <a:pPr marL="381000" indent="-381000">
              <a:buNone/>
            </a:pPr>
            <a:r>
              <a:rPr lang="en-US" sz="2400" dirty="0">
                <a:solidFill>
                  <a:srgbClr val="C00000"/>
                </a:solidFill>
              </a:rPr>
              <a:t>non-repudiation:</a:t>
            </a:r>
          </a:p>
          <a:p>
            <a:pPr marL="800100" lvl="1" indent="-342900">
              <a:buFont typeface="Wingdings" charset="0"/>
              <a:buChar char="ü"/>
            </a:pPr>
            <a:r>
              <a:rPr lang="en-US" dirty="0"/>
              <a:t>Alice can take m, and signature K</a:t>
            </a:r>
            <a:r>
              <a:rPr lang="en-US" baseline="-25000" dirty="0"/>
              <a:t>B</a:t>
            </a:r>
            <a:r>
              <a:rPr lang="en-US" dirty="0"/>
              <a:t>(m) to court and prove that Bob signed m</a:t>
            </a:r>
          </a:p>
          <a:p>
            <a:pPr marL="381000" indent="-381000">
              <a:buFont typeface="Wingdings" charset="0"/>
              <a:buChar char="ü"/>
            </a:pPr>
            <a:endParaRPr lang="en-US" sz="2400" dirty="0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7290472" y="4957668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74625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2281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suppose Alice receives msg m, with signature: m, K</a:t>
            </a:r>
            <a:r>
              <a:rPr lang="en-US" sz="2400" baseline="-25000" dirty="0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Alice verifies m signed by Bob by applying Bob</a:t>
            </a:r>
            <a:r>
              <a:rPr lang="ja-JP" altLang="en-US" sz="2400" dirty="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public key K</a:t>
            </a:r>
            <a:r>
              <a:rPr lang="en-US" altLang="ja-JP" sz="2400" baseline="-25000" dirty="0">
                <a:latin typeface="Helvetica" pitchFamily="2" charset="0"/>
              </a:rPr>
              <a:t>B</a:t>
            </a:r>
            <a:r>
              <a:rPr lang="en-US" altLang="ja-JP" sz="2400" dirty="0">
                <a:latin typeface="Helvetica" pitchFamily="2" charset="0"/>
              </a:rPr>
              <a:t> to K</a:t>
            </a:r>
            <a:r>
              <a:rPr lang="en-US" altLang="ja-JP" sz="2400" baseline="-25000" dirty="0">
                <a:latin typeface="Helvetica" pitchFamily="2" charset="0"/>
              </a:rPr>
              <a:t>B</a:t>
            </a:r>
            <a:r>
              <a:rPr lang="en-US" altLang="ja-JP" sz="2400" dirty="0">
                <a:latin typeface="Helvetica" pitchFamily="2" charset="0"/>
              </a:rPr>
              <a:t>(m) then checks K</a:t>
            </a:r>
            <a:r>
              <a:rPr lang="en-US" altLang="ja-JP" sz="2400" baseline="-25000" dirty="0">
                <a:latin typeface="Helvetica" pitchFamily="2" charset="0"/>
              </a:rPr>
              <a:t>B</a:t>
            </a:r>
            <a:r>
              <a:rPr lang="en-US" altLang="ja-JP" sz="2400" dirty="0">
                <a:latin typeface="Helvetica" pitchFamily="2" charset="0"/>
              </a:rPr>
              <a:t>(K</a:t>
            </a:r>
            <a:r>
              <a:rPr lang="en-US" altLang="ja-JP" sz="2400" baseline="-25000" dirty="0">
                <a:latin typeface="Helvetica" pitchFamily="2" charset="0"/>
              </a:rPr>
              <a:t>B</a:t>
            </a:r>
            <a:r>
              <a:rPr lang="en-US" altLang="ja-JP" sz="2400" dirty="0">
                <a:latin typeface="Helvetica" pitchFamily="2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If K</a:t>
            </a:r>
            <a:r>
              <a:rPr lang="en-US" sz="2400" baseline="-25000" dirty="0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(K</a:t>
            </a:r>
            <a:r>
              <a:rPr lang="en-US" sz="2400" baseline="-25000" dirty="0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(m) ) = m, whoever signed m must have used Bob</a:t>
            </a:r>
            <a:r>
              <a:rPr lang="ja-JP" altLang="en-US" sz="2400" dirty="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227388" y="2433639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922172" y="1963341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850360" y="1951197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819400" y="2466976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113760" y="1948694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492047" y="1948694"/>
            <a:ext cx="736600" cy="40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EE61C-0BFC-2344-904A-7F5B53AB9DC0}"/>
              </a:ext>
            </a:extLst>
          </p:cNvPr>
          <p:cNvSpPr txBox="1"/>
          <p:nvPr/>
        </p:nvSpPr>
        <p:spPr>
          <a:xfrm>
            <a:off x="952500" y="58287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One problem: we need to encrypt (large) messages using public key crypto!</a:t>
            </a:r>
          </a:p>
        </p:txBody>
      </p:sp>
    </p:spTree>
    <p:extLst>
      <p:ext uri="{BB962C8B-B14F-4D97-AF65-F5344CB8AC3E}">
        <p14:creationId xmlns:p14="http://schemas.microsoft.com/office/powerpoint/2010/main" val="30120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176838" y="2405064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122489" y="2076452"/>
            <a:ext cx="1343025" cy="855663"/>
            <a:chOff x="403" y="1308"/>
            <a:chExt cx="846" cy="539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3759200" y="2189070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3289301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5127625" y="2428876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5313364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4678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4746626" y="3171826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3014664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92564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3930650" y="3659189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4059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5324476" y="4129089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2352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2800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2773364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7776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2044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6407151" y="1211264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/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4483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2901951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9640889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8772525" y="2339976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6578601" y="3254377"/>
            <a:ext cx="1343025" cy="855663"/>
            <a:chOff x="403" y="1308"/>
            <a:chExt cx="846" cy="539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6711950" y="428783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6813551" y="5132389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9120188" y="3705226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9656764" y="4748214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9286876" y="5129214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7527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7162801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7202489" y="4037014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7213601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7585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562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8501064" y="4049714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8629651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7205664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8823326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7694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1547020" y="39107"/>
            <a:ext cx="9580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latin typeface="Helvetica" pitchFamily="2" charset="0"/>
              </a:rPr>
              <a:t>Digital signature = encrypted message digest</a:t>
            </a:r>
          </a:p>
        </p:txBody>
      </p:sp>
      <p:sp>
        <p:nvSpPr>
          <p:cNvPr id="8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2219-E35F-7747-BF04-F8A2929D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Key Certification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CA06-E51F-C343-8205-1E9F646FB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Hello… is it me you’re looking for?</a:t>
            </a:r>
          </a:p>
        </p:txBody>
      </p:sp>
    </p:spTree>
    <p:extLst>
      <p:ext uri="{BB962C8B-B14F-4D97-AF65-F5344CB8AC3E}">
        <p14:creationId xmlns:p14="http://schemas.microsoft.com/office/powerpoint/2010/main" val="264757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A68707C-35EF-4CEA-91FF-C7090B3A5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409" y="381000"/>
            <a:ext cx="10863469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Recall: Implement authentication using crypto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6721426B-015B-40F7-8F92-ADED02B81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D00C998D-380A-4215-83F7-2B58FBF2C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82AEA985-57A8-44E3-A914-EDE04F8C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444876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33A21997-0E49-4BB1-9277-3806E7441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8C802597-8153-42C3-9CE2-C174461F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1"/>
            <a:ext cx="1931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Login: Alice</a:t>
            </a:r>
          </a:p>
        </p:txBody>
      </p:sp>
      <p:sp>
        <p:nvSpPr>
          <p:cNvPr id="165897" name="Rectangle 9">
            <a:extLst>
              <a:ext uri="{FF2B5EF4-FFF2-40B4-BE49-F238E27FC236}">
                <a16:creationId xmlns:a16="http://schemas.microsoft.com/office/drawing/2014/main" id="{6B0F59E0-334B-4B59-AFB0-10FF04CB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30" y="242585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Nonce</a:t>
            </a:r>
          </a:p>
        </p:txBody>
      </p:sp>
      <p:sp>
        <p:nvSpPr>
          <p:cNvPr id="165898" name="Rectangle 10">
            <a:extLst>
              <a:ext uri="{FF2B5EF4-FFF2-40B4-BE49-F238E27FC236}">
                <a16:creationId xmlns:a16="http://schemas.microsoft.com/office/drawing/2014/main" id="{2AA7D0BA-C598-4F36-A29B-FAA737A7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063876"/>
            <a:ext cx="435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password, Nonce)</a:t>
            </a:r>
          </a:p>
        </p:txBody>
      </p:sp>
      <p:sp>
        <p:nvSpPr>
          <p:cNvPr id="165901" name="Rectangle 13">
            <a:extLst>
              <a:ext uri="{FF2B5EF4-FFF2-40B4-BE49-F238E27FC236}">
                <a16:creationId xmlns:a16="http://schemas.microsoft.com/office/drawing/2014/main" id="{7E4FA337-175D-4759-9E88-77C98D5D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02262"/>
            <a:ext cx="11274246" cy="156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Use a nonce to prevent replay attacks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Communicate using a shared secret K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45067" name="Rectangle 15">
            <a:extLst>
              <a:ext uri="{FF2B5EF4-FFF2-40B4-BE49-F238E27FC236}">
                <a16:creationId xmlns:a16="http://schemas.microsoft.com/office/drawing/2014/main" id="{1C3A62F1-9029-4801-BE18-1E988FFC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471864"/>
            <a:ext cx="920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pic>
        <p:nvPicPr>
          <p:cNvPr id="14" name="Picture 4" descr="Alice">
            <a:extLst>
              <a:ext uri="{FF2B5EF4-FFF2-40B4-BE49-F238E27FC236}">
                <a16:creationId xmlns:a16="http://schemas.microsoft.com/office/drawing/2014/main" id="{EF51198A-41BE-DE41-9BC7-88311EFB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4" y="227692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Bob">
            <a:extLst>
              <a:ext uri="{FF2B5EF4-FFF2-40B4-BE49-F238E27FC236}">
                <a16:creationId xmlns:a16="http://schemas.microsoft.com/office/drawing/2014/main" id="{4885E90F-EF96-1D45-AA8B-86F5683E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3" y="235731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08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en-US" dirty="0"/>
              <a:t>Previous proposal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/>
              <a:t>Can we authenticate using public key techniques?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ts val="2800"/>
              </a:lnSpc>
              <a:buNone/>
            </a:pPr>
            <a:r>
              <a:rPr lang="en-US" i="1" dirty="0">
                <a:solidFill>
                  <a:srgbClr val="C00000"/>
                </a:solidFill>
              </a:rPr>
              <a:t>Sure!  </a:t>
            </a:r>
            <a:r>
              <a:rPr lang="en-US" dirty="0"/>
              <a:t>use nonce and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44805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339725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168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4124541" y="3178176"/>
            <a:ext cx="1826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Helvetica" pitchFamily="2" charset="0"/>
                <a:cs typeface="Arial" charset="0"/>
              </a:rPr>
              <a:t>“</a:t>
            </a:r>
            <a:r>
              <a:rPr lang="en-US" sz="2400" dirty="0">
                <a:latin typeface="Helvetica" pitchFamily="2" charset="0"/>
                <a:cs typeface="Arial" charset="0"/>
              </a:rPr>
              <a:t>I am Alice</a:t>
            </a:r>
            <a:r>
              <a:rPr lang="ja-JP" altLang="en-US" sz="2400">
                <a:latin typeface="Helvetica" pitchFamily="2" charset="0"/>
                <a:cs typeface="Arial" charset="0"/>
              </a:rPr>
              <a:t>”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3133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184525" y="4389439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3898900" y="3708401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7856539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Helvetica" pitchFamily="2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5592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3170239" y="48117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84576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Helvetica" pitchFamily="2" charset="0"/>
                <a:cs typeface="Arial" charset="0"/>
              </a:rPr>
              <a:t>“</a:t>
            </a:r>
            <a:r>
              <a:rPr lang="en-US" sz="1800" dirty="0">
                <a:latin typeface="Helvetica" pitchFamily="2" charset="0"/>
                <a:cs typeface="Arial" charset="0"/>
              </a:rPr>
              <a:t>send me your public key</a:t>
            </a:r>
            <a:r>
              <a:rPr lang="ja-JP" altLang="en-US" sz="1800">
                <a:latin typeface="Helvetica" pitchFamily="2" charset="0"/>
                <a:cs typeface="Arial" charset="0"/>
              </a:rPr>
              <a:t>”</a:t>
            </a:r>
            <a:endParaRPr lang="en-US" sz="1800" dirty="0">
              <a:latin typeface="Helvetica" pitchFamily="2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3221039" y="53832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6045201" y="4960939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7785100" y="3703639"/>
            <a:ext cx="2197100" cy="714375"/>
            <a:chOff x="1037" y="3592"/>
            <a:chExt cx="138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037" y="3599"/>
              <a:ext cx="422" cy="443"/>
              <a:chOff x="741" y="3255"/>
              <a:chExt cx="42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741" y="3355"/>
                <a:ext cx="4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7386638" y="4352926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8020050" y="5453064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/>
      <p:bldP spid="40969" grpId="0" animBg="1"/>
      <p:bldP spid="40970" grpId="0" animBg="1"/>
      <p:bldP spid="40971" grpId="0"/>
      <p:bldP spid="40972" grpId="0"/>
      <p:bldP spid="40974" grpId="0" animBg="1"/>
      <p:bldP spid="40975" grpId="0" animBg="1"/>
      <p:bldP spid="40976" grpId="0" animBg="1"/>
      <p:bldP spid="409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200" y="201613"/>
            <a:ext cx="10109915" cy="952500"/>
          </a:xfrm>
        </p:spPr>
        <p:txBody>
          <a:bodyPr>
            <a:normAutofit/>
          </a:bodyPr>
          <a:lstStyle/>
          <a:p>
            <a:r>
              <a:rPr lang="en-US" dirty="0"/>
              <a:t>Security hole: if you ask for public keys!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man (or woman) in the middle attack: </a:t>
            </a:r>
            <a:r>
              <a:rPr lang="en-US" sz="2400" dirty="0"/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7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9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789364" y="2328864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7035801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6746875" y="27860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6845301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6775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8005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6813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6659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6843714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8461375" y="3525839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3424238" y="34305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3452814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4668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3490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3336926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3521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5024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6888164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7499351" y="4506914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5338764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5470526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5238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3306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4090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  <a:endParaRPr lang="en-US" sz="24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1820864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3748089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  <p:bldP spid="41993" grpId="0"/>
      <p:bldP spid="41994" grpId="0" animBg="1"/>
      <p:bldP spid="41995" grpId="0"/>
      <p:bldP spid="41996" grpId="0" animBg="1"/>
      <p:bldP spid="41997" grpId="0"/>
      <p:bldP spid="41998" grpId="0" animBg="1"/>
      <p:bldP spid="42000" grpId="0" animBg="1"/>
      <p:bldP spid="42001" grpId="0"/>
      <p:bldP spid="42002" grpId="0" animBg="1"/>
      <p:bldP spid="42004" grpId="0" animBg="1"/>
      <p:bldP spid="42005" grpId="0" animBg="1"/>
      <p:bldP spid="42007" grpId="0" animBg="1"/>
      <p:bldP spid="42008" grpId="0"/>
      <p:bldP spid="42009" grpId="0" animBg="1"/>
      <p:bldP spid="42011" grpId="0" animBg="1"/>
      <p:bldP spid="42011" grpId="1" animBg="1"/>
      <p:bldP spid="42014" grpId="0"/>
      <p:bldP spid="42015" grpId="0"/>
      <p:bldP spid="42016" grpId="0" animBg="1"/>
      <p:bldP spid="420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5614" y="2430464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7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54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problem is that Trudy receives all (plaintext) messages as well! 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1979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man (or woman) in the middle attack: </a:t>
            </a:r>
            <a:r>
              <a:rPr lang="en-US" sz="2400" dirty="0">
                <a:latin typeface="Helvetica" pitchFamily="2" charset="0"/>
              </a:rPr>
              <a:t>Trudy poses as Alice (to Bob) and as Bob (to Alice)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0AC47DD-3A22-6C4E-8DAB-DB569EA7E341}"/>
              </a:ext>
            </a:extLst>
          </p:cNvPr>
          <p:cNvSpPr txBox="1">
            <a:spLocks noChangeArrowheads="1"/>
          </p:cNvSpPr>
          <p:nvPr/>
        </p:nvSpPr>
        <p:spPr>
          <a:xfrm>
            <a:off x="1021200" y="201613"/>
            <a:ext cx="1010991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Security hole: if you ask for public keys!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E694-FD95-A948-B495-E60A422D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6B27-FA3F-D44C-9FDF-190C4419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two lectures: cryptography for confidentiality</a:t>
            </a:r>
          </a:p>
          <a:p>
            <a:r>
              <a:rPr lang="en-US" dirty="0"/>
              <a:t>Today: Message digests (integrity)</a:t>
            </a:r>
          </a:p>
          <a:p>
            <a:r>
              <a:rPr lang="en-US" dirty="0"/>
              <a:t>Digital signatures (non-repudiation, integrity)</a:t>
            </a:r>
          </a:p>
          <a:p>
            <a:r>
              <a:rPr lang="en-US" dirty="0"/>
              <a:t>Certificate authorities (authentication)</a:t>
            </a:r>
          </a:p>
          <a:p>
            <a:r>
              <a:rPr lang="en-US" dirty="0"/>
              <a:t>Using these techniques to secure a </a:t>
            </a:r>
            <a:r>
              <a:rPr lang="en-US"/>
              <a:t>specific application (email)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A13-4731-2349-B2B8-33C2ED3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certification: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BED4-8C4A-4148-829B-4196281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there a way to ensure we can reliably know the public key of a communicating entity?</a:t>
            </a:r>
          </a:p>
          <a:p>
            <a:endParaRPr lang="en-US" dirty="0"/>
          </a:p>
          <a:p>
            <a:r>
              <a:rPr lang="en-US" dirty="0"/>
              <a:t>Trust </a:t>
            </a:r>
            <a:r>
              <a:rPr lang="en-US" i="1" dirty="0"/>
              <a:t>someone else </a:t>
            </a:r>
            <a:r>
              <a:rPr lang="en-US" dirty="0"/>
              <a:t>(namely: a centralized authority)</a:t>
            </a:r>
            <a:r>
              <a:rPr lang="en-US" i="1" dirty="0"/>
              <a:t> </a:t>
            </a:r>
            <a:r>
              <a:rPr lang="en-US" dirty="0"/>
              <a:t>to check this for us</a:t>
            </a:r>
          </a:p>
          <a:p>
            <a:endParaRPr lang="en-US" dirty="0"/>
          </a:p>
          <a:p>
            <a:r>
              <a:rPr lang="en-US" dirty="0"/>
              <a:t>On the Internet, trust is transitive: </a:t>
            </a:r>
          </a:p>
          <a:p>
            <a:pPr lvl="1"/>
            <a:r>
              <a:rPr lang="en-US" dirty="0"/>
              <a:t>We trust X (Ex: Alice trusts a certification authority)</a:t>
            </a:r>
          </a:p>
          <a:p>
            <a:pPr lvl="1"/>
            <a:r>
              <a:rPr lang="en-US" dirty="0"/>
              <a:t>X trusts Y (Ex: CA attests to Bob’s public key)</a:t>
            </a:r>
          </a:p>
          <a:p>
            <a:pPr lvl="1"/>
            <a:r>
              <a:rPr lang="en-US" dirty="0"/>
              <a:t>Hence, we can trust Y (Ex: Alice can trust Bob’s public key)</a:t>
            </a:r>
          </a:p>
        </p:txBody>
      </p:sp>
    </p:spTree>
    <p:extLst>
      <p:ext uri="{BB962C8B-B14F-4D97-AF65-F5344CB8AC3E}">
        <p14:creationId xmlns:p14="http://schemas.microsoft.com/office/powerpoint/2010/main" val="154970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9" y="130175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976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certification authority (CA): </a:t>
            </a:r>
            <a:r>
              <a:rPr lang="en-US" sz="2400" dirty="0"/>
              <a:t>binds public key to particular entity, E.</a:t>
            </a:r>
          </a:p>
          <a:p>
            <a:r>
              <a:rPr lang="en-US" sz="2400" dirty="0"/>
              <a:t>E (person, router) registers its public key with CA.</a:t>
            </a:r>
          </a:p>
          <a:p>
            <a:pPr lvl="1"/>
            <a:r>
              <a:rPr lang="en-US" sz="2000" dirty="0"/>
              <a:t>E provides </a:t>
            </a:r>
            <a:r>
              <a:rPr lang="ja-JP" altLang="en-US" sz="2000"/>
              <a:t>“</a:t>
            </a:r>
            <a:r>
              <a:rPr lang="en-US" altLang="ja-JP" sz="2000" dirty="0"/>
              <a:t>proof of identity</a:t>
            </a:r>
            <a:r>
              <a:rPr lang="ja-JP" altLang="en-US" sz="2000"/>
              <a:t>”</a:t>
            </a:r>
            <a:r>
              <a:rPr lang="en-US" altLang="ja-JP" sz="2000" dirty="0"/>
              <a:t> to CA. </a:t>
            </a:r>
          </a:p>
          <a:p>
            <a:pPr lvl="1"/>
            <a:r>
              <a:rPr lang="en-US" sz="2000" dirty="0"/>
              <a:t>CA creates certificate binding E to its public key.</a:t>
            </a:r>
          </a:p>
          <a:p>
            <a:pPr lvl="1"/>
            <a:r>
              <a:rPr lang="en-US" sz="2000" dirty="0"/>
              <a:t>certificate containing E</a:t>
            </a:r>
            <a:r>
              <a:rPr lang="ja-JP" altLang="en-US" sz="2000"/>
              <a:t>’</a:t>
            </a:r>
            <a:r>
              <a:rPr lang="en-US" altLang="ja-JP" sz="2000" dirty="0"/>
              <a:t>s public key digitally signed by CA – CA says </a:t>
            </a:r>
            <a:r>
              <a:rPr lang="ja-JP" altLang="en-US" sz="2000"/>
              <a:t>“</a:t>
            </a:r>
            <a:r>
              <a:rPr lang="en-US" altLang="ja-JP" sz="2000" dirty="0"/>
              <a:t>this is E</a:t>
            </a:r>
            <a:r>
              <a:rPr lang="ja-JP" altLang="en-US" sz="2000"/>
              <a:t>’</a:t>
            </a:r>
            <a:r>
              <a:rPr lang="en-US" altLang="ja-JP" sz="2000" dirty="0"/>
              <a:t>s public key</a:t>
            </a:r>
            <a:r>
              <a:rPr lang="ja-JP" altLang="en-US" sz="2000"/>
              <a:t>”</a:t>
            </a:r>
            <a:endParaRPr lang="en-US" sz="2000" dirty="0"/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8225" y="4979989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679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57600" y="440531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3567113" y="4643439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4086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2089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4049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6380163" y="4224339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6070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39000" y="531336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6927851" y="5551489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7167563" y="5368926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7158038" y="5132389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4137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7613651" y="4495801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8582025" y="4203701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7843839" y="5297489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certificate for 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public key, signed by CA</a:t>
            </a: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4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2174875" y="1325563"/>
            <a:ext cx="7727950" cy="4648200"/>
          </a:xfrm>
        </p:spPr>
        <p:txBody>
          <a:bodyPr/>
          <a:lstStyle/>
          <a:p>
            <a:r>
              <a:rPr lang="en-US" sz="2400" dirty="0"/>
              <a:t>when Alice wants Bob</a:t>
            </a:r>
            <a:r>
              <a:rPr lang="ja-JP" altLang="en-US" sz="2400"/>
              <a:t>’</a:t>
            </a:r>
            <a:r>
              <a:rPr lang="en-US" altLang="ja-JP" sz="2400" dirty="0"/>
              <a:t>s public key: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gets Bob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 altLang="ja-JP" dirty="0">
                <a:solidFill>
                  <a:schemeClr val="tx1"/>
                </a:solidFill>
              </a:rPr>
              <a:t>s certificate (from Bob or elsewhere).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CA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 altLang="ja-JP" dirty="0">
                <a:solidFill>
                  <a:schemeClr val="tx1"/>
                </a:solidFill>
              </a:rPr>
              <a:t>s public key to Bob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 altLang="ja-JP" dirty="0">
                <a:solidFill>
                  <a:schemeClr val="tx1"/>
                </a:solidFill>
              </a:rPr>
              <a:t>s certificate, get Bob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 altLang="ja-JP" dirty="0">
                <a:solidFill>
                  <a:schemeClr val="tx1"/>
                </a:solidFill>
              </a:rPr>
              <a:t>s public key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3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8166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997825" y="359251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7907339" y="3830639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5553076" y="3425826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5084764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324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6303963" y="4810126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6519864" y="4645026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6127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3903664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6772276" y="3886201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3082925" y="3305176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9" y="130175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  <p:sp>
        <p:nvSpPr>
          <p:cNvPr id="3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Helvetica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0879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4A6-34A6-6F42-976B-E189A48F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PGP: E-mail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15C9-5957-7C49-A819-923A47ABE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of security principles to application-layer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23688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052639" y="4719638"/>
            <a:ext cx="66364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generates random </a:t>
            </a:r>
            <a:r>
              <a:rPr lang="en-US" sz="2400" i="1" dirty="0">
                <a:latin typeface="Helvetica" pitchFamily="2" charset="0"/>
              </a:rPr>
              <a:t>symmetric</a:t>
            </a:r>
            <a:r>
              <a:rPr lang="en-US" sz="2400" dirty="0">
                <a:latin typeface="Helvetica" pitchFamily="2" charset="0"/>
              </a:rPr>
              <a:t> private key, K</a:t>
            </a:r>
            <a:r>
              <a:rPr lang="en-US" sz="2400" baseline="-25000" dirty="0">
                <a:latin typeface="Helvetica" pitchFamily="2" charset="0"/>
              </a:rPr>
              <a:t>S</a:t>
            </a:r>
            <a:endParaRPr lang="en-US" sz="2400" dirty="0">
              <a:latin typeface="Helvetica" pitchFamily="2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encrypts message with K</a:t>
            </a:r>
            <a:r>
              <a:rPr lang="en-US" sz="2400" baseline="-25000" dirty="0">
                <a:latin typeface="Helvetica" pitchFamily="2" charset="0"/>
              </a:rPr>
              <a:t>S  </a:t>
            </a:r>
            <a:r>
              <a:rPr lang="en-US" sz="2400" dirty="0">
                <a:latin typeface="Helvetica" pitchFamily="2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also encrypts K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 with Bob</a:t>
            </a:r>
            <a:r>
              <a:rPr lang="ja-JP" altLang="en-US" sz="2400" dirty="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sends both K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(m) and K</a:t>
            </a:r>
            <a:r>
              <a:rPr lang="en-US" sz="2400" baseline="-25000" dirty="0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(K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046288" y="1341438"/>
            <a:ext cx="7046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2041526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sz="1800" dirty="0">
                  <a:latin typeface="Helvetica" pitchFamily="2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sz="1800" dirty="0">
                  <a:latin typeface="Helvetica" pitchFamily="2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7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Helvetica" pitchFamily="2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7205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27250" y="4805363"/>
            <a:ext cx="6529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uses his private key to decrypt and recover K</a:t>
            </a:r>
            <a:r>
              <a:rPr lang="en-US" sz="2400" baseline="-25000" dirty="0">
                <a:latin typeface="Helvetica" pitchFamily="2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uses K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 to decrypt K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046288" y="1341438"/>
            <a:ext cx="7031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</a:rPr>
              <a:t> Alice wants to send confidential e-mail, m, to Bob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2041526" y="1831975"/>
            <a:ext cx="8112125" cy="2827338"/>
            <a:chOff x="289" y="1749"/>
            <a:chExt cx="5110" cy="1781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sz="1800" dirty="0">
                  <a:latin typeface="Helvetica" pitchFamily="2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99"/>
              <a:chOff x="2643" y="716"/>
              <a:chExt cx="298" cy="299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sz="1800" dirty="0">
                  <a:latin typeface="Helvetica" pitchFamily="2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7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6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Secure e-mail </a:t>
            </a:r>
            <a:r>
              <a:rPr lang="en-US" sz="4000" dirty="0"/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13432" y="1358901"/>
            <a:ext cx="10260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</a:rPr>
              <a:t> Alice wants to provide sender authentication and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028825" y="4805363"/>
            <a:ext cx="8098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 Alice 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 sends 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1909764" y="2043114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compare</a:t>
              </a:r>
            </a:p>
          </p:txBody>
        </p:sp>
      </p:grpSp>
      <p:sp>
        <p:nvSpPr>
          <p:cNvPr id="6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6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Secure e-mail </a:t>
            </a:r>
            <a:r>
              <a:rPr lang="en-US" sz="4000" dirty="0"/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46975" y="1314451"/>
            <a:ext cx="10688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</a:rPr>
              <a:t> Alice wants to provide confidentiality, sender authentication, and message 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09826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Alice uses three keys: </a:t>
            </a:r>
            <a:r>
              <a:rPr lang="en-US" sz="2400" dirty="0">
                <a:latin typeface="Helvetica" pitchFamily="2" charset="0"/>
              </a:rPr>
              <a:t>her private key, Bob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public key, newly created symmetric key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2547938" y="1936751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A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Helvetica" pitchFamily="2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S</a:t>
                </a:r>
                <a:r>
                  <a:rPr lang="en-US" sz="1800" dirty="0">
                    <a:latin typeface="Helvetica" pitchFamily="2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Helvetica" pitchFamily="2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Helvetica" pitchFamily="2" charset="0"/>
                    <a:cs typeface="Arial" charset="0"/>
                  </a:rPr>
                  <a:t>B</a:t>
                </a:r>
                <a:endParaRPr lang="en-US" sz="1800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43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0D30-2063-D44E-8031-6DA9F73D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PGP: Pretty Good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40D1-EABB-A14A-8B6F-A282B695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implemented at the application level</a:t>
            </a:r>
          </a:p>
          <a:p>
            <a:pPr lvl="1"/>
            <a:r>
              <a:rPr lang="en-US" dirty="0"/>
              <a:t>Allows all of the communication modes described earlier</a:t>
            </a:r>
          </a:p>
          <a:p>
            <a:endParaRPr lang="en-US" dirty="0"/>
          </a:p>
          <a:p>
            <a:r>
              <a:rPr lang="en-US" dirty="0"/>
              <a:t>Uses a “web of trust” for key exchange</a:t>
            </a:r>
          </a:p>
          <a:p>
            <a:endParaRPr lang="en-US" dirty="0"/>
          </a:p>
          <a:p>
            <a:r>
              <a:rPr lang="en-US" dirty="0"/>
              <a:t>Key signing: any party X can “sign” that they trust the public key of Y using their private keys</a:t>
            </a:r>
          </a:p>
          <a:p>
            <a:endParaRPr lang="en-US" dirty="0"/>
          </a:p>
          <a:p>
            <a:r>
              <a:rPr lang="en-US" dirty="0"/>
              <a:t>Propagate trust: If Z trusts X, Z can now trust Y</a:t>
            </a:r>
          </a:p>
        </p:txBody>
      </p:sp>
    </p:spTree>
    <p:extLst>
      <p:ext uri="{BB962C8B-B14F-4D97-AF65-F5344CB8AC3E}">
        <p14:creationId xmlns:p14="http://schemas.microsoft.com/office/powerpoint/2010/main" val="4005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2FC6-BD6C-5345-8487-52BD99D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077B-062D-6341-913A-B2924C8A7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Integrity: Did my message get across without tampering?</a:t>
            </a:r>
          </a:p>
        </p:txBody>
      </p:sp>
    </p:spTree>
    <p:extLst>
      <p:ext uri="{BB962C8B-B14F-4D97-AF65-F5344CB8AC3E}">
        <p14:creationId xmlns:p14="http://schemas.microsoft.com/office/powerpoint/2010/main" val="4062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378" y="1739899"/>
            <a:ext cx="5296172" cy="3985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1" dirty="0"/>
              <a:t>Can we ensure that a receiver can detect message tampering?</a:t>
            </a:r>
          </a:p>
          <a:p>
            <a:pPr marL="0" indent="0">
              <a:buNone/>
            </a:pPr>
            <a:endParaRPr lang="en-US" sz="32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C00000"/>
                </a:solidFill>
              </a:rPr>
              <a:t>Idea: </a:t>
            </a:r>
            <a:r>
              <a:rPr lang="en-US" dirty="0"/>
              <a:t>fixed-length, easy- to-compute digital </a:t>
            </a:r>
            <a:r>
              <a:rPr lang="ja-JP" altLang="en-US" dirty="0"/>
              <a:t>“</a:t>
            </a:r>
            <a:r>
              <a:rPr lang="en-US" altLang="ja-JP" dirty="0"/>
              <a:t>fingerprint</a:t>
            </a:r>
            <a:r>
              <a:rPr lang="ja-JP" altLang="en-US"/>
              <a:t>”</a:t>
            </a:r>
            <a:r>
              <a:rPr lang="en-US" altLang="ja-JP" dirty="0"/>
              <a:t> of a message</a:t>
            </a:r>
          </a:p>
          <a:p>
            <a:r>
              <a:rPr lang="en-US" sz="2400" dirty="0"/>
              <a:t>apply hash function H to </a:t>
            </a:r>
            <a:r>
              <a:rPr lang="en-US" sz="2400" i="1" dirty="0"/>
              <a:t>m</a:t>
            </a:r>
            <a:r>
              <a:rPr lang="en-US" sz="2400" dirty="0"/>
              <a:t>, get fixed size message digest, </a:t>
            </a:r>
            <a:r>
              <a:rPr lang="en-US" sz="2400" i="1" dirty="0"/>
              <a:t>H(m).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1" y="2965451"/>
            <a:ext cx="5778320" cy="346551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Cryptographic hash function</a:t>
            </a:r>
            <a:r>
              <a:rPr lang="en-US" sz="2400" dirty="0"/>
              <a:t> properties:</a:t>
            </a:r>
            <a:endParaRPr lang="en-US" sz="2400" dirty="0">
              <a:solidFill>
                <a:srgbClr val="C00000"/>
              </a:solidFill>
            </a:endParaRPr>
          </a:p>
          <a:p>
            <a:pPr marL="277813" indent="-277813"/>
            <a:r>
              <a:rPr lang="en-US" sz="2400" dirty="0"/>
              <a:t>Easy to calculate</a:t>
            </a:r>
          </a:p>
          <a:p>
            <a:pPr marL="277813" indent="-277813"/>
            <a:r>
              <a:rPr lang="en-US" sz="2400" dirty="0"/>
              <a:t>Produces fixed-size msg digest (fingerprint)</a:t>
            </a:r>
          </a:p>
          <a:p>
            <a:pPr marL="277813" indent="-277813"/>
            <a:r>
              <a:rPr lang="en-US" sz="2400" dirty="0"/>
              <a:t>Hard to reverse: given </a:t>
            </a:r>
            <a:r>
              <a:rPr lang="en-US" sz="2400" dirty="0" err="1"/>
              <a:t>msg</a:t>
            </a:r>
            <a:r>
              <a:rPr lang="en-US" sz="2400" dirty="0"/>
              <a:t> digest x,</a:t>
            </a:r>
          </a:p>
          <a:p>
            <a:pPr marL="735013" lvl="1" indent="-277813"/>
            <a:r>
              <a:rPr lang="en-US" sz="2000" dirty="0"/>
              <a:t>computationally infeasible to find m such that x = H(m)</a:t>
            </a:r>
          </a:p>
          <a:p>
            <a:pPr marL="735013" lvl="1" indent="-277813"/>
            <a:r>
              <a:rPr lang="en-US" sz="2000" dirty="0"/>
              <a:t>Or another m’ such that H(m) = H(m’)</a:t>
            </a:r>
          </a:p>
          <a:p>
            <a:pPr>
              <a:buFont typeface="Wingdings" charset="0"/>
              <a:buNone/>
            </a:pPr>
            <a:endParaRPr lang="en-US" sz="2400" dirty="0"/>
          </a:p>
          <a:p>
            <a:pPr>
              <a:buFont typeface="Wingdings" charset="0"/>
              <a:buNone/>
            </a:pPr>
            <a:endParaRPr lang="en-US" sz="2000" dirty="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8370888" y="2305051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402389" y="850901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6397626" y="839789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8256589" y="966789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8216901" y="962026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7762876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8321676" y="2328864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8688388" y="1739901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/>
      <p:bldP spid="48134" grpId="0" animBg="1"/>
      <p:bldP spid="48135" grpId="0" animBg="1"/>
      <p:bldP spid="48136" grpId="0"/>
      <p:bldP spid="77832" grpId="0" animBg="1"/>
      <p:bldP spid="48138" grpId="0"/>
      <p:bldP spid="48139" grpId="0" animBg="1"/>
      <p:bldP spid="48140" grpId="0"/>
      <p:bldP spid="48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22" y="276224"/>
            <a:ext cx="11050074" cy="1204845"/>
          </a:xfrm>
        </p:spPr>
        <p:txBody>
          <a:bodyPr>
            <a:normAutofit/>
          </a:bodyPr>
          <a:lstStyle/>
          <a:p>
            <a:r>
              <a:rPr lang="en-US" sz="4000" dirty="0"/>
              <a:t>Internet checksum: a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1676" y="1360489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Internet checksum has some properties of hash function:</a:t>
            </a:r>
          </a:p>
          <a:p>
            <a:pPr indent="-223838"/>
            <a:r>
              <a:rPr lang="en-US" sz="2400" dirty="0"/>
              <a:t>produces fixed length digest (16-bit sum) of message</a:t>
            </a:r>
          </a:p>
          <a:p>
            <a:pPr indent="-223838"/>
            <a:r>
              <a:rPr lang="en-US" sz="2400" dirty="0"/>
              <a:t>Is easy to compute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941513" y="2809876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038351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3444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1955801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Helvetica" pitchFamily="2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3444876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Helvetica" pitchFamily="2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3425826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3376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7059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8466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6977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Helvetica" pitchFamily="2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8466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Helvetica" pitchFamily="2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8447089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8397876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Helvetica" pitchFamily="2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5264151" y="5349876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but identical checksums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5113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8023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70114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dirty="0"/>
              <a:t>computes 128-bit message digest in 4-step process. </a:t>
            </a:r>
          </a:p>
          <a:p>
            <a:pPr lvl="1"/>
            <a:r>
              <a:rPr lang="en-US" dirty="0"/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dirty="0"/>
              <a:t>US standard [</a:t>
            </a:r>
            <a:r>
              <a:rPr lang="en-US" sz="2000" dirty="0"/>
              <a:t>NIST, FIPS PUB 180-1]</a:t>
            </a:r>
            <a:endParaRPr lang="en-US" dirty="0"/>
          </a:p>
          <a:p>
            <a:pPr lvl="1"/>
            <a:r>
              <a:rPr lang="en-US" dirty="0"/>
              <a:t>160-bit message digest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>
            <a:extLst>
              <a:ext uri="{FF2B5EF4-FFF2-40B4-BE49-F238E27FC236}">
                <a16:creationId xmlns:a16="http://schemas.microsoft.com/office/drawing/2014/main" id="{3A853098-B367-461C-A449-57117E5E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idea of crypto hash function</a:t>
            </a:r>
          </a:p>
        </p:txBody>
      </p:sp>
      <p:sp>
        <p:nvSpPr>
          <p:cNvPr id="66563" name="Content Placeholder 6">
            <a:extLst>
              <a:ext uri="{FF2B5EF4-FFF2-40B4-BE49-F238E27FC236}">
                <a16:creationId xmlns:a16="http://schemas.microsoft.com/office/drawing/2014/main" id="{D2C45B6A-0B36-4748-B512-B5574672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89" y="1839566"/>
            <a:ext cx="10032642" cy="4653309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Use a message as key and transform a constant string of length N repeatedly into another string  of length N which is the digest</a:t>
            </a:r>
          </a:p>
          <a:p>
            <a:r>
              <a:rPr lang="en-US" altLang="en-US" sz="3200" dirty="0"/>
              <a:t>Simple example: XOR the constant string with the message bytes</a:t>
            </a:r>
          </a:p>
          <a:p>
            <a:r>
              <a:rPr lang="en-US" altLang="en-US" sz="3200" dirty="0"/>
              <a:t>In practice, use a set of 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7540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EEF7DF6-5E72-4C1B-9B8C-EF04CBD9C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0101" y="0"/>
            <a:ext cx="8118475" cy="1143000"/>
          </a:xfrm>
        </p:spPr>
        <p:txBody>
          <a:bodyPr/>
          <a:lstStyle/>
          <a:p>
            <a:r>
              <a:rPr lang="en-US" altLang="en-US" sz="3600"/>
              <a:t>Message Authentication Code (MAC)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4DA6D87C-2CE8-49CB-860D-674652A17EF9}"/>
              </a:ext>
            </a:extLst>
          </p:cNvPr>
          <p:cNvGrpSpPr>
            <a:grpSpLocks/>
          </p:cNvGrpSpPr>
          <p:nvPr/>
        </p:nvGrpSpPr>
        <p:grpSpPr bwMode="auto">
          <a:xfrm>
            <a:off x="2163764" y="971550"/>
            <a:ext cx="7688263" cy="3473450"/>
            <a:chOff x="403" y="831"/>
            <a:chExt cx="4843" cy="2188"/>
          </a:xfrm>
        </p:grpSpPr>
        <p:grpSp>
          <p:nvGrpSpPr>
            <p:cNvPr id="67589" name="Group 4">
              <a:extLst>
                <a:ext uri="{FF2B5EF4-FFF2-40B4-BE49-F238E27FC236}">
                  <a16:creationId xmlns:a16="http://schemas.microsoft.com/office/drawing/2014/main" id="{4A1E83AC-DF73-4CF6-93D4-0AE97E4C73B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73" y="1334"/>
              <a:ext cx="808" cy="252"/>
              <a:chOff x="637" y="1333"/>
              <a:chExt cx="808" cy="252"/>
            </a:xfrm>
          </p:grpSpPr>
          <p:sp>
            <p:nvSpPr>
              <p:cNvPr id="67629" name="Rectangle 5">
                <a:extLst>
                  <a:ext uri="{FF2B5EF4-FFF2-40B4-BE49-F238E27FC236}">
                    <a16:creationId xmlns:a16="http://schemas.microsoft.com/office/drawing/2014/main" id="{DA5689DE-7952-4E5B-A762-337591A3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30" name="Text Box 6">
                <a:extLst>
                  <a:ext uri="{FF2B5EF4-FFF2-40B4-BE49-F238E27FC236}">
                    <a16:creationId xmlns:a16="http://schemas.microsoft.com/office/drawing/2014/main" id="{36B6DDA6-F07E-42E9-887A-52EB9E835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1333"/>
                <a:ext cx="8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message</a:t>
                </a:r>
              </a:p>
            </p:txBody>
          </p:sp>
        </p:grpSp>
        <p:grpSp>
          <p:nvGrpSpPr>
            <p:cNvPr id="67590" name="Group 7">
              <a:extLst>
                <a:ext uri="{FF2B5EF4-FFF2-40B4-BE49-F238E27FC236}">
                  <a16:creationId xmlns:a16="http://schemas.microsoft.com/office/drawing/2014/main" id="{FBC701A1-79A6-455E-88F4-4C8F29946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2166"/>
              <a:ext cx="553" cy="304"/>
              <a:chOff x="550" y="1968"/>
              <a:chExt cx="553" cy="336"/>
            </a:xfrm>
          </p:grpSpPr>
          <p:sp>
            <p:nvSpPr>
              <p:cNvPr id="67627" name="Oval 8">
                <a:extLst>
                  <a:ext uri="{FF2B5EF4-FFF2-40B4-BE49-F238E27FC236}">
                    <a16:creationId xmlns:a16="http://schemas.microsoft.com/office/drawing/2014/main" id="{DE34F1EA-311C-4018-8B9F-3CB8647B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0EA08E0E-D8EA-4629-A429-0D21A6971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3B7C4D45-C4BC-44F1-8E18-04BADEF0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96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592" name="Line 11">
              <a:extLst>
                <a:ext uri="{FF2B5EF4-FFF2-40B4-BE49-F238E27FC236}">
                  <a16:creationId xmlns:a16="http://schemas.microsoft.com/office/drawing/2014/main" id="{CDC41A8A-ACF5-4535-863A-743C0D8AC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3" name="Rectangle 12">
              <a:extLst>
                <a:ext uri="{FF2B5EF4-FFF2-40B4-BE49-F238E27FC236}">
                  <a16:creationId xmlns:a16="http://schemas.microsoft.com/office/drawing/2014/main" id="{253B5F3D-0A44-4AA8-B3B8-0B82F8C0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2784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594" name="Line 13">
              <a:extLst>
                <a:ext uri="{FF2B5EF4-FFF2-40B4-BE49-F238E27FC236}">
                  <a16:creationId xmlns:a16="http://schemas.microsoft.com/office/drawing/2014/main" id="{C0A50FBC-66A1-4E3C-BADA-AD0AC0933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7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595" name="Group 14">
              <a:extLst>
                <a:ext uri="{FF2B5EF4-FFF2-40B4-BE49-F238E27FC236}">
                  <a16:creationId xmlns:a16="http://schemas.microsoft.com/office/drawing/2014/main" id="{B12665E1-BFC1-4E0D-A336-DD30BA0AA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3" y="1311"/>
              <a:ext cx="252" cy="916"/>
              <a:chOff x="1343" y="1311"/>
              <a:chExt cx="252" cy="916"/>
            </a:xfrm>
          </p:grpSpPr>
          <p:grpSp>
            <p:nvGrpSpPr>
              <p:cNvPr id="67623" name="Group 15">
                <a:extLst>
                  <a:ext uri="{FF2B5EF4-FFF2-40B4-BE49-F238E27FC236}">
                    <a16:creationId xmlns:a16="http://schemas.microsoft.com/office/drawing/2014/main" id="{D70FC209-EBA5-4B67-937D-42C24AC4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5" name="Rectangle 16">
                  <a:extLst>
                    <a:ext uri="{FF2B5EF4-FFF2-40B4-BE49-F238E27FC236}">
                      <a16:creationId xmlns:a16="http://schemas.microsoft.com/office/drawing/2014/main" id="{813670FC-C918-4B00-A88A-B4430A65D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6" name="Text Box 17">
                  <a:extLst>
                    <a:ext uri="{FF2B5EF4-FFF2-40B4-BE49-F238E27FC236}">
                      <a16:creationId xmlns:a16="http://schemas.microsoft.com/office/drawing/2014/main" id="{3BFB804F-B097-46FB-8A52-8F49130702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4" name="Rectangle 18">
                <a:extLst>
                  <a:ext uri="{FF2B5EF4-FFF2-40B4-BE49-F238E27FC236}">
                    <a16:creationId xmlns:a16="http://schemas.microsoft.com/office/drawing/2014/main" id="{940920C4-E2B0-491F-8A28-3CAB105EC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596" name="Line 19">
              <a:extLst>
                <a:ext uri="{FF2B5EF4-FFF2-40B4-BE49-F238E27FC236}">
                  <a16:creationId xmlns:a16="http://schemas.microsoft.com/office/drawing/2014/main" id="{EC0FA87B-F8EC-4253-B2CA-BF8351ED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857"/>
              <a:ext cx="28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7" name="Line 20">
              <a:extLst>
                <a:ext uri="{FF2B5EF4-FFF2-40B4-BE49-F238E27FC236}">
                  <a16:creationId xmlns:a16="http://schemas.microsoft.com/office/drawing/2014/main" id="{572CFDD8-2EA3-4B58-9B77-99B0EAD7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" y="2172"/>
              <a:ext cx="0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8" name="Line 21">
              <a:extLst>
                <a:ext uri="{FF2B5EF4-FFF2-40B4-BE49-F238E27FC236}">
                  <a16:creationId xmlns:a16="http://schemas.microsoft.com/office/drawing/2014/main" id="{9B82269E-7CEC-41D5-A3A9-C9E17844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72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9" name="Line 22">
              <a:extLst>
                <a:ext uri="{FF2B5EF4-FFF2-40B4-BE49-F238E27FC236}">
                  <a16:creationId xmlns:a16="http://schemas.microsoft.com/office/drawing/2014/main" id="{327DF82B-CBF3-4755-9032-3DF513FA9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1814"/>
              <a:ext cx="303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0" name="Freeform 23">
              <a:extLst>
                <a:ext uri="{FF2B5EF4-FFF2-40B4-BE49-F238E27FC236}">
                  <a16:creationId xmlns:a16="http://schemas.microsoft.com/office/drawing/2014/main" id="{5BC5BBEB-9086-4CC2-B834-753D68D0A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1400"/>
              <a:ext cx="1017" cy="979"/>
            </a:xfrm>
            <a:custGeom>
              <a:avLst/>
              <a:gdLst>
                <a:gd name="T0" fmla="*/ 91 w 1292"/>
                <a:gd name="T1" fmla="*/ 2 h 1255"/>
                <a:gd name="T2" fmla="*/ 13 w 1292"/>
                <a:gd name="T3" fmla="*/ 58 h 1255"/>
                <a:gd name="T4" fmla="*/ 11 w 1292"/>
                <a:gd name="T5" fmla="*/ 193 h 1255"/>
                <a:gd name="T6" fmla="*/ 20 w 1292"/>
                <a:gd name="T7" fmla="*/ 307 h 1255"/>
                <a:gd name="T8" fmla="*/ 94 w 1292"/>
                <a:gd name="T9" fmla="*/ 322 h 1255"/>
                <a:gd name="T10" fmla="*/ 249 w 1292"/>
                <a:gd name="T11" fmla="*/ 418 h 1255"/>
                <a:gd name="T12" fmla="*/ 382 w 1292"/>
                <a:gd name="T13" fmla="*/ 458 h 1255"/>
                <a:gd name="T14" fmla="*/ 460 w 1292"/>
                <a:gd name="T15" fmla="*/ 378 h 1255"/>
                <a:gd name="T16" fmla="*/ 487 w 1292"/>
                <a:gd name="T17" fmla="*/ 165 h 1255"/>
                <a:gd name="T18" fmla="*/ 463 w 1292"/>
                <a:gd name="T19" fmla="*/ 79 h 1255"/>
                <a:gd name="T20" fmla="*/ 287 w 1292"/>
                <a:gd name="T21" fmla="*/ 43 h 1255"/>
                <a:gd name="T22" fmla="*/ 91 w 1292"/>
                <a:gd name="T23" fmla="*/ 2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601" name="Group 24">
              <a:extLst>
                <a:ext uri="{FF2B5EF4-FFF2-40B4-BE49-F238E27FC236}">
                  <a16:creationId xmlns:a16="http://schemas.microsoft.com/office/drawing/2014/main" id="{3A2EBCAD-86C6-4A7E-906B-CE7F98D4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291"/>
              <a:ext cx="252" cy="916"/>
              <a:chOff x="1343" y="1311"/>
              <a:chExt cx="252" cy="916"/>
            </a:xfrm>
          </p:grpSpPr>
          <p:grpSp>
            <p:nvGrpSpPr>
              <p:cNvPr id="67619" name="Group 25">
                <a:extLst>
                  <a:ext uri="{FF2B5EF4-FFF2-40B4-BE49-F238E27FC236}">
                    <a16:creationId xmlns:a16="http://schemas.microsoft.com/office/drawing/2014/main" id="{C1F5CC3E-DFB8-482F-B1FF-91AE36902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1" name="Rectangle 26">
                  <a:extLst>
                    <a:ext uri="{FF2B5EF4-FFF2-40B4-BE49-F238E27FC236}">
                      <a16:creationId xmlns:a16="http://schemas.microsoft.com/office/drawing/2014/main" id="{35537459-00C6-4E1C-9389-FD2510927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2" name="Text Box 27">
                  <a:extLst>
                    <a:ext uri="{FF2B5EF4-FFF2-40B4-BE49-F238E27FC236}">
                      <a16:creationId xmlns:a16="http://schemas.microsoft.com/office/drawing/2014/main" id="{720325DB-54BA-4B3F-AC93-20B3AF79F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0" name="Rectangle 28">
                <a:extLst>
                  <a:ext uri="{FF2B5EF4-FFF2-40B4-BE49-F238E27FC236}">
                    <a16:creationId xmlns:a16="http://schemas.microsoft.com/office/drawing/2014/main" id="{102F6C58-D1C2-4BA8-A91D-44D3893BA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602" name="Line 29">
              <a:extLst>
                <a:ext uri="{FF2B5EF4-FFF2-40B4-BE49-F238E27FC236}">
                  <a16:creationId xmlns:a16="http://schemas.microsoft.com/office/drawing/2014/main" id="{B93D0C9C-829B-4369-8040-936542ED3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9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3" name="Rectangle 30">
              <a:extLst>
                <a:ext uri="{FF2B5EF4-FFF2-40B4-BE49-F238E27FC236}">
                  <a16:creationId xmlns:a16="http://schemas.microsoft.com/office/drawing/2014/main" id="{07142479-91EE-4C0A-B9F2-A04E65C5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199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604" name="AutoShape 31">
              <a:extLst>
                <a:ext uri="{FF2B5EF4-FFF2-40B4-BE49-F238E27FC236}">
                  <a16:creationId xmlns:a16="http://schemas.microsoft.com/office/drawing/2014/main" id="{D00E4DF4-E88E-4A6D-B3D4-E542327B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19"/>
              <a:ext cx="96" cy="864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67605" name="Group 32">
              <a:extLst>
                <a:ext uri="{FF2B5EF4-FFF2-40B4-BE49-F238E27FC236}">
                  <a16:creationId xmlns:a16="http://schemas.microsoft.com/office/drawing/2014/main" id="{731C5D93-3306-4966-86E9-036D17DC4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1510"/>
              <a:ext cx="553" cy="304"/>
              <a:chOff x="550" y="1968"/>
              <a:chExt cx="553" cy="336"/>
            </a:xfrm>
          </p:grpSpPr>
          <p:sp>
            <p:nvSpPr>
              <p:cNvPr id="67617" name="Oval 33">
                <a:extLst>
                  <a:ext uri="{FF2B5EF4-FFF2-40B4-BE49-F238E27FC236}">
                    <a16:creationId xmlns:a16="http://schemas.microsoft.com/office/drawing/2014/main" id="{A6BABCB6-7196-486E-8A29-0AFDF64B9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18" name="Text Box 34">
                <a:extLst>
                  <a:ext uri="{FF2B5EF4-FFF2-40B4-BE49-F238E27FC236}">
                    <a16:creationId xmlns:a16="http://schemas.microsoft.com/office/drawing/2014/main" id="{15AD80D4-B730-478B-909E-D116D72D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606" name="Line 35">
              <a:extLst>
                <a:ext uri="{FF2B5EF4-FFF2-40B4-BE49-F238E27FC236}">
                  <a16:creationId xmlns:a16="http://schemas.microsoft.com/office/drawing/2014/main" id="{2D1FCED8-F38B-4C1C-9BF9-4240DAAC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" y="1658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7" name="Rectangle 36">
              <a:extLst>
                <a:ext uri="{FF2B5EF4-FFF2-40B4-BE49-F238E27FC236}">
                  <a16:creationId xmlns:a16="http://schemas.microsoft.com/office/drawing/2014/main" id="{EDF7A430-08C0-48CE-AA36-520DD8D8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580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08" name="Line 37">
              <a:extLst>
                <a:ext uri="{FF2B5EF4-FFF2-40B4-BE49-F238E27FC236}">
                  <a16:creationId xmlns:a16="http://schemas.microsoft.com/office/drawing/2014/main" id="{DA6C1235-A8C2-4EA8-9375-468A17963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650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9" name="Line 38">
              <a:extLst>
                <a:ext uri="{FF2B5EF4-FFF2-40B4-BE49-F238E27FC236}">
                  <a16:creationId xmlns:a16="http://schemas.microsoft.com/office/drawing/2014/main" id="{E0711AD3-3DFF-4CF1-8BBD-A5693C3E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2141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0" name="Line 39">
              <a:extLst>
                <a:ext uri="{FF2B5EF4-FFF2-40B4-BE49-F238E27FC236}">
                  <a16:creationId xmlns:a16="http://schemas.microsoft.com/office/drawing/2014/main" id="{A89AF515-1537-4FCB-9F54-30171023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141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1" name="Line 40">
              <a:extLst>
                <a:ext uri="{FF2B5EF4-FFF2-40B4-BE49-F238E27FC236}">
                  <a16:creationId xmlns:a16="http://schemas.microsoft.com/office/drawing/2014/main" id="{E69AFF7D-5E17-4D64-830B-183C14C7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2926"/>
              <a:ext cx="10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2" name="Rectangle 41">
              <a:extLst>
                <a:ext uri="{FF2B5EF4-FFF2-40B4-BE49-F238E27FC236}">
                  <a16:creationId xmlns:a16="http://schemas.microsoft.com/office/drawing/2014/main" id="{1CD7734D-60A0-4035-89B7-E7E55C7F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875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13" name="Text Box 42">
              <a:extLst>
                <a:ext uri="{FF2B5EF4-FFF2-40B4-BE49-F238E27FC236}">
                  <a16:creationId xmlns:a16="http://schemas.microsoft.com/office/drawing/2014/main" id="{B77C22AA-E53F-49A6-8010-F51ACE78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124"/>
              <a:ext cx="7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compare</a:t>
              </a:r>
            </a:p>
          </p:txBody>
        </p:sp>
        <p:sp>
          <p:nvSpPr>
            <p:cNvPr id="67614" name="Line 43">
              <a:extLst>
                <a:ext uri="{FF2B5EF4-FFF2-40B4-BE49-F238E27FC236}">
                  <a16:creationId xmlns:a16="http://schemas.microsoft.com/office/drawing/2014/main" id="{D3E1F261-640F-48D7-869C-430C2223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3" y="1728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5" name="Line 44">
              <a:extLst>
                <a:ext uri="{FF2B5EF4-FFF2-40B4-BE49-F238E27FC236}">
                  <a16:creationId xmlns:a16="http://schemas.microsoft.com/office/drawing/2014/main" id="{F8FCBAAD-9A2D-4C13-9D93-FD105701B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2444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6" name="Text Box 45">
              <a:extLst>
                <a:ext uri="{FF2B5EF4-FFF2-40B4-BE49-F238E27FC236}">
                  <a16:creationId xmlns:a16="http://schemas.microsoft.com/office/drawing/2014/main" id="{60A2207C-13A9-4D27-913E-06BA4B11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831"/>
              <a:ext cx="1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 = shared secret</a:t>
              </a:r>
            </a:p>
          </p:txBody>
        </p:sp>
      </p:grpSp>
      <p:sp>
        <p:nvSpPr>
          <p:cNvPr id="67588" name="Rectangle 46">
            <a:extLst>
              <a:ext uri="{FF2B5EF4-FFF2-40B4-BE49-F238E27FC236}">
                <a16:creationId xmlns:a16="http://schemas.microsoft.com/office/drawing/2014/main" id="{BB4A5942-165C-451C-8425-D1AB89AAF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399" y="4541838"/>
            <a:ext cx="8438865" cy="21828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dirty="0"/>
              <a:t>Authenticates sender</a:t>
            </a:r>
          </a:p>
          <a:p>
            <a:pPr>
              <a:lnSpc>
                <a:spcPct val="90000"/>
              </a:lnSpc>
            </a:pPr>
            <a:r>
              <a:rPr lang="en-US" altLang="en-US" sz="2000" b="1" i="1" dirty="0"/>
              <a:t>Verifies message integrity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No encryption!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Also called “keyed hash”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Notation: </a:t>
            </a:r>
            <a:r>
              <a:rPr lang="en-US" altLang="en-US" sz="2000" dirty="0" err="1"/>
              <a:t>MD</a:t>
            </a:r>
            <a:r>
              <a:rPr lang="en-US" altLang="en-US" sz="2000" baseline="-25000" dirty="0" err="1"/>
              <a:t>m</a:t>
            </a:r>
            <a:r>
              <a:rPr lang="en-US" altLang="en-US" sz="2000" dirty="0"/>
              <a:t> = H(s || m) ; send m || </a:t>
            </a:r>
            <a:r>
              <a:rPr lang="en-US" altLang="en-US" sz="2000" dirty="0" err="1"/>
              <a:t>MD</a:t>
            </a:r>
            <a:r>
              <a:rPr lang="en-US" altLang="en-US" sz="2000" baseline="-25000" dirty="0" err="1"/>
              <a:t>m</a:t>
            </a:r>
            <a:r>
              <a:rPr lang="en-US" altLang="en-US" sz="2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DEC37-18BD-7840-B01A-473E0235F845}"/>
              </a:ext>
            </a:extLst>
          </p:cNvPr>
          <p:cNvSpPr txBox="1"/>
          <p:nvPr/>
        </p:nvSpPr>
        <p:spPr>
          <a:xfrm>
            <a:off x="4778062" y="2271713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002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FD914C3-460D-4CEB-8B89-647BE9609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HMAC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201A9AE-B8C4-4590-9261-97FFFBD7E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popular MAC standard</a:t>
            </a:r>
          </a:p>
          <a:p>
            <a:pPr marL="533400" indent="-533400"/>
            <a:r>
              <a:rPr lang="en-US" altLang="en-US" dirty="0"/>
              <a:t>addresses some subtle security flaws</a:t>
            </a:r>
          </a:p>
          <a:p>
            <a:pPr marL="533400" indent="-533400"/>
            <a:r>
              <a:rPr lang="en-US" altLang="en-US" dirty="0"/>
              <a:t>operation:</a:t>
            </a:r>
          </a:p>
          <a:p>
            <a:pPr lvl="1"/>
            <a:r>
              <a:rPr lang="en-US" altLang="en-US" dirty="0"/>
              <a:t>concatenates secret to front of message. </a:t>
            </a:r>
          </a:p>
          <a:p>
            <a:pPr lvl="1"/>
            <a:r>
              <a:rPr lang="en-US" altLang="en-US" dirty="0"/>
              <a:t>hashes concatenated message</a:t>
            </a:r>
          </a:p>
          <a:p>
            <a:pPr lvl="1"/>
            <a:r>
              <a:rPr lang="en-US" altLang="en-US" dirty="0"/>
              <a:t>concatenates secret to front of digest</a:t>
            </a:r>
          </a:p>
          <a:p>
            <a:pPr lvl="1"/>
            <a:r>
              <a:rPr lang="en-US" altLang="en-US" dirty="0"/>
              <a:t>hashes combination again</a:t>
            </a:r>
          </a:p>
          <a:p>
            <a:pPr marL="533400" indent="-5334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816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1931</Words>
  <Application>Microsoft Macintosh PowerPoint</Application>
  <PresentationFormat>Widescreen</PresentationFormat>
  <Paragraphs>481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Times New Roman</vt:lpstr>
      <vt:lpstr>Wingdings</vt:lpstr>
      <vt:lpstr>Office Theme</vt:lpstr>
      <vt:lpstr>Security: Integrity, Authentication, Non-repudiation</vt:lpstr>
      <vt:lpstr>Today</vt:lpstr>
      <vt:lpstr>Message Digests</vt:lpstr>
      <vt:lpstr>Message digests</vt:lpstr>
      <vt:lpstr>Internet checksum: a poor crypto hash function</vt:lpstr>
      <vt:lpstr>Hash function algorithms</vt:lpstr>
      <vt:lpstr>Basic idea of crypto hash function</vt:lpstr>
      <vt:lpstr>Message Authentication Code (MAC)</vt:lpstr>
      <vt:lpstr>HMAC</vt:lpstr>
      <vt:lpstr>Digital Signatures</vt:lpstr>
      <vt:lpstr>Digital signatures </vt:lpstr>
      <vt:lpstr>Digital signatures </vt:lpstr>
      <vt:lpstr>Digital signatures </vt:lpstr>
      <vt:lpstr>PowerPoint Presentation</vt:lpstr>
      <vt:lpstr>Authentication &amp; Key Certification</vt:lpstr>
      <vt:lpstr>Recall: Implement authentication using crypto</vt:lpstr>
      <vt:lpstr>Authentication</vt:lpstr>
      <vt:lpstr>Security hole: if you ask for public keys!</vt:lpstr>
      <vt:lpstr>PowerPoint Presentation</vt:lpstr>
      <vt:lpstr>Key certification: Motivation</vt:lpstr>
      <vt:lpstr>Certification authorities</vt:lpstr>
      <vt:lpstr>Certification authorities</vt:lpstr>
      <vt:lpstr>PGP: E-mail Security</vt:lpstr>
      <vt:lpstr>Secure e-mail </vt:lpstr>
      <vt:lpstr>Secure e-mail </vt:lpstr>
      <vt:lpstr>Secure e-mail (continued)</vt:lpstr>
      <vt:lpstr>Secure e-mail (continued)</vt:lpstr>
      <vt:lpstr>PGP: Pretty Good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2784</cp:revision>
  <cp:lastPrinted>2019-04-10T14:07:25Z</cp:lastPrinted>
  <dcterms:created xsi:type="dcterms:W3CDTF">2019-01-23T03:40:12Z</dcterms:created>
  <dcterms:modified xsi:type="dcterms:W3CDTF">2019-04-12T19:11:11Z</dcterms:modified>
</cp:coreProperties>
</file>