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87" r:id="rId2"/>
    <p:sldId id="457" r:id="rId3"/>
    <p:sldId id="538" r:id="rId4"/>
    <p:sldId id="872" r:id="rId5"/>
    <p:sldId id="459" r:id="rId6"/>
    <p:sldId id="781" r:id="rId7"/>
    <p:sldId id="782" r:id="rId8"/>
    <p:sldId id="783" r:id="rId9"/>
    <p:sldId id="784" r:id="rId10"/>
    <p:sldId id="785" r:id="rId11"/>
    <p:sldId id="871" r:id="rId12"/>
    <p:sldId id="539" r:id="rId13"/>
    <p:sldId id="787" r:id="rId14"/>
    <p:sldId id="788" r:id="rId15"/>
    <p:sldId id="789" r:id="rId16"/>
    <p:sldId id="790" r:id="rId17"/>
    <p:sldId id="791" r:id="rId18"/>
    <p:sldId id="792" r:id="rId19"/>
    <p:sldId id="793" r:id="rId20"/>
    <p:sldId id="794" r:id="rId21"/>
    <p:sldId id="532" r:id="rId22"/>
    <p:sldId id="873" r:id="rId23"/>
    <p:sldId id="530" r:id="rId24"/>
    <p:sldId id="529" r:id="rId25"/>
    <p:sldId id="534" r:id="rId26"/>
    <p:sldId id="531" r:id="rId27"/>
    <p:sldId id="544" r:id="rId28"/>
    <p:sldId id="545" r:id="rId29"/>
    <p:sldId id="53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/>
    <p:restoredTop sz="94694"/>
  </p:normalViewPr>
  <p:slideViewPr>
    <p:cSldViewPr snapToGrid="0" snapToObjects="1">
      <p:cViewPr varScale="1">
        <p:scale>
          <a:sx n="140" d="100"/>
          <a:sy n="140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8419889-A0E6-614C-8257-F8C6A6B00434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909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367D95-D362-D649-B882-5B02885D069F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881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62E2B438-C8DD-41E3-B2A7-E0F1E4E525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24B5857A-F0DE-41E2-A258-CBB6A19F5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1ED4C545-8B00-4009-8CF4-AA449AE75A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6288" indent="-2984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95388" indent="-2381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73225" indent="-2381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52650" indent="-2381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09850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67050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24250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81450" indent="-2381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98116C-7A71-46A7-8654-20BBDA920814}" type="slidenum">
              <a:rPr lang="en-US" altLang="en-US" sz="1300">
                <a:latin typeface="Times New Roman" panose="02020603050405020304" pitchFamily="18" charset="0"/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27</a:t>
            </a:fld>
            <a:endParaRPr lang="en-US" altLang="en-US" sz="130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704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B730813-E359-894C-BEE3-DBB31D2D9DAA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82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C7581-2794-CB42-ADEF-46B2BC49F6CE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52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09583C-989B-4E47-8E71-D8EEB6EF5E74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37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3D93550-72F2-6941-92F8-0E87818ED0CE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94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72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5AACE-28E7-1B40-8C80-6111AC9D6EE2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737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34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055C75-516E-F048-AC12-D7BD8EDDF1D7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9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17600" y="1905000"/>
            <a:ext cx="9042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964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5097" y="1821459"/>
            <a:ext cx="1118180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Streaming multimedia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2545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(heavily adapted from slides by Prof. Badri Nath and the textbook authors)</a:t>
            </a:r>
            <a:endParaRPr lang="en-US" sz="2000" dirty="0">
              <a:ea typeface="ＭＳ Ｐゴシック" charset="0"/>
              <a:cs typeface="+mn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Multimedia networking: 3 application types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311564" y="1595582"/>
            <a:ext cx="8481003" cy="4648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streaming, stored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audio, video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streaming: </a:t>
            </a:r>
            <a:r>
              <a:rPr lang="en-US" dirty="0"/>
              <a:t>can begin playout before downloading entire file</a:t>
            </a:r>
          </a:p>
          <a:p>
            <a:pPr lvl="1">
              <a:defRPr/>
            </a:pPr>
            <a:r>
              <a:rPr lang="en-US" i="1" dirty="0">
                <a:solidFill>
                  <a:srgbClr val="000099"/>
                </a:solidFill>
              </a:rPr>
              <a:t>stored (at server): </a:t>
            </a:r>
            <a:r>
              <a:rPr lang="en-US" dirty="0"/>
              <a:t>can transmit faster than audio/video will be rendered (implies storing/buffering at client)</a:t>
            </a:r>
          </a:p>
          <a:p>
            <a:pPr lvl="1">
              <a:defRPr/>
            </a:pPr>
            <a:r>
              <a:rPr lang="en-US" dirty="0"/>
              <a:t>e.g., YouTube, Netflix, Hulu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conversational </a:t>
            </a:r>
            <a:r>
              <a:rPr lang="en-US" dirty="0"/>
              <a:t>voice/video over IP </a:t>
            </a:r>
          </a:p>
          <a:p>
            <a:pPr lvl="1">
              <a:defRPr/>
            </a:pPr>
            <a:r>
              <a:rPr lang="en-US" dirty="0"/>
              <a:t>interactive nature of human-to-human conversation limits delay tolerance</a:t>
            </a:r>
          </a:p>
          <a:p>
            <a:pPr lvl="1">
              <a:defRPr/>
            </a:pPr>
            <a:r>
              <a:rPr lang="en-US" dirty="0"/>
              <a:t>e.g., Skype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streaming live </a:t>
            </a:r>
            <a:r>
              <a:rPr lang="en-US" dirty="0"/>
              <a:t>audio, video</a:t>
            </a:r>
          </a:p>
          <a:p>
            <a:pPr lvl="1">
              <a:defRPr/>
            </a:pPr>
            <a:r>
              <a:rPr lang="en-US" dirty="0"/>
              <a:t>e.g., live sporting event (futbol)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10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0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DD73-CEB8-0446-AD74-0B38BDE3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Streaming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F8661-A4FA-B64B-82CE-CF53DEB72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3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AC5B2FA-6FE9-469C-AEFC-644866258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Streaming stored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8341-808A-4B6C-BC5B-D8CEE46A8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7599" y="1905000"/>
            <a:ext cx="9781309" cy="4038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Media is prerecorded</a:t>
            </a:r>
          </a:p>
          <a:p>
            <a:pPr>
              <a:defRPr/>
            </a:pPr>
            <a:r>
              <a:rPr lang="en-US" dirty="0"/>
              <a:t>Client downloads an initial portion and starts viewing</a:t>
            </a:r>
          </a:p>
          <a:p>
            <a:pPr>
              <a:defRPr/>
            </a:pPr>
            <a:r>
              <a:rPr lang="en-US" dirty="0"/>
              <a:t>Rest downloaded as time progresses</a:t>
            </a:r>
          </a:p>
          <a:p>
            <a:pPr>
              <a:defRPr/>
            </a:pPr>
            <a:r>
              <a:rPr lang="en-US" dirty="0"/>
              <a:t>No need to wait for entire content to be downloaded</a:t>
            </a:r>
          </a:p>
          <a:p>
            <a:pPr>
              <a:defRPr/>
            </a:pPr>
            <a:r>
              <a:rPr lang="en-US" dirty="0"/>
              <a:t>Can change content sites mid-stream based on network conditions 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9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4754564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63725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stored video: </a:t>
            </a:r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4327526" y="4560889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3022601" y="3467100"/>
            <a:ext cx="1662113" cy="1441450"/>
            <a:chOff x="944" y="2184"/>
            <a:chExt cx="1047" cy="908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944" y="233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2552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4689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62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1111251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5975350" y="1851025"/>
            <a:ext cx="3321050" cy="4337050"/>
            <a:chOff x="2804" y="1044"/>
            <a:chExt cx="2092" cy="2732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2092" cy="7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streaming</a:t>
              </a:r>
              <a:r>
                <a:rPr lang="en-US" dirty="0">
                  <a:latin typeface="Arial"/>
                  <a:cs typeface="Arial"/>
                </a:rPr>
                <a:t>: at this time, client 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5505451" y="3975101"/>
            <a:ext cx="1770063" cy="923925"/>
            <a:chOff x="2508" y="2461"/>
            <a:chExt cx="1115" cy="582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80" y="2461"/>
              <a:ext cx="1043" cy="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5438775" y="1830388"/>
            <a:ext cx="4903788" cy="2806700"/>
            <a:chOff x="2466" y="1153"/>
            <a:chExt cx="3089" cy="1768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39"/>
              <a:ext cx="162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9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1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36074" y="298450"/>
            <a:ext cx="8904866" cy="8715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Streaming stored video: challenges</a:t>
            </a:r>
          </a:p>
        </p:txBody>
      </p:sp>
      <p:sp>
        <p:nvSpPr>
          <p:cNvPr id="219289" name="Rectangle 153"/>
          <p:cNvSpPr>
            <a:spLocks noChangeArrowheads="1"/>
          </p:cNvSpPr>
          <p:nvPr/>
        </p:nvSpPr>
        <p:spPr bwMode="auto">
          <a:xfrm>
            <a:off x="1136073" y="1563689"/>
            <a:ext cx="9042400" cy="202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continuous playout constraint</a:t>
            </a:r>
            <a:r>
              <a:rPr lang="en-US" sz="2800" dirty="0">
                <a:latin typeface="Helvetica" pitchFamily="2" charset="0"/>
              </a:rPr>
              <a:t>: once client playout begins, playback must match original timing </a:t>
            </a:r>
          </a:p>
          <a:p>
            <a:pPr marL="682625" lvl="1" indent="-2254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… but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network delays are variable </a:t>
            </a:r>
            <a:r>
              <a:rPr lang="en-US" sz="2800" dirty="0">
                <a:latin typeface="Helvetica" pitchFamily="2" charset="0"/>
              </a:rPr>
              <a:t>(jitter), so will need </a:t>
            </a:r>
            <a:r>
              <a:rPr lang="en-US" sz="2800" dirty="0">
                <a:solidFill>
                  <a:srgbClr val="000099"/>
                </a:solidFill>
                <a:latin typeface="Helvetica" pitchFamily="2" charset="0"/>
              </a:rPr>
              <a:t>client-side buffer </a:t>
            </a:r>
            <a:r>
              <a:rPr lang="en-US" sz="2800" dirty="0">
                <a:latin typeface="Helvetica" pitchFamily="2" charset="0"/>
              </a:rPr>
              <a:t>to match playout requirements</a:t>
            </a:r>
          </a:p>
          <a:p>
            <a:pPr marL="282575" indent="-28257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latin typeface="Helvetica" pitchFamily="2" charset="0"/>
              </a:rPr>
              <a:t>other challenges:</a:t>
            </a:r>
          </a:p>
          <a:p>
            <a:pPr marL="682625" lvl="1" indent="-225425"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client interactivity: pause, fast-forward, rewind, jump through video</a:t>
            </a:r>
          </a:p>
          <a:p>
            <a:pPr marL="682625" lvl="1" indent="-225425">
              <a:spcBef>
                <a:spcPct val="20000"/>
              </a:spcBef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video packets may be lost, retransmitted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400" dirty="0">
              <a:latin typeface="Helvetica" pitchFamily="2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67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2994025" y="1593851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2743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1111251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4019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4498976" y="1806576"/>
            <a:ext cx="4945063" cy="3209925"/>
            <a:chOff x="1874" y="1138"/>
            <a:chExt cx="3115" cy="202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788" y="1250"/>
              <a:ext cx="120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5983289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2257425" y="5207000"/>
            <a:ext cx="7772400" cy="8890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client-side buffering and playout delay: </a:t>
            </a:r>
            <a:r>
              <a:rPr lang="en-US" dirty="0"/>
              <a:t>compensate for network-added delay, delay jitter</a:t>
            </a:r>
          </a:p>
        </p:txBody>
      </p: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4" y="298450"/>
            <a:ext cx="8080375" cy="8715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Streaming stored video: revisited</a:t>
            </a:r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2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Client-side buffering, playout</a:t>
            </a:r>
          </a:p>
        </p:txBody>
      </p:sp>
      <p:grpSp>
        <p:nvGrpSpPr>
          <p:cNvPr id="38916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893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3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4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894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894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5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8917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8918" name="Group 542"/>
          <p:cNvGrpSpPr>
            <a:grpSpLocks/>
          </p:cNvGrpSpPr>
          <p:nvPr/>
        </p:nvGrpSpPr>
        <p:grpSpPr bwMode="auto">
          <a:xfrm>
            <a:off x="5662614" y="3424239"/>
            <a:ext cx="1227137" cy="1069975"/>
            <a:chOff x="-44" y="1473"/>
            <a:chExt cx="981" cy="1105"/>
          </a:xfrm>
        </p:grpSpPr>
        <p:pic>
          <p:nvPicPr>
            <p:cNvPr id="389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8919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8920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1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8923" name="TextBox 49"/>
          <p:cNvSpPr txBox="1">
            <a:spLocks noChangeArrowheads="1"/>
          </p:cNvSpPr>
          <p:nvPr/>
        </p:nvSpPr>
        <p:spPr bwMode="auto">
          <a:xfrm>
            <a:off x="6672263" y="2967039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38924" name="Straight Arrow Connector 51"/>
          <p:cNvCxnSpPr>
            <a:cxnSpLocks noChangeShapeType="1"/>
          </p:cNvCxnSpPr>
          <p:nvPr/>
        </p:nvCxnSpPr>
        <p:spPr bwMode="auto">
          <a:xfrm>
            <a:off x="8047039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5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Straight Connector 55"/>
          <p:cNvCxnSpPr>
            <a:cxnSpLocks noChangeShapeType="1"/>
          </p:cNvCxnSpPr>
          <p:nvPr/>
        </p:nvCxnSpPr>
        <p:spPr bwMode="auto">
          <a:xfrm>
            <a:off x="8197851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TextBox 57"/>
          <p:cNvSpPr txBox="1">
            <a:spLocks noChangeArrowheads="1"/>
          </p:cNvSpPr>
          <p:nvPr/>
        </p:nvSpPr>
        <p:spPr bwMode="auto">
          <a:xfrm>
            <a:off x="8356600" y="1882776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38928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929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38930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2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38934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191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Client-side buffering, playout</a:t>
            </a:r>
          </a:p>
        </p:txBody>
      </p:sp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39942" name="Group 542"/>
          <p:cNvGrpSpPr>
            <a:grpSpLocks/>
          </p:cNvGrpSpPr>
          <p:nvPr/>
        </p:nvGrpSpPr>
        <p:grpSpPr bwMode="auto">
          <a:xfrm>
            <a:off x="5662614" y="3424239"/>
            <a:ext cx="1227137" cy="1069975"/>
            <a:chOff x="-44" y="1473"/>
            <a:chExt cx="981" cy="1105"/>
          </a:xfrm>
        </p:grpSpPr>
        <p:pic>
          <p:nvPicPr>
            <p:cNvPr id="3996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sp>
        <p:nvSpPr>
          <p:cNvPr id="39947" name="TextBox 49"/>
          <p:cNvSpPr txBox="1">
            <a:spLocks noChangeArrowheads="1"/>
          </p:cNvSpPr>
          <p:nvPr/>
        </p:nvSpPr>
        <p:spPr bwMode="auto">
          <a:xfrm>
            <a:off x="6672263" y="2967039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buffer, size B</a:t>
            </a:r>
          </a:p>
        </p:txBody>
      </p:sp>
      <p:cxnSp>
        <p:nvCxnSpPr>
          <p:cNvPr id="39948" name="Straight Arrow Connector 51"/>
          <p:cNvCxnSpPr>
            <a:cxnSpLocks noChangeShapeType="1"/>
          </p:cNvCxnSpPr>
          <p:nvPr/>
        </p:nvCxnSpPr>
        <p:spPr bwMode="auto">
          <a:xfrm>
            <a:off x="8047039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9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Q(t)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39957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1088" y="4608513"/>
            <a:ext cx="71867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1. </a:t>
            </a:r>
            <a:r>
              <a:rPr lang="en-US" sz="2800" dirty="0">
                <a:latin typeface="Helvetica" pitchFamily="2" charset="0"/>
              </a:rPr>
              <a:t>Initial fill of buffer until playout begins at t</a:t>
            </a:r>
            <a:r>
              <a:rPr lang="en-US" sz="2800" baseline="-25000" dirty="0">
                <a:latin typeface="Helvetica" pitchFamily="2" charset="0"/>
              </a:rPr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74901" y="5089525"/>
            <a:ext cx="8024813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2. </a:t>
            </a:r>
            <a:r>
              <a:rPr lang="en-US" sz="2800" dirty="0">
                <a:latin typeface="Helvetica" pitchFamily="2" charset="0"/>
              </a:rPr>
              <a:t>playout begins at t</a:t>
            </a:r>
            <a:r>
              <a:rPr lang="en-US" sz="2800" baseline="-25000" dirty="0">
                <a:latin typeface="Helvetica" pitchFamily="2" charset="0"/>
              </a:rPr>
              <a:t>p, </a:t>
            </a:r>
          </a:p>
          <a:p>
            <a:pPr marL="282575" indent="-282575"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3. </a:t>
            </a:r>
            <a:r>
              <a:rPr lang="en-US" sz="2800" dirty="0">
                <a:latin typeface="Helvetica" pitchFamily="2" charset="0"/>
              </a:rPr>
              <a:t>buffer fill level varies over time as fill rate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 x(t) </a:t>
            </a:r>
            <a:r>
              <a:rPr lang="en-US" sz="2800" dirty="0">
                <a:latin typeface="Helvetica" pitchFamily="2" charset="0"/>
              </a:rPr>
              <a:t>varies and playout rate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r</a:t>
            </a:r>
            <a:r>
              <a:rPr lang="en-US" sz="2800" dirty="0">
                <a:latin typeface="Helvetica" pitchFamily="2" charset="0"/>
              </a:rPr>
              <a:t> is constant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429501" y="2095500"/>
            <a:ext cx="760413" cy="850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9" grpId="0" animBg="1"/>
      <p:bldP spid="3" grpId="0"/>
      <p:bldP spid="70" grpId="0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1089891" y="3644901"/>
            <a:ext cx="8982797" cy="30337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playout buffering: average fill rate (x), playout rate (r):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&lt; r: </a:t>
            </a:r>
            <a:r>
              <a:rPr lang="en-US" sz="2400" dirty="0"/>
              <a:t>buffer eventually empties (causing freezing of video playout until buffer again fills)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&gt; r: </a:t>
            </a:r>
            <a:r>
              <a:rPr lang="en-US" sz="2400" dirty="0"/>
              <a:t>buffer will not empty, provided initial playout delay is large enough to absorb variability in x(t)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</a:rPr>
              <a:t>initial playout delay tradeoff: </a:t>
            </a:r>
            <a:r>
              <a:rPr lang="en-US" dirty="0"/>
              <a:t>buffer starvation less likely with larger delay, but larger delay until user begins watching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grpSp>
        <p:nvGrpSpPr>
          <p:cNvPr id="40964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4098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098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98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4099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4099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099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099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00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4100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40965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0966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40967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8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9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40970" name="TextBox 49"/>
          <p:cNvSpPr txBox="1">
            <a:spLocks noChangeArrowheads="1"/>
          </p:cNvSpPr>
          <p:nvPr/>
        </p:nvSpPr>
        <p:spPr bwMode="auto">
          <a:xfrm>
            <a:off x="6672263" y="2967039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  application 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B</a:t>
            </a:r>
          </a:p>
        </p:txBody>
      </p:sp>
      <p:cxnSp>
        <p:nvCxnSpPr>
          <p:cNvPr id="40971" name="Straight Arrow Connector 51"/>
          <p:cNvCxnSpPr>
            <a:cxnSpLocks noChangeShapeType="1"/>
          </p:cNvCxnSpPr>
          <p:nvPr/>
        </p:nvCxnSpPr>
        <p:spPr bwMode="auto">
          <a:xfrm>
            <a:off x="8047039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2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3" name="Straight Connector 55"/>
          <p:cNvCxnSpPr>
            <a:cxnSpLocks noChangeShapeType="1"/>
          </p:cNvCxnSpPr>
          <p:nvPr/>
        </p:nvCxnSpPr>
        <p:spPr bwMode="auto">
          <a:xfrm>
            <a:off x="8197851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4" name="TextBox 57"/>
          <p:cNvSpPr txBox="1">
            <a:spLocks noChangeArrowheads="1"/>
          </p:cNvSpPr>
          <p:nvPr/>
        </p:nvSpPr>
        <p:spPr bwMode="auto">
          <a:xfrm>
            <a:off x="8356600" y="1882776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40975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0976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Q(t)</a:t>
            </a:r>
          </a:p>
        </p:txBody>
      </p:sp>
      <p:cxnSp>
        <p:nvCxnSpPr>
          <p:cNvPr id="40977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8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9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1957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Client-side buffering, playout</a:t>
            </a:r>
          </a:p>
        </p:txBody>
      </p:sp>
      <p:cxnSp>
        <p:nvCxnSpPr>
          <p:cNvPr id="40982" name="Straight Connector 52"/>
          <p:cNvCxnSpPr>
            <a:cxnSpLocks noChangeShapeType="1"/>
          </p:cNvCxnSpPr>
          <p:nvPr/>
        </p:nvCxnSpPr>
        <p:spPr bwMode="auto">
          <a:xfrm>
            <a:off x="1383146" y="4226647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3" name="Straight Connector 66"/>
          <p:cNvCxnSpPr>
            <a:cxnSpLocks noChangeShapeType="1"/>
          </p:cNvCxnSpPr>
          <p:nvPr/>
        </p:nvCxnSpPr>
        <p:spPr bwMode="auto">
          <a:xfrm>
            <a:off x="1383147" y="5017222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4" name="Straight Connector 68"/>
          <p:cNvCxnSpPr>
            <a:cxnSpLocks noChangeShapeType="1"/>
          </p:cNvCxnSpPr>
          <p:nvPr/>
        </p:nvCxnSpPr>
        <p:spPr bwMode="auto">
          <a:xfrm>
            <a:off x="6676232" y="3714028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39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85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/>
              <a:t>Streaming multimedia: UDP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9891" y="1381126"/>
            <a:ext cx="8806584" cy="5053013"/>
          </a:xfrm>
        </p:spPr>
        <p:txBody>
          <a:bodyPr/>
          <a:lstStyle/>
          <a:p>
            <a:pPr>
              <a:defRPr/>
            </a:pPr>
            <a:r>
              <a:rPr lang="en-US" dirty="0"/>
              <a:t>server sends at rate appropriate for client </a:t>
            </a:r>
          </a:p>
          <a:p>
            <a:pPr lvl="1">
              <a:defRPr/>
            </a:pPr>
            <a:r>
              <a:rPr lang="en-US" sz="2800" dirty="0"/>
              <a:t>often: send rate = encoding rate = constant rate</a:t>
            </a:r>
          </a:p>
          <a:p>
            <a:pPr lvl="1">
              <a:defRPr/>
            </a:pPr>
            <a:r>
              <a:rPr lang="en-US" sz="2800" dirty="0"/>
              <a:t>transmission rate can be oblivious to congestion levels</a:t>
            </a:r>
          </a:p>
          <a:p>
            <a:pPr>
              <a:defRPr/>
            </a:pPr>
            <a:r>
              <a:rPr lang="en-US" dirty="0"/>
              <a:t>short playout delay (2-5 seconds) to remove network jitter</a:t>
            </a:r>
          </a:p>
          <a:p>
            <a:pPr>
              <a:defRPr/>
            </a:pPr>
            <a:r>
              <a:rPr lang="en-US" dirty="0"/>
              <a:t>error recovery: application-level, time permitting</a:t>
            </a:r>
          </a:p>
          <a:p>
            <a:pPr>
              <a:defRPr/>
            </a:pPr>
            <a:r>
              <a:rPr lang="en-US" dirty="0"/>
              <a:t>RTP [RFC 2326]: multimedia payload types</a:t>
            </a:r>
          </a:p>
          <a:p>
            <a:pPr>
              <a:defRPr/>
            </a:pPr>
            <a:r>
              <a:rPr lang="en-US" dirty="0"/>
              <a:t>UDP traffic may </a:t>
            </a:r>
            <a:r>
              <a:rPr lang="en-US" i="1" dirty="0"/>
              <a:t>not</a:t>
            </a:r>
            <a:r>
              <a:rPr lang="en-US" dirty="0"/>
              <a:t> get through firewalls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71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6192895-7B01-4FD9-BDCF-7EBAE10DC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Multimedia networking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E9FDC0A-5D0F-46DA-9383-A07D8300B3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199" y="1825625"/>
            <a:ext cx="8592127" cy="48153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Many applications on the Internet use audio or video</a:t>
            </a:r>
          </a:p>
          <a:p>
            <a:pPr>
              <a:defRPr/>
            </a:pPr>
            <a:r>
              <a:rPr lang="en-US" dirty="0"/>
              <a:t>IP video traffic will be 82 percent of all IP traffic […] by 2022, up from 75 percent in 2017</a:t>
            </a:r>
          </a:p>
          <a:p>
            <a:pPr>
              <a:defRPr/>
            </a:pPr>
            <a:r>
              <a:rPr lang="en-US" dirty="0"/>
              <a:t>Internet video surveillance traffic will increase sevenfold between 2017 to 2022 </a:t>
            </a:r>
          </a:p>
          <a:p>
            <a:pPr>
              <a:defRPr/>
            </a:pPr>
            <a:r>
              <a:rPr lang="en-US" dirty="0"/>
              <a:t>Internet video to TV will increase threefold between 2017 to 2022. </a:t>
            </a:r>
          </a:p>
          <a:p>
            <a:pPr>
              <a:defRPr/>
            </a:pPr>
            <a:r>
              <a:rPr lang="en-US" dirty="0"/>
              <a:t>Consumer Video-on-Demand (</a:t>
            </a:r>
            <a:r>
              <a:rPr lang="en-US" dirty="0" err="1"/>
              <a:t>VoD</a:t>
            </a:r>
            <a:r>
              <a:rPr lang="en-US" dirty="0"/>
              <a:t>) traffic will nearly double by 2022 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DC336B6-0DDD-B24B-B1F5-49195C1606C5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</a:t>
            </a:fld>
            <a:endParaRPr lang="en-US" sz="1200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54025-1089-484D-8DE5-AEADACC1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93" y="365125"/>
            <a:ext cx="2364244" cy="1575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1A0A9E-E910-7F47-BFA9-C2CB55B9C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381" y="2093541"/>
            <a:ext cx="1493411" cy="1493411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27E7348-0423-484D-A011-8D2C9A523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920" y="5213200"/>
            <a:ext cx="1990331" cy="14072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8C0412-7488-E347-BABA-4744433243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066" y="3597147"/>
            <a:ext cx="1452589" cy="14525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8A1A5C-409B-0446-91D6-5F1CFA133745}"/>
              </a:ext>
            </a:extLst>
          </p:cNvPr>
          <p:cNvSpPr txBox="1"/>
          <p:nvPr/>
        </p:nvSpPr>
        <p:spPr>
          <a:xfrm>
            <a:off x="3015778" y="6327856"/>
            <a:ext cx="566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Source: Cisco visual networking index 2017--22</a:t>
            </a:r>
          </a:p>
        </p:txBody>
      </p:sp>
    </p:spTree>
    <p:extLst>
      <p:ext uri="{BB962C8B-B14F-4D97-AF65-F5344CB8AC3E}">
        <p14:creationId xmlns:p14="http://schemas.microsoft.com/office/powerpoint/2010/main" val="1558770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4"/>
          <p:cNvGrpSpPr>
            <a:grpSpLocks/>
          </p:cNvGrpSpPr>
          <p:nvPr/>
        </p:nvGrpSpPr>
        <p:grpSpPr bwMode="auto">
          <a:xfrm>
            <a:off x="7475538" y="2817814"/>
            <a:ext cx="1035050" cy="644525"/>
            <a:chOff x="5288362" y="3066231"/>
            <a:chExt cx="1034815" cy="644839"/>
          </a:xfrm>
        </p:grpSpPr>
        <p:grpSp>
          <p:nvGrpSpPr>
            <p:cNvPr id="44061" name="Group 77"/>
            <p:cNvGrpSpPr>
              <a:grpSpLocks/>
            </p:cNvGrpSpPr>
            <p:nvPr/>
          </p:nvGrpSpPr>
          <p:grpSpPr bwMode="auto">
            <a:xfrm>
              <a:off x="5288362" y="3066231"/>
              <a:ext cx="721504" cy="644839"/>
              <a:chOff x="5125853" y="2720015"/>
              <a:chExt cx="1352281" cy="644839"/>
            </a:xfrm>
          </p:grpSpPr>
          <p:sp>
            <p:nvSpPr>
              <p:cNvPr id="44063" name="Rectangle 78"/>
              <p:cNvSpPr>
                <a:spLocks noChangeArrowheads="1"/>
              </p:cNvSpPr>
              <p:nvPr/>
            </p:nvSpPr>
            <p:spPr bwMode="auto">
              <a:xfrm>
                <a:off x="5125853" y="2720015"/>
                <a:ext cx="1352281" cy="644839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sz="1400" dirty="0"/>
              </a:p>
            </p:txBody>
          </p:sp>
          <p:sp>
            <p:nvSpPr>
              <p:cNvPr id="44064" name="Rectangle 79"/>
              <p:cNvSpPr>
                <a:spLocks noChangeArrowheads="1"/>
              </p:cNvSpPr>
              <p:nvPr/>
            </p:nvSpPr>
            <p:spPr bwMode="auto">
              <a:xfrm>
                <a:off x="5330788" y="2729246"/>
                <a:ext cx="1143274" cy="626501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/>
              </a:p>
            </p:txBody>
          </p:sp>
        </p:grpSp>
        <p:cxnSp>
          <p:nvCxnSpPr>
            <p:cNvPr id="44062" name="Straight Connector 82"/>
            <p:cNvCxnSpPr>
              <a:cxnSpLocks noChangeShapeType="1"/>
            </p:cNvCxnSpPr>
            <p:nvPr/>
          </p:nvCxnSpPr>
          <p:spPr bwMode="auto">
            <a:xfrm>
              <a:off x="5780752" y="3366157"/>
              <a:ext cx="54242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034" name="Group 70"/>
          <p:cNvGrpSpPr>
            <a:grpSpLocks/>
          </p:cNvGrpSpPr>
          <p:nvPr/>
        </p:nvGrpSpPr>
        <p:grpSpPr bwMode="auto">
          <a:xfrm>
            <a:off x="3484563" y="2747964"/>
            <a:ext cx="722312" cy="644525"/>
            <a:chOff x="5125853" y="2720015"/>
            <a:chExt cx="1352281" cy="644839"/>
          </a:xfrm>
        </p:grpSpPr>
        <p:sp>
          <p:nvSpPr>
            <p:cNvPr id="44059" name="Rectangle 71"/>
            <p:cNvSpPr>
              <a:spLocks noChangeArrowheads="1"/>
            </p:cNvSpPr>
            <p:nvPr/>
          </p:nvSpPr>
          <p:spPr bwMode="auto">
            <a:xfrm>
              <a:off x="5125853" y="2720015"/>
              <a:ext cx="1352281" cy="64483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sz="1400" dirty="0"/>
            </a:p>
          </p:txBody>
        </p:sp>
        <p:sp>
          <p:nvSpPr>
            <p:cNvPr id="44060" name="Rectangle 72"/>
            <p:cNvSpPr>
              <a:spLocks noChangeArrowheads="1"/>
            </p:cNvSpPr>
            <p:nvPr/>
          </p:nvSpPr>
          <p:spPr bwMode="auto">
            <a:xfrm>
              <a:off x="5785271" y="2729246"/>
              <a:ext cx="688789" cy="626501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/>
            </a:p>
          </p:txBody>
        </p:sp>
      </p:grp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255" y="228600"/>
            <a:ext cx="8876145" cy="8715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Streaming multimedia: HTTP/TCP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8508" y="1381126"/>
            <a:ext cx="9319491" cy="505301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multimedia file retrieved via HTTP GET</a:t>
            </a:r>
          </a:p>
          <a:p>
            <a:pPr>
              <a:defRPr/>
            </a:pPr>
            <a:r>
              <a:rPr lang="en-US" dirty="0"/>
              <a:t>send at maximum possible rate under TCP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fill rate fluctuates due to TCP congestion control, retransmissions (in-order delivery)</a:t>
            </a:r>
          </a:p>
          <a:p>
            <a:pPr>
              <a:defRPr/>
            </a:pPr>
            <a:r>
              <a:rPr lang="en-US" dirty="0"/>
              <a:t>larger playout delay: smooth TCP delivery rate</a:t>
            </a:r>
          </a:p>
          <a:p>
            <a:pPr>
              <a:defRPr/>
            </a:pPr>
            <a:r>
              <a:rPr lang="en-US" dirty="0"/>
              <a:t>HTTP/TCP passes more easily through firewalls</a:t>
            </a:r>
          </a:p>
        </p:txBody>
      </p:sp>
      <p:sp>
        <p:nvSpPr>
          <p:cNvPr id="44040" name="Freeform 1287"/>
          <p:cNvSpPr>
            <a:spLocks/>
          </p:cNvSpPr>
          <p:nvPr/>
        </p:nvSpPr>
        <p:spPr bwMode="auto">
          <a:xfrm>
            <a:off x="4376739" y="2711450"/>
            <a:ext cx="1958975" cy="909638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cxnSp>
        <p:nvCxnSpPr>
          <p:cNvPr id="44041" name="Straight Connector 45"/>
          <p:cNvCxnSpPr>
            <a:cxnSpLocks noChangeShapeType="1"/>
          </p:cNvCxnSpPr>
          <p:nvPr/>
        </p:nvCxnSpPr>
        <p:spPr bwMode="auto">
          <a:xfrm>
            <a:off x="4073525" y="3130550"/>
            <a:ext cx="1047750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2" name="Straight Connector 46"/>
          <p:cNvCxnSpPr>
            <a:cxnSpLocks noChangeShapeType="1"/>
          </p:cNvCxnSpPr>
          <p:nvPr/>
        </p:nvCxnSpPr>
        <p:spPr bwMode="auto">
          <a:xfrm>
            <a:off x="6229351" y="3141663"/>
            <a:ext cx="12922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3" name="TextBox 47"/>
          <p:cNvSpPr txBox="1">
            <a:spLocks noChangeArrowheads="1"/>
          </p:cNvSpPr>
          <p:nvPr/>
        </p:nvSpPr>
        <p:spPr bwMode="auto">
          <a:xfrm>
            <a:off x="6437314" y="2651126"/>
            <a:ext cx="98107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rate, </a:t>
            </a:r>
            <a:r>
              <a:rPr lang="en-US" sz="14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grpSp>
        <p:nvGrpSpPr>
          <p:cNvPr id="44044" name="Group 2"/>
          <p:cNvGrpSpPr>
            <a:grpSpLocks/>
          </p:cNvGrpSpPr>
          <p:nvPr/>
        </p:nvGrpSpPr>
        <p:grpSpPr bwMode="auto">
          <a:xfrm>
            <a:off x="8412164" y="2803526"/>
            <a:ext cx="1131887" cy="644525"/>
            <a:chOff x="5125853" y="2720015"/>
            <a:chExt cx="1352281" cy="644839"/>
          </a:xfrm>
        </p:grpSpPr>
        <p:sp>
          <p:nvSpPr>
            <p:cNvPr id="44057" name="Rectangle 44"/>
            <p:cNvSpPr>
              <a:spLocks noChangeArrowheads="1"/>
            </p:cNvSpPr>
            <p:nvPr/>
          </p:nvSpPr>
          <p:spPr bwMode="auto">
            <a:xfrm>
              <a:off x="5125853" y="2720015"/>
              <a:ext cx="1352281" cy="64483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sz="1400" dirty="0"/>
            </a:p>
          </p:txBody>
        </p:sp>
        <p:sp>
          <p:nvSpPr>
            <p:cNvPr id="44058" name="Rectangle 54"/>
            <p:cNvSpPr>
              <a:spLocks noChangeArrowheads="1"/>
            </p:cNvSpPr>
            <p:nvPr/>
          </p:nvSpPr>
          <p:spPr bwMode="auto">
            <a:xfrm>
              <a:off x="5785271" y="2729246"/>
              <a:ext cx="688789" cy="626501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/>
            </a:p>
          </p:txBody>
        </p:sp>
      </p:grpSp>
      <p:grpSp>
        <p:nvGrpSpPr>
          <p:cNvPr id="44045" name="Group 134"/>
          <p:cNvGrpSpPr>
            <a:grpSpLocks/>
          </p:cNvGrpSpPr>
          <p:nvPr/>
        </p:nvGrpSpPr>
        <p:grpSpPr bwMode="auto">
          <a:xfrm>
            <a:off x="2144714" y="2820988"/>
            <a:ext cx="1201737" cy="533400"/>
            <a:chOff x="3621" y="3265"/>
            <a:chExt cx="1776" cy="744"/>
          </a:xfrm>
        </p:grpSpPr>
        <p:pic>
          <p:nvPicPr>
            <p:cNvPr id="44053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136"/>
            <p:cNvSpPr>
              <a:spLocks/>
            </p:cNvSpPr>
            <p:nvPr/>
          </p:nvSpPr>
          <p:spPr bwMode="auto">
            <a:xfrm>
              <a:off x="3971" y="3287"/>
              <a:ext cx="1403" cy="441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69" name="Freeform 137"/>
            <p:cNvSpPr>
              <a:spLocks/>
            </p:cNvSpPr>
            <p:nvPr/>
          </p:nvSpPr>
          <p:spPr bwMode="auto">
            <a:xfrm>
              <a:off x="4243" y="3861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44056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046" name="TextBox 73"/>
          <p:cNvSpPr txBox="1">
            <a:spLocks noChangeArrowheads="1"/>
          </p:cNvSpPr>
          <p:nvPr/>
        </p:nvSpPr>
        <p:spPr bwMode="auto">
          <a:xfrm>
            <a:off x="3206750" y="3433764"/>
            <a:ext cx="11890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TCP send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47" name="TextBox 74"/>
          <p:cNvSpPr txBox="1">
            <a:spLocks noChangeArrowheads="1"/>
          </p:cNvSpPr>
          <p:nvPr/>
        </p:nvSpPr>
        <p:spPr bwMode="auto">
          <a:xfrm>
            <a:off x="2379663" y="3419476"/>
            <a:ext cx="1187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</a:t>
            </a:r>
          </a:p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file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44048" name="Straight Connector 75"/>
          <p:cNvCxnSpPr>
            <a:cxnSpLocks noChangeShapeType="1"/>
          </p:cNvCxnSpPr>
          <p:nvPr/>
        </p:nvCxnSpPr>
        <p:spPr bwMode="auto">
          <a:xfrm>
            <a:off x="3106739" y="3130550"/>
            <a:ext cx="5429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9" name="TextBox 81"/>
          <p:cNvSpPr txBox="1">
            <a:spLocks noChangeArrowheads="1"/>
          </p:cNvSpPr>
          <p:nvPr/>
        </p:nvSpPr>
        <p:spPr bwMode="auto">
          <a:xfrm>
            <a:off x="7210425" y="3475039"/>
            <a:ext cx="1189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TCP receive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50" name="TextBox 84"/>
          <p:cNvSpPr txBox="1">
            <a:spLocks noChangeArrowheads="1"/>
          </p:cNvSpPr>
          <p:nvPr/>
        </p:nvSpPr>
        <p:spPr bwMode="auto">
          <a:xfrm>
            <a:off x="8370888" y="3475039"/>
            <a:ext cx="1408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application playout buffer</a:t>
            </a:r>
            <a:endParaRPr lang="en-US" sz="1400" i="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44051" name="TextBox 61439"/>
          <p:cNvSpPr txBox="1">
            <a:spLocks noChangeArrowheads="1"/>
          </p:cNvSpPr>
          <p:nvPr/>
        </p:nvSpPr>
        <p:spPr bwMode="auto">
          <a:xfrm>
            <a:off x="3014664" y="3962400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server</a:t>
            </a:r>
          </a:p>
        </p:txBody>
      </p:sp>
      <p:sp>
        <p:nvSpPr>
          <p:cNvPr id="44052" name="TextBox 86"/>
          <p:cNvSpPr txBox="1">
            <a:spLocks noChangeArrowheads="1"/>
          </p:cNvSpPr>
          <p:nvPr/>
        </p:nvSpPr>
        <p:spPr bwMode="auto">
          <a:xfrm>
            <a:off x="7999414" y="3976688"/>
            <a:ext cx="7841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  <a:latin typeface="Arial" charset="0"/>
                <a:cs typeface="Arial" charset="0"/>
              </a:rPr>
              <a:t>client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45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5892ECE-FF9B-4D1A-85C4-8AEECA970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Streaming multimedia with DASH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7E9A4-7136-4A10-BA30-F276693EA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Dynamic Adaptive Streaming over HTTP</a:t>
            </a:r>
          </a:p>
          <a:p>
            <a:pPr>
              <a:defRPr/>
            </a:pPr>
            <a:r>
              <a:rPr lang="en-US" dirty="0"/>
              <a:t>Used by Netflix and other video streaming services</a:t>
            </a:r>
          </a:p>
          <a:p>
            <a:pPr>
              <a:defRPr/>
            </a:pPr>
            <a:r>
              <a:rPr lang="en-US" dirty="0"/>
              <a:t>Client-centric approach to video delivery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</a:rPr>
              <a:t>Adaptive: </a:t>
            </a:r>
            <a:r>
              <a:rPr lang="en-US" dirty="0"/>
              <a:t>Client performs video bit rate adaptation</a:t>
            </a:r>
          </a:p>
          <a:p>
            <a:pPr lvl="1">
              <a:defRPr/>
            </a:pPr>
            <a:r>
              <a:rPr lang="en-US" dirty="0">
                <a:solidFill>
                  <a:srgbClr val="C00000"/>
                </a:solidFill>
              </a:rPr>
              <a:t>Dynamic:</a:t>
            </a:r>
            <a:r>
              <a:rPr lang="en-US" dirty="0"/>
              <a:t> Can retrieve a single video from multiple sources</a:t>
            </a:r>
          </a:p>
          <a:p>
            <a:pPr>
              <a:defRPr/>
            </a:pPr>
            <a:r>
              <a:rPr lang="en-US" dirty="0"/>
              <a:t>Retain benefits of existing Internet and end host systems</a:t>
            </a:r>
          </a:p>
          <a:p>
            <a:pPr>
              <a:defRPr/>
            </a:pPr>
            <a:r>
              <a:rPr lang="en-US" dirty="0"/>
              <a:t>Server is standard HTTP server</a:t>
            </a:r>
          </a:p>
          <a:p>
            <a:pPr lvl="1">
              <a:defRPr/>
            </a:pPr>
            <a:r>
              <a:rPr lang="en-US" dirty="0"/>
              <a:t>Provides video/audio content in multiple formats and encodings</a:t>
            </a:r>
          </a:p>
          <a:p>
            <a:pPr lvl="1">
              <a:defRPr/>
            </a:pPr>
            <a:r>
              <a:rPr lang="en-US" dirty="0"/>
              <a:t>DASH allows the use of CDNs for data delivery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48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5501-88B1-F840-BEA8-601A035CF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Adaptive Streaming over HTTP (DASH)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86D04-7714-8D49-9DA1-E5E48EA90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9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3">
            <a:extLst>
              <a:ext uri="{FF2B5EF4-FFF2-40B4-BE49-F238E27FC236}">
                <a16:creationId xmlns:a16="http://schemas.microsoft.com/office/drawing/2014/main" id="{04AC05F4-DCED-4377-BDA2-CEEFBB933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DASH: Key ideas</a:t>
            </a:r>
          </a:p>
        </p:txBody>
      </p:sp>
      <p:sp>
        <p:nvSpPr>
          <p:cNvPr id="49155" name="Content Placeholder 5">
            <a:extLst>
              <a:ext uri="{FF2B5EF4-FFF2-40B4-BE49-F238E27FC236}">
                <a16:creationId xmlns:a16="http://schemas.microsoft.com/office/drawing/2014/main" id="{7DA49830-5351-425F-AA66-A468417F65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825625"/>
            <a:ext cx="3563657" cy="466725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Content </a:t>
            </a:r>
            <a:r>
              <a:rPr lang="en-US" altLang="en-US" dirty="0">
                <a:solidFill>
                  <a:srgbClr val="C00000"/>
                </a:solidFill>
              </a:rPr>
              <a:t>chunks</a:t>
            </a:r>
          </a:p>
          <a:p>
            <a:r>
              <a:rPr lang="en-US" altLang="en-US" dirty="0"/>
              <a:t>Each chunk can be </a:t>
            </a:r>
            <a:r>
              <a:rPr lang="en-US" altLang="en-US" dirty="0">
                <a:solidFill>
                  <a:srgbClr val="C00000"/>
                </a:solidFill>
              </a:rPr>
              <a:t>independently</a:t>
            </a:r>
            <a:r>
              <a:rPr lang="en-US" altLang="en-US" dirty="0"/>
              <a:t> retrieved</a:t>
            </a:r>
          </a:p>
          <a:p>
            <a:r>
              <a:rPr lang="en-US" altLang="en-US" dirty="0"/>
              <a:t>Client-side algorithms to determine and request a </a:t>
            </a:r>
            <a:r>
              <a:rPr lang="en-US" altLang="en-US" dirty="0">
                <a:solidFill>
                  <a:srgbClr val="C00000"/>
                </a:solidFill>
              </a:rPr>
              <a:t>varying </a:t>
            </a:r>
            <a:r>
              <a:rPr lang="en-US" altLang="en-US" dirty="0"/>
              <a:t>bit rate for each chunk</a:t>
            </a:r>
          </a:p>
          <a:p>
            <a:pPr lvl="1"/>
            <a:r>
              <a:rPr lang="en-US" altLang="en-US" dirty="0"/>
              <a:t>Goal: ensure good quality of service</a:t>
            </a:r>
          </a:p>
        </p:txBody>
      </p:sp>
      <p:sp>
        <p:nvSpPr>
          <p:cNvPr id="49157" name="TextBox 6">
            <a:extLst>
              <a:ext uri="{FF2B5EF4-FFF2-40B4-BE49-F238E27FC236}">
                <a16:creationId xmlns:a16="http://schemas.microsoft.com/office/drawing/2014/main" id="{82CB69E2-512E-40B2-8448-C6DA21475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9253" y="6338986"/>
            <a:ext cx="30374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Source: </a:t>
            </a:r>
            <a:r>
              <a:rPr lang="en-US" altLang="en-US" sz="1400" dirty="0" err="1"/>
              <a:t>Stockhammer</a:t>
            </a:r>
            <a:r>
              <a:rPr lang="en-US" altLang="en-US" sz="1400" dirty="0"/>
              <a:t> </a:t>
            </a:r>
            <a:r>
              <a:rPr lang="en-US" altLang="en-US" sz="1400" dirty="0" err="1"/>
              <a:t>MMSys</a:t>
            </a:r>
            <a:r>
              <a:rPr lang="en-US" altLang="en-US" sz="1400" dirty="0"/>
              <a:t> 2011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AF9CD5-604E-3B43-A529-92DFBC886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857" y="1690688"/>
            <a:ext cx="74522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6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FE5B7CBB-C609-4E53-8A0B-F7B63601F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7543800" cy="1295400"/>
          </a:xfrm>
        </p:spPr>
        <p:txBody>
          <a:bodyPr/>
          <a:lstStyle/>
          <a:p>
            <a:r>
              <a:rPr lang="en-US" altLang="en-US"/>
              <a:t>DASH Data model</a:t>
            </a:r>
          </a:p>
        </p:txBody>
      </p:sp>
      <p:sp>
        <p:nvSpPr>
          <p:cNvPr id="50179" name="TextBox 3">
            <a:extLst>
              <a:ext uri="{FF2B5EF4-FFF2-40B4-BE49-F238E27FC236}">
                <a16:creationId xmlns:a16="http://schemas.microsoft.com/office/drawing/2014/main" id="{C952505A-6ACF-4E25-BB36-D2A8902C3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866" y="5065857"/>
            <a:ext cx="998826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Media has several periods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Each period has several </a:t>
            </a:r>
            <a:r>
              <a:rPr lang="en-US" altLang="en-US" sz="2400" dirty="0">
                <a:solidFill>
                  <a:srgbClr val="C00000"/>
                </a:solidFill>
              </a:rPr>
              <a:t>Adaptation Sets</a:t>
            </a:r>
            <a:r>
              <a:rPr lang="en-US" altLang="en-US" sz="2400" dirty="0"/>
              <a:t>: Audio, video, close caption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Several </a:t>
            </a:r>
            <a:r>
              <a:rPr lang="en-US" altLang="en-US" sz="2400" dirty="0">
                <a:solidFill>
                  <a:srgbClr val="C00000"/>
                </a:solidFill>
              </a:rPr>
              <a:t>Representations </a:t>
            </a:r>
            <a:r>
              <a:rPr lang="en-US" altLang="en-US" sz="2400" dirty="0"/>
              <a:t>(ex: codecs, bit rates)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per Adaptation set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Several </a:t>
            </a:r>
            <a:r>
              <a:rPr lang="en-US" altLang="en-US" sz="2400" dirty="0">
                <a:solidFill>
                  <a:srgbClr val="C00000"/>
                </a:solidFill>
              </a:rPr>
              <a:t>Chunks/Segments </a:t>
            </a:r>
            <a:r>
              <a:rPr lang="en-US" altLang="en-US" sz="2400" dirty="0"/>
              <a:t>per Representation</a:t>
            </a:r>
          </a:p>
        </p:txBody>
      </p:sp>
      <p:pic>
        <p:nvPicPr>
          <p:cNvPr id="50181" name="Picture 3">
            <a:extLst>
              <a:ext uri="{FF2B5EF4-FFF2-40B4-BE49-F238E27FC236}">
                <a16:creationId xmlns:a16="http://schemas.microsoft.com/office/drawing/2014/main" id="{9ECAEFFE-FEB2-44BB-B78A-B39D15716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894" y="951201"/>
            <a:ext cx="8815106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4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4">
            <a:extLst>
              <a:ext uri="{FF2B5EF4-FFF2-40B4-BE49-F238E27FC236}">
                <a16:creationId xmlns:a16="http://schemas.microsoft.com/office/drawing/2014/main" id="{67FB22C6-9C45-462A-AD8B-209E98B961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bit rate changing of streams</a:t>
            </a:r>
          </a:p>
        </p:txBody>
      </p:sp>
      <p:pic>
        <p:nvPicPr>
          <p:cNvPr id="51203" name="Picture 2">
            <a:extLst>
              <a:ext uri="{FF2B5EF4-FFF2-40B4-BE49-F238E27FC236}">
                <a16:creationId xmlns:a16="http://schemas.microsoft.com/office/drawing/2014/main" id="{C20E1C26-A5CF-49EA-ABAE-C7AF1F920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2" y="1752600"/>
            <a:ext cx="8602663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71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6">
            <a:extLst>
              <a:ext uri="{FF2B5EF4-FFF2-40B4-BE49-F238E27FC236}">
                <a16:creationId xmlns:a16="http://schemas.microsoft.com/office/drawing/2014/main" id="{7F40B77F-1083-4AE3-B749-F4EE06A05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Media Presentation Descriptor (MPD)</a:t>
            </a:r>
          </a:p>
        </p:txBody>
      </p:sp>
      <p:sp>
        <p:nvSpPr>
          <p:cNvPr id="52227" name="Content Placeholder 7">
            <a:extLst>
              <a:ext uri="{FF2B5EF4-FFF2-40B4-BE49-F238E27FC236}">
                <a16:creationId xmlns:a16="http://schemas.microsoft.com/office/drawing/2014/main" id="{AB3D5E64-B94E-4B29-8F2E-B95A757AF19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38199" y="1825624"/>
            <a:ext cx="5467597" cy="5032375"/>
          </a:xfrm>
        </p:spPr>
        <p:txBody>
          <a:bodyPr>
            <a:normAutofit/>
          </a:bodyPr>
          <a:lstStyle/>
          <a:p>
            <a:r>
              <a:rPr lang="en-US" altLang="en-US" dirty="0"/>
              <a:t>MPD requested over http</a:t>
            </a:r>
          </a:p>
          <a:p>
            <a:pPr lvl="1"/>
            <a:r>
              <a:rPr lang="en-US" altLang="en-US" dirty="0"/>
              <a:t>Also called “manifest”</a:t>
            </a:r>
          </a:p>
          <a:p>
            <a:r>
              <a:rPr lang="en-US" altLang="en-US" dirty="0"/>
              <a:t>Describes all segments</a:t>
            </a:r>
          </a:p>
          <a:p>
            <a:r>
              <a:rPr lang="en-US" altLang="en-US" dirty="0"/>
              <a:t>Timing information and byte ranges of chunks</a:t>
            </a:r>
          </a:p>
          <a:p>
            <a:r>
              <a:rPr lang="en-US" altLang="en-US" dirty="0"/>
              <a:t>Client uses HTTP GET RANGE from a given AS + representation to ask a given bit rate</a:t>
            </a:r>
          </a:p>
          <a:p>
            <a:r>
              <a:rPr lang="en-US" altLang="en-US" dirty="0"/>
              <a:t>Client could use a different URL for each AS + representation</a:t>
            </a:r>
          </a:p>
          <a:p>
            <a:endParaRPr lang="en-US" altLang="en-US" dirty="0"/>
          </a:p>
        </p:txBody>
      </p:sp>
      <p:pic>
        <p:nvPicPr>
          <p:cNvPr id="52228" name="Picture 3">
            <a:extLst>
              <a:ext uri="{FF2B5EF4-FFF2-40B4-BE49-F238E27FC236}">
                <a16:creationId xmlns:a16="http://schemas.microsoft.com/office/drawing/2014/main" id="{A12F1936-0E19-4660-A27E-821D963F0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2" y="2362200"/>
            <a:ext cx="3694113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172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:a16="http://schemas.microsoft.com/office/drawing/2014/main" id="{7C147AE1-B948-4D1B-924F-2BD6CF119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" y="348513"/>
            <a:ext cx="10515600" cy="132556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95000"/>
              </a:lnSpc>
            </a:pPr>
            <a:r>
              <a:rPr lang="en-US" altLang="en-US" dirty="0"/>
              <a:t>               Video Delivery using CDN</a:t>
            </a:r>
            <a:endParaRPr lang="en-US" altLang="en-US" dirty="0">
              <a:solidFill>
                <a:srgbClr val="FFC000"/>
              </a:solidFill>
            </a:endParaRPr>
          </a:p>
        </p:txBody>
      </p:sp>
      <p:grpSp>
        <p:nvGrpSpPr>
          <p:cNvPr id="54275" name="Group 1">
            <a:extLst>
              <a:ext uri="{FF2B5EF4-FFF2-40B4-BE49-F238E27FC236}">
                <a16:creationId xmlns:a16="http://schemas.microsoft.com/office/drawing/2014/main" id="{B785EA47-033A-434B-B153-88CCF5FB936A}"/>
              </a:ext>
            </a:extLst>
          </p:cNvPr>
          <p:cNvGrpSpPr>
            <a:grpSpLocks/>
          </p:cNvGrpSpPr>
          <p:nvPr/>
        </p:nvGrpSpPr>
        <p:grpSpPr bwMode="auto">
          <a:xfrm>
            <a:off x="2199027" y="1219202"/>
            <a:ext cx="7935573" cy="4563509"/>
            <a:chOff x="525618" y="1303020"/>
            <a:chExt cx="8298342" cy="5596584"/>
          </a:xfrm>
        </p:grpSpPr>
        <p:grpSp>
          <p:nvGrpSpPr>
            <p:cNvPr id="54277" name="Group 39">
              <a:extLst>
                <a:ext uri="{FF2B5EF4-FFF2-40B4-BE49-F238E27FC236}">
                  <a16:creationId xmlns:a16="http://schemas.microsoft.com/office/drawing/2014/main" id="{E87FD467-E1F4-4A5E-9BE3-326D0DE554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3361" y="5692142"/>
              <a:ext cx="1165045" cy="1207462"/>
              <a:chOff x="4394200" y="5638800"/>
              <a:chExt cx="1294494" cy="1340771"/>
            </a:xfrm>
          </p:grpSpPr>
          <p:pic>
            <p:nvPicPr>
              <p:cNvPr id="54301" name="Picture 15" descr="laptop.jpg">
                <a:extLst>
                  <a:ext uri="{FF2B5EF4-FFF2-40B4-BE49-F238E27FC236}">
                    <a16:creationId xmlns:a16="http://schemas.microsoft.com/office/drawing/2014/main" id="{E1CCC765-0ABA-4CF9-BC89-1D4202EEA3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4200" y="5638800"/>
                <a:ext cx="865400" cy="881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9ADF65-5A17-4246-992F-27F576C65A26}"/>
                  </a:ext>
                </a:extLst>
              </p:cNvPr>
              <p:cNvSpPr txBox="1"/>
              <p:nvPr/>
            </p:nvSpPr>
            <p:spPr>
              <a:xfrm>
                <a:off x="4510043" y="6476624"/>
                <a:ext cx="1178651" cy="50294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Helvetica" pitchFamily="2" charset="0"/>
                    <a:ea typeface="ＭＳ Ｐゴシック" charset="0"/>
                    <a:cs typeface="Calibri"/>
                  </a:rPr>
                  <a:t>User</a:t>
                </a:r>
              </a:p>
            </p:txBody>
          </p:sp>
        </p:grpSp>
        <p:grpSp>
          <p:nvGrpSpPr>
            <p:cNvPr id="54278" name="Group 47">
              <a:extLst>
                <a:ext uri="{FF2B5EF4-FFF2-40B4-BE49-F238E27FC236}">
                  <a16:creationId xmlns:a16="http://schemas.microsoft.com/office/drawing/2014/main" id="{78E66EE3-C6AB-4F1B-82FC-3E637CBE4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618" y="1988819"/>
              <a:ext cx="1658941" cy="1848580"/>
              <a:chOff x="1758908" y="1927653"/>
              <a:chExt cx="905727" cy="1401268"/>
            </a:xfrm>
          </p:grpSpPr>
          <p:pic>
            <p:nvPicPr>
              <p:cNvPr id="54299" name="Picture 5" descr="server.png">
                <a:extLst>
                  <a:ext uri="{FF2B5EF4-FFF2-40B4-BE49-F238E27FC236}">
                    <a16:creationId xmlns:a16="http://schemas.microsoft.com/office/drawing/2014/main" id="{DC9A4BE7-CE50-49B1-89FF-698A35C33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9938" y="1927653"/>
                <a:ext cx="774697" cy="743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C7F80F-0CCD-48BE-83E0-633B4AED6CD7}"/>
                  </a:ext>
                </a:extLst>
              </p:cNvPr>
              <p:cNvSpPr txBox="1"/>
              <p:nvPr/>
            </p:nvSpPr>
            <p:spPr>
              <a:xfrm>
                <a:off x="1758908" y="2728077"/>
                <a:ext cx="899093" cy="60084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Helvetica" pitchFamily="2" charset="0"/>
                    <a:ea typeface="ＭＳ Ｐゴシック" charset="0"/>
                    <a:cs typeface="Calibri"/>
                  </a:rPr>
                  <a:t>Front end </a:t>
                </a:r>
              </a:p>
              <a:p>
                <a:pPr eaLnBrk="1" hangingPunct="1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Helvetica" pitchFamily="2" charset="0"/>
                    <a:ea typeface="ＭＳ Ｐゴシック" charset="0"/>
                    <a:cs typeface="Calibri"/>
                  </a:rPr>
                  <a:t>web-servers</a:t>
                </a:r>
              </a:p>
            </p:txBody>
          </p:sp>
        </p:grpSp>
        <p:grpSp>
          <p:nvGrpSpPr>
            <p:cNvPr id="54279" name="Group 46">
              <a:extLst>
                <a:ext uri="{FF2B5EF4-FFF2-40B4-BE49-F238E27FC236}">
                  <a16:creationId xmlns:a16="http://schemas.microsoft.com/office/drawing/2014/main" id="{046C44D7-799C-4E2B-B03E-176E7C3A7C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6585" y="1988820"/>
              <a:ext cx="1857375" cy="1315855"/>
              <a:chOff x="5557683" y="1954069"/>
              <a:chExt cx="996151" cy="997716"/>
            </a:xfrm>
          </p:grpSpPr>
          <p:grpSp>
            <p:nvGrpSpPr>
              <p:cNvPr id="54293" name="Group 10">
                <a:extLst>
                  <a:ext uri="{FF2B5EF4-FFF2-40B4-BE49-F238E27FC236}">
                    <a16:creationId xmlns:a16="http://schemas.microsoft.com/office/drawing/2014/main" id="{56207851-0003-4F30-B364-E27C081939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683" y="1954069"/>
                <a:ext cx="929633" cy="495805"/>
                <a:chOff x="4648242" y="979886"/>
                <a:chExt cx="1936736" cy="1115561"/>
              </a:xfrm>
            </p:grpSpPr>
            <p:pic>
              <p:nvPicPr>
                <p:cNvPr id="54295" name="Picture 29" descr="server.png">
                  <a:extLst>
                    <a:ext uri="{FF2B5EF4-FFF2-40B4-BE49-F238E27FC236}">
                      <a16:creationId xmlns:a16="http://schemas.microsoft.com/office/drawing/2014/main" id="{653D4478-6EAC-4730-B5D7-DC7AD89E9A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10282" y="979886"/>
                  <a:ext cx="774696" cy="7437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296" name="Picture 30" descr="server.png">
                  <a:extLst>
                    <a:ext uri="{FF2B5EF4-FFF2-40B4-BE49-F238E27FC236}">
                      <a16:creationId xmlns:a16="http://schemas.microsoft.com/office/drawing/2014/main" id="{DFB46C13-AA54-401D-BEC9-728E2DF7D7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22932" y="1065233"/>
                  <a:ext cx="774696" cy="7437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297" name="Picture 31" descr="server.png">
                  <a:extLst>
                    <a:ext uri="{FF2B5EF4-FFF2-40B4-BE49-F238E27FC236}">
                      <a16:creationId xmlns:a16="http://schemas.microsoft.com/office/drawing/2014/main" id="{F5D2B656-27F8-495D-BC4E-57D7A3E527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35584" y="1199342"/>
                  <a:ext cx="774696" cy="7437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298" name="Picture 32" descr="server.png">
                  <a:extLst>
                    <a:ext uri="{FF2B5EF4-FFF2-40B4-BE49-F238E27FC236}">
                      <a16:creationId xmlns:a16="http://schemas.microsoft.com/office/drawing/2014/main" id="{9A902DF2-6FE0-48C4-9D2C-38CFC94A8E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48242" y="1351740"/>
                  <a:ext cx="774697" cy="7437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4929EA-E36A-433B-801B-A53EC55D021A}"/>
                  </a:ext>
                </a:extLst>
              </p:cNvPr>
              <p:cNvSpPr txBox="1"/>
              <p:nvPr/>
            </p:nvSpPr>
            <p:spPr>
              <a:xfrm>
                <a:off x="5565564" y="2350780"/>
                <a:ext cx="988270" cy="60100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Helvetica" pitchFamily="2" charset="0"/>
                    <a:ea typeface="ＭＳ Ｐゴシック" charset="0"/>
                    <a:cs typeface="Calibri"/>
                  </a:rPr>
                  <a:t>Video-servers</a:t>
                </a:r>
              </a:p>
              <a:p>
                <a:pPr eaLnBrk="1" hangingPunct="1">
                  <a:defRPr/>
                </a:pPr>
                <a:r>
                  <a:rPr lang="en-US" dirty="0">
                    <a:solidFill>
                      <a:srgbClr val="FF0000"/>
                    </a:solidFill>
                    <a:latin typeface="Helvetica" pitchFamily="2" charset="0"/>
                    <a:ea typeface="ＭＳ Ｐゴシック" charset="0"/>
                    <a:cs typeface="Calibri"/>
                  </a:rPr>
                  <a:t>(front end)</a:t>
                </a:r>
              </a:p>
            </p:txBody>
          </p:sp>
        </p:grpSp>
        <p:grpSp>
          <p:nvGrpSpPr>
            <p:cNvPr id="54280" name="Group 61">
              <a:extLst>
                <a:ext uri="{FF2B5EF4-FFF2-40B4-BE49-F238E27FC236}">
                  <a16:creationId xmlns:a16="http://schemas.microsoft.com/office/drawing/2014/main" id="{C28AA073-C922-49F5-B170-71D4E3332B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6858" y="3018217"/>
              <a:ext cx="3022024" cy="2604918"/>
              <a:chOff x="1340953" y="2896374"/>
              <a:chExt cx="3357805" cy="2894353"/>
            </a:xfrm>
          </p:grpSpPr>
          <p:sp>
            <p:nvSpPr>
              <p:cNvPr id="54291" name="TextBox 18">
                <a:extLst>
                  <a:ext uri="{FF2B5EF4-FFF2-40B4-BE49-F238E27FC236}">
                    <a16:creationId xmlns:a16="http://schemas.microsoft.com/office/drawing/2014/main" id="{F0F051BF-2704-40A2-B394-2A729AF70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0953" y="4492923"/>
                <a:ext cx="2514600" cy="1258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 type="arrow" w="med" len="med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571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1"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Helvetica" pitchFamily="2" charset="0"/>
                    <a:ea typeface="MS PGothic" panose="020B0600070205080204" pitchFamily="34" charset="-128"/>
                  </a:rPr>
                  <a:t>1. HTTP GET request for video URL</a:t>
                </a:r>
              </a:p>
            </p:txBody>
          </p:sp>
          <p:cxnSp>
            <p:nvCxnSpPr>
              <p:cNvPr id="46" name="Curved Connector 45">
                <a:extLst>
                  <a:ext uri="{FF2B5EF4-FFF2-40B4-BE49-F238E27FC236}">
                    <a16:creationId xmlns:a16="http://schemas.microsoft.com/office/drawing/2014/main" id="{C447D0FA-D350-4DCD-9C09-6463DD394C1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2032351" y="3124321"/>
                <a:ext cx="2894353" cy="2438460"/>
              </a:xfrm>
              <a:prstGeom prst="curvedConnector3">
                <a:avLst>
                  <a:gd name="adj1" fmla="val 50000"/>
                </a:avLst>
              </a:prstGeom>
              <a:noFill/>
              <a:ln w="38100">
                <a:solidFill>
                  <a:srgbClr val="7878DE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4281" name="Group 64">
              <a:extLst>
                <a:ext uri="{FF2B5EF4-FFF2-40B4-BE49-F238E27FC236}">
                  <a16:creationId xmlns:a16="http://schemas.microsoft.com/office/drawing/2014/main" id="{F9C52BCF-32C1-45B3-8098-F2A1535EC7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5335" y="1303020"/>
              <a:ext cx="3346785" cy="4388254"/>
              <a:chOff x="2428255" y="1371600"/>
              <a:chExt cx="3718545" cy="4875838"/>
            </a:xfrm>
          </p:grpSpPr>
          <p:sp>
            <p:nvSpPr>
              <p:cNvPr id="54289" name="TextBox 19">
                <a:extLst>
                  <a:ext uri="{FF2B5EF4-FFF2-40B4-BE49-F238E27FC236}">
                    <a16:creationId xmlns:a16="http://schemas.microsoft.com/office/drawing/2014/main" id="{C76E52D4-5D49-405C-80B5-9271528499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7400" y="1371600"/>
                <a:ext cx="2819400" cy="20130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Helvetica" pitchFamily="2" charset="0"/>
                    <a:ea typeface="MS PGothic" panose="020B0600070205080204" pitchFamily="34" charset="-128"/>
                  </a:rPr>
                  <a:t>2. HTTP reply containing html to construct the web page and a link to stream, say FLV file </a:t>
                </a:r>
              </a:p>
            </p:txBody>
          </p:sp>
          <p:cxnSp>
            <p:nvCxnSpPr>
              <p:cNvPr id="51" name="Curved Connector 50">
                <a:extLst>
                  <a:ext uri="{FF2B5EF4-FFF2-40B4-BE49-F238E27FC236}">
                    <a16:creationId xmlns:a16="http://schemas.microsoft.com/office/drawing/2014/main" id="{658E2781-B668-4014-A09E-1EC719A496CD}"/>
                  </a:ext>
                </a:extLst>
              </p:cNvPr>
              <p:cNvCxnSpPr>
                <a:cxnSpLocks noChangeShapeType="1"/>
                <a:stCxn id="54299" idx="3"/>
              </p:cNvCxnSpPr>
              <p:nvPr/>
            </p:nvCxnSpPr>
            <p:spPr bwMode="auto">
              <a:xfrm>
                <a:off x="2428255" y="2753881"/>
                <a:ext cx="2499258" cy="3493557"/>
              </a:xfrm>
              <a:prstGeom prst="curvedConnector2">
                <a:avLst/>
              </a:prstGeom>
              <a:noFill/>
              <a:ln w="38100">
                <a:solidFill>
                  <a:srgbClr val="7878DE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4282" name="Group 66">
              <a:extLst>
                <a:ext uri="{FF2B5EF4-FFF2-40B4-BE49-F238E27FC236}">
                  <a16:creationId xmlns:a16="http://schemas.microsoft.com/office/drawing/2014/main" id="{88DC074B-2ED7-426E-9D5E-0170FEB804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6429" y="3086355"/>
              <a:ext cx="2694668" cy="2811286"/>
              <a:chOff x="5308722" y="2895883"/>
              <a:chExt cx="2994424" cy="3123651"/>
            </a:xfrm>
          </p:grpSpPr>
          <p:sp>
            <p:nvSpPr>
              <p:cNvPr id="54287" name="TextBox 20">
                <a:extLst>
                  <a:ext uri="{FF2B5EF4-FFF2-40B4-BE49-F238E27FC236}">
                    <a16:creationId xmlns:a16="http://schemas.microsoft.com/office/drawing/2014/main" id="{7DEC0AD7-17C9-4205-A7AA-67E5159CE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5520" y="4695342"/>
                <a:ext cx="2327626" cy="1258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Helvetica" pitchFamily="2" charset="0"/>
                    <a:ea typeface="MS PGothic" panose="020B0600070205080204" pitchFamily="34" charset="-128"/>
                  </a:rPr>
                  <a:t>3. HTTP GET request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Helvetica" pitchFamily="2" charset="0"/>
                    <a:ea typeface="MS PGothic" panose="020B0600070205080204" pitchFamily="34" charset="-128"/>
                  </a:rPr>
                  <a:t>for FLV stream</a:t>
                </a:r>
              </a:p>
            </p:txBody>
          </p:sp>
          <p:cxnSp>
            <p:nvCxnSpPr>
              <p:cNvPr id="55" name="Curved Connector 54">
                <a:extLst>
                  <a:ext uri="{FF2B5EF4-FFF2-40B4-BE49-F238E27FC236}">
                    <a16:creationId xmlns:a16="http://schemas.microsoft.com/office/drawing/2014/main" id="{B3E50C65-A6C4-4B0A-8E38-24A1262E208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118459" y="3086146"/>
                <a:ext cx="3123651" cy="2743126"/>
              </a:xfrm>
              <a:prstGeom prst="curvedConnector3">
                <a:avLst>
                  <a:gd name="adj1" fmla="val 50000"/>
                </a:avLst>
              </a:prstGeom>
              <a:noFill/>
              <a:ln w="38100">
                <a:solidFill>
                  <a:srgbClr val="DBAA1E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4283" name="Group 65">
              <a:extLst>
                <a:ext uri="{FF2B5EF4-FFF2-40B4-BE49-F238E27FC236}">
                  <a16:creationId xmlns:a16="http://schemas.microsoft.com/office/drawing/2014/main" id="{5B7CFEF1-5DA7-41F8-89F5-9915C8FC8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3663" y="1793951"/>
              <a:ext cx="2313254" cy="3897322"/>
              <a:chOff x="5226391" y="1917079"/>
              <a:chExt cx="2570726" cy="4330357"/>
            </a:xfrm>
          </p:grpSpPr>
          <p:sp>
            <p:nvSpPr>
              <p:cNvPr id="54285" name="TextBox 21">
                <a:extLst>
                  <a:ext uri="{FF2B5EF4-FFF2-40B4-BE49-F238E27FC236}">
                    <a16:creationId xmlns:a16="http://schemas.microsoft.com/office/drawing/2014/main" id="{AF959845-F504-4623-8579-B7118C8D2C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74792" y="1917079"/>
                <a:ext cx="1722325" cy="1258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Helvetica" pitchFamily="2" charset="0"/>
                    <a:ea typeface="MS PGothic" panose="020B0600070205080204" pitchFamily="34" charset="-128"/>
                  </a:rPr>
                  <a:t>4. HTTP reply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Helvetica" pitchFamily="2" charset="0"/>
                    <a:ea typeface="MS PGothic" panose="020B0600070205080204" pitchFamily="34" charset="-128"/>
                  </a:rPr>
                  <a:t>FLV stream</a:t>
                </a:r>
              </a:p>
            </p:txBody>
          </p:sp>
          <p:cxnSp>
            <p:nvCxnSpPr>
              <p:cNvPr id="57" name="Shape 56">
                <a:extLst>
                  <a:ext uri="{FF2B5EF4-FFF2-40B4-BE49-F238E27FC236}">
                    <a16:creationId xmlns:a16="http://schemas.microsoft.com/office/drawing/2014/main" id="{C11CC0B7-7E07-4E85-858C-E1FF7A1C7EDB}"/>
                  </a:ext>
                </a:extLst>
              </p:cNvPr>
              <p:cNvCxnSpPr>
                <a:cxnSpLocks noChangeShapeType="1"/>
                <a:stCxn id="29" idx="1"/>
              </p:cNvCxnSpPr>
              <p:nvPr/>
            </p:nvCxnSpPr>
            <p:spPr bwMode="auto">
              <a:xfrm rot="10800000" flipV="1">
                <a:off x="5226391" y="3155302"/>
                <a:ext cx="2531122" cy="3092134"/>
              </a:xfrm>
              <a:prstGeom prst="curvedConnector2">
                <a:avLst/>
              </a:prstGeom>
              <a:noFill/>
              <a:ln w="38100">
                <a:solidFill>
                  <a:srgbClr val="DBAA1E"/>
                </a:solidFill>
                <a:round/>
                <a:headEnd/>
                <a:tailEnd type="arrow" w="med" len="med"/>
              </a:ln>
              <a:effectLst>
                <a:outerShdw blurRad="40000" dist="20000" dir="5400000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6" name="Cloud 3">
              <a:extLst>
                <a:ext uri="{FF2B5EF4-FFF2-40B4-BE49-F238E27FC236}">
                  <a16:creationId xmlns:a16="http://schemas.microsoft.com/office/drawing/2014/main" id="{ADD954E6-6DCB-4302-8B69-B2FDC2993D93}"/>
                </a:ext>
              </a:extLst>
            </p:cNvPr>
            <p:cNvSpPr/>
            <p:nvPr/>
          </p:nvSpPr>
          <p:spPr>
            <a:xfrm>
              <a:off x="2583752" y="3222638"/>
              <a:ext cx="4731204" cy="1520509"/>
            </a:xfrm>
            <a:prstGeom prst="cloud">
              <a:avLst/>
            </a:prstGeom>
            <a:ln>
              <a:solidFill>
                <a:srgbClr val="000090"/>
              </a:solidFill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82295" tIns="41148" rIns="82295" bIns="41148" anchor="ctr"/>
            <a:lstStyle/>
            <a:p>
              <a:pPr eaLnBrk="1" hangingPunct="1">
                <a:defRPr/>
              </a:pPr>
              <a:r>
                <a:rPr lang="en-US" sz="3500" dirty="0">
                  <a:solidFill>
                    <a:srgbClr val="000090"/>
                  </a:solidFill>
                  <a:latin typeface="Helvetica" pitchFamily="2" charset="0"/>
                  <a:cs typeface="Calibri"/>
                </a:rPr>
                <a:t>Internet</a:t>
              </a:r>
            </a:p>
          </p:txBody>
        </p:sp>
      </p:grpSp>
      <p:pic>
        <p:nvPicPr>
          <p:cNvPr id="54276" name="Picture 4">
            <a:extLst>
              <a:ext uri="{FF2B5EF4-FFF2-40B4-BE49-F238E27FC236}">
                <a16:creationId xmlns:a16="http://schemas.microsoft.com/office/drawing/2014/main" id="{CC2166E3-D4FC-452D-8059-668076959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160" y="1549605"/>
            <a:ext cx="18399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9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6DD78552-1AA6-45F4-ACBF-6575E73BB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             Server Selection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69152BC4-3205-4781-ABCB-99A0E6DD4F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800806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File </a:t>
            </a:r>
            <a:r>
              <a:rPr lang="en-US" altLang="en-US" dirty="0">
                <a:sym typeface="Wingdings" panose="05000000000000000000" pitchFamily="2" charset="2"/>
              </a:rPr>
              <a:t> server mapping done in at least three ways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Dynamic DNS resolution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DNS returns different IP addresses for a given DNS name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HTTP redirect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Use HTTP status code 3xx [with new URL]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Web browser does a GET from the new site</a:t>
            </a:r>
          </a:p>
          <a:p>
            <a:pPr lvl="1"/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IP anycast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Use BGP to announce the same IP address from different locations</a:t>
            </a:r>
          </a:p>
          <a:p>
            <a:pPr lvl="1"/>
            <a:r>
              <a:rPr lang="en-US" altLang="en-US" dirty="0">
                <a:sym typeface="Wingdings" panose="05000000000000000000" pitchFamily="2" charset="2"/>
              </a:rPr>
              <a:t>Client reaches “nearest” location according to inter-domain routing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endParaRPr lang="en-US" altLang="en-US" dirty="0"/>
          </a:p>
        </p:txBody>
      </p:sp>
      <p:pic>
        <p:nvPicPr>
          <p:cNvPr id="56324" name="Picture 4">
            <a:extLst>
              <a:ext uri="{FF2B5EF4-FFF2-40B4-BE49-F238E27FC236}">
                <a16:creationId xmlns:a16="http://schemas.microsoft.com/office/drawing/2014/main" id="{504F7857-5DEB-4A5A-95A1-AEFE833B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1" y="0"/>
            <a:ext cx="18399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29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4">
            <a:extLst>
              <a:ext uri="{FF2B5EF4-FFF2-40B4-BE49-F238E27FC236}">
                <a16:creationId xmlns:a16="http://schemas.microsoft.com/office/drawing/2014/main" id="{0B9D5A2C-F006-4F1E-90B6-A3C411202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DASH Summary</a:t>
            </a:r>
          </a:p>
        </p:txBody>
      </p:sp>
      <p:sp>
        <p:nvSpPr>
          <p:cNvPr id="53251" name="Content Placeholder 5">
            <a:extLst>
              <a:ext uri="{FF2B5EF4-FFF2-40B4-BE49-F238E27FC236}">
                <a16:creationId xmlns:a16="http://schemas.microsoft.com/office/drawing/2014/main" id="{7838C69F-4F29-4E6E-9016-6C87E77DD4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Widely used in video streaming services</a:t>
            </a:r>
          </a:p>
          <a:p>
            <a:r>
              <a:rPr lang="en-US" altLang="en-US" dirty="0"/>
              <a:t>Allows independent requests per segment</a:t>
            </a:r>
          </a:p>
          <a:p>
            <a:pPr lvl="1"/>
            <a:r>
              <a:rPr lang="en-US" altLang="en-US" dirty="0"/>
              <a:t>Hence, independent segment quality and data sizes</a:t>
            </a:r>
          </a:p>
          <a:p>
            <a:pPr lvl="1"/>
            <a:r>
              <a:rPr lang="en-US" altLang="en-US" dirty="0"/>
              <a:t>Encoded through separate HTTP objects and corresponding HTTP byte ranges</a:t>
            </a:r>
          </a:p>
          <a:p>
            <a:pPr lvl="1"/>
            <a:r>
              <a:rPr lang="en-US" altLang="en-US" dirty="0"/>
              <a:t>Combined or separate audio &amp; video streams</a:t>
            </a:r>
          </a:p>
          <a:p>
            <a:r>
              <a:rPr lang="en-US" altLang="en-US" dirty="0"/>
              <a:t>Works well with CDNs</a:t>
            </a:r>
          </a:p>
          <a:p>
            <a:pPr lvl="1"/>
            <a:r>
              <a:rPr lang="en-US" altLang="en-US" dirty="0"/>
              <a:t>Independent representations or chunks can be queried from different locations if needed</a:t>
            </a:r>
          </a:p>
        </p:txBody>
      </p:sp>
    </p:spTree>
    <p:extLst>
      <p:ext uri="{BB962C8B-B14F-4D97-AF65-F5344CB8AC3E}">
        <p14:creationId xmlns:p14="http://schemas.microsoft.com/office/powerpoint/2010/main" val="19075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CC18102-5FDD-47DF-8EE8-96759B36C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906496" cy="1325563"/>
          </a:xfrm>
        </p:spPr>
        <p:txBody>
          <a:bodyPr/>
          <a:lstStyle/>
          <a:p>
            <a:r>
              <a:rPr lang="en-US" altLang="en-US" dirty="0"/>
              <a:t>What’s different about these applications?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0421CB22-9620-42A5-9ABB-EB3EDDA9447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1117600" y="1904999"/>
            <a:ext cx="10317018" cy="4477327"/>
          </a:xfrm>
        </p:spPr>
        <p:txBody>
          <a:bodyPr>
            <a:normAutofit/>
          </a:bodyPr>
          <a:lstStyle/>
          <a:p>
            <a:r>
              <a:rPr lang="en-US" altLang="en-US" dirty="0"/>
              <a:t>Traditional applications (HTTP(S), SMTP)</a:t>
            </a:r>
          </a:p>
          <a:p>
            <a:pPr lvl="1"/>
            <a:r>
              <a:rPr lang="en-US" altLang="en-US" dirty="0"/>
              <a:t>Delay tolerant but not loss tolerant</a:t>
            </a:r>
          </a:p>
          <a:p>
            <a:pPr lvl="1"/>
            <a:r>
              <a:rPr lang="en-US" altLang="en-US" dirty="0"/>
              <a:t>Data used </a:t>
            </a:r>
            <a:r>
              <a:rPr lang="en-US" altLang="en-US" i="1" dirty="0"/>
              <a:t>after</a:t>
            </a:r>
            <a:r>
              <a:rPr lang="en-US" altLang="en-US" dirty="0"/>
              <a:t> transfer complete</a:t>
            </a:r>
          </a:p>
          <a:p>
            <a:r>
              <a:rPr lang="en-US" altLang="en-US" dirty="0"/>
              <a:t>But multimedia applications are often “real time”</a:t>
            </a:r>
          </a:p>
          <a:p>
            <a:pPr lvl="1"/>
            <a:r>
              <a:rPr lang="en-US" altLang="en-US" dirty="0"/>
              <a:t>Data delivery time </a:t>
            </a:r>
            <a:r>
              <a:rPr lang="en-US" altLang="en-US" i="1" dirty="0"/>
              <a:t>during transfer</a:t>
            </a:r>
            <a:r>
              <a:rPr lang="en-US" altLang="en-US" dirty="0"/>
              <a:t> has implications</a:t>
            </a:r>
          </a:p>
          <a:p>
            <a:r>
              <a:rPr lang="en-US" altLang="en-US" dirty="0"/>
              <a:t>Video/audio streaming</a:t>
            </a:r>
          </a:p>
          <a:p>
            <a:pPr lvl="1"/>
            <a:r>
              <a:rPr lang="en-US" altLang="en-US" dirty="0"/>
              <a:t>Delay-sensitive</a:t>
            </a:r>
          </a:p>
          <a:p>
            <a:r>
              <a:rPr lang="en-US" altLang="en-US" dirty="0"/>
              <a:t>Real-time audio and video</a:t>
            </a:r>
          </a:p>
          <a:p>
            <a:pPr lvl="1"/>
            <a:r>
              <a:rPr lang="en-US" altLang="en-US"/>
              <a:t>Delays &gt; </a:t>
            </a:r>
            <a:r>
              <a:rPr lang="en-US" altLang="en-US" dirty="0"/>
              <a:t>400 </a:t>
            </a:r>
            <a:r>
              <a:rPr lang="en-US" altLang="en-US" dirty="0" err="1"/>
              <a:t>ms</a:t>
            </a:r>
            <a:r>
              <a:rPr lang="en-US" altLang="en-US" dirty="0"/>
              <a:t> for audio is a bad user experience</a:t>
            </a:r>
          </a:p>
          <a:p>
            <a:pPr lvl="1"/>
            <a:r>
              <a:rPr lang="en-US" altLang="en-US" dirty="0"/>
              <a:t>Somewhat loss tolerant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971052-2157-7944-B9B8-D3AAC73FC06D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00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199B-EACE-764F-9388-AAA26C3E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representation of audio and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193BE-EBCF-E749-A566-3BD3F4438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3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>
            <a:extLst>
              <a:ext uri="{FF2B5EF4-FFF2-40B4-BE49-F238E27FC236}">
                <a16:creationId xmlns:a16="http://schemas.microsoft.com/office/drawing/2014/main" id="{59E54ABB-075B-4978-9F46-0CA4ABEA5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Digital representation of audio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8D587-606C-4E0F-9158-C77B2D77A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66455"/>
            <a:ext cx="10226964" cy="4419600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dirty="0"/>
              <a:t> Must convert analog signal to digital representation</a:t>
            </a:r>
          </a:p>
          <a:p>
            <a:pPr>
              <a:buClr>
                <a:schemeClr val="tx1"/>
              </a:buClr>
              <a:defRPr/>
            </a:pPr>
            <a:r>
              <a:rPr lang="en-US" dirty="0"/>
              <a:t>Sample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How many times (twice the max frequency in the signal)</a:t>
            </a:r>
          </a:p>
          <a:p>
            <a:pPr>
              <a:buClr>
                <a:schemeClr val="tx1"/>
              </a:buClr>
              <a:defRPr/>
            </a:pPr>
            <a:r>
              <a:rPr lang="en-US" dirty="0"/>
              <a:t>Quantize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How many levels or bits to represent each sample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More levels </a:t>
            </a:r>
            <a:r>
              <a:rPr lang="en-US" dirty="0">
                <a:sym typeface="Wingdings" panose="05000000000000000000" pitchFamily="2" charset="2"/>
              </a:rPr>
              <a:t> more accuracy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>
                <a:sym typeface="Wingdings" panose="05000000000000000000" pitchFamily="2" charset="2"/>
              </a:rPr>
              <a:t>More levels  more bits to store &amp; more bandwidth to transmit</a:t>
            </a:r>
            <a:endParaRPr lang="en-US" dirty="0"/>
          </a:p>
          <a:p>
            <a:pPr>
              <a:buClr>
                <a:schemeClr val="tx1"/>
              </a:buClr>
              <a:defRPr/>
            </a:pPr>
            <a:r>
              <a:rPr lang="en-US" dirty="0"/>
              <a:t>Compress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Compact representation of quantized values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56208CB4-B2BC-4326-9B73-D386FB3E5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93" y="365125"/>
            <a:ext cx="1527079" cy="114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3CDA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45022E0-7618-2646-A444-622C408511DA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3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06363"/>
            <a:ext cx="563721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Audio representation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2729" y="1447800"/>
            <a:ext cx="5174671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analog audio signal sampled at constant rate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telephone: 8,000 samples/sec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CD music: 44,100 samples/sec</a:t>
            </a:r>
          </a:p>
          <a:p>
            <a:pPr marL="234950" indent="-234950"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each sample quantized, i.e., rounded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e.g., 2</a:t>
            </a:r>
            <a:r>
              <a:rPr lang="en-US" baseline="30000" dirty="0">
                <a:latin typeface="Helvetica" pitchFamily="2" charset="0"/>
              </a:rPr>
              <a:t>8</a:t>
            </a:r>
            <a:r>
              <a:rPr lang="en-US" dirty="0">
                <a:latin typeface="Helvetica" pitchFamily="2" charset="0"/>
              </a:rPr>
              <a:t>=256 possible quantized values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each quantized value represented by bits, e.g., 8 bits for 256 values</a:t>
            </a:r>
          </a:p>
        </p:txBody>
      </p:sp>
      <p:cxnSp>
        <p:nvCxnSpPr>
          <p:cNvPr id="20486" name="Straight Connector 7"/>
          <p:cNvCxnSpPr>
            <a:cxnSpLocks noChangeShapeType="1"/>
          </p:cNvCxnSpPr>
          <p:nvPr/>
        </p:nvCxnSpPr>
        <p:spPr bwMode="auto">
          <a:xfrm>
            <a:off x="6594475" y="2201864"/>
            <a:ext cx="0" cy="221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6592889" y="3343275"/>
            <a:ext cx="155575" cy="10556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50051" y="3225800"/>
            <a:ext cx="157163" cy="1174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7214" y="3063876"/>
            <a:ext cx="155575" cy="1330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64376" y="2928938"/>
            <a:ext cx="155575" cy="14668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4714" y="2913063"/>
            <a:ext cx="155575" cy="14922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81876" y="3063876"/>
            <a:ext cx="155575" cy="13430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37451" y="3198814"/>
            <a:ext cx="157163" cy="1203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96201" y="3268663"/>
            <a:ext cx="155575" cy="11350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53364" y="3284538"/>
            <a:ext cx="155575" cy="11096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12114" y="3165476"/>
            <a:ext cx="155575" cy="12303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7689" y="2944814"/>
            <a:ext cx="155575" cy="145097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24851" y="2681289"/>
            <a:ext cx="155575" cy="1711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189" y="2794000"/>
            <a:ext cx="155575" cy="16017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42351" y="3063875"/>
            <a:ext cx="155575" cy="13335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97926" y="3327401"/>
            <a:ext cx="157163" cy="10652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56676" y="3467100"/>
            <a:ext cx="155575" cy="9271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cxnSp>
        <p:nvCxnSpPr>
          <p:cNvPr id="20503" name="Straight Connector 26"/>
          <p:cNvCxnSpPr>
            <a:cxnSpLocks noChangeShapeType="1"/>
          </p:cNvCxnSpPr>
          <p:nvPr/>
        </p:nvCxnSpPr>
        <p:spPr bwMode="auto">
          <a:xfrm>
            <a:off x="6594476" y="4400550"/>
            <a:ext cx="328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4" name="TextBox 27"/>
          <p:cNvSpPr txBox="1">
            <a:spLocks noChangeArrowheads="1"/>
          </p:cNvSpPr>
          <p:nvPr/>
        </p:nvSpPr>
        <p:spPr bwMode="auto">
          <a:xfrm>
            <a:off x="9417050" y="4398964"/>
            <a:ext cx="476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Helvetica" pitchFamily="2" charset="0"/>
                <a:cs typeface="Arial" charset="0"/>
              </a:rPr>
              <a:t>time</a:t>
            </a:r>
          </a:p>
        </p:txBody>
      </p:sp>
      <p:sp>
        <p:nvSpPr>
          <p:cNvPr id="20505" name="TextBox 28"/>
          <p:cNvSpPr txBox="1">
            <a:spLocks noChangeArrowheads="1"/>
          </p:cNvSpPr>
          <p:nvPr/>
        </p:nvSpPr>
        <p:spPr bwMode="auto">
          <a:xfrm rot="-5400000">
            <a:off x="5532438" y="3198813"/>
            <a:ext cx="1716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Helvetica" pitchFamily="2" charset="0"/>
                <a:cs typeface="Arial" charset="0"/>
              </a:rPr>
              <a:t>audio signal amplitude</a:t>
            </a:r>
          </a:p>
        </p:txBody>
      </p:sp>
      <p:sp>
        <p:nvSpPr>
          <p:cNvPr id="20506" name="TextBox 29"/>
          <p:cNvSpPr txBox="1">
            <a:spLocks noChangeArrowheads="1"/>
          </p:cNvSpPr>
          <p:nvPr/>
        </p:nvSpPr>
        <p:spPr bwMode="auto">
          <a:xfrm>
            <a:off x="9285288" y="2909888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solidFill>
                  <a:srgbClr val="0000FF"/>
                </a:solidFill>
                <a:latin typeface="Helvetica" pitchFamily="2" charset="0"/>
                <a:cs typeface="Arial" charset="0"/>
              </a:rPr>
              <a:t>analog</a:t>
            </a:r>
          </a:p>
          <a:p>
            <a:r>
              <a:rPr lang="en-US" sz="1200" i="0" dirty="0">
                <a:solidFill>
                  <a:srgbClr val="0000FF"/>
                </a:solidFill>
                <a:latin typeface="Helvetica" pitchFamily="2" charset="0"/>
                <a:cs typeface="Arial" charset="0"/>
              </a:rPr>
              <a:t>signal</a:t>
            </a:r>
          </a:p>
        </p:txBody>
      </p:sp>
      <p:sp>
        <p:nvSpPr>
          <p:cNvPr id="20507" name="Freeform 30"/>
          <p:cNvSpPr>
            <a:spLocks/>
          </p:cNvSpPr>
          <p:nvPr/>
        </p:nvSpPr>
        <p:spPr bwMode="auto">
          <a:xfrm>
            <a:off x="6596064" y="2589213"/>
            <a:ext cx="3228975" cy="1174750"/>
          </a:xfrm>
          <a:custGeom>
            <a:avLst/>
            <a:gdLst>
              <a:gd name="T0" fmla="*/ 0 w 3230339"/>
              <a:gd name="T1" fmla="*/ 745990 h 1173968"/>
              <a:gd name="T2" fmla="*/ 635024 w 3230339"/>
              <a:gd name="T3" fmla="*/ 248983 h 1173968"/>
              <a:gd name="T4" fmla="*/ 1283852 w 3230339"/>
              <a:gd name="T5" fmla="*/ 676961 h 1173968"/>
              <a:gd name="T6" fmla="*/ 1877462 w 3230339"/>
              <a:gd name="T7" fmla="*/ 480 h 1173968"/>
              <a:gd name="T8" fmla="*/ 2415852 w 3230339"/>
              <a:gd name="T9" fmla="*/ 801213 h 1173968"/>
              <a:gd name="T10" fmla="*/ 3230339 w 3230339"/>
              <a:gd name="T11" fmla="*/ 1173968 h 1173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30339" h="1173968">
                <a:moveTo>
                  <a:pt x="0" y="745990"/>
                </a:moveTo>
                <a:cubicBezTo>
                  <a:pt x="39114" y="794310"/>
                  <a:pt x="421049" y="260488"/>
                  <a:pt x="635024" y="248983"/>
                </a:cubicBezTo>
                <a:cubicBezTo>
                  <a:pt x="848999" y="237478"/>
                  <a:pt x="1076779" y="718378"/>
                  <a:pt x="1283852" y="676961"/>
                </a:cubicBezTo>
                <a:cubicBezTo>
                  <a:pt x="1490925" y="635544"/>
                  <a:pt x="1688795" y="-20229"/>
                  <a:pt x="1877462" y="480"/>
                </a:cubicBezTo>
                <a:cubicBezTo>
                  <a:pt x="2066129" y="21189"/>
                  <a:pt x="2190373" y="605632"/>
                  <a:pt x="2415852" y="801213"/>
                </a:cubicBezTo>
                <a:cubicBezTo>
                  <a:pt x="2641331" y="996794"/>
                  <a:pt x="2948489" y="1077328"/>
                  <a:pt x="3230339" y="1173968"/>
                </a:cubicBezTo>
              </a:path>
            </a:pathLst>
          </a:cu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20508" name="Straight Connector 31"/>
          <p:cNvCxnSpPr>
            <a:cxnSpLocks noChangeShapeType="1"/>
          </p:cNvCxnSpPr>
          <p:nvPr/>
        </p:nvCxnSpPr>
        <p:spPr bwMode="auto">
          <a:xfrm flipH="1">
            <a:off x="9472613" y="3297239"/>
            <a:ext cx="176212" cy="2952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8474075" y="2070100"/>
            <a:ext cx="1644650" cy="723900"/>
            <a:chOff x="7074194" y="1793646"/>
            <a:chExt cx="1645251" cy="724141"/>
          </a:xfrm>
        </p:grpSpPr>
        <p:cxnSp>
          <p:nvCxnSpPr>
            <p:cNvPr id="20518" name="Straight Connector 33"/>
            <p:cNvCxnSpPr>
              <a:cxnSpLocks noChangeShapeType="1"/>
            </p:cNvCxnSpPr>
            <p:nvPr/>
          </p:nvCxnSpPr>
          <p:spPr bwMode="auto">
            <a:xfrm>
              <a:off x="7074194" y="2510361"/>
              <a:ext cx="185676" cy="742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9" name="TextBox 34"/>
            <p:cNvSpPr txBox="1">
              <a:spLocks noChangeArrowheads="1"/>
            </p:cNvSpPr>
            <p:nvPr/>
          </p:nvSpPr>
          <p:spPr bwMode="auto">
            <a:xfrm>
              <a:off x="7550903" y="1793646"/>
              <a:ext cx="116854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800000"/>
                  </a:solidFill>
                  <a:latin typeface="Helvetica" pitchFamily="2" charset="0"/>
                  <a:cs typeface="Arial" charset="0"/>
                </a:rPr>
                <a:t>quantized value of</a:t>
              </a:r>
            </a:p>
            <a:p>
              <a:r>
                <a:rPr lang="en-US" sz="1200" i="0" dirty="0">
                  <a:solidFill>
                    <a:srgbClr val="800000"/>
                  </a:solidFill>
                  <a:latin typeface="Helvetica" pitchFamily="2" charset="0"/>
                  <a:cs typeface="Arial" charset="0"/>
                </a:rPr>
                <a:t>analog value</a:t>
              </a:r>
            </a:p>
          </p:txBody>
        </p:sp>
        <p:cxnSp>
          <p:nvCxnSpPr>
            <p:cNvPr id="20520" name="Straight Connector 35"/>
            <p:cNvCxnSpPr>
              <a:cxnSpLocks noChangeShapeType="1"/>
            </p:cNvCxnSpPr>
            <p:nvPr/>
          </p:nvCxnSpPr>
          <p:spPr bwMode="auto">
            <a:xfrm flipH="1">
              <a:off x="7189314" y="1942186"/>
              <a:ext cx="427051" cy="542179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073900" y="2008188"/>
            <a:ext cx="1443038" cy="785812"/>
            <a:chOff x="5673505" y="1732173"/>
            <a:chExt cx="1442931" cy="785213"/>
          </a:xfrm>
        </p:grpSpPr>
        <p:sp>
          <p:nvSpPr>
            <p:cNvPr id="20515" name="TextBox 37"/>
            <p:cNvSpPr txBox="1">
              <a:spLocks noChangeArrowheads="1"/>
            </p:cNvSpPr>
            <p:nvPr/>
          </p:nvSpPr>
          <p:spPr bwMode="auto">
            <a:xfrm>
              <a:off x="5673505" y="1732173"/>
              <a:ext cx="11051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200" i="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quantization error</a:t>
              </a:r>
            </a:p>
          </p:txBody>
        </p:sp>
        <p:cxnSp>
          <p:nvCxnSpPr>
            <p:cNvPr id="20516" name="Straight Connector 38"/>
            <p:cNvCxnSpPr>
              <a:cxnSpLocks noChangeShapeType="1"/>
            </p:cNvCxnSpPr>
            <p:nvPr/>
          </p:nvCxnSpPr>
          <p:spPr bwMode="auto">
            <a:xfrm>
              <a:off x="7112679" y="2314493"/>
              <a:ext cx="3757" cy="20289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med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7" name="Straight Connector 39"/>
            <p:cNvCxnSpPr>
              <a:cxnSpLocks noChangeShapeType="1"/>
              <a:stCxn id="20515" idx="3"/>
            </p:cNvCxnSpPr>
            <p:nvPr/>
          </p:nvCxnSpPr>
          <p:spPr bwMode="auto">
            <a:xfrm>
              <a:off x="6778619" y="1963006"/>
              <a:ext cx="292728" cy="392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580188" y="4114801"/>
            <a:ext cx="2582862" cy="1135063"/>
            <a:chOff x="5180292" y="3838340"/>
            <a:chExt cx="2583010" cy="1135938"/>
          </a:xfrm>
        </p:grpSpPr>
        <p:cxnSp>
          <p:nvCxnSpPr>
            <p:cNvPr id="20512" name="Straight Arrow Connector 41"/>
            <p:cNvCxnSpPr>
              <a:cxnSpLocks noChangeShapeType="1"/>
            </p:cNvCxnSpPr>
            <p:nvPr/>
          </p:nvCxnSpPr>
          <p:spPr bwMode="auto">
            <a:xfrm flipV="1">
              <a:off x="5180292" y="3838340"/>
              <a:ext cx="2583010" cy="1426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3" name="TextBox 42"/>
            <p:cNvSpPr txBox="1">
              <a:spLocks noChangeArrowheads="1"/>
            </p:cNvSpPr>
            <p:nvPr/>
          </p:nvSpPr>
          <p:spPr bwMode="auto">
            <a:xfrm>
              <a:off x="5639878" y="4512613"/>
              <a:ext cx="1709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sampling rate</a:t>
              </a:r>
            </a:p>
            <a:p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(</a:t>
              </a:r>
              <a:r>
                <a:rPr lang="en-US" sz="120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N </a:t>
              </a:r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sample/sec)</a:t>
              </a:r>
            </a:p>
          </p:txBody>
        </p:sp>
        <p:cxnSp>
          <p:nvCxnSpPr>
            <p:cNvPr id="20514" name="Straight Connector 43"/>
            <p:cNvCxnSpPr>
              <a:cxnSpLocks noChangeShapeType="1"/>
            </p:cNvCxnSpPr>
            <p:nvPr/>
          </p:nvCxnSpPr>
          <p:spPr bwMode="auto">
            <a:xfrm flipV="1">
              <a:off x="6650182" y="3881146"/>
              <a:ext cx="214061" cy="713447"/>
            </a:xfrm>
            <a:prstGeom prst="lin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7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06363"/>
            <a:ext cx="548855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Audio representation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905176" y="1433513"/>
            <a:ext cx="548856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example: 8,000 samples/sec, 256 quantized values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Bandwidth needed: 64,000 bps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endParaRPr lang="en-US" sz="2400" dirty="0">
              <a:latin typeface="Helvetica" pitchFamily="2" charset="0"/>
            </a:endParaRP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receiver converts bits back to analog signal: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some quality reduction</a:t>
            </a:r>
          </a:p>
          <a:p>
            <a:pPr>
              <a:buFont typeface="Wingdings" charset="0"/>
              <a:buNone/>
              <a:defRPr/>
            </a:pPr>
            <a:endParaRPr lang="en-US" sz="2400" u="sng" dirty="0">
              <a:solidFill>
                <a:srgbClr val="FF0000"/>
              </a:solidFill>
              <a:latin typeface="Helvetica" pitchFamily="2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Helvetica" pitchFamily="2" charset="0"/>
              </a:rPr>
              <a:t>Example rates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CD: 1.411 Mbps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MP3: 96, 128, 160 Kbps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Internet telephony: 5.3 Kbps and up</a:t>
            </a:r>
          </a:p>
        </p:txBody>
      </p:sp>
      <p:grpSp>
        <p:nvGrpSpPr>
          <p:cNvPr id="22534" name="Group 1"/>
          <p:cNvGrpSpPr>
            <a:grpSpLocks/>
          </p:cNvGrpSpPr>
          <p:nvPr/>
        </p:nvGrpSpPr>
        <p:grpSpPr bwMode="auto">
          <a:xfrm>
            <a:off x="6251575" y="2008189"/>
            <a:ext cx="3867150" cy="3241675"/>
            <a:chOff x="4728279" y="2008293"/>
            <a:chExt cx="3866921" cy="3242105"/>
          </a:xfrm>
        </p:grpSpPr>
        <p:cxnSp>
          <p:nvCxnSpPr>
            <p:cNvPr id="22535" name="Straight Connector 7"/>
            <p:cNvCxnSpPr>
              <a:cxnSpLocks noChangeShapeType="1"/>
            </p:cNvCxnSpPr>
            <p:nvPr/>
          </p:nvCxnSpPr>
          <p:spPr bwMode="auto">
            <a:xfrm>
              <a:off x="5070318" y="2202424"/>
              <a:ext cx="0" cy="2211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>
            <a:xfrm>
              <a:off x="5067984" y="3343557"/>
              <a:ext cx="157154" cy="105424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6724" y="3224479"/>
              <a:ext cx="155566" cy="117490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82290" y="3064120"/>
              <a:ext cx="155566" cy="1330501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39444" y="2929165"/>
              <a:ext cx="157153" cy="1467045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99771" y="2913288"/>
              <a:ext cx="155566" cy="1492448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6925" y="3064120"/>
              <a:ext cx="157153" cy="134320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4078" y="3197488"/>
              <a:ext cx="155566" cy="120507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1232" y="3268935"/>
              <a:ext cx="157153" cy="113521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9972" y="3284812"/>
              <a:ext cx="155566" cy="1109809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87125" y="3165734"/>
              <a:ext cx="155566" cy="123047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2691" y="2945042"/>
              <a:ext cx="157154" cy="145116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01431" y="2681482"/>
              <a:ext cx="155566" cy="1711552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60172" y="2794209"/>
              <a:ext cx="157154" cy="160200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18912" y="3064120"/>
              <a:ext cx="155566" cy="133367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74478" y="3327680"/>
              <a:ext cx="155566" cy="1065354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3219" y="3467399"/>
              <a:ext cx="155566" cy="92722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2552" name="Straight Connector 26"/>
            <p:cNvCxnSpPr>
              <a:cxnSpLocks noChangeShapeType="1"/>
            </p:cNvCxnSpPr>
            <p:nvPr/>
          </p:nvCxnSpPr>
          <p:spPr bwMode="auto">
            <a:xfrm>
              <a:off x="5070318" y="4399838"/>
              <a:ext cx="3282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TextBox 27"/>
            <p:cNvSpPr txBox="1">
              <a:spLocks noChangeArrowheads="1"/>
            </p:cNvSpPr>
            <p:nvPr/>
          </p:nvSpPr>
          <p:spPr bwMode="auto">
            <a:xfrm>
              <a:off x="7893739" y="4398320"/>
              <a:ext cx="475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Helvetica" pitchFamily="2" charset="0"/>
                  <a:cs typeface="Arial" charset="0"/>
                </a:rPr>
                <a:t>time</a:t>
              </a:r>
            </a:p>
          </p:txBody>
        </p:sp>
        <p:sp>
          <p:nvSpPr>
            <p:cNvPr id="22554" name="TextBox 28"/>
            <p:cNvSpPr txBox="1">
              <a:spLocks noChangeArrowheads="1"/>
            </p:cNvSpPr>
            <p:nvPr/>
          </p:nvSpPr>
          <p:spPr bwMode="auto">
            <a:xfrm rot="-5400000">
              <a:off x="4008761" y="3199973"/>
              <a:ext cx="1716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Helvetica" pitchFamily="2" charset="0"/>
                  <a:cs typeface="Arial" charset="0"/>
                </a:rPr>
                <a:t>audio signal amplitude</a:t>
              </a:r>
            </a:p>
          </p:txBody>
        </p:sp>
        <p:sp>
          <p:nvSpPr>
            <p:cNvPr id="22555" name="TextBox 29"/>
            <p:cNvSpPr txBox="1">
              <a:spLocks noChangeArrowheads="1"/>
            </p:cNvSpPr>
            <p:nvPr/>
          </p:nvSpPr>
          <p:spPr bwMode="auto">
            <a:xfrm>
              <a:off x="7760723" y="2909794"/>
              <a:ext cx="6467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00FF"/>
                  </a:solidFill>
                  <a:latin typeface="Helvetica" pitchFamily="2" charset="0"/>
                  <a:cs typeface="Arial" charset="0"/>
                </a:rPr>
                <a:t>analog</a:t>
              </a:r>
            </a:p>
            <a:p>
              <a:r>
                <a:rPr lang="en-US" sz="1200" i="0" dirty="0">
                  <a:solidFill>
                    <a:srgbClr val="0000FF"/>
                  </a:solidFill>
                  <a:latin typeface="Helvetica" pitchFamily="2" charset="0"/>
                  <a:cs typeface="Arial" charset="0"/>
                </a:rPr>
                <a:t>signal</a:t>
              </a:r>
            </a:p>
          </p:txBody>
        </p:sp>
        <p:sp>
          <p:nvSpPr>
            <p:cNvPr id="22556" name="Freeform 30"/>
            <p:cNvSpPr>
              <a:spLocks/>
            </p:cNvSpPr>
            <p:nvPr/>
          </p:nvSpPr>
          <p:spPr bwMode="auto">
            <a:xfrm>
              <a:off x="5071366" y="2589612"/>
              <a:ext cx="3230339" cy="1173968"/>
            </a:xfrm>
            <a:custGeom>
              <a:avLst/>
              <a:gdLst>
                <a:gd name="T0" fmla="*/ 0 w 3230339"/>
                <a:gd name="T1" fmla="*/ 745990 h 1173968"/>
                <a:gd name="T2" fmla="*/ 635024 w 3230339"/>
                <a:gd name="T3" fmla="*/ 248983 h 1173968"/>
                <a:gd name="T4" fmla="*/ 1283852 w 3230339"/>
                <a:gd name="T5" fmla="*/ 676961 h 1173968"/>
                <a:gd name="T6" fmla="*/ 1877462 w 3230339"/>
                <a:gd name="T7" fmla="*/ 480 h 1173968"/>
                <a:gd name="T8" fmla="*/ 2415852 w 3230339"/>
                <a:gd name="T9" fmla="*/ 801213 h 1173968"/>
                <a:gd name="T10" fmla="*/ 3230339 w 3230339"/>
                <a:gd name="T11" fmla="*/ 1173968 h 11739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0339" h="1173968">
                  <a:moveTo>
                    <a:pt x="0" y="745990"/>
                  </a:moveTo>
                  <a:cubicBezTo>
                    <a:pt x="39114" y="794310"/>
                    <a:pt x="421049" y="260488"/>
                    <a:pt x="635024" y="248983"/>
                  </a:cubicBezTo>
                  <a:cubicBezTo>
                    <a:pt x="848999" y="237478"/>
                    <a:pt x="1076779" y="718378"/>
                    <a:pt x="1283852" y="676961"/>
                  </a:cubicBezTo>
                  <a:cubicBezTo>
                    <a:pt x="1490925" y="635544"/>
                    <a:pt x="1688795" y="-20229"/>
                    <a:pt x="1877462" y="480"/>
                  </a:cubicBezTo>
                  <a:cubicBezTo>
                    <a:pt x="2066129" y="21189"/>
                    <a:pt x="2190373" y="605632"/>
                    <a:pt x="2415852" y="801213"/>
                  </a:cubicBezTo>
                  <a:cubicBezTo>
                    <a:pt x="2641331" y="996794"/>
                    <a:pt x="2948489" y="1077328"/>
                    <a:pt x="3230339" y="1173968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2557" name="Straight Connector 31"/>
            <p:cNvCxnSpPr>
              <a:cxnSpLocks noChangeShapeType="1"/>
            </p:cNvCxnSpPr>
            <p:nvPr/>
          </p:nvCxnSpPr>
          <p:spPr bwMode="auto">
            <a:xfrm flipH="1">
              <a:off x="7948878" y="3297188"/>
              <a:ext cx="176086" cy="29513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558" name="Group 32"/>
            <p:cNvGrpSpPr>
              <a:grpSpLocks/>
            </p:cNvGrpSpPr>
            <p:nvPr/>
          </p:nvGrpSpPr>
          <p:grpSpPr bwMode="auto">
            <a:xfrm>
              <a:off x="6949949" y="2069766"/>
              <a:ext cx="1645251" cy="724141"/>
              <a:chOff x="7074194" y="1793646"/>
              <a:chExt cx="1645251" cy="724141"/>
            </a:xfrm>
          </p:grpSpPr>
          <p:cxnSp>
            <p:nvCxnSpPr>
              <p:cNvPr id="22567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7074194" y="2510361"/>
                <a:ext cx="185676" cy="7426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8" name="TextBox 34"/>
              <p:cNvSpPr txBox="1">
                <a:spLocks noChangeArrowheads="1"/>
              </p:cNvSpPr>
              <p:nvPr/>
            </p:nvSpPr>
            <p:spPr bwMode="auto">
              <a:xfrm>
                <a:off x="7550903" y="1793646"/>
                <a:ext cx="11685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800000"/>
                    </a:solidFill>
                    <a:latin typeface="Helvetica" pitchFamily="2" charset="0"/>
                    <a:cs typeface="Arial" charset="0"/>
                  </a:rPr>
                  <a:t>quantized value of</a:t>
                </a:r>
              </a:p>
              <a:p>
                <a:r>
                  <a:rPr lang="en-US" sz="1200" i="0" dirty="0">
                    <a:solidFill>
                      <a:srgbClr val="800000"/>
                    </a:solidFill>
                    <a:latin typeface="Helvetica" pitchFamily="2" charset="0"/>
                    <a:cs typeface="Arial" charset="0"/>
                  </a:rPr>
                  <a:t>analog value</a:t>
                </a:r>
              </a:p>
            </p:txBody>
          </p:sp>
          <p:cxnSp>
            <p:nvCxnSpPr>
              <p:cNvPr id="22569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7189314" y="1942186"/>
                <a:ext cx="427051" cy="542179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59" name="Group 36"/>
            <p:cNvGrpSpPr>
              <a:grpSpLocks/>
            </p:cNvGrpSpPr>
            <p:nvPr/>
          </p:nvGrpSpPr>
          <p:grpSpPr bwMode="auto">
            <a:xfrm>
              <a:off x="5549260" y="2008293"/>
              <a:ext cx="1442931" cy="785213"/>
              <a:chOff x="5673505" y="1732173"/>
              <a:chExt cx="1442931" cy="785213"/>
            </a:xfrm>
          </p:grpSpPr>
          <p:sp>
            <p:nvSpPr>
              <p:cNvPr id="22564" name="TextBox 37"/>
              <p:cNvSpPr txBox="1">
                <a:spLocks noChangeArrowheads="1"/>
              </p:cNvSpPr>
              <p:nvPr/>
            </p:nvSpPr>
            <p:spPr bwMode="auto">
              <a:xfrm>
                <a:off x="5673505" y="1732173"/>
                <a:ext cx="11051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 sz="1200" i="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quantization error</a:t>
                </a:r>
              </a:p>
            </p:txBody>
          </p:sp>
          <p:cxnSp>
            <p:nvCxnSpPr>
              <p:cNvPr id="22565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7112679" y="2314493"/>
                <a:ext cx="3757" cy="20289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66" name="Straight Connector 39"/>
              <p:cNvCxnSpPr>
                <a:cxnSpLocks noChangeShapeType="1"/>
                <a:stCxn id="22564" idx="3"/>
              </p:cNvCxnSpPr>
              <p:nvPr/>
            </p:nvCxnSpPr>
            <p:spPr bwMode="auto">
              <a:xfrm>
                <a:off x="6778619" y="1963006"/>
                <a:ext cx="292728" cy="3928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60" name="Group 40"/>
            <p:cNvGrpSpPr>
              <a:grpSpLocks/>
            </p:cNvGrpSpPr>
            <p:nvPr/>
          </p:nvGrpSpPr>
          <p:grpSpPr bwMode="auto">
            <a:xfrm>
              <a:off x="5056047" y="4114460"/>
              <a:ext cx="2583010" cy="1135938"/>
              <a:chOff x="5180292" y="3838340"/>
              <a:chExt cx="2583010" cy="1135938"/>
            </a:xfrm>
          </p:grpSpPr>
          <p:cxnSp>
            <p:nvCxnSpPr>
              <p:cNvPr id="22561" name="Straight Arrow Connector 41"/>
              <p:cNvCxnSpPr>
                <a:cxnSpLocks noChangeShapeType="1"/>
              </p:cNvCxnSpPr>
              <p:nvPr/>
            </p:nvCxnSpPr>
            <p:spPr bwMode="auto">
              <a:xfrm flipV="1">
                <a:off x="5180292" y="3838340"/>
                <a:ext cx="2583010" cy="14269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2" name="TextBox 42"/>
              <p:cNvSpPr txBox="1">
                <a:spLocks noChangeArrowheads="1"/>
              </p:cNvSpPr>
              <p:nvPr/>
            </p:nvSpPr>
            <p:spPr bwMode="auto">
              <a:xfrm>
                <a:off x="5639878" y="4512613"/>
                <a:ext cx="17095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sampling rate</a:t>
                </a:r>
              </a:p>
              <a:p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(</a:t>
                </a:r>
                <a:r>
                  <a:rPr lang="en-US" sz="120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N </a:t>
                </a:r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sample/sec)</a:t>
                </a:r>
              </a:p>
            </p:txBody>
          </p:sp>
          <p:cxnSp>
            <p:nvCxnSpPr>
              <p:cNvPr id="22563" name="Straight Connector 43"/>
              <p:cNvCxnSpPr>
                <a:cxnSpLocks noChangeShapeType="1"/>
              </p:cNvCxnSpPr>
              <p:nvPr/>
            </p:nvCxnSpPr>
            <p:spPr bwMode="auto">
              <a:xfrm flipV="1">
                <a:off x="6650182" y="3881146"/>
                <a:ext cx="214061" cy="713447"/>
              </a:xfrm>
              <a:prstGeom prst="line">
                <a:avLst/>
              </a:prstGeom>
              <a:noFill/>
              <a:ln w="9525">
                <a:solidFill>
                  <a:srgbClr val="00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5782" y="1339850"/>
            <a:ext cx="5211619" cy="52609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Video: sequence of images displayed at constant rate</a:t>
            </a:r>
          </a:p>
          <a:p>
            <a:pPr marL="682625" lvl="1" indent="-225425">
              <a:defRPr/>
            </a:pPr>
            <a:r>
              <a:rPr lang="en-US" dirty="0"/>
              <a:t>e.g., 24 images/sec</a:t>
            </a:r>
          </a:p>
          <a:p>
            <a:pPr>
              <a:defRPr/>
            </a:pPr>
            <a:r>
              <a:rPr lang="en-US" sz="2400" dirty="0"/>
              <a:t>Digital image: array of pixels</a:t>
            </a:r>
          </a:p>
          <a:p>
            <a:pPr marL="682625" lvl="1" indent="-225425">
              <a:defRPr/>
            </a:pPr>
            <a:r>
              <a:rPr lang="en-US" dirty="0"/>
              <a:t>each pixel represented by bits</a:t>
            </a:r>
          </a:p>
          <a:p>
            <a:pPr>
              <a:defRPr/>
            </a:pPr>
            <a:r>
              <a:rPr lang="en-US" sz="2400" dirty="0"/>
              <a:t>Coding: use redundancy </a:t>
            </a:r>
            <a:r>
              <a:rPr lang="en-US" sz="2400" i="1" dirty="0">
                <a:solidFill>
                  <a:srgbClr val="CC0000"/>
                </a:solidFill>
              </a:rPr>
              <a:t>within</a:t>
            </a:r>
            <a:r>
              <a:rPr lang="en-US" sz="2400" dirty="0"/>
              <a:t> and </a:t>
            </a:r>
            <a:r>
              <a:rPr lang="en-US" sz="2400" i="1" dirty="0">
                <a:solidFill>
                  <a:srgbClr val="CC0000"/>
                </a:solidFill>
              </a:rPr>
              <a:t>between</a:t>
            </a:r>
            <a:r>
              <a:rPr lang="en-US" sz="2400" dirty="0">
                <a:solidFill>
                  <a:srgbClr val="CC0000"/>
                </a:solidFill>
              </a:rPr>
              <a:t> </a:t>
            </a:r>
            <a:r>
              <a:rPr lang="en-US" sz="2400" dirty="0"/>
              <a:t>images to decrease # bits used to encode image</a:t>
            </a:r>
          </a:p>
          <a:p>
            <a:pPr marL="682625" lvl="1" indent="-225425">
              <a:defRPr/>
            </a:pPr>
            <a:r>
              <a:rPr lang="en-US" dirty="0"/>
              <a:t>spatial (within image)</a:t>
            </a:r>
          </a:p>
          <a:p>
            <a:pPr marL="682625" lvl="1" indent="-225425">
              <a:defRPr/>
            </a:pPr>
            <a:r>
              <a:rPr lang="en-US" dirty="0"/>
              <a:t>temporal (from one image to next)</a:t>
            </a:r>
          </a:p>
          <a:p>
            <a:pPr marL="225425" indent="-225425">
              <a:defRPr/>
            </a:pPr>
            <a:r>
              <a:rPr lang="en-US" sz="2400" dirty="0"/>
              <a:t>Coding/decoding algorithm often called a </a:t>
            </a:r>
            <a:r>
              <a:rPr lang="en-US" sz="2400" dirty="0">
                <a:solidFill>
                  <a:srgbClr val="C00000"/>
                </a:solidFill>
              </a:rPr>
              <a:t>codec</a:t>
            </a:r>
          </a:p>
          <a:p>
            <a:pPr marL="682625" lvl="1" indent="-225425">
              <a:defRPr/>
            </a:pPr>
            <a:endParaRPr lang="en-US" sz="20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681" y="106363"/>
            <a:ext cx="548870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Video representation</a:t>
            </a:r>
          </a:p>
        </p:txBody>
      </p:sp>
      <p:pic>
        <p:nvPicPr>
          <p:cNvPr id="2458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869113" y="295276"/>
            <a:ext cx="3275012" cy="1730375"/>
            <a:chOff x="5345311" y="524250"/>
            <a:chExt cx="3274238" cy="1730242"/>
          </a:xfrm>
        </p:grpSpPr>
        <p:sp>
          <p:nvSpPr>
            <p:cNvPr id="24589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4590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Arial" charset="0"/>
                  <a:cs typeface="Arial" charset="0"/>
                </a:rPr>
                <a:t>instead of sending</a:t>
              </a:r>
              <a:r>
                <a:rPr lang="en-US" sz="1400" dirty="0">
                  <a:latin typeface="Arial" charset="0"/>
                  <a:cs typeface="Arial" charset="0"/>
                </a:rPr>
                <a:t> N </a:t>
              </a:r>
              <a:r>
                <a:rPr lang="en-US" sz="1400" i="0" dirty="0">
                  <a:latin typeface="Arial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Arial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Arial" charset="0"/>
                  <a:cs typeface="Arial" charset="0"/>
                </a:rPr>
                <a:t>N)</a:t>
              </a:r>
            </a:p>
          </p:txBody>
        </p:sp>
        <p:sp>
          <p:nvSpPr>
            <p:cNvPr id="24591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4592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32601" y="38814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197851" y="6230939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5862638" y="4857750"/>
            <a:ext cx="22780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temporal coding example: </a:t>
            </a:r>
            <a:r>
              <a:rPr lang="en-US" sz="1400" i="0" dirty="0">
                <a:latin typeface="Arial" charset="0"/>
                <a:cs typeface="Arial" charset="0"/>
              </a:rPr>
              <a:t>instead of sending complete frame at i+1, send only differences from frame i</a:t>
            </a:r>
          </a:p>
        </p:txBody>
      </p: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7673976" y="4181476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8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680" y="106363"/>
            <a:ext cx="561657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Video representation</a:t>
            </a:r>
          </a:p>
        </p:txBody>
      </p:sp>
      <p:pic>
        <p:nvPicPr>
          <p:cNvPr id="26629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630" name="Group 15"/>
          <p:cNvGrpSpPr>
            <a:grpSpLocks/>
          </p:cNvGrpSpPr>
          <p:nvPr/>
        </p:nvGrpSpPr>
        <p:grpSpPr bwMode="auto">
          <a:xfrm>
            <a:off x="6869113" y="295276"/>
            <a:ext cx="3275012" cy="1730347"/>
            <a:chOff x="5345311" y="524250"/>
            <a:chExt cx="3274238" cy="1730214"/>
          </a:xfrm>
        </p:grpSpPr>
        <p:sp>
          <p:nvSpPr>
            <p:cNvPr id="26637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453938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Helvetica" pitchFamily="2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6638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Helvetica" pitchFamily="2" charset="0"/>
                  <a:cs typeface="Arial" charset="0"/>
                </a:rPr>
                <a:t>instead of sending</a:t>
              </a:r>
              <a:r>
                <a:rPr lang="en-US" sz="1400" dirty="0">
                  <a:latin typeface="Helvetica" pitchFamily="2" charset="0"/>
                  <a:cs typeface="Arial" charset="0"/>
                </a:rPr>
                <a:t> N </a:t>
              </a:r>
              <a:r>
                <a:rPr lang="en-US" sz="1400" i="0" dirty="0">
                  <a:latin typeface="Helvetica" pitchFamily="2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Helvetica" pitchFamily="2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Helvetica" pitchFamily="2" charset="0"/>
                  <a:cs typeface="Arial" charset="0"/>
                </a:rPr>
                <a:t>N)</a:t>
              </a:r>
            </a:p>
          </p:txBody>
        </p:sp>
        <p:sp>
          <p:nvSpPr>
            <p:cNvPr id="26639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453938" cy="369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Helvetica" pitchFamily="2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6640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663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Box 17"/>
          <p:cNvSpPr txBox="1">
            <a:spLocks noChangeArrowheads="1"/>
          </p:cNvSpPr>
          <p:nvPr/>
        </p:nvSpPr>
        <p:spPr bwMode="auto">
          <a:xfrm>
            <a:off x="6832601" y="38814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 i</a:t>
            </a:r>
          </a:p>
        </p:txBody>
      </p:sp>
      <p:sp>
        <p:nvSpPr>
          <p:cNvPr id="26633" name="TextBox 23"/>
          <p:cNvSpPr txBox="1">
            <a:spLocks noChangeArrowheads="1"/>
          </p:cNvSpPr>
          <p:nvPr/>
        </p:nvSpPr>
        <p:spPr bwMode="auto">
          <a:xfrm>
            <a:off x="8197851" y="6230939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 i+1</a:t>
            </a:r>
          </a:p>
        </p:txBody>
      </p:sp>
      <p:sp>
        <p:nvSpPr>
          <p:cNvPr id="26634" name="TextBox 26"/>
          <p:cNvSpPr txBox="1">
            <a:spLocks noChangeArrowheads="1"/>
          </p:cNvSpPr>
          <p:nvPr/>
        </p:nvSpPr>
        <p:spPr bwMode="auto">
          <a:xfrm>
            <a:off x="5862638" y="4857750"/>
            <a:ext cx="2278062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temporal coding example: </a:t>
            </a:r>
            <a:r>
              <a:rPr lang="en-US" sz="1400" i="0" dirty="0">
                <a:latin typeface="Helvetica" pitchFamily="2" charset="0"/>
                <a:cs typeface="Arial" charset="0"/>
              </a:rPr>
              <a:t>instead of sending complete frame at i+1, send only differences from frame i</a:t>
            </a:r>
          </a:p>
        </p:txBody>
      </p:sp>
      <p:cxnSp>
        <p:nvCxnSpPr>
          <p:cNvPr id="26635" name="Straight Connector 28"/>
          <p:cNvCxnSpPr>
            <a:cxnSpLocks noChangeShapeType="1"/>
          </p:cNvCxnSpPr>
          <p:nvPr/>
        </p:nvCxnSpPr>
        <p:spPr bwMode="auto">
          <a:xfrm>
            <a:off x="7673976" y="4181476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655782" y="1228725"/>
            <a:ext cx="5281468" cy="490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Video </a:t>
            </a:r>
            <a:r>
              <a:rPr lang="en-US" sz="2400" i="1" dirty="0">
                <a:solidFill>
                  <a:srgbClr val="CC0000"/>
                </a:solidFill>
                <a:latin typeface="Helvetica" pitchFamily="2" charset="0"/>
              </a:rPr>
              <a:t>bit rate</a:t>
            </a: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: </a:t>
            </a:r>
            <a:r>
              <a:rPr lang="en-US" sz="2400" dirty="0">
                <a:latin typeface="Helvetica" pitchFamily="2" charset="0"/>
              </a:rPr>
              <a:t>effective bits per second of the video after encoding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CBR: (constant bit rate): </a:t>
            </a:r>
            <a:r>
              <a:rPr lang="en-US" sz="2400" dirty="0">
                <a:solidFill>
                  <a:srgbClr val="000000"/>
                </a:solidFill>
                <a:latin typeface="Helvetica" pitchFamily="2" charset="0"/>
              </a:rPr>
              <a:t>video encoding rate fixed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VBR:  (variable bit rate): </a:t>
            </a:r>
            <a:r>
              <a:rPr lang="en-US" sz="2400" dirty="0">
                <a:solidFill>
                  <a:srgbClr val="000000"/>
                </a:solidFill>
                <a:latin typeface="Helvetica" pitchFamily="2" charset="0"/>
              </a:rPr>
              <a:t>video </a:t>
            </a:r>
            <a:r>
              <a:rPr lang="en-US" sz="2400" dirty="0">
                <a:latin typeface="Helvetica" pitchFamily="2" charset="0"/>
              </a:rPr>
              <a:t>encoding rate changes as amount of spatial, temporal coding changes 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examples: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MPEG 1 (CD-ROM) 1.5 Mbps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MPEG2 (DVD) 3-6 Mbps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dirty="0">
                <a:latin typeface="Helvetica" pitchFamily="2" charset="0"/>
              </a:rPr>
              <a:t>MPEG4 (often used in Internet, &lt; 1 Mbps)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9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87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1735</Words>
  <Application>Microsoft Macintosh PowerPoint</Application>
  <PresentationFormat>Widescreen</PresentationFormat>
  <Paragraphs>313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 Narrow</vt:lpstr>
      <vt:lpstr>Calibri</vt:lpstr>
      <vt:lpstr>Helvetica</vt:lpstr>
      <vt:lpstr>Tahoma</vt:lpstr>
      <vt:lpstr>Times New Roman</vt:lpstr>
      <vt:lpstr>Wingdings</vt:lpstr>
      <vt:lpstr>Office Theme</vt:lpstr>
      <vt:lpstr>Streaming multimedia</vt:lpstr>
      <vt:lpstr>Multimedia networking</vt:lpstr>
      <vt:lpstr>What’s different about these applications?</vt:lpstr>
      <vt:lpstr>Digital representation of audio and video</vt:lpstr>
      <vt:lpstr>Digital representation of audio</vt:lpstr>
      <vt:lpstr>Audio representation</vt:lpstr>
      <vt:lpstr>Audio representation</vt:lpstr>
      <vt:lpstr>Video representation</vt:lpstr>
      <vt:lpstr>Video representation</vt:lpstr>
      <vt:lpstr>Multimedia networking: 3 application types</vt:lpstr>
      <vt:lpstr>Streaming video</vt:lpstr>
      <vt:lpstr>Streaming stored content</vt:lpstr>
      <vt:lpstr>Streaming stored video: </vt:lpstr>
      <vt:lpstr>Streaming stored video: challenges</vt:lpstr>
      <vt:lpstr>Streaming stored video: revisited</vt:lpstr>
      <vt:lpstr>Client-side buffering, playout</vt:lpstr>
      <vt:lpstr>Client-side buffering, playout</vt:lpstr>
      <vt:lpstr>Client-side buffering, playout</vt:lpstr>
      <vt:lpstr>Streaming multimedia: UDP</vt:lpstr>
      <vt:lpstr>Streaming multimedia: HTTP/TCP</vt:lpstr>
      <vt:lpstr>Streaming multimedia with DASH</vt:lpstr>
      <vt:lpstr>Dynamic Adaptive Streaming over HTTP (DASH)</vt:lpstr>
      <vt:lpstr>DASH: Key ideas</vt:lpstr>
      <vt:lpstr>DASH Data model</vt:lpstr>
      <vt:lpstr>Dynamic bit rate changing of streams</vt:lpstr>
      <vt:lpstr>Media Presentation Descriptor (MPD)</vt:lpstr>
      <vt:lpstr>               Video Delivery using CDN</vt:lpstr>
      <vt:lpstr>              Server Selection</vt:lpstr>
      <vt:lpstr>DASH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3149</cp:revision>
  <cp:lastPrinted>2019-04-24T13:55:27Z</cp:lastPrinted>
  <dcterms:created xsi:type="dcterms:W3CDTF">2019-01-23T03:40:12Z</dcterms:created>
  <dcterms:modified xsi:type="dcterms:W3CDTF">2019-04-26T16:14:08Z</dcterms:modified>
</cp:coreProperties>
</file>