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21" r:id="rId2"/>
    <p:sldId id="424" r:id="rId3"/>
    <p:sldId id="373" r:id="rId4"/>
    <p:sldId id="375" r:id="rId5"/>
    <p:sldId id="376" r:id="rId6"/>
    <p:sldId id="377" r:id="rId7"/>
    <p:sldId id="378" r:id="rId8"/>
    <p:sldId id="861" r:id="rId9"/>
    <p:sldId id="2054" r:id="rId10"/>
    <p:sldId id="2056" r:id="rId11"/>
    <p:sldId id="1042" r:id="rId12"/>
    <p:sldId id="344" r:id="rId13"/>
    <p:sldId id="897" r:id="rId14"/>
    <p:sldId id="1041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898" r:id="rId26"/>
    <p:sldId id="901" r:id="rId27"/>
    <p:sldId id="902" r:id="rId28"/>
    <p:sldId id="905" r:id="rId29"/>
    <p:sldId id="906" r:id="rId30"/>
    <p:sldId id="644" r:id="rId31"/>
    <p:sldId id="645" r:id="rId32"/>
    <p:sldId id="907" r:id="rId33"/>
    <p:sldId id="646" r:id="rId34"/>
    <p:sldId id="908" r:id="rId35"/>
    <p:sldId id="909" r:id="rId36"/>
    <p:sldId id="358" r:id="rId37"/>
    <p:sldId id="36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34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27F22E-D5F5-B148-8280-A2259A956C0E}" type="slidenum">
              <a:rPr lang="en-US" altLang="x-none" sz="1300" b="0">
                <a:latin typeface="Times New Roman" charset="0"/>
              </a:rPr>
              <a:pPr eaLnBrk="1" hangingPunct="1"/>
              <a:t>24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645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DB1C56-5162-3F44-817F-56119D0F937A}" type="slidenum">
              <a:rPr lang="en-US" altLang="x-none" sz="1300" b="0">
                <a:latin typeface="Times New Roman" charset="0"/>
              </a:rPr>
              <a:pPr eaLnBrk="1" hangingPunct="1"/>
              <a:t>36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4361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2D68CB-A237-BE4E-875B-9BBBC8A51BCF}" type="slidenum">
              <a:rPr lang="en-US" altLang="x-none" sz="1300" b="0">
                <a:latin typeface="Times New Roman" charset="0"/>
              </a:rPr>
              <a:pPr eaLnBrk="1" hangingPunct="1"/>
              <a:t>37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9990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9316-6154-7D2E-C0C8-B52BDC5A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Control Planes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7FF1B-80BC-49B3-F131-A8AC3965A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51E96-76DB-CF62-DAE3-D3741049D3C7}"/>
              </a:ext>
            </a:extLst>
          </p:cNvPr>
          <p:cNvSpPr txBox="1"/>
          <p:nvPr/>
        </p:nvSpPr>
        <p:spPr>
          <a:xfrm>
            <a:off x="3778784" y="6202497"/>
            <a:ext cx="412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Acknowledgment: Jennifer Rexford</a:t>
            </a:r>
          </a:p>
        </p:txBody>
      </p:sp>
    </p:spTree>
    <p:extLst>
      <p:ext uri="{BB962C8B-B14F-4D97-AF65-F5344CB8AC3E}">
        <p14:creationId xmlns:p14="http://schemas.microsoft.com/office/powerpoint/2010/main" val="283005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065" y="5570818"/>
            <a:ext cx="59699" cy="460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12" y="6032237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</a:p>
          <a:p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0" y="4261458"/>
            <a:ext cx="3213099" cy="200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processing, moving packet from input port to output port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1131" y="3881001"/>
            <a:ext cx="1785893" cy="54033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1" y="1435203"/>
            <a:ext cx="3213099" cy="28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altLang="en-US" b="1" dirty="0">
                <a:latin typeface="Helvetica" pitchFamily="2" charset="0"/>
              </a:rPr>
              <a:t> control plane:</a:t>
            </a:r>
            <a:r>
              <a:rPr lang="en-US" altLang="en-US" sz="2400" dirty="0">
                <a:latin typeface="Helvetica" pitchFamily="2" charset="0"/>
              </a:rPr>
              <a:t> Components in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every router</a:t>
            </a:r>
            <a:r>
              <a:rPr lang="en-US" altLang="en-US" sz="2400" dirty="0">
                <a:latin typeface="Helvetica" pitchFamily="2" charset="0"/>
              </a:rPr>
              <a:t> interact with other components to produce a routing outcome.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471" y="2094151"/>
            <a:ext cx="1144292" cy="60324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Per-router control plane</a:t>
            </a:r>
          </a:p>
        </p:txBody>
      </p:sp>
      <p:pic>
        <p:nvPicPr>
          <p:cNvPr id="4" name="Picture 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6838288-E60D-CA49-979A-C261BDA5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98" y="2391006"/>
            <a:ext cx="1219200" cy="107124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E72B4C-1CB9-6E49-ABB3-A31B19D2D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720" y="2104276"/>
            <a:ext cx="638972" cy="522795"/>
          </a:xfrm>
          <a:prstGeom prst="rect">
            <a:avLst/>
          </a:prstGeom>
        </p:spPr>
      </p:pic>
      <p:pic>
        <p:nvPicPr>
          <p:cNvPr id="249" name="Picture 24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FDD3A60-7003-B948-9DB2-D1905F1D9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68043" y="1991088"/>
            <a:ext cx="638972" cy="52279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DE9AF33F-5F6D-D446-9940-0B28F478F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248" y="5938367"/>
            <a:ext cx="1387358" cy="913494"/>
          </a:xfrm>
          <a:prstGeom prst="rect">
            <a:avLst/>
          </a:prstGeom>
        </p:spPr>
      </p:pic>
      <p:pic>
        <p:nvPicPr>
          <p:cNvPr id="253" name="Picture 252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F75DE10-A96B-6044-AB55-7DDE7970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08" y="2386250"/>
            <a:ext cx="764258" cy="671512"/>
          </a:xfrm>
          <a:prstGeom prst="rect">
            <a:avLst/>
          </a:prstGeom>
        </p:spPr>
      </p:pic>
      <p:pic>
        <p:nvPicPr>
          <p:cNvPr id="254" name="Picture 25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CE400521-37E1-5043-9FD4-378BE602C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051" y="3100229"/>
            <a:ext cx="598940" cy="526256"/>
          </a:xfrm>
          <a:prstGeom prst="rect">
            <a:avLst/>
          </a:prstGeom>
        </p:spPr>
      </p:pic>
      <p:pic>
        <p:nvPicPr>
          <p:cNvPr id="255" name="Picture 25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7A4553D6-73F9-C14F-A616-A75484EE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610" y="3100229"/>
            <a:ext cx="598940" cy="526256"/>
          </a:xfrm>
          <a:prstGeom prst="rect">
            <a:avLst/>
          </a:prstGeom>
        </p:spPr>
      </p:pic>
      <p:pic>
        <p:nvPicPr>
          <p:cNvPr id="256" name="Picture 25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0BDE0B2C-AE9B-F345-B31D-5B2B5756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28" y="2595222"/>
            <a:ext cx="598940" cy="526256"/>
          </a:xfrm>
          <a:prstGeom prst="rect">
            <a:avLst/>
          </a:prstGeom>
        </p:spPr>
      </p:pic>
      <p:pic>
        <p:nvPicPr>
          <p:cNvPr id="257" name="Picture 2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1516E3-BB5F-8843-B1C6-8A147D55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238" y="2047855"/>
            <a:ext cx="638972" cy="522795"/>
          </a:xfrm>
          <a:prstGeom prst="rect">
            <a:avLst/>
          </a:prstGeom>
        </p:spPr>
      </p:pic>
      <p:pic>
        <p:nvPicPr>
          <p:cNvPr id="258" name="Picture 25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4F45F5-BB21-C841-9088-570C35177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77295" y="2118581"/>
            <a:ext cx="638972" cy="522795"/>
          </a:xfrm>
          <a:prstGeom prst="rect">
            <a:avLst/>
          </a:prstGeom>
        </p:spPr>
      </p:pic>
      <p:pic>
        <p:nvPicPr>
          <p:cNvPr id="259" name="Picture 2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279FB5-388F-6349-BA30-32341B973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447" y="4839906"/>
            <a:ext cx="1281340" cy="1048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310A3-290F-0147-A9C9-67046868BA73}"/>
              </a:ext>
            </a:extLst>
          </p:cNvPr>
          <p:cNvSpPr txBox="1"/>
          <p:nvPr/>
        </p:nvSpPr>
        <p:spPr>
          <a:xfrm>
            <a:off x="10435176" y="505747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DD07164-F2A8-1B48-B416-1CAB8613B4BC}"/>
              </a:ext>
            </a:extLst>
          </p:cNvPr>
          <p:cNvSpPr txBox="1"/>
          <p:nvPr/>
        </p:nvSpPr>
        <p:spPr>
          <a:xfrm>
            <a:off x="10454443" y="609623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8B94C-0DCE-8D40-85B2-832A2DC58BFC}"/>
              </a:ext>
            </a:extLst>
          </p:cNvPr>
          <p:cNvSpPr txBox="1"/>
          <p:nvPr/>
        </p:nvSpPr>
        <p:spPr>
          <a:xfrm>
            <a:off x="10479587" y="3917935"/>
            <a:ext cx="1721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225898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  <p:bldP spid="9" grpId="0"/>
      <p:bldP spid="260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Routing protocols enable FT computation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95850"/>
          </a:xfrm>
        </p:spPr>
        <p:txBody>
          <a:bodyPr>
            <a:normAutofit lnSpcReduction="10000"/>
          </a:bodyPr>
          <a:lstStyle/>
          <a:p>
            <a:r>
              <a:rPr lang="en-US" altLang="x-none" dirty="0"/>
              <a:t>What does the protocol compute?</a:t>
            </a:r>
          </a:p>
          <a:p>
            <a:pPr lvl="1"/>
            <a:r>
              <a:rPr lang="en-US" altLang="x-none" dirty="0"/>
              <a:t>Spanning tree, shortest path, local policy, arbitrary end-to-end paths</a:t>
            </a:r>
          </a:p>
          <a:p>
            <a:endParaRPr lang="en-US" altLang="x-none" dirty="0"/>
          </a:p>
          <a:p>
            <a:r>
              <a:rPr lang="en-US" altLang="x-none" dirty="0"/>
              <a:t>What algorithm does the protocol run?</a:t>
            </a:r>
          </a:p>
          <a:p>
            <a:pPr lvl="1"/>
            <a:r>
              <a:rPr lang="en-US" altLang="x-none" dirty="0"/>
              <a:t>Information exchange + computation</a:t>
            </a:r>
          </a:p>
          <a:p>
            <a:pPr lvl="1"/>
            <a:r>
              <a:rPr lang="en-US" altLang="x-none" dirty="0"/>
              <a:t>Spanning-tree construction, distance vector, link-state routing, path-vector routing, source routing, end-to-end signaling</a:t>
            </a:r>
          </a:p>
          <a:p>
            <a:endParaRPr lang="en-US" altLang="x-none" dirty="0"/>
          </a:p>
          <a:p>
            <a:r>
              <a:rPr lang="en-US" altLang="x-none" dirty="0"/>
              <a:t>How do routers learn end-host locations?</a:t>
            </a:r>
          </a:p>
          <a:p>
            <a:pPr lvl="1"/>
            <a:r>
              <a:rPr lang="en-US" altLang="x-none" dirty="0"/>
              <a:t>Learning/flooding, injecting into the routing protocol, dissemination using a different protocol, and directory server</a:t>
            </a:r>
          </a:p>
        </p:txBody>
      </p:sp>
    </p:spTree>
    <p:extLst>
      <p:ext uri="{BB962C8B-B14F-4D97-AF65-F5344CB8AC3E}">
        <p14:creationId xmlns:p14="http://schemas.microsoft.com/office/powerpoint/2010/main" val="6364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C00000"/>
                </a:solidFill>
              </a:rPr>
              <a:t>good paths </a:t>
            </a:r>
            <a:r>
              <a:rPr lang="en-US" dirty="0"/>
              <a:t>from source to destination</a:t>
            </a:r>
          </a:p>
          <a:p>
            <a:endParaRPr lang="en-US" dirty="0"/>
          </a:p>
          <a:p>
            <a:r>
              <a:rPr lang="en-US" dirty="0"/>
              <a:t>“Good” = least </a:t>
            </a:r>
            <a:r>
              <a:rPr lang="en-US" dirty="0">
                <a:solidFill>
                  <a:srgbClr val="C00000"/>
                </a:solidFill>
              </a:rPr>
              <a:t>cost</a:t>
            </a:r>
            <a:endParaRPr lang="en-US" dirty="0"/>
          </a:p>
          <a:p>
            <a:pPr lvl="1"/>
            <a:r>
              <a:rPr lang="en-US" dirty="0"/>
              <a:t>Least propagation delay</a:t>
            </a:r>
          </a:p>
          <a:p>
            <a:pPr lvl="1"/>
            <a:r>
              <a:rPr lang="en-US" dirty="0"/>
              <a:t>Least cost per unit bandwidth (e.g., $ per Gbit/s)</a:t>
            </a:r>
          </a:p>
          <a:p>
            <a:pPr lvl="1"/>
            <a:r>
              <a:rPr lang="en-US" dirty="0"/>
              <a:t>Least congested (workload-driven)</a:t>
            </a:r>
          </a:p>
          <a:p>
            <a:endParaRPr lang="en-US" dirty="0"/>
          </a:p>
          <a:p>
            <a:r>
              <a:rPr lang="en-US" dirty="0"/>
              <a:t>“Good” =  policy compliant</a:t>
            </a:r>
          </a:p>
          <a:p>
            <a:endParaRPr lang="en-US" dirty="0"/>
          </a:p>
          <a:p>
            <a:r>
              <a:rPr lang="en-US" dirty="0"/>
              <a:t>“Path” = a sequence of router ports (links)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Make networks resilient to failures</a:t>
            </a:r>
          </a:p>
          <a:p>
            <a:endParaRPr lang="en-US" dirty="0"/>
          </a:p>
          <a:p>
            <a:r>
              <a:rPr lang="en-US" dirty="0"/>
              <a:t>Routers &amp; links can fail without taking down the entire network</a:t>
            </a:r>
          </a:p>
          <a:p>
            <a:endParaRPr lang="en-US" dirty="0"/>
          </a:p>
          <a:p>
            <a:r>
              <a:rPr lang="en-US" dirty="0"/>
              <a:t>Entire subsets can be unreachable; rest still reachable</a:t>
            </a:r>
          </a:p>
          <a:p>
            <a:endParaRPr lang="en-US" dirty="0"/>
          </a:p>
          <a:p>
            <a:r>
              <a:rPr lang="en-US" dirty="0"/>
              <a:t>Hence, the protocol must be </a:t>
            </a:r>
            <a:r>
              <a:rPr lang="en-US" dirty="0">
                <a:solidFill>
                  <a:srgbClr val="C00000"/>
                </a:solidFill>
              </a:rPr>
              <a:t>distributed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345BF760-8BB0-F641-8041-E7F0BBCA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907" y="488040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B70017-E755-F74C-A33E-98477FDCE7AD}"/>
              </a:ext>
            </a:extLst>
          </p:cNvPr>
          <p:cNvCxnSpPr>
            <a:cxnSpLocks/>
          </p:cNvCxnSpPr>
          <p:nvPr/>
        </p:nvCxnSpPr>
        <p:spPr>
          <a:xfrm flipV="1">
            <a:off x="8945533" y="4753069"/>
            <a:ext cx="637759" cy="1273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F8CF659E-9F04-D348-99E1-5BE21C55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23" y="4428030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04FF6-3831-7A47-A96E-D6E74B0411A0}"/>
              </a:ext>
            </a:extLst>
          </p:cNvPr>
          <p:cNvCxnSpPr>
            <a:cxnSpLocks/>
          </p:cNvCxnSpPr>
          <p:nvPr/>
        </p:nvCxnSpPr>
        <p:spPr>
          <a:xfrm>
            <a:off x="10712674" y="4718614"/>
            <a:ext cx="388148" cy="293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82893-F13B-FB41-A649-8B07B4FF3E1B}"/>
              </a:ext>
            </a:extLst>
          </p:cNvPr>
          <p:cNvCxnSpPr>
            <a:cxnSpLocks/>
          </p:cNvCxnSpPr>
          <p:nvPr/>
        </p:nvCxnSpPr>
        <p:spPr>
          <a:xfrm>
            <a:off x="8949990" y="5604109"/>
            <a:ext cx="532204" cy="4514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9" descr="Router Clip Art">
            <a:extLst>
              <a:ext uri="{FF2B5EF4-FFF2-40B4-BE49-F238E27FC236}">
                <a16:creationId xmlns:a16="http://schemas.microsoft.com/office/drawing/2014/main" id="{5FACEA31-7280-3548-BD0A-69A65107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44" y="6055521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C5BF5-D7EB-D04E-8AFC-F2F3CF3CE330}"/>
              </a:ext>
            </a:extLst>
          </p:cNvPr>
          <p:cNvCxnSpPr>
            <a:cxnSpLocks/>
          </p:cNvCxnSpPr>
          <p:nvPr/>
        </p:nvCxnSpPr>
        <p:spPr>
          <a:xfrm flipV="1">
            <a:off x="10567647" y="5787857"/>
            <a:ext cx="648222" cy="3571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9" descr="Router Clip Art">
            <a:extLst>
              <a:ext uri="{FF2B5EF4-FFF2-40B4-BE49-F238E27FC236}">
                <a16:creationId xmlns:a16="http://schemas.microsoft.com/office/drawing/2014/main" id="{175F4BA8-116C-594B-A053-62CB5FC2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822" y="501178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3C1C9B-13F7-0B4A-A03A-DB5B8C121279}"/>
              </a:ext>
            </a:extLst>
          </p:cNvPr>
          <p:cNvCxnSpPr>
            <a:cxnSpLocks/>
          </p:cNvCxnSpPr>
          <p:nvPr/>
        </p:nvCxnSpPr>
        <p:spPr>
          <a:xfrm flipV="1">
            <a:off x="10110028" y="5205447"/>
            <a:ext cx="0" cy="7151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E20B0D9E-A3F5-6A4A-98FE-9DF17CD9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50" y="3879839"/>
            <a:ext cx="568541" cy="695437"/>
          </a:xfrm>
          <a:prstGeom prst="rect">
            <a:avLst/>
          </a:prstGeom>
        </p:spPr>
      </p:pic>
      <p:pic>
        <p:nvPicPr>
          <p:cNvPr id="28" name="Picture 27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4145498-A0B8-A147-A14A-05F037976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536" y="4204263"/>
            <a:ext cx="1035403" cy="1035403"/>
          </a:xfrm>
          <a:prstGeom prst="rect">
            <a:avLst/>
          </a:prstGeom>
        </p:spPr>
      </p:pic>
      <p:sp>
        <p:nvSpPr>
          <p:cNvPr id="29" name="Freeform 28">
            <a:extLst>
              <a:ext uri="{FF2B5EF4-FFF2-40B4-BE49-F238E27FC236}">
                <a16:creationId xmlns:a16="http://schemas.microsoft.com/office/drawing/2014/main" id="{52B45ED0-E7B5-A54C-A559-46A50D1A70DB}"/>
              </a:ext>
            </a:extLst>
          </p:cNvPr>
          <p:cNvSpPr/>
          <p:nvPr/>
        </p:nvSpPr>
        <p:spPr>
          <a:xfrm>
            <a:off x="9190299" y="4934534"/>
            <a:ext cx="1794076" cy="320372"/>
          </a:xfrm>
          <a:custGeom>
            <a:avLst/>
            <a:gdLst>
              <a:gd name="connsiteX0" fmla="*/ 0 w 1794076"/>
              <a:gd name="connsiteY0" fmla="*/ 146752 h 320372"/>
              <a:gd name="connsiteX1" fmla="*/ 601883 w 1794076"/>
              <a:gd name="connsiteY1" fmla="*/ 42580 h 320372"/>
              <a:gd name="connsiteX2" fmla="*/ 1388962 w 1794076"/>
              <a:gd name="connsiteY2" fmla="*/ 19431 h 320372"/>
              <a:gd name="connsiteX3" fmla="*/ 1794076 w 1794076"/>
              <a:gd name="connsiteY3" fmla="*/ 320372 h 32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076" h="320372">
                <a:moveTo>
                  <a:pt x="0" y="146752"/>
                </a:moveTo>
                <a:cubicBezTo>
                  <a:pt x="185194" y="105276"/>
                  <a:pt x="370389" y="63800"/>
                  <a:pt x="601883" y="42580"/>
                </a:cubicBezTo>
                <a:cubicBezTo>
                  <a:pt x="833377" y="21360"/>
                  <a:pt x="1190263" y="-26868"/>
                  <a:pt x="1388962" y="19431"/>
                </a:cubicBezTo>
                <a:cubicBezTo>
                  <a:pt x="1587661" y="65730"/>
                  <a:pt x="1690868" y="193051"/>
                  <a:pt x="1794076" y="320372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1A585E7-F8EA-A54C-B24E-DB6858260130}"/>
              </a:ext>
            </a:extLst>
          </p:cNvPr>
          <p:cNvSpPr/>
          <p:nvPr/>
        </p:nvSpPr>
        <p:spPr>
          <a:xfrm>
            <a:off x="9074552" y="5208608"/>
            <a:ext cx="2013995" cy="896338"/>
          </a:xfrm>
          <a:custGeom>
            <a:avLst/>
            <a:gdLst>
              <a:gd name="connsiteX0" fmla="*/ 0 w 2013995"/>
              <a:gd name="connsiteY0" fmla="*/ 0 h 896338"/>
              <a:gd name="connsiteX1" fmla="*/ 625033 w 2013995"/>
              <a:gd name="connsiteY1" fmla="*/ 787078 h 896338"/>
              <a:gd name="connsiteX2" fmla="*/ 1331089 w 2013995"/>
              <a:gd name="connsiteY2" fmla="*/ 833377 h 896338"/>
              <a:gd name="connsiteX3" fmla="*/ 2013995 w 2013995"/>
              <a:gd name="connsiteY3" fmla="*/ 254643 h 8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995" h="896338">
                <a:moveTo>
                  <a:pt x="0" y="0"/>
                </a:moveTo>
                <a:cubicBezTo>
                  <a:pt x="201592" y="324091"/>
                  <a:pt x="403185" y="648182"/>
                  <a:pt x="625033" y="787078"/>
                </a:cubicBezTo>
                <a:cubicBezTo>
                  <a:pt x="846881" y="925974"/>
                  <a:pt x="1099595" y="922116"/>
                  <a:pt x="1331089" y="833377"/>
                </a:cubicBezTo>
                <a:cubicBezTo>
                  <a:pt x="1562583" y="744638"/>
                  <a:pt x="1788289" y="499640"/>
                  <a:pt x="2013995" y="25464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4D0ACB-D168-B842-BA99-12A6A01F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665" y="4331717"/>
            <a:ext cx="568541" cy="695437"/>
          </a:xfrm>
          <a:prstGeom prst="rect">
            <a:avLst/>
          </a:prstGeom>
        </p:spPr>
      </p:pic>
      <p:pic>
        <p:nvPicPr>
          <p:cNvPr id="32" name="Picture 31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BD8525C-A05A-894A-8B7B-D793725CD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151" y="4656141"/>
            <a:ext cx="1035403" cy="103540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BE9A9E-C134-7547-A998-9F186D3C367F}"/>
              </a:ext>
            </a:extLst>
          </p:cNvPr>
          <p:cNvCxnSpPr>
            <a:cxnSpLocks/>
          </p:cNvCxnSpPr>
          <p:nvPr/>
        </p:nvCxnSpPr>
        <p:spPr>
          <a:xfrm flipV="1">
            <a:off x="10758342" y="5836117"/>
            <a:ext cx="912165" cy="479438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ctrTitle"/>
          </p:nvPr>
        </p:nvSpPr>
        <p:spPr>
          <a:xfrm>
            <a:off x="0" y="2030278"/>
            <a:ext cx="12192000" cy="1851643"/>
          </a:xfrm>
        </p:spPr>
        <p:txBody>
          <a:bodyPr/>
          <a:lstStyle/>
          <a:p>
            <a:r>
              <a:rPr lang="en-US" altLang="x-none" dirty="0"/>
              <a:t>What does the protocol </a:t>
            </a:r>
            <a:br>
              <a:rPr lang="en-US" altLang="x-none" dirty="0"/>
            </a:br>
            <a:r>
              <a:rPr lang="en-US" altLang="x-none" dirty="0"/>
              <a:t>compute?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4301" y="4241973"/>
            <a:ext cx="8009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(the outcome, not the computation)</a:t>
            </a:r>
          </a:p>
        </p:txBody>
      </p:sp>
    </p:spTree>
    <p:extLst>
      <p:ext uri="{BB962C8B-B14F-4D97-AF65-F5344CB8AC3E}">
        <p14:creationId xmlns:p14="http://schemas.microsoft.com/office/powerpoint/2010/main" val="32407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Different ways to represent paths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Trade-offs</a:t>
            </a:r>
          </a:p>
          <a:p>
            <a:pPr lvl="1"/>
            <a:r>
              <a:rPr lang="en-US" altLang="x-none" dirty="0"/>
              <a:t>State required to represent the paths</a:t>
            </a:r>
          </a:p>
          <a:p>
            <a:pPr lvl="1"/>
            <a:r>
              <a:rPr lang="en-US" altLang="x-none" dirty="0"/>
              <a:t>Efficiency of the resulting paths</a:t>
            </a:r>
          </a:p>
          <a:p>
            <a:pPr lvl="1"/>
            <a:r>
              <a:rPr lang="en-US" altLang="x-none" dirty="0"/>
              <a:t>Ability to support multiple paths</a:t>
            </a:r>
          </a:p>
          <a:p>
            <a:pPr lvl="1"/>
            <a:r>
              <a:rPr lang="en-US" altLang="x-none" dirty="0"/>
              <a:t>Complexity of computing the paths</a:t>
            </a:r>
          </a:p>
          <a:p>
            <a:pPr lvl="1"/>
            <a:r>
              <a:rPr lang="en-US" altLang="x-none" dirty="0"/>
              <a:t>Which nodes are “in charge”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Applied in different settings</a:t>
            </a:r>
          </a:p>
          <a:p>
            <a:pPr lvl="1"/>
            <a:r>
              <a:rPr lang="en-US" altLang="x-none" dirty="0"/>
              <a:t>LAN, intra-domain, inter-domain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8505826" y="376078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7699376" y="460533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9312276" y="460533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8429626" y="51816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9428164" y="58340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7391401" y="5603875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8197851" y="6026150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H="1">
            <a:off x="8045451" y="4105276"/>
            <a:ext cx="536575" cy="5381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8890001" y="4067176"/>
            <a:ext cx="498475" cy="6524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8045451" y="491172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8774113" y="5487989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9542464" y="4989513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8736013" y="4143375"/>
            <a:ext cx="844550" cy="17287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 flipV="1">
            <a:off x="7775575" y="5487989"/>
            <a:ext cx="692150" cy="2301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8429625" y="5526088"/>
            <a:ext cx="190500" cy="5000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H="1" flipV="1">
            <a:off x="7735888" y="5910264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Spanning tree (Ethernet)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One tree that reaches every node</a:t>
            </a:r>
          </a:p>
          <a:p>
            <a:pPr lvl="1"/>
            <a:r>
              <a:rPr lang="en-US" altLang="x-none" dirty="0"/>
              <a:t>Single path between each pair of nodes</a:t>
            </a:r>
          </a:p>
          <a:p>
            <a:pPr lvl="1"/>
            <a:r>
              <a:rPr lang="en-US" altLang="x-none" dirty="0"/>
              <a:t>No loops, so can support broadcast easily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Paths are sometimes long</a:t>
            </a:r>
          </a:p>
          <a:p>
            <a:pPr lvl="1"/>
            <a:r>
              <a:rPr lang="en-US" altLang="x-none" dirty="0"/>
              <a:t>Some links are not used at all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3492501" y="4114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2686051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4298951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3416301" y="5535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4414839" y="61880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2378076" y="595788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3184526" y="63801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 flipH="1">
            <a:off x="3032126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3876676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3032126" y="526573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3760788" y="584200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4529139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>
            <a:off x="3722688" y="449738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 flipV="1">
            <a:off x="2762250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 flipV="1">
            <a:off x="3416300" y="588010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 flipH="1" flipV="1">
            <a:off x="2722563" y="626427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AutoShape 20"/>
          <p:cNvSpPr>
            <a:spLocks noChangeArrowheads="1"/>
          </p:cNvSpPr>
          <p:nvPr/>
        </p:nvSpPr>
        <p:spPr bwMode="auto">
          <a:xfrm>
            <a:off x="5413376" y="495935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6" name="Oval 21"/>
          <p:cNvSpPr>
            <a:spLocks noChangeArrowheads="1"/>
          </p:cNvSpPr>
          <p:nvPr/>
        </p:nvSpPr>
        <p:spPr bwMode="auto">
          <a:xfrm>
            <a:off x="8332789" y="41529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7" name="Oval 22"/>
          <p:cNvSpPr>
            <a:spLocks noChangeArrowheads="1"/>
          </p:cNvSpPr>
          <p:nvPr/>
        </p:nvSpPr>
        <p:spPr bwMode="auto">
          <a:xfrm>
            <a:off x="7526339" y="49974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8" name="Oval 23"/>
          <p:cNvSpPr>
            <a:spLocks noChangeArrowheads="1"/>
          </p:cNvSpPr>
          <p:nvPr/>
        </p:nvSpPr>
        <p:spPr bwMode="auto">
          <a:xfrm>
            <a:off x="9139239" y="49974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9" name="Oval 24"/>
          <p:cNvSpPr>
            <a:spLocks noChangeArrowheads="1"/>
          </p:cNvSpPr>
          <p:nvPr/>
        </p:nvSpPr>
        <p:spPr bwMode="auto">
          <a:xfrm>
            <a:off x="8256589" y="55737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0" name="Oval 25"/>
          <p:cNvSpPr>
            <a:spLocks noChangeArrowheads="1"/>
          </p:cNvSpPr>
          <p:nvPr/>
        </p:nvSpPr>
        <p:spPr bwMode="auto">
          <a:xfrm>
            <a:off x="9255126" y="62261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1" name="Oval 26"/>
          <p:cNvSpPr>
            <a:spLocks noChangeArrowheads="1"/>
          </p:cNvSpPr>
          <p:nvPr/>
        </p:nvSpPr>
        <p:spPr bwMode="auto">
          <a:xfrm>
            <a:off x="7218364" y="599598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2" name="Oval 27"/>
          <p:cNvSpPr>
            <a:spLocks noChangeArrowheads="1"/>
          </p:cNvSpPr>
          <p:nvPr/>
        </p:nvSpPr>
        <p:spPr bwMode="auto">
          <a:xfrm>
            <a:off x="8024814" y="64182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 flipH="1">
            <a:off x="7872414" y="44973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>
            <a:off x="8716964" y="44592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>
            <a:off x="7872414" y="530383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8601075" y="588010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9369425" y="53816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Line 33"/>
          <p:cNvSpPr>
            <a:spLocks noChangeShapeType="1"/>
          </p:cNvSpPr>
          <p:nvPr/>
        </p:nvSpPr>
        <p:spPr bwMode="auto">
          <a:xfrm>
            <a:off x="8562975" y="453548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4"/>
          <p:cNvSpPr>
            <a:spLocks noChangeShapeType="1"/>
          </p:cNvSpPr>
          <p:nvPr/>
        </p:nvSpPr>
        <p:spPr bwMode="auto">
          <a:xfrm flipV="1">
            <a:off x="7602538" y="58801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35"/>
          <p:cNvSpPr>
            <a:spLocks noChangeShapeType="1"/>
          </p:cNvSpPr>
          <p:nvPr/>
        </p:nvSpPr>
        <p:spPr bwMode="auto">
          <a:xfrm flipV="1">
            <a:off x="8256588" y="591820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 flipV="1">
            <a:off x="7562850" y="630237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Shortest paths (OSPF/IS-IS)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Shortest path(s) between each pair of nodes</a:t>
            </a:r>
          </a:p>
          <a:p>
            <a:pPr lvl="1"/>
            <a:r>
              <a:rPr lang="en-US" altLang="x-none" dirty="0"/>
              <a:t>Separate shortest-path tree rooted at each node</a:t>
            </a:r>
          </a:p>
          <a:p>
            <a:pPr lvl="1"/>
            <a:r>
              <a:rPr lang="en-US" altLang="x-none" dirty="0"/>
              <a:t>Minimum hop count or minimum sum of edge weights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All nodes need to agree on the link metrics</a:t>
            </a:r>
          </a:p>
          <a:p>
            <a:pPr lvl="1"/>
            <a:r>
              <a:rPr lang="en-US" altLang="x-none" dirty="0"/>
              <a:t>Multipath routing is limited to Equal cost </a:t>
            </a:r>
            <a:r>
              <a:rPr lang="en-US" altLang="x-none" dirty="0" err="1"/>
              <a:t>multiPath</a:t>
            </a:r>
            <a:endParaRPr lang="en-US" altLang="x-none" dirty="0"/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3484564" y="40957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26781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42910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3408364" y="55165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4406901" y="61690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2370139" y="59388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60" name="Oval 11"/>
          <p:cNvSpPr>
            <a:spLocks noChangeArrowheads="1"/>
          </p:cNvSpPr>
          <p:nvPr/>
        </p:nvSpPr>
        <p:spPr bwMode="auto">
          <a:xfrm>
            <a:off x="3176589" y="63611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H="1">
            <a:off x="3024189" y="44402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3868739" y="44021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3024189" y="52466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3752850" y="58229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4521200" y="532447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3714750" y="44783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 flipV="1">
            <a:off x="2754313" y="58229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 flipV="1">
            <a:off x="3408363" y="58610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 flipH="1" flipV="1">
            <a:off x="2714625" y="62452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AutoShape 20"/>
          <p:cNvSpPr>
            <a:spLocks noChangeArrowheads="1"/>
          </p:cNvSpPr>
          <p:nvPr/>
        </p:nvSpPr>
        <p:spPr bwMode="auto">
          <a:xfrm>
            <a:off x="5405439" y="494030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1" name="Oval 22"/>
          <p:cNvSpPr>
            <a:spLocks noChangeArrowheads="1"/>
          </p:cNvSpPr>
          <p:nvPr/>
        </p:nvSpPr>
        <p:spPr bwMode="auto">
          <a:xfrm>
            <a:off x="8324851" y="41338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2" name="Oval 23"/>
          <p:cNvSpPr>
            <a:spLocks noChangeArrowheads="1"/>
          </p:cNvSpPr>
          <p:nvPr/>
        </p:nvSpPr>
        <p:spPr bwMode="auto">
          <a:xfrm>
            <a:off x="7518401" y="49784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3" name="Oval 24"/>
          <p:cNvSpPr>
            <a:spLocks noChangeArrowheads="1"/>
          </p:cNvSpPr>
          <p:nvPr/>
        </p:nvSpPr>
        <p:spPr bwMode="auto">
          <a:xfrm>
            <a:off x="9131301" y="49784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4" name="Oval 25"/>
          <p:cNvSpPr>
            <a:spLocks noChangeArrowheads="1"/>
          </p:cNvSpPr>
          <p:nvPr/>
        </p:nvSpPr>
        <p:spPr bwMode="auto">
          <a:xfrm>
            <a:off x="8248651" y="55546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5" name="Oval 26"/>
          <p:cNvSpPr>
            <a:spLocks noChangeArrowheads="1"/>
          </p:cNvSpPr>
          <p:nvPr/>
        </p:nvSpPr>
        <p:spPr bwMode="auto">
          <a:xfrm>
            <a:off x="9247189" y="62071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6" name="Oval 27"/>
          <p:cNvSpPr>
            <a:spLocks noChangeArrowheads="1"/>
          </p:cNvSpPr>
          <p:nvPr/>
        </p:nvSpPr>
        <p:spPr bwMode="auto">
          <a:xfrm>
            <a:off x="7210426" y="5976939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7" name="Oval 28"/>
          <p:cNvSpPr>
            <a:spLocks noChangeArrowheads="1"/>
          </p:cNvSpPr>
          <p:nvPr/>
        </p:nvSpPr>
        <p:spPr bwMode="auto">
          <a:xfrm>
            <a:off x="8016876" y="63992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 flipH="1">
            <a:off x="7864476" y="44783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29"/>
          <p:cNvSpPr>
            <a:spLocks noChangeShapeType="1"/>
          </p:cNvSpPr>
          <p:nvPr/>
        </p:nvSpPr>
        <p:spPr bwMode="auto">
          <a:xfrm>
            <a:off x="8709026" y="44402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30"/>
          <p:cNvSpPr>
            <a:spLocks noChangeShapeType="1"/>
          </p:cNvSpPr>
          <p:nvPr/>
        </p:nvSpPr>
        <p:spPr bwMode="auto">
          <a:xfrm>
            <a:off x="7864476" y="52847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1"/>
          <p:cNvSpPr>
            <a:spLocks noChangeShapeType="1"/>
          </p:cNvSpPr>
          <p:nvPr/>
        </p:nvSpPr>
        <p:spPr bwMode="auto">
          <a:xfrm>
            <a:off x="8593138" y="58610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32"/>
          <p:cNvSpPr>
            <a:spLocks noChangeShapeType="1"/>
          </p:cNvSpPr>
          <p:nvPr/>
        </p:nvSpPr>
        <p:spPr bwMode="auto">
          <a:xfrm>
            <a:off x="9361489" y="536257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33"/>
          <p:cNvSpPr>
            <a:spLocks noChangeShapeType="1"/>
          </p:cNvSpPr>
          <p:nvPr/>
        </p:nvSpPr>
        <p:spPr bwMode="auto">
          <a:xfrm>
            <a:off x="8555038" y="45164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Line 34"/>
          <p:cNvSpPr>
            <a:spLocks noChangeShapeType="1"/>
          </p:cNvSpPr>
          <p:nvPr/>
        </p:nvSpPr>
        <p:spPr bwMode="auto">
          <a:xfrm flipV="1">
            <a:off x="7594600" y="58610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35"/>
          <p:cNvSpPr>
            <a:spLocks noChangeShapeType="1"/>
          </p:cNvSpPr>
          <p:nvPr/>
        </p:nvSpPr>
        <p:spPr bwMode="auto">
          <a:xfrm flipV="1">
            <a:off x="8248650" y="58991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Line 36"/>
          <p:cNvSpPr>
            <a:spLocks noChangeShapeType="1"/>
          </p:cNvSpPr>
          <p:nvPr/>
        </p:nvSpPr>
        <p:spPr bwMode="auto">
          <a:xfrm flipH="1" flipV="1">
            <a:off x="7554913" y="62833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361490" y="1146875"/>
            <a:ext cx="2618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Set by network administrator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131301" y="2027131"/>
            <a:ext cx="586540" cy="6230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Local policy at each hop (BGP)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Locally best path</a:t>
            </a:r>
          </a:p>
          <a:p>
            <a:pPr lvl="1"/>
            <a:r>
              <a:rPr lang="en-US" altLang="x-none" dirty="0"/>
              <a:t>Local policy: each node picks the path it likes best </a:t>
            </a:r>
          </a:p>
          <a:p>
            <a:pPr lvl="1"/>
            <a:r>
              <a:rPr lang="en-US" altLang="x-none" dirty="0"/>
              <a:t>… among the paths chosen by its neighbors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More complicated to configure and model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3484564" y="39290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2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2678114" y="4773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</a:t>
            </a: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4291014" y="4773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3408364" y="53498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</a:t>
            </a: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4406901" y="600233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</a:t>
            </a:r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2370139" y="5772150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</a:t>
            </a: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3176589" y="6194425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</a:t>
            </a:r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 flipH="1">
            <a:off x="3024189" y="4273551"/>
            <a:ext cx="536575" cy="5381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3868739" y="4235451"/>
            <a:ext cx="498475" cy="6524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024189" y="5080001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3752850" y="5656264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4521200" y="5157788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3714750" y="4311650"/>
            <a:ext cx="844550" cy="17287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 flipV="1">
            <a:off x="2754313" y="5656264"/>
            <a:ext cx="692150" cy="2301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V="1">
            <a:off x="3408363" y="5694363"/>
            <a:ext cx="190500" cy="5000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 flipH="1" flipV="1">
            <a:off x="2714625" y="6078539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TextBox 20"/>
          <p:cNvSpPr txBox="1">
            <a:spLocks noChangeArrowheads="1"/>
          </p:cNvSpPr>
          <p:nvPr/>
        </p:nvSpPr>
        <p:spPr bwMode="auto">
          <a:xfrm>
            <a:off x="4648200" y="46482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 d</a:t>
            </a:r>
          </a:p>
          <a:p>
            <a:pPr eaLnBrk="1" hangingPunct="1"/>
            <a:r>
              <a:rPr lang="en-US" altLang="x-none"/>
              <a:t>1 2 d</a:t>
            </a:r>
          </a:p>
        </p:txBody>
      </p:sp>
      <p:sp>
        <p:nvSpPr>
          <p:cNvPr id="28694" name="TextBox 21"/>
          <p:cNvSpPr txBox="1">
            <a:spLocks noChangeArrowheads="1"/>
          </p:cNvSpPr>
          <p:nvPr/>
        </p:nvSpPr>
        <p:spPr bwMode="auto">
          <a:xfrm>
            <a:off x="4143403" y="3951747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2 1 d</a:t>
            </a:r>
          </a:p>
          <a:p>
            <a:pPr eaLnBrk="1" hangingPunct="1"/>
            <a:r>
              <a:rPr lang="en-US" altLang="x-none" dirty="0"/>
              <a:t>2 d</a:t>
            </a:r>
          </a:p>
        </p:txBody>
      </p:sp>
      <p:sp>
        <p:nvSpPr>
          <p:cNvPr id="28695" name="TextBox 22"/>
          <p:cNvSpPr txBox="1">
            <a:spLocks noChangeArrowheads="1"/>
          </p:cNvSpPr>
          <p:nvPr/>
        </p:nvSpPr>
        <p:spPr bwMode="auto">
          <a:xfrm>
            <a:off x="2133600" y="40386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 2 d</a:t>
            </a:r>
          </a:p>
          <a:p>
            <a:pPr eaLnBrk="1" hangingPunct="1"/>
            <a:r>
              <a:rPr lang="en-US" altLang="x-none"/>
              <a:t>3 4 d</a:t>
            </a:r>
          </a:p>
        </p:txBody>
      </p:sp>
      <p:sp>
        <p:nvSpPr>
          <p:cNvPr id="28696" name="TextBox 23"/>
          <p:cNvSpPr txBox="1">
            <a:spLocks noChangeArrowheads="1"/>
          </p:cNvSpPr>
          <p:nvPr/>
        </p:nvSpPr>
        <p:spPr bwMode="auto">
          <a:xfrm>
            <a:off x="3352801" y="49339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 d</a:t>
            </a:r>
          </a:p>
        </p:txBody>
      </p:sp>
      <p:sp>
        <p:nvSpPr>
          <p:cNvPr id="28697" name="TextBox 24"/>
          <p:cNvSpPr txBox="1">
            <a:spLocks noChangeArrowheads="1"/>
          </p:cNvSpPr>
          <p:nvPr/>
        </p:nvSpPr>
        <p:spPr bwMode="auto">
          <a:xfrm>
            <a:off x="1951038" y="53340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 4 d</a:t>
            </a:r>
          </a:p>
        </p:txBody>
      </p:sp>
      <p:sp>
        <p:nvSpPr>
          <p:cNvPr id="28698" name="TextBox 25"/>
          <p:cNvSpPr txBox="1">
            <a:spLocks noChangeArrowheads="1"/>
          </p:cNvSpPr>
          <p:nvPr/>
        </p:nvSpPr>
        <p:spPr bwMode="auto">
          <a:xfrm>
            <a:off x="3513138" y="6019801"/>
            <a:ext cx="982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 4 d</a:t>
            </a:r>
          </a:p>
          <a:p>
            <a:pPr eaLnBrk="1" hangingPunct="1"/>
            <a:r>
              <a:rPr lang="en-US" altLang="x-none"/>
              <a:t>6 5 4 d</a:t>
            </a:r>
          </a:p>
        </p:txBody>
      </p:sp>
      <p:sp>
        <p:nvSpPr>
          <p:cNvPr id="28699" name="AutoShape 20"/>
          <p:cNvSpPr>
            <a:spLocks noChangeArrowheads="1"/>
          </p:cNvSpPr>
          <p:nvPr/>
        </p:nvSpPr>
        <p:spPr bwMode="auto">
          <a:xfrm>
            <a:off x="5591176" y="494030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8700" name="Oval 27"/>
          <p:cNvSpPr>
            <a:spLocks noChangeArrowheads="1"/>
          </p:cNvSpPr>
          <p:nvPr/>
        </p:nvSpPr>
        <p:spPr bwMode="auto">
          <a:xfrm>
            <a:off x="8324851" y="39052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2</a:t>
            </a:r>
          </a:p>
        </p:txBody>
      </p:sp>
      <p:sp>
        <p:nvSpPr>
          <p:cNvPr id="28701" name="Oval 28"/>
          <p:cNvSpPr>
            <a:spLocks noChangeArrowheads="1"/>
          </p:cNvSpPr>
          <p:nvPr/>
        </p:nvSpPr>
        <p:spPr bwMode="auto">
          <a:xfrm>
            <a:off x="7518401" y="4749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</a:t>
            </a:r>
          </a:p>
        </p:txBody>
      </p:sp>
      <p:sp>
        <p:nvSpPr>
          <p:cNvPr id="28702" name="Oval 29"/>
          <p:cNvSpPr>
            <a:spLocks noChangeArrowheads="1"/>
          </p:cNvSpPr>
          <p:nvPr/>
        </p:nvSpPr>
        <p:spPr bwMode="auto">
          <a:xfrm>
            <a:off x="9131301" y="4749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</a:t>
            </a:r>
          </a:p>
        </p:txBody>
      </p:sp>
      <p:sp>
        <p:nvSpPr>
          <p:cNvPr id="28703" name="Oval 30"/>
          <p:cNvSpPr>
            <a:spLocks noChangeArrowheads="1"/>
          </p:cNvSpPr>
          <p:nvPr/>
        </p:nvSpPr>
        <p:spPr bwMode="auto">
          <a:xfrm>
            <a:off x="8248651" y="53260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</a:t>
            </a:r>
          </a:p>
        </p:txBody>
      </p:sp>
      <p:sp>
        <p:nvSpPr>
          <p:cNvPr id="28704" name="Oval 31"/>
          <p:cNvSpPr>
            <a:spLocks noChangeArrowheads="1"/>
          </p:cNvSpPr>
          <p:nvPr/>
        </p:nvSpPr>
        <p:spPr bwMode="auto">
          <a:xfrm>
            <a:off x="9247189" y="59785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</a:t>
            </a:r>
          </a:p>
        </p:txBody>
      </p:sp>
      <p:sp>
        <p:nvSpPr>
          <p:cNvPr id="28705" name="Oval 32"/>
          <p:cNvSpPr>
            <a:spLocks noChangeArrowheads="1"/>
          </p:cNvSpPr>
          <p:nvPr/>
        </p:nvSpPr>
        <p:spPr bwMode="auto">
          <a:xfrm>
            <a:off x="7210426" y="57483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</a:t>
            </a:r>
          </a:p>
        </p:txBody>
      </p:sp>
      <p:sp>
        <p:nvSpPr>
          <p:cNvPr id="28706" name="Oval 33"/>
          <p:cNvSpPr>
            <a:spLocks noChangeArrowheads="1"/>
          </p:cNvSpPr>
          <p:nvPr/>
        </p:nvSpPr>
        <p:spPr bwMode="auto">
          <a:xfrm>
            <a:off x="8016876" y="61706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</a:t>
            </a:r>
          </a:p>
        </p:txBody>
      </p:sp>
      <p:sp>
        <p:nvSpPr>
          <p:cNvPr id="28707" name="Line 28"/>
          <p:cNvSpPr>
            <a:spLocks noChangeShapeType="1"/>
          </p:cNvSpPr>
          <p:nvPr/>
        </p:nvSpPr>
        <p:spPr bwMode="auto">
          <a:xfrm flipH="1">
            <a:off x="7864476" y="42497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Line 29"/>
          <p:cNvSpPr>
            <a:spLocks noChangeShapeType="1"/>
          </p:cNvSpPr>
          <p:nvPr/>
        </p:nvSpPr>
        <p:spPr bwMode="auto">
          <a:xfrm>
            <a:off x="8709026" y="42116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30"/>
          <p:cNvSpPr>
            <a:spLocks noChangeShapeType="1"/>
          </p:cNvSpPr>
          <p:nvPr/>
        </p:nvSpPr>
        <p:spPr bwMode="auto">
          <a:xfrm>
            <a:off x="7864476" y="50561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1"/>
          <p:cNvSpPr>
            <a:spLocks noChangeShapeType="1"/>
          </p:cNvSpPr>
          <p:nvPr/>
        </p:nvSpPr>
        <p:spPr bwMode="auto">
          <a:xfrm>
            <a:off x="8593138" y="56324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32"/>
          <p:cNvSpPr>
            <a:spLocks noChangeShapeType="1"/>
          </p:cNvSpPr>
          <p:nvPr/>
        </p:nvSpPr>
        <p:spPr bwMode="auto">
          <a:xfrm>
            <a:off x="9361489" y="513397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33"/>
          <p:cNvSpPr>
            <a:spLocks noChangeShapeType="1"/>
          </p:cNvSpPr>
          <p:nvPr/>
        </p:nvSpPr>
        <p:spPr bwMode="auto">
          <a:xfrm>
            <a:off x="8555038" y="42878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34"/>
          <p:cNvSpPr>
            <a:spLocks noChangeShapeType="1"/>
          </p:cNvSpPr>
          <p:nvPr/>
        </p:nvSpPr>
        <p:spPr bwMode="auto">
          <a:xfrm flipV="1">
            <a:off x="7594600" y="56324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35"/>
          <p:cNvSpPr>
            <a:spLocks noChangeShapeType="1"/>
          </p:cNvSpPr>
          <p:nvPr/>
        </p:nvSpPr>
        <p:spPr bwMode="auto">
          <a:xfrm flipV="1">
            <a:off x="8248650" y="56705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36"/>
          <p:cNvSpPr>
            <a:spLocks noChangeShapeType="1"/>
          </p:cNvSpPr>
          <p:nvPr/>
        </p:nvSpPr>
        <p:spPr bwMode="auto">
          <a:xfrm flipH="1" flipV="1">
            <a:off x="7554913" y="60547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TextBox 44"/>
          <p:cNvSpPr txBox="1">
            <a:spLocks noChangeArrowheads="1"/>
          </p:cNvSpPr>
          <p:nvPr/>
        </p:nvSpPr>
        <p:spPr bwMode="auto">
          <a:xfrm>
            <a:off x="9601200" y="46482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1 d</a:t>
            </a:r>
          </a:p>
          <a:p>
            <a:pPr eaLnBrk="1" hangingPunct="1"/>
            <a:r>
              <a:rPr lang="en-US" altLang="x-none"/>
              <a:t>1 2 d</a:t>
            </a:r>
          </a:p>
        </p:txBody>
      </p:sp>
      <p:sp>
        <p:nvSpPr>
          <p:cNvPr id="28717" name="TextBox 45"/>
          <p:cNvSpPr txBox="1">
            <a:spLocks noChangeArrowheads="1"/>
          </p:cNvSpPr>
          <p:nvPr/>
        </p:nvSpPr>
        <p:spPr bwMode="auto">
          <a:xfrm>
            <a:off x="8915400" y="36576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2 1 d</a:t>
            </a:r>
          </a:p>
          <a:p>
            <a:pPr eaLnBrk="1" hangingPunct="1"/>
            <a:r>
              <a:rPr lang="en-US" altLang="x-none"/>
              <a:t>2 d</a:t>
            </a:r>
          </a:p>
        </p:txBody>
      </p:sp>
      <p:sp>
        <p:nvSpPr>
          <p:cNvPr id="28718" name="TextBox 46"/>
          <p:cNvSpPr txBox="1">
            <a:spLocks noChangeArrowheads="1"/>
          </p:cNvSpPr>
          <p:nvPr/>
        </p:nvSpPr>
        <p:spPr bwMode="auto">
          <a:xfrm>
            <a:off x="8207376" y="48768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4 d</a:t>
            </a:r>
          </a:p>
        </p:txBody>
      </p:sp>
      <p:sp>
        <p:nvSpPr>
          <p:cNvPr id="28719" name="TextBox 47"/>
          <p:cNvSpPr txBox="1">
            <a:spLocks noChangeArrowheads="1"/>
          </p:cNvSpPr>
          <p:nvPr/>
        </p:nvSpPr>
        <p:spPr bwMode="auto">
          <a:xfrm>
            <a:off x="7162800" y="40386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 2 d</a:t>
            </a:r>
          </a:p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3 4 d</a:t>
            </a:r>
          </a:p>
        </p:txBody>
      </p:sp>
      <p:sp>
        <p:nvSpPr>
          <p:cNvPr id="28720" name="TextBox 48"/>
          <p:cNvSpPr txBox="1">
            <a:spLocks noChangeArrowheads="1"/>
          </p:cNvSpPr>
          <p:nvPr/>
        </p:nvSpPr>
        <p:spPr bwMode="auto">
          <a:xfrm>
            <a:off x="6858000" y="53340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5 4 d</a:t>
            </a:r>
          </a:p>
        </p:txBody>
      </p:sp>
      <p:sp>
        <p:nvSpPr>
          <p:cNvPr id="28721" name="TextBox 49"/>
          <p:cNvSpPr txBox="1">
            <a:spLocks noChangeArrowheads="1"/>
          </p:cNvSpPr>
          <p:nvPr/>
        </p:nvSpPr>
        <p:spPr bwMode="auto">
          <a:xfrm>
            <a:off x="8382001" y="6019801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6 4 d</a:t>
            </a:r>
          </a:p>
          <a:p>
            <a:pPr eaLnBrk="1" hangingPunct="1"/>
            <a:r>
              <a:rPr lang="en-US" altLang="x-none"/>
              <a:t>6 5 4 d</a:t>
            </a:r>
          </a:p>
        </p:txBody>
      </p:sp>
    </p:spTree>
    <p:extLst>
      <p:ext uri="{BB962C8B-B14F-4D97-AF65-F5344CB8AC3E}">
        <p14:creationId xmlns:p14="http://schemas.microsoft.com/office/powerpoint/2010/main" val="206004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6664-6E86-3A42-BE6D-AE34709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OpenVSwitch</a:t>
            </a:r>
            <a:r>
              <a:rPr lang="en-US" dirty="0"/>
              <a:t>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F18-82FE-074C-9915-E9F4ED0B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>
            <a:normAutofit/>
          </a:bodyPr>
          <a:lstStyle/>
          <a:p>
            <a:r>
              <a:rPr lang="en-US" dirty="0"/>
              <a:t>Support large and complex policies</a:t>
            </a:r>
          </a:p>
          <a:p>
            <a:endParaRPr lang="en-US" dirty="0"/>
          </a:p>
          <a:p>
            <a:r>
              <a:rPr lang="en-US" dirty="0"/>
              <a:t>Support </a:t>
            </a:r>
            <a:r>
              <a:rPr lang="en-US" dirty="0">
                <a:solidFill>
                  <a:srgbClr val="C00000"/>
                </a:solidFill>
              </a:rPr>
              <a:t>updates </a:t>
            </a:r>
            <a:r>
              <a:rPr lang="en-US" dirty="0"/>
              <a:t>in such policies, e.g., VM migration, new customers, …</a:t>
            </a:r>
          </a:p>
          <a:p>
            <a:pPr lvl="1"/>
            <a:endParaRPr lang="en-US" dirty="0"/>
          </a:p>
          <a:p>
            <a:r>
              <a:rPr lang="en-US" dirty="0"/>
              <a:t>Don’t take up too much resources (CPU must do useful work, not just policy processing)</a:t>
            </a:r>
          </a:p>
          <a:p>
            <a:pPr lvl="1"/>
            <a:endParaRPr lang="en-US" dirty="0"/>
          </a:p>
          <a:p>
            <a:r>
              <a:rPr lang="en-US" dirty="0"/>
              <a:t>Process packets with high performance</a:t>
            </a:r>
          </a:p>
          <a:p>
            <a:pPr lvl="1"/>
            <a:r>
              <a:rPr lang="en-US" dirty="0"/>
              <a:t>High throughput and low delay</a:t>
            </a:r>
          </a:p>
        </p:txBody>
      </p:sp>
    </p:spTree>
    <p:extLst>
      <p:ext uri="{BB962C8B-B14F-4D97-AF65-F5344CB8AC3E}">
        <p14:creationId xmlns:p14="http://schemas.microsoft.com/office/powerpoint/2010/main" val="16003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End-to-end path selection (IP </a:t>
            </a:r>
            <a:r>
              <a:rPr lang="en-US" altLang="x-none" dirty="0" err="1"/>
              <a:t>src</a:t>
            </a:r>
            <a:r>
              <a:rPr lang="en-US" altLang="x-none" dirty="0"/>
              <a:t> route)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End-to-end path selection</a:t>
            </a:r>
          </a:p>
          <a:p>
            <a:pPr lvl="1"/>
            <a:r>
              <a:rPr lang="en-US" altLang="x-none" dirty="0"/>
              <a:t>Each node picks its own end to end paths</a:t>
            </a:r>
          </a:p>
          <a:p>
            <a:pPr lvl="1"/>
            <a:r>
              <a:rPr lang="en-US" altLang="x-none" dirty="0"/>
              <a:t>… independent of what other paths other nodes use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More state and complexity in the nodes</a:t>
            </a:r>
          </a:p>
          <a:p>
            <a:pPr lvl="1"/>
            <a:r>
              <a:rPr lang="en-US" altLang="x-none" dirty="0"/>
              <a:t>Hop-by-hop destination-based forwarding is not enough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3484564" y="40957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26781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42910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3408364" y="55165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4406901" y="61690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2370139" y="59388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3176589" y="63611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>
            <a:off x="3024189" y="44402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3868739" y="44021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3024189" y="52466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3752850" y="58229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4521200" y="532447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>
            <a:off x="3714750" y="44783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V="1">
            <a:off x="2754313" y="58229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V="1">
            <a:off x="3408363" y="58610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H="1" flipV="1">
            <a:off x="2714625" y="62452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AutoShape 20"/>
          <p:cNvSpPr>
            <a:spLocks noChangeArrowheads="1"/>
          </p:cNvSpPr>
          <p:nvPr/>
        </p:nvSpPr>
        <p:spPr bwMode="auto">
          <a:xfrm>
            <a:off x="5405439" y="494030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18" name="Oval 21"/>
          <p:cNvSpPr>
            <a:spLocks noChangeArrowheads="1"/>
          </p:cNvSpPr>
          <p:nvPr/>
        </p:nvSpPr>
        <p:spPr bwMode="auto">
          <a:xfrm>
            <a:off x="8277226" y="4114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19" name="Oval 22"/>
          <p:cNvSpPr>
            <a:spLocks noChangeArrowheads="1"/>
          </p:cNvSpPr>
          <p:nvPr/>
        </p:nvSpPr>
        <p:spPr bwMode="auto">
          <a:xfrm>
            <a:off x="7470776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0" name="Oval 23"/>
          <p:cNvSpPr>
            <a:spLocks noChangeArrowheads="1"/>
          </p:cNvSpPr>
          <p:nvPr/>
        </p:nvSpPr>
        <p:spPr bwMode="auto">
          <a:xfrm>
            <a:off x="9083676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1" name="Oval 24"/>
          <p:cNvSpPr>
            <a:spLocks noChangeArrowheads="1"/>
          </p:cNvSpPr>
          <p:nvPr/>
        </p:nvSpPr>
        <p:spPr bwMode="auto">
          <a:xfrm>
            <a:off x="8201026" y="5535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2" name="Oval 25"/>
          <p:cNvSpPr>
            <a:spLocks noChangeArrowheads="1"/>
          </p:cNvSpPr>
          <p:nvPr/>
        </p:nvSpPr>
        <p:spPr bwMode="auto">
          <a:xfrm>
            <a:off x="9199564" y="61880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3" name="Oval 26"/>
          <p:cNvSpPr>
            <a:spLocks noChangeArrowheads="1"/>
          </p:cNvSpPr>
          <p:nvPr/>
        </p:nvSpPr>
        <p:spPr bwMode="auto">
          <a:xfrm>
            <a:off x="7162801" y="595788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4" name="Oval 27"/>
          <p:cNvSpPr>
            <a:spLocks noChangeArrowheads="1"/>
          </p:cNvSpPr>
          <p:nvPr/>
        </p:nvSpPr>
        <p:spPr bwMode="auto">
          <a:xfrm>
            <a:off x="7969251" y="63801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5" name="Line 11"/>
          <p:cNvSpPr>
            <a:spLocks noChangeShapeType="1"/>
          </p:cNvSpPr>
          <p:nvPr/>
        </p:nvSpPr>
        <p:spPr bwMode="auto">
          <a:xfrm flipH="1">
            <a:off x="7816851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12"/>
          <p:cNvSpPr>
            <a:spLocks noChangeShapeType="1"/>
          </p:cNvSpPr>
          <p:nvPr/>
        </p:nvSpPr>
        <p:spPr bwMode="auto">
          <a:xfrm>
            <a:off x="8661401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Line 13"/>
          <p:cNvSpPr>
            <a:spLocks noChangeShapeType="1"/>
          </p:cNvSpPr>
          <p:nvPr/>
        </p:nvSpPr>
        <p:spPr bwMode="auto">
          <a:xfrm>
            <a:off x="7816851" y="526573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14"/>
          <p:cNvSpPr>
            <a:spLocks noChangeShapeType="1"/>
          </p:cNvSpPr>
          <p:nvPr/>
        </p:nvSpPr>
        <p:spPr bwMode="auto">
          <a:xfrm>
            <a:off x="8545513" y="584200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15"/>
          <p:cNvSpPr>
            <a:spLocks noChangeShapeType="1"/>
          </p:cNvSpPr>
          <p:nvPr/>
        </p:nvSpPr>
        <p:spPr bwMode="auto">
          <a:xfrm>
            <a:off x="9313864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16"/>
          <p:cNvSpPr>
            <a:spLocks noChangeShapeType="1"/>
          </p:cNvSpPr>
          <p:nvPr/>
        </p:nvSpPr>
        <p:spPr bwMode="auto">
          <a:xfrm>
            <a:off x="8507413" y="449738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17"/>
          <p:cNvSpPr>
            <a:spLocks noChangeShapeType="1"/>
          </p:cNvSpPr>
          <p:nvPr/>
        </p:nvSpPr>
        <p:spPr bwMode="auto">
          <a:xfrm flipV="1">
            <a:off x="7546975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18"/>
          <p:cNvSpPr>
            <a:spLocks noChangeShapeType="1"/>
          </p:cNvSpPr>
          <p:nvPr/>
        </p:nvSpPr>
        <p:spPr bwMode="auto">
          <a:xfrm flipV="1">
            <a:off x="8201025" y="588010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Line 19"/>
          <p:cNvSpPr>
            <a:spLocks noChangeShapeType="1"/>
          </p:cNvSpPr>
          <p:nvPr/>
        </p:nvSpPr>
        <p:spPr bwMode="auto">
          <a:xfrm flipH="1" flipV="1">
            <a:off x="7507288" y="626427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34" name="Straight Arrow Connector 38"/>
          <p:cNvCxnSpPr>
            <a:cxnSpLocks noChangeShapeType="1"/>
          </p:cNvCxnSpPr>
          <p:nvPr/>
        </p:nvCxnSpPr>
        <p:spPr bwMode="auto">
          <a:xfrm flipV="1">
            <a:off x="7467600" y="5638800"/>
            <a:ext cx="685800" cy="2286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Straight Arrow Connector 40"/>
          <p:cNvCxnSpPr>
            <a:cxnSpLocks noChangeShapeType="1"/>
          </p:cNvCxnSpPr>
          <p:nvPr/>
        </p:nvCxnSpPr>
        <p:spPr bwMode="auto">
          <a:xfrm rot="10800000">
            <a:off x="7924800" y="5181600"/>
            <a:ext cx="381000" cy="3048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6" name="Straight Arrow Connector 45"/>
          <p:cNvCxnSpPr>
            <a:cxnSpLocks noChangeShapeType="1"/>
          </p:cNvCxnSpPr>
          <p:nvPr/>
        </p:nvCxnSpPr>
        <p:spPr bwMode="auto">
          <a:xfrm flipV="1">
            <a:off x="7924800" y="4572000"/>
            <a:ext cx="533400" cy="4572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7" name="Straight Arrow Connector 49"/>
          <p:cNvCxnSpPr>
            <a:cxnSpLocks noChangeShapeType="1"/>
          </p:cNvCxnSpPr>
          <p:nvPr/>
        </p:nvCxnSpPr>
        <p:spPr bwMode="auto">
          <a:xfrm rot="16200000" flipH="1">
            <a:off x="8509794" y="4596607"/>
            <a:ext cx="608013" cy="4064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8" name="Straight Arrow Connector 54"/>
          <p:cNvCxnSpPr>
            <a:cxnSpLocks noChangeShapeType="1"/>
          </p:cNvCxnSpPr>
          <p:nvPr/>
        </p:nvCxnSpPr>
        <p:spPr bwMode="auto">
          <a:xfrm rot="5400000" flipH="1" flipV="1">
            <a:off x="8191500" y="6057900"/>
            <a:ext cx="457200" cy="228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Straight Arrow Connector 56"/>
          <p:cNvCxnSpPr>
            <a:cxnSpLocks noChangeShapeType="1"/>
          </p:cNvCxnSpPr>
          <p:nvPr/>
        </p:nvCxnSpPr>
        <p:spPr bwMode="auto">
          <a:xfrm>
            <a:off x="8686800" y="5791200"/>
            <a:ext cx="533400" cy="304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0" name="Straight Arrow Connector 59"/>
          <p:cNvCxnSpPr>
            <a:cxnSpLocks noChangeShapeType="1"/>
          </p:cNvCxnSpPr>
          <p:nvPr/>
        </p:nvCxnSpPr>
        <p:spPr bwMode="auto">
          <a:xfrm rot="16200000" flipV="1">
            <a:off x="8890795" y="5690395"/>
            <a:ext cx="752475" cy="587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940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"/>
          <p:cNvSpPr>
            <a:spLocks noGrp="1"/>
          </p:cNvSpPr>
          <p:nvPr>
            <p:ph type="ctrTitle"/>
          </p:nvPr>
        </p:nvSpPr>
        <p:spPr>
          <a:xfrm>
            <a:off x="1524000" y="2774197"/>
            <a:ext cx="9144000" cy="1138722"/>
          </a:xfrm>
        </p:spPr>
        <p:txBody>
          <a:bodyPr/>
          <a:lstStyle/>
          <a:p>
            <a:r>
              <a:rPr lang="en-US" altLang="x-none" dirty="0"/>
              <a:t>How to compute paths?</a:t>
            </a:r>
          </a:p>
        </p:txBody>
      </p:sp>
    </p:spTree>
    <p:extLst>
      <p:ext uri="{BB962C8B-B14F-4D97-AF65-F5344CB8AC3E}">
        <p14:creationId xmlns:p14="http://schemas.microsoft.com/office/powerpoint/2010/main" val="174113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Spanning tree algorithm (Ethernet)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altLang="x-none" dirty="0"/>
              <a:t>Elect a root</a:t>
            </a:r>
          </a:p>
          <a:p>
            <a:pPr lvl="1"/>
            <a:r>
              <a:rPr lang="en-US" altLang="x-none" dirty="0"/>
              <a:t>The switch with the smallest identifier</a:t>
            </a:r>
          </a:p>
          <a:p>
            <a:pPr lvl="1"/>
            <a:r>
              <a:rPr lang="en-US" altLang="x-none" dirty="0"/>
              <a:t>And form a tree from there</a:t>
            </a:r>
          </a:p>
          <a:p>
            <a:r>
              <a:rPr lang="en-US" altLang="x-none" dirty="0"/>
              <a:t>Algorithm</a:t>
            </a:r>
          </a:p>
          <a:p>
            <a:pPr lvl="1"/>
            <a:r>
              <a:rPr lang="en-US" altLang="x-none" dirty="0"/>
              <a:t>Repeatedly talk to neighbors</a:t>
            </a:r>
          </a:p>
          <a:p>
            <a:pPr lvl="2" algn="just"/>
            <a:r>
              <a:rPr lang="en-US" altLang="x-none" dirty="0"/>
              <a:t>“I think node Y is the root”</a:t>
            </a:r>
          </a:p>
          <a:p>
            <a:pPr lvl="2"/>
            <a:r>
              <a:rPr lang="en-US" altLang="x-none" dirty="0"/>
              <a:t>“My distance from Y is d”</a:t>
            </a:r>
          </a:p>
          <a:p>
            <a:pPr lvl="1"/>
            <a:r>
              <a:rPr lang="en-US" altLang="x-none" dirty="0"/>
              <a:t>Update information based on neighbors</a:t>
            </a:r>
          </a:p>
          <a:p>
            <a:pPr lvl="2"/>
            <a:r>
              <a:rPr lang="en-US" altLang="x-none" dirty="0"/>
              <a:t>Smaller id as the root</a:t>
            </a:r>
          </a:p>
          <a:p>
            <a:pPr lvl="2"/>
            <a:r>
              <a:rPr lang="en-US" altLang="x-none" dirty="0"/>
              <a:t>Smaller distance d+1</a:t>
            </a:r>
          </a:p>
          <a:p>
            <a:pPr lvl="1"/>
            <a:r>
              <a:rPr lang="en-US" altLang="x-none" dirty="0"/>
              <a:t>Don’t use interfaces not in the path</a:t>
            </a:r>
          </a:p>
          <a:p>
            <a:pPr lvl="1"/>
            <a:endParaRPr lang="en-US" altLang="x-none" dirty="0"/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8707439" y="23272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7900989" y="31718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9513889" y="31718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8631239" y="374808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9629776" y="4400551"/>
            <a:ext cx="422275" cy="3841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7593014" y="41703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5" name="Oval 10"/>
          <p:cNvSpPr>
            <a:spLocks noChangeArrowheads="1"/>
          </p:cNvSpPr>
          <p:nvPr/>
        </p:nvSpPr>
        <p:spPr bwMode="auto">
          <a:xfrm>
            <a:off x="8399464" y="45926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H="1">
            <a:off x="8247064" y="26717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9091614" y="26336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8247064" y="3478214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8975725" y="4054476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9744075" y="35560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>
            <a:off x="8937625" y="2709864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 flipV="1">
            <a:off x="7977188" y="40544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V="1">
            <a:off x="8631238" y="4092576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 flipH="1" flipV="1">
            <a:off x="7937500" y="4476751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8516938" y="1905001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root</a:t>
            </a:r>
          </a:p>
        </p:txBody>
      </p:sp>
      <p:sp>
        <p:nvSpPr>
          <p:cNvPr id="31766" name="Freeform 21"/>
          <p:cNvSpPr>
            <a:spLocks/>
          </p:cNvSpPr>
          <p:nvPr/>
        </p:nvSpPr>
        <p:spPr bwMode="auto">
          <a:xfrm>
            <a:off x="7848600" y="3402014"/>
            <a:ext cx="1320800" cy="409575"/>
          </a:xfrm>
          <a:custGeom>
            <a:avLst/>
            <a:gdLst>
              <a:gd name="T0" fmla="*/ 0 w 1185"/>
              <a:gd name="T1" fmla="*/ 494842716 h 339"/>
              <a:gd name="T2" fmla="*/ 1472162565 w 1185"/>
              <a:gd name="T3" fmla="*/ 0 h 339"/>
              <a:gd name="T4" fmla="*/ 0 60000 65536"/>
              <a:gd name="T5" fmla="*/ 0 60000 65536"/>
              <a:gd name="T6" fmla="*/ 0 w 1185"/>
              <a:gd name="T7" fmla="*/ 0 h 339"/>
              <a:gd name="T8" fmla="*/ 1185 w 1185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5" h="339">
                <a:moveTo>
                  <a:pt x="0" y="339"/>
                </a:moveTo>
                <a:cubicBezTo>
                  <a:pt x="0" y="339"/>
                  <a:pt x="592" y="169"/>
                  <a:pt x="1185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6629400" y="3582989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One hop</a:t>
            </a:r>
          </a:p>
        </p:txBody>
      </p:sp>
      <p:sp>
        <p:nvSpPr>
          <p:cNvPr id="31768" name="Line 23"/>
          <p:cNvSpPr>
            <a:spLocks noChangeShapeType="1"/>
          </p:cNvSpPr>
          <p:nvPr/>
        </p:nvSpPr>
        <p:spPr bwMode="auto">
          <a:xfrm flipV="1">
            <a:off x="9245600" y="4324350"/>
            <a:ext cx="39688" cy="654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8497888" y="4965701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Three hops</a:t>
            </a:r>
          </a:p>
        </p:txBody>
      </p:sp>
    </p:spTree>
    <p:extLst>
      <p:ext uri="{BB962C8B-B14F-4D97-AF65-F5344CB8AC3E}">
        <p14:creationId xmlns:p14="http://schemas.microsoft.com/office/powerpoint/2010/main" val="17246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Spanning tree example: switch #4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x-none" dirty="0"/>
              <a:t>Switch #4 thinks it is the root</a:t>
            </a:r>
          </a:p>
          <a:p>
            <a:pPr lvl="1"/>
            <a:r>
              <a:rPr lang="en-US" altLang="x-none" dirty="0"/>
              <a:t>Sends (4, 0) message to 2 and 7</a:t>
            </a:r>
          </a:p>
          <a:p>
            <a:r>
              <a:rPr lang="en-US" altLang="x-none" dirty="0"/>
              <a:t>Switch #4 hears from #2</a:t>
            </a:r>
          </a:p>
          <a:p>
            <a:pPr lvl="1"/>
            <a:r>
              <a:rPr lang="en-US" altLang="x-none" dirty="0"/>
              <a:t>Receives (2, 0) message from 2</a:t>
            </a:r>
          </a:p>
          <a:p>
            <a:pPr lvl="1"/>
            <a:r>
              <a:rPr lang="en-US" altLang="x-none" dirty="0"/>
              <a:t>… and thinks that #2 is the root</a:t>
            </a:r>
          </a:p>
          <a:p>
            <a:pPr lvl="1"/>
            <a:r>
              <a:rPr lang="en-US" altLang="x-none" dirty="0"/>
              <a:t>And realizes it is just one hop away</a:t>
            </a:r>
          </a:p>
          <a:p>
            <a:r>
              <a:rPr lang="en-US" altLang="x-none" dirty="0"/>
              <a:t>Switch #4 hears from #7</a:t>
            </a:r>
          </a:p>
          <a:p>
            <a:pPr lvl="1"/>
            <a:r>
              <a:rPr lang="en-US" altLang="x-none" dirty="0"/>
              <a:t>Receives (2, 1) from 7</a:t>
            </a:r>
          </a:p>
          <a:p>
            <a:pPr lvl="1"/>
            <a:r>
              <a:rPr lang="en-US" altLang="x-none" dirty="0"/>
              <a:t>And realizes this is a longer path</a:t>
            </a:r>
          </a:p>
          <a:p>
            <a:pPr lvl="1"/>
            <a:r>
              <a:rPr lang="en-US" altLang="x-none" dirty="0"/>
              <a:t>So, prefers its own one-hop path</a:t>
            </a:r>
          </a:p>
          <a:p>
            <a:pPr lvl="1"/>
            <a:r>
              <a:rPr lang="en-US" altLang="x-none" dirty="0"/>
              <a:t>And removes 4-7 link from the tree</a:t>
            </a:r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8783639" y="23907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</a:t>
            </a: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7977189" y="32353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9590089" y="32353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8707439" y="381158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9705976" y="44640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7669214" y="4233864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8475664" y="46561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 flipH="1">
            <a:off x="8323264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9167814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8323264" y="3541714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9051925" y="4117976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9820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9013825" y="2773364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 flipV="1">
            <a:off x="8053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 flipV="1">
            <a:off x="8707438" y="4156076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 flipH="1" flipV="1">
            <a:off x="8013700" y="4540251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8745539" y="381158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2</a:t>
            </a:r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8015289" y="322421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7708900" y="422275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</a:t>
            </a:r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9628189" y="322421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</a:t>
            </a:r>
          </a:p>
        </p:txBody>
      </p:sp>
      <p:sp>
        <p:nvSpPr>
          <p:cNvPr id="32793" name="Text Box 24"/>
          <p:cNvSpPr txBox="1">
            <a:spLocks noChangeArrowheads="1"/>
          </p:cNvSpPr>
          <p:nvPr/>
        </p:nvSpPr>
        <p:spPr bwMode="auto">
          <a:xfrm>
            <a:off x="9744075" y="4452939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</a:t>
            </a:r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8534400" y="464502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604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Shortest-path problem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Compute: </a:t>
            </a:r>
            <a:r>
              <a:rPr lang="en-US" altLang="x-none" i="1" dirty="0"/>
              <a:t>path costs</a:t>
            </a:r>
            <a:r>
              <a:rPr lang="en-US" altLang="x-none" dirty="0"/>
              <a:t> to all nodes</a:t>
            </a:r>
          </a:p>
          <a:p>
            <a:pPr lvl="1"/>
            <a:r>
              <a:rPr lang="en-US" altLang="x-none" dirty="0"/>
              <a:t>From a given source u to all other nodes</a:t>
            </a:r>
          </a:p>
          <a:p>
            <a:pPr lvl="1"/>
            <a:r>
              <a:rPr lang="en-US" altLang="x-none" dirty="0"/>
              <a:t>Cost of the path through each outgoing link</a:t>
            </a:r>
          </a:p>
          <a:p>
            <a:pPr lvl="1"/>
            <a:r>
              <a:rPr lang="en-US" altLang="x-none" dirty="0"/>
              <a:t>Next hop along the least-cost path to s</a:t>
            </a:r>
          </a:p>
        </p:txBody>
      </p:sp>
      <p:sp>
        <p:nvSpPr>
          <p:cNvPr id="33797" name="Oval 8"/>
          <p:cNvSpPr>
            <a:spLocks noChangeArrowheads="1"/>
          </p:cNvSpPr>
          <p:nvPr/>
        </p:nvSpPr>
        <p:spPr bwMode="auto">
          <a:xfrm>
            <a:off x="3957639" y="4535488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4819650" y="5207001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799" name="Oval 10"/>
          <p:cNvSpPr>
            <a:spLocks noChangeArrowheads="1"/>
          </p:cNvSpPr>
          <p:nvPr/>
        </p:nvSpPr>
        <p:spPr bwMode="auto">
          <a:xfrm>
            <a:off x="4914900" y="3948114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0" name="Oval 11"/>
          <p:cNvSpPr>
            <a:spLocks noChangeArrowheads="1"/>
          </p:cNvSpPr>
          <p:nvPr/>
        </p:nvSpPr>
        <p:spPr bwMode="auto">
          <a:xfrm>
            <a:off x="5681664" y="4619626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1" name="Oval 12"/>
          <p:cNvSpPr>
            <a:spLocks noChangeArrowheads="1"/>
          </p:cNvSpPr>
          <p:nvPr/>
        </p:nvSpPr>
        <p:spPr bwMode="auto">
          <a:xfrm>
            <a:off x="6543675" y="5207001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2" name="Oval 13"/>
          <p:cNvSpPr>
            <a:spLocks noChangeArrowheads="1"/>
          </p:cNvSpPr>
          <p:nvPr/>
        </p:nvSpPr>
        <p:spPr bwMode="auto">
          <a:xfrm>
            <a:off x="6543675" y="3948114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3" name="Oval 14"/>
          <p:cNvSpPr>
            <a:spLocks noChangeArrowheads="1"/>
          </p:cNvSpPr>
          <p:nvPr/>
        </p:nvSpPr>
        <p:spPr bwMode="auto">
          <a:xfrm>
            <a:off x="5776914" y="5711826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4" name="Oval 15"/>
          <p:cNvSpPr>
            <a:spLocks noChangeArrowheads="1"/>
          </p:cNvSpPr>
          <p:nvPr/>
        </p:nvSpPr>
        <p:spPr bwMode="auto">
          <a:xfrm>
            <a:off x="7500939" y="4535488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 flipV="1">
            <a:off x="4244976" y="4114801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7"/>
          <p:cNvSpPr>
            <a:spLocks noChangeShapeType="1"/>
          </p:cNvSpPr>
          <p:nvPr/>
        </p:nvSpPr>
        <p:spPr bwMode="auto">
          <a:xfrm>
            <a:off x="4195764" y="4759326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5154614" y="4129088"/>
            <a:ext cx="574675" cy="5318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9"/>
          <p:cNvSpPr>
            <a:spLocks noChangeShapeType="1"/>
          </p:cNvSpPr>
          <p:nvPr/>
        </p:nvSpPr>
        <p:spPr bwMode="auto">
          <a:xfrm>
            <a:off x="5097463" y="5367339"/>
            <a:ext cx="679450" cy="428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20"/>
          <p:cNvSpPr>
            <a:spLocks noChangeShapeType="1"/>
          </p:cNvSpPr>
          <p:nvPr/>
        </p:nvSpPr>
        <p:spPr bwMode="auto">
          <a:xfrm flipV="1">
            <a:off x="5091114" y="4829175"/>
            <a:ext cx="638175" cy="4206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21"/>
          <p:cNvSpPr>
            <a:spLocks noChangeShapeType="1"/>
          </p:cNvSpPr>
          <p:nvPr/>
        </p:nvSpPr>
        <p:spPr bwMode="auto">
          <a:xfrm>
            <a:off x="5921375" y="4843463"/>
            <a:ext cx="654050" cy="392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22"/>
          <p:cNvSpPr>
            <a:spLocks noChangeShapeType="1"/>
          </p:cNvSpPr>
          <p:nvPr/>
        </p:nvSpPr>
        <p:spPr bwMode="auto">
          <a:xfrm flipV="1">
            <a:off x="6016625" y="5418138"/>
            <a:ext cx="590550" cy="3349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3"/>
          <p:cNvSpPr>
            <a:spLocks noChangeShapeType="1"/>
          </p:cNvSpPr>
          <p:nvPr/>
        </p:nvSpPr>
        <p:spPr bwMode="auto">
          <a:xfrm flipV="1">
            <a:off x="5969000" y="4660901"/>
            <a:ext cx="1531938" cy="984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4"/>
          <p:cNvSpPr>
            <a:spLocks noChangeShapeType="1"/>
          </p:cNvSpPr>
          <p:nvPr/>
        </p:nvSpPr>
        <p:spPr bwMode="auto">
          <a:xfrm>
            <a:off x="5170489" y="4059239"/>
            <a:ext cx="1373187" cy="142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5"/>
          <p:cNvSpPr>
            <a:spLocks noChangeShapeType="1"/>
          </p:cNvSpPr>
          <p:nvPr/>
        </p:nvSpPr>
        <p:spPr bwMode="auto">
          <a:xfrm>
            <a:off x="6826251" y="4138613"/>
            <a:ext cx="766763" cy="419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Text Box 26"/>
          <p:cNvSpPr txBox="1">
            <a:spLocks noChangeArrowheads="1"/>
          </p:cNvSpPr>
          <p:nvPr/>
        </p:nvSpPr>
        <p:spPr bwMode="auto">
          <a:xfrm>
            <a:off x="4287838" y="3894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3</a:t>
            </a:r>
          </a:p>
        </p:txBody>
      </p:sp>
      <p:sp>
        <p:nvSpPr>
          <p:cNvPr id="33816" name="Text Box 27"/>
          <p:cNvSpPr txBox="1">
            <a:spLocks noChangeArrowheads="1"/>
          </p:cNvSpPr>
          <p:nvPr/>
        </p:nvSpPr>
        <p:spPr bwMode="auto">
          <a:xfrm>
            <a:off x="5645150" y="35448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2</a:t>
            </a:r>
          </a:p>
        </p:txBody>
      </p:sp>
      <p:sp>
        <p:nvSpPr>
          <p:cNvPr id="33817" name="Text Box 28"/>
          <p:cNvSpPr txBox="1">
            <a:spLocks noChangeArrowheads="1"/>
          </p:cNvSpPr>
          <p:nvPr/>
        </p:nvSpPr>
        <p:spPr bwMode="auto">
          <a:xfrm>
            <a:off x="4400550" y="4567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2</a:t>
            </a:r>
          </a:p>
        </p:txBody>
      </p:sp>
      <p:sp>
        <p:nvSpPr>
          <p:cNvPr id="33818" name="Text Box 29"/>
          <p:cNvSpPr txBox="1">
            <a:spLocks noChangeArrowheads="1"/>
          </p:cNvSpPr>
          <p:nvPr/>
        </p:nvSpPr>
        <p:spPr bwMode="auto">
          <a:xfrm>
            <a:off x="5405438" y="4065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33819" name="Text Box 30"/>
          <p:cNvSpPr txBox="1">
            <a:spLocks noChangeArrowheads="1"/>
          </p:cNvSpPr>
          <p:nvPr/>
        </p:nvSpPr>
        <p:spPr bwMode="auto">
          <a:xfrm>
            <a:off x="5102225" y="46370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33820" name="Text Box 31"/>
          <p:cNvSpPr txBox="1">
            <a:spLocks noChangeArrowheads="1"/>
          </p:cNvSpPr>
          <p:nvPr/>
        </p:nvSpPr>
        <p:spPr bwMode="auto">
          <a:xfrm>
            <a:off x="6380163" y="4230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4</a:t>
            </a:r>
          </a:p>
        </p:txBody>
      </p:sp>
      <p:sp>
        <p:nvSpPr>
          <p:cNvPr id="33821" name="Text Box 32"/>
          <p:cNvSpPr txBox="1">
            <a:spLocks noChangeArrowheads="1"/>
          </p:cNvSpPr>
          <p:nvPr/>
        </p:nvSpPr>
        <p:spPr bwMode="auto">
          <a:xfrm>
            <a:off x="7081838" y="3824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33822" name="Text Box 33"/>
          <p:cNvSpPr txBox="1">
            <a:spLocks noChangeArrowheads="1"/>
          </p:cNvSpPr>
          <p:nvPr/>
        </p:nvSpPr>
        <p:spPr bwMode="auto">
          <a:xfrm>
            <a:off x="5054600" y="5449888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4</a:t>
            </a:r>
          </a:p>
        </p:txBody>
      </p:sp>
      <p:sp>
        <p:nvSpPr>
          <p:cNvPr id="33823" name="Text Box 34"/>
          <p:cNvSpPr txBox="1">
            <a:spLocks noChangeArrowheads="1"/>
          </p:cNvSpPr>
          <p:nvPr/>
        </p:nvSpPr>
        <p:spPr bwMode="auto">
          <a:xfrm>
            <a:off x="5903913" y="4872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5</a:t>
            </a:r>
          </a:p>
        </p:txBody>
      </p:sp>
      <p:sp>
        <p:nvSpPr>
          <p:cNvPr id="33824" name="Text Box 35"/>
          <p:cNvSpPr txBox="1">
            <a:spLocks noChangeArrowheads="1"/>
          </p:cNvSpPr>
          <p:nvPr/>
        </p:nvSpPr>
        <p:spPr bwMode="auto">
          <a:xfrm>
            <a:off x="6300788" y="547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3</a:t>
            </a:r>
          </a:p>
        </p:txBody>
      </p:sp>
      <p:sp>
        <p:nvSpPr>
          <p:cNvPr id="33825" name="Text Box 44"/>
          <p:cNvSpPr txBox="1">
            <a:spLocks noChangeArrowheads="1"/>
          </p:cNvSpPr>
          <p:nvPr/>
        </p:nvSpPr>
        <p:spPr bwMode="auto">
          <a:xfrm>
            <a:off x="3554414" y="4406901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33826" name="Text Box 45"/>
          <p:cNvSpPr txBox="1">
            <a:spLocks noChangeArrowheads="1"/>
          </p:cNvSpPr>
          <p:nvPr/>
        </p:nvSpPr>
        <p:spPr bwMode="auto">
          <a:xfrm>
            <a:off x="5634039" y="586740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33827" name="Line 47"/>
          <p:cNvSpPr>
            <a:spLocks noChangeShapeType="1"/>
          </p:cNvSpPr>
          <p:nvPr/>
        </p:nvSpPr>
        <p:spPr bwMode="auto">
          <a:xfrm>
            <a:off x="3830638" y="5003801"/>
            <a:ext cx="1727200" cy="1228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Text Box 48"/>
          <p:cNvSpPr txBox="1">
            <a:spLocks noChangeArrowheads="1"/>
          </p:cNvSpPr>
          <p:nvPr/>
        </p:nvSpPr>
        <p:spPr bwMode="auto">
          <a:xfrm>
            <a:off x="4367214" y="565626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CC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83889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1013832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Each router is a </a:t>
            </a:r>
            <a:r>
              <a:rPr lang="en-US" dirty="0">
                <a:solidFill>
                  <a:srgbClr val="C00000"/>
                </a:solidFill>
              </a:rPr>
              <a:t>node</a:t>
            </a:r>
            <a:r>
              <a:rPr lang="en-US" dirty="0"/>
              <a:t> in a graph</a:t>
            </a:r>
          </a:p>
          <a:p>
            <a:r>
              <a:rPr lang="en-US" dirty="0"/>
              <a:t>Each link is an </a:t>
            </a:r>
            <a:r>
              <a:rPr lang="en-US" dirty="0">
                <a:solidFill>
                  <a:srgbClr val="C00000"/>
                </a:solidFill>
              </a:rPr>
              <a:t>edge</a:t>
            </a:r>
            <a:r>
              <a:rPr lang="en-US" dirty="0"/>
              <a:t> in the graph</a:t>
            </a:r>
          </a:p>
          <a:p>
            <a:r>
              <a:rPr lang="en-US" dirty="0"/>
              <a:t>Edges have </a:t>
            </a:r>
            <a:r>
              <a:rPr lang="en-US" dirty="0">
                <a:solidFill>
                  <a:srgbClr val="C00000"/>
                </a:solidFill>
              </a:rPr>
              <a:t>weights </a:t>
            </a:r>
            <a:r>
              <a:rPr lang="en-US" dirty="0"/>
              <a:t>(also called </a:t>
            </a:r>
            <a:r>
              <a:rPr lang="en-US" dirty="0">
                <a:solidFill>
                  <a:srgbClr val="C00000"/>
                </a:solidFill>
              </a:rPr>
              <a:t>link metrics). </a:t>
            </a:r>
            <a:r>
              <a:rPr lang="en-US" dirty="0"/>
              <a:t>Set by </a:t>
            </a:r>
            <a:r>
              <a:rPr lang="en-US" dirty="0" err="1"/>
              <a:t>netadmin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6AA36F2-C11B-7E4A-856F-D57DBCC49D08}"/>
              </a:ext>
            </a:extLst>
          </p:cNvPr>
          <p:cNvSpPr>
            <a:spLocks/>
          </p:cNvSpPr>
          <p:nvPr/>
        </p:nvSpPr>
        <p:spPr bwMode="auto">
          <a:xfrm>
            <a:off x="4103078" y="2519487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9FB3D6E-5034-2748-9A18-EC0262AE8FA2}"/>
              </a:ext>
            </a:extLst>
          </p:cNvPr>
          <p:cNvSpPr>
            <a:spLocks/>
          </p:cNvSpPr>
          <p:nvPr/>
        </p:nvSpPr>
        <p:spPr bwMode="auto">
          <a:xfrm>
            <a:off x="4636478" y="3391025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2C537A6-A00E-F440-ADB3-72F3FA4F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752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304DDBF-DE37-5840-B283-5988C42C7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28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304C825-C510-BC4B-B4D5-4420208DE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0616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4D810F9-003F-C346-912E-359A3871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640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68A894F-8339-7544-8745-EDD30DE2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966" y="36704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09718FD3-4FD9-D242-93A2-6CFBC5D3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895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8BC5DCF-22CA-EA4E-96F1-33B5B6966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203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FC3ECB1-F2E0-8544-98CF-B20A6AA56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091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504817-EBDA-F34E-A333-D88B3B82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784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76A193E1-65B5-8343-9414-C92F6C13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441" y="42847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AD19C60-CECF-914D-9B61-158F91E0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94187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EFC7206C-1F4A-4142-926F-91B1CB4CD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853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214C743B-788B-B34D-B3EB-9F5D1195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6741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259441A-1272-2045-9F2F-B2AA4C8C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830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391D7FA2-B08C-6A45-8B28-E0FBBE72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091" y="318941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6D475E29-885E-374C-B4E2-454FA860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87837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59678F29-4EB2-A842-B773-D1006A375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1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16A6E46-66C0-9446-93C7-5A9F69995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94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1C81ADCB-310E-D047-B285-E9BCD948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76725"/>
            <a:ext cx="490538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57677031-B541-9949-A124-74DD1951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878" y="3187825"/>
            <a:ext cx="495300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7BA5DE5F-B157-5B41-8BC0-7F4238D9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848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522935A-DE15-E441-BB71-48978361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9991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5B21B7C0-DBCA-D04D-9A00-2711EAEED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6878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5C1EC9F4-0ABB-DD46-80C1-69546E62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736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E730812D-AE40-8E4A-980D-857AB1B1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228" y="42800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928A2163-FDBF-2F43-B7CB-96B14CAE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434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C3A519D-5162-764E-A3FD-97BC1F644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928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CD138B40-4242-AA42-B261-9CDED32A5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816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3EB9607E-03CB-4146-8B70-B717A2A3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323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C9863082-F339-5544-B9A4-A1990346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166" y="37386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FF88D18F-8694-EF4D-BE05-45EF9A8E065A}"/>
              </a:ext>
            </a:extLst>
          </p:cNvPr>
          <p:cNvSpPr>
            <a:spLocks/>
          </p:cNvSpPr>
          <p:nvPr/>
        </p:nvSpPr>
        <p:spPr bwMode="auto">
          <a:xfrm>
            <a:off x="6317641" y="3433887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661E0A0E-307E-2C49-AC04-126CA1B17B95}"/>
              </a:ext>
            </a:extLst>
          </p:cNvPr>
          <p:cNvSpPr>
            <a:spLocks/>
          </p:cNvSpPr>
          <p:nvPr/>
        </p:nvSpPr>
        <p:spPr bwMode="auto">
          <a:xfrm>
            <a:off x="5217503" y="3443412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E33BA9AC-5628-B64B-BECE-5A26B9BA0CD1}"/>
              </a:ext>
            </a:extLst>
          </p:cNvPr>
          <p:cNvSpPr>
            <a:spLocks/>
          </p:cNvSpPr>
          <p:nvPr/>
        </p:nvSpPr>
        <p:spPr bwMode="auto">
          <a:xfrm>
            <a:off x="5479441" y="3419600"/>
            <a:ext cx="800100" cy="952500"/>
          </a:xfrm>
          <a:custGeom>
            <a:avLst/>
            <a:gdLst>
              <a:gd name="T0" fmla="*/ 0 w 378"/>
              <a:gd name="T1" fmla="*/ 600 h 174"/>
              <a:gd name="T2" fmla="*/ 504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7B38EBFA-3B95-4B4C-AD50-2E167E25CF92}"/>
              </a:ext>
            </a:extLst>
          </p:cNvPr>
          <p:cNvSpPr>
            <a:spLocks/>
          </p:cNvSpPr>
          <p:nvPr/>
        </p:nvSpPr>
        <p:spPr bwMode="auto">
          <a:xfrm>
            <a:off x="6570053" y="3972050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39">
            <a:extLst>
              <a:ext uri="{FF2B5EF4-FFF2-40B4-BE49-F238E27FC236}">
                <a16:creationId xmlns:a16="http://schemas.microsoft.com/office/drawing/2014/main" id="{1ABBA0D3-E03E-B84F-8488-9A1CA05B3FF8}"/>
              </a:ext>
            </a:extLst>
          </p:cNvPr>
          <p:cNvSpPr>
            <a:spLocks/>
          </p:cNvSpPr>
          <p:nvPr/>
        </p:nvSpPr>
        <p:spPr bwMode="auto">
          <a:xfrm>
            <a:off x="5488966" y="4419725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0F4F0D0-78E3-FF4C-A591-A002F3918419}"/>
              </a:ext>
            </a:extLst>
          </p:cNvPr>
          <p:cNvSpPr>
            <a:spLocks/>
          </p:cNvSpPr>
          <p:nvPr/>
        </p:nvSpPr>
        <p:spPr bwMode="auto">
          <a:xfrm>
            <a:off x="4550753" y="3905375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 41">
            <a:extLst>
              <a:ext uri="{FF2B5EF4-FFF2-40B4-BE49-F238E27FC236}">
                <a16:creationId xmlns:a16="http://schemas.microsoft.com/office/drawing/2014/main" id="{6CA125C3-F035-DF4C-9FAB-795CD746B39B}"/>
              </a:ext>
            </a:extLst>
          </p:cNvPr>
          <p:cNvSpPr>
            <a:spLocks/>
          </p:cNvSpPr>
          <p:nvPr/>
        </p:nvSpPr>
        <p:spPr bwMode="auto">
          <a:xfrm>
            <a:off x="5479441" y="3324350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Freeform 42">
            <a:extLst>
              <a:ext uri="{FF2B5EF4-FFF2-40B4-BE49-F238E27FC236}">
                <a16:creationId xmlns:a16="http://schemas.microsoft.com/office/drawing/2014/main" id="{401F77F0-0EAC-3840-8666-AB24E95B8AD4}"/>
              </a:ext>
            </a:extLst>
          </p:cNvPr>
          <p:cNvSpPr>
            <a:spLocks/>
          </p:cNvSpPr>
          <p:nvPr/>
        </p:nvSpPr>
        <p:spPr bwMode="auto">
          <a:xfrm>
            <a:off x="6551003" y="3319587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72B937D4-EB85-AA4B-BF0D-E8E9A7C6DE2F}"/>
              </a:ext>
            </a:extLst>
          </p:cNvPr>
          <p:cNvSpPr>
            <a:spLocks/>
          </p:cNvSpPr>
          <p:nvPr/>
        </p:nvSpPr>
        <p:spPr bwMode="auto">
          <a:xfrm>
            <a:off x="4460266" y="2638550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64DFFDB1-00FC-AD41-BC19-4FA7B025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59" y="3691063"/>
            <a:ext cx="22523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 Box 46">
            <a:extLst>
              <a:ext uri="{FF2B5EF4-FFF2-40B4-BE49-F238E27FC236}">
                <a16:creationId xmlns:a16="http://schemas.microsoft.com/office/drawing/2014/main" id="{59308691-2F9F-D84F-B5BC-F0C518DE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691" y="3594225"/>
            <a:ext cx="31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u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48">
            <a:extLst>
              <a:ext uri="{FF2B5EF4-FFF2-40B4-BE49-F238E27FC236}">
                <a16:creationId xmlns:a16="http://schemas.microsoft.com/office/drawing/2014/main" id="{F6AECA28-1D83-AC4E-A32F-59415764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70" y="4300663"/>
            <a:ext cx="22502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Text Box 49">
            <a:extLst>
              <a:ext uri="{FF2B5EF4-FFF2-40B4-BE49-F238E27FC236}">
                <a16:creationId xmlns:a16="http://schemas.microsoft.com/office/drawing/2014/main" id="{4B193E79-F5AB-7E4C-903C-55B2B427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416" y="4203825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9A670E30-8910-3D46-A2F7-21D84617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293" y="4295900"/>
            <a:ext cx="227463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Text Box 52">
            <a:extLst>
              <a:ext uri="{FF2B5EF4-FFF2-40B4-BE49-F238E27FC236}">
                <a16:creationId xmlns:a16="http://schemas.microsoft.com/office/drawing/2014/main" id="{D2F40E79-ECBF-EF47-A16B-C72C3A3E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03" y="4151437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DEAE1FC2-2635-6543-B733-C059D287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73" y="3205288"/>
            <a:ext cx="225682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45007B86-4E19-9A41-AA35-E2514A0A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316" y="3108450"/>
            <a:ext cx="36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w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15DD4324-1D32-6C4F-976F-F15C1496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09" y="3205288"/>
            <a:ext cx="22511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5D1DDF8A-3125-6842-AB38-6D2970C9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3108450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v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A1FE25BA-79FE-3941-B366-EF499464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254" y="3757738"/>
            <a:ext cx="226256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DAC756A5-1F33-0C4A-ACA7-8F3E9E30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116" y="3613275"/>
            <a:ext cx="30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2" name="Text Box 62">
            <a:extLst>
              <a:ext uri="{FF2B5EF4-FFF2-40B4-BE49-F238E27FC236}">
                <a16:creationId xmlns:a16="http://schemas.microsoft.com/office/drawing/2014/main" id="{9B72EA58-A6FC-7740-A160-52E189FD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03" y="33132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3" name="Text Box 63">
            <a:extLst>
              <a:ext uri="{FF2B5EF4-FFF2-40B4-BE49-F238E27FC236}">
                <a16:creationId xmlns:a16="http://schemas.microsoft.com/office/drawing/2014/main" id="{3105E872-7A2B-3C41-97DC-E431928C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53" y="36609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4" name="Text Box 64">
            <a:extLst>
              <a:ext uri="{FF2B5EF4-FFF2-40B4-BE49-F238E27FC236}">
                <a16:creationId xmlns:a16="http://schemas.microsoft.com/office/drawing/2014/main" id="{826437D1-F983-AB4E-9142-64101916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603" y="39990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5" name="Text Box 65">
            <a:extLst>
              <a:ext uri="{FF2B5EF4-FFF2-40B4-BE49-F238E27FC236}">
                <a16:creationId xmlns:a16="http://schemas.microsoft.com/office/drawing/2014/main" id="{99B65FFB-2DB3-8843-8C70-1A587A17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353" y="38085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" name="Text Box 66">
            <a:extLst>
              <a:ext uri="{FF2B5EF4-FFF2-40B4-BE49-F238E27FC236}">
                <a16:creationId xmlns:a16="http://schemas.microsoft.com/office/drawing/2014/main" id="{2B173FAD-AD0C-C149-AD27-45B1B6FF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753" y="437051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" name="Text Box 67">
            <a:extLst>
              <a:ext uri="{FF2B5EF4-FFF2-40B4-BE49-F238E27FC236}">
                <a16:creationId xmlns:a16="http://schemas.microsoft.com/office/drawing/2014/main" id="{424F83FF-FCE2-DE4E-AD4F-E5F85CEA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253" y="3689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" name="Text Box 68">
            <a:extLst>
              <a:ext uri="{FF2B5EF4-FFF2-40B4-BE49-F238E27FC236}">
                <a16:creationId xmlns:a16="http://schemas.microsoft.com/office/drawing/2014/main" id="{54035322-07AF-304D-AEFC-F0C2C888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341" y="41085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9" name="Text Box 69">
            <a:extLst>
              <a:ext uri="{FF2B5EF4-FFF2-40B4-BE49-F238E27FC236}">
                <a16:creationId xmlns:a16="http://schemas.microsoft.com/office/drawing/2014/main" id="{72BFBEC9-BD47-E14B-AE8C-F295900F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78" y="325608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0" name="Text Box 70">
            <a:extLst>
              <a:ext uri="{FF2B5EF4-FFF2-40B4-BE49-F238E27FC236}">
                <a16:creationId xmlns:a16="http://schemas.microsoft.com/office/drawing/2014/main" id="{42697AC4-B0EA-B248-A803-1D6C00F2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666" y="301796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" name="Text Box 71">
            <a:extLst>
              <a:ext uri="{FF2B5EF4-FFF2-40B4-BE49-F238E27FC236}">
                <a16:creationId xmlns:a16="http://schemas.microsoft.com/office/drawing/2014/main" id="{9D56BD3B-70F9-8945-8D58-626936AB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25941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7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1" grpId="0"/>
      <p:bldP spid="69" grpId="0"/>
      <p:bldP spid="67" grpId="0"/>
      <p:bldP spid="65" grpId="0"/>
      <p:bldP spid="63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0134601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 = (N, E)</a:t>
            </a:r>
          </a:p>
          <a:p>
            <a:r>
              <a:rPr lang="en-US" dirty="0"/>
              <a:t>N = {u, v, w, x, y, z}</a:t>
            </a:r>
          </a:p>
          <a:p>
            <a:r>
              <a:rPr lang="en-US" dirty="0"/>
              <a:t>E = { (</a:t>
            </a:r>
            <a:r>
              <a:rPr lang="en-US" dirty="0" err="1"/>
              <a:t>u,v</a:t>
            </a:r>
            <a:r>
              <a:rPr lang="en-US" dirty="0"/>
              <a:t>), (</a:t>
            </a:r>
            <a:r>
              <a:rPr lang="en-US" dirty="0" err="1"/>
              <a:t>u,x</a:t>
            </a:r>
            <a:r>
              <a:rPr lang="en-US" dirty="0"/>
              <a:t>), (</a:t>
            </a:r>
            <a:r>
              <a:rPr lang="en-US" dirty="0" err="1"/>
              <a:t>v,x</a:t>
            </a:r>
            <a:r>
              <a:rPr lang="en-US" dirty="0"/>
              <a:t>), (</a:t>
            </a:r>
            <a:r>
              <a:rPr lang="en-US" dirty="0" err="1"/>
              <a:t>v,w</a:t>
            </a:r>
            <a:r>
              <a:rPr lang="en-US" dirty="0"/>
              <a:t>), (</a:t>
            </a:r>
            <a:r>
              <a:rPr lang="en-US" dirty="0" err="1"/>
              <a:t>x,w</a:t>
            </a:r>
            <a:r>
              <a:rPr lang="en-US" dirty="0"/>
              <a:t>), (</a:t>
            </a:r>
            <a:r>
              <a:rPr lang="en-US" dirty="0" err="1"/>
              <a:t>x,y</a:t>
            </a:r>
            <a:r>
              <a:rPr lang="en-US" dirty="0"/>
              <a:t>), (</a:t>
            </a:r>
            <a:r>
              <a:rPr lang="en-US" dirty="0" err="1"/>
              <a:t>w,y</a:t>
            </a:r>
            <a:r>
              <a:rPr lang="en-US" dirty="0"/>
              <a:t>), (</a:t>
            </a:r>
            <a:r>
              <a:rPr lang="en-US" dirty="0" err="1"/>
              <a:t>w,z</a:t>
            </a:r>
            <a:r>
              <a:rPr lang="en-US" dirty="0"/>
              <a:t>), (</a:t>
            </a:r>
            <a:r>
              <a:rPr lang="en-US" dirty="0" err="1"/>
              <a:t>y,z</a:t>
            </a:r>
            <a:r>
              <a:rPr lang="en-US" dirty="0"/>
              <a:t>)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4103078" y="2519487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79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7077"/>
            <a:ext cx="10834323" cy="4888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of an edge: </a:t>
            </a:r>
            <a:r>
              <a:rPr lang="en-US" dirty="0">
                <a:solidFill>
                  <a:srgbClr val="C00000"/>
                </a:solidFill>
              </a:rPr>
              <a:t>c(x, y)</a:t>
            </a:r>
          </a:p>
          <a:p>
            <a:pPr lvl="1"/>
            <a:r>
              <a:rPr lang="en-US" dirty="0"/>
              <a:t>Examples: c(u, v) = 2, c(u, w) = 5</a:t>
            </a:r>
          </a:p>
          <a:p>
            <a:r>
              <a:rPr lang="en-US" dirty="0"/>
              <a:t>Cost of a path = </a:t>
            </a:r>
            <a:r>
              <a:rPr lang="en-US" dirty="0">
                <a:solidFill>
                  <a:srgbClr val="C00000"/>
                </a:solidFill>
              </a:rPr>
              <a:t>sum of edge costs</a:t>
            </a:r>
          </a:p>
          <a:p>
            <a:pPr lvl="1"/>
            <a:r>
              <a:rPr lang="en-US" dirty="0"/>
              <a:t>c(path x </a:t>
            </a:r>
            <a:r>
              <a:rPr lang="en-US" dirty="0">
                <a:sym typeface="Wingdings" pitchFamily="2" charset="2"/>
              </a:rPr>
              <a:t> w  y  z) = 3 + 1 + 2 = 6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Outcome</a:t>
            </a:r>
            <a:r>
              <a:rPr lang="en-US" dirty="0">
                <a:sym typeface="Wingdings" pitchFamily="2" charset="2"/>
              </a:rPr>
              <a:t> of routing: each node should determine the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least cost path </a:t>
            </a:r>
            <a:r>
              <a:rPr lang="en-US" dirty="0">
                <a:sym typeface="Wingdings" pitchFamily="2" charset="2"/>
              </a:rPr>
              <a:t>to every other node</a:t>
            </a:r>
          </a:p>
          <a:p>
            <a:r>
              <a:rPr lang="en-US" dirty="0">
                <a:sym typeface="Wingdings" pitchFamily="2" charset="2"/>
              </a:rPr>
              <a:t>Q1: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information</a:t>
            </a:r>
            <a:r>
              <a:rPr lang="en-US" dirty="0">
                <a:sym typeface="Wingdings" pitchFamily="2" charset="2"/>
              </a:rPr>
              <a:t> should nodes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exchange</a:t>
            </a:r>
            <a:r>
              <a:rPr lang="en-US" dirty="0">
                <a:sym typeface="Wingdings" pitchFamily="2" charset="2"/>
              </a:rPr>
              <a:t> with each other to enable this computation?</a:t>
            </a:r>
          </a:p>
          <a:p>
            <a:r>
              <a:rPr lang="en-US" dirty="0">
                <a:sym typeface="Wingdings" pitchFamily="2" charset="2"/>
              </a:rPr>
              <a:t>Q2: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algorithm</a:t>
            </a:r>
            <a:r>
              <a:rPr lang="en-US" dirty="0">
                <a:sym typeface="Wingdings" pitchFamily="2" charset="2"/>
              </a:rPr>
              <a:t> should each node run to compute the least cost path to every node?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8100647" y="1722322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46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58807" cy="4938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 state flooding:</a:t>
            </a:r>
            <a:r>
              <a:rPr lang="en-US" dirty="0"/>
              <a:t> the process by which neighborhood information of </a:t>
            </a:r>
            <a:r>
              <a:rPr lang="en-US" dirty="0">
                <a:solidFill>
                  <a:srgbClr val="C00000"/>
                </a:solidFill>
              </a:rPr>
              <a:t>each network router</a:t>
            </a:r>
            <a:r>
              <a:rPr lang="en-US" dirty="0"/>
              <a:t> is transmitted to </a:t>
            </a:r>
            <a:r>
              <a:rPr lang="en-US" dirty="0">
                <a:solidFill>
                  <a:srgbClr val="C00000"/>
                </a:solidFill>
              </a:rPr>
              <a:t>all other routers</a:t>
            </a:r>
          </a:p>
          <a:p>
            <a:r>
              <a:rPr lang="en-US" dirty="0"/>
              <a:t>Each router sends a </a:t>
            </a:r>
            <a:r>
              <a:rPr lang="en-US" dirty="0">
                <a:solidFill>
                  <a:srgbClr val="C00000"/>
                </a:solidFill>
              </a:rPr>
              <a:t>link state advertisement</a:t>
            </a:r>
            <a:r>
              <a:rPr lang="en-US" dirty="0"/>
              <a:t> (LSA) to each of its neighbors</a:t>
            </a:r>
          </a:p>
          <a:p>
            <a:r>
              <a:rPr lang="en-US" dirty="0"/>
              <a:t>LSA contains </a:t>
            </a:r>
            <a:r>
              <a:rPr lang="en-US" dirty="0">
                <a:solidFill>
                  <a:schemeClr val="tx1"/>
                </a:solidFill>
              </a:rPr>
              <a:t>the router ID, the IP prefix owned by the router, the router’s neighbors, and link cost to those neighbors</a:t>
            </a:r>
          </a:p>
          <a:p>
            <a:r>
              <a:rPr lang="en-US" dirty="0"/>
              <a:t>Upon receiving an LSA, a router forwards it to each of its neighbors: </a:t>
            </a:r>
            <a:r>
              <a:rPr lang="en-US" dirty="0">
                <a:solidFill>
                  <a:srgbClr val="C00000"/>
                </a:solidFill>
              </a:rPr>
              <a:t>flooding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34AA69-E890-F44B-ADFD-6482E2F1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24863" cy="5032376"/>
          </a:xfrm>
        </p:spPr>
        <p:txBody>
          <a:bodyPr>
            <a:normAutofit/>
          </a:bodyPr>
          <a:lstStyle/>
          <a:p>
            <a:r>
              <a:rPr lang="en-US" dirty="0"/>
              <a:t>Eventually, the entire network receives LSAs originated by each router</a:t>
            </a:r>
          </a:p>
          <a:p>
            <a:r>
              <a:rPr lang="en-US" dirty="0"/>
              <a:t>LSAs put into a </a:t>
            </a:r>
            <a:r>
              <a:rPr lang="en-US" dirty="0">
                <a:solidFill>
                  <a:srgbClr val="C00000"/>
                </a:solidFill>
              </a:rPr>
              <a:t>link state database</a:t>
            </a:r>
            <a:endParaRPr lang="en-US" dirty="0"/>
          </a:p>
          <a:p>
            <a:r>
              <a:rPr lang="en-US" dirty="0"/>
              <a:t>LSAs occur periodically and </a:t>
            </a:r>
            <a:r>
              <a:rPr lang="en-US" dirty="0">
                <a:solidFill>
                  <a:srgbClr val="C00000"/>
                </a:solidFill>
              </a:rPr>
              <a:t>whenever the graph changes</a:t>
            </a:r>
          </a:p>
          <a:p>
            <a:pPr lvl="1"/>
            <a:r>
              <a:rPr lang="en-US" dirty="0"/>
              <a:t>Example: if a link fails</a:t>
            </a:r>
          </a:p>
          <a:p>
            <a:pPr lvl="1"/>
            <a:r>
              <a:rPr lang="en-US" dirty="0"/>
              <a:t>Example: if a new link or router is added</a:t>
            </a:r>
          </a:p>
          <a:p>
            <a:r>
              <a:rPr lang="en-US" dirty="0"/>
              <a:t>The routing algorithm running at each router can </a:t>
            </a:r>
            <a:r>
              <a:rPr lang="en-US" dirty="0">
                <a:solidFill>
                  <a:srgbClr val="C00000"/>
                </a:solidFill>
              </a:rPr>
              <a:t>use the entire network’s graph</a:t>
            </a:r>
            <a:r>
              <a:rPr lang="en-US" dirty="0"/>
              <a:t> to compute least cost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59B960-9B26-864F-B18A-41C88DF4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072541" cy="4351338"/>
          </a:xfrm>
        </p:spPr>
      </p:pic>
    </p:spTree>
    <p:extLst>
      <p:ext uri="{BB962C8B-B14F-4D97-AF65-F5344CB8AC3E}">
        <p14:creationId xmlns:p14="http://schemas.microsoft.com/office/powerpoint/2010/main" val="1529950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Q2: The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000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Given a network graph, the algorithm computes the least cost paths from one node (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) to all other nodes</a:t>
            </a:r>
          </a:p>
          <a:p>
            <a:r>
              <a:rPr lang="en-US" sz="2400" dirty="0"/>
              <a:t>This can then be used to compute the </a:t>
            </a:r>
            <a:r>
              <a:rPr lang="en-US" sz="2400" dirty="0">
                <a:solidFill>
                  <a:srgbClr val="C00000"/>
                </a:solidFill>
              </a:rPr>
              <a:t>forwarding table</a:t>
            </a:r>
            <a:r>
              <a:rPr lang="en-US" sz="2400" dirty="0"/>
              <a:t> at that node</a:t>
            </a:r>
            <a:endParaRPr lang="en-US" dirty="0"/>
          </a:p>
          <a:p>
            <a:r>
              <a:rPr lang="en-US" sz="2400" dirty="0"/>
              <a:t>Iterative algorithm: maintain </a:t>
            </a:r>
            <a:r>
              <a:rPr lang="en-US" sz="2400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of least costs to reach every other node.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After k iterations, each node definitively knows the least cost path to k destinations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200" dirty="0">
                <a:solidFill>
                  <a:srgbClr val="C00000"/>
                </a:solidFill>
              </a:rPr>
              <a:t>Notation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endParaRPr lang="en-US" sz="3200" dirty="0"/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D(v):</a:t>
            </a:r>
            <a:r>
              <a:rPr lang="en-US" sz="2400" dirty="0"/>
              <a:t> current estimate of cost of path from source to destination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p(v):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predecessor node</a:t>
            </a:r>
            <a:r>
              <a:rPr lang="en-US" sz="2400" dirty="0"/>
              <a:t>) the last node before v on the path from source to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is definitively known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E073403-AB26-5048-ABA0-EF779C4C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  </a:t>
            </a:r>
            <a:r>
              <a:rPr lang="en-US" sz="2000" b="1" i="1" dirty="0">
                <a:latin typeface="Arial" charset="0"/>
              </a:rPr>
              <a:t>Initialization: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2   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= {u}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5          then D(v) = c(</a:t>
            </a:r>
            <a:r>
              <a:rPr lang="en-US" sz="2000" dirty="0" err="1">
                <a:latin typeface="Arial" charset="0"/>
              </a:rPr>
              <a:t>u,v</a:t>
            </a:r>
            <a:r>
              <a:rPr lang="en-US" sz="20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6      else D(v) = 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7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8   </a:t>
            </a:r>
            <a:r>
              <a:rPr lang="en-US" sz="2000" b="1" i="1" dirty="0">
                <a:latin typeface="Arial" charset="0"/>
              </a:rPr>
              <a:t>Loop</a:t>
            </a:r>
            <a:r>
              <a:rPr lang="en-US" sz="2000" i="1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9     find w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10    add w to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11    update D(v) for all v adjacent to w and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: 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" charset="0"/>
              </a:rPr>
              <a:t>12       D(v) = min( D(v), D(w) + c(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w,v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) 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15  </a:t>
            </a:r>
            <a:r>
              <a:rPr lang="en-US" sz="2000" b="1" i="1" dirty="0">
                <a:latin typeface="Arial" charset="0"/>
              </a:rPr>
              <a:t>until all nodes in N</a:t>
            </a:r>
            <a:r>
              <a:rPr lang="en-US" sz="2000" b="1" i="1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E324C-0733-F442-B6EC-33549ABC019F}"/>
              </a:ext>
            </a:extLst>
          </p:cNvPr>
          <p:cNvSpPr txBox="1"/>
          <p:nvPr/>
        </p:nvSpPr>
        <p:spPr>
          <a:xfrm>
            <a:off x="7553265" y="1865442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Initial estimates of distances are just the link costs of neighbors.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FF58D14-4F37-E94F-94B6-D8785F7A0234}"/>
              </a:ext>
            </a:extLst>
          </p:cNvPr>
          <p:cNvSpPr/>
          <p:nvPr/>
        </p:nvSpPr>
        <p:spPr>
          <a:xfrm>
            <a:off x="6810070" y="1458914"/>
            <a:ext cx="634084" cy="180010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B43B8-7B80-0841-8020-D1B726B2BAC7}"/>
              </a:ext>
            </a:extLst>
          </p:cNvPr>
          <p:cNvSpPr txBox="1"/>
          <p:nvPr/>
        </p:nvSpPr>
        <p:spPr>
          <a:xfrm>
            <a:off x="8904410" y="3609461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Least cost node among all estimates. This cost cannot decrease further.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C34E866-E24E-F346-8596-22A47373CE27}"/>
              </a:ext>
            </a:extLst>
          </p:cNvPr>
          <p:cNvSpPr/>
          <p:nvPr/>
        </p:nvSpPr>
        <p:spPr>
          <a:xfrm>
            <a:off x="8252741" y="3790951"/>
            <a:ext cx="634084" cy="65941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16E0B90-7466-6844-AC5B-1DBC3C4F36FD}"/>
              </a:ext>
            </a:extLst>
          </p:cNvPr>
          <p:cNvSpPr/>
          <p:nvPr/>
        </p:nvSpPr>
        <p:spPr>
          <a:xfrm>
            <a:off x="8710246" y="4625124"/>
            <a:ext cx="562708" cy="108401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9510-531B-FB47-8925-47CEE3C97A5E}"/>
              </a:ext>
            </a:extLst>
          </p:cNvPr>
          <p:cNvSpPr txBox="1"/>
          <p:nvPr/>
        </p:nvSpPr>
        <p:spPr>
          <a:xfrm>
            <a:off x="9428163" y="4905521"/>
            <a:ext cx="236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AFF042E-567B-A443-AE57-FFBD0B85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/>
      <p:bldP spid="3" grpId="0" animBg="1"/>
      <p:bldP spid="8" grpId="0"/>
      <p:bldP spid="9" grpId="0" animBg="1"/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79A86A-A5E2-4B46-8AC3-76B849905319}"/>
              </a:ext>
            </a:extLst>
          </p:cNvPr>
          <p:cNvCxnSpPr>
            <a:cxnSpLocks/>
          </p:cNvCxnSpPr>
          <p:nvPr/>
        </p:nvCxnSpPr>
        <p:spPr>
          <a:xfrm>
            <a:off x="6488666" y="2907900"/>
            <a:ext cx="1113006" cy="116317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7F7742-61C6-A544-8D7B-8BDE515E257E}"/>
              </a:ext>
            </a:extLst>
          </p:cNvPr>
          <p:cNvCxnSpPr>
            <a:cxnSpLocks/>
          </p:cNvCxnSpPr>
          <p:nvPr/>
        </p:nvCxnSpPr>
        <p:spPr>
          <a:xfrm>
            <a:off x="6353956" y="3027608"/>
            <a:ext cx="1213253" cy="191673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12A0B50-23C9-B645-B7DA-3A234E7A7EF6}"/>
              </a:ext>
            </a:extLst>
          </p:cNvPr>
          <p:cNvSpPr/>
          <p:nvPr/>
        </p:nvSpPr>
        <p:spPr>
          <a:xfrm rot="1542643">
            <a:off x="2640326" y="3998367"/>
            <a:ext cx="4847584" cy="1771209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9F1FF9C-38D9-DA4E-A0D7-881DDFBFCB8E}"/>
              </a:ext>
            </a:extLst>
          </p:cNvPr>
          <p:cNvSpPr/>
          <p:nvPr/>
        </p:nvSpPr>
        <p:spPr>
          <a:xfrm rot="719505">
            <a:off x="2678016" y="3522486"/>
            <a:ext cx="4803387" cy="1553723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B5D65-F3A3-994B-A811-F857F85B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58393D-3615-4645-98B2-8ADF86D157C7}"/>
              </a:ext>
            </a:extLst>
          </p:cNvPr>
          <p:cNvGrpSpPr/>
          <p:nvPr/>
        </p:nvGrpSpPr>
        <p:grpSpPr>
          <a:xfrm>
            <a:off x="7659650" y="3140668"/>
            <a:ext cx="501650" cy="461665"/>
            <a:chOff x="6962166" y="3613275"/>
            <a:chExt cx="501650" cy="4616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F391A9-AD12-ED4F-8C8F-4670FCE0D67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" name="Oval 30">
                <a:extLst>
                  <a:ext uri="{FF2B5EF4-FFF2-40B4-BE49-F238E27FC236}">
                    <a16:creationId xmlns:a16="http://schemas.microsoft.com/office/drawing/2014/main" id="{D6DFD080-0A4F-364A-8E7A-08A353631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Line 31">
                <a:extLst>
                  <a:ext uri="{FF2B5EF4-FFF2-40B4-BE49-F238E27FC236}">
                    <a16:creationId xmlns:a16="http://schemas.microsoft.com/office/drawing/2014/main" id="{868576DD-85AF-664B-A270-9FDCE83F2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2">
                <a:extLst>
                  <a:ext uri="{FF2B5EF4-FFF2-40B4-BE49-F238E27FC236}">
                    <a16:creationId xmlns:a16="http://schemas.microsoft.com/office/drawing/2014/main" id="{DE10D24E-9DAB-4848-969A-997584FE2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33">
                <a:extLst>
                  <a:ext uri="{FF2B5EF4-FFF2-40B4-BE49-F238E27FC236}">
                    <a16:creationId xmlns:a16="http://schemas.microsoft.com/office/drawing/2014/main" id="{74816445-8669-E84B-AB29-EA8E4F50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Oval 34">
                <a:extLst>
                  <a:ext uri="{FF2B5EF4-FFF2-40B4-BE49-F238E27FC236}">
                    <a16:creationId xmlns:a16="http://schemas.microsoft.com/office/drawing/2014/main" id="{B9F937F6-B4C9-D14A-ACA4-09AAB3D98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316A658B-AB3E-D047-9D08-1B063F35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61">
              <a:extLst>
                <a:ext uri="{FF2B5EF4-FFF2-40B4-BE49-F238E27FC236}">
                  <a16:creationId xmlns:a16="http://schemas.microsoft.com/office/drawing/2014/main" id="{AEAA7396-B688-004E-B0ED-A2AE13F7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246" y="3613275"/>
              <a:ext cx="3241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B27347-2EE9-554A-9995-10D54884F4C7}"/>
              </a:ext>
            </a:extLst>
          </p:cNvPr>
          <p:cNvGrpSpPr/>
          <p:nvPr/>
        </p:nvGrpSpPr>
        <p:grpSpPr>
          <a:xfrm>
            <a:off x="5919661" y="2506089"/>
            <a:ext cx="501650" cy="461665"/>
            <a:chOff x="6962166" y="3613275"/>
            <a:chExt cx="501650" cy="4616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665CF2-9BA4-E04A-A8E4-06B22C34AE1D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4393CD69-6250-3A40-9807-CB2B371A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Line 31">
                <a:extLst>
                  <a:ext uri="{FF2B5EF4-FFF2-40B4-BE49-F238E27FC236}">
                    <a16:creationId xmlns:a16="http://schemas.microsoft.com/office/drawing/2014/main" id="{7885C067-B23F-1946-9E6D-B606A00D2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32">
                <a:extLst>
                  <a:ext uri="{FF2B5EF4-FFF2-40B4-BE49-F238E27FC236}">
                    <a16:creationId xmlns:a16="http://schemas.microsoft.com/office/drawing/2014/main" id="{EA88D05A-BCB1-5641-B895-11E989400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66DF9A51-E081-9441-8E21-4224BFE4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0818780C-5F5C-2C43-9BC2-D59844404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00CD9BBB-7D1C-6342-A975-63AE0F8D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FC52584B-1ECD-6A43-90C9-34B42D846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171" y="3613275"/>
              <a:ext cx="4042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C4AC44-AFB2-3A42-90E3-F8486DF4C7BA}"/>
              </a:ext>
            </a:extLst>
          </p:cNvPr>
          <p:cNvGrpSpPr/>
          <p:nvPr/>
        </p:nvGrpSpPr>
        <p:grpSpPr>
          <a:xfrm>
            <a:off x="1916108" y="4168725"/>
            <a:ext cx="501650" cy="461665"/>
            <a:chOff x="6962166" y="3613275"/>
            <a:chExt cx="501650" cy="461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BB8B3F-C208-B34D-83DB-13A85937ACC6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C05F7CE2-3A85-6744-8B41-3EE502BC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008EF3E4-3A94-BF4D-815C-C2E8EC4A6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5599C74A-17B3-5A4E-B7F5-A2B5E184B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7E7A9B3C-0130-B241-B9AB-C94A29A00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D3C48C42-8404-A749-A4FC-7D21D415A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60">
                <a:extLst>
                  <a:ext uri="{FF2B5EF4-FFF2-40B4-BE49-F238E27FC236}">
                    <a16:creationId xmlns:a16="http://schemas.microsoft.com/office/drawing/2014/main" id="{4606EDFB-4346-554C-A7FA-746C85D3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4EDDF52C-86C6-0744-AA21-84CA464D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025" y="3613275"/>
              <a:ext cx="346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5B8185-EF6E-0245-AF46-6D128AFE6A9E}"/>
              </a:ext>
            </a:extLst>
          </p:cNvPr>
          <p:cNvCxnSpPr>
            <a:cxnSpLocks/>
          </p:cNvCxnSpPr>
          <p:nvPr/>
        </p:nvCxnSpPr>
        <p:spPr>
          <a:xfrm>
            <a:off x="5087815" y="1430215"/>
            <a:ext cx="11095" cy="405618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C06805-8D96-2742-82D3-DE081DD39804}"/>
              </a:ext>
            </a:extLst>
          </p:cNvPr>
          <p:cNvSpPr txBox="1"/>
          <p:nvPr/>
        </p:nvSpPr>
        <p:spPr>
          <a:xfrm>
            <a:off x="340583" y="1533990"/>
            <a:ext cx="32173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whose least cost paths from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 are definitively known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BE619-06F3-3C4A-9468-08D08B3CCB0A}"/>
              </a:ext>
            </a:extLst>
          </p:cNvPr>
          <p:cNvGrpSpPr/>
          <p:nvPr/>
        </p:nvGrpSpPr>
        <p:grpSpPr>
          <a:xfrm>
            <a:off x="7659650" y="3992789"/>
            <a:ext cx="501650" cy="461665"/>
            <a:chOff x="6962166" y="3624998"/>
            <a:chExt cx="501650" cy="46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E45707-D2D1-DA49-9574-9D31E8E1CA8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39" name="Oval 30">
                <a:extLst>
                  <a:ext uri="{FF2B5EF4-FFF2-40B4-BE49-F238E27FC236}">
                    <a16:creationId xmlns:a16="http://schemas.microsoft.com/office/drawing/2014/main" id="{16D56210-E5C5-014D-81AA-DBA3A946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2A49F5A7-4172-FE4A-BDDD-D1F6617E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32">
                <a:extLst>
                  <a:ext uri="{FF2B5EF4-FFF2-40B4-BE49-F238E27FC236}">
                    <a16:creationId xmlns:a16="http://schemas.microsoft.com/office/drawing/2014/main" id="{C1154A36-2FCF-BA48-BFAD-02287CA1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843F7B63-DAB0-5B49-8347-6C8ECC8B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Oval 34">
                <a:extLst>
                  <a:ext uri="{FF2B5EF4-FFF2-40B4-BE49-F238E27FC236}">
                    <a16:creationId xmlns:a16="http://schemas.microsoft.com/office/drawing/2014/main" id="{C7DBDECD-EB94-D540-AAB2-1A172FA4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B749F949-66DE-CE40-B219-1AF621544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C09658EE-FD7C-CF46-ABCF-1909EB94D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701" y="3624998"/>
              <a:ext cx="4101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CE075E-30A1-F442-914D-A07FB2AEF9AD}"/>
              </a:ext>
            </a:extLst>
          </p:cNvPr>
          <p:cNvGrpSpPr/>
          <p:nvPr/>
        </p:nvGrpSpPr>
        <p:grpSpPr>
          <a:xfrm>
            <a:off x="7659650" y="4830656"/>
            <a:ext cx="551565" cy="461665"/>
            <a:chOff x="6962166" y="3624998"/>
            <a:chExt cx="551565" cy="461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F8B5055-8D56-4B4A-906D-4FAB02D46F1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6" name="Oval 30">
                <a:extLst>
                  <a:ext uri="{FF2B5EF4-FFF2-40B4-BE49-F238E27FC236}">
                    <a16:creationId xmlns:a16="http://schemas.microsoft.com/office/drawing/2014/main" id="{900F7852-70DE-1048-9B89-2C86FD667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Line 31">
                <a:extLst>
                  <a:ext uri="{FF2B5EF4-FFF2-40B4-BE49-F238E27FC236}">
                    <a16:creationId xmlns:a16="http://schemas.microsoft.com/office/drawing/2014/main" id="{5774EE22-339C-EE4B-80BC-4892F105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Line 32">
                <a:extLst>
                  <a:ext uri="{FF2B5EF4-FFF2-40B4-BE49-F238E27FC236}">
                    <a16:creationId xmlns:a16="http://schemas.microsoft.com/office/drawing/2014/main" id="{CD807721-5942-7B44-A5E2-0350F348C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33">
                <a:extLst>
                  <a:ext uri="{FF2B5EF4-FFF2-40B4-BE49-F238E27FC236}">
                    <a16:creationId xmlns:a16="http://schemas.microsoft.com/office/drawing/2014/main" id="{4F7E2163-F6BD-044A-A250-11B5BD53B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Oval 34">
                <a:extLst>
                  <a:ext uri="{FF2B5EF4-FFF2-40B4-BE49-F238E27FC236}">
                    <a16:creationId xmlns:a16="http://schemas.microsoft.com/office/drawing/2014/main" id="{424C4150-BE8E-DF42-83DF-C29338E1A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03C90371-321E-2445-8BC4-564BF9E7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C4315017-D929-4F44-99FA-0F91A090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6675" y="3624998"/>
              <a:ext cx="4870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EEA496-A314-4C43-8AF8-FF6697DD5D85}"/>
              </a:ext>
            </a:extLst>
          </p:cNvPr>
          <p:cNvCxnSpPr/>
          <p:nvPr/>
        </p:nvCxnSpPr>
        <p:spPr>
          <a:xfrm>
            <a:off x="6593627" y="2789136"/>
            <a:ext cx="1066023" cy="476944"/>
          </a:xfrm>
          <a:prstGeom prst="line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AE076D-C162-A44C-80D2-4BACEA56A579}"/>
              </a:ext>
            </a:extLst>
          </p:cNvPr>
          <p:cNvSpPr txBox="1"/>
          <p:nvPr/>
        </p:nvSpPr>
        <p:spPr>
          <a:xfrm>
            <a:off x="8542611" y="1331561"/>
            <a:ext cx="32173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 \ 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with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estimated </a:t>
            </a:r>
            <a:r>
              <a:rPr lang="en-US" sz="2400" dirty="0">
                <a:latin typeface="Helvetica" pitchFamily="2" charset="0"/>
              </a:rPr>
              <a:t>least path costs, not definitively known to be smallest possible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C3B25B-8790-1145-9ADC-4E792C725308}"/>
              </a:ext>
            </a:extLst>
          </p:cNvPr>
          <p:cNvSpPr/>
          <p:nvPr/>
        </p:nvSpPr>
        <p:spPr>
          <a:xfrm>
            <a:off x="5624367" y="2302944"/>
            <a:ext cx="990617" cy="904766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BEF3C9-081C-1D47-84AB-1DAC818081E9}"/>
              </a:ext>
            </a:extLst>
          </p:cNvPr>
          <p:cNvSpPr txBox="1"/>
          <p:nvPr/>
        </p:nvSpPr>
        <p:spPr>
          <a:xfrm>
            <a:off x="6277696" y="1383470"/>
            <a:ext cx="211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min cost in N \ N’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8DA18-AD95-584F-AA5E-33A488DEFF1B}"/>
              </a:ext>
            </a:extLst>
          </p:cNvPr>
          <p:cNvCxnSpPr>
            <a:endCxn id="81" idx="0"/>
          </p:cNvCxnSpPr>
          <p:nvPr/>
        </p:nvCxnSpPr>
        <p:spPr>
          <a:xfrm flipH="1">
            <a:off x="6119676" y="1815508"/>
            <a:ext cx="461667" cy="48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>
            <a:extLst>
              <a:ext uri="{FF2B5EF4-FFF2-40B4-BE49-F238E27FC236}">
                <a16:creationId xmlns:a16="http://schemas.microsoft.com/office/drawing/2014/main" id="{4C1068B1-2212-1844-81AA-6B15D68DDCE6}"/>
              </a:ext>
            </a:extLst>
          </p:cNvPr>
          <p:cNvSpPr/>
          <p:nvPr/>
        </p:nvSpPr>
        <p:spPr>
          <a:xfrm>
            <a:off x="2602523" y="2883877"/>
            <a:ext cx="3305908" cy="1407232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D1CC985-9A0E-1948-BD7F-DCE3D1888E12}"/>
              </a:ext>
            </a:extLst>
          </p:cNvPr>
          <p:cNvSpPr/>
          <p:nvPr/>
        </p:nvSpPr>
        <p:spPr>
          <a:xfrm rot="626130">
            <a:off x="2734840" y="2966419"/>
            <a:ext cx="4728141" cy="1963170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61EEB9-1032-1543-8B2A-E3ECCE086288}"/>
              </a:ext>
            </a:extLst>
          </p:cNvPr>
          <p:cNvSpPr txBox="1"/>
          <p:nvPr/>
        </p:nvSpPr>
        <p:spPr>
          <a:xfrm rot="20164495">
            <a:off x="3712149" y="2914755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D(w)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D9A729-C546-8B46-A773-195D4900533C}"/>
              </a:ext>
            </a:extLst>
          </p:cNvPr>
          <p:cNvSpPr txBox="1"/>
          <p:nvPr/>
        </p:nvSpPr>
        <p:spPr>
          <a:xfrm rot="1567686">
            <a:off x="6732557" y="2553015"/>
            <a:ext cx="13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c(w, v)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E0E4C8-6226-0E43-8C9A-31226362AAEC}"/>
              </a:ext>
            </a:extLst>
          </p:cNvPr>
          <p:cNvSpPr txBox="1"/>
          <p:nvPr/>
        </p:nvSpPr>
        <p:spPr>
          <a:xfrm rot="20164495">
            <a:off x="5116490" y="3945896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D(v)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EBE31F9-CE17-6D49-AE03-55D85409A361}"/>
              </a:ext>
            </a:extLst>
          </p:cNvPr>
          <p:cNvSpPr/>
          <p:nvPr/>
        </p:nvSpPr>
        <p:spPr>
          <a:xfrm>
            <a:off x="4032738" y="2121852"/>
            <a:ext cx="1817077" cy="234486"/>
          </a:xfrm>
          <a:custGeom>
            <a:avLst/>
            <a:gdLst>
              <a:gd name="connsiteX0" fmla="*/ 1817077 w 1817077"/>
              <a:gd name="connsiteY0" fmla="*/ 234486 h 234486"/>
              <a:gd name="connsiteX1" fmla="*/ 1113693 w 1817077"/>
              <a:gd name="connsiteY1" fmla="*/ 25 h 234486"/>
              <a:gd name="connsiteX2" fmla="*/ 0 w 1817077"/>
              <a:gd name="connsiteY2" fmla="*/ 222763 h 23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7077" h="234486">
                <a:moveTo>
                  <a:pt x="1817077" y="234486"/>
                </a:moveTo>
                <a:cubicBezTo>
                  <a:pt x="1616808" y="118232"/>
                  <a:pt x="1416539" y="1979"/>
                  <a:pt x="1113693" y="25"/>
                </a:cubicBezTo>
                <a:cubicBezTo>
                  <a:pt x="810847" y="-1929"/>
                  <a:pt x="405423" y="110417"/>
                  <a:pt x="0" y="22276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9D7F83-1225-7546-8E57-FDEB44B901C7}"/>
              </a:ext>
            </a:extLst>
          </p:cNvPr>
          <p:cNvSpPr txBox="1"/>
          <p:nvPr/>
        </p:nvSpPr>
        <p:spPr>
          <a:xfrm>
            <a:off x="3585011" y="1499603"/>
            <a:ext cx="16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 should move to N’.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C475C4-BEBC-C748-AE23-6B5567F0E6CF}"/>
              </a:ext>
            </a:extLst>
          </p:cNvPr>
          <p:cNvSpPr txBox="1"/>
          <p:nvPr/>
        </p:nvSpPr>
        <p:spPr>
          <a:xfrm>
            <a:off x="8656748" y="3806663"/>
            <a:ext cx="3406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  <a:r>
              <a:rPr lang="en-US" sz="2400" dirty="0">
                <a:latin typeface="Helvetica" pitchFamily="2" charset="0"/>
              </a:rPr>
              <a:t>: for each v in N \ N’, is the cost of the path via w smaller than known least cost path to v?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If so,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update D(v)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Predecessor of v is w.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30C03C-82FA-B74E-B405-A78CD4199C49}"/>
              </a:ext>
            </a:extLst>
          </p:cNvPr>
          <p:cNvSpPr txBox="1"/>
          <p:nvPr/>
        </p:nvSpPr>
        <p:spPr>
          <a:xfrm>
            <a:off x="1110667" y="5732585"/>
            <a:ext cx="550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Cost of path via w: D(w) + c(</a:t>
            </a:r>
            <a:r>
              <a:rPr lang="en-US" sz="2800" dirty="0" err="1">
                <a:latin typeface="Helvetica" pitchFamily="2" charset="0"/>
              </a:rPr>
              <a:t>w,v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Cost of known best path: D(v)</a:t>
            </a:r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4844CCF5-BB30-4F4C-B50A-F5C1D3F6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7" grpId="0" animBg="1"/>
      <p:bldP spid="35" grpId="0"/>
      <p:bldP spid="80" grpId="0"/>
      <p:bldP spid="81" grpId="0" animBg="1"/>
      <p:bldP spid="82" grpId="0"/>
      <p:bldP spid="86" grpId="0" animBg="1"/>
      <p:bldP spid="87" grpId="0" animBg="1"/>
      <p:bldP spid="89" grpId="0"/>
      <p:bldP spid="90" grpId="0"/>
      <p:bldP spid="91" grpId="0"/>
      <p:bldP spid="92" grpId="0" animBg="1"/>
      <p:bldP spid="9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 dirty="0" err="1">
                <a:latin typeface="Arial" charset="0"/>
              </a:rPr>
              <a:t>ux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uxyvwz</a:t>
            </a:r>
            <a:endParaRPr lang="en-US" sz="2000" dirty="0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4B90FE-33A7-234C-A7EF-C1D7B1AF8F82}"/>
              </a:ext>
            </a:extLst>
          </p:cNvPr>
          <p:cNvGrpSpPr/>
          <p:nvPr/>
        </p:nvGrpSpPr>
        <p:grpSpPr>
          <a:xfrm>
            <a:off x="4441031" y="3940178"/>
            <a:ext cx="3571875" cy="2236788"/>
            <a:chOff x="4103078" y="2519487"/>
            <a:chExt cx="3571875" cy="2236788"/>
          </a:xfrm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632A032F-435E-3247-9E61-D1ED615C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CAB6F082-CABC-A741-AED9-A48B84CE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EB76A9FC-DBC6-5748-889B-C52F93B3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9A460593-B6B4-5749-AD48-CD1ECBCF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68797FD8-5B4D-504B-93F7-2ADE347F7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8A90BE05-E1BF-F044-832B-9F1D8953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9" name="Oval 9">
              <a:extLst>
                <a:ext uri="{FF2B5EF4-FFF2-40B4-BE49-F238E27FC236}">
                  <a16:creationId xmlns:a16="http://schemas.microsoft.com/office/drawing/2014/main" id="{763A044C-77F7-BB49-A473-29E97C1B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B6CA5E5E-0B34-4E4E-912A-54722AEB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2B73C5B8-9C91-184B-99F6-0D50030A8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FB096E02-A30E-984D-804B-7EFA9AFF5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3">
              <a:extLst>
                <a:ext uri="{FF2B5EF4-FFF2-40B4-BE49-F238E27FC236}">
                  <a16:creationId xmlns:a16="http://schemas.microsoft.com/office/drawing/2014/main" id="{A136A04D-C4B5-1841-BE48-32B858CF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4" name="Oval 14">
              <a:extLst>
                <a:ext uri="{FF2B5EF4-FFF2-40B4-BE49-F238E27FC236}">
                  <a16:creationId xmlns:a16="http://schemas.microsoft.com/office/drawing/2014/main" id="{D6652BF6-48B2-3E4A-99EA-5917349E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6C1F2416-6168-B247-A40E-C0310814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19F14863-23AA-5947-ABB4-CD76906E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DABFC2C4-1BB1-4945-A3A3-BBDE0D8D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8">
              <a:extLst>
                <a:ext uri="{FF2B5EF4-FFF2-40B4-BE49-F238E27FC236}">
                  <a16:creationId xmlns:a16="http://schemas.microsoft.com/office/drawing/2014/main" id="{C6245B9B-09A7-4D4A-B4C8-9AC5A08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id="{40295AE0-ACA0-5542-AFFD-5F1AA32F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id="{CCCEF164-13B6-2C4F-A554-DF178139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D9DDFB22-863E-924B-8211-2B192F722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1B9977C-F723-CE48-9338-BFF873101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D4B8039D-09F4-AD49-AB45-4DDDAF00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4" name="Oval 24">
              <a:extLst>
                <a:ext uri="{FF2B5EF4-FFF2-40B4-BE49-F238E27FC236}">
                  <a16:creationId xmlns:a16="http://schemas.microsoft.com/office/drawing/2014/main" id="{FBA4B0DF-CE0B-1E43-854D-ECD418F7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Oval 25">
              <a:extLst>
                <a:ext uri="{FF2B5EF4-FFF2-40B4-BE49-F238E27FC236}">
                  <a16:creationId xmlns:a16="http://schemas.microsoft.com/office/drawing/2014/main" id="{E70DCB9E-19D1-D741-9C02-DFD64A58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F376BBED-4D07-C54D-A430-3DDB67EC8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60CC7789-E4EC-B148-8BB3-68C49A50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36467F97-8D7B-7A4F-BB1B-ECA2A3471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9" name="Oval 29">
              <a:extLst>
                <a:ext uri="{FF2B5EF4-FFF2-40B4-BE49-F238E27FC236}">
                  <a16:creationId xmlns:a16="http://schemas.microsoft.com/office/drawing/2014/main" id="{92AE8664-F9EF-B845-B2A7-01AA6791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id="{8D8635F1-096B-5945-8590-DC45020D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6AA2BF11-8729-8D47-9FF3-60513A61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32">
              <a:extLst>
                <a:ext uri="{FF2B5EF4-FFF2-40B4-BE49-F238E27FC236}">
                  <a16:creationId xmlns:a16="http://schemas.microsoft.com/office/drawing/2014/main" id="{20574A28-5A97-CB4C-9839-8359DFFF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F5612F0F-0700-8141-B530-50B95E1D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FFF5B9EE-15DE-E64E-9016-F455C2E8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6781CC19-06DF-4E4C-B0A6-C8F57522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F813921-9E2B-F04B-BA15-A33EFC13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2DA1BD4F-8370-5D4A-8830-7F3EBE6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DCCAAE1D-46DC-0945-A5DE-732FB786F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C9448D8B-1686-0B42-A487-8BCC1D0A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58E4EC18-C61D-A546-862B-0FDAB1ED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5C8F6780-9ABE-B44E-A5DE-C227196B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01C3AE7-30BB-8842-AEB1-C745882C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FF90D890-3E20-DC43-B9BF-EF7950D9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C909CD-08B9-EC49-9597-048F9793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Text Box 46">
              <a:extLst>
                <a:ext uri="{FF2B5EF4-FFF2-40B4-BE49-F238E27FC236}">
                  <a16:creationId xmlns:a16="http://schemas.microsoft.com/office/drawing/2014/main" id="{5692C172-5A05-C549-82C5-626452AE9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48">
              <a:extLst>
                <a:ext uri="{FF2B5EF4-FFF2-40B4-BE49-F238E27FC236}">
                  <a16:creationId xmlns:a16="http://schemas.microsoft.com/office/drawing/2014/main" id="{486BCE73-0F42-1C41-8D0E-FA0A7C16F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Text Box 49">
              <a:extLst>
                <a:ext uri="{FF2B5EF4-FFF2-40B4-BE49-F238E27FC236}">
                  <a16:creationId xmlns:a16="http://schemas.microsoft.com/office/drawing/2014/main" id="{84D296A2-026D-2046-B4EC-7ECF697D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51">
              <a:extLst>
                <a:ext uri="{FF2B5EF4-FFF2-40B4-BE49-F238E27FC236}">
                  <a16:creationId xmlns:a16="http://schemas.microsoft.com/office/drawing/2014/main" id="{EF6E3428-7156-B94D-A678-6A84C0CB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Text Box 52">
              <a:extLst>
                <a:ext uri="{FF2B5EF4-FFF2-40B4-BE49-F238E27FC236}">
                  <a16:creationId xmlns:a16="http://schemas.microsoft.com/office/drawing/2014/main" id="{D3572AD4-4DFF-1642-8DC9-AD7D7DC32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0" name="Rectangle 54">
              <a:extLst>
                <a:ext uri="{FF2B5EF4-FFF2-40B4-BE49-F238E27FC236}">
                  <a16:creationId xmlns:a16="http://schemas.microsoft.com/office/drawing/2014/main" id="{50A5533A-B5F4-A140-9D9D-494DE875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 Box 55">
              <a:extLst>
                <a:ext uri="{FF2B5EF4-FFF2-40B4-BE49-F238E27FC236}">
                  <a16:creationId xmlns:a16="http://schemas.microsoft.com/office/drawing/2014/main" id="{30A51A32-CABE-E344-8EF9-68C55EC7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57">
              <a:extLst>
                <a:ext uri="{FF2B5EF4-FFF2-40B4-BE49-F238E27FC236}">
                  <a16:creationId xmlns:a16="http://schemas.microsoft.com/office/drawing/2014/main" id="{8909E61C-4EE6-AD44-BD69-A622AA1D1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Text Box 58">
              <a:extLst>
                <a:ext uri="{FF2B5EF4-FFF2-40B4-BE49-F238E27FC236}">
                  <a16:creationId xmlns:a16="http://schemas.microsoft.com/office/drawing/2014/main" id="{77947E10-0B1E-7843-BEF5-79E13CA8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60">
              <a:extLst>
                <a:ext uri="{FF2B5EF4-FFF2-40B4-BE49-F238E27FC236}">
                  <a16:creationId xmlns:a16="http://schemas.microsoft.com/office/drawing/2014/main" id="{BD41C208-AC04-FA4B-80EE-FCE60813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Text Box 61">
              <a:extLst>
                <a:ext uri="{FF2B5EF4-FFF2-40B4-BE49-F238E27FC236}">
                  <a16:creationId xmlns:a16="http://schemas.microsoft.com/office/drawing/2014/main" id="{2B1CBFE5-8739-9841-A745-458F6756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46" name="Text Box 62">
              <a:extLst>
                <a:ext uri="{FF2B5EF4-FFF2-40B4-BE49-F238E27FC236}">
                  <a16:creationId xmlns:a16="http://schemas.microsoft.com/office/drawing/2014/main" id="{DA72DAE6-90D4-6F4F-83B2-18C7C28FB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7" name="Text Box 63">
              <a:extLst>
                <a:ext uri="{FF2B5EF4-FFF2-40B4-BE49-F238E27FC236}">
                  <a16:creationId xmlns:a16="http://schemas.microsoft.com/office/drawing/2014/main" id="{0ACC2123-4512-E64F-8B44-C3E511762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8" name="Text Box 64">
              <a:extLst>
                <a:ext uri="{FF2B5EF4-FFF2-40B4-BE49-F238E27FC236}">
                  <a16:creationId xmlns:a16="http://schemas.microsoft.com/office/drawing/2014/main" id="{7C74987F-BAC6-6441-B77A-C5B667A98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9" name="Text Box 65">
              <a:extLst>
                <a:ext uri="{FF2B5EF4-FFF2-40B4-BE49-F238E27FC236}">
                  <a16:creationId xmlns:a16="http://schemas.microsoft.com/office/drawing/2014/main" id="{9616A81D-33DE-DF4D-A974-C1613CE7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E541A67B-DC9B-584F-A8F2-C125D208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1" name="Text Box 67">
              <a:extLst>
                <a:ext uri="{FF2B5EF4-FFF2-40B4-BE49-F238E27FC236}">
                  <a16:creationId xmlns:a16="http://schemas.microsoft.com/office/drawing/2014/main" id="{714FD9F2-1180-CE40-BD2A-233943F1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2" name="Text Box 68">
              <a:extLst>
                <a:ext uri="{FF2B5EF4-FFF2-40B4-BE49-F238E27FC236}">
                  <a16:creationId xmlns:a16="http://schemas.microsoft.com/office/drawing/2014/main" id="{30B747AB-200C-DB40-97B4-E97C130D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3" name="Text Box 69">
              <a:extLst>
                <a:ext uri="{FF2B5EF4-FFF2-40B4-BE49-F238E27FC236}">
                  <a16:creationId xmlns:a16="http://schemas.microsoft.com/office/drawing/2014/main" id="{7159D628-F4B7-524B-BB68-6BE35EC26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" name="Text Box 70">
              <a:extLst>
                <a:ext uri="{FF2B5EF4-FFF2-40B4-BE49-F238E27FC236}">
                  <a16:creationId xmlns:a16="http://schemas.microsoft.com/office/drawing/2014/main" id="{943CABAD-EDC3-2D4D-BA91-1A12DF80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Text Box 71">
              <a:extLst>
                <a:ext uri="{FF2B5EF4-FFF2-40B4-BE49-F238E27FC236}">
                  <a16:creationId xmlns:a16="http://schemas.microsoft.com/office/drawing/2014/main" id="{5716B791-D3E8-774D-B913-595ED366B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router port to use for a given destination (router), find the </a:t>
            </a:r>
            <a:r>
              <a:rPr lang="en-US" dirty="0">
                <a:solidFill>
                  <a:srgbClr val="C00000"/>
                </a:solidFill>
              </a:rPr>
              <a:t>predecessor </a:t>
            </a:r>
            <a:r>
              <a:rPr lang="en-US" dirty="0"/>
              <a:t>of the node </a:t>
            </a:r>
            <a:r>
              <a:rPr lang="en-US" dirty="0">
                <a:solidFill>
                  <a:srgbClr val="C00000"/>
                </a:solidFill>
              </a:rPr>
              <a:t>iteratively </a:t>
            </a:r>
            <a:r>
              <a:rPr lang="en-US" dirty="0"/>
              <a:t>until reaching an </a:t>
            </a:r>
            <a:r>
              <a:rPr lang="en-US" dirty="0">
                <a:solidFill>
                  <a:srgbClr val="C00000"/>
                </a:solidFill>
              </a:rPr>
              <a:t>immediate neighbor of the source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u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The port connecting </a:t>
            </a:r>
            <a:r>
              <a:rPr lang="en-US" dirty="0">
                <a:latin typeface="Courier" pitchFamily="2" charset="0"/>
              </a:rPr>
              <a:t>u</a:t>
            </a:r>
            <a:r>
              <a:rPr lang="en-US" dirty="0"/>
              <a:t> to this neighbor is the output port for this destination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forwarding entry for 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7F9F9-B788-734E-ABFF-00AFE17F49B2}"/>
              </a:ext>
            </a:extLst>
          </p:cNvPr>
          <p:cNvGrpSpPr/>
          <p:nvPr/>
        </p:nvGrpSpPr>
        <p:grpSpPr>
          <a:xfrm>
            <a:off x="606362" y="3842574"/>
            <a:ext cx="8505825" cy="726935"/>
            <a:chOff x="1122975" y="5822466"/>
            <a:chExt cx="8505825" cy="72693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188BB7A-9926-174D-89C1-585F3D9F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520" y="5822466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D(v),p(v)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2,u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4B6A03E-6CBC-644C-AEE5-B22D9F8A7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16" y="5827228"/>
              <a:ext cx="12955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D(w),p(w)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3,y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2ADE664-A625-5445-8CBB-72D09FE5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25" y="5822466"/>
              <a:ext cx="116998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D(x),p(x)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1,u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7395196-0154-D44F-92E0-992CB80D3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382" y="5827228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D(y),p(y)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199B8CE-1D58-D34E-B588-4B844D97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920" y="5841515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D(z),p(z)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4,y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0CE7E3F-E465-4C4F-8B11-B90B1D992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975" y="6195458"/>
              <a:ext cx="8505825" cy="95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949B6B-2A93-CD46-8901-9371619B6E3E}"/>
              </a:ext>
            </a:extLst>
          </p:cNvPr>
          <p:cNvSpPr txBox="1"/>
          <p:nvPr/>
        </p:nvSpPr>
        <p:spPr>
          <a:xfrm>
            <a:off x="9427909" y="3799224"/>
            <a:ext cx="22493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z: p(z) = y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y: p(y) = x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x: p(x) =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u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x is an immediate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neighbor of 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13563-ED14-5E4E-BF13-509A93117078}"/>
              </a:ext>
            </a:extLst>
          </p:cNvPr>
          <p:cNvGrpSpPr/>
          <p:nvPr/>
        </p:nvGrpSpPr>
        <p:grpSpPr>
          <a:xfrm>
            <a:off x="8399675" y="1335424"/>
            <a:ext cx="3571875" cy="2236788"/>
            <a:chOff x="4103078" y="2519487"/>
            <a:chExt cx="3571875" cy="2236788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057443B-E716-3A4F-B126-E9705C44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340C2CD-587F-234D-BF0A-1D3C58DA6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E3A1DC0-A246-ED4E-9867-5ABCF065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23EE115A-434E-E347-88BE-750359055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FE49F204-92C6-344A-B87E-D9CC9C0C9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FD4E2ABE-6018-2449-977E-368A2B9C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5C151415-1083-E94E-8B6A-C13BCE3A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B2EB493-2B18-5947-B351-3295EA1E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16A95CB-3CED-7742-8BDE-503CFE99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F71100AF-350B-4044-993D-C35D83F80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175CB64B-FF67-DE40-8451-E5C9F7AF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E96E39DB-F2DD-F044-BC87-144719732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DA20F5E1-0DD4-7A41-96AF-688B33B5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237E48D-D9E8-F440-A03C-4E12A6B43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5BC7C2C0-3587-F349-8280-E6F538628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49B9C02D-4AB7-AC43-AB74-EDE91098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29584C32-80C9-6F4D-86E5-74F4E1F3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28915FA7-BA6A-B34E-A9BC-2B3B5EE8B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F19EE127-0D33-904D-985A-FE1A86771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FAE5CC48-B86D-6E43-AF3E-A350B8D3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855B004-940B-E641-A9AC-D13A0522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43632760-37FF-2E40-9785-FBBAE730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5A1D5848-07F7-174F-A083-C1FA287C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9777F47-5331-3F48-B85B-CE73050B9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FC99C819-CA0A-1B4D-B4E6-F14087268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13BEACE5-4E34-2042-A531-3BD510D3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Oval 29">
              <a:extLst>
                <a:ext uri="{FF2B5EF4-FFF2-40B4-BE49-F238E27FC236}">
                  <a16:creationId xmlns:a16="http://schemas.microsoft.com/office/drawing/2014/main" id="{429A5C1F-C4F6-814A-BD58-A9E771B66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FFA8C0B-5CFA-CB4D-A0D9-5BBAF9B9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34021224-9434-8C4B-B778-C534798B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944B6C55-3593-1F49-A8FE-5DE66425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ED2AE763-F025-9C4C-96F4-FF30D4A2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1DDEB2CB-7EF1-824A-854F-DBCEF0E6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CA71D95E-EC60-EF4F-846B-7A79825F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D5F92E54-5F68-1D46-AB37-0C59342C7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CCF3C9-9B69-C24B-81BC-D09A4C9D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C064433E-CD8C-8442-A774-1899D0A4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A26FDB4-3127-0B46-8BBE-8D3FFC2E1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0D84409-42A8-E348-BD74-669E2969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17444DA-6FD1-EC47-BB9C-DEBE2E1D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A40A70A-588A-5547-A7F6-5258C87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BBD48D1-8B12-2640-BCE4-B6518685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B2059-C1C2-1443-8C98-87165D24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46">
              <a:extLst>
                <a:ext uri="{FF2B5EF4-FFF2-40B4-BE49-F238E27FC236}">
                  <a16:creationId xmlns:a16="http://schemas.microsoft.com/office/drawing/2014/main" id="{F7BB4DFC-A4E7-1949-AED1-1147357BB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E3153CD7-8766-F142-9BA2-9CC1A2246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 Box 49">
              <a:extLst>
                <a:ext uri="{FF2B5EF4-FFF2-40B4-BE49-F238E27FC236}">
                  <a16:creationId xmlns:a16="http://schemas.microsoft.com/office/drawing/2014/main" id="{A2ACDE2C-BCF9-EC44-A3F2-62FA7343A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1">
              <a:extLst>
                <a:ext uri="{FF2B5EF4-FFF2-40B4-BE49-F238E27FC236}">
                  <a16:creationId xmlns:a16="http://schemas.microsoft.com/office/drawing/2014/main" id="{46038743-B4F0-9848-A1CE-48F20777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 Box 52">
              <a:extLst>
                <a:ext uri="{FF2B5EF4-FFF2-40B4-BE49-F238E27FC236}">
                  <a16:creationId xmlns:a16="http://schemas.microsoft.com/office/drawing/2014/main" id="{94E2FA28-F267-2944-B300-74A5DD03A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7D93FD83-4DDF-964B-ACB2-E7F0A47A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259F6932-DF71-C347-85CD-093E6574D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5189FDDA-C71F-EA49-AE31-5DA56990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FC8799AC-81DD-B940-ADAE-D26B5FC7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B1A17A7-3D5F-5E4F-B70F-EAA8CD24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8BC91E47-7BFB-4F4B-93C5-F21B2C88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68" name="Text Box 62">
              <a:extLst>
                <a:ext uri="{FF2B5EF4-FFF2-40B4-BE49-F238E27FC236}">
                  <a16:creationId xmlns:a16="http://schemas.microsoft.com/office/drawing/2014/main" id="{16C67AF0-DC71-3F44-A855-3DD9110D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9" name="Text Box 63">
              <a:extLst>
                <a:ext uri="{FF2B5EF4-FFF2-40B4-BE49-F238E27FC236}">
                  <a16:creationId xmlns:a16="http://schemas.microsoft.com/office/drawing/2014/main" id="{DDEB5914-9846-9443-B96A-FB86AE21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6FDC842D-0C7E-6148-9631-EBC47559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" name="Text Box 65">
              <a:extLst>
                <a:ext uri="{FF2B5EF4-FFF2-40B4-BE49-F238E27FC236}">
                  <a16:creationId xmlns:a16="http://schemas.microsoft.com/office/drawing/2014/main" id="{8089EB9B-A4CA-A047-A47E-17C359CA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5F3D3665-055F-B645-A07B-66E313FB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" name="Text Box 67">
              <a:extLst>
                <a:ext uri="{FF2B5EF4-FFF2-40B4-BE49-F238E27FC236}">
                  <a16:creationId xmlns:a16="http://schemas.microsoft.com/office/drawing/2014/main" id="{5136EE96-1E4A-3D4E-BCE5-A1D10604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" name="Text Box 68">
              <a:extLst>
                <a:ext uri="{FF2B5EF4-FFF2-40B4-BE49-F238E27FC236}">
                  <a16:creationId xmlns:a16="http://schemas.microsoft.com/office/drawing/2014/main" id="{D944F50A-4906-3342-A02A-75CD5910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35FE0CB4-D2DA-F14C-901E-45F7C286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F8AEFBFC-4E61-6D41-9CDD-C44F6706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322EE286-216A-9245-A4F4-B3873743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0DF4C9-8F20-C94C-BDC4-B5C7F370722C}"/>
              </a:ext>
            </a:extLst>
          </p:cNvPr>
          <p:cNvCxnSpPr>
            <a:cxnSpLocks/>
          </p:cNvCxnSpPr>
          <p:nvPr/>
        </p:nvCxnSpPr>
        <p:spPr>
          <a:xfrm flipH="1">
            <a:off x="7874912" y="4044187"/>
            <a:ext cx="1479396" cy="307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FE3F5602-DDCA-E74F-BDFF-0BAE9FC8ED4B}"/>
              </a:ext>
            </a:extLst>
          </p:cNvPr>
          <p:cNvSpPr/>
          <p:nvPr/>
        </p:nvSpPr>
        <p:spPr>
          <a:xfrm>
            <a:off x="6257127" y="4585956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D7D7937-441D-654F-ACBF-95B4CBADBACC}"/>
              </a:ext>
            </a:extLst>
          </p:cNvPr>
          <p:cNvSpPr/>
          <p:nvPr/>
        </p:nvSpPr>
        <p:spPr>
          <a:xfrm>
            <a:off x="4950405" y="4656469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8">
            <a:extLst>
              <a:ext uri="{FF2B5EF4-FFF2-40B4-BE49-F238E27FC236}">
                <a16:creationId xmlns:a16="http://schemas.microsoft.com/office/drawing/2014/main" id="{1840CC16-5F15-6B4C-BB35-C567676936EB}"/>
              </a:ext>
            </a:extLst>
          </p:cNvPr>
          <p:cNvGrpSpPr>
            <a:grpSpLocks/>
          </p:cNvGrpSpPr>
          <p:nvPr/>
        </p:nvGrpSpPr>
        <p:grpSpPr bwMode="auto">
          <a:xfrm>
            <a:off x="3949944" y="5439580"/>
            <a:ext cx="3119432" cy="939801"/>
            <a:chOff x="186" y="2768"/>
            <a:chExt cx="1965" cy="592"/>
          </a:xfrm>
        </p:grpSpPr>
        <p:sp>
          <p:nvSpPr>
            <p:cNvPr id="84" name="Line 59">
              <a:extLst>
                <a:ext uri="{FF2B5EF4-FFF2-40B4-BE49-F238E27FC236}">
                  <a16:creationId xmlns:a16="http://schemas.microsoft.com/office/drawing/2014/main" id="{B2CBB828-70F7-754C-8D62-CCA4C03B9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" y="2820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" name="Line 60">
              <a:extLst>
                <a:ext uri="{FF2B5EF4-FFF2-40B4-BE49-F238E27FC236}">
                  <a16:creationId xmlns:a16="http://schemas.microsoft.com/office/drawing/2014/main" id="{7F6097C0-4C55-8B4A-B32D-9E1C3E2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" y="3059"/>
              <a:ext cx="196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0" name="Text Box 65">
              <a:extLst>
                <a:ext uri="{FF2B5EF4-FFF2-40B4-BE49-F238E27FC236}">
                  <a16:creationId xmlns:a16="http://schemas.microsoft.com/office/drawing/2014/main" id="{605918EE-5FB3-E547-99CC-1B6348D1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30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z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411D51A-4715-FC43-9A9F-26C79E752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069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(</a:t>
              </a:r>
              <a:r>
                <a:rPr lang="en-US" dirty="0" err="1">
                  <a:latin typeface="Helvetica" pitchFamily="2" charset="0"/>
                </a:rPr>
                <a:t>u,x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96" name="Text Box 71">
              <a:extLst>
                <a:ext uri="{FF2B5EF4-FFF2-40B4-BE49-F238E27FC236}">
                  <a16:creationId xmlns:a16="http://schemas.microsoft.com/office/drawing/2014/main" id="{B23B957D-746F-CC4E-A00B-F51EBA5F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768"/>
              <a:ext cx="1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9A7C1996-D5A9-BB44-AFF8-AA7F928A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791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D1D95-EC80-224A-9BFD-34CC1BB472B8}"/>
              </a:ext>
            </a:extLst>
          </p:cNvPr>
          <p:cNvSpPr txBox="1"/>
          <p:nvPr/>
        </p:nvSpPr>
        <p:spPr>
          <a:xfrm>
            <a:off x="2205704" y="5501919"/>
            <a:ext cx="181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Forwarding table at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86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Link-state: Shortest-path tree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513668"/>
            <a:ext cx="4652963" cy="5486400"/>
          </a:xfrm>
        </p:spPr>
        <p:txBody>
          <a:bodyPr/>
          <a:lstStyle/>
          <a:p>
            <a:r>
              <a:rPr lang="en-US" altLang="x-none" dirty="0"/>
              <a:t>Shortest-path tree from u</a:t>
            </a:r>
          </a:p>
        </p:txBody>
      </p:sp>
      <p:sp>
        <p:nvSpPr>
          <p:cNvPr id="40965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6596064" y="1513668"/>
            <a:ext cx="3843337" cy="5486400"/>
          </a:xfrm>
        </p:spPr>
        <p:txBody>
          <a:bodyPr/>
          <a:lstStyle/>
          <a:p>
            <a:r>
              <a:rPr lang="en-US" altLang="x-none" dirty="0"/>
              <a:t>Forwarding table at u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grpSp>
        <p:nvGrpSpPr>
          <p:cNvPr id="40966" name="Group 43"/>
          <p:cNvGrpSpPr>
            <a:grpSpLocks/>
          </p:cNvGrpSpPr>
          <p:nvPr/>
        </p:nvGrpSpPr>
        <p:grpSpPr bwMode="auto">
          <a:xfrm>
            <a:off x="2101850" y="2378857"/>
            <a:ext cx="4565650" cy="2625725"/>
            <a:chOff x="1307" y="1071"/>
            <a:chExt cx="2876" cy="1654"/>
          </a:xfrm>
        </p:grpSpPr>
        <p:sp>
          <p:nvSpPr>
            <p:cNvPr id="40991" name="Oval 5"/>
            <p:cNvSpPr>
              <a:spLocks noChangeArrowheads="1"/>
            </p:cNvSpPr>
            <p:nvPr/>
          </p:nvSpPr>
          <p:spPr bwMode="auto">
            <a:xfrm>
              <a:off x="1556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2" name="Oval 6"/>
            <p:cNvSpPr>
              <a:spLocks noChangeArrowheads="1"/>
            </p:cNvSpPr>
            <p:nvPr/>
          </p:nvSpPr>
          <p:spPr bwMode="auto">
            <a:xfrm>
              <a:off x="2099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3" name="Oval 7"/>
            <p:cNvSpPr>
              <a:spLocks noChangeArrowheads="1"/>
            </p:cNvSpPr>
            <p:nvPr/>
          </p:nvSpPr>
          <p:spPr bwMode="auto">
            <a:xfrm>
              <a:off x="2159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4" name="Oval 8"/>
            <p:cNvSpPr>
              <a:spLocks noChangeArrowheads="1"/>
            </p:cNvSpPr>
            <p:nvPr/>
          </p:nvSpPr>
          <p:spPr bwMode="auto">
            <a:xfrm>
              <a:off x="2642" y="174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5" name="Oval 9"/>
            <p:cNvSpPr>
              <a:spLocks noChangeArrowheads="1"/>
            </p:cNvSpPr>
            <p:nvPr/>
          </p:nvSpPr>
          <p:spPr bwMode="auto">
            <a:xfrm>
              <a:off x="3185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6" name="Oval 10"/>
            <p:cNvSpPr>
              <a:spLocks noChangeArrowheads="1"/>
            </p:cNvSpPr>
            <p:nvPr/>
          </p:nvSpPr>
          <p:spPr bwMode="auto">
            <a:xfrm>
              <a:off x="3185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7" name="Oval 11"/>
            <p:cNvSpPr>
              <a:spLocks noChangeArrowheads="1"/>
            </p:cNvSpPr>
            <p:nvPr/>
          </p:nvSpPr>
          <p:spPr bwMode="auto">
            <a:xfrm>
              <a:off x="2702" y="2436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8" name="Oval 12"/>
            <p:cNvSpPr>
              <a:spLocks noChangeArrowheads="1"/>
            </p:cNvSpPr>
            <p:nvPr/>
          </p:nvSpPr>
          <p:spPr bwMode="auto">
            <a:xfrm>
              <a:off x="3788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9" name="Line 13"/>
            <p:cNvSpPr>
              <a:spLocks noChangeShapeType="1"/>
            </p:cNvSpPr>
            <p:nvPr/>
          </p:nvSpPr>
          <p:spPr bwMode="auto">
            <a:xfrm flipV="1">
              <a:off x="1737" y="143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4"/>
            <p:cNvSpPr>
              <a:spLocks noChangeShapeType="1"/>
            </p:cNvSpPr>
            <p:nvPr/>
          </p:nvSpPr>
          <p:spPr bwMode="auto">
            <a:xfrm>
              <a:off x="1702" y="184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Line 15"/>
            <p:cNvSpPr>
              <a:spLocks noChangeShapeType="1"/>
            </p:cNvSpPr>
            <p:nvPr/>
          </p:nvSpPr>
          <p:spPr bwMode="auto">
            <a:xfrm>
              <a:off x="2310" y="143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Line 16"/>
            <p:cNvSpPr>
              <a:spLocks noChangeShapeType="1"/>
            </p:cNvSpPr>
            <p:nvPr/>
          </p:nvSpPr>
          <p:spPr bwMode="auto">
            <a:xfrm>
              <a:off x="2250" y="222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Line 17"/>
            <p:cNvSpPr>
              <a:spLocks noChangeShapeType="1"/>
            </p:cNvSpPr>
            <p:nvPr/>
          </p:nvSpPr>
          <p:spPr bwMode="auto">
            <a:xfrm flipV="1">
              <a:off x="2270" y="188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Line 18"/>
            <p:cNvSpPr>
              <a:spLocks noChangeShapeType="1"/>
            </p:cNvSpPr>
            <p:nvPr/>
          </p:nvSpPr>
          <p:spPr bwMode="auto">
            <a:xfrm>
              <a:off x="2793" y="188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Line 19"/>
            <p:cNvSpPr>
              <a:spLocks noChangeShapeType="1"/>
            </p:cNvSpPr>
            <p:nvPr/>
          </p:nvSpPr>
          <p:spPr bwMode="auto">
            <a:xfrm flipV="1">
              <a:off x="2853" y="225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Line 20"/>
            <p:cNvSpPr>
              <a:spLocks noChangeShapeType="1"/>
            </p:cNvSpPr>
            <p:nvPr/>
          </p:nvSpPr>
          <p:spPr bwMode="auto">
            <a:xfrm flipV="1">
              <a:off x="2823" y="177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21"/>
            <p:cNvSpPr>
              <a:spLocks noChangeShapeType="1"/>
            </p:cNvSpPr>
            <p:nvPr/>
          </p:nvSpPr>
          <p:spPr bwMode="auto">
            <a:xfrm>
              <a:off x="2320" y="139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Line 22"/>
            <p:cNvSpPr>
              <a:spLocks noChangeShapeType="1"/>
            </p:cNvSpPr>
            <p:nvPr/>
          </p:nvSpPr>
          <p:spPr bwMode="auto">
            <a:xfrm>
              <a:off x="3356" y="145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Text Box 23"/>
            <p:cNvSpPr txBox="1">
              <a:spLocks noChangeArrowheads="1"/>
            </p:cNvSpPr>
            <p:nvPr/>
          </p:nvSpPr>
          <p:spPr bwMode="auto">
            <a:xfrm>
              <a:off x="1764" y="129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41010" name="Text Box 24"/>
            <p:cNvSpPr txBox="1">
              <a:spLocks noChangeArrowheads="1"/>
            </p:cNvSpPr>
            <p:nvPr/>
          </p:nvSpPr>
          <p:spPr bwMode="auto">
            <a:xfrm>
              <a:off x="2619" y="1071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41011" name="Text Box 25"/>
            <p:cNvSpPr txBox="1">
              <a:spLocks noChangeArrowheads="1"/>
            </p:cNvSpPr>
            <p:nvPr/>
          </p:nvSpPr>
          <p:spPr bwMode="auto">
            <a:xfrm>
              <a:off x="1835" y="17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41012" name="Text Box 26"/>
            <p:cNvSpPr txBox="1">
              <a:spLocks noChangeArrowheads="1"/>
            </p:cNvSpPr>
            <p:nvPr/>
          </p:nvSpPr>
          <p:spPr bwMode="auto">
            <a:xfrm>
              <a:off x="2468" y="13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3" name="Text Box 27"/>
            <p:cNvSpPr txBox="1">
              <a:spLocks noChangeArrowheads="1"/>
            </p:cNvSpPr>
            <p:nvPr/>
          </p:nvSpPr>
          <p:spPr bwMode="auto">
            <a:xfrm>
              <a:off x="2277" y="175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4" name="Text Box 28"/>
            <p:cNvSpPr txBox="1">
              <a:spLocks noChangeArrowheads="1"/>
            </p:cNvSpPr>
            <p:nvPr/>
          </p:nvSpPr>
          <p:spPr bwMode="auto">
            <a:xfrm>
              <a:off x="3082" y="15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41015" name="Text Box 29"/>
            <p:cNvSpPr txBox="1">
              <a:spLocks noChangeArrowheads="1"/>
            </p:cNvSpPr>
            <p:nvPr/>
          </p:nvSpPr>
          <p:spPr bwMode="auto">
            <a:xfrm>
              <a:off x="3524" y="124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6" name="Text Box 30"/>
            <p:cNvSpPr txBox="1">
              <a:spLocks noChangeArrowheads="1"/>
            </p:cNvSpPr>
            <p:nvPr/>
          </p:nvSpPr>
          <p:spPr bwMode="auto">
            <a:xfrm>
              <a:off x="2247" y="227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41017" name="Text Box 31"/>
            <p:cNvSpPr txBox="1">
              <a:spLocks noChangeArrowheads="1"/>
            </p:cNvSpPr>
            <p:nvPr/>
          </p:nvSpPr>
          <p:spPr bwMode="auto">
            <a:xfrm>
              <a:off x="2782" y="1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41018" name="Text Box 32"/>
            <p:cNvSpPr txBox="1">
              <a:spLocks noChangeArrowheads="1"/>
            </p:cNvSpPr>
            <p:nvPr/>
          </p:nvSpPr>
          <p:spPr bwMode="auto">
            <a:xfrm>
              <a:off x="3032" y="22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41019" name="Text Box 33"/>
            <p:cNvSpPr txBox="1">
              <a:spLocks noChangeArrowheads="1"/>
            </p:cNvSpPr>
            <p:nvPr/>
          </p:nvSpPr>
          <p:spPr bwMode="auto">
            <a:xfrm>
              <a:off x="1307" y="162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41020" name="Text Box 34"/>
            <p:cNvSpPr txBox="1">
              <a:spLocks noChangeArrowheads="1"/>
            </p:cNvSpPr>
            <p:nvPr/>
          </p:nvSpPr>
          <p:spPr bwMode="auto">
            <a:xfrm>
              <a:off x="2109" y="108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41021" name="Text Box 35"/>
            <p:cNvSpPr txBox="1">
              <a:spLocks noChangeArrowheads="1"/>
            </p:cNvSpPr>
            <p:nvPr/>
          </p:nvSpPr>
          <p:spPr bwMode="auto">
            <a:xfrm>
              <a:off x="2061" y="2257"/>
              <a:ext cx="2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41022" name="Text Box 37"/>
            <p:cNvSpPr txBox="1">
              <a:spLocks noChangeArrowheads="1"/>
            </p:cNvSpPr>
            <p:nvPr/>
          </p:nvSpPr>
          <p:spPr bwMode="auto">
            <a:xfrm>
              <a:off x="2675" y="152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41023" name="Text Box 38"/>
            <p:cNvSpPr txBox="1">
              <a:spLocks noChangeArrowheads="1"/>
            </p:cNvSpPr>
            <p:nvPr/>
          </p:nvSpPr>
          <p:spPr bwMode="auto">
            <a:xfrm>
              <a:off x="3184" y="1087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41024" name="Text Box 39"/>
            <p:cNvSpPr txBox="1">
              <a:spLocks noChangeArrowheads="1"/>
            </p:cNvSpPr>
            <p:nvPr/>
          </p:nvSpPr>
          <p:spPr bwMode="auto">
            <a:xfrm>
              <a:off x="3987" y="16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41025" name="Text Box 40"/>
            <p:cNvSpPr txBox="1">
              <a:spLocks noChangeArrowheads="1"/>
            </p:cNvSpPr>
            <p:nvPr/>
          </p:nvSpPr>
          <p:spPr bwMode="auto">
            <a:xfrm>
              <a:off x="2832" y="247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41026" name="Text Box 41"/>
            <p:cNvSpPr txBox="1">
              <a:spLocks noChangeArrowheads="1"/>
            </p:cNvSpPr>
            <p:nvPr/>
          </p:nvSpPr>
          <p:spPr bwMode="auto">
            <a:xfrm>
              <a:off x="3395" y="2055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t</a:t>
              </a:r>
            </a:p>
          </p:txBody>
        </p:sp>
      </p:grpSp>
      <p:sp>
        <p:nvSpPr>
          <p:cNvPr id="40967" name="Line 45"/>
          <p:cNvSpPr>
            <a:spLocks noChangeShapeType="1"/>
          </p:cNvSpPr>
          <p:nvPr/>
        </p:nvSpPr>
        <p:spPr bwMode="auto">
          <a:xfrm>
            <a:off x="8593138" y="2637619"/>
            <a:ext cx="38100" cy="385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8" name="Line 46"/>
          <p:cNvSpPr>
            <a:spLocks noChangeShapeType="1"/>
          </p:cNvSpPr>
          <p:nvPr/>
        </p:nvSpPr>
        <p:spPr bwMode="auto">
          <a:xfrm flipV="1">
            <a:off x="7286626" y="2940832"/>
            <a:ext cx="28797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969" name="Group 70"/>
          <p:cNvGrpSpPr>
            <a:grpSpLocks/>
          </p:cNvGrpSpPr>
          <p:nvPr/>
        </p:nvGrpSpPr>
        <p:grpSpPr bwMode="auto">
          <a:xfrm>
            <a:off x="7858126" y="2994803"/>
            <a:ext cx="1920875" cy="523874"/>
            <a:chOff x="3990" y="1726"/>
            <a:chExt cx="1210" cy="330"/>
          </a:xfrm>
        </p:grpSpPr>
        <p:sp>
          <p:nvSpPr>
            <p:cNvPr id="40989" name="Text Box 47"/>
            <p:cNvSpPr txBox="1">
              <a:spLocks noChangeArrowheads="1"/>
            </p:cNvSpPr>
            <p:nvPr/>
          </p:nvSpPr>
          <p:spPr bwMode="auto">
            <a:xfrm>
              <a:off x="3990" y="172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 dirty="0">
                  <a:ea typeface="Helvetica" charset="0"/>
                  <a:cs typeface="Helvetica" charset="0"/>
                </a:rPr>
                <a:t>v</a:t>
              </a:r>
            </a:p>
          </p:txBody>
        </p:sp>
        <p:sp>
          <p:nvSpPr>
            <p:cNvPr id="40990" name="Text Box 52"/>
            <p:cNvSpPr txBox="1">
              <a:spLocks noChangeArrowheads="1"/>
            </p:cNvSpPr>
            <p:nvPr/>
          </p:nvSpPr>
          <p:spPr bwMode="auto">
            <a:xfrm>
              <a:off x="4633" y="1726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(u,v)</a:t>
              </a:r>
            </a:p>
          </p:txBody>
        </p:sp>
      </p:grpSp>
      <p:grpSp>
        <p:nvGrpSpPr>
          <p:cNvPr id="40970" name="Group 69"/>
          <p:cNvGrpSpPr>
            <a:grpSpLocks/>
          </p:cNvGrpSpPr>
          <p:nvPr/>
        </p:nvGrpSpPr>
        <p:grpSpPr bwMode="auto">
          <a:xfrm>
            <a:off x="7835902" y="3482172"/>
            <a:ext cx="2003426" cy="523876"/>
            <a:chOff x="3976" y="2022"/>
            <a:chExt cx="1262" cy="330"/>
          </a:xfrm>
        </p:grpSpPr>
        <p:sp>
          <p:nvSpPr>
            <p:cNvPr id="40987" name="Text Box 48"/>
            <p:cNvSpPr txBox="1">
              <a:spLocks noChangeArrowheads="1"/>
            </p:cNvSpPr>
            <p:nvPr/>
          </p:nvSpPr>
          <p:spPr bwMode="auto">
            <a:xfrm>
              <a:off x="3976" y="2022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w</a:t>
              </a:r>
            </a:p>
          </p:txBody>
        </p:sp>
        <p:sp>
          <p:nvSpPr>
            <p:cNvPr id="40988" name="Text Box 53"/>
            <p:cNvSpPr txBox="1">
              <a:spLocks noChangeArrowheads="1"/>
            </p:cNvSpPr>
            <p:nvPr/>
          </p:nvSpPr>
          <p:spPr bwMode="auto">
            <a:xfrm>
              <a:off x="4618" y="2022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grpSp>
        <p:nvGrpSpPr>
          <p:cNvPr id="40971" name="Group 68"/>
          <p:cNvGrpSpPr>
            <a:grpSpLocks/>
          </p:cNvGrpSpPr>
          <p:nvPr/>
        </p:nvGrpSpPr>
        <p:grpSpPr bwMode="auto">
          <a:xfrm>
            <a:off x="7847016" y="3969535"/>
            <a:ext cx="1992313" cy="525463"/>
            <a:chOff x="3983" y="2317"/>
            <a:chExt cx="1255" cy="331"/>
          </a:xfrm>
        </p:grpSpPr>
        <p:sp>
          <p:nvSpPr>
            <p:cNvPr id="40985" name="Text Box 49"/>
            <p:cNvSpPr txBox="1">
              <a:spLocks noChangeArrowheads="1"/>
            </p:cNvSpPr>
            <p:nvPr/>
          </p:nvSpPr>
          <p:spPr bwMode="auto">
            <a:xfrm>
              <a:off x="3983" y="2317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x</a:t>
              </a:r>
            </a:p>
          </p:txBody>
        </p:sp>
        <p:sp>
          <p:nvSpPr>
            <p:cNvPr id="40986" name="Text Box 54"/>
            <p:cNvSpPr txBox="1">
              <a:spLocks noChangeArrowheads="1"/>
            </p:cNvSpPr>
            <p:nvPr/>
          </p:nvSpPr>
          <p:spPr bwMode="auto">
            <a:xfrm>
              <a:off x="4618" y="2318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grpSp>
        <p:nvGrpSpPr>
          <p:cNvPr id="40972" name="Group 67"/>
          <p:cNvGrpSpPr>
            <a:grpSpLocks/>
          </p:cNvGrpSpPr>
          <p:nvPr/>
        </p:nvGrpSpPr>
        <p:grpSpPr bwMode="auto">
          <a:xfrm>
            <a:off x="7854951" y="4458481"/>
            <a:ext cx="1922463" cy="519112"/>
            <a:chOff x="3988" y="2613"/>
            <a:chExt cx="1211" cy="327"/>
          </a:xfrm>
        </p:grpSpPr>
        <p:sp>
          <p:nvSpPr>
            <p:cNvPr id="40983" name="Text Box 50"/>
            <p:cNvSpPr txBox="1">
              <a:spLocks noChangeArrowheads="1"/>
            </p:cNvSpPr>
            <p:nvPr/>
          </p:nvSpPr>
          <p:spPr bwMode="auto">
            <a:xfrm>
              <a:off x="3988" y="2613"/>
              <a:ext cx="2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y</a:t>
              </a:r>
            </a:p>
          </p:txBody>
        </p:sp>
        <p:sp>
          <p:nvSpPr>
            <p:cNvPr id="40984" name="Text Box 55"/>
            <p:cNvSpPr txBox="1">
              <a:spLocks noChangeArrowheads="1"/>
            </p:cNvSpPr>
            <p:nvPr/>
          </p:nvSpPr>
          <p:spPr bwMode="auto">
            <a:xfrm>
              <a:off x="4632" y="2613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(u,v)</a:t>
              </a:r>
            </a:p>
          </p:txBody>
        </p:sp>
      </p:grpSp>
      <p:grpSp>
        <p:nvGrpSpPr>
          <p:cNvPr id="40973" name="Group 66"/>
          <p:cNvGrpSpPr>
            <a:grpSpLocks/>
          </p:cNvGrpSpPr>
          <p:nvPr/>
        </p:nvGrpSpPr>
        <p:grpSpPr bwMode="auto">
          <a:xfrm>
            <a:off x="7853363" y="4945843"/>
            <a:ext cx="1924050" cy="520700"/>
            <a:chOff x="3987" y="2908"/>
            <a:chExt cx="1212" cy="328"/>
          </a:xfrm>
        </p:grpSpPr>
        <p:sp>
          <p:nvSpPr>
            <p:cNvPr id="40981" name="Text Box 51"/>
            <p:cNvSpPr txBox="1">
              <a:spLocks noChangeArrowheads="1"/>
            </p:cNvSpPr>
            <p:nvPr/>
          </p:nvSpPr>
          <p:spPr bwMode="auto">
            <a:xfrm>
              <a:off x="3987" y="2908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z</a:t>
              </a:r>
            </a:p>
          </p:txBody>
        </p:sp>
        <p:sp>
          <p:nvSpPr>
            <p:cNvPr id="40982" name="Text Box 56"/>
            <p:cNvSpPr txBox="1">
              <a:spLocks noChangeArrowheads="1"/>
            </p:cNvSpPr>
            <p:nvPr/>
          </p:nvSpPr>
          <p:spPr bwMode="auto">
            <a:xfrm>
              <a:off x="4632" y="2909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(u,v)</a:t>
              </a:r>
            </a:p>
          </p:txBody>
        </p:sp>
      </p:grpSp>
      <p:sp>
        <p:nvSpPr>
          <p:cNvPr id="40974" name="Text Box 58"/>
          <p:cNvSpPr txBox="1">
            <a:spLocks noChangeArrowheads="1"/>
          </p:cNvSpPr>
          <p:nvPr/>
        </p:nvSpPr>
        <p:spPr bwMode="auto">
          <a:xfrm>
            <a:off x="8923339" y="2456644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800" b="0" dirty="0">
                <a:ea typeface="Helvetica" charset="0"/>
                <a:cs typeface="Helvetica" charset="0"/>
              </a:rPr>
              <a:t>link</a:t>
            </a:r>
          </a:p>
        </p:txBody>
      </p:sp>
      <p:grpSp>
        <p:nvGrpSpPr>
          <p:cNvPr id="40975" name="Group 65"/>
          <p:cNvGrpSpPr>
            <a:grpSpLocks/>
          </p:cNvGrpSpPr>
          <p:nvPr/>
        </p:nvGrpSpPr>
        <p:grpSpPr bwMode="auto">
          <a:xfrm>
            <a:off x="7859716" y="5434799"/>
            <a:ext cx="1979613" cy="523876"/>
            <a:chOff x="3991" y="3204"/>
            <a:chExt cx="1247" cy="330"/>
          </a:xfrm>
        </p:grpSpPr>
        <p:sp>
          <p:nvSpPr>
            <p:cNvPr id="40979" name="Text Box 59"/>
            <p:cNvSpPr txBox="1">
              <a:spLocks noChangeArrowheads="1"/>
            </p:cNvSpPr>
            <p:nvPr/>
          </p:nvSpPr>
          <p:spPr bwMode="auto">
            <a:xfrm>
              <a:off x="3991" y="3204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s</a:t>
              </a:r>
            </a:p>
          </p:txBody>
        </p:sp>
        <p:sp>
          <p:nvSpPr>
            <p:cNvPr id="40980" name="Text Box 60"/>
            <p:cNvSpPr txBox="1">
              <a:spLocks noChangeArrowheads="1"/>
            </p:cNvSpPr>
            <p:nvPr/>
          </p:nvSpPr>
          <p:spPr bwMode="auto">
            <a:xfrm>
              <a:off x="4618" y="3204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grpSp>
        <p:nvGrpSpPr>
          <p:cNvPr id="40976" name="Group 64"/>
          <p:cNvGrpSpPr>
            <a:grpSpLocks/>
          </p:cNvGrpSpPr>
          <p:nvPr/>
        </p:nvGrpSpPr>
        <p:grpSpPr bwMode="auto">
          <a:xfrm>
            <a:off x="7861302" y="5920574"/>
            <a:ext cx="1978026" cy="534988"/>
            <a:chOff x="3992" y="3544"/>
            <a:chExt cx="1246" cy="337"/>
          </a:xfrm>
        </p:grpSpPr>
        <p:sp>
          <p:nvSpPr>
            <p:cNvPr id="40977" name="Text Box 61"/>
            <p:cNvSpPr txBox="1">
              <a:spLocks noChangeArrowheads="1"/>
            </p:cNvSpPr>
            <p:nvPr/>
          </p:nvSpPr>
          <p:spPr bwMode="auto">
            <a:xfrm>
              <a:off x="3992" y="3551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t</a:t>
              </a:r>
            </a:p>
          </p:txBody>
        </p:sp>
        <p:sp>
          <p:nvSpPr>
            <p:cNvPr id="40978" name="Text Box 62"/>
            <p:cNvSpPr txBox="1">
              <a:spLocks noChangeArrowheads="1"/>
            </p:cNvSpPr>
            <p:nvPr/>
          </p:nvSpPr>
          <p:spPr bwMode="auto">
            <a:xfrm>
              <a:off x="4618" y="3544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2259" y="5161921"/>
            <a:ext cx="6840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Counter-intuitive: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Operators may set the link metric to achieve certain shortest-path trees with the protocol</a:t>
            </a:r>
          </a:p>
        </p:txBody>
      </p:sp>
    </p:spTree>
    <p:extLst>
      <p:ext uri="{BB962C8B-B14F-4D97-AF65-F5344CB8AC3E}">
        <p14:creationId xmlns:p14="http://schemas.microsoft.com/office/powerpoint/2010/main" val="38967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Path-vector routing (BGP)</a:t>
            </a:r>
          </a:p>
        </p:txBody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x-none" dirty="0"/>
              <a:t>Key idea: advertise the entire path</a:t>
            </a:r>
          </a:p>
          <a:p>
            <a:r>
              <a:rPr lang="en-US" altLang="x-none" dirty="0"/>
              <a:t>Distance vector: send </a:t>
            </a:r>
            <a:r>
              <a:rPr lang="en-US" altLang="x-none" i="1" dirty="0"/>
              <a:t>distance metric</a:t>
            </a:r>
            <a:r>
              <a:rPr lang="en-US" altLang="x-none" dirty="0"/>
              <a:t> per </a:t>
            </a:r>
            <a:r>
              <a:rPr lang="en-US" altLang="x-none" dirty="0" err="1"/>
              <a:t>dest</a:t>
            </a:r>
            <a:r>
              <a:rPr lang="en-US" altLang="x-none" dirty="0"/>
              <a:t> d</a:t>
            </a:r>
          </a:p>
          <a:p>
            <a:r>
              <a:rPr lang="en-US" altLang="x-none" dirty="0"/>
              <a:t>Path vector: send the </a:t>
            </a:r>
            <a:r>
              <a:rPr lang="en-US" altLang="x-none" i="1" dirty="0"/>
              <a:t>entire path</a:t>
            </a:r>
            <a:r>
              <a:rPr lang="en-US" altLang="x-none" dirty="0"/>
              <a:t> for each </a:t>
            </a:r>
            <a:r>
              <a:rPr lang="en-US" altLang="x-none" dirty="0" err="1"/>
              <a:t>dest</a:t>
            </a:r>
            <a:r>
              <a:rPr lang="en-US" altLang="x-none" dirty="0"/>
              <a:t> d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944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905266" imgH="1390844" progId="MSPhotoEd.3">
                  <p:embed/>
                </p:oleObj>
              </mc:Choice>
              <mc:Fallback>
                <p:oleObj name="Photo Editor Photo" r:id="rId3" imgW="1905266" imgH="1390844" progId="MSPhotoEd.3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5"/>
          <p:cNvSpPr txBox="1">
            <a:spLocks noChangeArrowheads="1"/>
          </p:cNvSpPr>
          <p:nvPr/>
        </p:nvSpPr>
        <p:spPr bwMode="auto">
          <a:xfrm>
            <a:off x="3081338" y="512127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3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 flipH="1" flipV="1">
            <a:off x="7608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4" name="Group 7"/>
          <p:cNvGrpSpPr>
            <a:grpSpLocks/>
          </p:cNvGrpSpPr>
          <p:nvPr/>
        </p:nvGrpSpPr>
        <p:grpSpPr bwMode="auto">
          <a:xfrm>
            <a:off x="6391275" y="4992688"/>
            <a:ext cx="1290638" cy="1098550"/>
            <a:chOff x="2193" y="3325"/>
            <a:chExt cx="813" cy="692"/>
          </a:xfrm>
        </p:grpSpPr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5" imgW="1905266" imgH="1390844" progId="MSPhotoEd.3">
                    <p:embed/>
                  </p:oleObj>
                </mc:Choice>
                <mc:Fallback>
                  <p:oleObj name="Photo Editor Photo" r:id="rId5" imgW="1905266" imgH="1390844" progId="MSPhotoEd.3">
                    <p:embed/>
                    <p:pic>
                      <p:nvPicPr>
                        <p:cNvPr id="4710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6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>
                  <a:latin typeface="Times New Roman" charset="0"/>
                </a:rPr>
                <a:t>2</a:t>
              </a:r>
            </a:p>
          </p:txBody>
        </p:sp>
      </p:grpSp>
      <p:sp>
        <p:nvSpPr>
          <p:cNvPr id="47115" name="Line 10"/>
          <p:cNvSpPr>
            <a:spLocks noChangeShapeType="1"/>
          </p:cNvSpPr>
          <p:nvPr/>
        </p:nvSpPr>
        <p:spPr bwMode="auto">
          <a:xfrm flipH="1">
            <a:off x="4376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9564689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6" imgW="1905266" imgH="1390844" progId="MSPhotoEd.3">
                  <p:embed/>
                </p:oleObj>
              </mc:Choice>
              <mc:Fallback>
                <p:oleObj name="Photo Editor Photo" r:id="rId6" imgW="1905266" imgH="1390844" progId="MSPhotoEd.3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4689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Line 12"/>
          <p:cNvSpPr>
            <a:spLocks noChangeShapeType="1"/>
          </p:cNvSpPr>
          <p:nvPr/>
        </p:nvSpPr>
        <p:spPr bwMode="auto">
          <a:xfrm flipH="1" flipV="1">
            <a:off x="9959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9839325" y="52689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1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9805989" y="60594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800">
                <a:latin typeface="Times New Roman" charset="0"/>
              </a:rPr>
              <a:t>d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4737101" y="4857751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(2,1)”</a:t>
            </a:r>
            <a:endParaRPr lang="en-US" altLang="x-none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4452939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7847013" y="4859339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(1)”</a:t>
            </a: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7575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4711701" y="5716589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7950201" y="5746751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109575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design: put OF tables in the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1" y="1406479"/>
            <a:ext cx="10058400" cy="4011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663" y="5417560"/>
            <a:ext cx="11368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Large policies: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Low performance with 100+ lookups per packet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Merging policies is problematic: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cross-product explosion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Complex logic in kernel: rules with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wildcards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require complex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algoriths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</a:t>
            </a:r>
            <a:r>
              <a:rPr lang="en-US" dirty="0" err="1"/>
              <a:t>Microflow</a:t>
            </a:r>
            <a:r>
              <a:rPr lang="en-US" dirty="0"/>
              <a:t>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2628"/>
            <a:ext cx="10515600" cy="4351338"/>
          </a:xfrm>
        </p:spPr>
        <p:txBody>
          <a:bodyPr/>
          <a:lstStyle/>
          <a:p>
            <a:r>
              <a:rPr lang="en-US" dirty="0"/>
              <a:t>Microflow: complete set of packet headers with action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srcIP</a:t>
            </a:r>
            <a:r>
              <a:rPr lang="en-US" dirty="0"/>
              <a:t>, </a:t>
            </a:r>
            <a:r>
              <a:rPr lang="en-US" dirty="0" err="1"/>
              <a:t>dstIP</a:t>
            </a:r>
            <a:r>
              <a:rPr lang="en-US" dirty="0"/>
              <a:t>, IP TTL, </a:t>
            </a:r>
            <a:r>
              <a:rPr lang="en-US" dirty="0" err="1"/>
              <a:t>srcMAC</a:t>
            </a:r>
            <a:r>
              <a:rPr lang="en-US" dirty="0"/>
              <a:t>, </a:t>
            </a:r>
            <a:r>
              <a:rPr lang="en-US" dirty="0" err="1"/>
              <a:t>dstMAC</a:t>
            </a:r>
            <a:endParaRPr lang="en-US" dirty="0"/>
          </a:p>
          <a:p>
            <a:r>
              <a:rPr lang="en-US" dirty="0"/>
              <a:t>Same insight as </a:t>
            </a:r>
            <a:r>
              <a:rPr lang="en-US" dirty="0">
                <a:solidFill>
                  <a:srgbClr val="C00000"/>
                </a:solidFill>
              </a:rPr>
              <a:t>tuple space search; </a:t>
            </a:r>
            <a:r>
              <a:rPr lang="en-US" dirty="0"/>
              <a:t>attempt to do </a:t>
            </a:r>
            <a:r>
              <a:rPr lang="en-US" dirty="0">
                <a:solidFill>
                  <a:srgbClr val="C00000"/>
                </a:solidFill>
              </a:rPr>
              <a:t>one memory lookup per packet</a:t>
            </a:r>
          </a:p>
        </p:txBody>
      </p:sp>
      <p:sp>
        <p:nvSpPr>
          <p:cNvPr id="4" name="Triangle 3"/>
          <p:cNvSpPr/>
          <p:nvPr/>
        </p:nvSpPr>
        <p:spPr>
          <a:xfrm>
            <a:off x="3352799" y="3179762"/>
            <a:ext cx="4792134" cy="3559704"/>
          </a:xfrm>
          <a:prstGeom prst="triangl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875213"/>
            <a:ext cx="1096433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93666" y="3419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Microflow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cache in the 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93666" y="5451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Openflow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table in user space</a:t>
            </a:r>
          </a:p>
        </p:txBody>
      </p:sp>
      <p:sp>
        <p:nvSpPr>
          <p:cNvPr id="11" name="Freeform 10"/>
          <p:cNvSpPr/>
          <p:nvPr/>
        </p:nvSpPr>
        <p:spPr>
          <a:xfrm>
            <a:off x="4521200" y="3437466"/>
            <a:ext cx="2624667" cy="848023"/>
          </a:xfrm>
          <a:custGeom>
            <a:avLst/>
            <a:gdLst>
              <a:gd name="connsiteX0" fmla="*/ 0 w 2624667"/>
              <a:gd name="connsiteY0" fmla="*/ 0 h 848023"/>
              <a:gd name="connsiteX1" fmla="*/ 829733 w 2624667"/>
              <a:gd name="connsiteY1" fmla="*/ 728134 h 848023"/>
              <a:gd name="connsiteX2" fmla="*/ 1659467 w 2624667"/>
              <a:gd name="connsiteY2" fmla="*/ 795867 h 848023"/>
              <a:gd name="connsiteX3" fmla="*/ 2624667 w 2624667"/>
              <a:gd name="connsiteY3" fmla="*/ 203200 h 84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667" h="848023">
                <a:moveTo>
                  <a:pt x="0" y="0"/>
                </a:moveTo>
                <a:cubicBezTo>
                  <a:pt x="276577" y="297745"/>
                  <a:pt x="553155" y="595490"/>
                  <a:pt x="829733" y="728134"/>
                </a:cubicBezTo>
                <a:cubicBezTo>
                  <a:pt x="1106311" y="860778"/>
                  <a:pt x="1360311" y="883356"/>
                  <a:pt x="1659467" y="795867"/>
                </a:cubicBezTo>
                <a:cubicBezTo>
                  <a:pt x="1958623" y="708378"/>
                  <a:pt x="2624667" y="203200"/>
                  <a:pt x="2624667" y="203200"/>
                </a:cubicBezTo>
              </a:path>
            </a:pathLst>
          </a:custGeom>
          <a:noFill/>
          <a:ln w="508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04267" y="4064000"/>
            <a:ext cx="3115733" cy="2153301"/>
          </a:xfrm>
          <a:custGeom>
            <a:avLst/>
            <a:gdLst>
              <a:gd name="connsiteX0" fmla="*/ 0 w 3115733"/>
              <a:gd name="connsiteY0" fmla="*/ 0 h 2153301"/>
              <a:gd name="connsiteX1" fmla="*/ 677333 w 3115733"/>
              <a:gd name="connsiteY1" fmla="*/ 1557866 h 2153301"/>
              <a:gd name="connsiteX2" fmla="*/ 1303866 w 3115733"/>
              <a:gd name="connsiteY2" fmla="*/ 2150533 h 2153301"/>
              <a:gd name="connsiteX3" fmla="*/ 2032000 w 3115733"/>
              <a:gd name="connsiteY3" fmla="*/ 1710266 h 2153301"/>
              <a:gd name="connsiteX4" fmla="*/ 3115733 w 3115733"/>
              <a:gd name="connsiteY4" fmla="*/ 254000 h 21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5733" h="2153301">
                <a:moveTo>
                  <a:pt x="0" y="0"/>
                </a:moveTo>
                <a:cubicBezTo>
                  <a:pt x="230011" y="599722"/>
                  <a:pt x="460022" y="1199444"/>
                  <a:pt x="677333" y="1557866"/>
                </a:cubicBezTo>
                <a:cubicBezTo>
                  <a:pt x="894644" y="1916288"/>
                  <a:pt x="1078088" y="2125133"/>
                  <a:pt x="1303866" y="2150533"/>
                </a:cubicBezTo>
                <a:cubicBezTo>
                  <a:pt x="1529644" y="2175933"/>
                  <a:pt x="1730022" y="2026355"/>
                  <a:pt x="2032000" y="1710266"/>
                </a:cubicBezTo>
                <a:cubicBezTo>
                  <a:pt x="2333978" y="1394177"/>
                  <a:pt x="3115733" y="254000"/>
                  <a:pt x="3115733" y="254000"/>
                </a:cubicBezTo>
              </a:path>
            </a:pathLst>
          </a:custGeom>
          <a:noFill/>
          <a:ln w="508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5867" y="3373552"/>
            <a:ext cx="70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6349" y="5641850"/>
            <a:ext cx="112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Miss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3798" y="3659496"/>
            <a:ext cx="215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 a large hash table</a:t>
            </a:r>
          </a:p>
        </p:txBody>
      </p:sp>
    </p:spTree>
    <p:extLst>
      <p:ext uri="{BB962C8B-B14F-4D97-AF65-F5344CB8AC3E}">
        <p14:creationId xmlns:p14="http://schemas.microsoft.com/office/powerpoint/2010/main" val="81780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micro-flows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r>
              <a:rPr lang="en-US" dirty="0"/>
              <a:t>Too many micro-flows: e.g., each TCP port</a:t>
            </a:r>
          </a:p>
          <a:p>
            <a:r>
              <a:rPr lang="is-IS" dirty="0"/>
              <a:t>Many micro-flows may be short lived</a:t>
            </a:r>
          </a:p>
          <a:p>
            <a:pPr lvl="1"/>
            <a:r>
              <a:rPr lang="is-IS" dirty="0"/>
              <a:t>Poor cache-hit rate for memory lookup</a:t>
            </a:r>
          </a:p>
          <a:p>
            <a:endParaRPr lang="is-IS" dirty="0"/>
          </a:p>
          <a:p>
            <a:r>
              <a:rPr lang="is-IS" dirty="0"/>
              <a:t>Can we cache the outcome of rule lookup directly?</a:t>
            </a:r>
          </a:p>
          <a:p>
            <a:endParaRPr lang="is-IS" dirty="0"/>
          </a:p>
          <a:p>
            <a:r>
              <a:rPr lang="en-US" dirty="0"/>
              <a:t>N</a:t>
            </a:r>
            <a:r>
              <a:rPr lang="is-IS" dirty="0"/>
              <a:t>aive approach: Cross-product explosion!</a:t>
            </a:r>
          </a:p>
          <a:p>
            <a:pPr lvl="1"/>
            <a:r>
              <a:rPr lang="is-IS" dirty="0"/>
              <a:t>Example: Table 1 on source IP, table 2 on destination IP</a:t>
            </a:r>
          </a:p>
          <a:p>
            <a:pPr lvl="1"/>
            <a:endParaRPr lang="is-IS" dirty="0"/>
          </a:p>
          <a:p>
            <a:r>
              <a:rPr lang="is-IS" dirty="0"/>
              <a:t>Recurring theme: </a:t>
            </a:r>
            <a:r>
              <a:rPr lang="is-IS" dirty="0">
                <a:solidFill>
                  <a:srgbClr val="C00000"/>
                </a:solidFill>
              </a:rPr>
              <a:t>avoid up-front (proactive) costs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3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Mega-flow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7533" cy="4351338"/>
          </a:xfrm>
        </p:spPr>
        <p:txBody>
          <a:bodyPr/>
          <a:lstStyle/>
          <a:p>
            <a:r>
              <a:rPr lang="en-US" dirty="0"/>
              <a:t>Build the cache of rules </a:t>
            </a:r>
            <a:r>
              <a:rPr lang="en-US" dirty="0">
                <a:solidFill>
                  <a:srgbClr val="C00000"/>
                </a:solidFill>
              </a:rPr>
              <a:t>lazily</a:t>
            </a:r>
            <a:r>
              <a:rPr lang="en-US" dirty="0"/>
              <a:t> using just the </a:t>
            </a:r>
            <a:r>
              <a:rPr lang="en-US" dirty="0">
                <a:solidFill>
                  <a:srgbClr val="C00000"/>
                </a:solidFill>
              </a:rPr>
              <a:t>fields accessed</a:t>
            </a:r>
            <a:endParaRPr lang="en-US" dirty="0"/>
          </a:p>
          <a:p>
            <a:pPr lvl="1"/>
            <a:r>
              <a:rPr lang="en-US" dirty="0"/>
              <a:t>Ex: contain just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IP combinations that appeared in packets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4875213"/>
            <a:ext cx="1096433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93666" y="3419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Megaflow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cache in the kernel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3666" y="5451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Openflow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table in user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3034" y="2912533"/>
            <a:ext cx="70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441" y="4351993"/>
            <a:ext cx="112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Miss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52799" y="3179762"/>
            <a:ext cx="4792134" cy="3559704"/>
            <a:chOff x="3352799" y="3179762"/>
            <a:chExt cx="4792134" cy="3559704"/>
          </a:xfrm>
        </p:grpSpPr>
        <p:sp>
          <p:nvSpPr>
            <p:cNvPr id="7" name="Freeform 6"/>
            <p:cNvSpPr/>
            <p:nvPr/>
          </p:nvSpPr>
          <p:spPr>
            <a:xfrm>
              <a:off x="4521200" y="3437466"/>
              <a:ext cx="2624667" cy="848023"/>
            </a:xfrm>
            <a:custGeom>
              <a:avLst/>
              <a:gdLst>
                <a:gd name="connsiteX0" fmla="*/ 0 w 2624667"/>
                <a:gd name="connsiteY0" fmla="*/ 0 h 848023"/>
                <a:gd name="connsiteX1" fmla="*/ 829733 w 2624667"/>
                <a:gd name="connsiteY1" fmla="*/ 728134 h 848023"/>
                <a:gd name="connsiteX2" fmla="*/ 1659467 w 2624667"/>
                <a:gd name="connsiteY2" fmla="*/ 795867 h 848023"/>
                <a:gd name="connsiteX3" fmla="*/ 2624667 w 2624667"/>
                <a:gd name="connsiteY3" fmla="*/ 203200 h 84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4667" h="848023">
                  <a:moveTo>
                    <a:pt x="0" y="0"/>
                  </a:moveTo>
                  <a:cubicBezTo>
                    <a:pt x="276577" y="297745"/>
                    <a:pt x="553155" y="595490"/>
                    <a:pt x="829733" y="728134"/>
                  </a:cubicBezTo>
                  <a:cubicBezTo>
                    <a:pt x="1106311" y="860778"/>
                    <a:pt x="1360311" y="883356"/>
                    <a:pt x="1659467" y="795867"/>
                  </a:cubicBezTo>
                  <a:cubicBezTo>
                    <a:pt x="1958623" y="708378"/>
                    <a:pt x="2624667" y="203200"/>
                    <a:pt x="2624667" y="20320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504267" y="4064000"/>
              <a:ext cx="3115733" cy="2153301"/>
            </a:xfrm>
            <a:custGeom>
              <a:avLst/>
              <a:gdLst>
                <a:gd name="connsiteX0" fmla="*/ 0 w 3115733"/>
                <a:gd name="connsiteY0" fmla="*/ 0 h 2153301"/>
                <a:gd name="connsiteX1" fmla="*/ 677333 w 3115733"/>
                <a:gd name="connsiteY1" fmla="*/ 1557866 h 2153301"/>
                <a:gd name="connsiteX2" fmla="*/ 1303866 w 3115733"/>
                <a:gd name="connsiteY2" fmla="*/ 2150533 h 2153301"/>
                <a:gd name="connsiteX3" fmla="*/ 2032000 w 3115733"/>
                <a:gd name="connsiteY3" fmla="*/ 1710266 h 2153301"/>
                <a:gd name="connsiteX4" fmla="*/ 3115733 w 3115733"/>
                <a:gd name="connsiteY4" fmla="*/ 254000 h 215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5733" h="2153301">
                  <a:moveTo>
                    <a:pt x="0" y="0"/>
                  </a:moveTo>
                  <a:cubicBezTo>
                    <a:pt x="230011" y="599722"/>
                    <a:pt x="460022" y="1199444"/>
                    <a:pt x="677333" y="1557866"/>
                  </a:cubicBezTo>
                  <a:cubicBezTo>
                    <a:pt x="894644" y="1916288"/>
                    <a:pt x="1078088" y="2125133"/>
                    <a:pt x="1303866" y="2150533"/>
                  </a:cubicBezTo>
                  <a:cubicBezTo>
                    <a:pt x="1529644" y="2175933"/>
                    <a:pt x="1730022" y="2026355"/>
                    <a:pt x="2032000" y="1710266"/>
                  </a:cubicBezTo>
                  <a:cubicBezTo>
                    <a:pt x="2333978" y="1394177"/>
                    <a:pt x="3115733" y="254000"/>
                    <a:pt x="3115733" y="25400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/>
            <p:cNvSpPr/>
            <p:nvPr/>
          </p:nvSpPr>
          <p:spPr>
            <a:xfrm>
              <a:off x="3352799" y="3179762"/>
              <a:ext cx="4792134" cy="3559704"/>
            </a:xfrm>
            <a:prstGeom prst="triangl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198" y="3586946"/>
            <a:ext cx="2514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 tuple space search</a:t>
            </a:r>
          </a:p>
        </p:txBody>
      </p:sp>
    </p:spTree>
    <p:extLst>
      <p:ext uri="{BB962C8B-B14F-4D97-AF65-F5344CB8AC3E}">
        <p14:creationId xmlns:p14="http://schemas.microsoft.com/office/powerpoint/2010/main" val="381479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E1EE-9119-2C4C-A3C8-A551085D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Outlook: fast packet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0E75-E9A7-1742-A38C-F232C503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3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Get rid of needless software if you can</a:t>
            </a:r>
          </a:p>
          <a:p>
            <a:r>
              <a:rPr lang="en-US" dirty="0"/>
              <a:t>Specialization to app can bring significant benefits</a:t>
            </a:r>
          </a:p>
          <a:p>
            <a:pPr lvl="1"/>
            <a:r>
              <a:rPr lang="en-US" dirty="0"/>
              <a:t>IDS (</a:t>
            </a:r>
            <a:r>
              <a:rPr lang="en-US" dirty="0" err="1"/>
              <a:t>hyperscan</a:t>
            </a:r>
            <a:r>
              <a:rPr lang="en-US" dirty="0"/>
              <a:t>), caching in switches &amp; load balancers</a:t>
            </a:r>
          </a:p>
          <a:p>
            <a:pPr lvl="1"/>
            <a:r>
              <a:rPr lang="en-US" dirty="0"/>
              <a:t>Algorithms can be as important as the frameworks</a:t>
            </a:r>
          </a:p>
          <a:p>
            <a:r>
              <a:rPr lang="en-US" dirty="0"/>
              <a:t>Software changes</a:t>
            </a:r>
          </a:p>
          <a:p>
            <a:pPr lvl="1"/>
            <a:r>
              <a:rPr lang="en-US" dirty="0"/>
              <a:t>Application-kernel interface: application must be modified</a:t>
            </a:r>
          </a:p>
          <a:p>
            <a:pPr lvl="1"/>
            <a:r>
              <a:rPr lang="en-US" dirty="0"/>
              <a:t>Device drivers must often be modified</a:t>
            </a:r>
          </a:p>
          <a:p>
            <a:r>
              <a:rPr lang="en-US" dirty="0"/>
              <a:t>Multitenancy: think about implications to weakening fault isolation</a:t>
            </a:r>
          </a:p>
          <a:p>
            <a:r>
              <a:rPr lang="en-US" dirty="0">
                <a:solidFill>
                  <a:srgbClr val="C00000"/>
                </a:solidFill>
              </a:rPr>
              <a:t>Can we get isolation with efficiency?</a:t>
            </a:r>
          </a:p>
        </p:txBody>
      </p:sp>
    </p:spTree>
    <p:extLst>
      <p:ext uri="{BB962C8B-B14F-4D97-AF65-F5344CB8AC3E}">
        <p14:creationId xmlns:p14="http://schemas.microsoft.com/office/powerpoint/2010/main" val="315024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E2D6-8DE0-030E-4F52-E7C5646E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one (software)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903D-878E-AD93-EA95-938B24D1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&amp; efficient composition of middleboxes</a:t>
            </a:r>
          </a:p>
          <a:p>
            <a:pPr lvl="1"/>
            <a:endParaRPr lang="en-US" dirty="0"/>
          </a:p>
          <a:p>
            <a:r>
              <a:rPr lang="en-US" dirty="0"/>
              <a:t>Share or shard state</a:t>
            </a:r>
          </a:p>
          <a:p>
            <a:r>
              <a:rPr lang="en-US" dirty="0"/>
              <a:t>Failover and migration</a:t>
            </a:r>
          </a:p>
          <a:p>
            <a:r>
              <a:rPr lang="en-US" dirty="0"/>
              <a:t>Placement and routing</a:t>
            </a:r>
          </a:p>
          <a:p>
            <a:r>
              <a:rPr lang="en-US" dirty="0"/>
              <a:t>Scaling and compaction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8309</TotalTime>
  <Words>2507</Words>
  <Application>Microsoft Macintosh PowerPoint</Application>
  <PresentationFormat>Widescreen</PresentationFormat>
  <Paragraphs>564</Paragraphs>
  <Slides>37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Courier</vt:lpstr>
      <vt:lpstr>Helvetica</vt:lpstr>
      <vt:lpstr>Times New Roman</vt:lpstr>
      <vt:lpstr>Wingdings</vt:lpstr>
      <vt:lpstr>ZapfDingbats</vt:lpstr>
      <vt:lpstr>Office Theme</vt:lpstr>
      <vt:lpstr>Photo Editor Photo</vt:lpstr>
      <vt:lpstr>PowerPoint Presentation</vt:lpstr>
      <vt:lpstr>OpenVSwitch: Requirements</vt:lpstr>
      <vt:lpstr>OVS design</vt:lpstr>
      <vt:lpstr>First design: put OF tables in the kernel</vt:lpstr>
      <vt:lpstr>Idea 1: Microflow cache</vt:lpstr>
      <vt:lpstr>Problems with micro-flows</vt:lpstr>
      <vt:lpstr>Idea 2: Mega-flow cache</vt:lpstr>
      <vt:lpstr>Outlook: fast packet processing</vt:lpstr>
      <vt:lpstr>Going beyond one (software) box</vt:lpstr>
      <vt:lpstr>Distributed Control Planes</vt:lpstr>
      <vt:lpstr>PowerPoint Presentation</vt:lpstr>
      <vt:lpstr>Routing protocols enable FT computation</vt:lpstr>
      <vt:lpstr>Goals of Routing Protocols #1</vt:lpstr>
      <vt:lpstr>Goals of Routing Protocols #2</vt:lpstr>
      <vt:lpstr>What does the protocol  compute?</vt:lpstr>
      <vt:lpstr>Different ways to represent paths</vt:lpstr>
      <vt:lpstr>Spanning tree (Ethernet)</vt:lpstr>
      <vt:lpstr>Shortest paths (OSPF/IS-IS)</vt:lpstr>
      <vt:lpstr>Local policy at each hop (BGP)</vt:lpstr>
      <vt:lpstr>End-to-end path selection (IP src route)</vt:lpstr>
      <vt:lpstr>How to compute paths?</vt:lpstr>
      <vt:lpstr>Spanning tree algorithm (Ethernet)</vt:lpstr>
      <vt:lpstr>Spanning tree example: switch #4</vt:lpstr>
      <vt:lpstr>Shortest-path problem</vt:lpstr>
      <vt:lpstr>The graph abstraction</vt:lpstr>
      <vt:lpstr>The graph abstraction</vt:lpstr>
      <vt:lpstr>The graph abstraction</vt:lpstr>
      <vt:lpstr>Q1: Information exchange</vt:lpstr>
      <vt:lpstr>Q1: Information exchange</vt:lpstr>
      <vt:lpstr>Q2: The algorithm</vt:lpstr>
      <vt:lpstr>Dijsktra’s Algorithm</vt:lpstr>
      <vt:lpstr>Visualization</vt:lpstr>
      <vt:lpstr>Dijkstra’s algorithm: example</vt:lpstr>
      <vt:lpstr>Constructing the forwarding table</vt:lpstr>
      <vt:lpstr>Constructing the forwarding table</vt:lpstr>
      <vt:lpstr>Link-state: Shortest-path tree</vt:lpstr>
      <vt:lpstr>Path-vector routing (BGP)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2555</cp:revision>
  <dcterms:created xsi:type="dcterms:W3CDTF">2018-09-05T17:47:04Z</dcterms:created>
  <dcterms:modified xsi:type="dcterms:W3CDTF">2024-04-19T17:38:47Z</dcterms:modified>
</cp:coreProperties>
</file>