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421" r:id="rId2"/>
    <p:sldId id="2060" r:id="rId3"/>
    <p:sldId id="2061" r:id="rId4"/>
    <p:sldId id="1074" r:id="rId5"/>
    <p:sldId id="1066" r:id="rId6"/>
    <p:sldId id="1067" r:id="rId7"/>
    <p:sldId id="1068" r:id="rId8"/>
    <p:sldId id="1069" r:id="rId9"/>
    <p:sldId id="2057" r:id="rId10"/>
    <p:sldId id="2058" r:id="rId11"/>
    <p:sldId id="298" r:id="rId12"/>
    <p:sldId id="289" r:id="rId13"/>
    <p:sldId id="290" r:id="rId14"/>
    <p:sldId id="301" r:id="rId15"/>
    <p:sldId id="302" r:id="rId16"/>
    <p:sldId id="303" r:id="rId17"/>
    <p:sldId id="299" r:id="rId18"/>
    <p:sldId id="300" r:id="rId19"/>
    <p:sldId id="291" r:id="rId20"/>
    <p:sldId id="304" r:id="rId21"/>
    <p:sldId id="292" r:id="rId22"/>
    <p:sldId id="293" r:id="rId23"/>
    <p:sldId id="2059" r:id="rId24"/>
    <p:sldId id="275" r:id="rId25"/>
    <p:sldId id="305" r:id="rId26"/>
    <p:sldId id="306" r:id="rId27"/>
    <p:sldId id="307" r:id="rId28"/>
    <p:sldId id="309" r:id="rId29"/>
    <p:sldId id="310" r:id="rId30"/>
    <p:sldId id="313" r:id="rId31"/>
    <p:sldId id="312" r:id="rId32"/>
    <p:sldId id="327" r:id="rId33"/>
    <p:sldId id="314" r:id="rId34"/>
    <p:sldId id="315" r:id="rId35"/>
    <p:sldId id="316" r:id="rId36"/>
    <p:sldId id="317" r:id="rId37"/>
    <p:sldId id="318" r:id="rId38"/>
    <p:sldId id="319" r:id="rId39"/>
    <p:sldId id="328" r:id="rId40"/>
    <p:sldId id="321" r:id="rId41"/>
    <p:sldId id="322" r:id="rId42"/>
    <p:sldId id="323" r:id="rId43"/>
    <p:sldId id="325" r:id="rId44"/>
    <p:sldId id="326" r:id="rId45"/>
    <p:sldId id="367" r:id="rId46"/>
    <p:sldId id="366" r:id="rId47"/>
    <p:sldId id="294" r:id="rId48"/>
    <p:sldId id="295" r:id="rId49"/>
    <p:sldId id="368" r:id="rId50"/>
    <p:sldId id="297" r:id="rId51"/>
    <p:sldId id="38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566"/>
    <p:restoredTop sz="94651"/>
  </p:normalViewPr>
  <p:slideViewPr>
    <p:cSldViewPr snapToGrid="0" snapToObjects="1">
      <p:cViewPr varScale="1">
        <p:scale>
          <a:sx n="95" d="100"/>
          <a:sy n="95" d="100"/>
        </p:scale>
        <p:origin x="19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44EA4B1D-59B8-5264-2A78-E2C1F26148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3BE272-0A59-5F45-A732-82B0507C4978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50FB1BC-62D0-AD2C-7A8D-747044460A9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750C5097-2177-A6DC-FDF3-7BD32ED5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6EB85FB5-0891-D656-5F39-6DA7CC21D8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D68C32-3E2A-124F-A335-F39D5DF638B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661DAC8-2BA3-75B1-634A-7912C2A6DB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E6F54D2F-D0ED-A8A8-46F8-1A05D50B47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1282CF1-1A40-A304-1120-B56C6BAAB7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76251D5-A5F6-BF44-8E8F-B81128AF48C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F715A9D8-B303-7391-7A38-2304FD6E886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6F740B2-F415-E27F-386F-1FAD329C68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7325C78D-FBD6-2E42-C7AE-4B179D892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767137F-D80D-E64D-9ECF-373AF353F43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F0D74625-81A7-31B9-9292-1760798FAD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7FF1EEE-DD4B-5D33-F1DB-9C70C1EF0B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319" tIns="47160" rIns="94319" bIns="47160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D2AA03F-5873-4443-3035-64CE12C470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A382721-4300-3B41-9549-2940B569310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84BFF6D2-5368-2948-547F-44D1A71A58C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85C0B59-FF43-8D67-2713-038BDEE950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CED15E38-6325-366A-E023-6D1908C51F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A95EAF-3056-C14D-8306-88C5EFA0908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8C204B0-80AF-DC0F-5708-A29BFB8533C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C66E0FB2-037F-4241-655C-674A7079FF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FE536654-996E-3FBC-38F1-94BCC7E751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79BC5D-7B75-7048-A81A-6E6B9DB6966F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1FFB3CE4-09A4-91C3-A809-AC0A90842C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84CDC04C-97CB-9A88-2BF5-42D7063718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903C159-DCA1-9595-47B0-4D70388E2C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3A3BAF3-828A-0E42-8C40-6A83F75CC2C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D0774805-D764-791D-0A34-431A916783E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79B95B6C-6D8A-2CEA-0FD8-78A90317CE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AFD43509-288F-9B20-E6F5-02DA7C5D50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5890B68-1F89-2942-AF94-C098D5DA5AF0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A74B533-433B-AD90-D89E-6D3CB9DFF62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50D38533-4F62-CC36-33F5-5664CFE816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04ECED0-06BE-6210-0AF8-9E80D3B04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63B657E-7734-1C43-8B47-91D06FCAD28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EB563F92-6F41-B7A7-C429-BB2FC39D6D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3A342117-F35F-9397-33C9-5877A11E9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7016E8A-A4ED-E7E3-4F14-649F385199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5263D69-77F7-F74C-9D53-B2E0C10A55D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38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63E8707F-24A9-E2B7-50AA-04B6F14531E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33D734A4-453B-9A49-E101-7E7392101E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7D1AF2CC-CC74-F605-A8F4-D997E01F7E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A79FAF35-12B6-8539-4A63-B219BFA2F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11A6891E-26D5-1D5D-2B4B-A4CF2F62E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48DFF3-B432-2942-91D2-F4C0C7211FE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DFDD0D3-21BA-4104-D3F7-6399434D46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CAC3B12-924D-8743-82D5-BB48DE8D4785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5BEC9299-433B-1DFB-D30F-597B8421ECD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8B454714-04B7-C08A-688D-7911415A5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35D8B937-A94F-73CF-6091-E0A4CFC06C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CE1213-59F9-0048-A9C1-4B68315DB07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41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8FF992E6-8601-6CA0-18FD-72022305829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712F9B0-9D62-36BB-6FD6-4811515A6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378B021E-61D8-1DB7-017F-422BBE9907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6CC4E1-397F-7A40-84C9-C32EA10B5FD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12C8585-F48A-18D7-FFA2-3CEF23A7240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4FAD7FB5-AEF9-C76F-B76C-4AA25FBD0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14C607B0-009B-45E5-3CD9-CF20EE5EA0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B370A3-79C6-4942-80AC-3E11DB01749D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BFE87A59-157B-9ABA-B84C-8430E7276F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23E8981B-7B00-7AF8-93F3-9B2776AEC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89FBDE04-372A-2221-CD8C-2AA8E928AC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F187AA0-E8CE-8241-A679-3D10E6A16EF6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ADD16A45-A088-5DA3-D1A6-9477920E2A5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FB03FCBF-805D-800E-C40C-F2D1EFCDAC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75421215-0CAA-86B9-FB0C-BBD51016A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BD62B4-0159-B741-ADBC-3CDE8516DE81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47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29F894AA-7E58-992A-3B2C-A0E50E2A31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5DA10D0-C661-74C3-66A3-C38DCBA0A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7D777717-9B8B-C7C3-196C-BB37B30C12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D24663B-0362-AB43-B0A0-A0B16779CF43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FF1EDE6-685C-FA64-8A39-0EE25074DFE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0D5DBF82-3525-A41E-A180-C9F297FB7A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D48013B9-3A28-9E38-6511-6D9E008BEF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15B9495-844A-A44A-9976-B8B48306A74B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EB398614-8B96-7E8F-873C-5242516E91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DD956054-41A7-D814-7282-3C3803A22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27175247-DC36-5F21-05FE-25C334B50E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BD460F5-E1E4-5A40-A193-999DACA8BB9A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CD29442-8182-966E-D4B3-26E22C5E7A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3401D9CD-FE03-A3EA-D45A-9BD5DB24C8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F193F562-FFF7-3B0D-0862-9F96695648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4A9C80-EC9C-1A48-988D-FED851C245CE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8C842BB5-454C-18C1-86E0-73EE7A85842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52316FCC-AA39-06BC-2F5A-5418D2CA66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</a:rPr>
              <a:t>Fully connect to each other so they can reach each other’s customers.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9DEC4EE3-B32C-9672-4911-A4238E6904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78FFD9D-5D6F-4448-866F-17B9360F00DC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18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EFF5056A-BC29-F44D-7ED9-BC3FF8BD9B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410F5972-9917-5D34-A276-7C6D7D09A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8450E89-611A-DA61-9D28-A77CD39DD9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010264C-7EF7-7148-98B4-DF8E132331E4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20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DB60472-B43B-17CB-397F-BAB0401CA0E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D38997BA-5967-3D9C-F653-7C363EEFD7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B17019FD-7531-433C-5FE0-F56389A446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47C2456-BAB9-824D-A393-AD615EF4AE7E}" type="slidenum">
              <a:rPr lang="en-US" altLang="en-US" sz="1300" b="0">
                <a:latin typeface="Times New Roman" panose="02020603050405020304" pitchFamily="18" charset="0"/>
              </a:rPr>
              <a:pPr eaLnBrk="1" hangingPunct="1"/>
              <a:t>24</a:t>
            </a:fld>
            <a:endParaRPr lang="en-US" altLang="en-US" sz="1300" b="0">
              <a:latin typeface="Times New Roman" panose="02020603050405020304" pitchFamily="18" charset="0"/>
            </a:endParaRPr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F4496117-08A9-6C92-2180-26E390DD87B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0D9E310-094D-D2FF-B5EE-23E3E0892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4/19/24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9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17.bin"/><Relationship Id="rId4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image" Target="../media/image16.pn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20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16.png"/><Relationship Id="rId9" Type="http://schemas.openxmlformats.org/officeDocument/2006/relationships/oleObject" Target="../embeddings/oleObject3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oleObject" Target="../embeddings/oleObject36.bin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24.emf"/><Relationship Id="rId9" Type="http://schemas.openxmlformats.org/officeDocument/2006/relationships/oleObject" Target="../embeddings/oleObject39.bin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emf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11187" y="2828835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Network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383654-2A9B-446B-2A33-696533406FBB}"/>
              </a:ext>
            </a:extLst>
          </p:cNvPr>
          <p:cNvSpPr txBox="1"/>
          <p:nvPr/>
        </p:nvSpPr>
        <p:spPr>
          <a:xfrm>
            <a:off x="2339788" y="5029051"/>
            <a:ext cx="84716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Ack: Slides heavily adapted from Jen Rexford and Michael </a:t>
            </a:r>
            <a:r>
              <a:rPr lang="en-US" sz="2000" dirty="0" err="1">
                <a:latin typeface="Helvetica" pitchFamily="2" charset="0"/>
              </a:rPr>
              <a:t>Schapira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F8A216EC-16A2-9BBB-F89A-14996788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Two-Tiered Routing Architecture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E97D9F9D-9D52-DFFE-9B3B-17F843928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Goal: distributed management of resources</a:t>
            </a:r>
          </a:p>
          <a:p>
            <a:pPr lvl="1"/>
            <a:r>
              <a:rPr lang="en-US" altLang="en-US" sz="2800" dirty="0"/>
              <a:t>Internetworking of multiple networks</a:t>
            </a:r>
          </a:p>
          <a:p>
            <a:pPr lvl="1"/>
            <a:r>
              <a:rPr lang="en-US" altLang="en-US" sz="2800" dirty="0"/>
              <a:t>Networks under separate administrative control	</a:t>
            </a:r>
          </a:p>
          <a:p>
            <a:r>
              <a:rPr lang="en-US" altLang="en-US" sz="3200" i="1" dirty="0">
                <a:solidFill>
                  <a:srgbClr val="C00000"/>
                </a:solidFill>
              </a:rPr>
              <a:t>Intra</a:t>
            </a:r>
            <a:r>
              <a:rPr lang="en-US" altLang="en-US" sz="3200" dirty="0">
                <a:solidFill>
                  <a:srgbClr val="C00000"/>
                </a:solidFill>
              </a:rPr>
              <a:t>domain</a:t>
            </a:r>
            <a:r>
              <a:rPr lang="en-US" altLang="en-US" sz="3200" dirty="0"/>
              <a:t>: inside a region of control</a:t>
            </a:r>
          </a:p>
          <a:p>
            <a:pPr lvl="1"/>
            <a:r>
              <a:rPr lang="en-US" altLang="en-US" sz="2800" dirty="0"/>
              <a:t>Routers configured to achieve a common goal</a:t>
            </a:r>
          </a:p>
          <a:p>
            <a:pPr lvl="1"/>
            <a:r>
              <a:rPr lang="en-US" altLang="en-US" sz="2800" dirty="0"/>
              <a:t>Okay for routers to share </a:t>
            </a:r>
            <a:r>
              <a:rPr lang="en-US" altLang="en-US" sz="2800" i="1" dirty="0"/>
              <a:t>topology</a:t>
            </a:r>
            <a:r>
              <a:rPr lang="en-US" altLang="en-US" sz="2800" dirty="0"/>
              <a:t> information</a:t>
            </a:r>
          </a:p>
          <a:p>
            <a:pPr lvl="1"/>
            <a:r>
              <a:rPr lang="en-US" altLang="en-US" sz="2800" dirty="0"/>
              <a:t>Different 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 can run different protocols</a:t>
            </a:r>
          </a:p>
          <a:p>
            <a:r>
              <a:rPr lang="en-US" altLang="en-US" sz="3200" i="1" dirty="0">
                <a:solidFill>
                  <a:srgbClr val="C00000"/>
                </a:solidFill>
              </a:rPr>
              <a:t>Inter</a:t>
            </a:r>
            <a:r>
              <a:rPr lang="en-US" altLang="en-US" sz="3200" dirty="0">
                <a:solidFill>
                  <a:srgbClr val="C00000"/>
                </a:solidFill>
              </a:rPr>
              <a:t>domain</a:t>
            </a:r>
            <a:r>
              <a:rPr lang="en-US" altLang="en-US" sz="3200" dirty="0"/>
              <a:t>: between regions of control</a:t>
            </a:r>
          </a:p>
          <a:p>
            <a:pPr lvl="1"/>
            <a:r>
              <a:rPr lang="en-US" altLang="en-US" sz="2800" dirty="0" err="1"/>
              <a:t>ASes</a:t>
            </a:r>
            <a:r>
              <a:rPr lang="en-US" altLang="en-US" sz="2800" dirty="0"/>
              <a:t> have different (maybe conflicting) goals</a:t>
            </a:r>
          </a:p>
          <a:p>
            <a:pPr lvl="1"/>
            <a:r>
              <a:rPr lang="en-US" altLang="en-US" sz="2800" dirty="0"/>
              <a:t>Routers only share </a:t>
            </a:r>
            <a:r>
              <a:rPr lang="en-US" altLang="en-US" sz="2800" i="1" dirty="0"/>
              <a:t>reachability</a:t>
            </a:r>
            <a:r>
              <a:rPr lang="en-US" altLang="en-US" sz="2800" dirty="0"/>
              <a:t> information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4">
            <a:extLst>
              <a:ext uri="{FF2B5EF4-FFF2-40B4-BE49-F238E27FC236}">
                <a16:creationId xmlns:a16="http://schemas.microsoft.com/office/drawing/2014/main" id="{937C7E32-0602-46A8-7FAE-8ABE0B0C93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Internet Structure</a:t>
            </a:r>
          </a:p>
        </p:txBody>
      </p:sp>
      <p:sp>
        <p:nvSpPr>
          <p:cNvPr id="13315" name="Subtitle 5">
            <a:extLst>
              <a:ext uri="{FF2B5EF4-FFF2-40B4-BE49-F238E27FC236}">
                <a16:creationId xmlns:a16="http://schemas.microsoft.com/office/drawing/2014/main" id="{678014BA-8FC3-373F-AD82-A83370639A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1">
            <a:extLst>
              <a:ext uri="{FF2B5EF4-FFF2-40B4-BE49-F238E27FC236}">
                <a16:creationId xmlns:a16="http://schemas.microsoft.com/office/drawing/2014/main" id="{41F68B6B-E3EC-BFCA-135D-9C7969401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Autonomous Systems (ASes)</a:t>
            </a:r>
          </a:p>
        </p:txBody>
      </p:sp>
      <p:sp>
        <p:nvSpPr>
          <p:cNvPr id="1034" name="Content Placeholder 2">
            <a:extLst>
              <a:ext uri="{FF2B5EF4-FFF2-40B4-BE49-F238E27FC236}">
                <a16:creationId xmlns:a16="http://schemas.microsoft.com/office/drawing/2014/main" id="{3F4297DF-D548-EFCF-D3A0-593B01D1F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AS-level topology</a:t>
            </a:r>
          </a:p>
          <a:p>
            <a:pPr lvl="1"/>
            <a:r>
              <a:rPr lang="en-US" altLang="en-US" sz="2800" dirty="0"/>
              <a:t>Nodes are Autonomous Systems (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Destinations are prefixes (e.g., 12.0.0.0/8)</a:t>
            </a:r>
          </a:p>
          <a:p>
            <a:pPr lvl="1"/>
            <a:r>
              <a:rPr lang="en-US" altLang="en-US" sz="2800" dirty="0"/>
              <a:t>Edges are links and business relationships</a:t>
            </a:r>
          </a:p>
          <a:p>
            <a:endParaRPr lang="en-US" altLang="en-US" sz="2400" dirty="0"/>
          </a:p>
        </p:txBody>
      </p:sp>
      <p:graphicFrame>
        <p:nvGraphicFramePr>
          <p:cNvPr id="1026" name="Object 2">
            <a:extLst>
              <a:ext uri="{FF2B5EF4-FFF2-40B4-BE49-F238E27FC236}">
                <a16:creationId xmlns:a16="http://schemas.microsoft.com/office/drawing/2014/main" id="{E8104C88-7498-12D7-5948-6BA474FDF8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3264" y="3397250"/>
          <a:ext cx="2465387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270000" imgH="927100" progId="MSPhotoEd.3">
                  <p:embed/>
                </p:oleObj>
              </mc:Choice>
              <mc:Fallback>
                <p:oleObj name="Photo Editor Photo" r:id="rId3" imgW="1270000" imgH="927100" progId="MSPhotoEd.3">
                  <p:embed/>
                  <p:pic>
                    <p:nvPicPr>
                      <p:cNvPr id="1026" name="Object 2">
                        <a:extLst>
                          <a:ext uri="{FF2B5EF4-FFF2-40B4-BE49-F238E27FC236}">
                            <a16:creationId xmlns:a16="http://schemas.microsoft.com/office/drawing/2014/main" id="{E8104C88-7498-12D7-5948-6BA474FDF8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264" y="3397250"/>
                        <a:ext cx="2465387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>
            <a:extLst>
              <a:ext uri="{FF2B5EF4-FFF2-40B4-BE49-F238E27FC236}">
                <a16:creationId xmlns:a16="http://schemas.microsoft.com/office/drawing/2014/main" id="{83257ACC-6488-3B9A-1761-B710208559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1" y="3781426"/>
          <a:ext cx="2460625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1027" name="Object 3">
                        <a:extLst>
                          <a:ext uri="{FF2B5EF4-FFF2-40B4-BE49-F238E27FC236}">
                            <a16:creationId xmlns:a16="http://schemas.microsoft.com/office/drawing/2014/main" id="{83257ACC-6488-3B9A-1761-B710208559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1" y="3781426"/>
                        <a:ext cx="2460625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4">
            <a:extLst>
              <a:ext uri="{FF2B5EF4-FFF2-40B4-BE49-F238E27FC236}">
                <a16:creationId xmlns:a16="http://schemas.microsoft.com/office/drawing/2014/main" id="{9690B95A-CA27-C701-3A36-F1738F143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60975" y="4935538"/>
          <a:ext cx="2465388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270000" imgH="927100" progId="MSPhotoEd.3">
                  <p:embed/>
                </p:oleObj>
              </mc:Choice>
              <mc:Fallback>
                <p:oleObj name="Photo Editor Photo" r:id="rId6" imgW="1270000" imgH="927100" progId="MSPhotoEd.3">
                  <p:embed/>
                  <p:pic>
                    <p:nvPicPr>
                      <p:cNvPr id="1028" name="Object 4">
                        <a:extLst>
                          <a:ext uri="{FF2B5EF4-FFF2-40B4-BE49-F238E27FC236}">
                            <a16:creationId xmlns:a16="http://schemas.microsoft.com/office/drawing/2014/main" id="{9690B95A-CA27-C701-3A36-F1738F1437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975" y="4935538"/>
                        <a:ext cx="2465388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6" name="Text Box 7">
            <a:extLst>
              <a:ext uri="{FF2B5EF4-FFF2-40B4-BE49-F238E27FC236}">
                <a16:creationId xmlns:a16="http://schemas.microsoft.com/office/drawing/2014/main" id="{7A1B9879-DA8B-CA85-6BC3-581B1AEFD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5454650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endParaRPr lang="en-US" altLang="en-US" sz="1600"/>
          </a:p>
        </p:txBody>
      </p:sp>
      <p:graphicFrame>
        <p:nvGraphicFramePr>
          <p:cNvPr id="1029" name="Object 5">
            <a:extLst>
              <a:ext uri="{FF2B5EF4-FFF2-40B4-BE49-F238E27FC236}">
                <a16:creationId xmlns:a16="http://schemas.microsoft.com/office/drawing/2014/main" id="{E9619E4F-E71E-587E-002F-5665C1064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5713" y="5062539"/>
          <a:ext cx="1200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270000" imgH="927100" progId="MSPhotoEd.3">
                  <p:embed/>
                </p:oleObj>
              </mc:Choice>
              <mc:Fallback>
                <p:oleObj name="Photo Editor Photo" r:id="rId8" imgW="1270000" imgH="927100" progId="MSPhotoEd.3">
                  <p:embed/>
                  <p:pic>
                    <p:nvPicPr>
                      <p:cNvPr id="1029" name="Object 5">
                        <a:extLst>
                          <a:ext uri="{FF2B5EF4-FFF2-40B4-BE49-F238E27FC236}">
                            <a16:creationId xmlns:a16="http://schemas.microsoft.com/office/drawing/2014/main" id="{E9619E4F-E71E-587E-002F-5665C1064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5062539"/>
                        <a:ext cx="1200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6">
            <a:extLst>
              <a:ext uri="{FF2B5EF4-FFF2-40B4-BE49-F238E27FC236}">
                <a16:creationId xmlns:a16="http://schemas.microsoft.com/office/drawing/2014/main" id="{A28E7E9E-A1B2-B950-9D9F-321CE1583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55838" y="5897563"/>
          <a:ext cx="7747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270000" imgH="927100" progId="MSPhotoEd.3">
                  <p:embed/>
                </p:oleObj>
              </mc:Choice>
              <mc:Fallback>
                <p:oleObj name="Photo Editor Photo" r:id="rId9" imgW="1270000" imgH="927100" progId="MSPhotoEd.3">
                  <p:embed/>
                  <p:pic>
                    <p:nvPicPr>
                      <p:cNvPr id="1030" name="Object 6">
                        <a:extLst>
                          <a:ext uri="{FF2B5EF4-FFF2-40B4-BE49-F238E27FC236}">
                            <a16:creationId xmlns:a16="http://schemas.microsoft.com/office/drawing/2014/main" id="{A28E7E9E-A1B2-B950-9D9F-321CE1583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5838" y="5897563"/>
                        <a:ext cx="7747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>
            <a:extLst>
              <a:ext uri="{FF2B5EF4-FFF2-40B4-BE49-F238E27FC236}">
                <a16:creationId xmlns:a16="http://schemas.microsoft.com/office/drawing/2014/main" id="{8CA07705-90EC-7C73-4853-6DA3ABB021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91475" y="4513264"/>
          <a:ext cx="12001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270000" imgH="927100" progId="MSPhotoEd.3">
                  <p:embed/>
                </p:oleObj>
              </mc:Choice>
              <mc:Fallback>
                <p:oleObj name="Photo Editor Photo" r:id="rId10" imgW="1270000" imgH="927100" progId="MSPhotoEd.3">
                  <p:embed/>
                  <p:pic>
                    <p:nvPicPr>
                      <p:cNvPr id="1031" name="Object 7">
                        <a:extLst>
                          <a:ext uri="{FF2B5EF4-FFF2-40B4-BE49-F238E27FC236}">
                            <a16:creationId xmlns:a16="http://schemas.microsoft.com/office/drawing/2014/main" id="{8CA07705-90EC-7C73-4853-6DA3ABB02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1475" y="4513264"/>
                        <a:ext cx="120015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>
            <a:extLst>
              <a:ext uri="{FF2B5EF4-FFF2-40B4-BE49-F238E27FC236}">
                <a16:creationId xmlns:a16="http://schemas.microsoft.com/office/drawing/2014/main" id="{47621024-DE06-DC40-857B-798E27C0F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63013" y="5330826"/>
          <a:ext cx="77470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1" imgW="1270000" imgH="927100" progId="MSPhotoEd.3">
                  <p:embed/>
                </p:oleObj>
              </mc:Choice>
              <mc:Fallback>
                <p:oleObj name="Photo Editor Photo" r:id="rId11" imgW="1270000" imgH="927100" progId="MSPhotoEd.3">
                  <p:embed/>
                  <p:pic>
                    <p:nvPicPr>
                      <p:cNvPr id="1032" name="Object 8">
                        <a:extLst>
                          <a:ext uri="{FF2B5EF4-FFF2-40B4-BE49-F238E27FC236}">
                            <a16:creationId xmlns:a16="http://schemas.microsoft.com/office/drawing/2014/main" id="{47621024-DE06-DC40-857B-798E27C0F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013" y="5330826"/>
                        <a:ext cx="77470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Line 12">
            <a:extLst>
              <a:ext uri="{FF2B5EF4-FFF2-40B4-BE49-F238E27FC236}">
                <a16:creationId xmlns:a16="http://schemas.microsoft.com/office/drawing/2014/main" id="{9D711ABC-406F-51DB-EA15-EE6725DD15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30500" y="5641976"/>
            <a:ext cx="171450" cy="290513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8" name="Line 13">
            <a:extLst>
              <a:ext uri="{FF2B5EF4-FFF2-40B4-BE49-F238E27FC236}">
                <a16:creationId xmlns:a16="http://schemas.microsoft.com/office/drawing/2014/main" id="{59FADE6B-7BE2-1BA0-B344-AEF750DD90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2601" y="4857750"/>
            <a:ext cx="119063" cy="273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9" name="Line 14">
            <a:extLst>
              <a:ext uri="{FF2B5EF4-FFF2-40B4-BE49-F238E27FC236}">
                <a16:creationId xmlns:a16="http://schemas.microsoft.com/office/drawing/2014/main" id="{454D5C86-AACA-1825-F225-2921B2AF53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5526" y="4929188"/>
            <a:ext cx="252413" cy="246062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0" name="Line 15">
            <a:extLst>
              <a:ext uri="{FF2B5EF4-FFF2-40B4-BE49-F238E27FC236}">
                <a16:creationId xmlns:a16="http://schemas.microsoft.com/office/drawing/2014/main" id="{8AB49822-F1EF-DE38-3288-2AECB4899E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89439" y="3722689"/>
            <a:ext cx="1792287" cy="1492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1" name="Line 16">
            <a:extLst>
              <a:ext uri="{FF2B5EF4-FFF2-40B4-BE49-F238E27FC236}">
                <a16:creationId xmlns:a16="http://schemas.microsoft.com/office/drawing/2014/main" id="{A5318AB2-D408-4CCD-3DCF-E2FEC7BEF7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1226" y="4005263"/>
            <a:ext cx="1235075" cy="131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2" name="Line 17">
            <a:extLst>
              <a:ext uri="{FF2B5EF4-FFF2-40B4-BE49-F238E27FC236}">
                <a16:creationId xmlns:a16="http://schemas.microsoft.com/office/drawing/2014/main" id="{F32D05CE-B3A9-ABF5-329B-753BE6DD16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0" y="4330700"/>
            <a:ext cx="1047750" cy="1143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3" name="Line 18">
            <a:extLst>
              <a:ext uri="{FF2B5EF4-FFF2-40B4-BE49-F238E27FC236}">
                <a16:creationId xmlns:a16="http://schemas.microsoft.com/office/drawing/2014/main" id="{19EC30F5-71E1-CCEF-0451-D460C69035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1538" y="4559301"/>
            <a:ext cx="1592262" cy="511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" name="Line 19">
            <a:extLst>
              <a:ext uri="{FF2B5EF4-FFF2-40B4-BE49-F238E27FC236}">
                <a16:creationId xmlns:a16="http://schemas.microsoft.com/office/drawing/2014/main" id="{DDBF32D0-1A7A-5E23-5E09-88D5CB1BC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4787900"/>
            <a:ext cx="1312862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5" name="Line 20">
            <a:extLst>
              <a:ext uri="{FF2B5EF4-FFF2-40B4-BE49-F238E27FC236}">
                <a16:creationId xmlns:a16="http://schemas.microsoft.com/office/drawing/2014/main" id="{0AEB445D-45A3-53F4-3D71-DDC9F815E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675" y="4857751"/>
            <a:ext cx="1447800" cy="652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6" name="Line 21">
            <a:extLst>
              <a:ext uri="{FF2B5EF4-FFF2-40B4-BE49-F238E27FC236}">
                <a16:creationId xmlns:a16="http://schemas.microsoft.com/office/drawing/2014/main" id="{BE5D457D-B52A-6CBC-C621-51D49606CF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93075" y="4171950"/>
            <a:ext cx="584200" cy="395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7" name="Line 22">
            <a:extLst>
              <a:ext uri="{FF2B5EF4-FFF2-40B4-BE49-F238E27FC236}">
                <a16:creationId xmlns:a16="http://schemas.microsoft.com/office/drawing/2014/main" id="{426F0D01-DFF9-1DDB-AE02-057A53AFA60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9525" y="4497389"/>
            <a:ext cx="503238" cy="28257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8" name="Line 23">
            <a:extLst>
              <a:ext uri="{FF2B5EF4-FFF2-40B4-BE49-F238E27FC236}">
                <a16:creationId xmlns:a16="http://schemas.microsoft.com/office/drawing/2014/main" id="{B6F6812B-0C77-76E6-B656-BED1A780D6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37426" y="4973639"/>
            <a:ext cx="676275" cy="1666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9" name="Line 24">
            <a:extLst>
              <a:ext uri="{FF2B5EF4-FFF2-40B4-BE49-F238E27FC236}">
                <a16:creationId xmlns:a16="http://schemas.microsoft.com/office/drawing/2014/main" id="{B4DD8010-EDEB-B751-B4E5-DDD2F51193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23164" y="5105401"/>
            <a:ext cx="795337" cy="315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0" name="Line 25">
            <a:extLst>
              <a:ext uri="{FF2B5EF4-FFF2-40B4-BE49-F238E27FC236}">
                <a16:creationId xmlns:a16="http://schemas.microsoft.com/office/drawing/2014/main" id="{C8364978-E7DC-03BC-6738-43FACC6C863C}"/>
              </a:ext>
            </a:extLst>
          </p:cNvPr>
          <p:cNvSpPr>
            <a:spLocks noChangeShapeType="1"/>
          </p:cNvSpPr>
          <p:nvPr/>
        </p:nvSpPr>
        <p:spPr bwMode="auto">
          <a:xfrm>
            <a:off x="9063038" y="4937126"/>
            <a:ext cx="304800" cy="423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1" name="Line 26">
            <a:extLst>
              <a:ext uri="{FF2B5EF4-FFF2-40B4-BE49-F238E27FC236}">
                <a16:creationId xmlns:a16="http://schemas.microsoft.com/office/drawing/2014/main" id="{F8FA1371-056A-442D-BBD2-F0E0FBD3A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677275" y="5130801"/>
            <a:ext cx="331788" cy="28257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2" name="Line 27">
            <a:extLst>
              <a:ext uri="{FF2B5EF4-FFF2-40B4-BE49-F238E27FC236}">
                <a16:creationId xmlns:a16="http://schemas.microsoft.com/office/drawing/2014/main" id="{CB9C1156-A9CA-EB70-345D-C6CB4D5402F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48775" y="5729289"/>
            <a:ext cx="0" cy="4413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3" name="Line 28">
            <a:extLst>
              <a:ext uri="{FF2B5EF4-FFF2-40B4-BE49-F238E27FC236}">
                <a16:creationId xmlns:a16="http://schemas.microsoft.com/office/drawing/2014/main" id="{8E1B60BA-96B6-80C2-85DF-7FBF593E323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9" y="6310314"/>
            <a:ext cx="173037" cy="3016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" name="Line 29">
            <a:extLst>
              <a:ext uri="{FF2B5EF4-FFF2-40B4-BE49-F238E27FC236}">
                <a16:creationId xmlns:a16="http://schemas.microsoft.com/office/drawing/2014/main" id="{E814CE8B-A2BD-25C0-DAB5-875308A7FA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34139" y="4567239"/>
            <a:ext cx="26987" cy="503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" name="Line 30">
            <a:extLst>
              <a:ext uri="{FF2B5EF4-FFF2-40B4-BE49-F238E27FC236}">
                <a16:creationId xmlns:a16="http://schemas.microsoft.com/office/drawing/2014/main" id="{BC26C593-2FF4-AED3-A33E-4A4E008D9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0413" y="4656139"/>
            <a:ext cx="0" cy="3698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6" name="Text Box 31">
            <a:extLst>
              <a:ext uri="{FF2B5EF4-FFF2-40B4-BE49-F238E27FC236}">
                <a16:creationId xmlns:a16="http://schemas.microsoft.com/office/drawing/2014/main" id="{DA7CE965-64FD-1BDF-9E41-91CF6DE1B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1113" y="59531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1</a:t>
            </a:r>
            <a:endParaRPr lang="en-US" altLang="en-US" sz="1600"/>
          </a:p>
        </p:txBody>
      </p:sp>
      <p:sp>
        <p:nvSpPr>
          <p:cNvPr id="1057" name="Text Box 32">
            <a:extLst>
              <a:ext uri="{FF2B5EF4-FFF2-40B4-BE49-F238E27FC236}">
                <a16:creationId xmlns:a16="http://schemas.microsoft.com/office/drawing/2014/main" id="{78ABFC03-FD00-3AD3-328D-281FC1FDB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5232400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2</a:t>
            </a:r>
            <a:endParaRPr lang="en-US" altLang="en-US" sz="1600"/>
          </a:p>
        </p:txBody>
      </p:sp>
      <p:sp>
        <p:nvSpPr>
          <p:cNvPr id="1058" name="Text Box 33">
            <a:extLst>
              <a:ext uri="{FF2B5EF4-FFF2-40B4-BE49-F238E27FC236}">
                <a16:creationId xmlns:a16="http://schemas.microsoft.com/office/drawing/2014/main" id="{A2F5D318-46A9-988D-AABE-148EBB550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8688" y="42306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3</a:t>
            </a:r>
            <a:endParaRPr lang="en-US" altLang="en-US" sz="1600"/>
          </a:p>
        </p:txBody>
      </p:sp>
      <p:sp>
        <p:nvSpPr>
          <p:cNvPr id="1059" name="Text Box 34">
            <a:extLst>
              <a:ext uri="{FF2B5EF4-FFF2-40B4-BE49-F238E27FC236}">
                <a16:creationId xmlns:a16="http://schemas.microsoft.com/office/drawing/2014/main" id="{A6921DBF-AC88-D07C-2856-90F26BD60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8950" y="38973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4</a:t>
            </a:r>
            <a:endParaRPr lang="en-US" altLang="en-US" sz="1600"/>
          </a:p>
        </p:txBody>
      </p:sp>
      <p:sp>
        <p:nvSpPr>
          <p:cNvPr id="1060" name="Text Box 35">
            <a:extLst>
              <a:ext uri="{FF2B5EF4-FFF2-40B4-BE49-F238E27FC236}">
                <a16:creationId xmlns:a16="http://schemas.microsoft.com/office/drawing/2014/main" id="{0EAB2076-E51B-40F3-0716-D05DFD794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2800" y="46974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5</a:t>
            </a:r>
            <a:endParaRPr lang="en-US" altLang="en-US" sz="1600"/>
          </a:p>
        </p:txBody>
      </p:sp>
      <p:sp>
        <p:nvSpPr>
          <p:cNvPr id="1061" name="Text Box 36">
            <a:extLst>
              <a:ext uri="{FF2B5EF4-FFF2-40B4-BE49-F238E27FC236}">
                <a16:creationId xmlns:a16="http://schemas.microsoft.com/office/drawing/2014/main" id="{2947CAF7-C928-7A8A-1B5E-A6ADFA8A9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3675" y="539273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6</a:t>
            </a:r>
            <a:endParaRPr lang="en-US" altLang="en-US" sz="1600"/>
          </a:p>
        </p:txBody>
      </p:sp>
      <p:sp>
        <p:nvSpPr>
          <p:cNvPr id="1062" name="Text Box 37">
            <a:extLst>
              <a:ext uri="{FF2B5EF4-FFF2-40B4-BE49-F238E27FC236}">
                <a16:creationId xmlns:a16="http://schemas.microsoft.com/office/drawing/2014/main" id="{E8D5A457-7661-5510-4567-8C69F9FE23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4438" y="540226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7</a:t>
            </a:r>
            <a:endParaRPr lang="en-US" altLang="en-US" sz="1600"/>
          </a:p>
        </p:txBody>
      </p:sp>
      <p:sp>
        <p:nvSpPr>
          <p:cNvPr id="1063" name="Text Box 38">
            <a:extLst>
              <a:ext uri="{FF2B5EF4-FFF2-40B4-BE49-F238E27FC236}">
                <a16:creationId xmlns:a16="http://schemas.microsoft.com/office/drawing/2014/main" id="{206EE382-CB8E-2B0C-EA98-F8A5328D0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6" y="6092825"/>
            <a:ext cx="89639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Client</a:t>
            </a:r>
            <a:endParaRPr lang="en-US" altLang="en-US">
              <a:solidFill>
                <a:srgbClr val="3333FF"/>
              </a:solidFill>
              <a:latin typeface="Times" pitchFamily="2" charset="0"/>
            </a:endParaRPr>
          </a:p>
        </p:txBody>
      </p:sp>
      <p:sp>
        <p:nvSpPr>
          <p:cNvPr id="1064" name="Text Box 39">
            <a:extLst>
              <a:ext uri="{FF2B5EF4-FFF2-40B4-BE49-F238E27FC236}">
                <a16:creationId xmlns:a16="http://schemas.microsoft.com/office/drawing/2014/main" id="{22C5AB7D-C495-C99B-C233-1ED9F7AD7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24850" y="6092825"/>
            <a:ext cx="15619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Web server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4D2B86A-99D0-EFAC-477C-2803175EB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AS Numbers (ASNs)</a:t>
            </a:r>
          </a:p>
        </p:txBody>
      </p:sp>
      <p:sp>
        <p:nvSpPr>
          <p:cNvPr id="14340" name="Text Box 3">
            <a:extLst>
              <a:ext uri="{FF2B5EF4-FFF2-40B4-BE49-F238E27FC236}">
                <a16:creationId xmlns:a16="http://schemas.microsoft.com/office/drawing/2014/main" id="{327F2FA6-AC20-E0A2-D278-E26ABC031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33488"/>
            <a:ext cx="50754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dirty="0"/>
              <a:t>ASNs are 16 bit values (or 32-bit).</a:t>
            </a:r>
          </a:p>
        </p:txBody>
      </p:sp>
      <p:sp>
        <p:nvSpPr>
          <p:cNvPr id="14341" name="Text Box 4">
            <a:extLst>
              <a:ext uri="{FF2B5EF4-FFF2-40B4-BE49-F238E27FC236}">
                <a16:creationId xmlns:a16="http://schemas.microsoft.com/office/drawing/2014/main" id="{BAF72335-0F28-56DD-5729-803A158BC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9451" y="1614489"/>
            <a:ext cx="51812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dirty="0"/>
              <a:t>64512 through 65535 are “private”</a:t>
            </a:r>
          </a:p>
        </p:txBody>
      </p:sp>
      <p:sp>
        <p:nvSpPr>
          <p:cNvPr id="14342" name="Rectangle 5">
            <a:extLst>
              <a:ext uri="{FF2B5EF4-FFF2-40B4-BE49-F238E27FC236}">
                <a16:creationId xmlns:a16="http://schemas.microsoft.com/office/drawing/2014/main" id="{3F99B45C-15E4-EEB0-0046-C604BA538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2614614"/>
            <a:ext cx="7772400" cy="4003675"/>
          </a:xfrm>
          <a:prstGeom prst="rect">
            <a:avLst/>
          </a:prstGeom>
          <a:noFill/>
          <a:ln w="9525">
            <a:solidFill>
              <a:srgbClr val="3333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Level 3: 1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MIT: 3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Harvard: 11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Rutgers: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>
                <a:solidFill>
                  <a:schemeClr val="accent1"/>
                </a:solidFill>
              </a:rPr>
              <a:t>Princeton: 88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AT&amp;T: 7018, 6341, 5074, … 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Verizon: 701, 702, 284, 12199, …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Sprint: 1239, 1240, 6211, 6242, …</a:t>
            </a:r>
          </a:p>
          <a:p>
            <a:pPr algn="l"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dirty="0"/>
              <a:t>…</a:t>
            </a:r>
          </a:p>
        </p:txBody>
      </p:sp>
      <p:sp>
        <p:nvSpPr>
          <p:cNvPr id="14343" name="Text Box 7">
            <a:extLst>
              <a:ext uri="{FF2B5EF4-FFF2-40B4-BE49-F238E27FC236}">
                <a16:creationId xmlns:a16="http://schemas.microsoft.com/office/drawing/2014/main" id="{B6B228A3-E3E2-27D5-7B8D-E51DC9F8E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071688"/>
            <a:ext cx="390363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 dirty="0"/>
              <a:t>Currently &gt; 70,000 in 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55BC5797-D82E-02C2-D404-C5A0562AD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Business Relationships Between </a:t>
            </a:r>
            <a:r>
              <a:rPr lang="en-US" altLang="en-US" dirty="0" err="1">
                <a:ea typeface="ＭＳ Ｐゴシック" panose="020B0600070205080204" pitchFamily="34" charset="-128"/>
              </a:rPr>
              <a:t>ASes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8944532-504E-933B-E695-2FEBAD396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Neighboring </a:t>
            </a:r>
            <a:r>
              <a:rPr lang="en-US" altLang="en-US" sz="3200" dirty="0" err="1"/>
              <a:t>ASes</a:t>
            </a:r>
            <a:r>
              <a:rPr lang="en-US" altLang="en-US" sz="3200" dirty="0"/>
              <a:t> have business contracts</a:t>
            </a:r>
          </a:p>
          <a:p>
            <a:pPr lvl="1"/>
            <a:r>
              <a:rPr lang="en-US" altLang="en-US" sz="2800" dirty="0"/>
              <a:t>How much traffic to carry</a:t>
            </a:r>
          </a:p>
          <a:p>
            <a:pPr lvl="1"/>
            <a:r>
              <a:rPr lang="en-US" altLang="en-US" sz="2800" dirty="0"/>
              <a:t>Which destinations to reach</a:t>
            </a:r>
          </a:p>
          <a:p>
            <a:pPr lvl="1"/>
            <a:r>
              <a:rPr lang="en-US" altLang="en-US" sz="2800" dirty="0"/>
              <a:t>How much money to pay</a:t>
            </a:r>
          </a:p>
          <a:p>
            <a:r>
              <a:rPr lang="en-US" altLang="en-US" sz="3200" dirty="0"/>
              <a:t>Common business relationships</a:t>
            </a:r>
          </a:p>
          <a:p>
            <a:pPr lvl="1"/>
            <a:r>
              <a:rPr lang="en-US" altLang="en-US" sz="2800" dirty="0"/>
              <a:t>Customer-provider</a:t>
            </a:r>
          </a:p>
          <a:p>
            <a:pPr lvl="1"/>
            <a:r>
              <a:rPr lang="en-US" altLang="en-US" sz="2800" dirty="0"/>
              <a:t>Peer-peer</a:t>
            </a:r>
          </a:p>
          <a:p>
            <a:endParaRPr lang="en-US" alt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6BFD2C1-A327-AF80-7626-5C3D6905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Customer-Provider Relationship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BBC8A0BA-744E-F284-1FBB-1336E6407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21976" y="1458912"/>
            <a:ext cx="9417424" cy="21336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Customer needs to be reachable from everyone</a:t>
            </a:r>
          </a:p>
          <a:p>
            <a:pPr lvl="1"/>
            <a:r>
              <a:rPr lang="en-US" altLang="en-US" dirty="0"/>
              <a:t>Provider ensures all neighbors can reach the customer</a:t>
            </a:r>
          </a:p>
          <a:p>
            <a:pPr lvl="1"/>
            <a:r>
              <a:rPr lang="en-US" altLang="en-US" dirty="0"/>
              <a:t>Customer “default-routes” to provider</a:t>
            </a:r>
          </a:p>
          <a:p>
            <a:r>
              <a:rPr lang="en-US" altLang="en-US" dirty="0"/>
              <a:t>Customer does not want to provide transit service</a:t>
            </a:r>
          </a:p>
          <a:p>
            <a:pPr lvl="1"/>
            <a:r>
              <a:rPr lang="en-US" altLang="en-US" dirty="0"/>
              <a:t>Customer does not let its providers send traffic through it</a:t>
            </a:r>
          </a:p>
        </p:txBody>
      </p:sp>
      <p:sp>
        <p:nvSpPr>
          <p:cNvPr id="16389" name="Oval 4">
            <a:extLst>
              <a:ext uri="{FF2B5EF4-FFF2-40B4-BE49-F238E27FC236}">
                <a16:creationId xmlns:a16="http://schemas.microsoft.com/office/drawing/2014/main" id="{2FB02E41-45BC-D421-4143-83B0F6222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711389"/>
            <a:ext cx="571500" cy="609600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0" name="Oval 5">
            <a:extLst>
              <a:ext uri="{FF2B5EF4-FFF2-40B4-BE49-F238E27FC236}">
                <a16:creationId xmlns:a16="http://schemas.microsoft.com/office/drawing/2014/main" id="{75929D37-5768-6D09-DCC3-FA58BE347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006790"/>
            <a:ext cx="571500" cy="600075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1" name="Line 6">
            <a:extLst>
              <a:ext uri="{FF2B5EF4-FFF2-40B4-BE49-F238E27FC236}">
                <a16:creationId xmlns:a16="http://schemas.microsoft.com/office/drawing/2014/main" id="{9F0E6387-79FC-D0E0-5050-C83A09EFC4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4320989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2" name="Text Box 7">
            <a:extLst>
              <a:ext uri="{FF2B5EF4-FFF2-40B4-BE49-F238E27FC236}">
                <a16:creationId xmlns:a16="http://schemas.microsoft.com/office/drawing/2014/main" id="{DF240211-0243-EA56-E439-1CFB8C36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5" y="375266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93" name="Oval 8">
            <a:extLst>
              <a:ext uri="{FF2B5EF4-FFF2-40B4-BE49-F238E27FC236}">
                <a16:creationId xmlns:a16="http://schemas.microsoft.com/office/drawing/2014/main" id="{3AFBD0A3-9214-C837-CD6B-FD9FEA738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06037"/>
            <a:ext cx="571500" cy="600075"/>
          </a:xfrm>
          <a:prstGeom prst="ellipse">
            <a:avLst/>
          </a:prstGeom>
          <a:noFill/>
          <a:ln w="41275">
            <a:solidFill>
              <a:srgbClr val="99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4" name="Oval 9">
            <a:extLst>
              <a:ext uri="{FF2B5EF4-FFF2-40B4-BE49-F238E27FC236}">
                <a16:creationId xmlns:a16="http://schemas.microsoft.com/office/drawing/2014/main" id="{9AEA4363-E0F4-47A1-124D-7B420561B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0636"/>
            <a:ext cx="571500" cy="609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395" name="Line 10">
            <a:extLst>
              <a:ext uri="{FF2B5EF4-FFF2-40B4-BE49-F238E27FC236}">
                <a16:creationId xmlns:a16="http://schemas.microsoft.com/office/drawing/2014/main" id="{C80EE529-7170-CD11-C8C8-B60722D7C7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020236"/>
            <a:ext cx="0" cy="685800"/>
          </a:xfrm>
          <a:prstGeom prst="line">
            <a:avLst/>
          </a:prstGeom>
          <a:noFill/>
          <a:ln w="25400">
            <a:solidFill>
              <a:srgbClr val="9966FF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A667A436-7CF0-4C74-9318-7A70C0217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8223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16397" name="Line 12">
            <a:extLst>
              <a:ext uri="{FF2B5EF4-FFF2-40B4-BE49-F238E27FC236}">
                <a16:creationId xmlns:a16="http://schemas.microsoft.com/office/drawing/2014/main" id="{865876EC-BD23-CA69-247C-5C186B30B5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31158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8" name="Line 13">
            <a:extLst>
              <a:ext uri="{FF2B5EF4-FFF2-40B4-BE49-F238E27FC236}">
                <a16:creationId xmlns:a16="http://schemas.microsoft.com/office/drawing/2014/main" id="{6E5B336B-AE17-982D-630A-67EA56D3CD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58200" y="5311589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99" name="Line 14">
            <a:extLst>
              <a:ext uri="{FF2B5EF4-FFF2-40B4-BE49-F238E27FC236}">
                <a16:creationId xmlns:a16="http://schemas.microsoft.com/office/drawing/2014/main" id="{CAB4D7A8-9926-79BF-8E2B-AC86FC0E3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397189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0" name="Line 15">
            <a:extLst>
              <a:ext uri="{FF2B5EF4-FFF2-40B4-BE49-F238E27FC236}">
                <a16:creationId xmlns:a16="http://schemas.microsoft.com/office/drawing/2014/main" id="{58CBEA05-0E00-0409-E33F-513DAF7CB8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82000" y="4397189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1" name="Line 16">
            <a:extLst>
              <a:ext uri="{FF2B5EF4-FFF2-40B4-BE49-F238E27FC236}">
                <a16:creationId xmlns:a16="http://schemas.microsoft.com/office/drawing/2014/main" id="{EB6DF89E-2345-68D4-BA0F-2DAF8A017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5540189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2" name="Line 17">
            <a:extLst>
              <a:ext uri="{FF2B5EF4-FFF2-40B4-BE49-F238E27FC236}">
                <a16:creationId xmlns:a16="http://schemas.microsoft.com/office/drawing/2014/main" id="{6BDAF0F3-BCEC-6A7D-AED2-186A6365B7F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5540189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03" name="Text Box 18">
            <a:extLst>
              <a:ext uri="{FF2B5EF4-FFF2-40B4-BE49-F238E27FC236}">
                <a16:creationId xmlns:a16="http://schemas.microsoft.com/office/drawing/2014/main" id="{68A04F1B-18CC-9DF3-7F7E-29F9CFB4B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3787590"/>
            <a:ext cx="1042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provider</a:t>
            </a:r>
          </a:p>
        </p:txBody>
      </p:sp>
      <p:sp>
        <p:nvSpPr>
          <p:cNvPr id="16404" name="Text Box 19">
            <a:extLst>
              <a:ext uri="{FF2B5EF4-FFF2-40B4-BE49-F238E27FC236}">
                <a16:creationId xmlns:a16="http://schemas.microsoft.com/office/drawing/2014/main" id="{88A50D07-221F-B1D7-140B-26EE3CF92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5387790"/>
            <a:ext cx="1112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customer</a:t>
            </a:r>
          </a:p>
        </p:txBody>
      </p:sp>
      <p:sp>
        <p:nvSpPr>
          <p:cNvPr id="16405" name="Text Box 20">
            <a:extLst>
              <a:ext uri="{FF2B5EF4-FFF2-40B4-BE49-F238E27FC236}">
                <a16:creationId xmlns:a16="http://schemas.microsoft.com/office/drawing/2014/main" id="{1C556A5F-909B-4857-2466-860336777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858437"/>
            <a:ext cx="11128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customer</a:t>
            </a:r>
          </a:p>
        </p:txBody>
      </p:sp>
      <p:sp>
        <p:nvSpPr>
          <p:cNvPr id="16406" name="Text Box 21">
            <a:extLst>
              <a:ext uri="{FF2B5EF4-FFF2-40B4-BE49-F238E27FC236}">
                <a16:creationId xmlns:a16="http://schemas.microsoft.com/office/drawing/2014/main" id="{69C418E4-43C0-B840-4716-9396EFEBA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064" y="4748775"/>
            <a:ext cx="1042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provider</a:t>
            </a:r>
          </a:p>
        </p:txBody>
      </p:sp>
      <p:sp>
        <p:nvSpPr>
          <p:cNvPr id="16407" name="Text Box 22">
            <a:extLst>
              <a:ext uri="{FF2B5EF4-FFF2-40B4-BE49-F238E27FC236}">
                <a16:creationId xmlns:a16="http://schemas.microsoft.com/office/drawing/2014/main" id="{10C0C601-D5DF-81A5-4220-1DD2D2518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7881" y="6373347"/>
            <a:ext cx="299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Traffic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 the customer</a:t>
            </a:r>
          </a:p>
        </p:txBody>
      </p:sp>
      <p:sp>
        <p:nvSpPr>
          <p:cNvPr id="16408" name="Text Box 23">
            <a:extLst>
              <a:ext uri="{FF2B5EF4-FFF2-40B4-BE49-F238E27FC236}">
                <a16:creationId xmlns:a16="http://schemas.microsoft.com/office/drawing/2014/main" id="{5C2CA6F7-3CFC-746E-60A6-8E4AB200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4313" y="6405282"/>
            <a:ext cx="3387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Traffic </a:t>
            </a:r>
            <a:r>
              <a:rPr lang="en-US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from </a:t>
            </a:r>
            <a:r>
              <a:rPr lang="en-US" altLang="en-US" sz="24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the customer</a:t>
            </a:r>
          </a:p>
        </p:txBody>
      </p:sp>
      <p:sp>
        <p:nvSpPr>
          <p:cNvPr id="16409" name="Freeform 24">
            <a:extLst>
              <a:ext uri="{FF2B5EF4-FFF2-40B4-BE49-F238E27FC236}">
                <a16:creationId xmlns:a16="http://schemas.microsoft.com/office/drawing/2014/main" id="{64694568-9C5E-2F84-2F77-085CC7A93639}"/>
              </a:ext>
            </a:extLst>
          </p:cNvPr>
          <p:cNvSpPr>
            <a:spLocks/>
          </p:cNvSpPr>
          <p:nvPr/>
        </p:nvSpPr>
        <p:spPr bwMode="auto">
          <a:xfrm>
            <a:off x="7162800" y="4320989"/>
            <a:ext cx="800100" cy="1828800"/>
          </a:xfrm>
          <a:custGeom>
            <a:avLst/>
            <a:gdLst>
              <a:gd name="T0" fmla="*/ 0 w 504"/>
              <a:gd name="T1" fmla="*/ 1828800 h 1152"/>
              <a:gd name="T2" fmla="*/ 685800 w 504"/>
              <a:gd name="T3" fmla="*/ 685800 h 1152"/>
              <a:gd name="T4" fmla="*/ 685800 w 504"/>
              <a:gd name="T5" fmla="*/ 0 h 1152"/>
              <a:gd name="T6" fmla="*/ 0 60000 65536"/>
              <a:gd name="T7" fmla="*/ 0 60000 65536"/>
              <a:gd name="T8" fmla="*/ 0 60000 65536"/>
              <a:gd name="T9" fmla="*/ 0 w 504"/>
              <a:gd name="T10" fmla="*/ 0 h 1152"/>
              <a:gd name="T11" fmla="*/ 504 w 5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152">
                <a:moveTo>
                  <a:pt x="0" y="1152"/>
                </a:moveTo>
                <a:cubicBezTo>
                  <a:pt x="180" y="888"/>
                  <a:pt x="360" y="624"/>
                  <a:pt x="432" y="432"/>
                </a:cubicBezTo>
                <a:cubicBezTo>
                  <a:pt x="504" y="240"/>
                  <a:pt x="468" y="120"/>
                  <a:pt x="432" y="0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0" name="Freeform 25">
            <a:extLst>
              <a:ext uri="{FF2B5EF4-FFF2-40B4-BE49-F238E27FC236}">
                <a16:creationId xmlns:a16="http://schemas.microsoft.com/office/drawing/2014/main" id="{0650425D-A0A2-C4EF-2E37-41C7651EDB53}"/>
              </a:ext>
            </a:extLst>
          </p:cNvPr>
          <p:cNvSpPr>
            <a:spLocks/>
          </p:cNvSpPr>
          <p:nvPr/>
        </p:nvSpPr>
        <p:spPr bwMode="auto">
          <a:xfrm flipH="1">
            <a:off x="8305800" y="4320989"/>
            <a:ext cx="800100" cy="1828800"/>
          </a:xfrm>
          <a:custGeom>
            <a:avLst/>
            <a:gdLst>
              <a:gd name="T0" fmla="*/ 0 w 504"/>
              <a:gd name="T1" fmla="*/ 1828800 h 1152"/>
              <a:gd name="T2" fmla="*/ 685800 w 504"/>
              <a:gd name="T3" fmla="*/ 685800 h 1152"/>
              <a:gd name="T4" fmla="*/ 685800 w 504"/>
              <a:gd name="T5" fmla="*/ 0 h 1152"/>
              <a:gd name="T6" fmla="*/ 0 60000 65536"/>
              <a:gd name="T7" fmla="*/ 0 60000 65536"/>
              <a:gd name="T8" fmla="*/ 0 60000 65536"/>
              <a:gd name="T9" fmla="*/ 0 w 504"/>
              <a:gd name="T10" fmla="*/ 0 h 1152"/>
              <a:gd name="T11" fmla="*/ 504 w 50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04" h="1152">
                <a:moveTo>
                  <a:pt x="0" y="1152"/>
                </a:moveTo>
                <a:cubicBezTo>
                  <a:pt x="180" y="888"/>
                  <a:pt x="360" y="624"/>
                  <a:pt x="432" y="432"/>
                </a:cubicBezTo>
                <a:cubicBezTo>
                  <a:pt x="504" y="240"/>
                  <a:pt x="468" y="120"/>
                  <a:pt x="432" y="0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1" name="Line 26">
            <a:extLst>
              <a:ext uri="{FF2B5EF4-FFF2-40B4-BE49-F238E27FC236}">
                <a16:creationId xmlns:a16="http://schemas.microsoft.com/office/drawing/2014/main" id="{F1470BC0-86A1-F24C-1524-877AB69474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471543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2" name="Line 27">
            <a:extLst>
              <a:ext uri="{FF2B5EF4-FFF2-40B4-BE49-F238E27FC236}">
                <a16:creationId xmlns:a16="http://schemas.microsoft.com/office/drawing/2014/main" id="{6F3A5C97-E834-278F-6B88-D3BB465DC9E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715436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sysDot"/>
            <a:round/>
            <a:headEnd type="non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3" name="Line 28">
            <a:extLst>
              <a:ext uri="{FF2B5EF4-FFF2-40B4-BE49-F238E27FC236}">
                <a16:creationId xmlns:a16="http://schemas.microsoft.com/office/drawing/2014/main" id="{66DC9FAC-9323-0E7A-3140-F7F5B03D5B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801036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4" name="Line 29">
            <a:extLst>
              <a:ext uri="{FF2B5EF4-FFF2-40B4-BE49-F238E27FC236}">
                <a16:creationId xmlns:a16="http://schemas.microsoft.com/office/drawing/2014/main" id="{B1B2C6CA-D6D2-BF8E-5B59-5F2B5BC30A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801036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5" name="Line 30">
            <a:extLst>
              <a:ext uri="{FF2B5EF4-FFF2-40B4-BE49-F238E27FC236}">
                <a16:creationId xmlns:a16="http://schemas.microsoft.com/office/drawing/2014/main" id="{8FBA1209-0FF9-6CAE-D4F1-7F7B327852F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5238" y="4983724"/>
            <a:ext cx="53340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6" name="Freeform 31">
            <a:extLst>
              <a:ext uri="{FF2B5EF4-FFF2-40B4-BE49-F238E27FC236}">
                <a16:creationId xmlns:a16="http://schemas.microsoft.com/office/drawing/2014/main" id="{95F5C107-0B3F-182C-F9F0-632ED844B09D}"/>
              </a:ext>
            </a:extLst>
          </p:cNvPr>
          <p:cNvSpPr>
            <a:spLocks/>
          </p:cNvSpPr>
          <p:nvPr/>
        </p:nvSpPr>
        <p:spPr bwMode="auto">
          <a:xfrm>
            <a:off x="2743200" y="4029636"/>
            <a:ext cx="762000" cy="1524000"/>
          </a:xfrm>
          <a:custGeom>
            <a:avLst/>
            <a:gdLst>
              <a:gd name="T0" fmla="*/ 0 w 456"/>
              <a:gd name="T1" fmla="*/ 0 h 960"/>
              <a:gd name="T2" fmla="*/ 641684 w 456"/>
              <a:gd name="T3" fmla="*/ 914400 h 960"/>
              <a:gd name="T4" fmla="*/ 721895 w 456"/>
              <a:gd name="T5" fmla="*/ 1524000 h 960"/>
              <a:gd name="T6" fmla="*/ 0 60000 65536"/>
              <a:gd name="T7" fmla="*/ 0 60000 65536"/>
              <a:gd name="T8" fmla="*/ 0 60000 65536"/>
              <a:gd name="T9" fmla="*/ 0 w 456"/>
              <a:gd name="T10" fmla="*/ 0 h 960"/>
              <a:gd name="T11" fmla="*/ 456 w 456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960">
                <a:moveTo>
                  <a:pt x="0" y="0"/>
                </a:moveTo>
                <a:cubicBezTo>
                  <a:pt x="156" y="208"/>
                  <a:pt x="312" y="416"/>
                  <a:pt x="384" y="576"/>
                </a:cubicBezTo>
                <a:cubicBezTo>
                  <a:pt x="456" y="736"/>
                  <a:pt x="444" y="848"/>
                  <a:pt x="432" y="960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7" name="Freeform 32">
            <a:extLst>
              <a:ext uri="{FF2B5EF4-FFF2-40B4-BE49-F238E27FC236}">
                <a16:creationId xmlns:a16="http://schemas.microsoft.com/office/drawing/2014/main" id="{8600799A-5699-4990-3604-A0CB8D6DB6EE}"/>
              </a:ext>
            </a:extLst>
          </p:cNvPr>
          <p:cNvSpPr>
            <a:spLocks/>
          </p:cNvSpPr>
          <p:nvPr/>
        </p:nvSpPr>
        <p:spPr bwMode="auto">
          <a:xfrm>
            <a:off x="2438400" y="4944036"/>
            <a:ext cx="838200" cy="838200"/>
          </a:xfrm>
          <a:custGeom>
            <a:avLst/>
            <a:gdLst>
              <a:gd name="T0" fmla="*/ 0 w 528"/>
              <a:gd name="T1" fmla="*/ 0 h 432"/>
              <a:gd name="T2" fmla="*/ 685800 w 528"/>
              <a:gd name="T3" fmla="*/ 279400 h 432"/>
              <a:gd name="T4" fmla="*/ 838200 w 528"/>
              <a:gd name="T5" fmla="*/ 838200 h 432"/>
              <a:gd name="T6" fmla="*/ 0 60000 65536"/>
              <a:gd name="T7" fmla="*/ 0 60000 65536"/>
              <a:gd name="T8" fmla="*/ 0 60000 65536"/>
              <a:gd name="T9" fmla="*/ 0 w 528"/>
              <a:gd name="T10" fmla="*/ 0 h 432"/>
              <a:gd name="T11" fmla="*/ 528 w 528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432">
                <a:moveTo>
                  <a:pt x="0" y="0"/>
                </a:moveTo>
                <a:cubicBezTo>
                  <a:pt x="172" y="36"/>
                  <a:pt x="344" y="72"/>
                  <a:pt x="432" y="144"/>
                </a:cubicBezTo>
                <a:cubicBezTo>
                  <a:pt x="520" y="216"/>
                  <a:pt x="524" y="324"/>
                  <a:pt x="528" y="432"/>
                </a:cubicBezTo>
              </a:path>
            </a:pathLst>
          </a:custGeom>
          <a:noFill/>
          <a:ln w="38100">
            <a:solidFill>
              <a:srgbClr val="0066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18" name="Text Box 33">
            <a:extLst>
              <a:ext uri="{FF2B5EF4-FFF2-40B4-BE49-F238E27FC236}">
                <a16:creationId xmlns:a16="http://schemas.microsoft.com/office/drawing/2014/main" id="{A098CE16-27A0-4BDC-A776-DAB18381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248837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panose="02020603050405020304" pitchFamily="18" charset="0"/>
              </a:rPr>
              <a:t>traffic</a:t>
            </a:r>
          </a:p>
        </p:txBody>
      </p:sp>
      <p:sp>
        <p:nvSpPr>
          <p:cNvPr id="16419" name="Freeform 34">
            <a:extLst>
              <a:ext uri="{FF2B5EF4-FFF2-40B4-BE49-F238E27FC236}">
                <a16:creationId xmlns:a16="http://schemas.microsoft.com/office/drawing/2014/main" id="{3C4EB9BC-9BE2-E658-9C65-B3C913F183AB}"/>
              </a:ext>
            </a:extLst>
          </p:cNvPr>
          <p:cNvSpPr>
            <a:spLocks/>
          </p:cNvSpPr>
          <p:nvPr/>
        </p:nvSpPr>
        <p:spPr bwMode="auto">
          <a:xfrm>
            <a:off x="3754439" y="5163111"/>
            <a:ext cx="338137" cy="407988"/>
          </a:xfrm>
          <a:custGeom>
            <a:avLst/>
            <a:gdLst>
              <a:gd name="T0" fmla="*/ 338137 w 213"/>
              <a:gd name="T1" fmla="*/ 407988 h 257"/>
              <a:gd name="T2" fmla="*/ 47625 w 213"/>
              <a:gd name="T3" fmla="*/ 1588 h 257"/>
              <a:gd name="T4" fmla="*/ 47625 w 213"/>
              <a:gd name="T5" fmla="*/ 393700 h 257"/>
              <a:gd name="T6" fmla="*/ 0 60000 65536"/>
              <a:gd name="T7" fmla="*/ 0 60000 65536"/>
              <a:gd name="T8" fmla="*/ 0 60000 65536"/>
              <a:gd name="T9" fmla="*/ 0 w 213"/>
              <a:gd name="T10" fmla="*/ 0 h 257"/>
              <a:gd name="T11" fmla="*/ 213 w 213"/>
              <a:gd name="T12" fmla="*/ 257 h 2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" h="257">
                <a:moveTo>
                  <a:pt x="213" y="257"/>
                </a:moveTo>
                <a:cubicBezTo>
                  <a:pt x="136" y="129"/>
                  <a:pt x="60" y="2"/>
                  <a:pt x="30" y="1"/>
                </a:cubicBezTo>
                <a:cubicBezTo>
                  <a:pt x="0" y="0"/>
                  <a:pt x="28" y="207"/>
                  <a:pt x="30" y="248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3F62D76E-6E07-2BF3-0890-7FBB4BDB6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Peer-Peer Relationship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8683388-5FE3-B7CF-0EB3-7C3894683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1759" y="1353576"/>
            <a:ext cx="9148482" cy="20478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Peers exchange traffic between customers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 lets its peer reach (only) its customers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 can reach its peer’s customers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Often the relationship is settlement-free (i.e., no $$$)</a:t>
            </a:r>
            <a:endParaRPr lang="en-US" altLang="en-US" sz="2000" dirty="0"/>
          </a:p>
        </p:txBody>
      </p:sp>
      <p:sp>
        <p:nvSpPr>
          <p:cNvPr id="17413" name="Oval 4">
            <a:extLst>
              <a:ext uri="{FF2B5EF4-FFF2-40B4-BE49-F238E27FC236}">
                <a16:creationId xmlns:a16="http://schemas.microsoft.com/office/drawing/2014/main" id="{8A475317-F8D6-AB84-629C-2C2871DAB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725" y="4811713"/>
            <a:ext cx="571500" cy="609600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4" name="Oval 5">
            <a:extLst>
              <a:ext uri="{FF2B5EF4-FFF2-40B4-BE49-F238E27FC236}">
                <a16:creationId xmlns:a16="http://schemas.microsoft.com/office/drawing/2014/main" id="{D8EF751D-0FCB-6D65-14B0-477027381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00601"/>
            <a:ext cx="571500" cy="600075"/>
          </a:xfrm>
          <a:prstGeom prst="ellipse">
            <a:avLst/>
          </a:prstGeom>
          <a:solidFill>
            <a:srgbClr val="CC99FF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Line 6">
            <a:extLst>
              <a:ext uri="{FF2B5EF4-FFF2-40B4-BE49-F238E27FC236}">
                <a16:creationId xmlns:a16="http://schemas.microsoft.com/office/drawing/2014/main" id="{0596C13C-DEA5-3FD1-4EF0-61544D5B0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334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6" name="Line 7">
            <a:extLst>
              <a:ext uri="{FF2B5EF4-FFF2-40B4-BE49-F238E27FC236}">
                <a16:creationId xmlns:a16="http://schemas.microsoft.com/office/drawing/2014/main" id="{FD627EA4-A296-59FA-7BAD-4C4AC6DE4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114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8">
            <a:extLst>
              <a:ext uri="{FF2B5EF4-FFF2-40B4-BE49-F238E27FC236}">
                <a16:creationId xmlns:a16="http://schemas.microsoft.com/office/drawing/2014/main" id="{573DBE07-A93E-D021-7F7C-7A2E3EA4CB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41148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9">
            <a:extLst>
              <a:ext uri="{FF2B5EF4-FFF2-40B4-BE49-F238E27FC236}">
                <a16:creationId xmlns:a16="http://schemas.microsoft.com/office/drawing/2014/main" id="{30C4C0E0-768A-CC24-6F90-D37F8C5DC0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0">
            <a:extLst>
              <a:ext uri="{FF2B5EF4-FFF2-40B4-BE49-F238E27FC236}">
                <a16:creationId xmlns:a16="http://schemas.microsoft.com/office/drawing/2014/main" id="{00EC88E2-A65B-CEBC-D20A-7FD0036973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334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Text Box 11">
            <a:extLst>
              <a:ext uri="{FF2B5EF4-FFF2-40B4-BE49-F238E27FC236}">
                <a16:creationId xmlns:a16="http://schemas.microsoft.com/office/drawing/2014/main" id="{4EA9D433-46A9-CE5A-F174-B424F8492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5105401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peer</a:t>
            </a:r>
          </a:p>
        </p:txBody>
      </p:sp>
      <p:sp>
        <p:nvSpPr>
          <p:cNvPr id="17421" name="Text Box 12">
            <a:extLst>
              <a:ext uri="{FF2B5EF4-FFF2-40B4-BE49-F238E27FC236}">
                <a16:creationId xmlns:a16="http://schemas.microsoft.com/office/drawing/2014/main" id="{66CA6A5B-140F-F670-F2CB-AC0C5F5EA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5105401"/>
            <a:ext cx="620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latin typeface="Times New Roman" panose="02020603050405020304" pitchFamily="18" charset="0"/>
              </a:rPr>
              <a:t>peer</a:t>
            </a:r>
          </a:p>
        </p:txBody>
      </p:sp>
      <p:sp>
        <p:nvSpPr>
          <p:cNvPr id="17422" name="Text Box 13">
            <a:extLst>
              <a:ext uri="{FF2B5EF4-FFF2-40B4-BE49-F238E27FC236}">
                <a16:creationId xmlns:a16="http://schemas.microsoft.com/office/drawing/2014/main" id="{1B72322D-22A7-9342-30AE-6C5A6276A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1" y="3352800"/>
            <a:ext cx="5256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solidFill>
                  <a:srgbClr val="FF0000"/>
                </a:solidFill>
                <a:latin typeface="Times New Roman" panose="02020603050405020304" pitchFamily="18" charset="0"/>
              </a:rPr>
              <a:t>Traffic to/from the peer and its customers</a:t>
            </a:r>
          </a:p>
        </p:txBody>
      </p:sp>
      <p:sp>
        <p:nvSpPr>
          <p:cNvPr id="17423" name="Text Box 14">
            <a:extLst>
              <a:ext uri="{FF2B5EF4-FFF2-40B4-BE49-F238E27FC236}">
                <a16:creationId xmlns:a16="http://schemas.microsoft.com/office/drawing/2014/main" id="{1AFAA47F-BDD5-FD0A-4744-4933AA6100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609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d</a:t>
            </a:r>
            <a:endParaRPr lang="en-US" altLang="en-US" sz="2400" b="0" baseline="-25000">
              <a:latin typeface="Times New Roman" panose="02020603050405020304" pitchFamily="18" charset="0"/>
            </a:endParaRPr>
          </a:p>
        </p:txBody>
      </p:sp>
      <p:sp>
        <p:nvSpPr>
          <p:cNvPr id="17424" name="Line 15">
            <a:extLst>
              <a:ext uri="{FF2B5EF4-FFF2-40B4-BE49-F238E27FC236}">
                <a16:creationId xmlns:a16="http://schemas.microsoft.com/office/drawing/2014/main" id="{A0125EB2-280E-ECC2-B0A5-BD4366274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5105400"/>
            <a:ext cx="1905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5" name="Line 16">
            <a:extLst>
              <a:ext uri="{FF2B5EF4-FFF2-40B4-BE49-F238E27FC236}">
                <a16:creationId xmlns:a16="http://schemas.microsoft.com/office/drawing/2014/main" id="{0CD73574-6A37-D495-7A2B-BA94EC94CB5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40386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6" name="Line 17">
            <a:extLst>
              <a:ext uri="{FF2B5EF4-FFF2-40B4-BE49-F238E27FC236}">
                <a16:creationId xmlns:a16="http://schemas.microsoft.com/office/drawing/2014/main" id="{503CE71B-8C15-753C-019E-63EABF7C38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40386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7" name="Line 18">
            <a:extLst>
              <a:ext uri="{FF2B5EF4-FFF2-40B4-BE49-F238E27FC236}">
                <a16:creationId xmlns:a16="http://schemas.microsoft.com/office/drawing/2014/main" id="{6404D3A3-BC06-8317-ACFB-EBE04F3EA42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5334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8" name="Freeform 19">
            <a:extLst>
              <a:ext uri="{FF2B5EF4-FFF2-40B4-BE49-F238E27FC236}">
                <a16:creationId xmlns:a16="http://schemas.microsoft.com/office/drawing/2014/main" id="{A3927B5F-4351-8467-9406-B5335B95CF18}"/>
              </a:ext>
            </a:extLst>
          </p:cNvPr>
          <p:cNvSpPr>
            <a:spLocks/>
          </p:cNvSpPr>
          <p:nvPr/>
        </p:nvSpPr>
        <p:spPr bwMode="auto">
          <a:xfrm>
            <a:off x="4114800" y="5257800"/>
            <a:ext cx="2971800" cy="838200"/>
          </a:xfrm>
          <a:custGeom>
            <a:avLst/>
            <a:gdLst>
              <a:gd name="T0" fmla="*/ 0 w 1872"/>
              <a:gd name="T1" fmla="*/ 838200 h 616"/>
              <a:gd name="T2" fmla="*/ 609600 w 1872"/>
              <a:gd name="T3" fmla="*/ 119743 h 616"/>
              <a:gd name="T4" fmla="*/ 2286000 w 1872"/>
              <a:gd name="T5" fmla="*/ 119743 h 616"/>
              <a:gd name="T6" fmla="*/ 2971800 w 1872"/>
              <a:gd name="T7" fmla="*/ 838200 h 616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616"/>
              <a:gd name="T14" fmla="*/ 1872 w 1872"/>
              <a:gd name="T15" fmla="*/ 616 h 61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616">
                <a:moveTo>
                  <a:pt x="0" y="616"/>
                </a:moveTo>
                <a:cubicBezTo>
                  <a:pt x="72" y="396"/>
                  <a:pt x="144" y="176"/>
                  <a:pt x="384" y="88"/>
                </a:cubicBezTo>
                <a:cubicBezTo>
                  <a:pt x="624" y="0"/>
                  <a:pt x="1192" y="0"/>
                  <a:pt x="1440" y="88"/>
                </a:cubicBezTo>
                <a:cubicBezTo>
                  <a:pt x="1688" y="176"/>
                  <a:pt x="1780" y="396"/>
                  <a:pt x="1872" y="616"/>
                </a:cubicBezTo>
              </a:path>
            </a:pathLst>
          </a:custGeom>
          <a:noFill/>
          <a:ln w="38100">
            <a:solidFill>
              <a:srgbClr val="3333FF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9" name="Text Box 20">
            <a:extLst>
              <a:ext uri="{FF2B5EF4-FFF2-40B4-BE49-F238E27FC236}">
                <a16:creationId xmlns:a16="http://schemas.microsoft.com/office/drawing/2014/main" id="{A868C680-054E-B4EC-9FC5-59E59EE2D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334001"/>
            <a:ext cx="8016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b="0">
                <a:solidFill>
                  <a:srgbClr val="3333FF"/>
                </a:solidFill>
                <a:latin typeface="Times New Roman" panose="02020603050405020304" pitchFamily="18" charset="0"/>
              </a:rPr>
              <a:t>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">
            <a:extLst>
              <a:ext uri="{FF2B5EF4-FFF2-40B4-BE49-F238E27FC236}">
                <a16:creationId xmlns:a16="http://schemas.microsoft.com/office/drawing/2014/main" id="{999D55B2-256D-B73A-3F75-2343FF8E86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 Structure: Tier-1 Providers</a:t>
            </a:r>
          </a:p>
        </p:txBody>
      </p:sp>
      <p:sp>
        <p:nvSpPr>
          <p:cNvPr id="2056" name="Rectangle 3">
            <a:extLst>
              <a:ext uri="{FF2B5EF4-FFF2-40B4-BE49-F238E27FC236}">
                <a16:creationId xmlns:a16="http://schemas.microsoft.com/office/drawing/2014/main" id="{BC5782B0-CFE9-0FB8-5499-A1A5BC6D03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Top of the Internet hierarchy </a:t>
            </a:r>
          </a:p>
          <a:p>
            <a:pPr lvl="1"/>
            <a:r>
              <a:rPr lang="en-US" altLang="en-US" sz="2800" dirty="0"/>
              <a:t>Has no upstream provider of its own, </a:t>
            </a:r>
            <a:r>
              <a:rPr lang="en-US" altLang="en-US" sz="2800" dirty="0">
                <a:solidFill>
                  <a:srgbClr val="C00000"/>
                </a:solidFill>
              </a:rPr>
              <a:t>no default routes</a:t>
            </a:r>
          </a:p>
          <a:p>
            <a:pPr lvl="1"/>
            <a:r>
              <a:rPr lang="en-US" altLang="en-US" sz="2800" dirty="0"/>
              <a:t>Typically has a large (inter)national backbone</a:t>
            </a:r>
          </a:p>
          <a:p>
            <a:pPr lvl="1"/>
            <a:r>
              <a:rPr lang="en-US" altLang="en-US" sz="2800" dirty="0"/>
              <a:t>Around 10-12 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: AT&amp;T, Sprint, Level 3, …</a:t>
            </a:r>
          </a:p>
          <a:p>
            <a:pPr>
              <a:buFontTx/>
              <a:buNone/>
            </a:pPr>
            <a:endParaRPr lang="en-US" altLang="en-US" sz="3200" dirty="0"/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D9D5D5E5-B156-862C-D354-C370BB85AF89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5251450" y="3697289"/>
          <a:ext cx="19050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270000" imgH="927100" progId="MSPhotoEd.3">
                  <p:embed/>
                </p:oleObj>
              </mc:Choice>
              <mc:Fallback>
                <p:oleObj name="Photo Editor Photo" r:id="rId3" imgW="1270000" imgH="927100" progId="MSPhotoEd.3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D9D5D5E5-B156-862C-D354-C370BB85AF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3697289"/>
                        <a:ext cx="19050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670B989B-7AB2-CCA7-E737-3164DB52AE24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792413" y="4624389"/>
          <a:ext cx="19050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2051" name="Object 3">
                        <a:extLst>
                          <a:ext uri="{FF2B5EF4-FFF2-40B4-BE49-F238E27FC236}">
                            <a16:creationId xmlns:a16="http://schemas.microsoft.com/office/drawing/2014/main" id="{670B989B-7AB2-CCA7-E737-3164DB52AE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624389"/>
                        <a:ext cx="19050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60D4C537-0B21-B93D-1989-34E0E4942017}"/>
              </a:ext>
            </a:extLst>
          </p:cNvPr>
          <p:cNvGraphicFramePr>
            <a:graphicFrameLocks noChangeAspect="1"/>
          </p:cNvGraphicFramePr>
          <p:nvPr>
            <p:ph sz="quarter" idx="4294967295"/>
          </p:nvPr>
        </p:nvGraphicFramePr>
        <p:xfrm>
          <a:off x="7632700" y="4784725"/>
          <a:ext cx="1905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6" imgW="1270000" imgH="927100" progId="MSPhotoEd.3">
                  <p:embed/>
                </p:oleObj>
              </mc:Choice>
              <mc:Fallback>
                <p:oleObj name="Photo Editor Photo" r:id="rId6" imgW="1270000" imgH="927100" progId="MSPhotoEd.3">
                  <p:embed/>
                  <p:pic>
                    <p:nvPicPr>
                      <p:cNvPr id="2052" name="Object 4">
                        <a:extLst>
                          <a:ext uri="{FF2B5EF4-FFF2-40B4-BE49-F238E27FC236}">
                            <a16:creationId xmlns:a16="http://schemas.microsoft.com/office/drawing/2014/main" id="{60D4C537-0B21-B93D-1989-34E0E4942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2700" y="4784725"/>
                        <a:ext cx="1905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91D2C76E-06AA-E983-4456-6EC5924FF2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89550" y="5392739"/>
          <a:ext cx="1905000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270000" imgH="927100" progId="MSPhotoEd.3">
                  <p:embed/>
                </p:oleObj>
              </mc:Choice>
              <mc:Fallback>
                <p:oleObj name="Photo Editor Photo" r:id="rId7" imgW="1270000" imgH="927100" progId="MSPhotoEd.3">
                  <p:embed/>
                  <p:pic>
                    <p:nvPicPr>
                      <p:cNvPr id="2053" name="Object 5">
                        <a:extLst>
                          <a:ext uri="{FF2B5EF4-FFF2-40B4-BE49-F238E27FC236}">
                            <a16:creationId xmlns:a16="http://schemas.microsoft.com/office/drawing/2014/main" id="{91D2C76E-06AA-E983-4456-6EC5924FF2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5392739"/>
                        <a:ext cx="1905000" cy="115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Line 8">
            <a:extLst>
              <a:ext uri="{FF2B5EF4-FFF2-40B4-BE49-F238E27FC236}">
                <a16:creationId xmlns:a16="http://schemas.microsoft.com/office/drawing/2014/main" id="{B1EC973A-CDF5-EA82-A723-AFCF5BBF4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67214" y="4464051"/>
            <a:ext cx="922337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8" name="Line 9">
            <a:extLst>
              <a:ext uri="{FF2B5EF4-FFF2-40B4-BE49-F238E27FC236}">
                <a16:creationId xmlns:a16="http://schemas.microsoft.com/office/drawing/2014/main" id="{926EAB22-BE30-0C7D-E814-2021066A2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0" y="4400551"/>
            <a:ext cx="922338" cy="735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Line 10">
            <a:extLst>
              <a:ext uri="{FF2B5EF4-FFF2-40B4-BE49-F238E27FC236}">
                <a16:creationId xmlns:a16="http://schemas.microsoft.com/office/drawing/2014/main" id="{CF6E28E4-A325-8B15-BDE8-A38721CC2DE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5314" y="5422901"/>
            <a:ext cx="1190625" cy="384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0" name="Line 11">
            <a:extLst>
              <a:ext uri="{FF2B5EF4-FFF2-40B4-BE49-F238E27FC236}">
                <a16:creationId xmlns:a16="http://schemas.microsoft.com/office/drawing/2014/main" id="{B29F0272-5063-EF3D-BB91-DE90EEA9D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8338" y="5678489"/>
            <a:ext cx="958850" cy="160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Line 12">
            <a:extLst>
              <a:ext uri="{FF2B5EF4-FFF2-40B4-BE49-F238E27FC236}">
                <a16:creationId xmlns:a16="http://schemas.microsoft.com/office/drawing/2014/main" id="{19D48277-4344-EF40-DED7-2F922AF185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9988" y="4751388"/>
            <a:ext cx="0" cy="766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2" name="Line 13">
            <a:extLst>
              <a:ext uri="{FF2B5EF4-FFF2-40B4-BE49-F238E27FC236}">
                <a16:creationId xmlns:a16="http://schemas.microsoft.com/office/drawing/2014/main" id="{0232E240-AE18-484F-FCD3-ACE5CD276C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94539" y="5807075"/>
            <a:ext cx="1074737" cy="1905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Line 14">
            <a:extLst>
              <a:ext uri="{FF2B5EF4-FFF2-40B4-BE49-F238E27FC236}">
                <a16:creationId xmlns:a16="http://schemas.microsoft.com/office/drawing/2014/main" id="{C3E1411F-4A1E-9317-FA61-26D01826B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40550" y="5454650"/>
            <a:ext cx="960438" cy="192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Line 15">
            <a:extLst>
              <a:ext uri="{FF2B5EF4-FFF2-40B4-BE49-F238E27FC236}">
                <a16:creationId xmlns:a16="http://schemas.microsoft.com/office/drawing/2014/main" id="{CC29FC1C-0F10-1185-DADA-5FE7A127CBC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9925" y="4656138"/>
            <a:ext cx="0" cy="8937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5" name="Line 16">
            <a:extLst>
              <a:ext uri="{FF2B5EF4-FFF2-40B4-BE49-F238E27FC236}">
                <a16:creationId xmlns:a16="http://schemas.microsoft.com/office/drawing/2014/main" id="{DFB2CB9E-1FA2-8E3C-691E-AC47CEE241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0363" y="4656138"/>
            <a:ext cx="0" cy="7985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6" name="Line 17">
            <a:extLst>
              <a:ext uri="{FF2B5EF4-FFF2-40B4-BE49-F238E27FC236}">
                <a16:creationId xmlns:a16="http://schemas.microsoft.com/office/drawing/2014/main" id="{8A4E4EE5-470A-188B-8625-6B5488AAD4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8651" y="4113213"/>
            <a:ext cx="1306513" cy="8620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7" name="Line 18">
            <a:extLst>
              <a:ext uri="{FF2B5EF4-FFF2-40B4-BE49-F238E27FC236}">
                <a16:creationId xmlns:a16="http://schemas.microsoft.com/office/drawing/2014/main" id="{C97B38AF-04B9-555F-0784-7F6ADE6D4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4350" y="4527550"/>
            <a:ext cx="922338" cy="736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8" name="Line 19">
            <a:extLst>
              <a:ext uri="{FF2B5EF4-FFF2-40B4-BE49-F238E27FC236}">
                <a16:creationId xmlns:a16="http://schemas.microsoft.com/office/drawing/2014/main" id="{3D966B30-B4F3-5E30-EDCB-2CAD5F968E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59300" y="4591050"/>
            <a:ext cx="922338" cy="382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9" name="Line 20">
            <a:extLst>
              <a:ext uri="{FF2B5EF4-FFF2-40B4-BE49-F238E27FC236}">
                <a16:creationId xmlns:a16="http://schemas.microsoft.com/office/drawing/2014/main" id="{AC85F118-A503-210F-B1DF-40C405D50F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91014" y="4208464"/>
            <a:ext cx="1152525" cy="4794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0" name="Line 21">
            <a:extLst>
              <a:ext uri="{FF2B5EF4-FFF2-40B4-BE49-F238E27FC236}">
                <a16:creationId xmlns:a16="http://schemas.microsoft.com/office/drawing/2014/main" id="{6E133A3D-75FC-35F2-0703-8084E7D4F7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6" y="5581651"/>
            <a:ext cx="1344613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1" name="Line 22">
            <a:extLst>
              <a:ext uri="{FF2B5EF4-FFF2-40B4-BE49-F238E27FC236}">
                <a16:creationId xmlns:a16="http://schemas.microsoft.com/office/drawing/2014/main" id="{A95BA8CF-6F67-F5F2-8725-66641510F7B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5710239"/>
            <a:ext cx="1497012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72" name="Text Box 23">
            <a:extLst>
              <a:ext uri="{FF2B5EF4-FFF2-40B4-BE49-F238E27FC236}">
                <a16:creationId xmlns:a16="http://schemas.microsoft.com/office/drawing/2014/main" id="{8958BBB9-6623-13DD-1CE9-D862F8941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8550" y="3929064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peer-peer</a:t>
            </a:r>
          </a:p>
        </p:txBody>
      </p:sp>
      <p:sp>
        <p:nvSpPr>
          <p:cNvPr id="2073" name="Text Box 24">
            <a:extLst>
              <a:ext uri="{FF2B5EF4-FFF2-40B4-BE49-F238E27FC236}">
                <a16:creationId xmlns:a16="http://schemas.microsoft.com/office/drawing/2014/main" id="{E436C06E-E021-6FF6-DD23-142811BAB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4197351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peer-peer</a:t>
            </a:r>
          </a:p>
        </p:txBody>
      </p:sp>
      <p:sp>
        <p:nvSpPr>
          <p:cNvPr id="2074" name="Text Box 25">
            <a:extLst>
              <a:ext uri="{FF2B5EF4-FFF2-40B4-BE49-F238E27FC236}">
                <a16:creationId xmlns:a16="http://schemas.microsoft.com/office/drawing/2014/main" id="{4698FF1A-B05B-0A3E-CFE8-2219F8B18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2825" y="6040439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peer-peer</a:t>
            </a:r>
          </a:p>
        </p:txBody>
      </p:sp>
      <p:sp>
        <p:nvSpPr>
          <p:cNvPr id="2075" name="Text Box 26">
            <a:extLst>
              <a:ext uri="{FF2B5EF4-FFF2-40B4-BE49-F238E27FC236}">
                <a16:creationId xmlns:a16="http://schemas.microsoft.com/office/drawing/2014/main" id="{0EBA653C-FCE6-361A-6220-CEA0755C7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6589" y="6002339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peer-peer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>
            <a:extLst>
              <a:ext uri="{FF2B5EF4-FFF2-40B4-BE49-F238E27FC236}">
                <a16:creationId xmlns:a16="http://schemas.microsoft.com/office/drawing/2014/main" id="{F927390A-767E-7135-6C86-727F89E9CA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AS Structure: Other ASes</a:t>
            </a:r>
          </a:p>
        </p:txBody>
      </p:sp>
      <p:sp>
        <p:nvSpPr>
          <p:cNvPr id="3079" name="Rectangle 3">
            <a:extLst>
              <a:ext uri="{FF2B5EF4-FFF2-40B4-BE49-F238E27FC236}">
                <a16:creationId xmlns:a16="http://schemas.microsoft.com/office/drawing/2014/main" id="{3FEDF6A1-904A-30F7-5F53-1F0B9ADD5B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Lower-layer providers (tier-2, …)</a:t>
            </a:r>
          </a:p>
          <a:p>
            <a:pPr lvl="1"/>
            <a:r>
              <a:rPr lang="en-US" altLang="en-US" sz="2800" dirty="0"/>
              <a:t>Provide transit service to downstream customers</a:t>
            </a:r>
          </a:p>
          <a:p>
            <a:pPr lvl="2"/>
            <a:r>
              <a:rPr lang="en-US" altLang="en-US" dirty="0"/>
              <a:t>But need at least one provider of their own</a:t>
            </a:r>
          </a:p>
          <a:p>
            <a:pPr lvl="1"/>
            <a:r>
              <a:rPr lang="en-US" altLang="en-US" sz="2800" dirty="0"/>
              <a:t>Typically have national or regional scope</a:t>
            </a:r>
          </a:p>
          <a:p>
            <a:pPr lvl="2"/>
            <a:r>
              <a:rPr lang="en-US" altLang="en-US" dirty="0"/>
              <a:t>E.g., Minnesota Regional Network</a:t>
            </a:r>
          </a:p>
          <a:p>
            <a:r>
              <a:rPr lang="en-US" altLang="en-US" sz="3200" dirty="0"/>
              <a:t>Stub </a:t>
            </a:r>
            <a:r>
              <a:rPr lang="en-US" altLang="en-US" sz="3200" dirty="0" err="1"/>
              <a:t>ASes</a:t>
            </a:r>
            <a:endParaRPr lang="en-US" altLang="en-US" sz="3200" dirty="0"/>
          </a:p>
          <a:p>
            <a:pPr lvl="1"/>
            <a:r>
              <a:rPr lang="en-US" altLang="en-US" sz="2800" dirty="0"/>
              <a:t>Do not provide transit service</a:t>
            </a:r>
          </a:p>
          <a:p>
            <a:pPr lvl="1"/>
            <a:r>
              <a:rPr lang="en-US" altLang="en-US" sz="2800" dirty="0"/>
              <a:t>Connect to upstream provider(s)</a:t>
            </a:r>
          </a:p>
          <a:p>
            <a:pPr lvl="1"/>
            <a:r>
              <a:rPr lang="en-US" altLang="en-US" sz="2800" dirty="0"/>
              <a:t>Most 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 (e.g., 85-90%)</a:t>
            </a:r>
          </a:p>
          <a:p>
            <a:pPr lvl="1"/>
            <a:r>
              <a:rPr lang="en-US" altLang="en-US" sz="2800" dirty="0"/>
              <a:t>E.g., Princeton, Rutgers, …</a:t>
            </a:r>
          </a:p>
          <a:p>
            <a:pPr lvl="1"/>
            <a:endParaRPr lang="en-US" altLang="en-US" dirty="0"/>
          </a:p>
        </p:txBody>
      </p:sp>
      <p:grpSp>
        <p:nvGrpSpPr>
          <p:cNvPr id="3080" name="Group 4">
            <a:extLst>
              <a:ext uri="{FF2B5EF4-FFF2-40B4-BE49-F238E27FC236}">
                <a16:creationId xmlns:a16="http://schemas.microsoft.com/office/drawing/2014/main" id="{1697680F-9F31-E8DD-75E5-BBDBEA736860}"/>
              </a:ext>
            </a:extLst>
          </p:cNvPr>
          <p:cNvGrpSpPr>
            <a:grpSpLocks/>
          </p:cNvGrpSpPr>
          <p:nvPr/>
        </p:nvGrpSpPr>
        <p:grpSpPr bwMode="auto">
          <a:xfrm>
            <a:off x="8054975" y="4387850"/>
            <a:ext cx="2343150" cy="1728788"/>
            <a:chOff x="3799" y="2555"/>
            <a:chExt cx="1737" cy="962"/>
          </a:xfrm>
        </p:grpSpPr>
        <p:graphicFrame>
          <p:nvGraphicFramePr>
            <p:cNvPr id="3074" name="Object 2">
              <a:extLst>
                <a:ext uri="{FF2B5EF4-FFF2-40B4-BE49-F238E27FC236}">
                  <a16:creationId xmlns:a16="http://schemas.microsoft.com/office/drawing/2014/main" id="{F2198C62-42D8-F8C5-CE4D-3B5B1F669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7" y="2571"/>
            <a:ext cx="769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3" imgW="1270000" imgH="927100" progId="MSPhotoEd.3">
                    <p:embed/>
                  </p:oleObj>
                </mc:Choice>
                <mc:Fallback>
                  <p:oleObj name="Photo Editor Photo" r:id="rId3" imgW="1270000" imgH="927100" progId="MSPhotoEd.3">
                    <p:embed/>
                    <p:pic>
                      <p:nvPicPr>
                        <p:cNvPr id="3074" name="Object 2">
                          <a:extLst>
                            <a:ext uri="{FF2B5EF4-FFF2-40B4-BE49-F238E27FC236}">
                              <a16:creationId xmlns:a16="http://schemas.microsoft.com/office/drawing/2014/main" id="{F2198C62-42D8-F8C5-CE4D-3B5B1F669D3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7" y="2571"/>
                          <a:ext cx="769" cy="5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3">
              <a:extLst>
                <a:ext uri="{FF2B5EF4-FFF2-40B4-BE49-F238E27FC236}">
                  <a16:creationId xmlns:a16="http://schemas.microsoft.com/office/drawing/2014/main" id="{63BB2D28-5E92-B6EC-FFA7-9F1ABC02FF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9" y="2555"/>
            <a:ext cx="813" cy="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5" imgW="1270000" imgH="927100" progId="MSPhotoEd.3">
                    <p:embed/>
                  </p:oleObj>
                </mc:Choice>
                <mc:Fallback>
                  <p:oleObj name="Photo Editor Photo" r:id="rId5" imgW="1270000" imgH="927100" progId="MSPhotoEd.3">
                    <p:embed/>
                    <p:pic>
                      <p:nvPicPr>
                        <p:cNvPr id="3075" name="Object 3">
                          <a:extLst>
                            <a:ext uri="{FF2B5EF4-FFF2-40B4-BE49-F238E27FC236}">
                              <a16:creationId xmlns:a16="http://schemas.microsoft.com/office/drawing/2014/main" id="{63BB2D28-5E92-B6EC-FFA7-9F1ABC02FF7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9" y="2555"/>
                          <a:ext cx="813" cy="5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4">
              <a:extLst>
                <a:ext uri="{FF2B5EF4-FFF2-40B4-BE49-F238E27FC236}">
                  <a16:creationId xmlns:a16="http://schemas.microsoft.com/office/drawing/2014/main" id="{1B341CE7-3731-0500-52A2-9644B581DF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7" y="3224"/>
            <a:ext cx="402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6" imgW="1270000" imgH="927100" progId="MSPhotoEd.3">
                    <p:embed/>
                  </p:oleObj>
                </mc:Choice>
                <mc:Fallback>
                  <p:oleObj name="Photo Editor Photo" r:id="rId6" imgW="1270000" imgH="927100" progId="MSPhotoEd.3">
                    <p:embed/>
                    <p:pic>
                      <p:nvPicPr>
                        <p:cNvPr id="3076" name="Object 4">
                          <a:extLst>
                            <a:ext uri="{FF2B5EF4-FFF2-40B4-BE49-F238E27FC236}">
                              <a16:creationId xmlns:a16="http://schemas.microsoft.com/office/drawing/2014/main" id="{1B341CE7-3731-0500-52A2-9644B581DF1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7" y="3224"/>
                          <a:ext cx="402" cy="2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1" name="Line 8">
              <a:extLst>
                <a:ext uri="{FF2B5EF4-FFF2-40B4-BE49-F238E27FC236}">
                  <a16:creationId xmlns:a16="http://schemas.microsoft.com/office/drawing/2014/main" id="{5DA9DCC9-3AF7-57AB-2EC0-D1FCD18DA9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3031"/>
              <a:ext cx="241" cy="2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Line 9">
              <a:extLst>
                <a:ext uri="{FF2B5EF4-FFF2-40B4-BE49-F238E27FC236}">
                  <a16:creationId xmlns:a16="http://schemas.microsoft.com/office/drawing/2014/main" id="{46471F9E-C877-D095-FE48-C0A91E0D4D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15" y="3031"/>
              <a:ext cx="267" cy="2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>
            <a:extLst>
              <a:ext uri="{FF2B5EF4-FFF2-40B4-BE49-F238E27FC236}">
                <a16:creationId xmlns:a16="http://schemas.microsoft.com/office/drawing/2014/main" id="{3E579AF9-E120-C931-8B41-62653886A6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Policy-Based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Path-Vector Routing</a:t>
            </a:r>
          </a:p>
        </p:txBody>
      </p:sp>
      <p:sp>
        <p:nvSpPr>
          <p:cNvPr id="18435" name="Subtitle 5">
            <a:extLst>
              <a:ext uri="{FF2B5EF4-FFF2-40B4-BE49-F238E27FC236}">
                <a16:creationId xmlns:a16="http://schemas.microsoft.com/office/drawing/2014/main" id="{AB3EF584-F698-9B7B-9B33-67AF60281D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14065" y="5570818"/>
            <a:ext cx="59699" cy="46093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2712" y="6032237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</a:p>
          <a:p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00" y="4261458"/>
            <a:ext cx="3213099" cy="200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processing, moving packet from input port to output port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1131" y="3881001"/>
            <a:ext cx="1785893" cy="540339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91" y="1435203"/>
            <a:ext cx="3213099" cy="280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altLang="en-US" b="1" dirty="0">
                <a:latin typeface="Helvetica" pitchFamily="2" charset="0"/>
              </a:rPr>
              <a:t> control plane:</a:t>
            </a:r>
            <a:r>
              <a:rPr lang="en-US" altLang="en-US" sz="2400" dirty="0">
                <a:latin typeface="Helvetica" pitchFamily="2" charset="0"/>
              </a:rPr>
              <a:t> Components in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every router</a:t>
            </a:r>
            <a:r>
              <a:rPr lang="en-US" altLang="en-US" sz="2400" dirty="0">
                <a:latin typeface="Helvetica" pitchFamily="2" charset="0"/>
              </a:rPr>
              <a:t> interact with other components to produce a routing outcome.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6471" y="2094151"/>
            <a:ext cx="1144292" cy="603240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Per-router control plane</a:t>
            </a:r>
          </a:p>
        </p:txBody>
      </p:sp>
      <p:pic>
        <p:nvPicPr>
          <p:cNvPr id="4" name="Picture 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6838288-E60D-CA49-979A-C261BDA5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7398" y="2391006"/>
            <a:ext cx="1219200" cy="1071245"/>
          </a:xfrm>
          <a:prstGeom prst="rect">
            <a:avLst/>
          </a:prstGeom>
        </p:spPr>
      </p:pic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E72B4C-1CB9-6E49-ABB3-A31B19D2D4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720" y="2104276"/>
            <a:ext cx="638972" cy="522795"/>
          </a:xfrm>
          <a:prstGeom prst="rect">
            <a:avLst/>
          </a:prstGeom>
        </p:spPr>
      </p:pic>
      <p:pic>
        <p:nvPicPr>
          <p:cNvPr id="249" name="Picture 24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FDD3A60-7003-B948-9DB2-D1905F1D9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968043" y="1991088"/>
            <a:ext cx="638972" cy="522795"/>
          </a:xfrm>
          <a:prstGeom prst="rect">
            <a:avLst/>
          </a:prstGeom>
        </p:spPr>
      </p:pic>
      <p:pic>
        <p:nvPicPr>
          <p:cNvPr id="253" name="Picture 252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4F75DE10-A96B-6044-AB55-7DDE797049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2308" y="2386250"/>
            <a:ext cx="764258" cy="671512"/>
          </a:xfrm>
          <a:prstGeom prst="rect">
            <a:avLst/>
          </a:prstGeom>
        </p:spPr>
      </p:pic>
      <p:pic>
        <p:nvPicPr>
          <p:cNvPr id="254" name="Picture 253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CE400521-37E1-5043-9FD4-378BE602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5051" y="3100229"/>
            <a:ext cx="598940" cy="526256"/>
          </a:xfrm>
          <a:prstGeom prst="rect">
            <a:avLst/>
          </a:prstGeom>
        </p:spPr>
      </p:pic>
      <p:pic>
        <p:nvPicPr>
          <p:cNvPr id="255" name="Picture 254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7A4553D6-73F9-C14F-A616-A75484EE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8610" y="3100229"/>
            <a:ext cx="598940" cy="526256"/>
          </a:xfrm>
          <a:prstGeom prst="rect">
            <a:avLst/>
          </a:prstGeom>
        </p:spPr>
      </p:pic>
      <p:pic>
        <p:nvPicPr>
          <p:cNvPr id="256" name="Picture 255" descr="A picture containing text, lamp&#10;&#10;Description automatically generated">
            <a:extLst>
              <a:ext uri="{FF2B5EF4-FFF2-40B4-BE49-F238E27FC236}">
                <a16:creationId xmlns:a16="http://schemas.microsoft.com/office/drawing/2014/main" id="{0BDE0B2C-AE9B-F345-B31D-5B2B57563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28" y="2595222"/>
            <a:ext cx="598940" cy="526256"/>
          </a:xfrm>
          <a:prstGeom prst="rect">
            <a:avLst/>
          </a:prstGeom>
        </p:spPr>
      </p:pic>
      <p:pic>
        <p:nvPicPr>
          <p:cNvPr id="257" name="Picture 256" descr="Shape&#10;&#10;Description automatically generated with medium confidence">
            <a:extLst>
              <a:ext uri="{FF2B5EF4-FFF2-40B4-BE49-F238E27FC236}">
                <a16:creationId xmlns:a16="http://schemas.microsoft.com/office/drawing/2014/main" id="{E31516E3-BB5F-8843-B1C6-8A147D55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4238" y="2047855"/>
            <a:ext cx="638972" cy="522795"/>
          </a:xfrm>
          <a:prstGeom prst="rect">
            <a:avLst/>
          </a:prstGeom>
        </p:spPr>
      </p:pic>
      <p:pic>
        <p:nvPicPr>
          <p:cNvPr id="258" name="Picture 257" descr="Shape&#10;&#10;Description automatically generated with medium confidence">
            <a:extLst>
              <a:ext uri="{FF2B5EF4-FFF2-40B4-BE49-F238E27FC236}">
                <a16:creationId xmlns:a16="http://schemas.microsoft.com/office/drawing/2014/main" id="{3B4F45F5-BB21-C841-9088-570C351774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177295" y="2118581"/>
            <a:ext cx="638972" cy="52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618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A3B91411-CFAB-223F-C677-2588F7273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Shortest-Path Routing is Restrictive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FCAFB213-8308-0E34-0110-AA154CA8E7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/>
              <a:t>All traffic must travel on shortest paths</a:t>
            </a:r>
          </a:p>
          <a:p>
            <a:r>
              <a:rPr lang="en-US" altLang="en-US" sz="3200"/>
              <a:t>All nodes need common notion of link costs</a:t>
            </a:r>
          </a:p>
          <a:p>
            <a:r>
              <a:rPr lang="en-US" altLang="en-US" sz="3200"/>
              <a:t>Incompatible with commercial relationships</a:t>
            </a:r>
          </a:p>
        </p:txBody>
      </p:sp>
      <p:sp>
        <p:nvSpPr>
          <p:cNvPr id="19461" name="Line 4">
            <a:extLst>
              <a:ext uri="{FF2B5EF4-FFF2-40B4-BE49-F238E27FC236}">
                <a16:creationId xmlns:a16="http://schemas.microsoft.com/office/drawing/2014/main" id="{8DEE6DB9-B5C3-18E5-9C1C-FD409E0AF6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6625" y="5645151"/>
            <a:ext cx="0" cy="690563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5">
            <a:extLst>
              <a:ext uri="{FF2B5EF4-FFF2-40B4-BE49-F238E27FC236}">
                <a16:creationId xmlns:a16="http://schemas.microsoft.com/office/drawing/2014/main" id="{C429618C-BA62-CE9D-CF40-4F52AC6650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64601" y="5892800"/>
            <a:ext cx="74613" cy="401638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Line 6">
            <a:extLst>
              <a:ext uri="{FF2B5EF4-FFF2-40B4-BE49-F238E27FC236}">
                <a16:creationId xmlns:a16="http://schemas.microsoft.com/office/drawing/2014/main" id="{219410E0-EC6B-4941-A733-7B428B248BA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40689" y="4313239"/>
            <a:ext cx="523875" cy="79057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Line 7">
            <a:extLst>
              <a:ext uri="{FF2B5EF4-FFF2-40B4-BE49-F238E27FC236}">
                <a16:creationId xmlns:a16="http://schemas.microsoft.com/office/drawing/2014/main" id="{8364B4DF-CC10-C342-4FB4-B4629DDAFA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92489" y="4116389"/>
            <a:ext cx="674687" cy="788987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Line 8">
            <a:extLst>
              <a:ext uri="{FF2B5EF4-FFF2-40B4-BE49-F238E27FC236}">
                <a16:creationId xmlns:a16="http://schemas.microsoft.com/office/drawing/2014/main" id="{C950A6B0-63C7-A918-B938-6A9747F340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6551" y="3870325"/>
            <a:ext cx="1649413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6" name="Line 9">
            <a:extLst>
              <a:ext uri="{FF2B5EF4-FFF2-40B4-BE49-F238E27FC236}">
                <a16:creationId xmlns:a16="http://schemas.microsoft.com/office/drawing/2014/main" id="{FC301E69-4C12-4D18-EA6A-79E93276D73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16475" y="4116389"/>
            <a:ext cx="674688" cy="9874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Line 10">
            <a:extLst>
              <a:ext uri="{FF2B5EF4-FFF2-40B4-BE49-F238E27FC236}">
                <a16:creationId xmlns:a16="http://schemas.microsoft.com/office/drawing/2014/main" id="{C392A993-36F0-BAF7-2DD1-E13808B1B37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65926" y="5399088"/>
            <a:ext cx="2024063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1">
            <a:extLst>
              <a:ext uri="{FF2B5EF4-FFF2-40B4-BE49-F238E27FC236}">
                <a16:creationId xmlns:a16="http://schemas.microsoft.com/office/drawing/2014/main" id="{9865DDEC-16D9-0931-8372-947DD4D29F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41750" y="5399088"/>
            <a:ext cx="1798638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2">
            <a:extLst>
              <a:ext uri="{FF2B5EF4-FFF2-40B4-BE49-F238E27FC236}">
                <a16:creationId xmlns:a16="http://schemas.microsoft.com/office/drawing/2014/main" id="{3BC57016-E3AF-3657-8639-89F9E1832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1638" y="5645151"/>
            <a:ext cx="0" cy="542925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triangle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70" name="Picture 13">
            <a:extLst>
              <a:ext uri="{FF2B5EF4-FFF2-40B4-BE49-F238E27FC236}">
                <a16:creationId xmlns:a16="http://schemas.microsoft.com/office/drawing/2014/main" id="{A6BF43FE-AC7E-4CC0-A8EA-4DD477058E0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6183314"/>
            <a:ext cx="1890712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1" name="Picture 14">
            <a:extLst>
              <a:ext uri="{FF2B5EF4-FFF2-40B4-BE49-F238E27FC236}">
                <a16:creationId xmlns:a16="http://schemas.microsoft.com/office/drawing/2014/main" id="{E3ED518A-D384-FF74-DBE5-0E7A8A4683C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689" y="6188075"/>
            <a:ext cx="1889125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2" name="Picture 15">
            <a:extLst>
              <a:ext uri="{FF2B5EF4-FFF2-40B4-BE49-F238E27FC236}">
                <a16:creationId xmlns:a16="http://schemas.microsoft.com/office/drawing/2014/main" id="{75B7B196-BAA3-0C4F-9ABB-99DB01B3066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039" y="4856163"/>
            <a:ext cx="2395537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16">
            <a:extLst>
              <a:ext uri="{FF2B5EF4-FFF2-40B4-BE49-F238E27FC236}">
                <a16:creationId xmlns:a16="http://schemas.microsoft.com/office/drawing/2014/main" id="{8749F529-7D10-D925-2444-423D0F1963D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00" y="4905375"/>
            <a:ext cx="18748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17">
            <a:extLst>
              <a:ext uri="{FF2B5EF4-FFF2-40B4-BE49-F238E27FC236}">
                <a16:creationId xmlns:a16="http://schemas.microsoft.com/office/drawing/2014/main" id="{DC505305-7282-1867-531D-38CC1AB48B0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7725" y="4856163"/>
            <a:ext cx="179863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5" name="Rectangle 18">
            <a:extLst>
              <a:ext uri="{FF2B5EF4-FFF2-40B4-BE49-F238E27FC236}">
                <a16:creationId xmlns:a16="http://schemas.microsoft.com/office/drawing/2014/main" id="{1910879E-714F-1F68-6D91-69BD84CBE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4918075"/>
            <a:ext cx="1703993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Regional</a:t>
            </a:r>
          </a:p>
          <a:p>
            <a:pPr algn="l"/>
            <a:r>
              <a:rPr lang="en-US" altLang="en-US" sz="2800">
                <a:latin typeface="Arial" panose="020B0604020202020204" pitchFamily="34" charset="0"/>
              </a:rPr>
              <a:t>   ISP1</a:t>
            </a:r>
          </a:p>
        </p:txBody>
      </p:sp>
      <p:sp>
        <p:nvSpPr>
          <p:cNvPr id="19476" name="Rectangle 19">
            <a:extLst>
              <a:ext uri="{FF2B5EF4-FFF2-40B4-BE49-F238E27FC236}">
                <a16:creationId xmlns:a16="http://schemas.microsoft.com/office/drawing/2014/main" id="{8ACC356B-2FEB-BD0F-4459-3BE833BE4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1" y="4995863"/>
            <a:ext cx="16875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Regional</a:t>
            </a:r>
          </a:p>
          <a:p>
            <a:pPr algn="l"/>
            <a:r>
              <a:rPr lang="en-US" altLang="en-US" sz="2800">
                <a:latin typeface="Arial" panose="020B0604020202020204" pitchFamily="34" charset="0"/>
              </a:rPr>
              <a:t>    ISP2</a:t>
            </a:r>
          </a:p>
        </p:txBody>
      </p:sp>
      <p:sp>
        <p:nvSpPr>
          <p:cNvPr id="19477" name="Rectangle 20">
            <a:extLst>
              <a:ext uri="{FF2B5EF4-FFF2-40B4-BE49-F238E27FC236}">
                <a16:creationId xmlns:a16="http://schemas.microsoft.com/office/drawing/2014/main" id="{11908568-C6AA-FD68-1528-6B33159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2339" y="4956175"/>
            <a:ext cx="1803379" cy="95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Regional </a:t>
            </a:r>
          </a:p>
          <a:p>
            <a:pPr algn="l"/>
            <a:r>
              <a:rPr lang="en-US" altLang="en-US" sz="2800">
                <a:latin typeface="Arial" panose="020B0604020202020204" pitchFamily="34" charset="0"/>
              </a:rPr>
              <a:t>   ISP3</a:t>
            </a:r>
          </a:p>
        </p:txBody>
      </p:sp>
      <p:sp>
        <p:nvSpPr>
          <p:cNvPr id="19478" name="Rectangle 21">
            <a:extLst>
              <a:ext uri="{FF2B5EF4-FFF2-40B4-BE49-F238E27FC236}">
                <a16:creationId xmlns:a16="http://schemas.microsoft.com/office/drawing/2014/main" id="{6000291A-03F8-9F93-653E-C0D7ADDB5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4564" y="6335713"/>
            <a:ext cx="899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Cust1</a:t>
            </a:r>
          </a:p>
        </p:txBody>
      </p:sp>
      <p:sp>
        <p:nvSpPr>
          <p:cNvPr id="19479" name="Rectangle 22">
            <a:extLst>
              <a:ext uri="{FF2B5EF4-FFF2-40B4-BE49-F238E27FC236}">
                <a16:creationId xmlns:a16="http://schemas.microsoft.com/office/drawing/2014/main" id="{8457A5A9-1A5A-2164-393C-AF45AF054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1" y="6354763"/>
            <a:ext cx="899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Cust3</a:t>
            </a:r>
          </a:p>
        </p:txBody>
      </p:sp>
      <p:pic>
        <p:nvPicPr>
          <p:cNvPr id="19480" name="Picture 23">
            <a:extLst>
              <a:ext uri="{FF2B5EF4-FFF2-40B4-BE49-F238E27FC236}">
                <a16:creationId xmlns:a16="http://schemas.microsoft.com/office/drawing/2014/main" id="{8CFD4A9D-EEE6-F1CC-098D-7D6CB77FDC4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1" y="3376613"/>
            <a:ext cx="2397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1" name="Picture 24">
            <a:extLst>
              <a:ext uri="{FF2B5EF4-FFF2-40B4-BE49-F238E27FC236}">
                <a16:creationId xmlns:a16="http://schemas.microsoft.com/office/drawing/2014/main" id="{A08DED6D-9F69-FA41-5B82-D1CC5017569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76" y="3327400"/>
            <a:ext cx="23971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82" name="Picture 25">
            <a:extLst>
              <a:ext uri="{FF2B5EF4-FFF2-40B4-BE49-F238E27FC236}">
                <a16:creationId xmlns:a16="http://schemas.microsoft.com/office/drawing/2014/main" id="{4DC576F2-2DD5-D0F8-EBEC-F8AF0293009A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1" y="6237289"/>
            <a:ext cx="1889125" cy="687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83" name="Rectangle 26">
            <a:extLst>
              <a:ext uri="{FF2B5EF4-FFF2-40B4-BE49-F238E27FC236}">
                <a16:creationId xmlns:a16="http://schemas.microsoft.com/office/drawing/2014/main" id="{BFA88E8C-3839-0169-FF9C-5A80705E1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0389" y="6435725"/>
            <a:ext cx="8992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Arial" panose="020B0604020202020204" pitchFamily="34" charset="0"/>
              </a:rPr>
              <a:t>Cust2</a:t>
            </a:r>
          </a:p>
        </p:txBody>
      </p:sp>
      <p:sp>
        <p:nvSpPr>
          <p:cNvPr id="19484" name="Rectangle 27">
            <a:extLst>
              <a:ext uri="{FF2B5EF4-FFF2-40B4-BE49-F238E27FC236}">
                <a16:creationId xmlns:a16="http://schemas.microsoft.com/office/drawing/2014/main" id="{718EB9A7-64D0-FD9D-335A-D686C4C1C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7100" y="3421063"/>
            <a:ext cx="1589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National</a:t>
            </a:r>
          </a:p>
          <a:p>
            <a:pPr algn="l"/>
            <a:r>
              <a:rPr lang="en-US" altLang="en-US" sz="2800">
                <a:latin typeface="Arial" panose="020B0604020202020204" pitchFamily="34" charset="0"/>
              </a:rPr>
              <a:t>   ISP1</a:t>
            </a:r>
          </a:p>
        </p:txBody>
      </p:sp>
      <p:sp>
        <p:nvSpPr>
          <p:cNvPr id="19485" name="Rectangle 28">
            <a:extLst>
              <a:ext uri="{FF2B5EF4-FFF2-40B4-BE49-F238E27FC236}">
                <a16:creationId xmlns:a16="http://schemas.microsoft.com/office/drawing/2014/main" id="{6A3E4E30-0495-75C9-D38A-4E29B089E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3421063"/>
            <a:ext cx="1589088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National</a:t>
            </a:r>
          </a:p>
          <a:p>
            <a:pPr algn="l"/>
            <a:r>
              <a:rPr lang="en-US" altLang="en-US" sz="2800">
                <a:latin typeface="Arial" panose="020B0604020202020204" pitchFamily="34" charset="0"/>
              </a:rPr>
              <a:t>   ISP2</a:t>
            </a:r>
          </a:p>
        </p:txBody>
      </p:sp>
      <p:sp>
        <p:nvSpPr>
          <p:cNvPr id="19486" name="Rectangle 29">
            <a:extLst>
              <a:ext uri="{FF2B5EF4-FFF2-40B4-BE49-F238E27FC236}">
                <a16:creationId xmlns:a16="http://schemas.microsoft.com/office/drawing/2014/main" id="{A26BD287-7311-9D7A-BEA1-12A12AE8C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4638" y="3228976"/>
            <a:ext cx="1274762" cy="73977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7" name="Rectangle 30">
            <a:extLst>
              <a:ext uri="{FF2B5EF4-FFF2-40B4-BE49-F238E27FC236}">
                <a16:creationId xmlns:a16="http://schemas.microsoft.com/office/drawing/2014/main" id="{8F7D3A0F-8F5E-69A3-C4BB-078E2FC74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0064" y="3573463"/>
            <a:ext cx="902491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solidFill>
                  <a:schemeClr val="tx2"/>
                </a:solidFill>
                <a:latin typeface="Arial" panose="020B0604020202020204" pitchFamily="34" charset="0"/>
              </a:rPr>
              <a:t>YES</a:t>
            </a:r>
            <a:endParaRPr lang="en-US" altLang="en-US" sz="2800">
              <a:solidFill>
                <a:srgbClr val="FF0033"/>
              </a:solidFill>
              <a:latin typeface="Arial" panose="020B0604020202020204" pitchFamily="34" charset="0"/>
            </a:endParaRPr>
          </a:p>
        </p:txBody>
      </p:sp>
      <p:sp>
        <p:nvSpPr>
          <p:cNvPr id="19488" name="Line 31">
            <a:extLst>
              <a:ext uri="{FF2B5EF4-FFF2-40B4-BE49-F238E27FC236}">
                <a16:creationId xmlns:a16="http://schemas.microsoft.com/office/drawing/2014/main" id="{7E607995-1796-6C05-D8AB-B36CF6E85C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464675" y="3425825"/>
            <a:ext cx="674688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89" name="Group 32">
            <a:extLst>
              <a:ext uri="{FF2B5EF4-FFF2-40B4-BE49-F238E27FC236}">
                <a16:creationId xmlns:a16="http://schemas.microsoft.com/office/drawing/2014/main" id="{2263934E-0EEE-FD8F-8A1A-7FF66D7A6AA1}"/>
              </a:ext>
            </a:extLst>
          </p:cNvPr>
          <p:cNvGrpSpPr>
            <a:grpSpLocks/>
          </p:cNvGrpSpPr>
          <p:nvPr/>
        </p:nvGrpSpPr>
        <p:grpSpPr bwMode="auto">
          <a:xfrm>
            <a:off x="9164638" y="4067175"/>
            <a:ext cx="1274762" cy="865188"/>
            <a:chOff x="4800" y="1392"/>
            <a:chExt cx="816" cy="842"/>
          </a:xfrm>
        </p:grpSpPr>
        <p:sp>
          <p:nvSpPr>
            <p:cNvPr id="19490" name="Rectangle 33">
              <a:extLst>
                <a:ext uri="{FF2B5EF4-FFF2-40B4-BE49-F238E27FC236}">
                  <a16:creationId xmlns:a16="http://schemas.microsoft.com/office/drawing/2014/main" id="{28F31816-DBF0-5DB3-D4E5-98671C9E1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392"/>
              <a:ext cx="816" cy="7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91" name="Rectangle 34">
              <a:extLst>
                <a:ext uri="{FF2B5EF4-FFF2-40B4-BE49-F238E27FC236}">
                  <a16:creationId xmlns:a16="http://schemas.microsoft.com/office/drawing/2014/main" id="{7BF61CF1-9CFE-3085-9F5B-ED106D83A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1729"/>
              <a:ext cx="460" cy="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/>
              <a:r>
                <a:rPr lang="en-US" altLang="en-US" sz="2800">
                  <a:solidFill>
                    <a:schemeClr val="tx2"/>
                  </a:solidFill>
                  <a:latin typeface="Arial" panose="020B0604020202020204" pitchFamily="34" charset="0"/>
                </a:rPr>
                <a:t>NO</a:t>
              </a:r>
            </a:p>
          </p:txBody>
        </p:sp>
        <p:sp>
          <p:nvSpPr>
            <p:cNvPr id="19492" name="Line 35">
              <a:extLst>
                <a:ext uri="{FF2B5EF4-FFF2-40B4-BE49-F238E27FC236}">
                  <a16:creationId xmlns:a16="http://schemas.microsoft.com/office/drawing/2014/main" id="{6509611B-15F7-D386-0CA5-629907780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92" y="1584"/>
              <a:ext cx="432" cy="0"/>
            </a:xfrm>
            <a:prstGeom prst="line">
              <a:avLst/>
            </a:prstGeom>
            <a:noFill/>
            <a:ln w="76200" cmpd="tri">
              <a:solidFill>
                <a:srgbClr val="FF0033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itle 1">
            <a:extLst>
              <a:ext uri="{FF2B5EF4-FFF2-40B4-BE49-F238E27FC236}">
                <a16:creationId xmlns:a16="http://schemas.microsoft.com/office/drawing/2014/main" id="{3C6E55A4-17B1-EAC9-C268-B57F24DAA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Path-Vector Routing</a:t>
            </a:r>
          </a:p>
        </p:txBody>
      </p:sp>
      <p:sp>
        <p:nvSpPr>
          <p:cNvPr id="4102" name="Content Placeholder 2">
            <a:extLst>
              <a:ext uri="{FF2B5EF4-FFF2-40B4-BE49-F238E27FC236}">
                <a16:creationId xmlns:a16="http://schemas.microsoft.com/office/drawing/2014/main" id="{6A55CDA6-6AB3-51B5-E582-4DAD6E8E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Extension of distance-vector routing</a:t>
            </a:r>
          </a:p>
          <a:p>
            <a:pPr lvl="1"/>
            <a:r>
              <a:rPr lang="en-US" altLang="en-US" sz="2800" dirty="0"/>
              <a:t>Support flexible routing policies</a:t>
            </a:r>
          </a:p>
          <a:p>
            <a:pPr lvl="1"/>
            <a:r>
              <a:rPr lang="en-US" altLang="en-US" sz="2800" dirty="0"/>
              <a:t>Faster convergence(avoid count-to-infinity)</a:t>
            </a:r>
          </a:p>
          <a:p>
            <a:pPr>
              <a:lnSpc>
                <a:spcPct val="70000"/>
              </a:lnSpc>
            </a:pPr>
            <a:r>
              <a:rPr lang="en-US" altLang="en-US" sz="3200" dirty="0"/>
              <a:t>Key idea: advertise the entire path</a:t>
            </a:r>
          </a:p>
          <a:p>
            <a:pPr lvl="1"/>
            <a:r>
              <a:rPr lang="en-US" altLang="en-US" sz="2800" dirty="0"/>
              <a:t>Distance vector: send </a:t>
            </a:r>
            <a:r>
              <a:rPr lang="en-US" altLang="en-US" sz="2800" i="1" dirty="0"/>
              <a:t>distance metric</a:t>
            </a:r>
            <a:r>
              <a:rPr lang="en-US" altLang="en-US" sz="2800" dirty="0"/>
              <a:t> per </a:t>
            </a:r>
            <a:r>
              <a:rPr lang="en-US" altLang="en-US" sz="2800" dirty="0" err="1"/>
              <a:t>dest</a:t>
            </a:r>
            <a:r>
              <a:rPr lang="en-US" altLang="en-US" sz="2800" dirty="0"/>
              <a:t> d</a:t>
            </a:r>
          </a:p>
          <a:p>
            <a:pPr lvl="1"/>
            <a:r>
              <a:rPr lang="en-US" altLang="en-US" sz="2800" dirty="0"/>
              <a:t>Path vector: send the </a:t>
            </a:r>
            <a:r>
              <a:rPr lang="en-US" altLang="en-US" sz="2800" i="1" dirty="0"/>
              <a:t>entire path</a:t>
            </a:r>
            <a:r>
              <a:rPr lang="en-US" altLang="en-US" sz="2800" dirty="0"/>
              <a:t> for each </a:t>
            </a:r>
            <a:r>
              <a:rPr lang="en-US" altLang="en-US" sz="2800" dirty="0" err="1"/>
              <a:t>dest</a:t>
            </a:r>
            <a:r>
              <a:rPr lang="en-US" altLang="en-US" sz="2800" dirty="0"/>
              <a:t> d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graphicFrame>
        <p:nvGraphicFramePr>
          <p:cNvPr id="4098" name="Object 2">
            <a:extLst>
              <a:ext uri="{FF2B5EF4-FFF2-40B4-BE49-F238E27FC236}">
                <a16:creationId xmlns:a16="http://schemas.microsoft.com/office/drawing/2014/main" id="{29C00468-CFC5-A707-4164-1C56B9F765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4364038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70000" imgH="927100" progId="MSPhotoEd.3">
                  <p:embed/>
                </p:oleObj>
              </mc:Choice>
              <mc:Fallback>
                <p:oleObj name="Photo Editor Photo" r:id="rId2" imgW="1270000" imgH="927100" progId="MSPhotoEd.3">
                  <p:embed/>
                  <p:pic>
                    <p:nvPicPr>
                      <p:cNvPr id="4098" name="Object 2">
                        <a:extLst>
                          <a:ext uri="{FF2B5EF4-FFF2-40B4-BE49-F238E27FC236}">
                            <a16:creationId xmlns:a16="http://schemas.microsoft.com/office/drawing/2014/main" id="{29C00468-CFC5-A707-4164-1C56B9F765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364038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Text Box 5">
            <a:extLst>
              <a:ext uri="{FF2B5EF4-FFF2-40B4-BE49-F238E27FC236}">
                <a16:creationId xmlns:a16="http://schemas.microsoft.com/office/drawing/2014/main" id="{CA828489-B27F-00AD-815A-29C585578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512127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3</a:t>
            </a:r>
            <a:endParaRPr lang="en-US" altLang="en-US" sz="1600"/>
          </a:p>
        </p:txBody>
      </p:sp>
      <p:sp>
        <p:nvSpPr>
          <p:cNvPr id="4105" name="Line 6">
            <a:extLst>
              <a:ext uri="{FF2B5EF4-FFF2-40B4-BE49-F238E27FC236}">
                <a16:creationId xmlns:a16="http://schemas.microsoft.com/office/drawing/2014/main" id="{DF14EF1B-21B8-2C41-E8BA-48D3883C8C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08888" y="5640388"/>
            <a:ext cx="202406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106" name="Group 7">
            <a:extLst>
              <a:ext uri="{FF2B5EF4-FFF2-40B4-BE49-F238E27FC236}">
                <a16:creationId xmlns:a16="http://schemas.microsoft.com/office/drawing/2014/main" id="{E17BFBA9-786E-BA27-DDEA-FFC0C14A37CA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4992688"/>
            <a:ext cx="1290638" cy="1098550"/>
            <a:chOff x="2193" y="3325"/>
            <a:chExt cx="813" cy="692"/>
          </a:xfrm>
        </p:grpSpPr>
        <p:graphicFrame>
          <p:nvGraphicFramePr>
            <p:cNvPr id="4100" name="Object 3">
              <a:extLst>
                <a:ext uri="{FF2B5EF4-FFF2-40B4-BE49-F238E27FC236}">
                  <a16:creationId xmlns:a16="http://schemas.microsoft.com/office/drawing/2014/main" id="{A432C6C7-58F2-E60B-8DAD-45F41E3ADB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270000" imgH="927100" progId="MSPhotoEd.3">
                    <p:embed/>
                  </p:oleObj>
                </mc:Choice>
                <mc:Fallback>
                  <p:oleObj name="Photo Editor Photo" r:id="rId4" imgW="1270000" imgH="927100" progId="MSPhotoEd.3">
                    <p:embed/>
                    <p:pic>
                      <p:nvPicPr>
                        <p:cNvPr id="4100" name="Object 3">
                          <a:extLst>
                            <a:ext uri="{FF2B5EF4-FFF2-40B4-BE49-F238E27FC236}">
                              <a16:creationId xmlns:a16="http://schemas.microsoft.com/office/drawing/2014/main" id="{A432C6C7-58F2-E60B-8DAD-45F41E3ADB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7" name="Text Box 9">
              <a:extLst>
                <a:ext uri="{FF2B5EF4-FFF2-40B4-BE49-F238E27FC236}">
                  <a16:creationId xmlns:a16="http://schemas.microsoft.com/office/drawing/2014/main" id="{863A58CF-1B36-E8A0-EA96-A958FD7FD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350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2</a:t>
              </a:r>
            </a:p>
          </p:txBody>
        </p:sp>
      </p:grpSp>
      <p:sp>
        <p:nvSpPr>
          <p:cNvPr id="4107" name="Line 10">
            <a:extLst>
              <a:ext uri="{FF2B5EF4-FFF2-40B4-BE49-F238E27FC236}">
                <a16:creationId xmlns:a16="http://schemas.microsoft.com/office/drawing/2014/main" id="{67432D7F-925C-9CD9-8E0D-C44512F935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6738" y="5619750"/>
            <a:ext cx="2157412" cy="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AA920707-8BAA-4315-5349-992B980CAD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4689" y="5141913"/>
          <a:ext cx="833437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4099" name="Object 4">
                        <a:extLst>
                          <a:ext uri="{FF2B5EF4-FFF2-40B4-BE49-F238E27FC236}">
                            <a16:creationId xmlns:a16="http://schemas.microsoft.com/office/drawing/2014/main" id="{AA920707-8BAA-4315-5349-992B980CAD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5141913"/>
                        <a:ext cx="833437" cy="709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Line 12">
            <a:extLst>
              <a:ext uri="{FF2B5EF4-FFF2-40B4-BE49-F238E27FC236}">
                <a16:creationId xmlns:a16="http://schemas.microsoft.com/office/drawing/2014/main" id="{68D1A825-2108-52CD-CA41-1ED94FB631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59975" y="5751513"/>
            <a:ext cx="0" cy="4000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8C318BE8-D7DB-5F1B-D82C-88438352E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325" y="5268913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1</a:t>
            </a:r>
            <a:endParaRPr lang="en-US" altLang="en-US" sz="1600"/>
          </a:p>
        </p:txBody>
      </p:sp>
      <p:sp>
        <p:nvSpPr>
          <p:cNvPr id="4110" name="Text Box 14">
            <a:extLst>
              <a:ext uri="{FF2B5EF4-FFF2-40B4-BE49-F238E27FC236}">
                <a16:creationId xmlns:a16="http://schemas.microsoft.com/office/drawing/2014/main" id="{CDA3A5FF-14ED-9337-15A1-E8A01895B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988" y="6059488"/>
            <a:ext cx="34176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d</a:t>
            </a:r>
          </a:p>
        </p:txBody>
      </p:sp>
      <p:sp>
        <p:nvSpPr>
          <p:cNvPr id="4111" name="Text Box 15">
            <a:extLst>
              <a:ext uri="{FF2B5EF4-FFF2-40B4-BE49-F238E27FC236}">
                <a16:creationId xmlns:a16="http://schemas.microsoft.com/office/drawing/2014/main" id="{05A04426-D0A0-C2C8-ABAE-C4C540C32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1" y="4857750"/>
            <a:ext cx="1891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0000"/>
                </a:solidFill>
              </a:rPr>
              <a:t>“d: path (2,1)”</a:t>
            </a:r>
          </a:p>
        </p:txBody>
      </p:sp>
      <p:sp>
        <p:nvSpPr>
          <p:cNvPr id="4112" name="Line 16">
            <a:extLst>
              <a:ext uri="{FF2B5EF4-FFF2-40B4-BE49-F238E27FC236}">
                <a16:creationId xmlns:a16="http://schemas.microsoft.com/office/drawing/2014/main" id="{BC3CD6A9-5D35-5F4F-4367-095DA0AE89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9" y="5311775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9BDC6867-F46D-C3AE-F7B9-EB04FD467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4" y="4859338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“d: path (1)”</a:t>
            </a:r>
          </a:p>
        </p:txBody>
      </p:sp>
      <p:sp>
        <p:nvSpPr>
          <p:cNvPr id="4114" name="Line 18">
            <a:extLst>
              <a:ext uri="{FF2B5EF4-FFF2-40B4-BE49-F238E27FC236}">
                <a16:creationId xmlns:a16="http://schemas.microsoft.com/office/drawing/2014/main" id="{A4E15D80-B0A8-6BAC-604C-7A5071A96A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5550" y="5314950"/>
            <a:ext cx="2146300" cy="15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15" name="Text Box 19">
            <a:extLst>
              <a:ext uri="{FF2B5EF4-FFF2-40B4-BE49-F238E27FC236}">
                <a16:creationId xmlns:a16="http://schemas.microsoft.com/office/drawing/2014/main" id="{37B31824-B7BC-6B4A-DB5B-F709090956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700" y="5716588"/>
            <a:ext cx="14927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3333FF"/>
                </a:solidFill>
              </a:rPr>
              <a:t>data traffic</a:t>
            </a:r>
          </a:p>
        </p:txBody>
      </p:sp>
      <p:sp>
        <p:nvSpPr>
          <p:cNvPr id="4116" name="Text Box 20">
            <a:extLst>
              <a:ext uri="{FF2B5EF4-FFF2-40B4-BE49-F238E27FC236}">
                <a16:creationId xmlns:a16="http://schemas.microsoft.com/office/drawing/2014/main" id="{8D6B0C2D-DAA4-D8DE-18C9-1F667983F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0" y="5746750"/>
            <a:ext cx="149271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3333FF"/>
                </a:solidFill>
              </a:rPr>
              <a:t>data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>
            <a:extLst>
              <a:ext uri="{FF2B5EF4-FFF2-40B4-BE49-F238E27FC236}">
                <a16:creationId xmlns:a16="http://schemas.microsoft.com/office/drawing/2014/main" id="{F7905E81-1DC1-A48D-0BDF-060E7E82D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Faster Loop Detection</a:t>
            </a:r>
          </a:p>
        </p:txBody>
      </p:sp>
      <p:sp>
        <p:nvSpPr>
          <p:cNvPr id="5126" name="Content Placeholder 2">
            <a:extLst>
              <a:ext uri="{FF2B5EF4-FFF2-40B4-BE49-F238E27FC236}">
                <a16:creationId xmlns:a16="http://schemas.microsoft.com/office/drawing/2014/main" id="{A6A2AD33-13DD-BFE0-0561-B49F3F105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Node can easily detect a loop</a:t>
            </a:r>
          </a:p>
          <a:p>
            <a:pPr lvl="1"/>
            <a:r>
              <a:rPr lang="en-US" altLang="en-US" dirty="0"/>
              <a:t>Look for its own node identifier in the path</a:t>
            </a:r>
          </a:p>
          <a:p>
            <a:pPr lvl="1"/>
            <a:r>
              <a:rPr lang="en-US" altLang="en-US" dirty="0"/>
              <a:t>E.g., node 1 sees itself in the path “3, 2, 1”</a:t>
            </a:r>
          </a:p>
          <a:p>
            <a:r>
              <a:rPr lang="en-US" altLang="en-US" dirty="0"/>
              <a:t>Node can simply discard paths with loops</a:t>
            </a:r>
          </a:p>
          <a:p>
            <a:pPr lvl="1"/>
            <a:r>
              <a:rPr lang="en-US" altLang="en-US" dirty="0"/>
              <a:t>E.g., node 1 simply discards the advertisement</a:t>
            </a:r>
          </a:p>
        </p:txBody>
      </p:sp>
      <p:sp>
        <p:nvSpPr>
          <p:cNvPr id="5127" name="Slide Number Placeholder 3">
            <a:extLst>
              <a:ext uri="{FF2B5EF4-FFF2-40B4-BE49-F238E27FC236}">
                <a16:creationId xmlns:a16="http://schemas.microsoft.com/office/drawing/2014/main" id="{763D4DD7-1B15-4180-DF1B-D69044864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E66F9A-37FB-9F44-850B-3116754C9E47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22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48FE08A6-DF55-8AC4-0C06-EDD66FBB2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4688" y="4210050"/>
          <a:ext cx="2647950" cy="202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70000" imgH="927100" progId="MSPhotoEd.3">
                  <p:embed/>
                </p:oleObj>
              </mc:Choice>
              <mc:Fallback>
                <p:oleObj name="Photo Editor Photo" r:id="rId2" imgW="1270000" imgH="927100" progId="MSPhotoEd.3">
                  <p:embed/>
                  <p:pic>
                    <p:nvPicPr>
                      <p:cNvPr id="5122" name="Object 2">
                        <a:extLst>
                          <a:ext uri="{FF2B5EF4-FFF2-40B4-BE49-F238E27FC236}">
                            <a16:creationId xmlns:a16="http://schemas.microsoft.com/office/drawing/2014/main" id="{48FE08A6-DF55-8AC4-0C06-EDD66FBB21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4210050"/>
                        <a:ext cx="2647950" cy="202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Text Box 5">
            <a:extLst>
              <a:ext uri="{FF2B5EF4-FFF2-40B4-BE49-F238E27FC236}">
                <a16:creationId xmlns:a16="http://schemas.microsoft.com/office/drawing/2014/main" id="{9FFD2BCB-D29E-2C27-C66C-02920242A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338" y="4967288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3</a:t>
            </a:r>
            <a:endParaRPr lang="en-US" altLang="en-US" sz="1600"/>
          </a:p>
        </p:txBody>
      </p:sp>
      <p:grpSp>
        <p:nvGrpSpPr>
          <p:cNvPr id="5129" name="Group 6">
            <a:extLst>
              <a:ext uri="{FF2B5EF4-FFF2-40B4-BE49-F238E27FC236}">
                <a16:creationId xmlns:a16="http://schemas.microsoft.com/office/drawing/2014/main" id="{14822B4F-E09C-9BFB-31C5-5A0876A6EAB4}"/>
              </a:ext>
            </a:extLst>
          </p:cNvPr>
          <p:cNvGrpSpPr>
            <a:grpSpLocks/>
          </p:cNvGrpSpPr>
          <p:nvPr/>
        </p:nvGrpSpPr>
        <p:grpSpPr bwMode="auto">
          <a:xfrm>
            <a:off x="6391275" y="4838700"/>
            <a:ext cx="1290638" cy="1098550"/>
            <a:chOff x="2193" y="3325"/>
            <a:chExt cx="813" cy="692"/>
          </a:xfrm>
        </p:grpSpPr>
        <p:graphicFrame>
          <p:nvGraphicFramePr>
            <p:cNvPr id="5124" name="Object 3">
              <a:extLst>
                <a:ext uri="{FF2B5EF4-FFF2-40B4-BE49-F238E27FC236}">
                  <a16:creationId xmlns:a16="http://schemas.microsoft.com/office/drawing/2014/main" id="{0F1BA6BD-A4A8-FF5C-6511-3B631D19C0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3" y="3325"/>
            <a:ext cx="813" cy="6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Photo Editor Photo" r:id="rId4" imgW="1270000" imgH="927100" progId="MSPhotoEd.3">
                    <p:embed/>
                  </p:oleObj>
                </mc:Choice>
                <mc:Fallback>
                  <p:oleObj name="Photo Editor Photo" r:id="rId4" imgW="1270000" imgH="927100" progId="MSPhotoEd.3">
                    <p:embed/>
                    <p:pic>
                      <p:nvPicPr>
                        <p:cNvPr id="5124" name="Object 3">
                          <a:extLst>
                            <a:ext uri="{FF2B5EF4-FFF2-40B4-BE49-F238E27FC236}">
                              <a16:creationId xmlns:a16="http://schemas.microsoft.com/office/drawing/2014/main" id="{0F1BA6BD-A4A8-FF5C-6511-3B631D19C08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3325"/>
                          <a:ext cx="813" cy="6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7" name="Text Box 8">
              <a:extLst>
                <a:ext uri="{FF2B5EF4-FFF2-40B4-BE49-F238E27FC236}">
                  <a16:creationId xmlns:a16="http://schemas.microsoft.com/office/drawing/2014/main" id="{D009B181-0BE5-EC08-72A0-86CAE9942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7" y="3501"/>
              <a:ext cx="20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/>
                <a:t>2</a:t>
              </a:r>
            </a:p>
          </p:txBody>
        </p:sp>
      </p:grp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9A5DA7FF-C2E6-D815-5712-CC6AF0FA43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64689" y="4987926"/>
          <a:ext cx="833437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5123" name="Object 4">
                        <a:extLst>
                          <a:ext uri="{FF2B5EF4-FFF2-40B4-BE49-F238E27FC236}">
                            <a16:creationId xmlns:a16="http://schemas.microsoft.com/office/drawing/2014/main" id="{9A5DA7FF-C2E6-D815-5712-CC6AF0FA43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4689" y="4987926"/>
                        <a:ext cx="833437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0" name="Text Box 10">
            <a:extLst>
              <a:ext uri="{FF2B5EF4-FFF2-40B4-BE49-F238E27FC236}">
                <a16:creationId xmlns:a16="http://schemas.microsoft.com/office/drawing/2014/main" id="{8653B21F-C564-7C7E-A363-1B0029E1B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325" y="5114925"/>
            <a:ext cx="3273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/>
              <a:t>1</a:t>
            </a:r>
            <a:endParaRPr lang="en-US" altLang="en-US" sz="1600"/>
          </a:p>
        </p:txBody>
      </p:sp>
      <p:sp>
        <p:nvSpPr>
          <p:cNvPr id="5131" name="Text Box 11">
            <a:extLst>
              <a:ext uri="{FF2B5EF4-FFF2-40B4-BE49-F238E27FC236}">
                <a16:creationId xmlns:a16="http://schemas.microsoft.com/office/drawing/2014/main" id="{DFBEE423-8E6C-4DF3-DC93-BECF6F9E9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101" y="4703763"/>
            <a:ext cx="18918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0000"/>
                </a:solidFill>
              </a:rPr>
              <a:t>“d: path (2,1)”</a:t>
            </a:r>
          </a:p>
        </p:txBody>
      </p:sp>
      <p:sp>
        <p:nvSpPr>
          <p:cNvPr id="5132" name="Line 12">
            <a:extLst>
              <a:ext uri="{FF2B5EF4-FFF2-40B4-BE49-F238E27FC236}">
                <a16:creationId xmlns:a16="http://schemas.microsoft.com/office/drawing/2014/main" id="{EE5D9FB8-D058-B332-959E-8EE9E407A2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52939" y="5157788"/>
            <a:ext cx="2117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340395E6-26E5-E6BA-F032-57B720CD3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4" y="4705350"/>
            <a:ext cx="16786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“d: path (1)”</a:t>
            </a:r>
          </a:p>
        </p:txBody>
      </p:sp>
      <p:sp>
        <p:nvSpPr>
          <p:cNvPr id="5134" name="Line 14">
            <a:extLst>
              <a:ext uri="{FF2B5EF4-FFF2-40B4-BE49-F238E27FC236}">
                <a16:creationId xmlns:a16="http://schemas.microsoft.com/office/drawing/2014/main" id="{987B443B-3F1C-F730-1DE3-4AAB18B841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75550" y="5160964"/>
            <a:ext cx="2146300" cy="15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5" name="Freeform 15">
            <a:extLst>
              <a:ext uri="{FF2B5EF4-FFF2-40B4-BE49-F238E27FC236}">
                <a16:creationId xmlns:a16="http://schemas.microsoft.com/office/drawing/2014/main" id="{9669CAFD-840A-13C3-21E2-43B634C39106}"/>
              </a:ext>
            </a:extLst>
          </p:cNvPr>
          <p:cNvSpPr>
            <a:spLocks/>
          </p:cNvSpPr>
          <p:nvPr/>
        </p:nvSpPr>
        <p:spPr bwMode="auto">
          <a:xfrm>
            <a:off x="2403475" y="5618164"/>
            <a:ext cx="8166100" cy="903287"/>
          </a:xfrm>
          <a:custGeom>
            <a:avLst/>
            <a:gdLst>
              <a:gd name="T0" fmla="*/ 581025 w 5144"/>
              <a:gd name="T1" fmla="*/ 307975 h 569"/>
              <a:gd name="T2" fmla="*/ 1081087 w 5144"/>
              <a:gd name="T3" fmla="*/ 806449 h 569"/>
              <a:gd name="T4" fmla="*/ 7072313 w 5144"/>
              <a:gd name="T5" fmla="*/ 768349 h 569"/>
              <a:gd name="T6" fmla="*/ 7648575 w 5144"/>
              <a:gd name="T7" fmla="*/ 0 h 569"/>
              <a:gd name="T8" fmla="*/ 0 60000 65536"/>
              <a:gd name="T9" fmla="*/ 0 60000 65536"/>
              <a:gd name="T10" fmla="*/ 0 60000 65536"/>
              <a:gd name="T11" fmla="*/ 0 60000 65536"/>
              <a:gd name="T12" fmla="*/ 0 w 5144"/>
              <a:gd name="T13" fmla="*/ 0 h 569"/>
              <a:gd name="T14" fmla="*/ 5144 w 5144"/>
              <a:gd name="T15" fmla="*/ 569 h 5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44" h="569">
                <a:moveTo>
                  <a:pt x="366" y="194"/>
                </a:moveTo>
                <a:cubicBezTo>
                  <a:pt x="183" y="327"/>
                  <a:pt x="0" y="460"/>
                  <a:pt x="681" y="508"/>
                </a:cubicBezTo>
                <a:cubicBezTo>
                  <a:pt x="1362" y="556"/>
                  <a:pt x="3766" y="569"/>
                  <a:pt x="4455" y="484"/>
                </a:cubicBezTo>
                <a:cubicBezTo>
                  <a:pt x="5144" y="399"/>
                  <a:pt x="4981" y="199"/>
                  <a:pt x="481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6" name="Text Box 16">
            <a:extLst>
              <a:ext uri="{FF2B5EF4-FFF2-40B4-BE49-F238E27FC236}">
                <a16:creationId xmlns:a16="http://schemas.microsoft.com/office/drawing/2014/main" id="{677DA7BD-965A-AFAA-9DC8-B84F081C4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7839" y="6078538"/>
            <a:ext cx="2105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0000"/>
                </a:solidFill>
              </a:rPr>
              <a:t>“d: path (3,2,1)”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itle 1">
            <a:extLst>
              <a:ext uri="{FF2B5EF4-FFF2-40B4-BE49-F238E27FC236}">
                <a16:creationId xmlns:a16="http://schemas.microsoft.com/office/drawing/2014/main" id="{D9334634-1459-548F-97D6-091B565E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Flexible Policies</a:t>
            </a:r>
          </a:p>
        </p:txBody>
      </p:sp>
      <p:sp>
        <p:nvSpPr>
          <p:cNvPr id="6153" name="Content Placeholder 2">
            <a:extLst>
              <a:ext uri="{FF2B5EF4-FFF2-40B4-BE49-F238E27FC236}">
                <a16:creationId xmlns:a16="http://schemas.microsoft.com/office/drawing/2014/main" id="{BCDBE276-CE95-B31F-29C3-A0F711D1B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Each node can apply local policies</a:t>
            </a:r>
          </a:p>
          <a:p>
            <a:pPr lvl="1"/>
            <a:r>
              <a:rPr lang="en-US" altLang="en-US" dirty="0"/>
              <a:t>Path selection: Which path to use?</a:t>
            </a:r>
          </a:p>
          <a:p>
            <a:pPr lvl="1"/>
            <a:r>
              <a:rPr lang="en-US" altLang="en-US" dirty="0"/>
              <a:t>Path export: Whether to advertise the path?</a:t>
            </a:r>
          </a:p>
          <a:p>
            <a:r>
              <a:rPr lang="en-US" altLang="en-US" dirty="0"/>
              <a:t>Examples</a:t>
            </a:r>
          </a:p>
          <a:p>
            <a:pPr lvl="1"/>
            <a:r>
              <a:rPr lang="en-US" altLang="en-US" dirty="0"/>
              <a:t>Node 2 may prefer the path “2, 3, 1” over “2, 1”</a:t>
            </a:r>
          </a:p>
          <a:p>
            <a:pPr lvl="1"/>
            <a:r>
              <a:rPr lang="en-US" altLang="en-US" dirty="0"/>
              <a:t>Node 1 may not let node 3 hear the path “1, 2”</a:t>
            </a:r>
          </a:p>
        </p:txBody>
      </p:sp>
      <p:sp>
        <p:nvSpPr>
          <p:cNvPr id="6154" name="Slide Number Placeholder 3">
            <a:extLst>
              <a:ext uri="{FF2B5EF4-FFF2-40B4-BE49-F238E27FC236}">
                <a16:creationId xmlns:a16="http://schemas.microsoft.com/office/drawing/2014/main" id="{D786A453-DE01-69A2-C051-B183C9010D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75F4513-E6D5-C640-9530-21BEF9FB7920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23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grpSp>
        <p:nvGrpSpPr>
          <p:cNvPr id="6155" name="Group 4">
            <a:extLst>
              <a:ext uri="{FF2B5EF4-FFF2-40B4-BE49-F238E27FC236}">
                <a16:creationId xmlns:a16="http://schemas.microsoft.com/office/drawing/2014/main" id="{27FB7020-A3E5-1290-B534-2EAF3AD7FD99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4465638"/>
            <a:ext cx="3379788" cy="2189162"/>
            <a:chOff x="1728" y="2484"/>
            <a:chExt cx="2410" cy="1732"/>
          </a:xfrm>
        </p:grpSpPr>
        <p:grpSp>
          <p:nvGrpSpPr>
            <p:cNvPr id="6169" name="Group 5">
              <a:extLst>
                <a:ext uri="{FF2B5EF4-FFF2-40B4-BE49-F238E27FC236}">
                  <a16:creationId xmlns:a16="http://schemas.microsoft.com/office/drawing/2014/main" id="{C19FB005-FD6E-2A3C-F018-27F82AE27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6151" name="Object 2">
                <a:extLst>
                  <a:ext uri="{FF2B5EF4-FFF2-40B4-BE49-F238E27FC236}">
                    <a16:creationId xmlns:a16="http://schemas.microsoft.com/office/drawing/2014/main" id="{0A95AC37-F34A-7D6A-E518-165F5B5FAC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2" imgW="1270000" imgH="927100" progId="MSPhotoEd.3">
                      <p:embed/>
                    </p:oleObj>
                  </mc:Choice>
                  <mc:Fallback>
                    <p:oleObj name="Photo Editor Photo" r:id="rId2" imgW="1270000" imgH="927100" progId="MSPhotoEd.3">
                      <p:embed/>
                      <p:pic>
                        <p:nvPicPr>
                          <p:cNvPr id="6151" name="Object 2">
                            <a:extLst>
                              <a:ext uri="{FF2B5EF4-FFF2-40B4-BE49-F238E27FC236}">
                                <a16:creationId xmlns:a16="http://schemas.microsoft.com/office/drawing/2014/main" id="{0A95AC37-F34A-7D6A-E518-165F5B5FAC5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7" name="Text Box 7">
                <a:extLst>
                  <a:ext uri="{FF2B5EF4-FFF2-40B4-BE49-F238E27FC236}">
                    <a16:creationId xmlns:a16="http://schemas.microsoft.com/office/drawing/2014/main" id="{8CCEC2AA-ED31-CCE6-25DD-0650ADDFEE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6170" name="Group 8">
              <a:extLst>
                <a:ext uri="{FF2B5EF4-FFF2-40B4-BE49-F238E27FC236}">
                  <a16:creationId xmlns:a16="http://schemas.microsoft.com/office/drawing/2014/main" id="{367DB0F0-3EB8-E4A4-32EA-E72B54C01E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6150" name="Object 3">
                <a:extLst>
                  <a:ext uri="{FF2B5EF4-FFF2-40B4-BE49-F238E27FC236}">
                    <a16:creationId xmlns:a16="http://schemas.microsoft.com/office/drawing/2014/main" id="{80CE7F21-6305-F759-44B3-1B16FB92A3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4" imgW="1270000" imgH="927100" progId="MSPhotoEd.3">
                      <p:embed/>
                    </p:oleObj>
                  </mc:Choice>
                  <mc:Fallback>
                    <p:oleObj name="Photo Editor Photo" r:id="rId4" imgW="1270000" imgH="927100" progId="MSPhotoEd.3">
                      <p:embed/>
                      <p:pic>
                        <p:nvPicPr>
                          <p:cNvPr id="6150" name="Object 3">
                            <a:extLst>
                              <a:ext uri="{FF2B5EF4-FFF2-40B4-BE49-F238E27FC236}">
                                <a16:creationId xmlns:a16="http://schemas.microsoft.com/office/drawing/2014/main" id="{80CE7F21-6305-F759-44B3-1B16FB92A32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6" name="Text Box 10">
                <a:extLst>
                  <a:ext uri="{FF2B5EF4-FFF2-40B4-BE49-F238E27FC236}">
                    <a16:creationId xmlns:a16="http://schemas.microsoft.com/office/drawing/2014/main" id="{25EC70C2-2081-B92B-FD2A-4847D2B99F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171" name="Group 11">
              <a:extLst>
                <a:ext uri="{FF2B5EF4-FFF2-40B4-BE49-F238E27FC236}">
                  <a16:creationId xmlns:a16="http://schemas.microsoft.com/office/drawing/2014/main" id="{A2927AE6-9528-F807-C774-2FA7231D68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6149" name="Object 4">
                <a:extLst>
                  <a:ext uri="{FF2B5EF4-FFF2-40B4-BE49-F238E27FC236}">
                    <a16:creationId xmlns:a16="http://schemas.microsoft.com/office/drawing/2014/main" id="{15120A0F-46FC-418F-85DA-90E0529D273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5" imgW="1270000" imgH="927100" progId="MSPhotoEd.3">
                      <p:embed/>
                    </p:oleObj>
                  </mc:Choice>
                  <mc:Fallback>
                    <p:oleObj name="Photo Editor Photo" r:id="rId5" imgW="1270000" imgH="927100" progId="MSPhotoEd.3">
                      <p:embed/>
                      <p:pic>
                        <p:nvPicPr>
                          <p:cNvPr id="6149" name="Object 4">
                            <a:extLst>
                              <a:ext uri="{FF2B5EF4-FFF2-40B4-BE49-F238E27FC236}">
                                <a16:creationId xmlns:a16="http://schemas.microsoft.com/office/drawing/2014/main" id="{15120A0F-46FC-418F-85DA-90E0529D273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75" name="Text Box 13">
                <a:extLst>
                  <a:ext uri="{FF2B5EF4-FFF2-40B4-BE49-F238E27FC236}">
                    <a16:creationId xmlns:a16="http://schemas.microsoft.com/office/drawing/2014/main" id="{3A0004DE-4310-DD8A-6E63-9B5E385D61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6172" name="Line 14">
              <a:extLst>
                <a:ext uri="{FF2B5EF4-FFF2-40B4-BE49-F238E27FC236}">
                  <a16:creationId xmlns:a16="http://schemas.microsoft.com/office/drawing/2014/main" id="{CD2CFBC2-99CA-30B8-25D2-ED0106F3F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Line 15">
              <a:extLst>
                <a:ext uri="{FF2B5EF4-FFF2-40B4-BE49-F238E27FC236}">
                  <a16:creationId xmlns:a16="http://schemas.microsoft.com/office/drawing/2014/main" id="{2C6E3190-C477-9267-CAFA-7AB4785232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4" name="Line 16">
              <a:extLst>
                <a:ext uri="{FF2B5EF4-FFF2-40B4-BE49-F238E27FC236}">
                  <a16:creationId xmlns:a16="http://schemas.microsoft.com/office/drawing/2014/main" id="{9F70B8C9-C23D-72E4-05A8-966F09A53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56" name="Group 17">
            <a:extLst>
              <a:ext uri="{FF2B5EF4-FFF2-40B4-BE49-F238E27FC236}">
                <a16:creationId xmlns:a16="http://schemas.microsoft.com/office/drawing/2014/main" id="{CE465B06-5FFF-77CC-BEDE-733DEF37CB0B}"/>
              </a:ext>
            </a:extLst>
          </p:cNvPr>
          <p:cNvGrpSpPr>
            <a:grpSpLocks/>
          </p:cNvGrpSpPr>
          <p:nvPr/>
        </p:nvGrpSpPr>
        <p:grpSpPr bwMode="auto">
          <a:xfrm>
            <a:off x="6288089" y="4503738"/>
            <a:ext cx="3379787" cy="2189162"/>
            <a:chOff x="1728" y="2484"/>
            <a:chExt cx="2410" cy="1732"/>
          </a:xfrm>
        </p:grpSpPr>
        <p:grpSp>
          <p:nvGrpSpPr>
            <p:cNvPr id="6160" name="Group 18">
              <a:extLst>
                <a:ext uri="{FF2B5EF4-FFF2-40B4-BE49-F238E27FC236}">
                  <a16:creationId xmlns:a16="http://schemas.microsoft.com/office/drawing/2014/main" id="{D9C688EC-9B9E-3184-7B54-129A38C733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484"/>
              <a:ext cx="813" cy="692"/>
              <a:chOff x="2193" y="3325"/>
              <a:chExt cx="813" cy="692"/>
            </a:xfrm>
          </p:grpSpPr>
          <p:graphicFrame>
            <p:nvGraphicFramePr>
              <p:cNvPr id="6148" name="Object 5">
                <a:extLst>
                  <a:ext uri="{FF2B5EF4-FFF2-40B4-BE49-F238E27FC236}">
                    <a16:creationId xmlns:a16="http://schemas.microsoft.com/office/drawing/2014/main" id="{C1EED0F2-F26A-7BE0-19BC-5FC7FC8C10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6" imgW="1270000" imgH="927100" progId="MSPhotoEd.3">
                      <p:embed/>
                    </p:oleObj>
                  </mc:Choice>
                  <mc:Fallback>
                    <p:oleObj name="Photo Editor Photo" r:id="rId6" imgW="1270000" imgH="927100" progId="MSPhotoEd.3">
                      <p:embed/>
                      <p:pic>
                        <p:nvPicPr>
                          <p:cNvPr id="6148" name="Object 5">
                            <a:extLst>
                              <a:ext uri="{FF2B5EF4-FFF2-40B4-BE49-F238E27FC236}">
                                <a16:creationId xmlns:a16="http://schemas.microsoft.com/office/drawing/2014/main" id="{C1EED0F2-F26A-7BE0-19BC-5FC7FC8C10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8" name="Text Box 20">
                <a:extLst>
                  <a:ext uri="{FF2B5EF4-FFF2-40B4-BE49-F238E27FC236}">
                    <a16:creationId xmlns:a16="http://schemas.microsoft.com/office/drawing/2014/main" id="{1E7347FC-E075-8DB6-54F6-24CC5BD2CD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2</a:t>
                </a:r>
              </a:p>
            </p:txBody>
          </p:sp>
        </p:grpSp>
        <p:grpSp>
          <p:nvGrpSpPr>
            <p:cNvPr id="6161" name="Group 21">
              <a:extLst>
                <a:ext uri="{FF2B5EF4-FFF2-40B4-BE49-F238E27FC236}">
                  <a16:creationId xmlns:a16="http://schemas.microsoft.com/office/drawing/2014/main" id="{66D023E5-1468-E3EB-F024-38843CCBDC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5" y="2532"/>
              <a:ext cx="813" cy="692"/>
              <a:chOff x="2193" y="3325"/>
              <a:chExt cx="813" cy="692"/>
            </a:xfrm>
          </p:grpSpPr>
          <p:graphicFrame>
            <p:nvGraphicFramePr>
              <p:cNvPr id="6147" name="Object 6">
                <a:extLst>
                  <a:ext uri="{FF2B5EF4-FFF2-40B4-BE49-F238E27FC236}">
                    <a16:creationId xmlns:a16="http://schemas.microsoft.com/office/drawing/2014/main" id="{70D49F35-A72F-5E8F-519B-4598500B79E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7" imgW="1270000" imgH="927100" progId="MSPhotoEd.3">
                      <p:embed/>
                    </p:oleObj>
                  </mc:Choice>
                  <mc:Fallback>
                    <p:oleObj name="Photo Editor Photo" r:id="rId7" imgW="1270000" imgH="927100" progId="MSPhotoEd.3">
                      <p:embed/>
                      <p:pic>
                        <p:nvPicPr>
                          <p:cNvPr id="6147" name="Object 6">
                            <a:extLst>
                              <a:ext uri="{FF2B5EF4-FFF2-40B4-BE49-F238E27FC236}">
                                <a16:creationId xmlns:a16="http://schemas.microsoft.com/office/drawing/2014/main" id="{70D49F35-A72F-5E8F-519B-4598500B79E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7" name="Text Box 23">
                <a:extLst>
                  <a:ext uri="{FF2B5EF4-FFF2-40B4-BE49-F238E27FC236}">
                    <a16:creationId xmlns:a16="http://schemas.microsoft.com/office/drawing/2014/main" id="{6DD3C205-0C00-B4FC-46A2-5B6FBBE137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3</a:t>
                </a:r>
              </a:p>
            </p:txBody>
          </p:sp>
        </p:grpSp>
        <p:grpSp>
          <p:nvGrpSpPr>
            <p:cNvPr id="6162" name="Group 24">
              <a:extLst>
                <a:ext uri="{FF2B5EF4-FFF2-40B4-BE49-F238E27FC236}">
                  <a16:creationId xmlns:a16="http://schemas.microsoft.com/office/drawing/2014/main" id="{6662B51F-21F1-E2F7-15C1-56CC75086D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50" y="3524"/>
              <a:ext cx="813" cy="692"/>
              <a:chOff x="2193" y="3325"/>
              <a:chExt cx="813" cy="692"/>
            </a:xfrm>
          </p:grpSpPr>
          <p:graphicFrame>
            <p:nvGraphicFramePr>
              <p:cNvPr id="6146" name="Object 7">
                <a:extLst>
                  <a:ext uri="{FF2B5EF4-FFF2-40B4-BE49-F238E27FC236}">
                    <a16:creationId xmlns:a16="http://schemas.microsoft.com/office/drawing/2014/main" id="{56046CAA-F00C-0B74-8650-DA15E7ACF23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93" y="3325"/>
              <a:ext cx="813" cy="6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Photo Editor Photo" r:id="rId8" imgW="1270000" imgH="927100" progId="MSPhotoEd.3">
                      <p:embed/>
                    </p:oleObj>
                  </mc:Choice>
                  <mc:Fallback>
                    <p:oleObj name="Photo Editor Photo" r:id="rId8" imgW="1270000" imgH="927100" progId="MSPhotoEd.3">
                      <p:embed/>
                      <p:pic>
                        <p:nvPicPr>
                          <p:cNvPr id="6146" name="Object 7">
                            <a:extLst>
                              <a:ext uri="{FF2B5EF4-FFF2-40B4-BE49-F238E27FC236}">
                                <a16:creationId xmlns:a16="http://schemas.microsoft.com/office/drawing/2014/main" id="{56046CAA-F00C-0B74-8650-DA15E7ACF23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93" y="3325"/>
                            <a:ext cx="813" cy="6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166" name="Text Box 26">
                <a:extLst>
                  <a:ext uri="{FF2B5EF4-FFF2-40B4-BE49-F238E27FC236}">
                    <a16:creationId xmlns:a16="http://schemas.microsoft.com/office/drawing/2014/main" id="{268D539C-C149-8DB1-759A-3650F7B23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7" y="3501"/>
                <a:ext cx="23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algn="l" eaLnBrk="1" hangingPunct="1"/>
                <a:r>
                  <a:rPr lang="en-US" altLang="en-US"/>
                  <a:t>1</a:t>
                </a:r>
              </a:p>
            </p:txBody>
          </p:sp>
        </p:grpSp>
        <p:sp>
          <p:nvSpPr>
            <p:cNvPr id="6163" name="Line 27">
              <a:extLst>
                <a:ext uri="{FF2B5EF4-FFF2-40B4-BE49-F238E27FC236}">
                  <a16:creationId xmlns:a16="http://schemas.microsoft.com/office/drawing/2014/main" id="{BC4A9658-2D56-4382-9D8E-E6D1B383BB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54" y="2750"/>
              <a:ext cx="10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Line 28">
              <a:extLst>
                <a:ext uri="{FF2B5EF4-FFF2-40B4-BE49-F238E27FC236}">
                  <a16:creationId xmlns:a16="http://schemas.microsoft.com/office/drawing/2014/main" id="{5C648AEC-2251-60AF-11C7-8D9C1721D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137"/>
              <a:ext cx="532" cy="46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5" name="Line 29">
              <a:extLst>
                <a:ext uri="{FF2B5EF4-FFF2-40B4-BE49-F238E27FC236}">
                  <a16:creationId xmlns:a16="http://schemas.microsoft.com/office/drawing/2014/main" id="{B9CCCE3C-77E9-27D6-4E51-A22CC8C79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0" y="3040"/>
              <a:ext cx="581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157" name="Freeform 30">
            <a:extLst>
              <a:ext uri="{FF2B5EF4-FFF2-40B4-BE49-F238E27FC236}">
                <a16:creationId xmlns:a16="http://schemas.microsoft.com/office/drawing/2014/main" id="{535F9C96-AA08-98ED-53A4-61FD99678F01}"/>
              </a:ext>
            </a:extLst>
          </p:cNvPr>
          <p:cNvSpPr>
            <a:spLocks/>
          </p:cNvSpPr>
          <p:nvPr/>
        </p:nvSpPr>
        <p:spPr bwMode="auto">
          <a:xfrm>
            <a:off x="3438526" y="4965700"/>
            <a:ext cx="1044575" cy="692150"/>
          </a:xfrm>
          <a:custGeom>
            <a:avLst/>
            <a:gdLst>
              <a:gd name="T0" fmla="*/ 0 w 658"/>
              <a:gd name="T1" fmla="*/ 0 h 436"/>
              <a:gd name="T2" fmla="*/ 922338 w 658"/>
              <a:gd name="T3" fmla="*/ 115888 h 436"/>
              <a:gd name="T4" fmla="*/ 730250 w 658"/>
              <a:gd name="T5" fmla="*/ 692150 h 436"/>
              <a:gd name="T6" fmla="*/ 0 60000 65536"/>
              <a:gd name="T7" fmla="*/ 0 60000 65536"/>
              <a:gd name="T8" fmla="*/ 0 60000 65536"/>
              <a:gd name="T9" fmla="*/ 0 w 658"/>
              <a:gd name="T10" fmla="*/ 0 h 436"/>
              <a:gd name="T11" fmla="*/ 658 w 658"/>
              <a:gd name="T12" fmla="*/ 436 h 4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58" h="436">
                <a:moveTo>
                  <a:pt x="0" y="0"/>
                </a:moveTo>
                <a:cubicBezTo>
                  <a:pt x="252" y="0"/>
                  <a:pt x="504" y="0"/>
                  <a:pt x="581" y="73"/>
                </a:cubicBezTo>
                <a:cubicBezTo>
                  <a:pt x="658" y="146"/>
                  <a:pt x="559" y="291"/>
                  <a:pt x="460" y="436"/>
                </a:cubicBezTo>
              </a:path>
            </a:pathLst>
          </a:custGeom>
          <a:noFill/>
          <a:ln w="50800">
            <a:solidFill>
              <a:srgbClr val="0099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8" name="Line 31">
            <a:extLst>
              <a:ext uri="{FF2B5EF4-FFF2-40B4-BE49-F238E27FC236}">
                <a16:creationId xmlns:a16="http://schemas.microsoft.com/office/drawing/2014/main" id="{92D75C09-9D16-18D5-AA47-1E96F984F9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1" y="5349876"/>
            <a:ext cx="652463" cy="614363"/>
          </a:xfrm>
          <a:prstGeom prst="line">
            <a:avLst/>
          </a:prstGeom>
          <a:noFill/>
          <a:ln w="50800">
            <a:solidFill>
              <a:srgbClr val="009900"/>
            </a:solidFill>
            <a:prstDash val="dash"/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9" name="Freeform 32">
            <a:extLst>
              <a:ext uri="{FF2B5EF4-FFF2-40B4-BE49-F238E27FC236}">
                <a16:creationId xmlns:a16="http://schemas.microsoft.com/office/drawing/2014/main" id="{F4EDCC5B-0959-F689-F18C-0F84EF6B7FE1}"/>
              </a:ext>
            </a:extLst>
          </p:cNvPr>
          <p:cNvSpPr>
            <a:spLocks/>
          </p:cNvSpPr>
          <p:nvPr/>
        </p:nvSpPr>
        <p:spPr bwMode="auto">
          <a:xfrm>
            <a:off x="7362826" y="5233988"/>
            <a:ext cx="1190625" cy="512762"/>
          </a:xfrm>
          <a:custGeom>
            <a:avLst/>
            <a:gdLst>
              <a:gd name="T0" fmla="*/ 1190625 w 750"/>
              <a:gd name="T1" fmla="*/ 76200 h 323"/>
              <a:gd name="T2" fmla="*/ 654050 w 750"/>
              <a:gd name="T3" fmla="*/ 500062 h 323"/>
              <a:gd name="T4" fmla="*/ 0 w 750"/>
              <a:gd name="T5" fmla="*/ 0 h 323"/>
              <a:gd name="T6" fmla="*/ 0 60000 65536"/>
              <a:gd name="T7" fmla="*/ 0 60000 65536"/>
              <a:gd name="T8" fmla="*/ 0 60000 65536"/>
              <a:gd name="T9" fmla="*/ 0 w 750"/>
              <a:gd name="T10" fmla="*/ 0 h 323"/>
              <a:gd name="T11" fmla="*/ 750 w 750"/>
              <a:gd name="T12" fmla="*/ 323 h 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50" h="323">
                <a:moveTo>
                  <a:pt x="750" y="48"/>
                </a:moveTo>
                <a:cubicBezTo>
                  <a:pt x="643" y="185"/>
                  <a:pt x="537" y="323"/>
                  <a:pt x="412" y="315"/>
                </a:cubicBezTo>
                <a:cubicBezTo>
                  <a:pt x="287" y="307"/>
                  <a:pt x="143" y="153"/>
                  <a:pt x="0" y="0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>
            <a:extLst>
              <a:ext uri="{FF2B5EF4-FFF2-40B4-BE49-F238E27FC236}">
                <a16:creationId xmlns:a16="http://schemas.microsoft.com/office/drawing/2014/main" id="{C6C5577B-5222-423D-DB25-0325CBF5AD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Border Gateway Protocol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8F1BA38C-1C38-D8C9-4AF7-DC3DE6499D6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A82A5FA4-6E7C-905B-D28B-A43360A44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Border Gateway Protocol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3632D65-051E-D180-7BC5-282112932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dirty="0"/>
              <a:t>IP-Prefix-based path-vector protocol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Policy-based routing based on AS Paths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Evolved during the past 40 years</a:t>
            </a: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1B4EF147-A6BC-86D7-8DBE-57D4C87DF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6213" y="3657600"/>
            <a:ext cx="7181850" cy="230505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1989 : BGP-1 [RFC 1105], replacement for EGP</a:t>
            </a:r>
            <a:endParaRPr lang="en-US" altLang="en-US" sz="1800" dirty="0"/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1990 : BGP-2 [RFC 1163]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1991 : BGP-3 [RFC 1267]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1995 : BGP-4 [RFC 1771], support for CIDR </a:t>
            </a:r>
          </a:p>
          <a:p>
            <a:pPr algn="l" eaLnBrk="1" hangingPunct="1">
              <a:lnSpc>
                <a:spcPct val="120000"/>
              </a:lnSpc>
              <a:spcBef>
                <a:spcPct val="20000"/>
              </a:spcBef>
              <a:buFontTx/>
              <a:buChar char="•"/>
            </a:pPr>
            <a:r>
              <a:rPr lang="en-US" altLang="en-US" dirty="0"/>
              <a:t>2006 : BGP-4 [RFC 4271], update</a:t>
            </a:r>
            <a:endParaRPr lang="en-US" altLang="en-US" sz="1600" dirty="0">
              <a:solidFill>
                <a:schemeClr val="bg1"/>
              </a:solidFill>
            </a:endParaRPr>
          </a:p>
        </p:txBody>
      </p:sp>
      <p:sp>
        <p:nvSpPr>
          <p:cNvPr id="21510" name="TextBox 5">
            <a:extLst>
              <a:ext uri="{FF2B5EF4-FFF2-40B4-BE49-F238E27FC236}">
                <a16:creationId xmlns:a16="http://schemas.microsoft.com/office/drawing/2014/main" id="{268A0B79-590C-5141-11CE-FC9B5BF7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50" y="6248400"/>
            <a:ext cx="73652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 dirty="0"/>
              <a:t>“BGP at 18”: http://</a:t>
            </a:r>
            <a:r>
              <a:rPr lang="en-US" altLang="en-US" b="0" dirty="0" err="1"/>
              <a:t>www.youtube.com</a:t>
            </a:r>
            <a:r>
              <a:rPr lang="en-US" altLang="en-US" b="0" dirty="0"/>
              <a:t>/</a:t>
            </a:r>
            <a:r>
              <a:rPr lang="en-US" altLang="en-US" b="0" dirty="0" err="1"/>
              <a:t>watch?v</a:t>
            </a:r>
            <a:r>
              <a:rPr lang="en-US" altLang="en-US" b="0" dirty="0"/>
              <a:t>=HAOVNYSnL7k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8910CF5-4B0E-DC8F-7039-FBB013E9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Operations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21F943E-A88A-B498-DB26-553242A92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4200" y="1320800"/>
            <a:ext cx="3759200" cy="1092200"/>
          </a:xfrm>
          <a:prstGeom prst="ellipse">
            <a:avLst/>
          </a:prstGeom>
          <a:solidFill>
            <a:srgbClr val="99CCFF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2533" name="Rectangle 4">
            <a:extLst>
              <a:ext uri="{FF2B5EF4-FFF2-40B4-BE49-F238E27FC236}">
                <a16:creationId xmlns:a16="http://schemas.microsoft.com/office/drawing/2014/main" id="{9E22448E-9D10-A56F-5E33-75EC5859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1508126"/>
            <a:ext cx="324447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Establish session on</a:t>
            </a:r>
          </a:p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     TCP port 179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0185BE-559B-57BE-7253-F1D06685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3378200"/>
            <a:ext cx="3759200" cy="1092200"/>
          </a:xfrm>
          <a:prstGeom prst="ellipse">
            <a:avLst/>
          </a:prstGeom>
          <a:solidFill>
            <a:srgbClr val="99CCFF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2535" name="Oval 6">
            <a:extLst>
              <a:ext uri="{FF2B5EF4-FFF2-40B4-BE49-F238E27FC236}">
                <a16:creationId xmlns:a16="http://schemas.microsoft.com/office/drawing/2014/main" id="{54F0E506-FC9F-E9EA-9206-EE17AB2057AD}"/>
              </a:ext>
            </a:extLst>
          </p:cNvPr>
          <p:cNvSpPr>
            <a:spLocks noChangeArrowheads="1"/>
          </p:cNvSpPr>
          <p:nvPr/>
        </p:nvSpPr>
        <p:spPr bwMode="auto">
          <a:xfrm rot="19440000">
            <a:off x="5294314" y="5295900"/>
            <a:ext cx="917575" cy="533400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7">
            <a:extLst>
              <a:ext uri="{FF2B5EF4-FFF2-40B4-BE49-F238E27FC236}">
                <a16:creationId xmlns:a16="http://schemas.microsoft.com/office/drawing/2014/main" id="{AE496A5C-15C2-14C0-C56B-E2C395FF7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051" y="3505201"/>
            <a:ext cx="2850139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        Exchange all</a:t>
            </a:r>
          </a:p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        active routes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7D6C05-1AD6-C510-B6C5-071109F0B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0400" y="5397500"/>
            <a:ext cx="3759200" cy="1092200"/>
          </a:xfrm>
          <a:prstGeom prst="ellipse">
            <a:avLst/>
          </a:prstGeom>
          <a:solidFill>
            <a:srgbClr val="99CCFF"/>
          </a:solidFill>
          <a:ln w="508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2538" name="Rectangle 9">
            <a:extLst>
              <a:ext uri="{FF2B5EF4-FFF2-40B4-BE49-F238E27FC236}">
                <a16:creationId xmlns:a16="http://schemas.microsoft.com/office/drawing/2014/main" id="{15B57D82-7192-9376-577F-DB2F1BD1C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350" y="5668964"/>
            <a:ext cx="3452868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Exchange incremental</a:t>
            </a:r>
          </a:p>
          <a:p>
            <a:pPr algn="l" eaLnBrk="1" hangingPunct="1"/>
            <a:r>
              <a:rPr lang="en-US" altLang="en-US" sz="2400">
                <a:latin typeface="Arial" panose="020B0604020202020204" pitchFamily="34" charset="0"/>
              </a:rPr>
              <a:t>           updates</a:t>
            </a:r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CE52401A-184E-9F84-FA9B-8A899CC7CC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7764" y="2528889"/>
            <a:ext cx="1279525" cy="1527175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22540" name="Picture 11">
            <a:extLst>
              <a:ext uri="{FF2B5EF4-FFF2-40B4-BE49-F238E27FC236}">
                <a16:creationId xmlns:a16="http://schemas.microsoft.com/office/drawing/2014/main" id="{FB77EBCC-19BA-9A25-2033-9F852CBF812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1" y="1431926"/>
            <a:ext cx="224631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1" name="Picture 12">
            <a:extLst>
              <a:ext uri="{FF2B5EF4-FFF2-40B4-BE49-F238E27FC236}">
                <a16:creationId xmlns:a16="http://schemas.microsoft.com/office/drawing/2014/main" id="{1095C05B-B3E9-AB03-F3AE-894118F50B69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964" y="2306638"/>
            <a:ext cx="839787" cy="550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2" name="Picture 13">
            <a:extLst>
              <a:ext uri="{FF2B5EF4-FFF2-40B4-BE49-F238E27FC236}">
                <a16:creationId xmlns:a16="http://schemas.microsoft.com/office/drawing/2014/main" id="{75ED357B-5084-11BE-915C-22BFEF26CD8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1613" y="3678238"/>
            <a:ext cx="2246312" cy="142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43" name="Picture 14">
            <a:extLst>
              <a:ext uri="{FF2B5EF4-FFF2-40B4-BE49-F238E27FC236}">
                <a16:creationId xmlns:a16="http://schemas.microsoft.com/office/drawing/2014/main" id="{198B3501-87B7-C582-11E8-D25031DE71EF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5489" y="3743325"/>
            <a:ext cx="8413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4" name="Rectangle 15">
            <a:extLst>
              <a:ext uri="{FF2B5EF4-FFF2-40B4-BE49-F238E27FC236}">
                <a16:creationId xmlns:a16="http://schemas.microsoft.com/office/drawing/2014/main" id="{9077A420-0B13-553C-332C-DC9CFCD5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4914" y="1557338"/>
            <a:ext cx="6860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AS1</a:t>
            </a:r>
          </a:p>
        </p:txBody>
      </p:sp>
      <p:sp>
        <p:nvSpPr>
          <p:cNvPr id="22545" name="Rectangle 16">
            <a:extLst>
              <a:ext uri="{FF2B5EF4-FFF2-40B4-BE49-F238E27FC236}">
                <a16:creationId xmlns:a16="http://schemas.microsoft.com/office/drawing/2014/main" id="{1CB59AB4-38EE-D51E-C2AD-87C268CF5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29689" y="4251325"/>
            <a:ext cx="6860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22546" name="Line 17">
            <a:extLst>
              <a:ext uri="{FF2B5EF4-FFF2-40B4-BE49-F238E27FC236}">
                <a16:creationId xmlns:a16="http://schemas.microsoft.com/office/drawing/2014/main" id="{110156B9-0FAD-0E3F-E1D3-889269E07B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384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8">
            <a:extLst>
              <a:ext uri="{FF2B5EF4-FFF2-40B4-BE49-F238E27FC236}">
                <a16:creationId xmlns:a16="http://schemas.microsoft.com/office/drawing/2014/main" id="{2D7C8ADB-23D4-582F-244B-8D90DD0B9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495800"/>
            <a:ext cx="0" cy="9144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19">
            <a:extLst>
              <a:ext uri="{FF2B5EF4-FFF2-40B4-BE49-F238E27FC236}">
                <a16:creationId xmlns:a16="http://schemas.microsoft.com/office/drawing/2014/main" id="{57F8294B-179A-40A6-40A6-751A3B97A4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73675" y="5476875"/>
            <a:ext cx="196850" cy="3238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Rectangle 20">
            <a:extLst>
              <a:ext uri="{FF2B5EF4-FFF2-40B4-BE49-F238E27FC236}">
                <a16:creationId xmlns:a16="http://schemas.microsoft.com/office/drawing/2014/main" id="{18A1155E-A60F-2344-E1DB-EF6E954D2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6" y="5287964"/>
            <a:ext cx="3247877" cy="10163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While connection 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is ALIVE exchange</a:t>
            </a:r>
          </a:p>
          <a:p>
            <a:pPr algn="l" eaLnBrk="1" hangingPunct="1"/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route UPDATE messages</a:t>
            </a:r>
          </a:p>
        </p:txBody>
      </p:sp>
      <p:sp>
        <p:nvSpPr>
          <p:cNvPr id="22550" name="Rectangle 21">
            <a:extLst>
              <a:ext uri="{FF2B5EF4-FFF2-40B4-BE49-F238E27FC236}">
                <a16:creationId xmlns:a16="http://schemas.microsoft.com/office/drawing/2014/main" id="{24BBB984-4CF1-48D2-0C7C-74B511849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7525" y="2909888"/>
            <a:ext cx="1763496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latin typeface="Arial" panose="020B0604020202020204" pitchFamily="34" charset="0"/>
              </a:rPr>
              <a:t>BGP session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5E85D56D-6CD5-D246-736B-83D068ED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Incremental Protocol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320B01DC-53E0-E50C-73BB-344CE1AA6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434"/>
          </a:xfrm>
        </p:spPr>
        <p:txBody>
          <a:bodyPr>
            <a:normAutofit lnSpcReduction="10000"/>
          </a:bodyPr>
          <a:lstStyle/>
          <a:p>
            <a:r>
              <a:rPr lang="en-US" altLang="en-US" sz="3200" dirty="0"/>
              <a:t>A node learns multiple paths to destination</a:t>
            </a:r>
          </a:p>
          <a:p>
            <a:pPr lvl="1"/>
            <a:r>
              <a:rPr lang="en-US" altLang="en-US" sz="2800" dirty="0"/>
              <a:t>Stores all of the routes in a routing table (</a:t>
            </a:r>
            <a:r>
              <a:rPr lang="en-US" altLang="en-US" sz="2800" dirty="0">
                <a:solidFill>
                  <a:srgbClr val="C00000"/>
                </a:solidFill>
              </a:rPr>
              <a:t>RIB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Applies policy to select a single active route (</a:t>
            </a:r>
            <a:r>
              <a:rPr lang="en-US" altLang="en-US" sz="2800" dirty="0">
                <a:solidFill>
                  <a:srgbClr val="C00000"/>
                </a:solidFill>
              </a:rPr>
              <a:t>FIB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800" dirty="0"/>
              <a:t>… and may advertise the route to its neighbors</a:t>
            </a:r>
          </a:p>
          <a:p>
            <a:r>
              <a:rPr lang="en-US" altLang="en-US" sz="3200" dirty="0"/>
              <a:t>Incremental updates</a:t>
            </a:r>
          </a:p>
          <a:p>
            <a:pPr lvl="1"/>
            <a:r>
              <a:rPr lang="en-US" altLang="en-US" sz="2800" dirty="0"/>
              <a:t>Announcement </a:t>
            </a:r>
          </a:p>
          <a:p>
            <a:pPr lvl="2"/>
            <a:r>
              <a:rPr lang="en-US" altLang="en-US" dirty="0"/>
              <a:t>Upon selecting a new active route, add node id to path</a:t>
            </a:r>
          </a:p>
          <a:p>
            <a:pPr lvl="2"/>
            <a:r>
              <a:rPr lang="en-US" altLang="en-US" dirty="0"/>
              <a:t>… and (optionally) advertise to each neighbor</a:t>
            </a:r>
          </a:p>
          <a:p>
            <a:pPr lvl="1"/>
            <a:r>
              <a:rPr lang="en-US" altLang="en-US" sz="2800" dirty="0"/>
              <a:t>Withdrawal</a:t>
            </a:r>
          </a:p>
          <a:p>
            <a:pPr lvl="2"/>
            <a:r>
              <a:rPr lang="en-US" altLang="en-US" dirty="0"/>
              <a:t>If the active route is no longer available</a:t>
            </a:r>
          </a:p>
          <a:p>
            <a:pPr lvl="2"/>
            <a:r>
              <a:rPr lang="en-US" altLang="en-US" dirty="0"/>
              <a:t>… send a withdrawal message to the neighbors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CC111FBE-C3C1-244D-DFA7-B3500FACF4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Route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4ADAB4F0-E24A-2106-6A60-2DB7AD8A3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8351" y="1273935"/>
            <a:ext cx="9242612" cy="2401888"/>
          </a:xfrm>
        </p:spPr>
        <p:txBody>
          <a:bodyPr/>
          <a:lstStyle/>
          <a:p>
            <a:r>
              <a:rPr lang="en-US" altLang="en-US" dirty="0"/>
              <a:t>Destination prefix (e.g., 128.112.0.0/16)</a:t>
            </a:r>
          </a:p>
          <a:p>
            <a:r>
              <a:rPr lang="en-US" altLang="en-US" dirty="0"/>
              <a:t>Route attributes, including</a:t>
            </a:r>
          </a:p>
          <a:p>
            <a:pPr lvl="1"/>
            <a:r>
              <a:rPr lang="en-US" altLang="en-US" dirty="0"/>
              <a:t>AS path (e.g., “7018 88”)</a:t>
            </a:r>
          </a:p>
          <a:p>
            <a:pPr lvl="1"/>
            <a:r>
              <a:rPr lang="en-US" altLang="en-US" dirty="0"/>
              <a:t>Next-hop IP address (e.g., 12.127.0.121)</a:t>
            </a:r>
          </a:p>
        </p:txBody>
      </p:sp>
      <p:grpSp>
        <p:nvGrpSpPr>
          <p:cNvPr id="24581" name="Group 4">
            <a:extLst>
              <a:ext uri="{FF2B5EF4-FFF2-40B4-BE49-F238E27FC236}">
                <a16:creationId xmlns:a16="http://schemas.microsoft.com/office/drawing/2014/main" id="{5D46355D-E1E2-5BF3-7376-879BE800DA2C}"/>
              </a:ext>
            </a:extLst>
          </p:cNvPr>
          <p:cNvGrpSpPr>
            <a:grpSpLocks/>
          </p:cNvGrpSpPr>
          <p:nvPr/>
        </p:nvGrpSpPr>
        <p:grpSpPr bwMode="auto">
          <a:xfrm>
            <a:off x="1641475" y="4389438"/>
            <a:ext cx="2349500" cy="1435100"/>
            <a:chOff x="100" y="1492"/>
            <a:chExt cx="1480" cy="904"/>
          </a:xfrm>
        </p:grpSpPr>
        <p:grpSp>
          <p:nvGrpSpPr>
            <p:cNvPr id="24657" name="Group 5">
              <a:extLst>
                <a:ext uri="{FF2B5EF4-FFF2-40B4-BE49-F238E27FC236}">
                  <a16:creationId xmlns:a16="http://schemas.microsoft.com/office/drawing/2014/main" id="{4ED441D4-55E6-75D2-65F4-05F41EE347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2" y="1492"/>
              <a:ext cx="1448" cy="904"/>
              <a:chOff x="132" y="1492"/>
              <a:chExt cx="1448" cy="904"/>
            </a:xfrm>
          </p:grpSpPr>
          <p:sp>
            <p:nvSpPr>
              <p:cNvPr id="24670" name="Oval 6">
                <a:extLst>
                  <a:ext uri="{FF2B5EF4-FFF2-40B4-BE49-F238E27FC236}">
                    <a16:creationId xmlns:a16="http://schemas.microsoft.com/office/drawing/2014/main" id="{F2ECBD60-C53F-47EB-2AEB-6011E65E2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" y="1573"/>
                <a:ext cx="1241" cy="68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1" name="Oval 7">
                <a:extLst>
                  <a:ext uri="{FF2B5EF4-FFF2-40B4-BE49-F238E27FC236}">
                    <a16:creationId xmlns:a16="http://schemas.microsoft.com/office/drawing/2014/main" id="{3AB55B2A-28F5-4924-1706-18C5F920D2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" y="1573"/>
                <a:ext cx="283" cy="9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2" name="Oval 8">
                <a:extLst>
                  <a:ext uri="{FF2B5EF4-FFF2-40B4-BE49-F238E27FC236}">
                    <a16:creationId xmlns:a16="http://schemas.microsoft.com/office/drawing/2014/main" id="{135D032D-7AE2-893E-BEDF-C9A2CC9E0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7" y="1545"/>
                <a:ext cx="408" cy="18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3" name="Oval 9">
                <a:extLst>
                  <a:ext uri="{FF2B5EF4-FFF2-40B4-BE49-F238E27FC236}">
                    <a16:creationId xmlns:a16="http://schemas.microsoft.com/office/drawing/2014/main" id="{B8721032-6F0B-4B70-0A68-8C3F7A4D0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" y="1492"/>
                <a:ext cx="492" cy="3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4" name="Oval 10">
                <a:extLst>
                  <a:ext uri="{FF2B5EF4-FFF2-40B4-BE49-F238E27FC236}">
                    <a16:creationId xmlns:a16="http://schemas.microsoft.com/office/drawing/2014/main" id="{3A054A35-3518-8B73-C91B-99EA8C0AF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" y="1652"/>
                <a:ext cx="907" cy="20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5" name="Oval 11">
                <a:extLst>
                  <a:ext uri="{FF2B5EF4-FFF2-40B4-BE49-F238E27FC236}">
                    <a16:creationId xmlns:a16="http://schemas.microsoft.com/office/drawing/2014/main" id="{6E0D062E-4CBD-4A4A-F10C-6DF834588A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" y="1975"/>
                <a:ext cx="492" cy="42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6" name="Oval 12">
                <a:extLst>
                  <a:ext uri="{FF2B5EF4-FFF2-40B4-BE49-F238E27FC236}">
                    <a16:creationId xmlns:a16="http://schemas.microsoft.com/office/drawing/2014/main" id="{E55DEF0E-3569-2CA5-51D8-11D70E686C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14" y="1680"/>
                <a:ext cx="366" cy="23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7" name="Oval 13">
                <a:extLst>
                  <a:ext uri="{FF2B5EF4-FFF2-40B4-BE49-F238E27FC236}">
                    <a16:creationId xmlns:a16="http://schemas.microsoft.com/office/drawing/2014/main" id="{37FC1E17-C85E-9673-252C-60E10E8F2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" y="1788"/>
                <a:ext cx="241" cy="42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8" name="Oval 14">
                <a:extLst>
                  <a:ext uri="{FF2B5EF4-FFF2-40B4-BE49-F238E27FC236}">
                    <a16:creationId xmlns:a16="http://schemas.microsoft.com/office/drawing/2014/main" id="{430A1E6D-12B5-EBE2-9A43-B8F9039EE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5" y="2001"/>
                <a:ext cx="242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79" name="Oval 15">
                <a:extLst>
                  <a:ext uri="{FF2B5EF4-FFF2-40B4-BE49-F238E27FC236}">
                    <a16:creationId xmlns:a16="http://schemas.microsoft.com/office/drawing/2014/main" id="{C37488C7-8E73-4B0E-E17F-FF3E812B9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" y="2108"/>
                <a:ext cx="241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80" name="Oval 16">
                <a:extLst>
                  <a:ext uri="{FF2B5EF4-FFF2-40B4-BE49-F238E27FC236}">
                    <a16:creationId xmlns:a16="http://schemas.microsoft.com/office/drawing/2014/main" id="{EEE617D6-D0D0-B151-B8DE-C911B2686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6" y="2108"/>
                <a:ext cx="366" cy="1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658" name="Group 17">
              <a:extLst>
                <a:ext uri="{FF2B5EF4-FFF2-40B4-BE49-F238E27FC236}">
                  <a16:creationId xmlns:a16="http://schemas.microsoft.com/office/drawing/2014/main" id="{FDA9D0B6-132D-617F-9161-FAFEE71B3E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" y="1492"/>
              <a:ext cx="1448" cy="904"/>
              <a:chOff x="100" y="1492"/>
              <a:chExt cx="1448" cy="904"/>
            </a:xfrm>
          </p:grpSpPr>
          <p:sp>
            <p:nvSpPr>
              <p:cNvPr id="24659" name="Oval 18">
                <a:extLst>
                  <a:ext uri="{FF2B5EF4-FFF2-40B4-BE49-F238E27FC236}">
                    <a16:creationId xmlns:a16="http://schemas.microsoft.com/office/drawing/2014/main" id="{BE426290-7140-AEF9-F9B3-B6A340D53A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" y="1573"/>
                <a:ext cx="1240" cy="68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0" name="Oval 19">
                <a:extLst>
                  <a:ext uri="{FF2B5EF4-FFF2-40B4-BE49-F238E27FC236}">
                    <a16:creationId xmlns:a16="http://schemas.microsoft.com/office/drawing/2014/main" id="{C674643B-08BC-8548-DDF9-DC6483375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" y="1573"/>
                <a:ext cx="283" cy="9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1" name="Oval 20">
                <a:extLst>
                  <a:ext uri="{FF2B5EF4-FFF2-40B4-BE49-F238E27FC236}">
                    <a16:creationId xmlns:a16="http://schemas.microsoft.com/office/drawing/2014/main" id="{3488684A-1735-7943-F2A5-9B780C550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545"/>
                <a:ext cx="408" cy="18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2" name="Oval 21">
                <a:extLst>
                  <a:ext uri="{FF2B5EF4-FFF2-40B4-BE49-F238E27FC236}">
                    <a16:creationId xmlns:a16="http://schemas.microsoft.com/office/drawing/2014/main" id="{63546B3B-25C2-C399-6380-FBA1487DD7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1" y="1492"/>
                <a:ext cx="491" cy="3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3" name="Oval 22">
                <a:extLst>
                  <a:ext uri="{FF2B5EF4-FFF2-40B4-BE49-F238E27FC236}">
                    <a16:creationId xmlns:a16="http://schemas.microsoft.com/office/drawing/2014/main" id="{0DDCA2F8-522D-4BEA-896B-925881DA5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" y="1652"/>
                <a:ext cx="908" cy="20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4" name="Oval 23">
                <a:extLst>
                  <a:ext uri="{FF2B5EF4-FFF2-40B4-BE49-F238E27FC236}">
                    <a16:creationId xmlns:a16="http://schemas.microsoft.com/office/drawing/2014/main" id="{C8F63502-7518-07D6-8DF6-227ACA0531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7" y="1975"/>
                <a:ext cx="492" cy="42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5" name="Oval 24">
                <a:extLst>
                  <a:ext uri="{FF2B5EF4-FFF2-40B4-BE49-F238E27FC236}">
                    <a16:creationId xmlns:a16="http://schemas.microsoft.com/office/drawing/2014/main" id="{CE9705F7-2996-5275-4AD6-B4D7D06FF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2" y="1680"/>
                <a:ext cx="366" cy="23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6" name="Oval 25">
                <a:extLst>
                  <a:ext uri="{FF2B5EF4-FFF2-40B4-BE49-F238E27FC236}">
                    <a16:creationId xmlns:a16="http://schemas.microsoft.com/office/drawing/2014/main" id="{37EDF6E7-3BD2-3AE6-AE9F-A0BDA3550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" y="1788"/>
                <a:ext cx="242" cy="42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7" name="Oval 26">
                <a:extLst>
                  <a:ext uri="{FF2B5EF4-FFF2-40B4-BE49-F238E27FC236}">
                    <a16:creationId xmlns:a16="http://schemas.microsoft.com/office/drawing/2014/main" id="{43431080-9307-E868-2FA1-D645736EC3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4" y="2001"/>
                <a:ext cx="241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8" name="Oval 27">
                <a:extLst>
                  <a:ext uri="{FF2B5EF4-FFF2-40B4-BE49-F238E27FC236}">
                    <a16:creationId xmlns:a16="http://schemas.microsoft.com/office/drawing/2014/main" id="{1EC489E6-02EC-C02E-4195-D76FD52DA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" y="2108"/>
                <a:ext cx="242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69" name="Oval 28">
                <a:extLst>
                  <a:ext uri="{FF2B5EF4-FFF2-40B4-BE49-F238E27FC236}">
                    <a16:creationId xmlns:a16="http://schemas.microsoft.com/office/drawing/2014/main" id="{BBB35179-3326-518B-189F-BA1E1E06E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4" y="2108"/>
                <a:ext cx="367" cy="1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4582" name="Rectangle 29">
            <a:extLst>
              <a:ext uri="{FF2B5EF4-FFF2-40B4-BE49-F238E27FC236}">
                <a16:creationId xmlns:a16="http://schemas.microsoft.com/office/drawing/2014/main" id="{E4692719-EE72-43F1-CCF6-D59F11DC4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4567238"/>
            <a:ext cx="118462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88</a:t>
            </a:r>
          </a:p>
        </p:txBody>
      </p:sp>
      <p:sp>
        <p:nvSpPr>
          <p:cNvPr id="24583" name="Rectangle 30">
            <a:extLst>
              <a:ext uri="{FF2B5EF4-FFF2-40B4-BE49-F238E27FC236}">
                <a16:creationId xmlns:a16="http://schemas.microsoft.com/office/drawing/2014/main" id="{60343172-5725-7F53-4AB9-3361FC63EF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5839" y="5143501"/>
            <a:ext cx="101149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Princeton</a:t>
            </a:r>
          </a:p>
        </p:txBody>
      </p:sp>
      <p:sp>
        <p:nvSpPr>
          <p:cNvPr id="24584" name="Rectangle 31">
            <a:extLst>
              <a:ext uri="{FF2B5EF4-FFF2-40B4-BE49-F238E27FC236}">
                <a16:creationId xmlns:a16="http://schemas.microsoft.com/office/drawing/2014/main" id="{40F45DDA-53A8-93F8-79AB-49EDAF14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7326" y="6059488"/>
            <a:ext cx="2212975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128.112.0.0/16</a:t>
            </a:r>
          </a:p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AS path = 88</a:t>
            </a:r>
          </a:p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Next  Hop = 192.0.2.1</a:t>
            </a:r>
          </a:p>
        </p:txBody>
      </p:sp>
      <p:grpSp>
        <p:nvGrpSpPr>
          <p:cNvPr id="24585" name="Group 32">
            <a:extLst>
              <a:ext uri="{FF2B5EF4-FFF2-40B4-BE49-F238E27FC236}">
                <a16:creationId xmlns:a16="http://schemas.microsoft.com/office/drawing/2014/main" id="{DECBB058-09D4-F803-667F-30FE3CD46E80}"/>
              </a:ext>
            </a:extLst>
          </p:cNvPr>
          <p:cNvGrpSpPr>
            <a:grpSpLocks/>
          </p:cNvGrpSpPr>
          <p:nvPr/>
        </p:nvGrpSpPr>
        <p:grpSpPr bwMode="auto">
          <a:xfrm>
            <a:off x="4841875" y="3322638"/>
            <a:ext cx="2578100" cy="2349500"/>
            <a:chOff x="2116" y="820"/>
            <a:chExt cx="1624" cy="1480"/>
          </a:xfrm>
        </p:grpSpPr>
        <p:grpSp>
          <p:nvGrpSpPr>
            <p:cNvPr id="24633" name="Group 33">
              <a:extLst>
                <a:ext uri="{FF2B5EF4-FFF2-40B4-BE49-F238E27FC236}">
                  <a16:creationId xmlns:a16="http://schemas.microsoft.com/office/drawing/2014/main" id="{6835DD7E-F89C-545B-1DFE-D92DE998AD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24646" name="Oval 34">
                <a:extLst>
                  <a:ext uri="{FF2B5EF4-FFF2-40B4-BE49-F238E27FC236}">
                    <a16:creationId xmlns:a16="http://schemas.microsoft.com/office/drawing/2014/main" id="{87C63486-29C4-6477-7752-470FCFDB9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7" name="Oval 35">
                <a:extLst>
                  <a:ext uri="{FF2B5EF4-FFF2-40B4-BE49-F238E27FC236}">
                    <a16:creationId xmlns:a16="http://schemas.microsoft.com/office/drawing/2014/main" id="{61C28CAE-80F1-528C-0EE7-BDF0885F6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8" name="Oval 36">
                <a:extLst>
                  <a:ext uri="{FF2B5EF4-FFF2-40B4-BE49-F238E27FC236}">
                    <a16:creationId xmlns:a16="http://schemas.microsoft.com/office/drawing/2014/main" id="{038ADAA7-0B32-5031-F653-9C54FBAB2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9" name="Oval 37">
                <a:extLst>
                  <a:ext uri="{FF2B5EF4-FFF2-40B4-BE49-F238E27FC236}">
                    <a16:creationId xmlns:a16="http://schemas.microsoft.com/office/drawing/2014/main" id="{C287E0BD-8B96-AAB4-45C0-6A8223669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0" name="Oval 38">
                <a:extLst>
                  <a:ext uri="{FF2B5EF4-FFF2-40B4-BE49-F238E27FC236}">
                    <a16:creationId xmlns:a16="http://schemas.microsoft.com/office/drawing/2014/main" id="{2B06226B-324E-0599-27F5-405EC2C34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1" name="Oval 39">
                <a:extLst>
                  <a:ext uri="{FF2B5EF4-FFF2-40B4-BE49-F238E27FC236}">
                    <a16:creationId xmlns:a16="http://schemas.microsoft.com/office/drawing/2014/main" id="{8DFF018A-0B7B-20AF-975E-4B2E006F1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2" name="Oval 40">
                <a:extLst>
                  <a:ext uri="{FF2B5EF4-FFF2-40B4-BE49-F238E27FC236}">
                    <a16:creationId xmlns:a16="http://schemas.microsoft.com/office/drawing/2014/main" id="{AC1A9CC2-63D4-ADD8-FB7C-4D41ED8BE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3" name="Oval 41">
                <a:extLst>
                  <a:ext uri="{FF2B5EF4-FFF2-40B4-BE49-F238E27FC236}">
                    <a16:creationId xmlns:a16="http://schemas.microsoft.com/office/drawing/2014/main" id="{DD4C9A1A-B504-2083-4D0D-17EA1B550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4" name="Oval 42">
                <a:extLst>
                  <a:ext uri="{FF2B5EF4-FFF2-40B4-BE49-F238E27FC236}">
                    <a16:creationId xmlns:a16="http://schemas.microsoft.com/office/drawing/2014/main" id="{A02C78B2-465D-E45F-7815-DE83619C6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5" name="Oval 43">
                <a:extLst>
                  <a:ext uri="{FF2B5EF4-FFF2-40B4-BE49-F238E27FC236}">
                    <a16:creationId xmlns:a16="http://schemas.microsoft.com/office/drawing/2014/main" id="{1554CD97-880A-8818-17E7-2EBE6720D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56" name="Oval 44">
                <a:extLst>
                  <a:ext uri="{FF2B5EF4-FFF2-40B4-BE49-F238E27FC236}">
                    <a16:creationId xmlns:a16="http://schemas.microsoft.com/office/drawing/2014/main" id="{51EA88C0-F78F-1325-DE10-D07702F8E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634" name="Group 45">
              <a:extLst>
                <a:ext uri="{FF2B5EF4-FFF2-40B4-BE49-F238E27FC236}">
                  <a16:creationId xmlns:a16="http://schemas.microsoft.com/office/drawing/2014/main" id="{EA39DCF7-93FE-B76C-FF13-96874866FE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24635" name="Oval 46">
                <a:extLst>
                  <a:ext uri="{FF2B5EF4-FFF2-40B4-BE49-F238E27FC236}">
                    <a16:creationId xmlns:a16="http://schemas.microsoft.com/office/drawing/2014/main" id="{929A8D68-0D63-81EA-DE72-FF1F4F8B5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6" name="Oval 47">
                <a:extLst>
                  <a:ext uri="{FF2B5EF4-FFF2-40B4-BE49-F238E27FC236}">
                    <a16:creationId xmlns:a16="http://schemas.microsoft.com/office/drawing/2014/main" id="{B98AB32E-FB58-8A24-12F9-BB5F400A2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7" name="Oval 48">
                <a:extLst>
                  <a:ext uri="{FF2B5EF4-FFF2-40B4-BE49-F238E27FC236}">
                    <a16:creationId xmlns:a16="http://schemas.microsoft.com/office/drawing/2014/main" id="{004508AD-24AD-6CD5-DE0F-417E1B30B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8" name="Oval 49">
                <a:extLst>
                  <a:ext uri="{FF2B5EF4-FFF2-40B4-BE49-F238E27FC236}">
                    <a16:creationId xmlns:a16="http://schemas.microsoft.com/office/drawing/2014/main" id="{E4DEBB45-FEDB-C47B-24E4-432095E597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9" name="Oval 50">
                <a:extLst>
                  <a:ext uri="{FF2B5EF4-FFF2-40B4-BE49-F238E27FC236}">
                    <a16:creationId xmlns:a16="http://schemas.microsoft.com/office/drawing/2014/main" id="{5751E2C5-B4DF-2F9A-5EEF-C157E3AF86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0" name="Oval 51">
                <a:extLst>
                  <a:ext uri="{FF2B5EF4-FFF2-40B4-BE49-F238E27FC236}">
                    <a16:creationId xmlns:a16="http://schemas.microsoft.com/office/drawing/2014/main" id="{0F2929AE-C02B-A949-4F63-67E8735C43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1" name="Oval 52">
                <a:extLst>
                  <a:ext uri="{FF2B5EF4-FFF2-40B4-BE49-F238E27FC236}">
                    <a16:creationId xmlns:a16="http://schemas.microsoft.com/office/drawing/2014/main" id="{CBB60F50-D920-569D-8FD0-E273AE8B2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2" name="Oval 53">
                <a:extLst>
                  <a:ext uri="{FF2B5EF4-FFF2-40B4-BE49-F238E27FC236}">
                    <a16:creationId xmlns:a16="http://schemas.microsoft.com/office/drawing/2014/main" id="{D631E2EA-CE62-1099-3E41-B514ADF9A1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3" name="Oval 54">
                <a:extLst>
                  <a:ext uri="{FF2B5EF4-FFF2-40B4-BE49-F238E27FC236}">
                    <a16:creationId xmlns:a16="http://schemas.microsoft.com/office/drawing/2014/main" id="{7F2E2DE8-2379-9EA7-D205-D9F9C97D1A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4" name="Oval 55">
                <a:extLst>
                  <a:ext uri="{FF2B5EF4-FFF2-40B4-BE49-F238E27FC236}">
                    <a16:creationId xmlns:a16="http://schemas.microsoft.com/office/drawing/2014/main" id="{16BCCDFF-63B3-2DE4-E03F-2D44E34A6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45" name="Oval 56">
                <a:extLst>
                  <a:ext uri="{FF2B5EF4-FFF2-40B4-BE49-F238E27FC236}">
                    <a16:creationId xmlns:a16="http://schemas.microsoft.com/office/drawing/2014/main" id="{A541FBBF-2A7B-B552-C471-58999F2C6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4586" name="Rectangle 57">
            <a:extLst>
              <a:ext uri="{FF2B5EF4-FFF2-40B4-BE49-F238E27FC236}">
                <a16:creationId xmlns:a16="http://schemas.microsoft.com/office/drawing/2014/main" id="{3CAE184E-76CB-01C5-D12D-12E4759A0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621088"/>
            <a:ext cx="15700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7018</a:t>
            </a:r>
          </a:p>
        </p:txBody>
      </p:sp>
      <p:sp>
        <p:nvSpPr>
          <p:cNvPr id="24587" name="Rectangle 58">
            <a:extLst>
              <a:ext uri="{FF2B5EF4-FFF2-40B4-BE49-F238E27FC236}">
                <a16:creationId xmlns:a16="http://schemas.microsoft.com/office/drawing/2014/main" id="{8B212E76-9013-42E7-8DC4-981FBB485D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1544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Arial" panose="020B0604020202020204" pitchFamily="34" charset="0"/>
              </a:rPr>
              <a:t>AT&amp;T </a:t>
            </a:r>
          </a:p>
        </p:txBody>
      </p:sp>
      <p:sp>
        <p:nvSpPr>
          <p:cNvPr id="24588" name="Line 59">
            <a:extLst>
              <a:ext uri="{FF2B5EF4-FFF2-40B4-BE49-F238E27FC236}">
                <a16:creationId xmlns:a16="http://schemas.microsoft.com/office/drawing/2014/main" id="{97F55E26-39E7-226C-326C-6520E0AE88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7725" y="47640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Line 60">
            <a:extLst>
              <a:ext uri="{FF2B5EF4-FFF2-40B4-BE49-F238E27FC236}">
                <a16:creationId xmlns:a16="http://schemas.microsoft.com/office/drawing/2014/main" id="{CAFC711F-2BD5-F4A3-21B4-E6917700DF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44925" y="47640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90" name="Group 61">
            <a:extLst>
              <a:ext uri="{FF2B5EF4-FFF2-40B4-BE49-F238E27FC236}">
                <a16:creationId xmlns:a16="http://schemas.microsoft.com/office/drawing/2014/main" id="{69E9249C-9FCC-4F5E-A53C-8E3B5DC95FC9}"/>
              </a:ext>
            </a:extLst>
          </p:cNvPr>
          <p:cNvGrpSpPr>
            <a:grpSpLocks/>
          </p:cNvGrpSpPr>
          <p:nvPr/>
        </p:nvGrpSpPr>
        <p:grpSpPr bwMode="auto">
          <a:xfrm>
            <a:off x="8040688" y="4541838"/>
            <a:ext cx="2578100" cy="1282700"/>
            <a:chOff x="4131" y="1588"/>
            <a:chExt cx="1624" cy="808"/>
          </a:xfrm>
        </p:grpSpPr>
        <p:grpSp>
          <p:nvGrpSpPr>
            <p:cNvPr id="24609" name="Group 62">
              <a:extLst>
                <a:ext uri="{FF2B5EF4-FFF2-40B4-BE49-F238E27FC236}">
                  <a16:creationId xmlns:a16="http://schemas.microsoft.com/office/drawing/2014/main" id="{BCCA2D14-B7B1-8ABA-C73F-DEC2E421A9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24622" name="Oval 63">
                <a:extLst>
                  <a:ext uri="{FF2B5EF4-FFF2-40B4-BE49-F238E27FC236}">
                    <a16:creationId xmlns:a16="http://schemas.microsoft.com/office/drawing/2014/main" id="{656C604A-CCAA-4884-E3D0-30B4EA625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3" name="Oval 64">
                <a:extLst>
                  <a:ext uri="{FF2B5EF4-FFF2-40B4-BE49-F238E27FC236}">
                    <a16:creationId xmlns:a16="http://schemas.microsoft.com/office/drawing/2014/main" id="{544A3EAA-92BA-7528-161A-EB3167A02B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4" name="Oval 65">
                <a:extLst>
                  <a:ext uri="{FF2B5EF4-FFF2-40B4-BE49-F238E27FC236}">
                    <a16:creationId xmlns:a16="http://schemas.microsoft.com/office/drawing/2014/main" id="{8C9A72FD-2B59-E283-D255-5ADA53A12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5" name="Oval 66">
                <a:extLst>
                  <a:ext uri="{FF2B5EF4-FFF2-40B4-BE49-F238E27FC236}">
                    <a16:creationId xmlns:a16="http://schemas.microsoft.com/office/drawing/2014/main" id="{291A20C4-E46D-CD44-CAF2-1C53C459C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6" name="Oval 67">
                <a:extLst>
                  <a:ext uri="{FF2B5EF4-FFF2-40B4-BE49-F238E27FC236}">
                    <a16:creationId xmlns:a16="http://schemas.microsoft.com/office/drawing/2014/main" id="{27A62B32-4D8F-231B-E5ED-F873A59CE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7" name="Oval 68">
                <a:extLst>
                  <a:ext uri="{FF2B5EF4-FFF2-40B4-BE49-F238E27FC236}">
                    <a16:creationId xmlns:a16="http://schemas.microsoft.com/office/drawing/2014/main" id="{9FF435BF-E1B7-1C04-1213-DB8070B08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8" name="Oval 69">
                <a:extLst>
                  <a:ext uri="{FF2B5EF4-FFF2-40B4-BE49-F238E27FC236}">
                    <a16:creationId xmlns:a16="http://schemas.microsoft.com/office/drawing/2014/main" id="{F4F96ACA-C968-6610-F2B9-FF99333644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9" name="Oval 70">
                <a:extLst>
                  <a:ext uri="{FF2B5EF4-FFF2-40B4-BE49-F238E27FC236}">
                    <a16:creationId xmlns:a16="http://schemas.microsoft.com/office/drawing/2014/main" id="{2FD0D62A-8BDF-1384-5382-8F3339D5B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0" name="Oval 71">
                <a:extLst>
                  <a:ext uri="{FF2B5EF4-FFF2-40B4-BE49-F238E27FC236}">
                    <a16:creationId xmlns:a16="http://schemas.microsoft.com/office/drawing/2014/main" id="{4030E5C5-71A5-07BF-42A5-4BD4DFEAC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1" name="Oval 72">
                <a:extLst>
                  <a:ext uri="{FF2B5EF4-FFF2-40B4-BE49-F238E27FC236}">
                    <a16:creationId xmlns:a16="http://schemas.microsoft.com/office/drawing/2014/main" id="{B4B70544-B6F3-03F0-FF8B-F1394F2D4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32" name="Oval 73">
                <a:extLst>
                  <a:ext uri="{FF2B5EF4-FFF2-40B4-BE49-F238E27FC236}">
                    <a16:creationId xmlns:a16="http://schemas.microsoft.com/office/drawing/2014/main" id="{E2327648-ECC1-7C5E-5181-60DFB0E8E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4610" name="Group 74">
              <a:extLst>
                <a:ext uri="{FF2B5EF4-FFF2-40B4-BE49-F238E27FC236}">
                  <a16:creationId xmlns:a16="http://schemas.microsoft.com/office/drawing/2014/main" id="{D83845AE-DD8B-DDC4-E4C0-8DCD1E1474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24611" name="Oval 75">
                <a:extLst>
                  <a:ext uri="{FF2B5EF4-FFF2-40B4-BE49-F238E27FC236}">
                    <a16:creationId xmlns:a16="http://schemas.microsoft.com/office/drawing/2014/main" id="{FC20D5E7-2C8E-4063-2178-67577BA2B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2" name="Oval 76">
                <a:extLst>
                  <a:ext uri="{FF2B5EF4-FFF2-40B4-BE49-F238E27FC236}">
                    <a16:creationId xmlns:a16="http://schemas.microsoft.com/office/drawing/2014/main" id="{B65604F2-98E0-A055-151D-162DB2FFD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3" name="Oval 77">
                <a:extLst>
                  <a:ext uri="{FF2B5EF4-FFF2-40B4-BE49-F238E27FC236}">
                    <a16:creationId xmlns:a16="http://schemas.microsoft.com/office/drawing/2014/main" id="{0579CE43-427E-2B5C-5F42-A40DB96BB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4" name="Oval 78">
                <a:extLst>
                  <a:ext uri="{FF2B5EF4-FFF2-40B4-BE49-F238E27FC236}">
                    <a16:creationId xmlns:a16="http://schemas.microsoft.com/office/drawing/2014/main" id="{73EB57E0-5DF1-AF8E-2EFF-410B2A894C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5" name="Oval 79">
                <a:extLst>
                  <a:ext uri="{FF2B5EF4-FFF2-40B4-BE49-F238E27FC236}">
                    <a16:creationId xmlns:a16="http://schemas.microsoft.com/office/drawing/2014/main" id="{45218371-864D-3923-D019-3CBCCBCA0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6" name="Oval 80">
                <a:extLst>
                  <a:ext uri="{FF2B5EF4-FFF2-40B4-BE49-F238E27FC236}">
                    <a16:creationId xmlns:a16="http://schemas.microsoft.com/office/drawing/2014/main" id="{58C9F62C-8593-2ACE-5710-40104636C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7" name="Oval 81">
                <a:extLst>
                  <a:ext uri="{FF2B5EF4-FFF2-40B4-BE49-F238E27FC236}">
                    <a16:creationId xmlns:a16="http://schemas.microsoft.com/office/drawing/2014/main" id="{8B18C970-8C01-3D42-B8BB-2B6C4B43F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8" name="Oval 82">
                <a:extLst>
                  <a:ext uri="{FF2B5EF4-FFF2-40B4-BE49-F238E27FC236}">
                    <a16:creationId xmlns:a16="http://schemas.microsoft.com/office/drawing/2014/main" id="{80AEC7A9-4EE5-7768-C349-8E05A6B44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19" name="Oval 83">
                <a:extLst>
                  <a:ext uri="{FF2B5EF4-FFF2-40B4-BE49-F238E27FC236}">
                    <a16:creationId xmlns:a16="http://schemas.microsoft.com/office/drawing/2014/main" id="{46669571-1964-DE88-454A-AA1AAE65D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0" name="Oval 84">
                <a:extLst>
                  <a:ext uri="{FF2B5EF4-FFF2-40B4-BE49-F238E27FC236}">
                    <a16:creationId xmlns:a16="http://schemas.microsoft.com/office/drawing/2014/main" id="{7CB3A410-E9C1-4BA7-5D01-6499FC284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4621" name="Oval 85">
                <a:extLst>
                  <a:ext uri="{FF2B5EF4-FFF2-40B4-BE49-F238E27FC236}">
                    <a16:creationId xmlns:a16="http://schemas.microsoft.com/office/drawing/2014/main" id="{E76A863F-6D21-8267-AC84-9119653FB5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4591" name="Rectangle 86">
            <a:extLst>
              <a:ext uri="{FF2B5EF4-FFF2-40B4-BE49-F238E27FC236}">
                <a16:creationId xmlns:a16="http://schemas.microsoft.com/office/drawing/2014/main" id="{CB29B07F-3839-8C72-46A2-8C84A2811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3638" y="4581526"/>
            <a:ext cx="11731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11</a:t>
            </a:r>
          </a:p>
        </p:txBody>
      </p:sp>
      <p:sp>
        <p:nvSpPr>
          <p:cNvPr id="24592" name="Rectangle 87">
            <a:extLst>
              <a:ext uri="{FF2B5EF4-FFF2-40B4-BE49-F238E27FC236}">
                <a16:creationId xmlns:a16="http://schemas.microsoft.com/office/drawing/2014/main" id="{2D94D6B6-7293-44E7-275F-3326C231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5725" y="5080001"/>
            <a:ext cx="594458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Yale </a:t>
            </a:r>
          </a:p>
        </p:txBody>
      </p:sp>
      <p:pic>
        <p:nvPicPr>
          <p:cNvPr id="24593" name="Picture 88">
            <a:extLst>
              <a:ext uri="{FF2B5EF4-FFF2-40B4-BE49-F238E27FC236}">
                <a16:creationId xmlns:a16="http://schemas.microsoft.com/office/drawing/2014/main" id="{B9CCE065-82E4-0067-9C7C-237139DEF45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364" y="48037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Picture 89">
            <a:extLst>
              <a:ext uri="{FF2B5EF4-FFF2-40B4-BE49-F238E27FC236}">
                <a16:creationId xmlns:a16="http://schemas.microsoft.com/office/drawing/2014/main" id="{444F25C0-02B5-16E7-0750-5C47D1FD144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164" y="51085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5" name="Picture 90">
            <a:extLst>
              <a:ext uri="{FF2B5EF4-FFF2-40B4-BE49-F238E27FC236}">
                <a16:creationId xmlns:a16="http://schemas.microsoft.com/office/drawing/2014/main" id="{FB832EA9-8711-D44F-5837-9C88488C776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64" y="45751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6" name="Picture 91">
            <a:extLst>
              <a:ext uri="{FF2B5EF4-FFF2-40B4-BE49-F238E27FC236}">
                <a16:creationId xmlns:a16="http://schemas.microsoft.com/office/drawing/2014/main" id="{B860AA59-B2C2-3784-8A43-1F59192226E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964" y="4575176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7" name="Line 92">
            <a:extLst>
              <a:ext uri="{FF2B5EF4-FFF2-40B4-BE49-F238E27FC236}">
                <a16:creationId xmlns:a16="http://schemas.microsoft.com/office/drawing/2014/main" id="{FC1FCA11-B85A-20AA-6D9B-25C95BB063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25" y="47640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8" name="Line 93">
            <a:extLst>
              <a:ext uri="{FF2B5EF4-FFF2-40B4-BE49-F238E27FC236}">
                <a16:creationId xmlns:a16="http://schemas.microsoft.com/office/drawing/2014/main" id="{93A98E03-B619-CE12-3FB2-6185712C50C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1125" y="4002088"/>
            <a:ext cx="76200" cy="7620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9" name="Rectangle 94">
            <a:extLst>
              <a:ext uri="{FF2B5EF4-FFF2-40B4-BE49-F238E27FC236}">
                <a16:creationId xmlns:a16="http://schemas.microsoft.com/office/drawing/2014/main" id="{89467115-5509-AB93-2191-94C35B8203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588" y="3582989"/>
            <a:ext cx="1340110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192.0.2.1</a:t>
            </a:r>
          </a:p>
        </p:txBody>
      </p:sp>
      <p:sp>
        <p:nvSpPr>
          <p:cNvPr id="24600" name="Rectangle 95">
            <a:extLst>
              <a:ext uri="{FF2B5EF4-FFF2-40B4-BE49-F238E27FC236}">
                <a16:creationId xmlns:a16="http://schemas.microsoft.com/office/drawing/2014/main" id="{8272EF60-70BD-0900-123E-6D550CED8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2526" y="6059488"/>
            <a:ext cx="2551113" cy="825500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128.112.0.0/16</a:t>
            </a:r>
          </a:p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AS path = 7018 88</a:t>
            </a:r>
          </a:p>
          <a:p>
            <a:pPr algn="l"/>
            <a:r>
              <a:rPr lang="en-US" altLang="en-US" sz="1600">
                <a:solidFill>
                  <a:schemeClr val="bg1"/>
                </a:solidFill>
                <a:latin typeface="Arial" panose="020B0604020202020204" pitchFamily="34" charset="0"/>
              </a:rPr>
              <a:t>Next  Hop = 12.127.0.121</a:t>
            </a:r>
          </a:p>
        </p:txBody>
      </p:sp>
      <p:sp>
        <p:nvSpPr>
          <p:cNvPr id="24601" name="Line 96">
            <a:extLst>
              <a:ext uri="{FF2B5EF4-FFF2-40B4-BE49-F238E27FC236}">
                <a16:creationId xmlns:a16="http://schemas.microsoft.com/office/drawing/2014/main" id="{3CE7AAC0-229A-4B87-0090-2170A0404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3925" y="3849688"/>
            <a:ext cx="685800" cy="83820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2" name="Rectangle 97">
            <a:extLst>
              <a:ext uri="{FF2B5EF4-FFF2-40B4-BE49-F238E27FC236}">
                <a16:creationId xmlns:a16="http://schemas.microsoft.com/office/drawing/2014/main" id="{EA50E54D-B0D8-B685-2BEB-6EB0FEA85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6651" y="3452814"/>
            <a:ext cx="1801775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>
                <a:latin typeface="Times New Roman" panose="02020603050405020304" pitchFamily="18" charset="0"/>
              </a:rPr>
              <a:t>12.127.0.121</a:t>
            </a:r>
          </a:p>
        </p:txBody>
      </p:sp>
      <p:sp>
        <p:nvSpPr>
          <p:cNvPr id="24603" name="Line 98">
            <a:extLst>
              <a:ext uri="{FF2B5EF4-FFF2-40B4-BE49-F238E27FC236}">
                <a16:creationId xmlns:a16="http://schemas.microsoft.com/office/drawing/2014/main" id="{839897ED-A6DB-A254-BE1F-33C2D6F4B4DB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4525" y="5221288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4" name="Line 99">
            <a:extLst>
              <a:ext uri="{FF2B5EF4-FFF2-40B4-BE49-F238E27FC236}">
                <a16:creationId xmlns:a16="http://schemas.microsoft.com/office/drawing/2014/main" id="{0399C92A-65F1-F914-C0A1-275FAD327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54913" y="5189538"/>
            <a:ext cx="0" cy="9906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5" name="Line 100">
            <a:extLst>
              <a:ext uri="{FF2B5EF4-FFF2-40B4-BE49-F238E27FC236}">
                <a16:creationId xmlns:a16="http://schemas.microsoft.com/office/drawing/2014/main" id="{AE4A7ADC-E751-FD03-B9B3-34022FCFC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4725" y="4992688"/>
            <a:ext cx="0" cy="1066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06" name="AutoShape 101">
            <a:extLst>
              <a:ext uri="{FF2B5EF4-FFF2-40B4-BE49-F238E27FC236}">
                <a16:creationId xmlns:a16="http://schemas.microsoft.com/office/drawing/2014/main" id="{630C67A7-1377-7E0E-1809-08BFBDE06B97}"/>
              </a:ext>
            </a:extLst>
          </p:cNvPr>
          <p:cNvSpPr>
            <a:spLocks noChangeArrowheads="1"/>
          </p:cNvSpPr>
          <p:nvPr/>
        </p:nvSpPr>
        <p:spPr bwMode="auto">
          <a:xfrm rot="21175726">
            <a:off x="4225925" y="49164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7" name="AutoShape 102">
            <a:extLst>
              <a:ext uri="{FF2B5EF4-FFF2-40B4-BE49-F238E27FC236}">
                <a16:creationId xmlns:a16="http://schemas.microsoft.com/office/drawing/2014/main" id="{967FC00C-0812-7964-2F34-64D7B64B3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9925" y="48402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608" name="AutoShape 103">
            <a:extLst>
              <a:ext uri="{FF2B5EF4-FFF2-40B4-BE49-F238E27FC236}">
                <a16:creationId xmlns:a16="http://schemas.microsoft.com/office/drawing/2014/main" id="{3AD926D2-C5C9-F2BF-8591-25C7310F35B3}"/>
              </a:ext>
            </a:extLst>
          </p:cNvPr>
          <p:cNvSpPr>
            <a:spLocks noChangeArrowheads="1"/>
          </p:cNvSpPr>
          <p:nvPr/>
        </p:nvSpPr>
        <p:spPr bwMode="auto">
          <a:xfrm rot="1635718">
            <a:off x="7426325" y="50688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FF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400" b="0">
              <a:latin typeface="Arial Black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38D008-6FE5-11BD-3ABD-2B37FBCEB2A9}"/>
              </a:ext>
            </a:extLst>
          </p:cNvPr>
          <p:cNvSpPr txBox="1"/>
          <p:nvPr/>
        </p:nvSpPr>
        <p:spPr>
          <a:xfrm>
            <a:off x="334310" y="4251881"/>
            <a:ext cx="1753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Helvetica" pitchFamily="2" charset="0"/>
              </a:rPr>
              <a:t>128.112.0.0/16</a:t>
            </a:r>
            <a:endParaRPr lang="en-US" b="1" dirty="0">
              <a:latin typeface="Helvetica" pitchFamily="2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C30D5EC1-E35E-E3BB-5981-3CAF1AC5C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Path Selection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2A3501C-E1D8-8EA1-34A8-420266418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3413" y="1690688"/>
            <a:ext cx="7124514" cy="5014912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Simplest case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Shortest AS path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Arbitrary tie break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Three-hop AS path preferred over a five-hop AS path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AS 12654 prefers path through Global Crossing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But, BGP is not limited to shortest-path routing</a:t>
            </a:r>
          </a:p>
          <a:p>
            <a:pPr lvl="1">
              <a:lnSpc>
                <a:spcPct val="90000"/>
              </a:lnSpc>
            </a:pPr>
            <a:r>
              <a:rPr lang="en-US" altLang="en-US" sz="2800" dirty="0"/>
              <a:t>Policy-based routing</a:t>
            </a:r>
          </a:p>
        </p:txBody>
      </p:sp>
      <p:grpSp>
        <p:nvGrpSpPr>
          <p:cNvPr id="25605" name="Group 4">
            <a:extLst>
              <a:ext uri="{FF2B5EF4-FFF2-40B4-BE49-F238E27FC236}">
                <a16:creationId xmlns:a16="http://schemas.microsoft.com/office/drawing/2014/main" id="{BB6E3077-E7EF-ED82-EC20-2F45C183C9BA}"/>
              </a:ext>
            </a:extLst>
          </p:cNvPr>
          <p:cNvGrpSpPr>
            <a:grpSpLocks/>
          </p:cNvGrpSpPr>
          <p:nvPr/>
        </p:nvGrpSpPr>
        <p:grpSpPr bwMode="auto">
          <a:xfrm>
            <a:off x="7661275" y="1163638"/>
            <a:ext cx="2578100" cy="1282700"/>
            <a:chOff x="3987" y="340"/>
            <a:chExt cx="1624" cy="808"/>
          </a:xfrm>
        </p:grpSpPr>
        <p:grpSp>
          <p:nvGrpSpPr>
            <p:cNvPr id="25666" name="Group 5">
              <a:extLst>
                <a:ext uri="{FF2B5EF4-FFF2-40B4-BE49-F238E27FC236}">
                  <a16:creationId xmlns:a16="http://schemas.microsoft.com/office/drawing/2014/main" id="{148DE703-69F8-3151-D70D-8B54CD4E8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2" y="340"/>
              <a:ext cx="1589" cy="808"/>
              <a:chOff x="4022" y="340"/>
              <a:chExt cx="1589" cy="808"/>
            </a:xfrm>
          </p:grpSpPr>
          <p:sp>
            <p:nvSpPr>
              <p:cNvPr id="25679" name="Oval 6">
                <a:extLst>
                  <a:ext uri="{FF2B5EF4-FFF2-40B4-BE49-F238E27FC236}">
                    <a16:creationId xmlns:a16="http://schemas.microsoft.com/office/drawing/2014/main" id="{BB52AB87-A45F-06EE-16F7-5F0B890DC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8" y="412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0" name="Oval 7">
                <a:extLst>
                  <a:ext uri="{FF2B5EF4-FFF2-40B4-BE49-F238E27FC236}">
                    <a16:creationId xmlns:a16="http://schemas.microsoft.com/office/drawing/2014/main" id="{A4E650B0-1FF6-2803-60C6-C8CEA2831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12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1" name="Oval 8">
                <a:extLst>
                  <a:ext uri="{FF2B5EF4-FFF2-40B4-BE49-F238E27FC236}">
                    <a16:creationId xmlns:a16="http://schemas.microsoft.com/office/drawing/2014/main" id="{D88EBC64-62A5-09E2-D1E4-3A5E95E2C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6" y="388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2" name="Oval 9">
                <a:extLst>
                  <a:ext uri="{FF2B5EF4-FFF2-40B4-BE49-F238E27FC236}">
                    <a16:creationId xmlns:a16="http://schemas.microsoft.com/office/drawing/2014/main" id="{1D5E68BF-B7D5-1A52-4F34-DED7CD3D4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15" y="340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3" name="Oval 10">
                <a:extLst>
                  <a:ext uri="{FF2B5EF4-FFF2-40B4-BE49-F238E27FC236}">
                    <a16:creationId xmlns:a16="http://schemas.microsoft.com/office/drawing/2014/main" id="{13FCF4D0-DFDF-2166-E164-28F014036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2" y="484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4" name="Oval 11">
                <a:extLst>
                  <a:ext uri="{FF2B5EF4-FFF2-40B4-BE49-F238E27FC236}">
                    <a16:creationId xmlns:a16="http://schemas.microsoft.com/office/drawing/2014/main" id="{023BDAE1-ED78-47E7-7EE8-6484481C6E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24" y="772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5" name="Oval 12">
                <a:extLst>
                  <a:ext uri="{FF2B5EF4-FFF2-40B4-BE49-F238E27FC236}">
                    <a16:creationId xmlns:a16="http://schemas.microsoft.com/office/drawing/2014/main" id="{40E6D2EA-AD67-7711-151B-8BBA90EC9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8" y="508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6" name="Oval 13">
                <a:extLst>
                  <a:ext uri="{FF2B5EF4-FFF2-40B4-BE49-F238E27FC236}">
                    <a16:creationId xmlns:a16="http://schemas.microsoft.com/office/drawing/2014/main" id="{6A54FB75-338A-73D4-807F-FE08B3121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3" y="604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7" name="Oval 14">
                <a:extLst>
                  <a:ext uri="{FF2B5EF4-FFF2-40B4-BE49-F238E27FC236}">
                    <a16:creationId xmlns:a16="http://schemas.microsoft.com/office/drawing/2014/main" id="{DC0B8BAD-FEBA-4B1E-BA31-0A8E08C3D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4" y="796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8" name="Oval 15">
                <a:extLst>
                  <a:ext uri="{FF2B5EF4-FFF2-40B4-BE49-F238E27FC236}">
                    <a16:creationId xmlns:a16="http://schemas.microsoft.com/office/drawing/2014/main" id="{D92F6210-D192-EC17-2D53-B6631614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1" y="892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89" name="Oval 16">
                <a:extLst>
                  <a:ext uri="{FF2B5EF4-FFF2-40B4-BE49-F238E27FC236}">
                    <a16:creationId xmlns:a16="http://schemas.microsoft.com/office/drawing/2014/main" id="{A0824827-E732-AB31-4F75-571014F6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892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5667" name="Group 17">
              <a:extLst>
                <a:ext uri="{FF2B5EF4-FFF2-40B4-BE49-F238E27FC236}">
                  <a16:creationId xmlns:a16="http://schemas.microsoft.com/office/drawing/2014/main" id="{41B29AC8-E6CD-4A06-E4AC-228498F56B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340"/>
              <a:ext cx="1589" cy="808"/>
              <a:chOff x="3987" y="340"/>
              <a:chExt cx="1589" cy="808"/>
            </a:xfrm>
          </p:grpSpPr>
          <p:sp>
            <p:nvSpPr>
              <p:cNvPr id="25668" name="Oval 18">
                <a:extLst>
                  <a:ext uri="{FF2B5EF4-FFF2-40B4-BE49-F238E27FC236}">
                    <a16:creationId xmlns:a16="http://schemas.microsoft.com/office/drawing/2014/main" id="{C0229564-3F07-DD76-3649-92801C60D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4" y="412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9" name="Oval 19">
                <a:extLst>
                  <a:ext uri="{FF2B5EF4-FFF2-40B4-BE49-F238E27FC236}">
                    <a16:creationId xmlns:a16="http://schemas.microsoft.com/office/drawing/2014/main" id="{B85DECA7-9336-1D98-02BF-4CE2EFEF6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9" y="412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0" name="Oval 20">
                <a:extLst>
                  <a:ext uri="{FF2B5EF4-FFF2-40B4-BE49-F238E27FC236}">
                    <a16:creationId xmlns:a16="http://schemas.microsoft.com/office/drawing/2014/main" id="{8A889D33-016E-EAC4-6301-D4CA16C9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1" y="388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1" name="Oval 21">
                <a:extLst>
                  <a:ext uri="{FF2B5EF4-FFF2-40B4-BE49-F238E27FC236}">
                    <a16:creationId xmlns:a16="http://schemas.microsoft.com/office/drawing/2014/main" id="{AC21C3CC-E10C-3755-2AB2-B0716DFEC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0" y="340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2" name="Oval 22">
                <a:extLst>
                  <a:ext uri="{FF2B5EF4-FFF2-40B4-BE49-F238E27FC236}">
                    <a16:creationId xmlns:a16="http://schemas.microsoft.com/office/drawing/2014/main" id="{89AE5582-E74C-5FE3-2756-BC37E1BAB8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7" y="484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3" name="Oval 23">
                <a:extLst>
                  <a:ext uri="{FF2B5EF4-FFF2-40B4-BE49-F238E27FC236}">
                    <a16:creationId xmlns:a16="http://schemas.microsoft.com/office/drawing/2014/main" id="{1EAF5505-C8CC-77CA-4B8C-BC8DDEFAA2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772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4" name="Oval 24">
                <a:extLst>
                  <a:ext uri="{FF2B5EF4-FFF2-40B4-BE49-F238E27FC236}">
                    <a16:creationId xmlns:a16="http://schemas.microsoft.com/office/drawing/2014/main" id="{7E6122C5-3CD5-3607-C2CC-3BC463E696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3" y="508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5" name="Oval 25">
                <a:extLst>
                  <a:ext uri="{FF2B5EF4-FFF2-40B4-BE49-F238E27FC236}">
                    <a16:creationId xmlns:a16="http://schemas.microsoft.com/office/drawing/2014/main" id="{AA1348CF-74F8-3D2D-6B08-524948C74B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8" y="604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6" name="Oval 26">
                <a:extLst>
                  <a:ext uri="{FF2B5EF4-FFF2-40B4-BE49-F238E27FC236}">
                    <a16:creationId xmlns:a16="http://schemas.microsoft.com/office/drawing/2014/main" id="{68C46C45-0A1E-27BC-D9DB-71ABC38E1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9" y="796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7" name="Oval 27">
                <a:extLst>
                  <a:ext uri="{FF2B5EF4-FFF2-40B4-BE49-F238E27FC236}">
                    <a16:creationId xmlns:a16="http://schemas.microsoft.com/office/drawing/2014/main" id="{F59406E7-C197-6156-B354-5D7F15BDC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7" y="892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78" name="Oval 28">
                <a:extLst>
                  <a:ext uri="{FF2B5EF4-FFF2-40B4-BE49-F238E27FC236}">
                    <a16:creationId xmlns:a16="http://schemas.microsoft.com/office/drawing/2014/main" id="{552207D3-0AB5-15C5-A8F8-906E9E72B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6" y="892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pSp>
        <p:nvGrpSpPr>
          <p:cNvPr id="25606" name="Group 29">
            <a:extLst>
              <a:ext uri="{FF2B5EF4-FFF2-40B4-BE49-F238E27FC236}">
                <a16:creationId xmlns:a16="http://schemas.microsoft.com/office/drawing/2014/main" id="{CA5ADDAD-B1F2-7044-ECFC-98ABB972CAB5}"/>
              </a:ext>
            </a:extLst>
          </p:cNvPr>
          <p:cNvGrpSpPr>
            <a:grpSpLocks/>
          </p:cNvGrpSpPr>
          <p:nvPr/>
        </p:nvGrpSpPr>
        <p:grpSpPr bwMode="auto">
          <a:xfrm>
            <a:off x="8118475" y="5659438"/>
            <a:ext cx="1893888" cy="1130300"/>
            <a:chOff x="4275" y="3172"/>
            <a:chExt cx="1193" cy="712"/>
          </a:xfrm>
        </p:grpSpPr>
        <p:grpSp>
          <p:nvGrpSpPr>
            <p:cNvPr id="25642" name="Group 30">
              <a:extLst>
                <a:ext uri="{FF2B5EF4-FFF2-40B4-BE49-F238E27FC236}">
                  <a16:creationId xmlns:a16="http://schemas.microsoft.com/office/drawing/2014/main" id="{EC2EEF86-7A35-1669-4B4F-229AB1C13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1" y="3172"/>
              <a:ext cx="1167" cy="712"/>
              <a:chOff x="4301" y="3172"/>
              <a:chExt cx="1167" cy="712"/>
            </a:xfrm>
          </p:grpSpPr>
          <p:sp>
            <p:nvSpPr>
              <p:cNvPr id="25655" name="Oval 31">
                <a:extLst>
                  <a:ext uri="{FF2B5EF4-FFF2-40B4-BE49-F238E27FC236}">
                    <a16:creationId xmlns:a16="http://schemas.microsoft.com/office/drawing/2014/main" id="{9F4F7470-1312-B800-73E5-F008A427E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1" y="3236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6" name="Oval 32">
                <a:extLst>
                  <a:ext uri="{FF2B5EF4-FFF2-40B4-BE49-F238E27FC236}">
                    <a16:creationId xmlns:a16="http://schemas.microsoft.com/office/drawing/2014/main" id="{C04049CA-D19A-74C5-39D8-402652CB6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5" y="3236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7" name="Oval 33">
                <a:extLst>
                  <a:ext uri="{FF2B5EF4-FFF2-40B4-BE49-F238E27FC236}">
                    <a16:creationId xmlns:a16="http://schemas.microsoft.com/office/drawing/2014/main" id="{0071CFD3-30BB-564B-2E9D-0C7CFBED1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39" y="3214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8" name="Oval 34">
                <a:extLst>
                  <a:ext uri="{FF2B5EF4-FFF2-40B4-BE49-F238E27FC236}">
                    <a16:creationId xmlns:a16="http://schemas.microsoft.com/office/drawing/2014/main" id="{A9E9B908-DDF8-62ED-2723-3EE94E907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7" y="3172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9" name="Oval 35">
                <a:extLst>
                  <a:ext uri="{FF2B5EF4-FFF2-40B4-BE49-F238E27FC236}">
                    <a16:creationId xmlns:a16="http://schemas.microsoft.com/office/drawing/2014/main" id="{3ED25008-5573-9B1B-10EA-4DC810C3B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299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0" name="Oval 36">
                <a:extLst>
                  <a:ext uri="{FF2B5EF4-FFF2-40B4-BE49-F238E27FC236}">
                    <a16:creationId xmlns:a16="http://schemas.microsoft.com/office/drawing/2014/main" id="{A455FAC8-EE4F-FFB1-30FF-C64BBF5E9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0" y="3554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1" name="Oval 37">
                <a:extLst>
                  <a:ext uri="{FF2B5EF4-FFF2-40B4-BE49-F238E27FC236}">
                    <a16:creationId xmlns:a16="http://schemas.microsoft.com/office/drawing/2014/main" id="{5DF2E875-7D51-E253-EB44-90F5DFD83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4" y="3321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2" name="Oval 38">
                <a:extLst>
                  <a:ext uri="{FF2B5EF4-FFF2-40B4-BE49-F238E27FC236}">
                    <a16:creationId xmlns:a16="http://schemas.microsoft.com/office/drawing/2014/main" id="{278BB66F-9747-642B-0B31-DB38FD837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405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3" name="Oval 39">
                <a:extLst>
                  <a:ext uri="{FF2B5EF4-FFF2-40B4-BE49-F238E27FC236}">
                    <a16:creationId xmlns:a16="http://schemas.microsoft.com/office/drawing/2014/main" id="{80742C12-6345-2926-751D-5DBC4A3D0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07" y="3574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4" name="Oval 40">
                <a:extLst>
                  <a:ext uri="{FF2B5EF4-FFF2-40B4-BE49-F238E27FC236}">
                    <a16:creationId xmlns:a16="http://schemas.microsoft.com/office/drawing/2014/main" id="{97F8FD60-F149-A80F-EC78-C5D688FFB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6" y="3659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65" name="Oval 41">
                <a:extLst>
                  <a:ext uri="{FF2B5EF4-FFF2-40B4-BE49-F238E27FC236}">
                    <a16:creationId xmlns:a16="http://schemas.microsoft.com/office/drawing/2014/main" id="{89832E9B-5894-8F3C-7CA3-D75490B76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6" y="3659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5643" name="Group 42">
              <a:extLst>
                <a:ext uri="{FF2B5EF4-FFF2-40B4-BE49-F238E27FC236}">
                  <a16:creationId xmlns:a16="http://schemas.microsoft.com/office/drawing/2014/main" id="{71506F20-49B9-D562-2E07-68B4738E5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5" y="3172"/>
              <a:ext cx="1167" cy="712"/>
              <a:chOff x="4275" y="3172"/>
              <a:chExt cx="1167" cy="712"/>
            </a:xfrm>
          </p:grpSpPr>
          <p:sp>
            <p:nvSpPr>
              <p:cNvPr id="25644" name="Oval 43">
                <a:extLst>
                  <a:ext uri="{FF2B5EF4-FFF2-40B4-BE49-F238E27FC236}">
                    <a16:creationId xmlns:a16="http://schemas.microsoft.com/office/drawing/2014/main" id="{C41A6998-5B46-4227-89B3-A10CDC750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6" y="3236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5" name="Oval 44">
                <a:extLst>
                  <a:ext uri="{FF2B5EF4-FFF2-40B4-BE49-F238E27FC236}">
                    <a16:creationId xmlns:a16="http://schemas.microsoft.com/office/drawing/2014/main" id="{08C8F49A-0E96-0605-9475-E1EC4BB7E7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9" y="3236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6" name="Oval 45">
                <a:extLst>
                  <a:ext uri="{FF2B5EF4-FFF2-40B4-BE49-F238E27FC236}">
                    <a16:creationId xmlns:a16="http://schemas.microsoft.com/office/drawing/2014/main" id="{F333A01A-DD97-4308-F0B9-F094C8CC9B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4" y="3214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7" name="Oval 46">
                <a:extLst>
                  <a:ext uri="{FF2B5EF4-FFF2-40B4-BE49-F238E27FC236}">
                    <a16:creationId xmlns:a16="http://schemas.microsoft.com/office/drawing/2014/main" id="{0C3ABF84-F208-0B8C-B8A9-A1262D4344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2" y="3172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8" name="Oval 47">
                <a:extLst>
                  <a:ext uri="{FF2B5EF4-FFF2-40B4-BE49-F238E27FC236}">
                    <a16:creationId xmlns:a16="http://schemas.microsoft.com/office/drawing/2014/main" id="{2D19F48A-F9B2-CC65-4EBB-6B18772DB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5" y="3299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9" name="Oval 48">
                <a:extLst>
                  <a:ext uri="{FF2B5EF4-FFF2-40B4-BE49-F238E27FC236}">
                    <a16:creationId xmlns:a16="http://schemas.microsoft.com/office/drawing/2014/main" id="{B32122B0-D493-33C9-AB0E-1838F3183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4" y="3554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0" name="Oval 49">
                <a:extLst>
                  <a:ext uri="{FF2B5EF4-FFF2-40B4-BE49-F238E27FC236}">
                    <a16:creationId xmlns:a16="http://schemas.microsoft.com/office/drawing/2014/main" id="{63250DF8-F7FD-ADBE-FDCC-4FC3086749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8" y="3321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1" name="Oval 50">
                <a:extLst>
                  <a:ext uri="{FF2B5EF4-FFF2-40B4-BE49-F238E27FC236}">
                    <a16:creationId xmlns:a16="http://schemas.microsoft.com/office/drawing/2014/main" id="{009E32E1-AFE3-A318-F0D1-750D8495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2" y="3405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2" name="Oval 51">
                <a:extLst>
                  <a:ext uri="{FF2B5EF4-FFF2-40B4-BE49-F238E27FC236}">
                    <a16:creationId xmlns:a16="http://schemas.microsoft.com/office/drawing/2014/main" id="{F54A8911-8141-8BB2-5DFC-C65500A09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82" y="3574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3" name="Oval 52">
                <a:extLst>
                  <a:ext uri="{FF2B5EF4-FFF2-40B4-BE49-F238E27FC236}">
                    <a16:creationId xmlns:a16="http://schemas.microsoft.com/office/drawing/2014/main" id="{B31ED559-040F-0E44-366A-94E1AF37E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0" y="3659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54" name="Oval 53">
                <a:extLst>
                  <a:ext uri="{FF2B5EF4-FFF2-40B4-BE49-F238E27FC236}">
                    <a16:creationId xmlns:a16="http://schemas.microsoft.com/office/drawing/2014/main" id="{4B79445B-80DD-04C1-A6E8-7914F782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80" y="3659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5607" name="Rectangle 54">
            <a:extLst>
              <a:ext uri="{FF2B5EF4-FFF2-40B4-BE49-F238E27FC236}">
                <a16:creationId xmlns:a16="http://schemas.microsoft.com/office/drawing/2014/main" id="{B61E1958-CE1A-DC3D-E7AF-F412C09A7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0238" y="5743575"/>
            <a:ext cx="158537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3549</a:t>
            </a:r>
          </a:p>
        </p:txBody>
      </p:sp>
      <p:sp>
        <p:nvSpPr>
          <p:cNvPr id="25608" name="Rectangle 55">
            <a:extLst>
              <a:ext uri="{FF2B5EF4-FFF2-40B4-BE49-F238E27FC236}">
                <a16:creationId xmlns:a16="http://schemas.microsoft.com/office/drawing/2014/main" id="{74654635-3D79-605D-A962-BEA48749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6186489"/>
            <a:ext cx="161743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Global Crossing </a:t>
            </a:r>
          </a:p>
        </p:txBody>
      </p:sp>
      <p:grpSp>
        <p:nvGrpSpPr>
          <p:cNvPr id="25609" name="Group 56">
            <a:extLst>
              <a:ext uri="{FF2B5EF4-FFF2-40B4-BE49-F238E27FC236}">
                <a16:creationId xmlns:a16="http://schemas.microsoft.com/office/drawing/2014/main" id="{CEB85259-57ED-DAE0-77BF-127ED4BAA7A4}"/>
              </a:ext>
            </a:extLst>
          </p:cNvPr>
          <p:cNvGrpSpPr>
            <a:grpSpLocks/>
          </p:cNvGrpSpPr>
          <p:nvPr/>
        </p:nvGrpSpPr>
        <p:grpSpPr bwMode="auto">
          <a:xfrm>
            <a:off x="8189913" y="3367088"/>
            <a:ext cx="1898650" cy="1289050"/>
            <a:chOff x="4323" y="1828"/>
            <a:chExt cx="1193" cy="712"/>
          </a:xfrm>
        </p:grpSpPr>
        <p:grpSp>
          <p:nvGrpSpPr>
            <p:cNvPr id="25618" name="Group 57">
              <a:extLst>
                <a:ext uri="{FF2B5EF4-FFF2-40B4-BE49-F238E27FC236}">
                  <a16:creationId xmlns:a16="http://schemas.microsoft.com/office/drawing/2014/main" id="{4FEF1C20-CFCF-409E-4F77-24E01E4756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" y="1828"/>
              <a:ext cx="1167" cy="712"/>
              <a:chOff x="4349" y="1828"/>
              <a:chExt cx="1167" cy="712"/>
            </a:xfrm>
          </p:grpSpPr>
          <p:sp>
            <p:nvSpPr>
              <p:cNvPr id="25631" name="Oval 58">
                <a:extLst>
                  <a:ext uri="{FF2B5EF4-FFF2-40B4-BE49-F238E27FC236}">
                    <a16:creationId xmlns:a16="http://schemas.microsoft.com/office/drawing/2014/main" id="{9D04A6DB-08B9-BE2B-6233-CC61C0D00E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1892"/>
                <a:ext cx="1000" cy="5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2" name="Oval 59">
                <a:extLst>
                  <a:ext uri="{FF2B5EF4-FFF2-40B4-BE49-F238E27FC236}">
                    <a16:creationId xmlns:a16="http://schemas.microsoft.com/office/drawing/2014/main" id="{5986AA6A-C4F4-A56A-C87E-418AA5F16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3" y="1892"/>
                <a:ext cx="227" cy="7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3" name="Oval 60">
                <a:extLst>
                  <a:ext uri="{FF2B5EF4-FFF2-40B4-BE49-F238E27FC236}">
                    <a16:creationId xmlns:a16="http://schemas.microsoft.com/office/drawing/2014/main" id="{AD639000-6AF0-04EA-28E8-5C2ED9A6B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7" y="1870"/>
                <a:ext cx="328" cy="14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4" name="Oval 61">
                <a:extLst>
                  <a:ext uri="{FF2B5EF4-FFF2-40B4-BE49-F238E27FC236}">
                    <a16:creationId xmlns:a16="http://schemas.microsoft.com/office/drawing/2014/main" id="{EF19B7D1-AA23-635C-C694-FC114C505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28"/>
                <a:ext cx="395" cy="2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5" name="Oval 62">
                <a:extLst>
                  <a:ext uri="{FF2B5EF4-FFF2-40B4-BE49-F238E27FC236}">
                    <a16:creationId xmlns:a16="http://schemas.microsoft.com/office/drawing/2014/main" id="{81EB63E4-7031-72E5-F04C-98EC9E8F6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9" y="1955"/>
                <a:ext cx="730" cy="16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6" name="Oval 63">
                <a:extLst>
                  <a:ext uri="{FF2B5EF4-FFF2-40B4-BE49-F238E27FC236}">
                    <a16:creationId xmlns:a16="http://schemas.microsoft.com/office/drawing/2014/main" id="{B78A6BEF-96FB-E6C3-29D6-0BCD8F1E3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18" y="2210"/>
                <a:ext cx="395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7" name="Oval 64">
                <a:extLst>
                  <a:ext uri="{FF2B5EF4-FFF2-40B4-BE49-F238E27FC236}">
                    <a16:creationId xmlns:a16="http://schemas.microsoft.com/office/drawing/2014/main" id="{60FAFDB8-E9D1-0E58-4720-C2FBBEC8FC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2" y="1977"/>
                <a:ext cx="294" cy="181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8" name="Oval 65">
                <a:extLst>
                  <a:ext uri="{FF2B5EF4-FFF2-40B4-BE49-F238E27FC236}">
                    <a16:creationId xmlns:a16="http://schemas.microsoft.com/office/drawing/2014/main" id="{D1458BBB-9D89-09D3-5DEF-4521B05DCD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2061"/>
                <a:ext cx="193" cy="3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9" name="Oval 66">
                <a:extLst>
                  <a:ext uri="{FF2B5EF4-FFF2-40B4-BE49-F238E27FC236}">
                    <a16:creationId xmlns:a16="http://schemas.microsoft.com/office/drawing/2014/main" id="{46FA0345-1EDF-78D3-6759-25F045D02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55" y="2230"/>
                <a:ext cx="1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0" name="Oval 67">
                <a:extLst>
                  <a:ext uri="{FF2B5EF4-FFF2-40B4-BE49-F238E27FC236}">
                    <a16:creationId xmlns:a16="http://schemas.microsoft.com/office/drawing/2014/main" id="{7643BF31-E8DA-73E6-850C-32D48F41A1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315"/>
                <a:ext cx="193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41" name="Oval 68">
                <a:extLst>
                  <a:ext uri="{FF2B5EF4-FFF2-40B4-BE49-F238E27FC236}">
                    <a16:creationId xmlns:a16="http://schemas.microsoft.com/office/drawing/2014/main" id="{BEBF914A-4874-4D4A-205F-31BB55D2A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4" y="2315"/>
                <a:ext cx="294" cy="119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5619" name="Group 69">
              <a:extLst>
                <a:ext uri="{FF2B5EF4-FFF2-40B4-BE49-F238E27FC236}">
                  <a16:creationId xmlns:a16="http://schemas.microsoft.com/office/drawing/2014/main" id="{D585755A-6B5B-70D8-1B9D-E8FD51BF8B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3" y="1828"/>
              <a:ext cx="1167" cy="712"/>
              <a:chOff x="4323" y="1828"/>
              <a:chExt cx="1167" cy="712"/>
            </a:xfrm>
          </p:grpSpPr>
          <p:sp>
            <p:nvSpPr>
              <p:cNvPr id="25620" name="Oval 70">
                <a:extLst>
                  <a:ext uri="{FF2B5EF4-FFF2-40B4-BE49-F238E27FC236}">
                    <a16:creationId xmlns:a16="http://schemas.microsoft.com/office/drawing/2014/main" id="{39A98F41-C694-E0B3-ED2D-2E112C78D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4" y="1892"/>
                <a:ext cx="999" cy="5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1" name="Oval 71">
                <a:extLst>
                  <a:ext uri="{FF2B5EF4-FFF2-40B4-BE49-F238E27FC236}">
                    <a16:creationId xmlns:a16="http://schemas.microsoft.com/office/drawing/2014/main" id="{470EB32A-64CD-1A2B-0C97-EFBDCB202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1892"/>
                <a:ext cx="227" cy="7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2" name="Oval 72">
                <a:extLst>
                  <a:ext uri="{FF2B5EF4-FFF2-40B4-BE49-F238E27FC236}">
                    <a16:creationId xmlns:a16="http://schemas.microsoft.com/office/drawing/2014/main" id="{5301708F-CD5C-408D-CE49-6CD779D19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70"/>
                <a:ext cx="328" cy="14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3" name="Oval 73">
                <a:extLst>
                  <a:ext uri="{FF2B5EF4-FFF2-40B4-BE49-F238E27FC236}">
                    <a16:creationId xmlns:a16="http://schemas.microsoft.com/office/drawing/2014/main" id="{B43EA555-AF36-5AE3-147D-D849EAA536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60" y="1828"/>
                <a:ext cx="395" cy="2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4" name="Oval 74">
                <a:extLst>
                  <a:ext uri="{FF2B5EF4-FFF2-40B4-BE49-F238E27FC236}">
                    <a16:creationId xmlns:a16="http://schemas.microsoft.com/office/drawing/2014/main" id="{FA067FB7-3DC0-5B23-304D-CADF9850B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" y="1955"/>
                <a:ext cx="731" cy="16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5" name="Oval 75">
                <a:extLst>
                  <a:ext uri="{FF2B5EF4-FFF2-40B4-BE49-F238E27FC236}">
                    <a16:creationId xmlns:a16="http://schemas.microsoft.com/office/drawing/2014/main" id="{17405CD8-3AAF-096D-6FC0-0AA43BA70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2" y="2210"/>
                <a:ext cx="395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6" name="Oval 76">
                <a:extLst>
                  <a:ext uri="{FF2B5EF4-FFF2-40B4-BE49-F238E27FC236}">
                    <a16:creationId xmlns:a16="http://schemas.microsoft.com/office/drawing/2014/main" id="{FFA44184-3108-A8DC-46ED-5389601657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6" y="1977"/>
                <a:ext cx="294" cy="181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7" name="Oval 77">
                <a:extLst>
                  <a:ext uri="{FF2B5EF4-FFF2-40B4-BE49-F238E27FC236}">
                    <a16:creationId xmlns:a16="http://schemas.microsoft.com/office/drawing/2014/main" id="{67388D79-0609-AA10-AA35-2C576884BA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0" y="2061"/>
                <a:ext cx="194" cy="3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8" name="Oval 78">
                <a:extLst>
                  <a:ext uri="{FF2B5EF4-FFF2-40B4-BE49-F238E27FC236}">
                    <a16:creationId xmlns:a16="http://schemas.microsoft.com/office/drawing/2014/main" id="{0D786530-B032-42BE-12CD-4D2E75BB6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0" y="2230"/>
                <a:ext cx="193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29" name="Oval 79">
                <a:extLst>
                  <a:ext uri="{FF2B5EF4-FFF2-40B4-BE49-F238E27FC236}">
                    <a16:creationId xmlns:a16="http://schemas.microsoft.com/office/drawing/2014/main" id="{BFA89B71-E022-4F3B-AA45-D38B32FC8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8" y="2315"/>
                <a:ext cx="194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5630" name="Oval 80">
                <a:extLst>
                  <a:ext uri="{FF2B5EF4-FFF2-40B4-BE49-F238E27FC236}">
                    <a16:creationId xmlns:a16="http://schemas.microsoft.com/office/drawing/2014/main" id="{1A56EF72-0437-17CD-3E04-11CA45B25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8" y="2315"/>
                <a:ext cx="295" cy="119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Helvetica" pitchFamily="2" charset="0"/>
                    <a:cs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sp>
        <p:nvSpPr>
          <p:cNvPr id="25610" name="Rectangle 81">
            <a:extLst>
              <a:ext uri="{FF2B5EF4-FFF2-40B4-BE49-F238E27FC236}">
                <a16:creationId xmlns:a16="http://schemas.microsoft.com/office/drawing/2014/main" id="{D53C5B26-47B7-21F2-B31E-78CBC6E2B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13" y="4814888"/>
            <a:ext cx="2170466" cy="5238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128.112.0.0/16</a:t>
            </a:r>
          </a:p>
          <a:p>
            <a:pPr algn="l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AS Path = 3549 7018 88</a:t>
            </a:r>
          </a:p>
        </p:txBody>
      </p:sp>
      <p:sp>
        <p:nvSpPr>
          <p:cNvPr id="25611" name="Rectangle 82">
            <a:extLst>
              <a:ext uri="{FF2B5EF4-FFF2-40B4-BE49-F238E27FC236}">
                <a16:creationId xmlns:a16="http://schemas.microsoft.com/office/drawing/2014/main" id="{253F8F41-3C6C-1E2D-2784-EAEF10616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9914" y="3519488"/>
            <a:ext cx="17684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12654</a:t>
            </a:r>
          </a:p>
        </p:txBody>
      </p:sp>
      <p:sp>
        <p:nvSpPr>
          <p:cNvPr id="25612" name="Rectangle 83">
            <a:extLst>
              <a:ext uri="{FF2B5EF4-FFF2-40B4-BE49-F238E27FC236}">
                <a16:creationId xmlns:a16="http://schemas.microsoft.com/office/drawing/2014/main" id="{CECE515A-8C3D-A13A-EF66-EE5387368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0913" y="3900488"/>
            <a:ext cx="1181414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RIPE NCC</a:t>
            </a:r>
          </a:p>
          <a:p>
            <a:pPr algn="l"/>
            <a:r>
              <a:rPr lang="en-US" altLang="en-US" sz="1400">
                <a:latin typeface="Arial" panose="020B0604020202020204" pitchFamily="34" charset="0"/>
              </a:rPr>
              <a:t>RIS project </a:t>
            </a:r>
          </a:p>
        </p:txBody>
      </p:sp>
      <p:sp>
        <p:nvSpPr>
          <p:cNvPr id="25613" name="Rectangle 84">
            <a:extLst>
              <a:ext uri="{FF2B5EF4-FFF2-40B4-BE49-F238E27FC236}">
                <a16:creationId xmlns:a16="http://schemas.microsoft.com/office/drawing/2014/main" id="{E616647A-50D8-4CAB-2077-0BBA3522E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3714" y="1233488"/>
            <a:ext cx="15700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 1129</a:t>
            </a:r>
          </a:p>
        </p:txBody>
      </p:sp>
      <p:sp>
        <p:nvSpPr>
          <p:cNvPr id="25614" name="Rectangle 85">
            <a:extLst>
              <a:ext uri="{FF2B5EF4-FFF2-40B4-BE49-F238E27FC236}">
                <a16:creationId xmlns:a16="http://schemas.microsoft.com/office/drawing/2014/main" id="{DD4969FE-ED5C-C422-E709-B1152879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66113" y="1766889"/>
            <a:ext cx="141199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latin typeface="Arial" panose="020B0604020202020204" pitchFamily="34" charset="0"/>
              </a:rPr>
              <a:t>Global Access</a:t>
            </a:r>
          </a:p>
        </p:txBody>
      </p:sp>
      <p:sp>
        <p:nvSpPr>
          <p:cNvPr id="25615" name="Rectangle 86">
            <a:extLst>
              <a:ext uri="{FF2B5EF4-FFF2-40B4-BE49-F238E27FC236}">
                <a16:creationId xmlns:a16="http://schemas.microsoft.com/office/drawing/2014/main" id="{55625EEA-B766-F678-6403-3E9738FE0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76" y="2554288"/>
            <a:ext cx="3055067" cy="5238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128.112.0.0/16</a:t>
            </a:r>
          </a:p>
          <a:p>
            <a:pPr algn="l"/>
            <a:r>
              <a:rPr lang="en-US" altLang="en-US" sz="1400">
                <a:solidFill>
                  <a:schemeClr val="bg1"/>
                </a:solidFill>
                <a:latin typeface="Arial" panose="020B0604020202020204" pitchFamily="34" charset="0"/>
              </a:rPr>
              <a:t>AS Path = 1129 1755 1239 7018 88</a:t>
            </a:r>
          </a:p>
        </p:txBody>
      </p:sp>
      <p:sp>
        <p:nvSpPr>
          <p:cNvPr id="25616" name="AutoShape 87">
            <a:extLst>
              <a:ext uri="{FF2B5EF4-FFF2-40B4-BE49-F238E27FC236}">
                <a16:creationId xmlns:a16="http://schemas.microsoft.com/office/drawing/2014/main" id="{52171238-586E-7603-10F6-EC34AED6D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1513" y="2224088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AutoShape 88">
            <a:extLst>
              <a:ext uri="{FF2B5EF4-FFF2-40B4-BE49-F238E27FC236}">
                <a16:creationId xmlns:a16="http://schemas.microsoft.com/office/drawing/2014/main" id="{F998E4D9-8F41-E6CF-662C-2E534528966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9485313" y="4510088"/>
            <a:ext cx="304800" cy="1219200"/>
          </a:xfrm>
          <a:prstGeom prst="downArrow">
            <a:avLst>
              <a:gd name="adj1" fmla="val 50000"/>
              <a:gd name="adj2" fmla="val 100000"/>
            </a:avLst>
          </a:prstGeom>
          <a:solidFill>
            <a:schemeClr val="bg1"/>
          </a:solidFill>
          <a:ln w="38100">
            <a:solidFill>
              <a:srgbClr val="FF66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6330-27EA-49B4-E36E-660CA335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9409-D5BD-7304-7C4B-786E757E8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1289"/>
            <a:ext cx="10515600" cy="1765673"/>
          </a:xfrm>
        </p:spPr>
        <p:txBody>
          <a:bodyPr/>
          <a:lstStyle/>
          <a:p>
            <a:r>
              <a:rPr lang="en-US" dirty="0"/>
              <a:t>What outcome is computed? Spanning tree, shortest paths, …</a:t>
            </a:r>
          </a:p>
          <a:p>
            <a:r>
              <a:rPr lang="en-US" dirty="0"/>
              <a:t>What algorithm is used?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04805AF5-8741-0528-4C0D-B39FE3FC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7" y="240136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5014AB-A821-7101-E9AC-FEAA48183C22}"/>
              </a:ext>
            </a:extLst>
          </p:cNvPr>
          <p:cNvCxnSpPr>
            <a:cxnSpLocks/>
          </p:cNvCxnSpPr>
          <p:nvPr/>
        </p:nvCxnSpPr>
        <p:spPr>
          <a:xfrm flipV="1">
            <a:off x="1477933" y="2274029"/>
            <a:ext cx="637759" cy="1273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9" descr="Router Clip Art">
            <a:extLst>
              <a:ext uri="{FF2B5EF4-FFF2-40B4-BE49-F238E27FC236}">
                <a16:creationId xmlns:a16="http://schemas.microsoft.com/office/drawing/2014/main" id="{95B2425D-426C-4119-DC41-9C75D3385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623" y="1948990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59DF9B-07A6-8E70-9BA0-9C7289C095D4}"/>
              </a:ext>
            </a:extLst>
          </p:cNvPr>
          <p:cNvCxnSpPr>
            <a:cxnSpLocks/>
          </p:cNvCxnSpPr>
          <p:nvPr/>
        </p:nvCxnSpPr>
        <p:spPr>
          <a:xfrm>
            <a:off x="3245074" y="2239574"/>
            <a:ext cx="388148" cy="2931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B83F94-403D-15EE-0F44-6F6E3676F4DD}"/>
              </a:ext>
            </a:extLst>
          </p:cNvPr>
          <p:cNvCxnSpPr>
            <a:cxnSpLocks/>
          </p:cNvCxnSpPr>
          <p:nvPr/>
        </p:nvCxnSpPr>
        <p:spPr>
          <a:xfrm>
            <a:off x="1482390" y="3125069"/>
            <a:ext cx="532204" cy="45141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9F26B6D5-BA1E-EAC7-F19D-64591F9F6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244" y="3576481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38C8DB5-CBEC-EEF8-78DA-7EDA1D7BE7A0}"/>
              </a:ext>
            </a:extLst>
          </p:cNvPr>
          <p:cNvCxnSpPr>
            <a:cxnSpLocks/>
          </p:cNvCxnSpPr>
          <p:nvPr/>
        </p:nvCxnSpPr>
        <p:spPr>
          <a:xfrm flipV="1">
            <a:off x="3100047" y="3308817"/>
            <a:ext cx="648222" cy="35712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9" descr="Router Clip Art">
            <a:extLst>
              <a:ext uri="{FF2B5EF4-FFF2-40B4-BE49-F238E27FC236}">
                <a16:creationId xmlns:a16="http://schemas.microsoft.com/office/drawing/2014/main" id="{97F29029-5DED-5184-57D5-CD6BA76FD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222" y="2532748"/>
            <a:ext cx="882530" cy="650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2108CB-9A77-A6D9-99E1-9AD1BEDC6532}"/>
              </a:ext>
            </a:extLst>
          </p:cNvPr>
          <p:cNvCxnSpPr>
            <a:cxnSpLocks/>
          </p:cNvCxnSpPr>
          <p:nvPr/>
        </p:nvCxnSpPr>
        <p:spPr>
          <a:xfrm flipV="1">
            <a:off x="2642428" y="2726407"/>
            <a:ext cx="0" cy="71513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Shape&#10;&#10;Description automatically generated with medium confidence">
            <a:extLst>
              <a:ext uri="{FF2B5EF4-FFF2-40B4-BE49-F238E27FC236}">
                <a16:creationId xmlns:a16="http://schemas.microsoft.com/office/drawing/2014/main" id="{18E5F873-063F-24DB-A9A3-B97626776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450" y="1400799"/>
            <a:ext cx="568541" cy="695437"/>
          </a:xfrm>
          <a:prstGeom prst="rect">
            <a:avLst/>
          </a:prstGeom>
        </p:spPr>
      </p:pic>
      <p:pic>
        <p:nvPicPr>
          <p:cNvPr id="14" name="Picture 13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D225B391-D2F6-EDA3-D13A-CC8B5F1FA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8936" y="1725223"/>
            <a:ext cx="1035403" cy="1035403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60D1BFB2-F896-20BE-73E1-CA5FB452FE2A}"/>
              </a:ext>
            </a:extLst>
          </p:cNvPr>
          <p:cNvSpPr/>
          <p:nvPr/>
        </p:nvSpPr>
        <p:spPr>
          <a:xfrm>
            <a:off x="1722699" y="2455494"/>
            <a:ext cx="1794076" cy="320372"/>
          </a:xfrm>
          <a:custGeom>
            <a:avLst/>
            <a:gdLst>
              <a:gd name="connsiteX0" fmla="*/ 0 w 1794076"/>
              <a:gd name="connsiteY0" fmla="*/ 146752 h 320372"/>
              <a:gd name="connsiteX1" fmla="*/ 601883 w 1794076"/>
              <a:gd name="connsiteY1" fmla="*/ 42580 h 320372"/>
              <a:gd name="connsiteX2" fmla="*/ 1388962 w 1794076"/>
              <a:gd name="connsiteY2" fmla="*/ 19431 h 320372"/>
              <a:gd name="connsiteX3" fmla="*/ 1794076 w 1794076"/>
              <a:gd name="connsiteY3" fmla="*/ 320372 h 32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4076" h="320372">
                <a:moveTo>
                  <a:pt x="0" y="146752"/>
                </a:moveTo>
                <a:cubicBezTo>
                  <a:pt x="185194" y="105276"/>
                  <a:pt x="370389" y="63800"/>
                  <a:pt x="601883" y="42580"/>
                </a:cubicBezTo>
                <a:cubicBezTo>
                  <a:pt x="833377" y="21360"/>
                  <a:pt x="1190263" y="-26868"/>
                  <a:pt x="1388962" y="19431"/>
                </a:cubicBezTo>
                <a:cubicBezTo>
                  <a:pt x="1587661" y="65730"/>
                  <a:pt x="1690868" y="193051"/>
                  <a:pt x="1794076" y="320372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EE80C52-99CE-92A3-29BB-E0C345A4A66A}"/>
              </a:ext>
            </a:extLst>
          </p:cNvPr>
          <p:cNvSpPr/>
          <p:nvPr/>
        </p:nvSpPr>
        <p:spPr>
          <a:xfrm>
            <a:off x="1606952" y="2729568"/>
            <a:ext cx="2013995" cy="896338"/>
          </a:xfrm>
          <a:custGeom>
            <a:avLst/>
            <a:gdLst>
              <a:gd name="connsiteX0" fmla="*/ 0 w 2013995"/>
              <a:gd name="connsiteY0" fmla="*/ 0 h 896338"/>
              <a:gd name="connsiteX1" fmla="*/ 625033 w 2013995"/>
              <a:gd name="connsiteY1" fmla="*/ 787078 h 896338"/>
              <a:gd name="connsiteX2" fmla="*/ 1331089 w 2013995"/>
              <a:gd name="connsiteY2" fmla="*/ 833377 h 896338"/>
              <a:gd name="connsiteX3" fmla="*/ 2013995 w 2013995"/>
              <a:gd name="connsiteY3" fmla="*/ 254643 h 896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3995" h="896338">
                <a:moveTo>
                  <a:pt x="0" y="0"/>
                </a:moveTo>
                <a:cubicBezTo>
                  <a:pt x="201592" y="324091"/>
                  <a:pt x="403185" y="648182"/>
                  <a:pt x="625033" y="787078"/>
                </a:cubicBezTo>
                <a:cubicBezTo>
                  <a:pt x="846881" y="925974"/>
                  <a:pt x="1099595" y="922116"/>
                  <a:pt x="1331089" y="833377"/>
                </a:cubicBezTo>
                <a:cubicBezTo>
                  <a:pt x="1562583" y="744638"/>
                  <a:pt x="1788289" y="499640"/>
                  <a:pt x="2013995" y="25464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Shape&#10;&#10;Description automatically generated with medium confidence">
            <a:extLst>
              <a:ext uri="{FF2B5EF4-FFF2-40B4-BE49-F238E27FC236}">
                <a16:creationId xmlns:a16="http://schemas.microsoft.com/office/drawing/2014/main" id="{0D8F673A-D662-D236-1498-1AF2307E2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065" y="1852677"/>
            <a:ext cx="568541" cy="695437"/>
          </a:xfrm>
          <a:prstGeom prst="rect">
            <a:avLst/>
          </a:prstGeom>
        </p:spPr>
      </p:pic>
      <p:pic>
        <p:nvPicPr>
          <p:cNvPr id="18" name="Picture 17" descr="A red and white logo&#10;&#10;Description automatically generated with medium confidence">
            <a:extLst>
              <a:ext uri="{FF2B5EF4-FFF2-40B4-BE49-F238E27FC236}">
                <a16:creationId xmlns:a16="http://schemas.microsoft.com/office/drawing/2014/main" id="{C35E650D-9065-D23A-ACCF-28803D2E7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1" y="2177101"/>
            <a:ext cx="1035403" cy="103540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9C028D-802B-AECF-A327-539DA826F996}"/>
              </a:ext>
            </a:extLst>
          </p:cNvPr>
          <p:cNvCxnSpPr>
            <a:cxnSpLocks/>
          </p:cNvCxnSpPr>
          <p:nvPr/>
        </p:nvCxnSpPr>
        <p:spPr>
          <a:xfrm flipV="1">
            <a:off x="3290742" y="3357077"/>
            <a:ext cx="912165" cy="479438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3">
            <a:extLst>
              <a:ext uri="{FF2B5EF4-FFF2-40B4-BE49-F238E27FC236}">
                <a16:creationId xmlns:a16="http://schemas.microsoft.com/office/drawing/2014/main" id="{BEE2B9CA-DA46-FD19-A809-8DEB2969EACD}"/>
              </a:ext>
            </a:extLst>
          </p:cNvPr>
          <p:cNvSpPr>
            <a:spLocks/>
          </p:cNvSpPr>
          <p:nvPr/>
        </p:nvSpPr>
        <p:spPr bwMode="auto">
          <a:xfrm>
            <a:off x="5042602" y="1608013"/>
            <a:ext cx="3571875" cy="2236788"/>
          </a:xfrm>
          <a:custGeom>
            <a:avLst/>
            <a:gdLst>
              <a:gd name="T0" fmla="*/ 0 w 2250"/>
              <a:gd name="T1" fmla="*/ 624 h 1409"/>
              <a:gd name="T2" fmla="*/ 219 w 2250"/>
              <a:gd name="T3" fmla="*/ 321 h 1409"/>
              <a:gd name="T4" fmla="*/ 529 w 2250"/>
              <a:gd name="T5" fmla="*/ 35 h 1409"/>
              <a:gd name="T6" fmla="*/ 1551 w 2250"/>
              <a:gd name="T7" fmla="*/ 111 h 1409"/>
              <a:gd name="T8" fmla="*/ 1968 w 2250"/>
              <a:gd name="T9" fmla="*/ 483 h 1409"/>
              <a:gd name="T10" fmla="*/ 2199 w 2250"/>
              <a:gd name="T11" fmla="*/ 906 h 1409"/>
              <a:gd name="T12" fmla="*/ 1659 w 2250"/>
              <a:gd name="T13" fmla="*/ 1314 h 1409"/>
              <a:gd name="T14" fmla="*/ 993 w 2250"/>
              <a:gd name="T15" fmla="*/ 1386 h 1409"/>
              <a:gd name="T16" fmla="*/ 465 w 2250"/>
              <a:gd name="T17" fmla="*/ 1356 h 1409"/>
              <a:gd name="T18" fmla="*/ 102 w 2250"/>
              <a:gd name="T19" fmla="*/ 1068 h 1409"/>
              <a:gd name="T20" fmla="*/ 0 w 2250"/>
              <a:gd name="T21" fmla="*/ 624 h 140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250"/>
              <a:gd name="T34" fmla="*/ 0 h 1409"/>
              <a:gd name="T35" fmla="*/ 2250 w 2250"/>
              <a:gd name="T36" fmla="*/ 1409 h 140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250" h="1409">
                <a:moveTo>
                  <a:pt x="0" y="624"/>
                </a:moveTo>
                <a:cubicBezTo>
                  <a:pt x="5" y="506"/>
                  <a:pt x="131" y="419"/>
                  <a:pt x="219" y="321"/>
                </a:cubicBezTo>
                <a:cubicBezTo>
                  <a:pt x="307" y="223"/>
                  <a:pt x="307" y="70"/>
                  <a:pt x="529" y="35"/>
                </a:cubicBezTo>
                <a:cubicBezTo>
                  <a:pt x="751" y="0"/>
                  <a:pt x="1311" y="36"/>
                  <a:pt x="1551" y="111"/>
                </a:cubicBezTo>
                <a:cubicBezTo>
                  <a:pt x="1791" y="186"/>
                  <a:pt x="1860" y="351"/>
                  <a:pt x="1968" y="483"/>
                </a:cubicBezTo>
                <a:cubicBezTo>
                  <a:pt x="2076" y="615"/>
                  <a:pt x="2250" y="767"/>
                  <a:pt x="2199" y="906"/>
                </a:cubicBezTo>
                <a:cubicBezTo>
                  <a:pt x="2148" y="1045"/>
                  <a:pt x="1860" y="1234"/>
                  <a:pt x="1659" y="1314"/>
                </a:cubicBezTo>
                <a:cubicBezTo>
                  <a:pt x="1458" y="1394"/>
                  <a:pt x="1192" y="1379"/>
                  <a:pt x="993" y="1386"/>
                </a:cubicBezTo>
                <a:cubicBezTo>
                  <a:pt x="794" y="1393"/>
                  <a:pt x="613" y="1409"/>
                  <a:pt x="465" y="1356"/>
                </a:cubicBezTo>
                <a:cubicBezTo>
                  <a:pt x="317" y="1303"/>
                  <a:pt x="180" y="1190"/>
                  <a:pt x="102" y="1068"/>
                </a:cubicBezTo>
                <a:cubicBezTo>
                  <a:pt x="24" y="946"/>
                  <a:pt x="21" y="716"/>
                  <a:pt x="0" y="62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51813BE4-C0B9-E5CB-0132-1F33585C91A1}"/>
              </a:ext>
            </a:extLst>
          </p:cNvPr>
          <p:cNvSpPr>
            <a:spLocks/>
          </p:cNvSpPr>
          <p:nvPr/>
        </p:nvSpPr>
        <p:spPr bwMode="auto">
          <a:xfrm>
            <a:off x="5576002" y="2479551"/>
            <a:ext cx="542925" cy="295275"/>
          </a:xfrm>
          <a:custGeom>
            <a:avLst/>
            <a:gdLst>
              <a:gd name="T0" fmla="*/ 0 w 342"/>
              <a:gd name="T1" fmla="*/ 186 h 186"/>
              <a:gd name="T2" fmla="*/ 342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Oval 5">
            <a:extLst>
              <a:ext uri="{FF2B5EF4-FFF2-40B4-BE49-F238E27FC236}">
                <a16:creationId xmlns:a16="http://schemas.microsoft.com/office/drawing/2014/main" id="{BD6CAC4B-D12C-265B-0C09-13790F8EC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52" y="2863726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6">
            <a:extLst>
              <a:ext uri="{FF2B5EF4-FFF2-40B4-BE49-F238E27FC236}">
                <a16:creationId xmlns:a16="http://schemas.microsoft.com/office/drawing/2014/main" id="{FC5A94D6-97D5-AA6B-DCA0-CA826C59DF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3252" y="285261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4" name="Line 7">
            <a:extLst>
              <a:ext uri="{FF2B5EF4-FFF2-40B4-BE49-F238E27FC236}">
                <a16:creationId xmlns:a16="http://schemas.microsoft.com/office/drawing/2014/main" id="{9491FCC4-A731-7A34-15F3-BF2FF4E47A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0140" y="285261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60C451D5-BC00-C182-E495-413F209A3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252" y="2852613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6" name="Oval 9">
            <a:extLst>
              <a:ext uri="{FF2B5EF4-FFF2-40B4-BE49-F238E27FC236}">
                <a16:creationId xmlns:a16="http://schemas.microsoft.com/office/drawing/2014/main" id="{1B2B012F-D43C-1BA8-0D59-42174885B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490" y="2758951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Oval 10">
            <a:extLst>
              <a:ext uri="{FF2B5EF4-FFF2-40B4-BE49-F238E27FC236}">
                <a16:creationId xmlns:a16="http://schemas.microsoft.com/office/drawing/2014/main" id="{F7363EAB-3F9B-D27F-E8AB-1EEB02869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27" y="3478088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28" name="Line 11">
            <a:extLst>
              <a:ext uri="{FF2B5EF4-FFF2-40B4-BE49-F238E27FC236}">
                <a16:creationId xmlns:a16="http://schemas.microsoft.com/office/drawing/2014/main" id="{080D1F52-BE1A-86E0-3944-301C4203F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5727" y="34669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Line 12">
            <a:extLst>
              <a:ext uri="{FF2B5EF4-FFF2-40B4-BE49-F238E27FC236}">
                <a16:creationId xmlns:a16="http://schemas.microsoft.com/office/drawing/2014/main" id="{A0572E82-87A6-DC0A-8EE1-15000C8231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2615" y="34669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0" name="Rectangle 13">
            <a:extLst>
              <a:ext uri="{FF2B5EF4-FFF2-40B4-BE49-F238E27FC236}">
                <a16:creationId xmlns:a16="http://schemas.microsoft.com/office/drawing/2014/main" id="{27CCBD9D-C6A0-C782-DB92-70A681694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5727" y="3466976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1" name="Oval 14">
            <a:extLst>
              <a:ext uri="{FF2B5EF4-FFF2-40B4-BE49-F238E27FC236}">
                <a16:creationId xmlns:a16="http://schemas.microsoft.com/office/drawing/2014/main" id="{F9125B94-AA28-39CF-D914-10239E61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0965" y="3373313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2" name="Oval 15">
            <a:extLst>
              <a:ext uri="{FF2B5EF4-FFF2-40B4-BE49-F238E27FC236}">
                <a16:creationId xmlns:a16="http://schemas.microsoft.com/office/drawing/2014/main" id="{B3D02CC6-874E-7BD4-A69D-186E10707D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77" y="2382713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3" name="Line 16">
            <a:extLst>
              <a:ext uri="{FF2B5EF4-FFF2-40B4-BE49-F238E27FC236}">
                <a16:creationId xmlns:a16="http://schemas.microsoft.com/office/drawing/2014/main" id="{6A1432B8-26FE-2160-EE56-063C2388C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9377" y="2371601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4" name="Line 17">
            <a:extLst>
              <a:ext uri="{FF2B5EF4-FFF2-40B4-BE49-F238E27FC236}">
                <a16:creationId xmlns:a16="http://schemas.microsoft.com/office/drawing/2014/main" id="{298FB5C7-D2CC-F6BE-7D4F-85EB67F18C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6265" y="2371601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4BA761EA-F036-A36A-DBD6-DAF689E9D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9377" y="2371601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6" name="Oval 19">
            <a:extLst>
              <a:ext uri="{FF2B5EF4-FFF2-40B4-BE49-F238E27FC236}">
                <a16:creationId xmlns:a16="http://schemas.microsoft.com/office/drawing/2014/main" id="{32589A1D-E315-7480-C9EA-26679836F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615" y="2277938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7" name="Oval 20">
            <a:extLst>
              <a:ext uri="{FF2B5EF4-FFF2-40B4-BE49-F238E27FC236}">
                <a16:creationId xmlns:a16="http://schemas.microsoft.com/office/drawing/2014/main" id="{986C4E93-B350-6A80-76C1-4E97F6042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640" y="2376363"/>
            <a:ext cx="495300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8D3FD864-D724-127E-903B-33363C53EEF2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3640" y="2365251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91117E87-0869-F677-0379-2904A289E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940" y="2365251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0" name="Rectangle 23">
            <a:extLst>
              <a:ext uri="{FF2B5EF4-FFF2-40B4-BE49-F238E27FC236}">
                <a16:creationId xmlns:a16="http://schemas.microsoft.com/office/drawing/2014/main" id="{8EDB0A02-EA10-F7E3-AE25-9025E44A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640" y="2365251"/>
            <a:ext cx="490538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1" name="Oval 24">
            <a:extLst>
              <a:ext uri="{FF2B5EF4-FFF2-40B4-BE49-F238E27FC236}">
                <a16:creationId xmlns:a16="http://schemas.microsoft.com/office/drawing/2014/main" id="{57033E18-EA49-D9F6-B5DA-57660B21BF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402" y="2276351"/>
            <a:ext cx="495300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42" name="Oval 25">
            <a:extLst>
              <a:ext uri="{FF2B5EF4-FFF2-40B4-BE49-F238E27FC236}">
                <a16:creationId xmlns:a16="http://schemas.microsoft.com/office/drawing/2014/main" id="{DD214C3F-9170-26C5-2D3F-615FFF638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515" y="3473326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43" name="Line 26">
            <a:extLst>
              <a:ext uri="{FF2B5EF4-FFF2-40B4-BE49-F238E27FC236}">
                <a16:creationId xmlns:a16="http://schemas.microsoft.com/office/drawing/2014/main" id="{D4BBA2E7-B146-C66D-8FBB-737321A96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9515" y="346221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4" name="Line 27">
            <a:extLst>
              <a:ext uri="{FF2B5EF4-FFF2-40B4-BE49-F238E27FC236}">
                <a16:creationId xmlns:a16="http://schemas.microsoft.com/office/drawing/2014/main" id="{1CEFBCF5-3775-ADB5-E605-BB92EF0366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6402" y="3462213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84D82D79-809C-1BB4-BD19-F574460BB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9515" y="3462213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46" name="Oval 29">
            <a:extLst>
              <a:ext uri="{FF2B5EF4-FFF2-40B4-BE49-F238E27FC236}">
                <a16:creationId xmlns:a16="http://schemas.microsoft.com/office/drawing/2014/main" id="{50D0D629-FA2A-50D2-BDDE-9A059C9D3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752" y="3368551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47" name="Oval 30">
            <a:extLst>
              <a:ext uri="{FF2B5EF4-FFF2-40B4-BE49-F238E27FC236}">
                <a16:creationId xmlns:a16="http://schemas.microsoft.com/office/drawing/2014/main" id="{060465F3-7995-2D62-50B1-93B04E1CF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452" y="2931988"/>
            <a:ext cx="496888" cy="128588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42D2AD86-47DB-0EFA-DD8A-FD1649D894A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06452" y="29208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Line 32">
            <a:extLst>
              <a:ext uri="{FF2B5EF4-FFF2-40B4-BE49-F238E27FC236}">
                <a16:creationId xmlns:a16="http://schemas.microsoft.com/office/drawing/2014/main" id="{ED91ED27-919C-C92F-59A3-5CFA70F63859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3340" y="2920876"/>
            <a:ext cx="0" cy="79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ectangle 33">
            <a:extLst>
              <a:ext uri="{FF2B5EF4-FFF2-40B4-BE49-F238E27FC236}">
                <a16:creationId xmlns:a16="http://schemas.microsoft.com/office/drawing/2014/main" id="{C29E4B84-BC30-56F5-F879-E54DF1301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6452" y="2920876"/>
            <a:ext cx="492125" cy="77788"/>
          </a:xfrm>
          <a:prstGeom prst="rect">
            <a:avLst/>
          </a:prstGeom>
          <a:solidFill>
            <a:schemeClr val="hlink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51" name="Oval 34">
            <a:extLst>
              <a:ext uri="{FF2B5EF4-FFF2-40B4-BE49-F238E27FC236}">
                <a16:creationId xmlns:a16="http://schemas.microsoft.com/office/drawing/2014/main" id="{BA270D9D-49F0-49EE-057F-7BDFC485C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1690" y="2827213"/>
            <a:ext cx="496888" cy="150813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reeform 35">
            <a:extLst>
              <a:ext uri="{FF2B5EF4-FFF2-40B4-BE49-F238E27FC236}">
                <a16:creationId xmlns:a16="http://schemas.microsoft.com/office/drawing/2014/main" id="{00A8783E-2F81-DBF2-8AE7-4C83487E3B40}"/>
              </a:ext>
            </a:extLst>
          </p:cNvPr>
          <p:cNvSpPr>
            <a:spLocks/>
          </p:cNvSpPr>
          <p:nvPr/>
        </p:nvSpPr>
        <p:spPr bwMode="auto">
          <a:xfrm>
            <a:off x="7257165" y="2522413"/>
            <a:ext cx="1588" cy="828675"/>
          </a:xfrm>
          <a:custGeom>
            <a:avLst/>
            <a:gdLst>
              <a:gd name="T0" fmla="*/ 0 w 1"/>
              <a:gd name="T1" fmla="*/ 0 h 522"/>
              <a:gd name="T2" fmla="*/ 0 w 1"/>
              <a:gd name="T3" fmla="*/ 522 h 522"/>
              <a:gd name="T4" fmla="*/ 0 60000 65536"/>
              <a:gd name="T5" fmla="*/ 0 60000 65536"/>
              <a:gd name="T6" fmla="*/ 0 w 1"/>
              <a:gd name="T7" fmla="*/ 0 h 522"/>
              <a:gd name="T8" fmla="*/ 1 w 1"/>
              <a:gd name="T9" fmla="*/ 522 h 52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22">
                <a:moveTo>
                  <a:pt x="0" y="0"/>
                </a:moveTo>
                <a:lnTo>
                  <a:pt x="0" y="522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Freeform 36">
            <a:extLst>
              <a:ext uri="{FF2B5EF4-FFF2-40B4-BE49-F238E27FC236}">
                <a16:creationId xmlns:a16="http://schemas.microsoft.com/office/drawing/2014/main" id="{B33E6938-7059-B562-8A3F-3AB7A228BD64}"/>
              </a:ext>
            </a:extLst>
          </p:cNvPr>
          <p:cNvSpPr>
            <a:spLocks/>
          </p:cNvSpPr>
          <p:nvPr/>
        </p:nvSpPr>
        <p:spPr bwMode="auto">
          <a:xfrm>
            <a:off x="6157027" y="2531938"/>
            <a:ext cx="1588" cy="852488"/>
          </a:xfrm>
          <a:custGeom>
            <a:avLst/>
            <a:gdLst>
              <a:gd name="T0" fmla="*/ 0 w 1"/>
              <a:gd name="T1" fmla="*/ 0 h 537"/>
              <a:gd name="T2" fmla="*/ 0 w 1"/>
              <a:gd name="T3" fmla="*/ 537 h 537"/>
              <a:gd name="T4" fmla="*/ 0 60000 65536"/>
              <a:gd name="T5" fmla="*/ 0 60000 65536"/>
              <a:gd name="T6" fmla="*/ 0 w 1"/>
              <a:gd name="T7" fmla="*/ 0 h 537"/>
              <a:gd name="T8" fmla="*/ 1 w 1"/>
              <a:gd name="T9" fmla="*/ 537 h 53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537">
                <a:moveTo>
                  <a:pt x="0" y="0"/>
                </a:moveTo>
                <a:lnTo>
                  <a:pt x="0" y="537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4" name="Freeform 37">
            <a:extLst>
              <a:ext uri="{FF2B5EF4-FFF2-40B4-BE49-F238E27FC236}">
                <a16:creationId xmlns:a16="http://schemas.microsoft.com/office/drawing/2014/main" id="{57FB89BE-61FA-B303-8635-82AAFF8A8370}"/>
              </a:ext>
            </a:extLst>
          </p:cNvPr>
          <p:cNvSpPr>
            <a:spLocks/>
          </p:cNvSpPr>
          <p:nvPr/>
        </p:nvSpPr>
        <p:spPr bwMode="auto">
          <a:xfrm>
            <a:off x="6418965" y="2508126"/>
            <a:ext cx="800100" cy="952500"/>
          </a:xfrm>
          <a:custGeom>
            <a:avLst/>
            <a:gdLst>
              <a:gd name="T0" fmla="*/ 0 w 378"/>
              <a:gd name="T1" fmla="*/ 600 h 174"/>
              <a:gd name="T2" fmla="*/ 504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Freeform 38">
            <a:extLst>
              <a:ext uri="{FF2B5EF4-FFF2-40B4-BE49-F238E27FC236}">
                <a16:creationId xmlns:a16="http://schemas.microsoft.com/office/drawing/2014/main" id="{CEB61F10-0093-3BF6-9D88-A047E7BE2767}"/>
              </a:ext>
            </a:extLst>
          </p:cNvPr>
          <p:cNvSpPr>
            <a:spLocks/>
          </p:cNvSpPr>
          <p:nvPr/>
        </p:nvSpPr>
        <p:spPr bwMode="auto">
          <a:xfrm>
            <a:off x="7509577" y="3060576"/>
            <a:ext cx="581025" cy="428625"/>
          </a:xfrm>
          <a:custGeom>
            <a:avLst/>
            <a:gdLst>
              <a:gd name="T0" fmla="*/ 0 w 366"/>
              <a:gd name="T1" fmla="*/ 270 h 270"/>
              <a:gd name="T2" fmla="*/ 366 w 366"/>
              <a:gd name="T3" fmla="*/ 0 h 270"/>
              <a:gd name="T4" fmla="*/ 0 60000 65536"/>
              <a:gd name="T5" fmla="*/ 0 60000 65536"/>
              <a:gd name="T6" fmla="*/ 0 w 366"/>
              <a:gd name="T7" fmla="*/ 0 h 270"/>
              <a:gd name="T8" fmla="*/ 366 w 366"/>
              <a:gd name="T9" fmla="*/ 270 h 27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270">
                <a:moveTo>
                  <a:pt x="0" y="270"/>
                </a:moveTo>
                <a:lnTo>
                  <a:pt x="366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Freeform 39">
            <a:extLst>
              <a:ext uri="{FF2B5EF4-FFF2-40B4-BE49-F238E27FC236}">
                <a16:creationId xmlns:a16="http://schemas.microsoft.com/office/drawing/2014/main" id="{C3BB4039-BB29-B71F-6194-F19538B61220}"/>
              </a:ext>
            </a:extLst>
          </p:cNvPr>
          <p:cNvSpPr>
            <a:spLocks/>
          </p:cNvSpPr>
          <p:nvPr/>
        </p:nvSpPr>
        <p:spPr bwMode="auto">
          <a:xfrm>
            <a:off x="6428490" y="3508251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Freeform 40">
            <a:extLst>
              <a:ext uri="{FF2B5EF4-FFF2-40B4-BE49-F238E27FC236}">
                <a16:creationId xmlns:a16="http://schemas.microsoft.com/office/drawing/2014/main" id="{DB7AF672-74FA-FFB0-866C-92D686866216}"/>
              </a:ext>
            </a:extLst>
          </p:cNvPr>
          <p:cNvSpPr>
            <a:spLocks/>
          </p:cNvSpPr>
          <p:nvPr/>
        </p:nvSpPr>
        <p:spPr bwMode="auto">
          <a:xfrm>
            <a:off x="5490277" y="2993901"/>
            <a:ext cx="438150" cy="419100"/>
          </a:xfrm>
          <a:custGeom>
            <a:avLst/>
            <a:gdLst>
              <a:gd name="T0" fmla="*/ 276 w 276"/>
              <a:gd name="T1" fmla="*/ 264 h 264"/>
              <a:gd name="T2" fmla="*/ 0 w 276"/>
              <a:gd name="T3" fmla="*/ 0 h 264"/>
              <a:gd name="T4" fmla="*/ 0 60000 65536"/>
              <a:gd name="T5" fmla="*/ 0 60000 65536"/>
              <a:gd name="T6" fmla="*/ 0 w 276"/>
              <a:gd name="T7" fmla="*/ 0 h 264"/>
              <a:gd name="T8" fmla="*/ 276 w 276"/>
              <a:gd name="T9" fmla="*/ 264 h 26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76" h="264">
                <a:moveTo>
                  <a:pt x="276" y="264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8" name="Freeform 41">
            <a:extLst>
              <a:ext uri="{FF2B5EF4-FFF2-40B4-BE49-F238E27FC236}">
                <a16:creationId xmlns:a16="http://schemas.microsoft.com/office/drawing/2014/main" id="{5458171A-6F29-B2F3-2477-787E0DF422C3}"/>
              </a:ext>
            </a:extLst>
          </p:cNvPr>
          <p:cNvSpPr>
            <a:spLocks/>
          </p:cNvSpPr>
          <p:nvPr/>
        </p:nvSpPr>
        <p:spPr bwMode="auto">
          <a:xfrm>
            <a:off x="6418965" y="2412876"/>
            <a:ext cx="581025" cy="1588"/>
          </a:xfrm>
          <a:custGeom>
            <a:avLst/>
            <a:gdLst>
              <a:gd name="T0" fmla="*/ 366 w 366"/>
              <a:gd name="T1" fmla="*/ 0 h 1"/>
              <a:gd name="T2" fmla="*/ 0 w 366"/>
              <a:gd name="T3" fmla="*/ 0 h 1"/>
              <a:gd name="T4" fmla="*/ 0 60000 65536"/>
              <a:gd name="T5" fmla="*/ 0 60000 65536"/>
              <a:gd name="T6" fmla="*/ 0 w 366"/>
              <a:gd name="T7" fmla="*/ 0 h 1"/>
              <a:gd name="T8" fmla="*/ 366 w 366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66" h="1">
                <a:moveTo>
                  <a:pt x="366" y="0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Freeform 42">
            <a:extLst>
              <a:ext uri="{FF2B5EF4-FFF2-40B4-BE49-F238E27FC236}">
                <a16:creationId xmlns:a16="http://schemas.microsoft.com/office/drawing/2014/main" id="{E1220BA0-C47B-37E2-AC54-1C353DFACB57}"/>
              </a:ext>
            </a:extLst>
          </p:cNvPr>
          <p:cNvSpPr>
            <a:spLocks/>
          </p:cNvSpPr>
          <p:nvPr/>
        </p:nvSpPr>
        <p:spPr bwMode="auto">
          <a:xfrm>
            <a:off x="7490527" y="2408113"/>
            <a:ext cx="628650" cy="423863"/>
          </a:xfrm>
          <a:custGeom>
            <a:avLst/>
            <a:gdLst>
              <a:gd name="T0" fmla="*/ 396 w 396"/>
              <a:gd name="T1" fmla="*/ 267 h 267"/>
              <a:gd name="T2" fmla="*/ 0 w 396"/>
              <a:gd name="T3" fmla="*/ 0 h 267"/>
              <a:gd name="T4" fmla="*/ 0 60000 65536"/>
              <a:gd name="T5" fmla="*/ 0 60000 65536"/>
              <a:gd name="T6" fmla="*/ 0 w 396"/>
              <a:gd name="T7" fmla="*/ 0 h 267"/>
              <a:gd name="T8" fmla="*/ 396 w 396"/>
              <a:gd name="T9" fmla="*/ 267 h 267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96" h="267">
                <a:moveTo>
                  <a:pt x="396" y="267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Freeform 43">
            <a:extLst>
              <a:ext uri="{FF2B5EF4-FFF2-40B4-BE49-F238E27FC236}">
                <a16:creationId xmlns:a16="http://schemas.microsoft.com/office/drawing/2014/main" id="{2019954A-B4BB-9DE8-3F66-64D59798A13F}"/>
              </a:ext>
            </a:extLst>
          </p:cNvPr>
          <p:cNvSpPr>
            <a:spLocks/>
          </p:cNvSpPr>
          <p:nvPr/>
        </p:nvSpPr>
        <p:spPr bwMode="auto">
          <a:xfrm>
            <a:off x="5399790" y="1727076"/>
            <a:ext cx="1762125" cy="1023938"/>
          </a:xfrm>
          <a:custGeom>
            <a:avLst/>
            <a:gdLst>
              <a:gd name="T0" fmla="*/ 1110 w 1110"/>
              <a:gd name="T1" fmla="*/ 342 h 645"/>
              <a:gd name="T2" fmla="*/ 0 w 1110"/>
              <a:gd name="T3" fmla="*/ 645 h 645"/>
              <a:gd name="T4" fmla="*/ 0 60000 65536"/>
              <a:gd name="T5" fmla="*/ 0 60000 65536"/>
              <a:gd name="T6" fmla="*/ 0 w 1110"/>
              <a:gd name="T7" fmla="*/ 0 h 645"/>
              <a:gd name="T8" fmla="*/ 1110 w 1110"/>
              <a:gd name="T9" fmla="*/ 645 h 64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10" h="645">
                <a:moveTo>
                  <a:pt x="1110" y="342"/>
                </a:moveTo>
                <a:cubicBezTo>
                  <a:pt x="1104" y="0"/>
                  <a:pt x="21" y="63"/>
                  <a:pt x="0" y="645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45">
            <a:extLst>
              <a:ext uri="{FF2B5EF4-FFF2-40B4-BE49-F238E27FC236}">
                <a16:creationId xmlns:a16="http://schemas.microsoft.com/office/drawing/2014/main" id="{430ED52D-CEA1-2AA1-3633-5B5C688700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883" y="2779589"/>
            <a:ext cx="22523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Text Box 46">
            <a:extLst>
              <a:ext uri="{FF2B5EF4-FFF2-40B4-BE49-F238E27FC236}">
                <a16:creationId xmlns:a16="http://schemas.microsoft.com/office/drawing/2014/main" id="{50B5DE1E-3A66-D06C-E67E-86DF3D169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215" y="2682751"/>
            <a:ext cx="3190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u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3" name="Rectangle 48">
            <a:extLst>
              <a:ext uri="{FF2B5EF4-FFF2-40B4-BE49-F238E27FC236}">
                <a16:creationId xmlns:a16="http://schemas.microsoft.com/office/drawing/2014/main" id="{022BDCA0-039C-9DF4-591E-D2002743A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9194" y="3389189"/>
            <a:ext cx="22502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4" name="Text Box 49">
            <a:extLst>
              <a:ext uri="{FF2B5EF4-FFF2-40B4-BE49-F238E27FC236}">
                <a16:creationId xmlns:a16="http://schemas.microsoft.com/office/drawing/2014/main" id="{7E69E497-C54D-ACAC-4C7A-BDCE4D9DC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7940" y="3292351"/>
            <a:ext cx="300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y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5" name="Rectangle 51">
            <a:extLst>
              <a:ext uri="{FF2B5EF4-FFF2-40B4-BE49-F238E27FC236}">
                <a16:creationId xmlns:a16="http://schemas.microsoft.com/office/drawing/2014/main" id="{A5E3E71E-15A4-34BA-7EA1-04386E7885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6817" y="3384426"/>
            <a:ext cx="227463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6" name="Text Box 52">
            <a:extLst>
              <a:ext uri="{FF2B5EF4-FFF2-40B4-BE49-F238E27FC236}">
                <a16:creationId xmlns:a16="http://schemas.microsoft.com/office/drawing/2014/main" id="{CCC7D247-BA86-23B8-8172-8BAFFD2F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7327" y="3239963"/>
            <a:ext cx="3175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67" name="Rectangle 54">
            <a:extLst>
              <a:ext uri="{FF2B5EF4-FFF2-40B4-BE49-F238E27FC236}">
                <a16:creationId xmlns:a16="http://schemas.microsoft.com/office/drawing/2014/main" id="{4968D390-67AE-9576-1D50-0245ADA18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4097" y="2293814"/>
            <a:ext cx="225682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68" name="Text Box 55">
            <a:extLst>
              <a:ext uri="{FF2B5EF4-FFF2-40B4-BE49-F238E27FC236}">
                <a16:creationId xmlns:a16="http://schemas.microsoft.com/office/drawing/2014/main" id="{CD2DCE26-DCC5-10C9-4967-81C790DB1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840" y="2196976"/>
            <a:ext cx="368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 dirty="0">
                <a:solidFill>
                  <a:schemeClr val="bg1"/>
                </a:solidFill>
              </a:rPr>
              <a:t>w</a:t>
            </a:r>
            <a:endParaRPr lang="en-US" sz="2400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D9EBF23F-C2EE-535A-FFEA-5A25E647F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933" y="2293814"/>
            <a:ext cx="225119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0" name="Text Box 58">
            <a:extLst>
              <a:ext uri="{FF2B5EF4-FFF2-40B4-BE49-F238E27FC236}">
                <a16:creationId xmlns:a16="http://schemas.microsoft.com/office/drawing/2014/main" id="{F95102FC-46DD-F46C-56CB-B355959E0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977" y="2196976"/>
            <a:ext cx="3079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000">
                <a:solidFill>
                  <a:schemeClr val="bg1"/>
                </a:solidFill>
              </a:rPr>
              <a:t>v</a:t>
            </a:r>
            <a:endParaRPr lang="en-US" sz="24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71" name="Rectangle 60">
            <a:extLst>
              <a:ext uri="{FF2B5EF4-FFF2-40B4-BE49-F238E27FC236}">
                <a16:creationId xmlns:a16="http://schemas.microsoft.com/office/drawing/2014/main" id="{81A50052-4460-499C-0729-FB2069C02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778" y="2846264"/>
            <a:ext cx="226256" cy="2095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>
              <a:solidFill>
                <a:schemeClr val="bg1"/>
              </a:solidFill>
            </a:endParaRPr>
          </a:p>
        </p:txBody>
      </p:sp>
      <p:sp>
        <p:nvSpPr>
          <p:cNvPr id="72" name="Text Box 61">
            <a:extLst>
              <a:ext uri="{FF2B5EF4-FFF2-40B4-BE49-F238E27FC236}">
                <a16:creationId xmlns:a16="http://schemas.microsoft.com/office/drawing/2014/main" id="{091BF634-1AEB-7968-EEEC-723BDF31E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9640" y="2701801"/>
            <a:ext cx="3063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sz="2400" dirty="0">
                <a:solidFill>
                  <a:schemeClr val="bg1"/>
                </a:solidFill>
              </a:rPr>
              <a:t>z</a:t>
            </a:r>
          </a:p>
        </p:txBody>
      </p:sp>
      <p:sp>
        <p:nvSpPr>
          <p:cNvPr id="73" name="Text Box 62">
            <a:extLst>
              <a:ext uri="{FF2B5EF4-FFF2-40B4-BE49-F238E27FC236}">
                <a16:creationId xmlns:a16="http://schemas.microsoft.com/office/drawing/2014/main" id="{56C7E2A7-131D-28BB-9E36-DFB3AD565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2827" y="240176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4" name="Text Box 63">
            <a:extLst>
              <a:ext uri="{FF2B5EF4-FFF2-40B4-BE49-F238E27FC236}">
                <a16:creationId xmlns:a16="http://schemas.microsoft.com/office/drawing/2014/main" id="{6633CDCC-DD18-3AD3-3969-1E7CE7C08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5277" y="274942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2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75" name="Text Box 64">
            <a:extLst>
              <a:ext uri="{FF2B5EF4-FFF2-40B4-BE49-F238E27FC236}">
                <a16:creationId xmlns:a16="http://schemas.microsoft.com/office/drawing/2014/main" id="{759D19F7-7E17-E622-3AB4-BFC0FC1D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3127" y="308756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6" name="Text Box 65">
            <a:extLst>
              <a:ext uri="{FF2B5EF4-FFF2-40B4-BE49-F238E27FC236}">
                <a16:creationId xmlns:a16="http://schemas.microsoft.com/office/drawing/2014/main" id="{9A5F49B2-0048-35DC-5EB5-DD5382E88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877" y="289706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7" name="Text Box 66">
            <a:extLst>
              <a:ext uri="{FF2B5EF4-FFF2-40B4-BE49-F238E27FC236}">
                <a16:creationId xmlns:a16="http://schemas.microsoft.com/office/drawing/2014/main" id="{7E0FF559-D8B8-71E2-EC88-6D095970B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277" y="345903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8" name="Text Box 67">
            <a:extLst>
              <a:ext uri="{FF2B5EF4-FFF2-40B4-BE49-F238E27FC236}">
                <a16:creationId xmlns:a16="http://schemas.microsoft.com/office/drawing/2014/main" id="{5DD7FD74-8731-1FC8-CF5E-569FF5A06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4777" y="277800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79" name="Text Box 68">
            <a:extLst>
              <a:ext uri="{FF2B5EF4-FFF2-40B4-BE49-F238E27FC236}">
                <a16:creationId xmlns:a16="http://schemas.microsoft.com/office/drawing/2014/main" id="{79E37104-0C10-B454-61B5-BADF09C45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7865" y="3197101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0" name="Text Box 69">
            <a:extLst>
              <a:ext uri="{FF2B5EF4-FFF2-40B4-BE49-F238E27FC236}">
                <a16:creationId xmlns:a16="http://schemas.microsoft.com/office/drawing/2014/main" id="{178786B7-4CE2-87F0-F839-9CFF6DACA7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5002" y="2344613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1" name="Text Box 70">
            <a:extLst>
              <a:ext uri="{FF2B5EF4-FFF2-40B4-BE49-F238E27FC236}">
                <a16:creationId xmlns:a16="http://schemas.microsoft.com/office/drawing/2014/main" id="{ADBD4A30-22C4-BC1C-9631-419A272A7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8190" y="2106488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/>
              <a:t>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82" name="Text Box 71">
            <a:extLst>
              <a:ext uri="{FF2B5EF4-FFF2-40B4-BE49-F238E27FC236}">
                <a16:creationId xmlns:a16="http://schemas.microsoft.com/office/drawing/2014/main" id="{9A74DA33-5067-ADBD-111A-C6F70A6D0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0977" y="1682626"/>
            <a:ext cx="3016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r>
              <a:rPr lang="en-US" dirty="0"/>
              <a:t>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83" name="Oval 4">
            <a:extLst>
              <a:ext uri="{FF2B5EF4-FFF2-40B4-BE49-F238E27FC236}">
                <a16:creationId xmlns:a16="http://schemas.microsoft.com/office/drawing/2014/main" id="{7FC8934F-CD77-2730-AA12-97D5E2167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2050" y="161106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6DDB9157-02DC-A835-B877-AF5B9C6E3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600" y="245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5" name="Oval 6">
            <a:extLst>
              <a:ext uri="{FF2B5EF4-FFF2-40B4-BE49-F238E27FC236}">
                <a16:creationId xmlns:a16="http://schemas.microsoft.com/office/drawing/2014/main" id="{2158995C-FAEE-F9F9-1879-FA66A350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8500" y="2455614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6" name="Oval 7">
            <a:extLst>
              <a:ext uri="{FF2B5EF4-FFF2-40B4-BE49-F238E27FC236}">
                <a16:creationId xmlns:a16="http://schemas.microsoft.com/office/drawing/2014/main" id="{F5197030-2274-E98B-0815-47782ED82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5850" y="3031877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7" name="Oval 8">
            <a:extLst>
              <a:ext uri="{FF2B5EF4-FFF2-40B4-BE49-F238E27FC236}">
                <a16:creationId xmlns:a16="http://schemas.microsoft.com/office/drawing/2014/main" id="{6F74E84F-E895-8C08-BAFA-29C3FE0A8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4387" y="3684339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8" name="Oval 9">
            <a:extLst>
              <a:ext uri="{FF2B5EF4-FFF2-40B4-BE49-F238E27FC236}">
                <a16:creationId xmlns:a16="http://schemas.microsoft.com/office/drawing/2014/main" id="{FD7302BB-3B09-0F23-3F73-1B08E41CB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625" y="3454152"/>
            <a:ext cx="422275" cy="382587"/>
          </a:xfrm>
          <a:prstGeom prst="ellipse">
            <a:avLst/>
          </a:prstGeom>
          <a:solidFill>
            <a:srgbClr val="CC99FF"/>
          </a:solidFill>
          <a:ln w="38100">
            <a:solidFill>
              <a:srgbClr val="660066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89" name="Oval 10">
            <a:extLst>
              <a:ext uri="{FF2B5EF4-FFF2-40B4-BE49-F238E27FC236}">
                <a16:creationId xmlns:a16="http://schemas.microsoft.com/office/drawing/2014/main" id="{851A2226-B636-2C4D-BEAF-2A7D37BD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4075" y="3876427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90" name="Line 11">
            <a:extLst>
              <a:ext uri="{FF2B5EF4-FFF2-40B4-BE49-F238E27FC236}">
                <a16:creationId xmlns:a16="http://schemas.microsoft.com/office/drawing/2014/main" id="{14B43D55-60B8-A9F1-BE5F-BE834548EB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411675" y="1955551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Line 12">
            <a:extLst>
              <a:ext uri="{FF2B5EF4-FFF2-40B4-BE49-F238E27FC236}">
                <a16:creationId xmlns:a16="http://schemas.microsoft.com/office/drawing/2014/main" id="{3C04F363-786E-27E9-E5B5-384FB8835A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56225" y="1917451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Line 13">
            <a:extLst>
              <a:ext uri="{FF2B5EF4-FFF2-40B4-BE49-F238E27FC236}">
                <a16:creationId xmlns:a16="http://schemas.microsoft.com/office/drawing/2014/main" id="{C50B371E-73A1-886D-B85B-FF423F7672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1675" y="2762002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Line 14">
            <a:extLst>
              <a:ext uri="{FF2B5EF4-FFF2-40B4-BE49-F238E27FC236}">
                <a16:creationId xmlns:a16="http://schemas.microsoft.com/office/drawing/2014/main" id="{E4EAA712-E562-60BE-8BEB-4FDE134370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0336" y="3338264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Line 15">
            <a:extLst>
              <a:ext uri="{FF2B5EF4-FFF2-40B4-BE49-F238E27FC236}">
                <a16:creationId xmlns:a16="http://schemas.microsoft.com/office/drawing/2014/main" id="{153CFAB1-838A-4335-4372-0DF2E7B4B40B}"/>
              </a:ext>
            </a:extLst>
          </p:cNvPr>
          <p:cNvSpPr>
            <a:spLocks noChangeShapeType="1"/>
          </p:cNvSpPr>
          <p:nvPr/>
        </p:nvSpPr>
        <p:spPr bwMode="auto">
          <a:xfrm>
            <a:off x="10908686" y="2839788"/>
            <a:ext cx="115888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Line 16">
            <a:extLst>
              <a:ext uri="{FF2B5EF4-FFF2-40B4-BE49-F238E27FC236}">
                <a16:creationId xmlns:a16="http://schemas.microsoft.com/office/drawing/2014/main" id="{1EFBC857-26F2-BDF2-BB54-71F672679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02236" y="1993652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7">
            <a:extLst>
              <a:ext uri="{FF2B5EF4-FFF2-40B4-BE49-F238E27FC236}">
                <a16:creationId xmlns:a16="http://schemas.microsoft.com/office/drawing/2014/main" id="{94FFE052-7EEF-C176-060B-6CBE8079DD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141799" y="3338263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Line 18">
            <a:extLst>
              <a:ext uri="{FF2B5EF4-FFF2-40B4-BE49-F238E27FC236}">
                <a16:creationId xmlns:a16="http://schemas.microsoft.com/office/drawing/2014/main" id="{CE5C7A1E-13AE-A073-ED03-28B4F1B5BA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795849" y="3376364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Line 19">
            <a:extLst>
              <a:ext uri="{FF2B5EF4-FFF2-40B4-BE49-F238E27FC236}">
                <a16:creationId xmlns:a16="http://schemas.microsoft.com/office/drawing/2014/main" id="{BA36CC1D-0C1E-0727-4721-580B750DC86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102111" y="3760539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 Box 20">
            <a:extLst>
              <a:ext uri="{FF2B5EF4-FFF2-40B4-BE49-F238E27FC236}">
                <a16:creationId xmlns:a16="http://schemas.microsoft.com/office/drawing/2014/main" id="{C30DD091-8FAF-16C1-21EE-DC6B84D52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3950" y="3031877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2</a:t>
            </a:r>
          </a:p>
        </p:txBody>
      </p:sp>
      <p:sp>
        <p:nvSpPr>
          <p:cNvPr id="100" name="Text Box 21">
            <a:extLst>
              <a:ext uri="{FF2B5EF4-FFF2-40B4-BE49-F238E27FC236}">
                <a16:creationId xmlns:a16="http://schemas.microsoft.com/office/drawing/2014/main" id="{3E5CB837-848D-F6F7-EC5A-498D64647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3700" y="2444502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3</a:t>
            </a:r>
          </a:p>
        </p:txBody>
      </p:sp>
      <p:sp>
        <p:nvSpPr>
          <p:cNvPr id="101" name="Text Box 22">
            <a:extLst>
              <a:ext uri="{FF2B5EF4-FFF2-40B4-BE49-F238E27FC236}">
                <a16:creationId xmlns:a16="http://schemas.microsoft.com/office/drawing/2014/main" id="{D4029293-61F5-BBE0-7EAA-D3C08559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7311" y="3443039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4</a:t>
            </a:r>
          </a:p>
        </p:txBody>
      </p:sp>
      <p:sp>
        <p:nvSpPr>
          <p:cNvPr id="102" name="Text Box 23">
            <a:extLst>
              <a:ext uri="{FF2B5EF4-FFF2-40B4-BE49-F238E27FC236}">
                <a16:creationId xmlns:a16="http://schemas.microsoft.com/office/drawing/2014/main" id="{25D2858C-D284-60FA-DC09-B2DC34A5D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6600" y="2444502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5</a:t>
            </a: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37657CD7-F727-5241-8527-C89225E6F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2486" y="3673227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6</a:t>
            </a:r>
          </a:p>
        </p:txBody>
      </p:sp>
      <p:sp>
        <p:nvSpPr>
          <p:cNvPr id="104" name="Text Box 25">
            <a:extLst>
              <a:ext uri="{FF2B5EF4-FFF2-40B4-BE49-F238E27FC236}">
                <a16:creationId xmlns:a16="http://schemas.microsoft.com/office/drawing/2014/main" id="{8D34B9E4-4370-D70B-9279-0259D15E1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2811" y="386531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/>
              <a:t>7</a:t>
            </a:r>
          </a:p>
        </p:txBody>
      </p:sp>
      <p:pic>
        <p:nvPicPr>
          <p:cNvPr id="105" name="Picture 104" descr="Shape&#10;&#10;Description automatically generated with low confidence">
            <a:extLst>
              <a:ext uri="{FF2B5EF4-FFF2-40B4-BE49-F238E27FC236}">
                <a16:creationId xmlns:a16="http://schemas.microsoft.com/office/drawing/2014/main" id="{85E20A58-E164-9C97-AB53-966EBDE5B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4248" y="5938367"/>
            <a:ext cx="1387358" cy="913494"/>
          </a:xfrm>
          <a:prstGeom prst="rect">
            <a:avLst/>
          </a:prstGeom>
        </p:spPr>
      </p:pic>
      <p:pic>
        <p:nvPicPr>
          <p:cNvPr id="106" name="Picture 105" descr="Shape&#10;&#10;Description automatically generated with medium confidence">
            <a:extLst>
              <a:ext uri="{FF2B5EF4-FFF2-40B4-BE49-F238E27FC236}">
                <a16:creationId xmlns:a16="http://schemas.microsoft.com/office/drawing/2014/main" id="{60AD7916-02B5-D82E-AB12-94C04F8A82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3447" y="4839906"/>
            <a:ext cx="1281340" cy="1048369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79629FCC-F68F-F17D-66A6-EA6F9437CAAB}"/>
              </a:ext>
            </a:extLst>
          </p:cNvPr>
          <p:cNvSpPr txBox="1"/>
          <p:nvPr/>
        </p:nvSpPr>
        <p:spPr>
          <a:xfrm>
            <a:off x="10435176" y="505747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Q1. What info exchanged?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4F0769-453E-C450-9FF5-DBDBF46CC8FE}"/>
              </a:ext>
            </a:extLst>
          </p:cNvPr>
          <p:cNvSpPr txBox="1"/>
          <p:nvPr/>
        </p:nvSpPr>
        <p:spPr>
          <a:xfrm>
            <a:off x="10454443" y="6096238"/>
            <a:ext cx="1721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Q2. What computation?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D7AE4C-09EF-8A6C-7C6B-03452A1FDEB3}"/>
              </a:ext>
            </a:extLst>
          </p:cNvPr>
          <p:cNvSpPr txBox="1"/>
          <p:nvPr/>
        </p:nvSpPr>
        <p:spPr>
          <a:xfrm>
            <a:off x="7025009" y="5028733"/>
            <a:ext cx="1721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347916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62" grpId="0"/>
      <p:bldP spid="64" grpId="0"/>
      <p:bldP spid="66" grpId="0"/>
      <p:bldP spid="68" grpId="0"/>
      <p:bldP spid="70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0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D1F016-5C2E-D7E7-F9FE-7C307ECB0D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Policy: Influencing Decisions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60E9DF36-B83F-7F8A-E439-B62A340BF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950" y="3316288"/>
            <a:ext cx="8597900" cy="11303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29" name="Rectangle 4">
            <a:extLst>
              <a:ext uri="{FF2B5EF4-FFF2-40B4-BE49-F238E27FC236}">
                <a16:creationId xmlns:a16="http://schemas.microsoft.com/office/drawing/2014/main" id="{D32D0497-42A0-323D-34D2-FD8350E8D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4306888"/>
            <a:ext cx="3416300" cy="25019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12805" name="Rectangle 5">
            <a:extLst>
              <a:ext uri="{FF2B5EF4-FFF2-40B4-BE49-F238E27FC236}">
                <a16:creationId xmlns:a16="http://schemas.microsoft.com/office/drawing/2014/main" id="{F5CFEC89-D4DD-941B-3C22-C7656C17C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5849938"/>
            <a:ext cx="2463800" cy="558800"/>
          </a:xfrm>
          <a:prstGeom prst="rect">
            <a:avLst/>
          </a:prstGeom>
          <a:solidFill>
            <a:schemeClr val="bg1"/>
          </a:solidFill>
          <a:ln w="508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1612806" name="Rectangle 6">
            <a:extLst>
              <a:ext uri="{FF2B5EF4-FFF2-40B4-BE49-F238E27FC236}">
                <a16:creationId xmlns:a16="http://schemas.microsoft.com/office/drawing/2014/main" id="{4F1AD7DD-DB90-31D7-7748-D52F78BEE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3475038"/>
            <a:ext cx="1422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6632" name="Rectangle 7">
            <a:extLst>
              <a:ext uri="{FF2B5EF4-FFF2-40B4-BE49-F238E27FC236}">
                <a16:creationId xmlns:a16="http://schemas.microsoft.com/office/drawing/2014/main" id="{083F356F-902D-A2AD-D02C-F01BF10180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3725" y="3438525"/>
            <a:ext cx="1206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Best Route</a:t>
            </a:r>
          </a:p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  Selection </a:t>
            </a:r>
          </a:p>
        </p:txBody>
      </p:sp>
      <p:sp>
        <p:nvSpPr>
          <p:cNvPr id="1612808" name="Rectangle 8">
            <a:extLst>
              <a:ext uri="{FF2B5EF4-FFF2-40B4-BE49-F238E27FC236}">
                <a16:creationId xmlns:a16="http://schemas.microsoft.com/office/drawing/2014/main" id="{CC457725-3994-F499-7426-5A1876670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3500" y="3475038"/>
            <a:ext cx="1422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1612809" name="Rectangle 9">
            <a:extLst>
              <a:ext uri="{FF2B5EF4-FFF2-40B4-BE49-F238E27FC236}">
                <a16:creationId xmlns:a16="http://schemas.microsoft.com/office/drawing/2014/main" id="{0AD625D3-F79C-16F1-A8FD-615EE1167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3475038"/>
            <a:ext cx="1422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6635" name="Rectangle 10">
            <a:extLst>
              <a:ext uri="{FF2B5EF4-FFF2-40B4-BE49-F238E27FC236}">
                <a16:creationId xmlns:a16="http://schemas.microsoft.com/office/drawing/2014/main" id="{C6354887-44AC-B73E-658B-189CBFF7B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5" y="3438525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 dirty="0">
                <a:latin typeface="Times New Roman" panose="02020603050405020304" pitchFamily="18" charset="0"/>
              </a:rPr>
              <a:t>Apply Import</a:t>
            </a:r>
          </a:p>
          <a:p>
            <a:pPr algn="l"/>
            <a:r>
              <a:rPr lang="en-US" altLang="en-US" sz="1800" b="0" dirty="0">
                <a:latin typeface="Times New Roman" panose="02020603050405020304" pitchFamily="18" charset="0"/>
              </a:rPr>
              <a:t>  Policies</a:t>
            </a:r>
          </a:p>
        </p:txBody>
      </p:sp>
      <p:sp>
        <p:nvSpPr>
          <p:cNvPr id="26636" name="Rectangle 11">
            <a:extLst>
              <a:ext uri="{FF2B5EF4-FFF2-40B4-BE49-F238E27FC236}">
                <a16:creationId xmlns:a16="http://schemas.microsoft.com/office/drawing/2014/main" id="{78CC403D-70D3-E3A4-3A7D-B13284E5E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325" y="3446463"/>
            <a:ext cx="1250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Best Route </a:t>
            </a:r>
          </a:p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  Table</a:t>
            </a:r>
          </a:p>
        </p:txBody>
      </p:sp>
      <p:sp>
        <p:nvSpPr>
          <p:cNvPr id="1612812" name="Rectangle 12">
            <a:extLst>
              <a:ext uri="{FF2B5EF4-FFF2-40B4-BE49-F238E27FC236}">
                <a16:creationId xmlns:a16="http://schemas.microsoft.com/office/drawing/2014/main" id="{A812C86A-4FF6-761C-28B1-75DA4BB5C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1300" y="3475038"/>
            <a:ext cx="1422400" cy="584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latin typeface="Helvetica" charset="0"/>
            </a:endParaRPr>
          </a:p>
        </p:txBody>
      </p:sp>
      <p:sp>
        <p:nvSpPr>
          <p:cNvPr id="26638" name="Rectangle 13">
            <a:extLst>
              <a:ext uri="{FF2B5EF4-FFF2-40B4-BE49-F238E27FC236}">
                <a16:creationId xmlns:a16="http://schemas.microsoft.com/office/drawing/2014/main" id="{90FD2DE9-F904-9825-622B-450DD31D8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3446463"/>
            <a:ext cx="1435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Apply Export</a:t>
            </a:r>
          </a:p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  Policies</a:t>
            </a:r>
          </a:p>
        </p:txBody>
      </p:sp>
      <p:sp>
        <p:nvSpPr>
          <p:cNvPr id="26639" name="Line 14">
            <a:extLst>
              <a:ext uri="{FF2B5EF4-FFF2-40B4-BE49-F238E27FC236}">
                <a16:creationId xmlns:a16="http://schemas.microsoft.com/office/drawing/2014/main" id="{FDCE1A29-D3A8-3FAA-7E15-ED1B1A9AC7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Line 15">
            <a:extLst>
              <a:ext uri="{FF2B5EF4-FFF2-40B4-BE49-F238E27FC236}">
                <a16:creationId xmlns:a16="http://schemas.microsoft.com/office/drawing/2014/main" id="{FEA726F0-F5B9-00A5-32D3-843AB1980390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6">
            <a:extLst>
              <a:ext uri="{FF2B5EF4-FFF2-40B4-BE49-F238E27FC236}">
                <a16:creationId xmlns:a16="http://schemas.microsoft.com/office/drawing/2014/main" id="{C1C7DFC6-6E33-801B-C751-6D55C67AC8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7">
            <a:extLst>
              <a:ext uri="{FF2B5EF4-FFF2-40B4-BE49-F238E27FC236}">
                <a16:creationId xmlns:a16="http://schemas.microsoft.com/office/drawing/2014/main" id="{C12E6185-1233-F0FA-2BF7-1C645F9A6B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Line 18">
            <a:extLst>
              <a:ext uri="{FF2B5EF4-FFF2-40B4-BE49-F238E27FC236}">
                <a16:creationId xmlns:a16="http://schemas.microsoft.com/office/drawing/2014/main" id="{AD95E9BB-5398-0333-6CFB-D12B5320157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Line 19">
            <a:extLst>
              <a:ext uri="{FF2B5EF4-FFF2-40B4-BE49-F238E27FC236}">
                <a16:creationId xmlns:a16="http://schemas.microsoft.com/office/drawing/2014/main" id="{58DF0DC4-886C-C46B-E7A1-247072835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071938"/>
            <a:ext cx="0" cy="17526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20">
            <a:extLst>
              <a:ext uri="{FF2B5EF4-FFF2-40B4-BE49-F238E27FC236}">
                <a16:creationId xmlns:a16="http://schemas.microsoft.com/office/drawing/2014/main" id="{37DAFED3-D71D-F49C-0815-943518D9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4657725"/>
            <a:ext cx="1828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Install forwarding</a:t>
            </a:r>
          </a:p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Entries for best</a:t>
            </a:r>
          </a:p>
          <a:p>
            <a:pPr algn="l"/>
            <a:r>
              <a:rPr lang="en-US" altLang="en-US" sz="1800" b="0">
                <a:latin typeface="Times New Roman" panose="02020603050405020304" pitchFamily="18" charset="0"/>
              </a:rPr>
              <a:t>Routes. </a:t>
            </a:r>
          </a:p>
        </p:txBody>
      </p:sp>
      <p:sp>
        <p:nvSpPr>
          <p:cNvPr id="26646" name="Rectangle 21">
            <a:extLst>
              <a:ext uri="{FF2B5EF4-FFF2-40B4-BE49-F238E27FC236}">
                <a16:creationId xmlns:a16="http://schemas.microsoft.com/office/drawing/2014/main" id="{A17A04F5-925A-F34A-F04B-4C2603C72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319339"/>
            <a:ext cx="1035050" cy="9159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Receive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BGP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26647" name="Rectangle 22">
            <a:extLst>
              <a:ext uri="{FF2B5EF4-FFF2-40B4-BE49-F238E27FC236}">
                <a16:creationId xmlns:a16="http://schemas.microsoft.com/office/drawing/2014/main" id="{BDEA47BC-7490-F874-D31E-4544419F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319338"/>
            <a:ext cx="908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Arial" panose="020B0604020202020204" pitchFamily="34" charset="0"/>
              </a:rPr>
              <a:t>Best</a:t>
            </a:r>
          </a:p>
          <a:p>
            <a:pPr algn="l"/>
            <a:r>
              <a:rPr lang="en-US" altLang="en-US" sz="1800" b="0">
                <a:latin typeface="Arial" panose="020B0604020202020204" pitchFamily="34" charset="0"/>
              </a:rPr>
              <a:t>Routes</a:t>
            </a:r>
          </a:p>
        </p:txBody>
      </p:sp>
      <p:sp>
        <p:nvSpPr>
          <p:cNvPr id="26648" name="Rectangle 23">
            <a:extLst>
              <a:ext uri="{FF2B5EF4-FFF2-40B4-BE49-F238E27FC236}">
                <a16:creationId xmlns:a16="http://schemas.microsoft.com/office/drawing/2014/main" id="{6336CB1B-B43F-14A4-FABE-795AF8EA6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725" y="2319339"/>
            <a:ext cx="10731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Arial" panose="020B0604020202020204" pitchFamily="34" charset="0"/>
              </a:rPr>
              <a:t>Transmit</a:t>
            </a:r>
          </a:p>
          <a:p>
            <a:pPr algn="l"/>
            <a:r>
              <a:rPr lang="en-US" altLang="en-US" sz="1800" b="0">
                <a:latin typeface="Arial" panose="020B0604020202020204" pitchFamily="34" charset="0"/>
              </a:rPr>
              <a:t>BGP </a:t>
            </a:r>
          </a:p>
          <a:p>
            <a:pPr algn="l"/>
            <a:r>
              <a:rPr lang="en-US" altLang="en-US" sz="1800" b="0">
                <a:latin typeface="Arial" panose="020B0604020202020204" pitchFamily="34" charset="0"/>
              </a:rPr>
              <a:t>Updates</a:t>
            </a:r>
          </a:p>
        </p:txBody>
      </p:sp>
      <p:sp>
        <p:nvSpPr>
          <p:cNvPr id="26649" name="Rectangle 24">
            <a:extLst>
              <a:ext uri="{FF2B5EF4-FFF2-40B4-BE49-F238E27FC236}">
                <a16:creationId xmlns:a16="http://schemas.microsoft.com/office/drawing/2014/main" id="{B935AF7D-3BA2-C194-88AE-004FA32F4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4926" y="2243138"/>
            <a:ext cx="1793875" cy="925512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Apply Policy =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filter routes &amp; 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tweak attributes</a:t>
            </a:r>
          </a:p>
        </p:txBody>
      </p:sp>
      <p:sp>
        <p:nvSpPr>
          <p:cNvPr id="26650" name="Rectangle 25">
            <a:extLst>
              <a:ext uri="{FF2B5EF4-FFF2-40B4-BE49-F238E27FC236}">
                <a16:creationId xmlns:a16="http://schemas.microsoft.com/office/drawing/2014/main" id="{DF20369E-0DD4-8CAD-66FF-517AD69F2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2319339"/>
            <a:ext cx="11493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Arial" panose="020B0604020202020204" pitchFamily="34" charset="0"/>
              </a:rPr>
              <a:t>Based on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Attribute</a:t>
            </a:r>
          </a:p>
          <a:p>
            <a:pPr algn="l"/>
            <a:r>
              <a:rPr lang="en-US" altLang="en-US" sz="1800" b="0" dirty="0">
                <a:latin typeface="Arial" panose="020B0604020202020204" pitchFamily="34" charset="0"/>
              </a:rPr>
              <a:t>Values</a:t>
            </a:r>
          </a:p>
        </p:txBody>
      </p:sp>
      <p:sp>
        <p:nvSpPr>
          <p:cNvPr id="26651" name="Rectangle 26">
            <a:extLst>
              <a:ext uri="{FF2B5EF4-FFF2-40B4-BE49-F238E27FC236}">
                <a16:creationId xmlns:a16="http://schemas.microsoft.com/office/drawing/2014/main" id="{43B9D959-EE39-E6D2-4928-2586EFAB1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5953126"/>
            <a:ext cx="2254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>
                <a:latin typeface="Times New Roman" panose="02020603050405020304" pitchFamily="18" charset="0"/>
              </a:rPr>
              <a:t>IP Forwarding Table</a:t>
            </a:r>
          </a:p>
        </p:txBody>
      </p:sp>
      <p:sp>
        <p:nvSpPr>
          <p:cNvPr id="26652" name="Rectangle 27">
            <a:extLst>
              <a:ext uri="{FF2B5EF4-FFF2-40B4-BE49-F238E27FC236}">
                <a16:creationId xmlns:a16="http://schemas.microsoft.com/office/drawing/2014/main" id="{FCD533A0-3BCE-4992-0807-81E819F70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243138"/>
            <a:ext cx="1828800" cy="925512"/>
          </a:xfrm>
          <a:prstGeom prst="rect">
            <a:avLst/>
          </a:prstGeom>
          <a:solidFill>
            <a:srgbClr val="FF6699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800" b="0">
                <a:latin typeface="Arial" panose="020B0604020202020204" pitchFamily="34" charset="0"/>
              </a:rPr>
              <a:t>Apply Policy =</a:t>
            </a:r>
          </a:p>
          <a:p>
            <a:pPr algn="l"/>
            <a:r>
              <a:rPr lang="en-US" altLang="en-US" sz="1800" b="0">
                <a:latin typeface="Arial" panose="020B0604020202020204" pitchFamily="34" charset="0"/>
              </a:rPr>
              <a:t>filter routes &amp; </a:t>
            </a:r>
          </a:p>
          <a:p>
            <a:pPr algn="l"/>
            <a:r>
              <a:rPr lang="en-US" altLang="en-US" sz="1800" b="0">
                <a:latin typeface="Arial" panose="020B0604020202020204" pitchFamily="34" charset="0"/>
              </a:rPr>
              <a:t>tweak attributes</a:t>
            </a:r>
          </a:p>
        </p:txBody>
      </p:sp>
      <p:sp>
        <p:nvSpPr>
          <p:cNvPr id="26653" name="Rectangle 28">
            <a:extLst>
              <a:ext uri="{FF2B5EF4-FFF2-40B4-BE49-F238E27FC236}">
                <a16:creationId xmlns:a16="http://schemas.microsoft.com/office/drawing/2014/main" id="{F1884032-F4AC-F8C5-7ADC-947939C3E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404938"/>
            <a:ext cx="6705600" cy="838200"/>
          </a:xfrm>
          <a:prstGeom prst="rect">
            <a:avLst/>
          </a:prstGeom>
          <a:solidFill>
            <a:srgbClr val="FF6699"/>
          </a:solidFill>
          <a:ln w="12700">
            <a:solidFill>
              <a:srgbClr val="FF6699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endParaRPr lang="en-US" altLang="en-US" sz="2800">
              <a:latin typeface="Arial" panose="020B0604020202020204" pitchFamily="34" charset="0"/>
            </a:endParaRPr>
          </a:p>
        </p:txBody>
      </p:sp>
      <p:sp>
        <p:nvSpPr>
          <p:cNvPr id="26654" name="Text Box 29">
            <a:extLst>
              <a:ext uri="{FF2B5EF4-FFF2-40B4-BE49-F238E27FC236}">
                <a16:creationId xmlns:a16="http://schemas.microsoft.com/office/drawing/2014/main" id="{1FE609D4-43B7-AAE4-DE2F-676C93F73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1" y="1481139"/>
            <a:ext cx="51736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1600">
                <a:latin typeface="Arial" panose="020B0604020202020204" pitchFamily="34" charset="0"/>
              </a:rPr>
              <a:t>                 Open ended programming.</a:t>
            </a:r>
          </a:p>
          <a:p>
            <a:pPr algn="l"/>
            <a:r>
              <a:rPr lang="en-US" altLang="en-US" sz="1600">
                <a:latin typeface="Arial" panose="020B0604020202020204" pitchFamily="34" charset="0"/>
              </a:rPr>
              <a:t>Constrained only by vendor configuration language</a:t>
            </a:r>
          </a:p>
        </p:txBody>
      </p:sp>
      <p:pic>
        <p:nvPicPr>
          <p:cNvPr id="2" name="Picture 1" descr="Shape&#10;&#10;Description automatically generated with low confidence">
            <a:extLst>
              <a:ext uri="{FF2B5EF4-FFF2-40B4-BE49-F238E27FC236}">
                <a16:creationId xmlns:a16="http://schemas.microsoft.com/office/drawing/2014/main" id="{39FB6A05-2710-4E95-E770-8E6C76C8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612" y="4860647"/>
            <a:ext cx="2569987" cy="16921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1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1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61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2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2805" grpId="0" animBg="1"/>
      <p:bldP spid="1612806" grpId="0" animBg="1"/>
      <p:bldP spid="1612808" grpId="0" animBg="1"/>
      <p:bldP spid="1612809" grpId="0" animBg="1"/>
      <p:bldP spid="1612812" grpId="0" animBg="1"/>
      <p:bldP spid="26639" grpId="0" animBg="1"/>
      <p:bldP spid="26640" grpId="0" animBg="1"/>
      <p:bldP spid="26641" grpId="0" animBg="1"/>
      <p:bldP spid="26642" grpId="0" animBg="1"/>
      <p:bldP spid="26643" grpId="0" animBg="1"/>
      <p:bldP spid="26644" grpId="0" animBg="1"/>
      <p:bldP spid="26645" grpId="0"/>
      <p:bldP spid="26646" grpId="0" animBg="1"/>
      <p:bldP spid="26647" grpId="0"/>
      <p:bldP spid="26648" grpId="0"/>
      <p:bldP spid="26649" grpId="0" animBg="1"/>
      <p:bldP spid="26650" grpId="0"/>
      <p:bldP spid="26652" grpId="0" animBg="1"/>
      <p:bldP spid="26653" grpId="0" animBg="1"/>
      <p:bldP spid="266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31503997-EDBF-CA37-05BF-F20F891485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dirty="0">
                <a:ea typeface="ＭＳ Ｐゴシック" panose="020B0600070205080204" pitchFamily="34" charset="-128"/>
              </a:rPr>
              <a:t>BGP Policy: Applying Policy to Routes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2FD9D0F2-16FB-0C16-4D10-9891C2B47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/>
              <a:t>Import policy</a:t>
            </a:r>
          </a:p>
          <a:p>
            <a:pPr lvl="1"/>
            <a:r>
              <a:rPr lang="en-US" altLang="en-US" sz="2800" dirty="0"/>
              <a:t>Filter unwanted routes from neighbor</a:t>
            </a:r>
          </a:p>
          <a:p>
            <a:pPr lvl="2"/>
            <a:r>
              <a:rPr lang="en-US" altLang="en-US" dirty="0"/>
              <a:t>E.g. prefix that your customer doesn’t own</a:t>
            </a:r>
          </a:p>
          <a:p>
            <a:pPr lvl="1"/>
            <a:r>
              <a:rPr lang="en-US" altLang="en-US" sz="2800" dirty="0"/>
              <a:t>Manipulate attributes to influence path selection</a:t>
            </a:r>
          </a:p>
          <a:p>
            <a:pPr lvl="2"/>
            <a:r>
              <a:rPr lang="en-US" altLang="en-US" dirty="0"/>
              <a:t>E.g., assign </a:t>
            </a:r>
            <a:r>
              <a:rPr lang="en-US" altLang="en-US" dirty="0">
                <a:solidFill>
                  <a:srgbClr val="C00000"/>
                </a:solidFill>
              </a:rPr>
              <a:t>local preference</a:t>
            </a:r>
            <a:r>
              <a:rPr lang="en-US" altLang="en-US" dirty="0"/>
              <a:t> to favored routes</a:t>
            </a:r>
          </a:p>
          <a:p>
            <a:r>
              <a:rPr lang="en-US" altLang="en-US" sz="3200" dirty="0"/>
              <a:t>Export policy</a:t>
            </a:r>
          </a:p>
          <a:p>
            <a:pPr lvl="1"/>
            <a:r>
              <a:rPr lang="en-US" altLang="en-US" sz="2800" dirty="0"/>
              <a:t>Filter routes you don’t want to tell your neighbor</a:t>
            </a:r>
          </a:p>
          <a:p>
            <a:pPr lvl="2"/>
            <a:r>
              <a:rPr lang="en-US" altLang="en-US" dirty="0"/>
              <a:t>E.g., don’t tell a peer a route learned from other peer</a:t>
            </a:r>
          </a:p>
          <a:p>
            <a:pPr lvl="1"/>
            <a:r>
              <a:rPr lang="en-US" altLang="en-US" sz="2800" dirty="0"/>
              <a:t>Manipulate attributes to control what they see</a:t>
            </a:r>
          </a:p>
          <a:p>
            <a:pPr lvl="2"/>
            <a:r>
              <a:rPr lang="en-US" altLang="en-US" dirty="0"/>
              <a:t>E.g., make a path look artificially longer than it 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4">
            <a:extLst>
              <a:ext uri="{FF2B5EF4-FFF2-40B4-BE49-F238E27FC236}">
                <a16:creationId xmlns:a16="http://schemas.microsoft.com/office/drawing/2014/main" id="{CD1D6613-2579-864E-2802-8277190FE5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Policy Examples</a:t>
            </a:r>
          </a:p>
        </p:txBody>
      </p:sp>
      <p:sp>
        <p:nvSpPr>
          <p:cNvPr id="28675" name="Subtitle 5">
            <a:extLst>
              <a:ext uri="{FF2B5EF4-FFF2-40B4-BE49-F238E27FC236}">
                <a16:creationId xmlns:a16="http://schemas.microsoft.com/office/drawing/2014/main" id="{43792F93-1CAE-1DE3-670C-E3A46F4FE9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>
            <a:extLst>
              <a:ext uri="{FF2B5EF4-FFF2-40B4-BE49-F238E27FC236}">
                <a16:creationId xmlns:a16="http://schemas.microsoft.com/office/drawing/2014/main" id="{45B72A61-B23C-6693-03CC-B29B664CCE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Import Policy: Local Preference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582E16F-4EF9-45EF-DB35-0660341CDD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Favor one path over another</a:t>
            </a:r>
          </a:p>
          <a:p>
            <a:pPr lvl="1"/>
            <a:r>
              <a:rPr lang="en-US" altLang="en-US" sz="2800" dirty="0"/>
              <a:t>Override the influence of AS path length</a:t>
            </a:r>
          </a:p>
          <a:p>
            <a:pPr lvl="1"/>
            <a:r>
              <a:rPr lang="en-US" altLang="en-US" sz="2800" dirty="0"/>
              <a:t>Apply local policies to prefer a path</a:t>
            </a:r>
          </a:p>
          <a:p>
            <a:r>
              <a:rPr lang="en-US" altLang="en-US" sz="3200" dirty="0"/>
              <a:t>Example: prefer customer over peer</a:t>
            </a:r>
          </a:p>
        </p:txBody>
      </p:sp>
      <p:grpSp>
        <p:nvGrpSpPr>
          <p:cNvPr id="29701" name="Group 22">
            <a:extLst>
              <a:ext uri="{FF2B5EF4-FFF2-40B4-BE49-F238E27FC236}">
                <a16:creationId xmlns:a16="http://schemas.microsoft.com/office/drawing/2014/main" id="{05AD329B-C6D5-1656-A084-86D4A18F10FC}"/>
              </a:ext>
            </a:extLst>
          </p:cNvPr>
          <p:cNvGrpSpPr>
            <a:grpSpLocks/>
          </p:cNvGrpSpPr>
          <p:nvPr/>
        </p:nvGrpSpPr>
        <p:grpSpPr bwMode="auto">
          <a:xfrm>
            <a:off x="2332038" y="3582989"/>
            <a:ext cx="7351712" cy="2917825"/>
            <a:chOff x="501" y="2087"/>
            <a:chExt cx="4689" cy="2060"/>
          </a:xfrm>
        </p:grpSpPr>
        <p:pic>
          <p:nvPicPr>
            <p:cNvPr id="29702" name="Picture 4">
              <a:extLst>
                <a:ext uri="{FF2B5EF4-FFF2-40B4-BE49-F238E27FC236}">
                  <a16:creationId xmlns:a16="http://schemas.microsoft.com/office/drawing/2014/main" id="{88C7FB7E-F765-075B-A649-7CE29265160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2087"/>
              <a:ext cx="1415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3" name="Picture 5">
              <a:extLst>
                <a:ext uri="{FF2B5EF4-FFF2-40B4-BE49-F238E27FC236}">
                  <a16:creationId xmlns:a16="http://schemas.microsoft.com/office/drawing/2014/main" id="{21253DCE-E39C-1B32-E932-98C96958B9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87" y="2136"/>
              <a:ext cx="1415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4" name="Picture 6">
              <a:extLst>
                <a:ext uri="{FF2B5EF4-FFF2-40B4-BE49-F238E27FC236}">
                  <a16:creationId xmlns:a16="http://schemas.microsoft.com/office/drawing/2014/main" id="{E55DFF14-4C1E-DFEA-83BF-8248B4ED2A0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4" y="3249"/>
              <a:ext cx="107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5" name="Picture 7">
              <a:extLst>
                <a:ext uri="{FF2B5EF4-FFF2-40B4-BE49-F238E27FC236}">
                  <a16:creationId xmlns:a16="http://schemas.microsoft.com/office/drawing/2014/main" id="{5A89C30C-7CF9-1C95-5A7C-FC87FFF2FA3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8" y="3708"/>
              <a:ext cx="107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706" name="Picture 8">
              <a:extLst>
                <a:ext uri="{FF2B5EF4-FFF2-40B4-BE49-F238E27FC236}">
                  <a16:creationId xmlns:a16="http://schemas.microsoft.com/office/drawing/2014/main" id="{2BAA7610-90DC-DDAA-CC99-B80CC81EA38E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" y="3708"/>
              <a:ext cx="107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7" name="Line 9">
              <a:extLst>
                <a:ext uri="{FF2B5EF4-FFF2-40B4-BE49-F238E27FC236}">
                  <a16:creationId xmlns:a16="http://schemas.microsoft.com/office/drawing/2014/main" id="{5DC64EC5-60EA-67C4-C5E4-4E4559F32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5" y="2571"/>
              <a:ext cx="99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Line 10">
              <a:extLst>
                <a:ext uri="{FF2B5EF4-FFF2-40B4-BE49-F238E27FC236}">
                  <a16:creationId xmlns:a16="http://schemas.microsoft.com/office/drawing/2014/main" id="{3889F315-84FB-1F67-D735-185463BED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1" y="3007"/>
              <a:ext cx="48" cy="29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9" name="Line 11">
              <a:extLst>
                <a:ext uri="{FF2B5EF4-FFF2-40B4-BE49-F238E27FC236}">
                  <a16:creationId xmlns:a16="http://schemas.microsoft.com/office/drawing/2014/main" id="{40BD02C3-EEE8-EDF3-C62B-C528DDA3CD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2" y="3636"/>
              <a:ext cx="460" cy="16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0" name="Line 12">
              <a:extLst>
                <a:ext uri="{FF2B5EF4-FFF2-40B4-BE49-F238E27FC236}">
                  <a16:creationId xmlns:a16="http://schemas.microsoft.com/office/drawing/2014/main" id="{3C1B6BB9-B09F-8D96-5608-B032B687A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0" y="3926"/>
              <a:ext cx="508" cy="2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1" name="Line 13">
              <a:extLst>
                <a:ext uri="{FF2B5EF4-FFF2-40B4-BE49-F238E27FC236}">
                  <a16:creationId xmlns:a16="http://schemas.microsoft.com/office/drawing/2014/main" id="{227CB760-24D2-19A0-52DD-FCBE01491B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9" y="2958"/>
              <a:ext cx="242" cy="79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2" name="Text Box 14">
              <a:extLst>
                <a:ext uri="{FF2B5EF4-FFF2-40B4-BE49-F238E27FC236}">
                  <a16:creationId xmlns:a16="http://schemas.microsoft.com/office/drawing/2014/main" id="{A3BC9772-86BB-0FAD-821F-6EC3666987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9" y="2475"/>
              <a:ext cx="551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AT&amp;T</a:t>
              </a:r>
            </a:p>
          </p:txBody>
        </p:sp>
        <p:sp>
          <p:nvSpPr>
            <p:cNvPr id="29713" name="Text Box 15">
              <a:extLst>
                <a:ext uri="{FF2B5EF4-FFF2-40B4-BE49-F238E27FC236}">
                  <a16:creationId xmlns:a16="http://schemas.microsoft.com/office/drawing/2014/main" id="{04DFBFE3-9E20-E0CC-6FD0-BBF47445E4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9" y="2425"/>
              <a:ext cx="58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Sprint</a:t>
              </a:r>
            </a:p>
          </p:txBody>
        </p:sp>
        <p:sp>
          <p:nvSpPr>
            <p:cNvPr id="29714" name="Text Box 16">
              <a:extLst>
                <a:ext uri="{FF2B5EF4-FFF2-40B4-BE49-F238E27FC236}">
                  <a16:creationId xmlns:a16="http://schemas.microsoft.com/office/drawing/2014/main" id="{E1909CF6-D0EF-1B76-4CD0-79FB4295A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" y="3805"/>
              <a:ext cx="54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Yale</a:t>
              </a:r>
            </a:p>
          </p:txBody>
        </p:sp>
        <p:sp>
          <p:nvSpPr>
            <p:cNvPr id="29715" name="Text Box 17">
              <a:extLst>
                <a:ext uri="{FF2B5EF4-FFF2-40B4-BE49-F238E27FC236}">
                  <a16:creationId xmlns:a16="http://schemas.microsoft.com/office/drawing/2014/main" id="{C890DB7F-270B-AC36-5E11-83D9ACA6C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7" y="3321"/>
              <a:ext cx="55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Tier-2</a:t>
              </a:r>
            </a:p>
          </p:txBody>
        </p:sp>
        <p:sp>
          <p:nvSpPr>
            <p:cNvPr id="29716" name="Text Box 18">
              <a:extLst>
                <a:ext uri="{FF2B5EF4-FFF2-40B4-BE49-F238E27FC236}">
                  <a16:creationId xmlns:a16="http://schemas.microsoft.com/office/drawing/2014/main" id="{92639A23-4C11-2A9A-D28F-800AD3114E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9" y="3805"/>
              <a:ext cx="558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Tier-3</a:t>
              </a:r>
            </a:p>
          </p:txBody>
        </p:sp>
        <p:sp>
          <p:nvSpPr>
            <p:cNvPr id="29717" name="Text Box 19">
              <a:extLst>
                <a:ext uri="{FF2B5EF4-FFF2-40B4-BE49-F238E27FC236}">
                  <a16:creationId xmlns:a16="http://schemas.microsoft.com/office/drawing/2014/main" id="{2E50FA07-A99D-0471-C16C-E1F4EEF2F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" y="3007"/>
              <a:ext cx="135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Local-pref = 100</a:t>
              </a:r>
            </a:p>
          </p:txBody>
        </p:sp>
        <p:sp>
          <p:nvSpPr>
            <p:cNvPr id="29718" name="Text Box 20">
              <a:extLst>
                <a:ext uri="{FF2B5EF4-FFF2-40B4-BE49-F238E27FC236}">
                  <a16:creationId xmlns:a16="http://schemas.microsoft.com/office/drawing/2014/main" id="{D82D6940-728C-AC3E-CD87-2035E38DAF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0" y="2233"/>
              <a:ext cx="1264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Local-pref = 90</a:t>
              </a:r>
            </a:p>
          </p:txBody>
        </p:sp>
        <p:sp>
          <p:nvSpPr>
            <p:cNvPr id="29719" name="Freeform 21">
              <a:extLst>
                <a:ext uri="{FF2B5EF4-FFF2-40B4-BE49-F238E27FC236}">
                  <a16:creationId xmlns:a16="http://schemas.microsoft.com/office/drawing/2014/main" id="{1EFCFFAD-CFB6-80D6-630F-7B30DF1B0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0" y="3031"/>
              <a:ext cx="1718" cy="702"/>
            </a:xfrm>
            <a:custGeom>
              <a:avLst/>
              <a:gdLst>
                <a:gd name="T0" fmla="*/ 0 w 1718"/>
                <a:gd name="T1" fmla="*/ 0 h 702"/>
                <a:gd name="T2" fmla="*/ 557 w 1718"/>
                <a:gd name="T3" fmla="*/ 484 h 702"/>
                <a:gd name="T4" fmla="*/ 1718 w 1718"/>
                <a:gd name="T5" fmla="*/ 702 h 702"/>
                <a:gd name="T6" fmla="*/ 0 60000 65536"/>
                <a:gd name="T7" fmla="*/ 0 60000 65536"/>
                <a:gd name="T8" fmla="*/ 0 60000 65536"/>
                <a:gd name="T9" fmla="*/ 0 w 1718"/>
                <a:gd name="T10" fmla="*/ 0 h 702"/>
                <a:gd name="T11" fmla="*/ 1718 w 1718"/>
                <a:gd name="T12" fmla="*/ 702 h 70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18" h="702">
                  <a:moveTo>
                    <a:pt x="0" y="0"/>
                  </a:moveTo>
                  <a:cubicBezTo>
                    <a:pt x="135" y="183"/>
                    <a:pt x="271" y="367"/>
                    <a:pt x="557" y="484"/>
                  </a:cubicBezTo>
                  <a:cubicBezTo>
                    <a:pt x="843" y="601"/>
                    <a:pt x="1280" y="651"/>
                    <a:pt x="1718" y="702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>
            <a:extLst>
              <a:ext uri="{FF2B5EF4-FFF2-40B4-BE49-F238E27FC236}">
                <a16:creationId xmlns:a16="http://schemas.microsoft.com/office/drawing/2014/main" id="{4CF7D8A9-3ADA-25C8-BE4F-B30263003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Import Policy: Filtering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FCD6598A-F552-E1B5-DD4E-EA1C4F7A5A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407319"/>
            <a:ext cx="10295965" cy="2661445"/>
          </a:xfrm>
        </p:spPr>
        <p:txBody>
          <a:bodyPr/>
          <a:lstStyle/>
          <a:p>
            <a:r>
              <a:rPr lang="en-US" altLang="en-US" sz="3200" dirty="0"/>
              <a:t>Discard some route announcements</a:t>
            </a:r>
          </a:p>
          <a:p>
            <a:pPr lvl="1"/>
            <a:r>
              <a:rPr lang="en-US" altLang="en-US" sz="2800" dirty="0"/>
              <a:t>Detect configuration mistakes and attacks</a:t>
            </a:r>
          </a:p>
          <a:p>
            <a:r>
              <a:rPr lang="en-US" altLang="en-US" sz="3200" dirty="0"/>
              <a:t>Examples on session to a customer</a:t>
            </a:r>
          </a:p>
          <a:p>
            <a:pPr lvl="1"/>
            <a:r>
              <a:rPr lang="en-US" altLang="en-US" sz="2800" dirty="0"/>
              <a:t>Discard route if customer doesn’t own the prefix</a:t>
            </a:r>
          </a:p>
          <a:p>
            <a:pPr lvl="1"/>
            <a:r>
              <a:rPr lang="en-US" altLang="en-US" sz="2800" dirty="0"/>
              <a:t>Discard route containing other large ISPs</a:t>
            </a:r>
          </a:p>
        </p:txBody>
      </p:sp>
      <p:pic>
        <p:nvPicPr>
          <p:cNvPr id="30725" name="Picture 4">
            <a:extLst>
              <a:ext uri="{FF2B5EF4-FFF2-40B4-BE49-F238E27FC236}">
                <a16:creationId xmlns:a16="http://schemas.microsoft.com/office/drawing/2014/main" id="{EB2F7005-0CCB-0730-B5FE-0817F914F23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2914" y="4068764"/>
            <a:ext cx="19192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6" name="Picture 5">
            <a:extLst>
              <a:ext uri="{FF2B5EF4-FFF2-40B4-BE49-F238E27FC236}">
                <a16:creationId xmlns:a16="http://schemas.microsoft.com/office/drawing/2014/main" id="{438AD351-3C8C-ABB9-D795-FFBAA1104CD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7275" y="5605463"/>
            <a:ext cx="1708150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7" name="Line 6">
            <a:extLst>
              <a:ext uri="{FF2B5EF4-FFF2-40B4-BE49-F238E27FC236}">
                <a16:creationId xmlns:a16="http://schemas.microsoft.com/office/drawing/2014/main" id="{04D7185A-5316-EDFC-5BD4-1784EB88D3F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1638" y="5221289"/>
            <a:ext cx="76200" cy="4603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Text Box 7">
            <a:extLst>
              <a:ext uri="{FF2B5EF4-FFF2-40B4-BE49-F238E27FC236}">
                <a16:creationId xmlns:a16="http://schemas.microsoft.com/office/drawing/2014/main" id="{57DB8B4E-6BBD-5FFA-2749-368D1707D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1389" y="4427539"/>
            <a:ext cx="987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Patriot</a:t>
            </a:r>
          </a:p>
        </p:txBody>
      </p:sp>
      <p:sp>
        <p:nvSpPr>
          <p:cNvPr id="30729" name="Text Box 8">
            <a:extLst>
              <a:ext uri="{FF2B5EF4-FFF2-40B4-BE49-F238E27FC236}">
                <a16:creationId xmlns:a16="http://schemas.microsoft.com/office/drawing/2014/main" id="{80A57F90-0E0E-A09F-B680-36D24A00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7464" y="5719764"/>
            <a:ext cx="1355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Princeton</a:t>
            </a:r>
          </a:p>
        </p:txBody>
      </p:sp>
      <p:pic>
        <p:nvPicPr>
          <p:cNvPr id="30730" name="Picture 9">
            <a:extLst>
              <a:ext uri="{FF2B5EF4-FFF2-40B4-BE49-F238E27FC236}">
                <a16:creationId xmlns:a16="http://schemas.microsoft.com/office/drawing/2014/main" id="{D84ECC01-1BDD-079A-0510-B610FBE25CD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106864"/>
            <a:ext cx="16129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31" name="Text Box 10">
            <a:extLst>
              <a:ext uri="{FF2B5EF4-FFF2-40B4-BE49-F238E27FC236}">
                <a16:creationId xmlns:a16="http://schemas.microsoft.com/office/drawing/2014/main" id="{C2385D34-882E-504B-8434-406BC31186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0925" y="4376739"/>
            <a:ext cx="1047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USLEC</a:t>
            </a:r>
          </a:p>
        </p:txBody>
      </p:sp>
      <p:sp>
        <p:nvSpPr>
          <p:cNvPr id="30732" name="Line 11">
            <a:extLst>
              <a:ext uri="{FF2B5EF4-FFF2-40B4-BE49-F238E27FC236}">
                <a16:creationId xmlns:a16="http://schemas.microsoft.com/office/drawing/2014/main" id="{EEAC8678-9795-9924-5C01-156CAF080B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10300" y="4991101"/>
            <a:ext cx="1536700" cy="6905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12">
            <a:extLst>
              <a:ext uri="{FF2B5EF4-FFF2-40B4-BE49-F238E27FC236}">
                <a16:creationId xmlns:a16="http://schemas.microsoft.com/office/drawing/2014/main" id="{1E21FA70-200E-F9D1-EE1D-BBE21E97B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9176" y="6296026"/>
            <a:ext cx="1876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128.112.0.0/16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>
            <a:extLst>
              <a:ext uri="{FF2B5EF4-FFF2-40B4-BE49-F238E27FC236}">
                <a16:creationId xmlns:a16="http://schemas.microsoft.com/office/drawing/2014/main" id="{49B57F77-CBFE-2879-7BCB-5843BCD6D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Export Policy: Filtering</a:t>
            </a:r>
          </a:p>
        </p:txBody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78E8D06F-223A-164B-011A-03F6812869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Discard some route announcements</a:t>
            </a:r>
          </a:p>
          <a:p>
            <a:pPr lvl="1"/>
            <a:r>
              <a:rPr lang="en-US" altLang="en-US" sz="2800" dirty="0"/>
              <a:t>Limit propagation of routing information</a:t>
            </a:r>
          </a:p>
          <a:p>
            <a:r>
              <a:rPr lang="en-US" altLang="en-US" sz="3200" dirty="0"/>
              <a:t>Examples</a:t>
            </a:r>
          </a:p>
          <a:p>
            <a:pPr lvl="1"/>
            <a:r>
              <a:rPr lang="en-US" altLang="en-US" sz="2800" dirty="0"/>
              <a:t>Don’t announce routes from one peer to another</a:t>
            </a:r>
          </a:p>
          <a:p>
            <a:pPr lvl="1"/>
            <a:endParaRPr lang="en-US" altLang="en-US" dirty="0"/>
          </a:p>
        </p:txBody>
      </p:sp>
      <p:pic>
        <p:nvPicPr>
          <p:cNvPr id="31749" name="Picture 4">
            <a:extLst>
              <a:ext uri="{FF2B5EF4-FFF2-40B4-BE49-F238E27FC236}">
                <a16:creationId xmlns:a16="http://schemas.microsoft.com/office/drawing/2014/main" id="{D26B6A9E-3D47-DB2C-E27D-2AC303F1290E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6" y="4229101"/>
            <a:ext cx="2246313" cy="142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0" name="Text Box 5">
            <a:extLst>
              <a:ext uri="{FF2B5EF4-FFF2-40B4-BE49-F238E27FC236}">
                <a16:creationId xmlns:a16="http://schemas.microsoft.com/office/drawing/2014/main" id="{D0AD693E-0C60-B4DA-1442-272983777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138" y="4767264"/>
            <a:ext cx="86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AT&amp;T</a:t>
            </a:r>
          </a:p>
        </p:txBody>
      </p:sp>
      <p:pic>
        <p:nvPicPr>
          <p:cNvPr id="31751" name="Picture 6">
            <a:extLst>
              <a:ext uri="{FF2B5EF4-FFF2-40B4-BE49-F238E27FC236}">
                <a16:creationId xmlns:a16="http://schemas.microsoft.com/office/drawing/2014/main" id="{62DC28B8-3438-E19C-257C-A9EE64E462B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988" y="4279901"/>
            <a:ext cx="172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2" name="Text Box 7">
            <a:extLst>
              <a:ext uri="{FF2B5EF4-FFF2-40B4-BE49-F238E27FC236}">
                <a16:creationId xmlns:a16="http://schemas.microsoft.com/office/drawing/2014/main" id="{E42E4561-5DE3-9B36-5EC4-46AF3C049B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576" y="4664076"/>
            <a:ext cx="917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Sprint</a:t>
            </a:r>
          </a:p>
        </p:txBody>
      </p:sp>
      <p:sp>
        <p:nvSpPr>
          <p:cNvPr id="31753" name="Line 8">
            <a:extLst>
              <a:ext uri="{FF2B5EF4-FFF2-40B4-BE49-F238E27FC236}">
                <a16:creationId xmlns:a16="http://schemas.microsoft.com/office/drawing/2014/main" id="{AE9D5D82-6CE9-8651-81DF-79CC72856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0738" y="4894263"/>
            <a:ext cx="7683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1754" name="Picture 9">
            <a:extLst>
              <a:ext uri="{FF2B5EF4-FFF2-40B4-BE49-F238E27FC236}">
                <a16:creationId xmlns:a16="http://schemas.microsoft.com/office/drawing/2014/main" id="{E7935380-A660-D149-84C4-60D8D287FD8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4344989"/>
            <a:ext cx="172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55" name="Line 10">
            <a:extLst>
              <a:ext uri="{FF2B5EF4-FFF2-40B4-BE49-F238E27FC236}">
                <a16:creationId xmlns:a16="http://schemas.microsoft.com/office/drawing/2014/main" id="{B3B0266C-0AB1-82E5-1036-35D37C0D8E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3225" y="4894263"/>
            <a:ext cx="7683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756" name="Text Box 11">
            <a:extLst>
              <a:ext uri="{FF2B5EF4-FFF2-40B4-BE49-F238E27FC236}">
                <a16:creationId xmlns:a16="http://schemas.microsoft.com/office/drawing/2014/main" id="{10DB55F7-B9AC-014A-F359-6E4F7CA31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729164"/>
            <a:ext cx="1062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UUNET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7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7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52436037-0388-3131-32D7-15E0D2A38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Export Policy: Filtering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B80556D-F21B-6E28-01EA-22245B7DB4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Discard some route announcements</a:t>
            </a:r>
          </a:p>
          <a:p>
            <a:pPr lvl="1"/>
            <a:r>
              <a:rPr lang="en-US" altLang="en-US" sz="2800" dirty="0"/>
              <a:t>Limit propagation of routing information</a:t>
            </a:r>
          </a:p>
          <a:p>
            <a:r>
              <a:rPr lang="en-US" altLang="en-US" sz="3200" dirty="0"/>
              <a:t>Examples</a:t>
            </a:r>
          </a:p>
          <a:p>
            <a:pPr lvl="1"/>
            <a:r>
              <a:rPr lang="en-US" altLang="en-US" sz="2800" dirty="0"/>
              <a:t>Don’t announce routes for network-management hosts or the underlying routers themselves</a:t>
            </a:r>
          </a:p>
          <a:p>
            <a:pPr lvl="1"/>
            <a:endParaRPr lang="en-US" altLang="en-US" sz="2800" dirty="0"/>
          </a:p>
        </p:txBody>
      </p:sp>
      <p:grpSp>
        <p:nvGrpSpPr>
          <p:cNvPr id="32773" name="Group 15">
            <a:extLst>
              <a:ext uri="{FF2B5EF4-FFF2-40B4-BE49-F238E27FC236}">
                <a16:creationId xmlns:a16="http://schemas.microsoft.com/office/drawing/2014/main" id="{133F8706-5B7A-DDAE-F13D-40D1A8939DD5}"/>
              </a:ext>
            </a:extLst>
          </p:cNvPr>
          <p:cNvGrpSpPr>
            <a:grpSpLocks/>
          </p:cNvGrpSpPr>
          <p:nvPr/>
        </p:nvGrpSpPr>
        <p:grpSpPr bwMode="auto">
          <a:xfrm>
            <a:off x="4367213" y="4005264"/>
            <a:ext cx="5465762" cy="2687637"/>
            <a:chOff x="1719" y="2325"/>
            <a:chExt cx="3515" cy="1891"/>
          </a:xfrm>
        </p:grpSpPr>
        <p:pic>
          <p:nvPicPr>
            <p:cNvPr id="32774" name="Picture 4">
              <a:extLst>
                <a:ext uri="{FF2B5EF4-FFF2-40B4-BE49-F238E27FC236}">
                  <a16:creationId xmlns:a16="http://schemas.microsoft.com/office/drawing/2014/main" id="{6432C1DD-C443-51F6-013B-45E42D785E2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6" y="2325"/>
              <a:ext cx="1415" cy="8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75" name="Picture 5">
              <a:extLst>
                <a:ext uri="{FF2B5EF4-FFF2-40B4-BE49-F238E27FC236}">
                  <a16:creationId xmlns:a16="http://schemas.microsoft.com/office/drawing/2014/main" id="{1C3FE594-603A-199E-B57B-E4AD804FAE9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27" y="3777"/>
              <a:ext cx="107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6" name="Line 6">
              <a:extLst>
                <a:ext uri="{FF2B5EF4-FFF2-40B4-BE49-F238E27FC236}">
                  <a16:creationId xmlns:a16="http://schemas.microsoft.com/office/drawing/2014/main" id="{0CC4ECFC-5DD6-3EE8-AE1F-1C90585E8C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3196"/>
              <a:ext cx="73" cy="60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77" name="Text Box 7">
              <a:extLst>
                <a:ext uri="{FF2B5EF4-FFF2-40B4-BE49-F238E27FC236}">
                  <a16:creationId xmlns:a16="http://schemas.microsoft.com/office/drawing/2014/main" id="{9CFED405-8652-B8C7-FE37-D22EBC4BC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7" y="2665"/>
              <a:ext cx="674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USLEC</a:t>
              </a:r>
            </a:p>
          </p:txBody>
        </p:sp>
        <p:sp>
          <p:nvSpPr>
            <p:cNvPr id="32778" name="Text Box 8">
              <a:extLst>
                <a:ext uri="{FF2B5EF4-FFF2-40B4-BE49-F238E27FC236}">
                  <a16:creationId xmlns:a16="http://schemas.microsoft.com/office/drawing/2014/main" id="{47FD979C-09B8-763A-C904-053EB20B4A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3" y="3849"/>
              <a:ext cx="872" cy="2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Princeton</a:t>
              </a:r>
            </a:p>
          </p:txBody>
        </p:sp>
        <p:sp>
          <p:nvSpPr>
            <p:cNvPr id="32779" name="Line 9">
              <a:extLst>
                <a:ext uri="{FF2B5EF4-FFF2-40B4-BE49-F238E27FC236}">
                  <a16:creationId xmlns:a16="http://schemas.microsoft.com/office/drawing/2014/main" id="{FFFD93F4-7108-9575-E786-FFC58486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42" y="3051"/>
              <a:ext cx="484" cy="31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2780" name="Picture 10" descr="j0195384">
              <a:extLst>
                <a:ext uri="{FF2B5EF4-FFF2-40B4-BE49-F238E27FC236}">
                  <a16:creationId xmlns:a16="http://schemas.microsoft.com/office/drawing/2014/main" id="{2FB3DCE7-39F5-DE9F-41B8-4F474F37E7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4" y="3148"/>
              <a:ext cx="730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81" name="Text Box 11">
              <a:extLst>
                <a:ext uri="{FF2B5EF4-FFF2-40B4-BE49-F238E27FC236}">
                  <a16:creationId xmlns:a16="http://schemas.microsoft.com/office/drawing/2014/main" id="{03C42008-0D52-EE8C-00FB-A84D3E413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0" y="3317"/>
              <a:ext cx="1024" cy="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network operator</a:t>
              </a:r>
            </a:p>
          </p:txBody>
        </p:sp>
        <p:pic>
          <p:nvPicPr>
            <p:cNvPr id="32782" name="Picture 12">
              <a:extLst>
                <a:ext uri="{FF2B5EF4-FFF2-40B4-BE49-F238E27FC236}">
                  <a16:creationId xmlns:a16="http://schemas.microsoft.com/office/drawing/2014/main" id="{1741C94D-CCDC-F460-5D56-4395C7A95BC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9" y="2668"/>
              <a:ext cx="47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Picture 13">
              <a:extLst>
                <a:ext uri="{FF2B5EF4-FFF2-40B4-BE49-F238E27FC236}">
                  <a16:creationId xmlns:a16="http://schemas.microsoft.com/office/drawing/2014/main" id="{42C7196A-2AFD-6DF8-A770-2447DF4131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" y="2402"/>
              <a:ext cx="47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4" name="Picture 14">
              <a:extLst>
                <a:ext uri="{FF2B5EF4-FFF2-40B4-BE49-F238E27FC236}">
                  <a16:creationId xmlns:a16="http://schemas.microsoft.com/office/drawing/2014/main" id="{59ECEC75-82CD-14D8-F8C2-1D1AB074E8DD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01" y="2886"/>
              <a:ext cx="473" cy="2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>
            <a:extLst>
              <a:ext uri="{FF2B5EF4-FFF2-40B4-BE49-F238E27FC236}">
                <a16:creationId xmlns:a16="http://schemas.microsoft.com/office/drawing/2014/main" id="{3ACF2117-27B8-DEEB-199A-1C7404DF2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Export Policy: Attribute Manipulation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D129EBF9-BD51-95CB-0AB0-E10A1A72AE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3200" dirty="0"/>
              <a:t>Modify attributes of the active route</a:t>
            </a:r>
          </a:p>
          <a:p>
            <a:pPr lvl="1"/>
            <a:r>
              <a:rPr lang="en-US" altLang="en-US" sz="2800" dirty="0"/>
              <a:t>To influence the way other 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 behave</a:t>
            </a:r>
          </a:p>
          <a:p>
            <a:r>
              <a:rPr lang="en-US" altLang="en-US" sz="3200" dirty="0"/>
              <a:t>Example: AS prepending</a:t>
            </a:r>
          </a:p>
          <a:p>
            <a:pPr lvl="1"/>
            <a:r>
              <a:rPr lang="en-US" altLang="en-US" sz="2800" dirty="0"/>
              <a:t>Artificially inflate AS path length seen by others</a:t>
            </a:r>
          </a:p>
          <a:p>
            <a:pPr lvl="1"/>
            <a:r>
              <a:rPr lang="en-US" altLang="en-US" sz="2800" dirty="0"/>
              <a:t>Convince some </a:t>
            </a:r>
            <a:r>
              <a:rPr lang="en-US" altLang="en-US" sz="2800" dirty="0" err="1"/>
              <a:t>ASes</a:t>
            </a:r>
            <a:r>
              <a:rPr lang="en-US" altLang="en-US" sz="2800" dirty="0"/>
              <a:t> to send traffic another way</a:t>
            </a:r>
          </a:p>
        </p:txBody>
      </p:sp>
      <p:grpSp>
        <p:nvGrpSpPr>
          <p:cNvPr id="33797" name="Group 22">
            <a:extLst>
              <a:ext uri="{FF2B5EF4-FFF2-40B4-BE49-F238E27FC236}">
                <a16:creationId xmlns:a16="http://schemas.microsoft.com/office/drawing/2014/main" id="{7F046847-AECB-6FB4-E586-F515F95924F7}"/>
              </a:ext>
            </a:extLst>
          </p:cNvPr>
          <p:cNvGrpSpPr>
            <a:grpSpLocks/>
          </p:cNvGrpSpPr>
          <p:nvPr/>
        </p:nvGrpSpPr>
        <p:grpSpPr bwMode="auto">
          <a:xfrm>
            <a:off x="3062289" y="4119564"/>
            <a:ext cx="6707187" cy="2638425"/>
            <a:chOff x="848" y="2281"/>
            <a:chExt cx="4660" cy="1984"/>
          </a:xfrm>
        </p:grpSpPr>
        <p:pic>
          <p:nvPicPr>
            <p:cNvPr id="33798" name="Picture 4">
              <a:extLst>
                <a:ext uri="{FF2B5EF4-FFF2-40B4-BE49-F238E27FC236}">
                  <a16:creationId xmlns:a16="http://schemas.microsoft.com/office/drawing/2014/main" id="{0F858AB9-C560-2744-D4DB-02189F79DDD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8" y="2571"/>
              <a:ext cx="1149" cy="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799" name="Picture 5">
              <a:extLst>
                <a:ext uri="{FF2B5EF4-FFF2-40B4-BE49-F238E27FC236}">
                  <a16:creationId xmlns:a16="http://schemas.microsoft.com/office/drawing/2014/main" id="{6BF2BB8A-33A0-CF2A-F533-25CCE9810BC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06" y="3531"/>
              <a:ext cx="1076" cy="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0" name="Line 6">
              <a:extLst>
                <a:ext uri="{FF2B5EF4-FFF2-40B4-BE49-F238E27FC236}">
                  <a16:creationId xmlns:a16="http://schemas.microsoft.com/office/drawing/2014/main" id="{0A10379D-D04E-E255-346C-46BC80745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4" y="3224"/>
              <a:ext cx="677" cy="3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Text Box 7">
              <a:extLst>
                <a:ext uri="{FF2B5EF4-FFF2-40B4-BE49-F238E27FC236}">
                  <a16:creationId xmlns:a16="http://schemas.microsoft.com/office/drawing/2014/main" id="{3ECD207E-C91A-CC81-26C0-D2B6F23F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6" y="2837"/>
              <a:ext cx="68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Patriot</a:t>
              </a:r>
            </a:p>
          </p:txBody>
        </p:sp>
        <p:sp>
          <p:nvSpPr>
            <p:cNvPr id="33802" name="Text Box 8">
              <a:extLst>
                <a:ext uri="{FF2B5EF4-FFF2-40B4-BE49-F238E27FC236}">
                  <a16:creationId xmlns:a16="http://schemas.microsoft.com/office/drawing/2014/main" id="{14FFFCED-8EA9-A062-967C-97B624F2A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7" y="3602"/>
              <a:ext cx="94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Princeton</a:t>
              </a:r>
            </a:p>
          </p:txBody>
        </p:sp>
        <p:pic>
          <p:nvPicPr>
            <p:cNvPr id="33803" name="Picture 9">
              <a:extLst>
                <a:ext uri="{FF2B5EF4-FFF2-40B4-BE49-F238E27FC236}">
                  <a16:creationId xmlns:a16="http://schemas.microsoft.com/office/drawing/2014/main" id="{42CFDECA-A6FA-3636-5741-01C4FC81AC26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2" y="2587"/>
              <a:ext cx="1016" cy="5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4" name="Text Box 10">
              <a:extLst>
                <a:ext uri="{FF2B5EF4-FFF2-40B4-BE49-F238E27FC236}">
                  <a16:creationId xmlns:a16="http://schemas.microsoft.com/office/drawing/2014/main" id="{D2B3C243-6F0A-28F6-51F9-955FE888B7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5" y="2757"/>
              <a:ext cx="72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USLEC</a:t>
              </a:r>
            </a:p>
          </p:txBody>
        </p:sp>
        <p:sp>
          <p:nvSpPr>
            <p:cNvPr id="33805" name="Line 11">
              <a:extLst>
                <a:ext uri="{FF2B5EF4-FFF2-40B4-BE49-F238E27FC236}">
                  <a16:creationId xmlns:a16="http://schemas.microsoft.com/office/drawing/2014/main" id="{14B3E4D0-711A-4FEF-9CB9-1A2D7AE4BA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52" y="3079"/>
              <a:ext cx="1259" cy="5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2">
              <a:extLst>
                <a:ext uri="{FF2B5EF4-FFF2-40B4-BE49-F238E27FC236}">
                  <a16:creationId xmlns:a16="http://schemas.microsoft.com/office/drawing/2014/main" id="{5FD4ECD1-8FDB-1A9A-AC28-45CE94EE7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2" y="3967"/>
              <a:ext cx="130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128.112.0.0/16</a:t>
              </a:r>
            </a:p>
          </p:txBody>
        </p:sp>
        <p:pic>
          <p:nvPicPr>
            <p:cNvPr id="33807" name="Picture 13">
              <a:extLst>
                <a:ext uri="{FF2B5EF4-FFF2-40B4-BE49-F238E27FC236}">
                  <a16:creationId xmlns:a16="http://schemas.microsoft.com/office/drawing/2014/main" id="{5700A16C-CA9F-A517-4531-31985C805ED9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9" y="2281"/>
              <a:ext cx="1234" cy="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8" name="Line 14">
              <a:extLst>
                <a:ext uri="{FF2B5EF4-FFF2-40B4-BE49-F238E27FC236}">
                  <a16:creationId xmlns:a16="http://schemas.microsoft.com/office/drawing/2014/main" id="{8BCE7C8A-B823-1F6A-B66D-FC34D69A0F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85" y="2668"/>
              <a:ext cx="363" cy="2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9" name="Line 15">
              <a:extLst>
                <a:ext uri="{FF2B5EF4-FFF2-40B4-BE49-F238E27FC236}">
                  <a16:creationId xmlns:a16="http://schemas.microsoft.com/office/drawing/2014/main" id="{2040D33B-C618-B751-1D4E-0FEE608C7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61" y="2692"/>
              <a:ext cx="411" cy="21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0" name="Text Box 16">
              <a:extLst>
                <a:ext uri="{FF2B5EF4-FFF2-40B4-BE49-F238E27FC236}">
                  <a16:creationId xmlns:a16="http://schemas.microsoft.com/office/drawing/2014/main" id="{00FFEB4D-0ED5-E6F7-DD1E-517CE125B8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2499"/>
              <a:ext cx="637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/>
                <a:t>Sprint</a:t>
              </a:r>
            </a:p>
          </p:txBody>
        </p:sp>
        <p:sp>
          <p:nvSpPr>
            <p:cNvPr id="33811" name="Line 17">
              <a:extLst>
                <a:ext uri="{FF2B5EF4-FFF2-40B4-BE49-F238E27FC236}">
                  <a16:creationId xmlns:a16="http://schemas.microsoft.com/office/drawing/2014/main" id="{FD77423A-9A12-2620-E881-1FDBE7350B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67" y="3321"/>
              <a:ext cx="436" cy="21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2" name="Text Box 18">
              <a:extLst>
                <a:ext uri="{FF2B5EF4-FFF2-40B4-BE49-F238E27FC236}">
                  <a16:creationId xmlns:a16="http://schemas.microsoft.com/office/drawing/2014/main" id="{0ECB7D75-3026-3842-9B16-8BA04CB7DD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3" y="3468"/>
              <a:ext cx="56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88 88</a:t>
              </a:r>
            </a:p>
          </p:txBody>
        </p:sp>
        <p:sp>
          <p:nvSpPr>
            <p:cNvPr id="33813" name="Line 19">
              <a:extLst>
                <a:ext uri="{FF2B5EF4-FFF2-40B4-BE49-F238E27FC236}">
                  <a16:creationId xmlns:a16="http://schemas.microsoft.com/office/drawing/2014/main" id="{E48960B1-650A-0937-DC65-506282B136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5" y="3394"/>
              <a:ext cx="413" cy="19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20">
              <a:extLst>
                <a:ext uri="{FF2B5EF4-FFF2-40B4-BE49-F238E27FC236}">
                  <a16:creationId xmlns:a16="http://schemas.microsoft.com/office/drawing/2014/main" id="{736E229E-B233-C040-CC18-605E2EC5C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3" y="3539"/>
              <a:ext cx="32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3300"/>
                  </a:solidFill>
                </a:rPr>
                <a:t>88</a:t>
              </a:r>
            </a:p>
          </p:txBody>
        </p:sp>
        <p:sp>
          <p:nvSpPr>
            <p:cNvPr id="33815" name="Freeform 21">
              <a:extLst>
                <a:ext uri="{FF2B5EF4-FFF2-40B4-BE49-F238E27FC236}">
                  <a16:creationId xmlns:a16="http://schemas.microsoft.com/office/drawing/2014/main" id="{D5E272A0-79AF-A33D-10F7-E9BCA24F6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2" y="2402"/>
              <a:ext cx="2096" cy="1561"/>
            </a:xfrm>
            <a:custGeom>
              <a:avLst/>
              <a:gdLst>
                <a:gd name="T0" fmla="*/ 116 w 2193"/>
                <a:gd name="T1" fmla="*/ 38 h 1537"/>
                <a:gd name="T2" fmla="*/ 1872 w 2193"/>
                <a:gd name="T3" fmla="*/ 135 h 1537"/>
                <a:gd name="T4" fmla="*/ 1457 w 2193"/>
                <a:gd name="T5" fmla="*/ 848 h 1537"/>
                <a:gd name="T6" fmla="*/ 370 w 2193"/>
                <a:gd name="T7" fmla="*/ 1462 h 1537"/>
                <a:gd name="T8" fmla="*/ 0 w 2193"/>
                <a:gd name="T9" fmla="*/ 1438 h 153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93"/>
                <a:gd name="T16" fmla="*/ 0 h 1537"/>
                <a:gd name="T17" fmla="*/ 2193 w 2193"/>
                <a:gd name="T18" fmla="*/ 1537 h 153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93" h="1537">
                  <a:moveTo>
                    <a:pt x="121" y="37"/>
                  </a:moveTo>
                  <a:cubicBezTo>
                    <a:pt x="923" y="18"/>
                    <a:pt x="1725" y="0"/>
                    <a:pt x="1959" y="133"/>
                  </a:cubicBezTo>
                  <a:cubicBezTo>
                    <a:pt x="2193" y="266"/>
                    <a:pt x="1786" y="617"/>
                    <a:pt x="1524" y="835"/>
                  </a:cubicBezTo>
                  <a:cubicBezTo>
                    <a:pt x="1262" y="1053"/>
                    <a:pt x="641" y="1343"/>
                    <a:pt x="387" y="1440"/>
                  </a:cubicBezTo>
                  <a:cubicBezTo>
                    <a:pt x="133" y="1537"/>
                    <a:pt x="66" y="1476"/>
                    <a:pt x="0" y="1416"/>
                  </a:cubicBezTo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>
            <a:extLst>
              <a:ext uri="{FF2B5EF4-FFF2-40B4-BE49-F238E27FC236}">
                <a16:creationId xmlns:a16="http://schemas.microsoft.com/office/drawing/2014/main" id="{E185982D-1413-EE87-8B11-71E8F46426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Policy Configuration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906E648C-8490-5746-4D21-11A7A838E7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3200" dirty="0"/>
              <a:t>Policy languages are vendor-specific</a:t>
            </a:r>
          </a:p>
          <a:p>
            <a:pPr lvl="1"/>
            <a:r>
              <a:rPr lang="en-US" altLang="en-US" sz="2800" dirty="0"/>
              <a:t>Not part of the BGP protocol specification</a:t>
            </a:r>
          </a:p>
          <a:p>
            <a:pPr lvl="1"/>
            <a:r>
              <a:rPr lang="en-US" altLang="en-US" sz="2800" dirty="0"/>
              <a:t>Different languages for Cisco, Juniper, etc.</a:t>
            </a:r>
          </a:p>
          <a:p>
            <a:r>
              <a:rPr lang="en-US" altLang="en-US" sz="3200" dirty="0"/>
              <a:t>Still, all languages have some key features</a:t>
            </a:r>
          </a:p>
          <a:p>
            <a:pPr lvl="1"/>
            <a:r>
              <a:rPr lang="en-US" altLang="en-US" sz="2800" dirty="0"/>
              <a:t>Policy as a list of clauses</a:t>
            </a:r>
          </a:p>
          <a:p>
            <a:pPr lvl="1"/>
            <a:r>
              <a:rPr lang="en-US" altLang="en-US" sz="2800" dirty="0"/>
              <a:t>Each clause matches on route attributes</a:t>
            </a:r>
          </a:p>
          <a:p>
            <a:pPr lvl="1"/>
            <a:r>
              <a:rPr lang="en-US" altLang="en-US" sz="2800" dirty="0"/>
              <a:t>… and discards or modifies the matching routes</a:t>
            </a:r>
          </a:p>
          <a:p>
            <a:r>
              <a:rPr lang="en-US" altLang="en-US" sz="3200" dirty="0"/>
              <a:t>Configuration done by human operators</a:t>
            </a:r>
          </a:p>
          <a:p>
            <a:pPr lvl="1"/>
            <a:r>
              <a:rPr lang="en-US" altLang="en-US" sz="2800" dirty="0"/>
              <a:t>Implementing the policies of their AS</a:t>
            </a:r>
          </a:p>
          <a:p>
            <a:pPr lvl="1"/>
            <a:r>
              <a:rPr lang="en-US" altLang="en-US" sz="2800" dirty="0"/>
              <a:t>Biz relationships, traffic engineering, security,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4">
            <a:extLst>
              <a:ext uri="{FF2B5EF4-FFF2-40B4-BE49-F238E27FC236}">
                <a16:creationId xmlns:a16="http://schemas.microsoft.com/office/drawing/2014/main" id="{C3D3281A-4C62-5B08-7A20-1D1D62679C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BGP Inside an AS</a:t>
            </a:r>
          </a:p>
        </p:txBody>
      </p:sp>
      <p:sp>
        <p:nvSpPr>
          <p:cNvPr id="35843" name="Subtitle 5">
            <a:extLst>
              <a:ext uri="{FF2B5EF4-FFF2-40B4-BE49-F238E27FC236}">
                <a16:creationId xmlns:a16="http://schemas.microsoft.com/office/drawing/2014/main" id="{E35DBBE6-E1A6-3612-4296-072BFD1E8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0DB58CF-6B39-B43C-2B99-1B966135D1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410AEE4-79CF-5A47-A2B6-40B007EC6A41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39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9D4D-44EE-F5B9-74F2-23B60E9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E336A-9CC5-2354-A222-DC720AC59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994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>
            <a:extLst>
              <a:ext uri="{FF2B5EF4-FFF2-40B4-BE49-F238E27FC236}">
                <a16:creationId xmlns:a16="http://schemas.microsoft.com/office/drawing/2014/main" id="{BEBF5920-70E1-298F-17D9-F338A05AD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An AS is Not a Single Router</a:t>
            </a:r>
          </a:p>
        </p:txBody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2541674C-0056-A716-8785-63B37A6A04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06126" y="1502569"/>
            <a:ext cx="9309847" cy="1557338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Multiple routers in an AS</a:t>
            </a:r>
          </a:p>
          <a:p>
            <a:pPr lvl="1"/>
            <a:r>
              <a:rPr lang="en-US" altLang="en-US" sz="2800" dirty="0"/>
              <a:t>Need to distribute BGP information within the AS</a:t>
            </a:r>
          </a:p>
          <a:p>
            <a:pPr lvl="1"/>
            <a:r>
              <a:rPr lang="en-US" altLang="en-US" sz="2800" dirty="0"/>
              <a:t>Internal BGP (iBGP) sessions between routers</a:t>
            </a:r>
          </a:p>
        </p:txBody>
      </p:sp>
      <p:pic>
        <p:nvPicPr>
          <p:cNvPr id="36869" name="Picture 4">
            <a:extLst>
              <a:ext uri="{FF2B5EF4-FFF2-40B4-BE49-F238E27FC236}">
                <a16:creationId xmlns:a16="http://schemas.microsoft.com/office/drawing/2014/main" id="{BA0167C6-A7C1-7B5D-24C3-CD66091134DB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476" y="4073526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5">
            <a:extLst>
              <a:ext uri="{FF2B5EF4-FFF2-40B4-BE49-F238E27FC236}">
                <a16:creationId xmlns:a16="http://schemas.microsoft.com/office/drawing/2014/main" id="{3E994643-3142-46D8-3339-1A626C51605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138" y="3006726"/>
            <a:ext cx="2006600" cy="1211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6">
            <a:extLst>
              <a:ext uri="{FF2B5EF4-FFF2-40B4-BE49-F238E27FC236}">
                <a16:creationId xmlns:a16="http://schemas.microsoft.com/office/drawing/2014/main" id="{2E87A2DC-384B-6519-466E-E409B3FE75A1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37480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Line 7">
            <a:extLst>
              <a:ext uri="{FF2B5EF4-FFF2-40B4-BE49-F238E27FC236}">
                <a16:creationId xmlns:a16="http://schemas.microsoft.com/office/drawing/2014/main" id="{4F4164E5-8A45-7289-1F99-149C1465E4A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70550" y="4394200"/>
            <a:ext cx="381000" cy="14478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Line 8">
            <a:extLst>
              <a:ext uri="{FF2B5EF4-FFF2-40B4-BE49-F238E27FC236}">
                <a16:creationId xmlns:a16="http://schemas.microsoft.com/office/drawing/2014/main" id="{A7B5A201-ED6D-FE65-4EEB-A558147E2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4394200"/>
            <a:ext cx="23622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74" name="Picture 9">
            <a:extLst>
              <a:ext uri="{FF2B5EF4-FFF2-40B4-BE49-F238E27FC236}">
                <a16:creationId xmlns:a16="http://schemas.microsoft.com/office/drawing/2014/main" id="{1B82CACE-0CF3-16FE-6B57-D64EFB881900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789" y="41290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5" name="Rectangle 10">
            <a:extLst>
              <a:ext uri="{FF2B5EF4-FFF2-40B4-BE49-F238E27FC236}">
                <a16:creationId xmlns:a16="http://schemas.microsoft.com/office/drawing/2014/main" id="{7A652E18-1398-E661-AD40-7A2688B9A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8" y="311308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AS1</a:t>
            </a:r>
          </a:p>
        </p:txBody>
      </p:sp>
      <p:sp>
        <p:nvSpPr>
          <p:cNvPr id="36876" name="Rectangle 11">
            <a:extLst>
              <a:ext uri="{FF2B5EF4-FFF2-40B4-BE49-F238E27FC236}">
                <a16:creationId xmlns:a16="http://schemas.microsoft.com/office/drawing/2014/main" id="{8B2574E9-9B69-F327-A9F4-520FA615B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2075" y="5627688"/>
            <a:ext cx="876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>
                <a:latin typeface="Arial" panose="020B0604020202020204" pitchFamily="34" charset="0"/>
              </a:rPr>
              <a:t>AS2</a:t>
            </a:r>
          </a:p>
        </p:txBody>
      </p:sp>
      <p:sp>
        <p:nvSpPr>
          <p:cNvPr id="36877" name="Rectangle 12">
            <a:extLst>
              <a:ext uri="{FF2B5EF4-FFF2-40B4-BE49-F238E27FC236}">
                <a16:creationId xmlns:a16="http://schemas.microsoft.com/office/drawing/2014/main" id="{CAFE4CF8-3DE1-3861-FFD6-B03994AB8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4" y="3603625"/>
            <a:ext cx="1043555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0">
                <a:latin typeface="Times New Roman" panose="02020603050405020304" pitchFamily="18" charset="0"/>
              </a:rPr>
              <a:t>eBGP</a:t>
            </a:r>
          </a:p>
        </p:txBody>
      </p:sp>
      <p:sp>
        <p:nvSpPr>
          <p:cNvPr id="36878" name="Line 13">
            <a:extLst>
              <a:ext uri="{FF2B5EF4-FFF2-40B4-BE49-F238E27FC236}">
                <a16:creationId xmlns:a16="http://schemas.microsoft.com/office/drawing/2014/main" id="{C2B49F11-896B-761A-77C6-B7C1C2DFED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80150" y="5003800"/>
            <a:ext cx="1752600" cy="838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9" name="Line 14">
            <a:extLst>
              <a:ext uri="{FF2B5EF4-FFF2-40B4-BE49-F238E27FC236}">
                <a16:creationId xmlns:a16="http://schemas.microsoft.com/office/drawing/2014/main" id="{DD5D70B3-08B8-C22B-A8F8-F08992FD303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7550" y="4851400"/>
            <a:ext cx="18288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5">
            <a:extLst>
              <a:ext uri="{FF2B5EF4-FFF2-40B4-BE49-F238E27FC236}">
                <a16:creationId xmlns:a16="http://schemas.microsoft.com/office/drawing/2014/main" id="{50EEE971-5F10-A9B7-F262-BA1378054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8076" y="4713288"/>
            <a:ext cx="974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800" b="0">
                <a:latin typeface="Times New Roman" panose="02020603050405020304" pitchFamily="18" charset="0"/>
              </a:rPr>
              <a:t>iBGP</a:t>
            </a:r>
          </a:p>
        </p:txBody>
      </p:sp>
      <p:pic>
        <p:nvPicPr>
          <p:cNvPr id="36881" name="Picture 16">
            <a:extLst>
              <a:ext uri="{FF2B5EF4-FFF2-40B4-BE49-F238E27FC236}">
                <a16:creationId xmlns:a16="http://schemas.microsoft.com/office/drawing/2014/main" id="{19C83A00-AAA9-8528-1DF4-3ABD823A5C0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189" y="47386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2" name="Line 17">
            <a:extLst>
              <a:ext uri="{FF2B5EF4-FFF2-40B4-BE49-F238E27FC236}">
                <a16:creationId xmlns:a16="http://schemas.microsoft.com/office/drawing/2014/main" id="{59D900F2-9107-58A1-38F0-14F5F15B3D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70350" y="5765800"/>
            <a:ext cx="1676400" cy="609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6883" name="Picture 18">
            <a:extLst>
              <a:ext uri="{FF2B5EF4-FFF2-40B4-BE49-F238E27FC236}">
                <a16:creationId xmlns:a16="http://schemas.microsoft.com/office/drawing/2014/main" id="{358E1E98-709F-81E5-D72D-F37AEE651F7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55768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84" name="Line 19">
            <a:extLst>
              <a:ext uri="{FF2B5EF4-FFF2-40B4-BE49-F238E27FC236}">
                <a16:creationId xmlns:a16="http://schemas.microsoft.com/office/drawing/2014/main" id="{9CB617AB-84CF-87C9-36D3-0C921A264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4021138" y="3986214"/>
            <a:ext cx="1384300" cy="211137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>
            <a:extLst>
              <a:ext uri="{FF2B5EF4-FFF2-40B4-BE49-F238E27FC236}">
                <a16:creationId xmlns:a16="http://schemas.microsoft.com/office/drawing/2014/main" id="{DA4877B5-52B9-4FE7-CC56-D8DF407C5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Internal BGP and Local Preference</a:t>
            </a:r>
          </a:p>
        </p:txBody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E0D06E2B-4F7A-FE6B-102E-9342059D1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Both routers prefer the path through AS 100 on the left</a:t>
            </a:r>
          </a:p>
          <a:p>
            <a:pPr lvl="1"/>
            <a:r>
              <a:rPr lang="en-US" altLang="en-US" dirty="0"/>
              <a:t>… even though the right router learns a different external path</a:t>
            </a:r>
          </a:p>
        </p:txBody>
      </p:sp>
      <p:sp>
        <p:nvSpPr>
          <p:cNvPr id="1694724" name="Rectangle 4">
            <a:extLst>
              <a:ext uri="{FF2B5EF4-FFF2-40B4-BE49-F238E27FC236}">
                <a16:creationId xmlns:a16="http://schemas.microsoft.com/office/drawing/2014/main" id="{B51CEC07-F6E6-EA5C-8D7E-BD8517DF761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682035" y="3389313"/>
            <a:ext cx="7364506" cy="3149599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rot="10800000" wrap="none" anchor="ctr"/>
          <a:lstStyle/>
          <a:p>
            <a:pPr>
              <a:defRPr/>
            </a:pPr>
            <a:endParaRPr lang="en-US" sz="2400">
              <a:latin typeface="Times New Roman" charset="0"/>
            </a:endParaRPr>
          </a:p>
        </p:txBody>
      </p:sp>
      <p:sp>
        <p:nvSpPr>
          <p:cNvPr id="37894" name="Rectangle 5">
            <a:extLst>
              <a:ext uri="{FF2B5EF4-FFF2-40B4-BE49-F238E27FC236}">
                <a16:creationId xmlns:a16="http://schemas.microsoft.com/office/drawing/2014/main" id="{00EA419D-B7A2-AF42-CEF5-36C75798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02000"/>
            <a:ext cx="1208088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5" name="Rectangle 6">
            <a:extLst>
              <a:ext uri="{FF2B5EF4-FFF2-40B4-BE49-F238E27FC236}">
                <a16:creationId xmlns:a16="http://schemas.microsoft.com/office/drawing/2014/main" id="{92CE5F39-ABFF-1B99-697C-66A3FACF3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1" y="3302000"/>
            <a:ext cx="1281113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6" name="Rectangle 7">
            <a:extLst>
              <a:ext uri="{FF2B5EF4-FFF2-40B4-BE49-F238E27FC236}">
                <a16:creationId xmlns:a16="http://schemas.microsoft.com/office/drawing/2014/main" id="{6EE8CDEF-9562-0DCF-6312-73CF24D195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921000"/>
            <a:ext cx="1143000" cy="838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7" name="Rectangle 8">
            <a:extLst>
              <a:ext uri="{FF2B5EF4-FFF2-40B4-BE49-F238E27FC236}">
                <a16:creationId xmlns:a16="http://schemas.microsoft.com/office/drawing/2014/main" id="{123F2812-2C63-9CC5-1EF4-420B0C6D1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30800"/>
            <a:ext cx="5334000" cy="1295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8" name="Line 9">
            <a:extLst>
              <a:ext uri="{FF2B5EF4-FFF2-40B4-BE49-F238E27FC236}">
                <a16:creationId xmlns:a16="http://schemas.microsoft.com/office/drawing/2014/main" id="{70879B2F-5A2E-C8F1-030B-7134C1A537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400" y="5816600"/>
            <a:ext cx="3733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899" name="Line 10">
            <a:extLst>
              <a:ext uri="{FF2B5EF4-FFF2-40B4-BE49-F238E27FC236}">
                <a16:creationId xmlns:a16="http://schemas.microsoft.com/office/drawing/2014/main" id="{B584DFCD-6C9C-9955-6FD9-383FA2D882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5740400"/>
            <a:ext cx="388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0" name="Text Box 11">
            <a:extLst>
              <a:ext uri="{FF2B5EF4-FFF2-40B4-BE49-F238E27FC236}">
                <a16:creationId xmlns:a16="http://schemas.microsoft.com/office/drawing/2014/main" id="{3560CEC0-C7E7-F55A-C1BC-6EDE8D808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5754688"/>
            <a:ext cx="806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800" b="0">
                <a:solidFill>
                  <a:srgbClr val="FF0000"/>
                </a:solidFill>
                <a:latin typeface="Arial" panose="020B0604020202020204" pitchFamily="34" charset="0"/>
              </a:rPr>
              <a:t>I-BGP</a:t>
            </a:r>
          </a:p>
        </p:txBody>
      </p:sp>
      <p:sp>
        <p:nvSpPr>
          <p:cNvPr id="37901" name="Text Box 12">
            <a:extLst>
              <a:ext uri="{FF2B5EF4-FFF2-40B4-BE49-F238E27FC236}">
                <a16:creationId xmlns:a16="http://schemas.microsoft.com/office/drawing/2014/main" id="{50A3BD58-7CF3-87BB-0332-94B8710944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8" y="6148388"/>
            <a:ext cx="7667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>
                <a:solidFill>
                  <a:srgbClr val="000000"/>
                </a:solidFill>
                <a:latin typeface="Arial" panose="020B0604020202020204" pitchFamily="34" charset="0"/>
              </a:rPr>
              <a:t>AS 256</a:t>
            </a:r>
          </a:p>
        </p:txBody>
      </p:sp>
      <p:sp>
        <p:nvSpPr>
          <p:cNvPr id="37902" name="Text Box 13">
            <a:extLst>
              <a:ext uri="{FF2B5EF4-FFF2-40B4-BE49-F238E27FC236}">
                <a16:creationId xmlns:a16="http://schemas.microsoft.com/office/drawing/2014/main" id="{BC3C368B-807C-3321-F1AE-592C6122F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1" y="3884614"/>
            <a:ext cx="682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AS 300</a:t>
            </a:r>
          </a:p>
        </p:txBody>
      </p:sp>
      <p:sp>
        <p:nvSpPr>
          <p:cNvPr id="37903" name="Text Box 14">
            <a:extLst>
              <a:ext uri="{FF2B5EF4-FFF2-40B4-BE49-F238E27FC236}">
                <a16:creationId xmlns:a16="http://schemas.microsoft.com/office/drawing/2014/main" id="{E602865D-2E42-C0A3-D0C7-33BEA25C5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7650" y="5197475"/>
            <a:ext cx="15382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Local Pref = 100</a:t>
            </a:r>
          </a:p>
        </p:txBody>
      </p:sp>
      <p:sp>
        <p:nvSpPr>
          <p:cNvPr id="37904" name="Text Box 15">
            <a:extLst>
              <a:ext uri="{FF2B5EF4-FFF2-40B4-BE49-F238E27FC236}">
                <a16:creationId xmlns:a16="http://schemas.microsoft.com/office/drawing/2014/main" id="{1E0700D4-512E-FD4D-92C2-3FA8A6C4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6563" y="5195888"/>
            <a:ext cx="143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Local Pref = 90</a:t>
            </a:r>
          </a:p>
        </p:txBody>
      </p:sp>
      <p:sp>
        <p:nvSpPr>
          <p:cNvPr id="37905" name="Text Box 16">
            <a:extLst>
              <a:ext uri="{FF2B5EF4-FFF2-40B4-BE49-F238E27FC236}">
                <a16:creationId xmlns:a16="http://schemas.microsoft.com/office/drawing/2014/main" id="{9DA34794-46E9-809B-F4C2-0EFAECE908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1" y="3884614"/>
            <a:ext cx="6826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AS 100</a:t>
            </a:r>
          </a:p>
        </p:txBody>
      </p:sp>
      <p:sp>
        <p:nvSpPr>
          <p:cNvPr id="37906" name="Text Box 17">
            <a:extLst>
              <a:ext uri="{FF2B5EF4-FFF2-40B4-BE49-F238E27FC236}">
                <a16:creationId xmlns:a16="http://schemas.microsoft.com/office/drawing/2014/main" id="{ECC6C3F9-3436-5FD5-B6D9-AA6C37DAF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6" y="3530600"/>
            <a:ext cx="6826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200" b="0">
                <a:solidFill>
                  <a:srgbClr val="000000"/>
                </a:solidFill>
                <a:latin typeface="Arial" panose="020B0604020202020204" pitchFamily="34" charset="0"/>
              </a:rPr>
              <a:t>AS 200</a:t>
            </a:r>
          </a:p>
        </p:txBody>
      </p:sp>
      <p:sp>
        <p:nvSpPr>
          <p:cNvPr id="37907" name="Line 18">
            <a:extLst>
              <a:ext uri="{FF2B5EF4-FFF2-40B4-BE49-F238E27FC236}">
                <a16:creationId xmlns:a16="http://schemas.microsoft.com/office/drawing/2014/main" id="{B5A0ACCF-9D33-3D03-5CAA-00381ED61D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8" name="Line 19">
            <a:extLst>
              <a:ext uri="{FF2B5EF4-FFF2-40B4-BE49-F238E27FC236}">
                <a16:creationId xmlns:a16="http://schemas.microsoft.com/office/drawing/2014/main" id="{42B0216F-C5E3-DB9B-6753-DCF026FCC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3911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09" name="Line 20">
            <a:extLst>
              <a:ext uri="{FF2B5EF4-FFF2-40B4-BE49-F238E27FC236}">
                <a16:creationId xmlns:a16="http://schemas.microsoft.com/office/drawing/2014/main" id="{37A9BFC0-4A5D-1E44-9A72-8B4EAD48BC7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67200" y="3225800"/>
            <a:ext cx="1676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7910" name="Line 21">
            <a:extLst>
              <a:ext uri="{FF2B5EF4-FFF2-40B4-BE49-F238E27FC236}">
                <a16:creationId xmlns:a16="http://schemas.microsoft.com/office/drawing/2014/main" id="{5DA99874-9182-82E0-0DC8-C1F4B01DBE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225800"/>
            <a:ext cx="1828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37911" name="Picture 22">
            <a:extLst>
              <a:ext uri="{FF2B5EF4-FFF2-40B4-BE49-F238E27FC236}">
                <a16:creationId xmlns:a16="http://schemas.microsoft.com/office/drawing/2014/main" id="{062831F7-C1EF-EB23-6680-9567A433AB2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550" y="3522663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2" name="Picture 23">
            <a:extLst>
              <a:ext uri="{FF2B5EF4-FFF2-40B4-BE49-F238E27FC236}">
                <a16:creationId xmlns:a16="http://schemas.microsoft.com/office/drawing/2014/main" id="{5B12120C-8E16-1476-BD2D-5AD20D1B3B9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29924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3" name="Picture 24">
            <a:extLst>
              <a:ext uri="{FF2B5EF4-FFF2-40B4-BE49-F238E27FC236}">
                <a16:creationId xmlns:a16="http://schemas.microsoft.com/office/drawing/2014/main" id="{D6CD59D7-BB60-DB20-5BEF-799C1879F5F7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353060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4" name="Picture 25">
            <a:extLst>
              <a:ext uri="{FF2B5EF4-FFF2-40B4-BE49-F238E27FC236}">
                <a16:creationId xmlns:a16="http://schemas.microsoft.com/office/drawing/2014/main" id="{CCDFB321-1DF9-7910-42F6-A90B782A5458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39" y="548798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15" name="Picture 26">
            <a:extLst>
              <a:ext uri="{FF2B5EF4-FFF2-40B4-BE49-F238E27FC236}">
                <a16:creationId xmlns:a16="http://schemas.microsoft.com/office/drawing/2014/main" id="{6CA3CF46-9D04-606C-8D09-7A458830FB16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325" y="548798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916" name="Line 27">
            <a:extLst>
              <a:ext uri="{FF2B5EF4-FFF2-40B4-BE49-F238E27FC236}">
                <a16:creationId xmlns:a16="http://schemas.microsoft.com/office/drawing/2014/main" id="{3990CA78-572E-638A-05E5-9F746BEAF4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76588" y="3775076"/>
            <a:ext cx="0" cy="2303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>
            <a:extLst>
              <a:ext uri="{FF2B5EF4-FFF2-40B4-BE49-F238E27FC236}">
                <a16:creationId xmlns:a16="http://schemas.microsoft.com/office/drawing/2014/main" id="{D7298614-835B-9883-6549-5B32F9C804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12985DB-7BA9-AA42-BCF5-EBEA471222BD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42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pic>
        <p:nvPicPr>
          <p:cNvPr id="38915" name="Picture 2">
            <a:extLst>
              <a:ext uri="{FF2B5EF4-FFF2-40B4-BE49-F238E27FC236}">
                <a16:creationId xmlns:a16="http://schemas.microsoft.com/office/drawing/2014/main" id="{108AF733-DD22-C243-1663-C21F65918A5D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3" y="5221288"/>
            <a:ext cx="7720012" cy="123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6" name="Rectangle 3">
            <a:extLst>
              <a:ext uri="{FF2B5EF4-FFF2-40B4-BE49-F238E27FC236}">
                <a16:creationId xmlns:a16="http://schemas.microsoft.com/office/drawing/2014/main" id="{FC8185E9-4675-1F91-053F-D0F6661B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BGP and IGP Information</a:t>
            </a:r>
          </a:p>
        </p:txBody>
      </p:sp>
      <p:sp>
        <p:nvSpPr>
          <p:cNvPr id="38917" name="Rectangle 4">
            <a:extLst>
              <a:ext uri="{FF2B5EF4-FFF2-40B4-BE49-F238E27FC236}">
                <a16:creationId xmlns:a16="http://schemas.microsoft.com/office/drawing/2014/main" id="{C333AF9B-6C91-21CE-1173-A76DFDD89A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85106"/>
            <a:ext cx="10515600" cy="4351338"/>
          </a:xfrm>
        </p:spPr>
        <p:txBody>
          <a:bodyPr/>
          <a:lstStyle/>
          <a:p>
            <a:r>
              <a:rPr lang="en-US" altLang="en-US" sz="3200" dirty="0"/>
              <a:t>Border Gateway Protocol (BGP)</a:t>
            </a:r>
          </a:p>
          <a:p>
            <a:pPr lvl="1"/>
            <a:r>
              <a:rPr lang="en-US" altLang="en-US" sz="2800" dirty="0"/>
              <a:t>Announces reachability to external destinations</a:t>
            </a:r>
          </a:p>
          <a:p>
            <a:pPr lvl="1"/>
            <a:r>
              <a:rPr lang="en-US" altLang="en-US" sz="2800" dirty="0"/>
              <a:t>Maps a destination prefix to an egress point</a:t>
            </a:r>
          </a:p>
          <a:p>
            <a:pPr lvl="2"/>
            <a:r>
              <a:rPr lang="en-US" altLang="en-US" dirty="0"/>
              <a:t>128.112.0.0/16 reached via 192.0.2.1</a:t>
            </a:r>
          </a:p>
          <a:p>
            <a:r>
              <a:rPr lang="en-US" altLang="en-US" sz="3200" dirty="0"/>
              <a:t>Interior Gateway Protocol (IGP)</a:t>
            </a:r>
          </a:p>
          <a:p>
            <a:pPr lvl="1"/>
            <a:r>
              <a:rPr lang="en-US" altLang="en-US" sz="2800" dirty="0"/>
              <a:t>Used to compute paths within the AS</a:t>
            </a:r>
          </a:p>
          <a:p>
            <a:pPr lvl="1"/>
            <a:r>
              <a:rPr lang="en-US" altLang="en-US" sz="2800" dirty="0"/>
              <a:t>Maps an egress point to an outgoing link</a:t>
            </a:r>
          </a:p>
          <a:p>
            <a:pPr lvl="2"/>
            <a:r>
              <a:rPr lang="en-US" altLang="en-US" dirty="0"/>
              <a:t>192.0.2.1 reached via 10.1.1.1</a:t>
            </a:r>
          </a:p>
        </p:txBody>
      </p:sp>
      <p:grpSp>
        <p:nvGrpSpPr>
          <p:cNvPr id="38918" name="Group 5">
            <a:extLst>
              <a:ext uri="{FF2B5EF4-FFF2-40B4-BE49-F238E27FC236}">
                <a16:creationId xmlns:a16="http://schemas.microsoft.com/office/drawing/2014/main" id="{933A6AB9-A362-19C6-A25D-DEFFBB106ED2}"/>
              </a:ext>
            </a:extLst>
          </p:cNvPr>
          <p:cNvGrpSpPr>
            <a:grpSpLocks/>
          </p:cNvGrpSpPr>
          <p:nvPr/>
        </p:nvGrpSpPr>
        <p:grpSpPr bwMode="auto">
          <a:xfrm>
            <a:off x="4600575" y="5681663"/>
            <a:ext cx="590550" cy="430212"/>
            <a:chOff x="3120" y="2880"/>
            <a:chExt cx="144" cy="96"/>
          </a:xfrm>
        </p:grpSpPr>
        <p:sp>
          <p:nvSpPr>
            <p:cNvPr id="39004" name="Oval 6">
              <a:extLst>
                <a:ext uri="{FF2B5EF4-FFF2-40B4-BE49-F238E27FC236}">
                  <a16:creationId xmlns:a16="http://schemas.microsoft.com/office/drawing/2014/main" id="{BF6055E9-8096-3B3E-E6DE-DA3C6A9A2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5" name="Rectangle 7">
              <a:extLst>
                <a:ext uri="{FF2B5EF4-FFF2-40B4-BE49-F238E27FC236}">
                  <a16:creationId xmlns:a16="http://schemas.microsoft.com/office/drawing/2014/main" id="{47161208-24A6-1E0C-A30E-BE8A6DBD54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6" name="Rectangle 8">
              <a:extLst>
                <a:ext uri="{FF2B5EF4-FFF2-40B4-BE49-F238E27FC236}">
                  <a16:creationId xmlns:a16="http://schemas.microsoft.com/office/drawing/2014/main" id="{CD15794E-3F53-F8C3-629B-3D6F2CF87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007" name="Oval 9">
              <a:extLst>
                <a:ext uri="{FF2B5EF4-FFF2-40B4-BE49-F238E27FC236}">
                  <a16:creationId xmlns:a16="http://schemas.microsoft.com/office/drawing/2014/main" id="{E30129B5-E1EC-4CD0-B87D-DD220CE4D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9008" name="Group 10">
              <a:extLst>
                <a:ext uri="{FF2B5EF4-FFF2-40B4-BE49-F238E27FC236}">
                  <a16:creationId xmlns:a16="http://schemas.microsoft.com/office/drawing/2014/main" id="{EED86635-A230-AF84-7BFC-CA7D2A64E9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9011" name="Group 11">
                <a:extLst>
                  <a:ext uri="{FF2B5EF4-FFF2-40B4-BE49-F238E27FC236}">
                    <a16:creationId xmlns:a16="http://schemas.microsoft.com/office/drawing/2014/main" id="{AA9D950F-1463-306F-D5FA-5453474BA5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39021" name="Freeform 12">
                  <a:extLst>
                    <a:ext uri="{FF2B5EF4-FFF2-40B4-BE49-F238E27FC236}">
                      <a16:creationId xmlns:a16="http://schemas.microsoft.com/office/drawing/2014/main" id="{8CA3495F-A1B2-B73F-EDF4-899819A977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2" name="Freeform 13">
                  <a:extLst>
                    <a:ext uri="{FF2B5EF4-FFF2-40B4-BE49-F238E27FC236}">
                      <a16:creationId xmlns:a16="http://schemas.microsoft.com/office/drawing/2014/main" id="{5D6048E6-39B5-E4A4-234E-790837006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3" name="Freeform 14">
                  <a:extLst>
                    <a:ext uri="{FF2B5EF4-FFF2-40B4-BE49-F238E27FC236}">
                      <a16:creationId xmlns:a16="http://schemas.microsoft.com/office/drawing/2014/main" id="{EB11B9DE-C83F-9D1D-EAD6-971DEFEE13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4" name="Freeform 15">
                  <a:extLst>
                    <a:ext uri="{FF2B5EF4-FFF2-40B4-BE49-F238E27FC236}">
                      <a16:creationId xmlns:a16="http://schemas.microsoft.com/office/drawing/2014/main" id="{3FE8B67B-0EAA-F5F2-342D-2D4B7EBB9A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5" name="Freeform 16">
                  <a:extLst>
                    <a:ext uri="{FF2B5EF4-FFF2-40B4-BE49-F238E27FC236}">
                      <a16:creationId xmlns:a16="http://schemas.microsoft.com/office/drawing/2014/main" id="{422C0E58-80BB-EBBA-5B94-CC234AC882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6" name="Freeform 17">
                  <a:extLst>
                    <a:ext uri="{FF2B5EF4-FFF2-40B4-BE49-F238E27FC236}">
                      <a16:creationId xmlns:a16="http://schemas.microsoft.com/office/drawing/2014/main" id="{00C6A2B8-E894-1538-FA13-1AEDC86877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7" name="Freeform 18">
                  <a:extLst>
                    <a:ext uri="{FF2B5EF4-FFF2-40B4-BE49-F238E27FC236}">
                      <a16:creationId xmlns:a16="http://schemas.microsoft.com/office/drawing/2014/main" id="{C4755E9D-0635-9E95-8451-66A41F6736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8" name="Freeform 19">
                  <a:extLst>
                    <a:ext uri="{FF2B5EF4-FFF2-40B4-BE49-F238E27FC236}">
                      <a16:creationId xmlns:a16="http://schemas.microsoft.com/office/drawing/2014/main" id="{9A057507-C96A-6928-7204-8B6DB46C8D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9012" name="Group 20">
                <a:extLst>
                  <a:ext uri="{FF2B5EF4-FFF2-40B4-BE49-F238E27FC236}">
                    <a16:creationId xmlns:a16="http://schemas.microsoft.com/office/drawing/2014/main" id="{C5280912-6533-E309-B773-044B682386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39013" name="Freeform 21">
                  <a:extLst>
                    <a:ext uri="{FF2B5EF4-FFF2-40B4-BE49-F238E27FC236}">
                      <a16:creationId xmlns:a16="http://schemas.microsoft.com/office/drawing/2014/main" id="{38EEC977-06AD-1191-5144-942562D02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4" name="Freeform 22">
                  <a:extLst>
                    <a:ext uri="{FF2B5EF4-FFF2-40B4-BE49-F238E27FC236}">
                      <a16:creationId xmlns:a16="http://schemas.microsoft.com/office/drawing/2014/main" id="{91836D09-5D8E-0173-C9CC-96888F30B3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5" name="Freeform 23">
                  <a:extLst>
                    <a:ext uri="{FF2B5EF4-FFF2-40B4-BE49-F238E27FC236}">
                      <a16:creationId xmlns:a16="http://schemas.microsoft.com/office/drawing/2014/main" id="{35C63821-80A4-DBCD-05F4-219A7F0B7E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6" name="Freeform 24">
                  <a:extLst>
                    <a:ext uri="{FF2B5EF4-FFF2-40B4-BE49-F238E27FC236}">
                      <a16:creationId xmlns:a16="http://schemas.microsoft.com/office/drawing/2014/main" id="{B9A49ABA-9861-DD73-DD68-EC435B2F82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7" name="Freeform 25">
                  <a:extLst>
                    <a:ext uri="{FF2B5EF4-FFF2-40B4-BE49-F238E27FC236}">
                      <a16:creationId xmlns:a16="http://schemas.microsoft.com/office/drawing/2014/main" id="{2443CAD8-F69D-8E75-C721-FFC925562A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8" name="Freeform 26">
                  <a:extLst>
                    <a:ext uri="{FF2B5EF4-FFF2-40B4-BE49-F238E27FC236}">
                      <a16:creationId xmlns:a16="http://schemas.microsoft.com/office/drawing/2014/main" id="{B3BBDF86-7D16-F11C-1180-0AF945A89E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19" name="Freeform 27">
                  <a:extLst>
                    <a:ext uri="{FF2B5EF4-FFF2-40B4-BE49-F238E27FC236}">
                      <a16:creationId xmlns:a16="http://schemas.microsoft.com/office/drawing/2014/main" id="{87650B3D-FA06-DFA9-FC07-3192363A98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20" name="Freeform 28">
                  <a:extLst>
                    <a:ext uri="{FF2B5EF4-FFF2-40B4-BE49-F238E27FC236}">
                      <a16:creationId xmlns:a16="http://schemas.microsoft.com/office/drawing/2014/main" id="{EA69B78A-54C9-CDCF-1990-54352A7479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9009" name="Line 29">
              <a:extLst>
                <a:ext uri="{FF2B5EF4-FFF2-40B4-BE49-F238E27FC236}">
                  <a16:creationId xmlns:a16="http://schemas.microsoft.com/office/drawing/2014/main" id="{FBA86C5A-1EEC-F1CD-FFE3-260C555DCA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0" name="Line 30">
              <a:extLst>
                <a:ext uri="{FF2B5EF4-FFF2-40B4-BE49-F238E27FC236}">
                  <a16:creationId xmlns:a16="http://schemas.microsoft.com/office/drawing/2014/main" id="{08FCE395-198F-DB43-59B7-13503EB9D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919" name="Group 31">
            <a:extLst>
              <a:ext uri="{FF2B5EF4-FFF2-40B4-BE49-F238E27FC236}">
                <a16:creationId xmlns:a16="http://schemas.microsoft.com/office/drawing/2014/main" id="{B0790FB1-D519-E8CD-C2DE-32FD2F8D871D}"/>
              </a:ext>
            </a:extLst>
          </p:cNvPr>
          <p:cNvGrpSpPr>
            <a:grpSpLocks/>
          </p:cNvGrpSpPr>
          <p:nvPr/>
        </p:nvGrpSpPr>
        <p:grpSpPr bwMode="auto">
          <a:xfrm>
            <a:off x="2754313" y="5681663"/>
            <a:ext cx="590550" cy="430212"/>
            <a:chOff x="3120" y="2880"/>
            <a:chExt cx="144" cy="96"/>
          </a:xfrm>
        </p:grpSpPr>
        <p:sp>
          <p:nvSpPr>
            <p:cNvPr id="38979" name="Oval 32">
              <a:extLst>
                <a:ext uri="{FF2B5EF4-FFF2-40B4-BE49-F238E27FC236}">
                  <a16:creationId xmlns:a16="http://schemas.microsoft.com/office/drawing/2014/main" id="{C5C9D2EF-D0EC-8A92-6B42-CD5C089C1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0" name="Rectangle 33">
              <a:extLst>
                <a:ext uri="{FF2B5EF4-FFF2-40B4-BE49-F238E27FC236}">
                  <a16:creationId xmlns:a16="http://schemas.microsoft.com/office/drawing/2014/main" id="{5D70D181-D070-5BA4-E0B6-C28658220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1" name="Rectangle 34">
              <a:extLst>
                <a:ext uri="{FF2B5EF4-FFF2-40B4-BE49-F238E27FC236}">
                  <a16:creationId xmlns:a16="http://schemas.microsoft.com/office/drawing/2014/main" id="{750E6F5E-4B1D-ACCA-4B1E-487E7DC398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82" name="Oval 35">
              <a:extLst>
                <a:ext uri="{FF2B5EF4-FFF2-40B4-BE49-F238E27FC236}">
                  <a16:creationId xmlns:a16="http://schemas.microsoft.com/office/drawing/2014/main" id="{FBC18F5C-E1C3-F54B-3F27-546EC0C9B2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83" name="Group 36">
              <a:extLst>
                <a:ext uri="{FF2B5EF4-FFF2-40B4-BE49-F238E27FC236}">
                  <a16:creationId xmlns:a16="http://schemas.microsoft.com/office/drawing/2014/main" id="{F15057C7-823C-02E2-67D0-B6275C860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8986" name="Group 37">
                <a:extLst>
                  <a:ext uri="{FF2B5EF4-FFF2-40B4-BE49-F238E27FC236}">
                    <a16:creationId xmlns:a16="http://schemas.microsoft.com/office/drawing/2014/main" id="{A1BBCBE4-D089-FE4D-66D1-2BFD149FB4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38996" name="Freeform 38">
                  <a:extLst>
                    <a:ext uri="{FF2B5EF4-FFF2-40B4-BE49-F238E27FC236}">
                      <a16:creationId xmlns:a16="http://schemas.microsoft.com/office/drawing/2014/main" id="{13BF2673-AE95-6598-7E10-C5F2AB9791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7" name="Freeform 39">
                  <a:extLst>
                    <a:ext uri="{FF2B5EF4-FFF2-40B4-BE49-F238E27FC236}">
                      <a16:creationId xmlns:a16="http://schemas.microsoft.com/office/drawing/2014/main" id="{0D457E76-0E50-7F1C-B8F7-EF8069AC63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8" name="Freeform 40">
                  <a:extLst>
                    <a:ext uri="{FF2B5EF4-FFF2-40B4-BE49-F238E27FC236}">
                      <a16:creationId xmlns:a16="http://schemas.microsoft.com/office/drawing/2014/main" id="{6BD1B145-0367-D52A-21D8-31578DF853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9" name="Freeform 41">
                  <a:extLst>
                    <a:ext uri="{FF2B5EF4-FFF2-40B4-BE49-F238E27FC236}">
                      <a16:creationId xmlns:a16="http://schemas.microsoft.com/office/drawing/2014/main" id="{7798375A-F70B-2808-40B8-9FFE1567BC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0" name="Freeform 42">
                  <a:extLst>
                    <a:ext uri="{FF2B5EF4-FFF2-40B4-BE49-F238E27FC236}">
                      <a16:creationId xmlns:a16="http://schemas.microsoft.com/office/drawing/2014/main" id="{FA18A6EA-90EB-FDFA-E438-A89A9B33D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1" name="Freeform 43">
                  <a:extLst>
                    <a:ext uri="{FF2B5EF4-FFF2-40B4-BE49-F238E27FC236}">
                      <a16:creationId xmlns:a16="http://schemas.microsoft.com/office/drawing/2014/main" id="{7F9F8C50-DF1A-7D64-6C5F-F7B8637B79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2" name="Freeform 44">
                  <a:extLst>
                    <a:ext uri="{FF2B5EF4-FFF2-40B4-BE49-F238E27FC236}">
                      <a16:creationId xmlns:a16="http://schemas.microsoft.com/office/drawing/2014/main" id="{442CD653-B730-1AD5-EF3E-01B281BA3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003" name="Freeform 45">
                  <a:extLst>
                    <a:ext uri="{FF2B5EF4-FFF2-40B4-BE49-F238E27FC236}">
                      <a16:creationId xmlns:a16="http://schemas.microsoft.com/office/drawing/2014/main" id="{63878366-7700-5E25-7A04-9394989E3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87" name="Group 46">
                <a:extLst>
                  <a:ext uri="{FF2B5EF4-FFF2-40B4-BE49-F238E27FC236}">
                    <a16:creationId xmlns:a16="http://schemas.microsoft.com/office/drawing/2014/main" id="{00C62E5C-D8F5-05B8-6E4D-34EC4BC10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38988" name="Freeform 47">
                  <a:extLst>
                    <a:ext uri="{FF2B5EF4-FFF2-40B4-BE49-F238E27FC236}">
                      <a16:creationId xmlns:a16="http://schemas.microsoft.com/office/drawing/2014/main" id="{47330148-D518-963F-7F7D-440E56D9A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89" name="Freeform 48">
                  <a:extLst>
                    <a:ext uri="{FF2B5EF4-FFF2-40B4-BE49-F238E27FC236}">
                      <a16:creationId xmlns:a16="http://schemas.microsoft.com/office/drawing/2014/main" id="{5E58CD54-BFE0-37A5-6B0D-EF7741527E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0" name="Freeform 49">
                  <a:extLst>
                    <a:ext uri="{FF2B5EF4-FFF2-40B4-BE49-F238E27FC236}">
                      <a16:creationId xmlns:a16="http://schemas.microsoft.com/office/drawing/2014/main" id="{1EB1D722-557A-37CC-F63B-A6566301E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1" name="Freeform 50">
                  <a:extLst>
                    <a:ext uri="{FF2B5EF4-FFF2-40B4-BE49-F238E27FC236}">
                      <a16:creationId xmlns:a16="http://schemas.microsoft.com/office/drawing/2014/main" id="{F3BFC00F-DE4B-D335-7C22-4AA1FAAF2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2" name="Freeform 51">
                  <a:extLst>
                    <a:ext uri="{FF2B5EF4-FFF2-40B4-BE49-F238E27FC236}">
                      <a16:creationId xmlns:a16="http://schemas.microsoft.com/office/drawing/2014/main" id="{895DBA90-628B-DFEA-94B2-B5AB5D49B0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3" name="Freeform 52">
                  <a:extLst>
                    <a:ext uri="{FF2B5EF4-FFF2-40B4-BE49-F238E27FC236}">
                      <a16:creationId xmlns:a16="http://schemas.microsoft.com/office/drawing/2014/main" id="{A84BC74F-D143-84BF-20C6-2697F7FDBB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4" name="Freeform 53">
                  <a:extLst>
                    <a:ext uri="{FF2B5EF4-FFF2-40B4-BE49-F238E27FC236}">
                      <a16:creationId xmlns:a16="http://schemas.microsoft.com/office/drawing/2014/main" id="{0B993158-A264-336A-4ADE-BDC8D7ACB8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95" name="Freeform 54">
                  <a:extLst>
                    <a:ext uri="{FF2B5EF4-FFF2-40B4-BE49-F238E27FC236}">
                      <a16:creationId xmlns:a16="http://schemas.microsoft.com/office/drawing/2014/main" id="{9949AAED-4CA4-0DC5-D91B-3E2E20CE9E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84" name="Line 55">
              <a:extLst>
                <a:ext uri="{FF2B5EF4-FFF2-40B4-BE49-F238E27FC236}">
                  <a16:creationId xmlns:a16="http://schemas.microsoft.com/office/drawing/2014/main" id="{76C74DAC-128D-7704-3A36-4678376BC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85" name="Line 56">
              <a:extLst>
                <a:ext uri="{FF2B5EF4-FFF2-40B4-BE49-F238E27FC236}">
                  <a16:creationId xmlns:a16="http://schemas.microsoft.com/office/drawing/2014/main" id="{B01E72EC-9E9F-C1B8-C92A-728F4E47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0" name="Line 57">
            <a:extLst>
              <a:ext uri="{FF2B5EF4-FFF2-40B4-BE49-F238E27FC236}">
                <a16:creationId xmlns:a16="http://schemas.microsoft.com/office/drawing/2014/main" id="{43106D2C-E846-FC4A-16B5-11D0C15464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22639" y="5927725"/>
            <a:ext cx="1292225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1" name="Group 58">
            <a:extLst>
              <a:ext uri="{FF2B5EF4-FFF2-40B4-BE49-F238E27FC236}">
                <a16:creationId xmlns:a16="http://schemas.microsoft.com/office/drawing/2014/main" id="{BA17D594-E27F-A1ED-CCED-056E629DC7AF}"/>
              </a:ext>
            </a:extLst>
          </p:cNvPr>
          <p:cNvGrpSpPr>
            <a:grpSpLocks/>
          </p:cNvGrpSpPr>
          <p:nvPr/>
        </p:nvGrpSpPr>
        <p:grpSpPr bwMode="auto">
          <a:xfrm>
            <a:off x="6423025" y="5681663"/>
            <a:ext cx="590550" cy="430212"/>
            <a:chOff x="3120" y="2880"/>
            <a:chExt cx="144" cy="96"/>
          </a:xfrm>
        </p:grpSpPr>
        <p:sp>
          <p:nvSpPr>
            <p:cNvPr id="38954" name="Oval 59">
              <a:extLst>
                <a:ext uri="{FF2B5EF4-FFF2-40B4-BE49-F238E27FC236}">
                  <a16:creationId xmlns:a16="http://schemas.microsoft.com/office/drawing/2014/main" id="{8BBE32DA-A0A8-27B8-F759-02DEA7C11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5" name="Rectangle 60">
              <a:extLst>
                <a:ext uri="{FF2B5EF4-FFF2-40B4-BE49-F238E27FC236}">
                  <a16:creationId xmlns:a16="http://schemas.microsoft.com/office/drawing/2014/main" id="{264C6D81-1A44-D9DD-1ECC-5F359485F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6" name="Rectangle 61">
              <a:extLst>
                <a:ext uri="{FF2B5EF4-FFF2-40B4-BE49-F238E27FC236}">
                  <a16:creationId xmlns:a16="http://schemas.microsoft.com/office/drawing/2014/main" id="{718FFAF9-A590-A49A-8F81-0CC91931A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57" name="Oval 62">
              <a:extLst>
                <a:ext uri="{FF2B5EF4-FFF2-40B4-BE49-F238E27FC236}">
                  <a16:creationId xmlns:a16="http://schemas.microsoft.com/office/drawing/2014/main" id="{194856D0-7D71-FC9F-A73D-BD5C43438A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58" name="Group 63">
              <a:extLst>
                <a:ext uri="{FF2B5EF4-FFF2-40B4-BE49-F238E27FC236}">
                  <a16:creationId xmlns:a16="http://schemas.microsoft.com/office/drawing/2014/main" id="{B7E6FE97-C250-F104-13FE-F20B2A33D3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8961" name="Group 64">
                <a:extLst>
                  <a:ext uri="{FF2B5EF4-FFF2-40B4-BE49-F238E27FC236}">
                    <a16:creationId xmlns:a16="http://schemas.microsoft.com/office/drawing/2014/main" id="{2F10EF8F-7BFF-241F-C1C0-1EA64960C8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38971" name="Freeform 65">
                  <a:extLst>
                    <a:ext uri="{FF2B5EF4-FFF2-40B4-BE49-F238E27FC236}">
                      <a16:creationId xmlns:a16="http://schemas.microsoft.com/office/drawing/2014/main" id="{6430320C-0DC9-3BB0-2ACB-C3DE3BF397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2" name="Freeform 66">
                  <a:extLst>
                    <a:ext uri="{FF2B5EF4-FFF2-40B4-BE49-F238E27FC236}">
                      <a16:creationId xmlns:a16="http://schemas.microsoft.com/office/drawing/2014/main" id="{0E1C86F6-F066-0576-3AC1-B14FF218D2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3" name="Freeform 67">
                  <a:extLst>
                    <a:ext uri="{FF2B5EF4-FFF2-40B4-BE49-F238E27FC236}">
                      <a16:creationId xmlns:a16="http://schemas.microsoft.com/office/drawing/2014/main" id="{305D462D-5301-31B6-6055-8D3742D991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4" name="Freeform 68">
                  <a:extLst>
                    <a:ext uri="{FF2B5EF4-FFF2-40B4-BE49-F238E27FC236}">
                      <a16:creationId xmlns:a16="http://schemas.microsoft.com/office/drawing/2014/main" id="{1551288C-E9FF-FD4A-AC62-5D0E876985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5" name="Freeform 69">
                  <a:extLst>
                    <a:ext uri="{FF2B5EF4-FFF2-40B4-BE49-F238E27FC236}">
                      <a16:creationId xmlns:a16="http://schemas.microsoft.com/office/drawing/2014/main" id="{50211515-2E29-6F1D-E1A7-7D5C019A12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6" name="Freeform 70">
                  <a:extLst>
                    <a:ext uri="{FF2B5EF4-FFF2-40B4-BE49-F238E27FC236}">
                      <a16:creationId xmlns:a16="http://schemas.microsoft.com/office/drawing/2014/main" id="{45FE6790-33B3-354B-41FB-2F63D5221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7" name="Freeform 71">
                  <a:extLst>
                    <a:ext uri="{FF2B5EF4-FFF2-40B4-BE49-F238E27FC236}">
                      <a16:creationId xmlns:a16="http://schemas.microsoft.com/office/drawing/2014/main" id="{6B6573F0-7289-2DD6-3BC0-EA69D12FE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8" name="Freeform 72">
                  <a:extLst>
                    <a:ext uri="{FF2B5EF4-FFF2-40B4-BE49-F238E27FC236}">
                      <a16:creationId xmlns:a16="http://schemas.microsoft.com/office/drawing/2014/main" id="{78F128E0-9EBA-B3F2-4EB9-4CDFE818E0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62" name="Group 73">
                <a:extLst>
                  <a:ext uri="{FF2B5EF4-FFF2-40B4-BE49-F238E27FC236}">
                    <a16:creationId xmlns:a16="http://schemas.microsoft.com/office/drawing/2014/main" id="{0269C7EF-89FE-36A8-B095-C899F4DCE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38963" name="Freeform 74">
                  <a:extLst>
                    <a:ext uri="{FF2B5EF4-FFF2-40B4-BE49-F238E27FC236}">
                      <a16:creationId xmlns:a16="http://schemas.microsoft.com/office/drawing/2014/main" id="{7DFB6F46-50E9-AB06-8AAB-5738BD54D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4" name="Freeform 75">
                  <a:extLst>
                    <a:ext uri="{FF2B5EF4-FFF2-40B4-BE49-F238E27FC236}">
                      <a16:creationId xmlns:a16="http://schemas.microsoft.com/office/drawing/2014/main" id="{6ED545CD-B310-5CF2-2D58-87E23B029C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5" name="Freeform 76">
                  <a:extLst>
                    <a:ext uri="{FF2B5EF4-FFF2-40B4-BE49-F238E27FC236}">
                      <a16:creationId xmlns:a16="http://schemas.microsoft.com/office/drawing/2014/main" id="{1295C2DB-F48E-A41E-9D9E-2B4000FD5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6" name="Freeform 77">
                  <a:extLst>
                    <a:ext uri="{FF2B5EF4-FFF2-40B4-BE49-F238E27FC236}">
                      <a16:creationId xmlns:a16="http://schemas.microsoft.com/office/drawing/2014/main" id="{7FFAE23E-A6A1-7ADB-B5CC-E80AFA5CF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7" name="Freeform 78">
                  <a:extLst>
                    <a:ext uri="{FF2B5EF4-FFF2-40B4-BE49-F238E27FC236}">
                      <a16:creationId xmlns:a16="http://schemas.microsoft.com/office/drawing/2014/main" id="{A5FAA81F-B025-CCD3-3102-8B64C6941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8" name="Freeform 79">
                  <a:extLst>
                    <a:ext uri="{FF2B5EF4-FFF2-40B4-BE49-F238E27FC236}">
                      <a16:creationId xmlns:a16="http://schemas.microsoft.com/office/drawing/2014/main" id="{BB6ECAD6-FC5B-4B10-7BCE-382217DC67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69" name="Freeform 80">
                  <a:extLst>
                    <a:ext uri="{FF2B5EF4-FFF2-40B4-BE49-F238E27FC236}">
                      <a16:creationId xmlns:a16="http://schemas.microsoft.com/office/drawing/2014/main" id="{2D9838D0-7239-4808-FEF9-B3D1ABB781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70" name="Freeform 81">
                  <a:extLst>
                    <a:ext uri="{FF2B5EF4-FFF2-40B4-BE49-F238E27FC236}">
                      <a16:creationId xmlns:a16="http://schemas.microsoft.com/office/drawing/2014/main" id="{C10E793A-89A5-3430-4E0A-0E245DE1C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59" name="Line 82">
              <a:extLst>
                <a:ext uri="{FF2B5EF4-FFF2-40B4-BE49-F238E27FC236}">
                  <a16:creationId xmlns:a16="http://schemas.microsoft.com/office/drawing/2014/main" id="{2BB2BCBF-DEC5-DB5E-D85D-2BAD08AC83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60" name="Line 83">
              <a:extLst>
                <a:ext uri="{FF2B5EF4-FFF2-40B4-BE49-F238E27FC236}">
                  <a16:creationId xmlns:a16="http://schemas.microsoft.com/office/drawing/2014/main" id="{7C05E662-266D-E263-CAE9-A8918A19F0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2" name="Line 84">
            <a:extLst>
              <a:ext uri="{FF2B5EF4-FFF2-40B4-BE49-F238E27FC236}">
                <a16:creationId xmlns:a16="http://schemas.microsoft.com/office/drawing/2014/main" id="{4E37604D-FD20-D90F-48FC-EE954EEAC7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62551" y="5929314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3" name="Group 85">
            <a:extLst>
              <a:ext uri="{FF2B5EF4-FFF2-40B4-BE49-F238E27FC236}">
                <a16:creationId xmlns:a16="http://schemas.microsoft.com/office/drawing/2014/main" id="{6DC38B9D-9ED4-DEB9-E6F9-AAF53079A1AF}"/>
              </a:ext>
            </a:extLst>
          </p:cNvPr>
          <p:cNvGrpSpPr>
            <a:grpSpLocks/>
          </p:cNvGrpSpPr>
          <p:nvPr/>
        </p:nvGrpSpPr>
        <p:grpSpPr bwMode="auto">
          <a:xfrm>
            <a:off x="8232775" y="5681663"/>
            <a:ext cx="590550" cy="430212"/>
            <a:chOff x="3120" y="2880"/>
            <a:chExt cx="144" cy="96"/>
          </a:xfrm>
        </p:grpSpPr>
        <p:sp>
          <p:nvSpPr>
            <p:cNvPr id="38929" name="Oval 86">
              <a:extLst>
                <a:ext uri="{FF2B5EF4-FFF2-40B4-BE49-F238E27FC236}">
                  <a16:creationId xmlns:a16="http://schemas.microsoft.com/office/drawing/2014/main" id="{3DD8C358-D6F4-640D-0F02-618C60DB9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2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0" name="Rectangle 87">
              <a:extLst>
                <a:ext uri="{FF2B5EF4-FFF2-40B4-BE49-F238E27FC236}">
                  <a16:creationId xmlns:a16="http://schemas.microsoft.com/office/drawing/2014/main" id="{F7FF4815-0228-026B-3EBD-C72A1DA32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0078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1" name="Rectangle 88">
              <a:extLst>
                <a:ext uri="{FF2B5EF4-FFF2-40B4-BE49-F238E27FC236}">
                  <a16:creationId xmlns:a16="http://schemas.microsoft.com/office/drawing/2014/main" id="{67867DF2-29D1-55CD-026B-35E32DE31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909"/>
              <a:ext cx="144" cy="3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8932" name="Oval 89">
              <a:extLst>
                <a:ext uri="{FF2B5EF4-FFF2-40B4-BE49-F238E27FC236}">
                  <a16:creationId xmlns:a16="http://schemas.microsoft.com/office/drawing/2014/main" id="{30608EC1-ABDE-B2CF-BBFE-7E6E2C102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880"/>
              <a:ext cx="144" cy="56"/>
            </a:xfrm>
            <a:prstGeom prst="ellipse">
              <a:avLst/>
            </a:prstGeom>
            <a:solidFill>
              <a:srgbClr val="FF0000"/>
            </a:solidFill>
            <a:ln w="1270">
              <a:solidFill>
                <a:srgbClr val="AAE6FF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grpSp>
          <p:nvGrpSpPr>
            <p:cNvPr id="38933" name="Group 90">
              <a:extLst>
                <a:ext uri="{FF2B5EF4-FFF2-40B4-BE49-F238E27FC236}">
                  <a16:creationId xmlns:a16="http://schemas.microsoft.com/office/drawing/2014/main" id="{63267D32-5355-520C-D84D-ADD8AA910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1" y="2886"/>
              <a:ext cx="100" cy="43"/>
              <a:chOff x="6839" y="9479"/>
              <a:chExt cx="253" cy="119"/>
            </a:xfrm>
          </p:grpSpPr>
          <p:grpSp>
            <p:nvGrpSpPr>
              <p:cNvPr id="38936" name="Group 91">
                <a:extLst>
                  <a:ext uri="{FF2B5EF4-FFF2-40B4-BE49-F238E27FC236}">
                    <a16:creationId xmlns:a16="http://schemas.microsoft.com/office/drawing/2014/main" id="{D2046336-8F03-C3C1-B590-EF3CBAE433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39" y="9479"/>
                <a:ext cx="251" cy="116"/>
                <a:chOff x="6839" y="9479"/>
                <a:chExt cx="251" cy="116"/>
              </a:xfrm>
            </p:grpSpPr>
            <p:sp>
              <p:nvSpPr>
                <p:cNvPr id="38946" name="Freeform 92">
                  <a:extLst>
                    <a:ext uri="{FF2B5EF4-FFF2-40B4-BE49-F238E27FC236}">
                      <a16:creationId xmlns:a16="http://schemas.microsoft.com/office/drawing/2014/main" id="{791D379A-CE23-C91C-4095-69E9644363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7" name="Freeform 93">
                  <a:extLst>
                    <a:ext uri="{FF2B5EF4-FFF2-40B4-BE49-F238E27FC236}">
                      <a16:creationId xmlns:a16="http://schemas.microsoft.com/office/drawing/2014/main" id="{69E336F8-8AEE-3B56-7A6B-F5A99E7645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0" y="9482"/>
                  <a:ext cx="120" cy="49"/>
                </a:xfrm>
                <a:custGeom>
                  <a:avLst/>
                  <a:gdLst>
                    <a:gd name="T0" fmla="*/ 0 w 479"/>
                    <a:gd name="T1" fmla="*/ 38 h 148"/>
                    <a:gd name="T2" fmla="*/ 27 w 479"/>
                    <a:gd name="T3" fmla="*/ 49 h 148"/>
                    <a:gd name="T4" fmla="*/ 91 w 479"/>
                    <a:gd name="T5" fmla="*/ 17 h 148"/>
                    <a:gd name="T6" fmla="*/ 120 w 479"/>
                    <a:gd name="T7" fmla="*/ 27 h 148"/>
                    <a:gd name="T8" fmla="*/ 104 w 479"/>
                    <a:gd name="T9" fmla="*/ 0 h 148"/>
                    <a:gd name="T10" fmla="*/ 29 w 479"/>
                    <a:gd name="T11" fmla="*/ 0 h 148"/>
                    <a:gd name="T12" fmla="*/ 60 w 479"/>
                    <a:gd name="T13" fmla="*/ 8 h 148"/>
                    <a:gd name="T14" fmla="*/ 0 w 479"/>
                    <a:gd name="T15" fmla="*/ 38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115"/>
                      </a:moveTo>
                      <a:lnTo>
                        <a:pt x="106" y="148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8" name="Freeform 94">
                  <a:extLst>
                    <a:ext uri="{FF2B5EF4-FFF2-40B4-BE49-F238E27FC236}">
                      <a16:creationId xmlns:a16="http://schemas.microsoft.com/office/drawing/2014/main" id="{111CC21C-17A3-CAA3-FDF6-BE03E628B6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9" name="Freeform 95">
                  <a:extLst>
                    <a:ext uri="{FF2B5EF4-FFF2-40B4-BE49-F238E27FC236}">
                      <a16:creationId xmlns:a16="http://schemas.microsoft.com/office/drawing/2014/main" id="{782B3FFE-6C04-4BC6-874B-6B1B58F1FC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39" y="9540"/>
                  <a:ext cx="120" cy="52"/>
                </a:xfrm>
                <a:custGeom>
                  <a:avLst/>
                  <a:gdLst>
                    <a:gd name="T0" fmla="*/ 120 w 480"/>
                    <a:gd name="T1" fmla="*/ 11 h 158"/>
                    <a:gd name="T2" fmla="*/ 93 w 480"/>
                    <a:gd name="T3" fmla="*/ 0 h 158"/>
                    <a:gd name="T4" fmla="*/ 31 w 480"/>
                    <a:gd name="T5" fmla="*/ 33 h 158"/>
                    <a:gd name="T6" fmla="*/ 0 w 480"/>
                    <a:gd name="T7" fmla="*/ 22 h 158"/>
                    <a:gd name="T8" fmla="*/ 15 w 480"/>
                    <a:gd name="T9" fmla="*/ 52 h 158"/>
                    <a:gd name="T10" fmla="*/ 93 w 480"/>
                    <a:gd name="T11" fmla="*/ 52 h 158"/>
                    <a:gd name="T12" fmla="*/ 60 w 480"/>
                    <a:gd name="T13" fmla="*/ 41 h 158"/>
                    <a:gd name="T14" fmla="*/ 120 w 480"/>
                    <a:gd name="T15" fmla="*/ 11 h 15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8"/>
                    <a:gd name="T26" fmla="*/ 480 w 480"/>
                    <a:gd name="T27" fmla="*/ 158 h 15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8">
                      <a:moveTo>
                        <a:pt x="480" y="34"/>
                      </a:moveTo>
                      <a:lnTo>
                        <a:pt x="373" y="0"/>
                      </a:lnTo>
                      <a:lnTo>
                        <a:pt x="125" y="100"/>
                      </a:lnTo>
                      <a:lnTo>
                        <a:pt x="0" y="67"/>
                      </a:lnTo>
                      <a:lnTo>
                        <a:pt x="62" y="158"/>
                      </a:lnTo>
                      <a:lnTo>
                        <a:pt x="373" y="158"/>
                      </a:lnTo>
                      <a:lnTo>
                        <a:pt x="240" y="125"/>
                      </a:lnTo>
                      <a:lnTo>
                        <a:pt x="48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0" name="Freeform 96">
                  <a:extLst>
                    <a:ext uri="{FF2B5EF4-FFF2-40B4-BE49-F238E27FC236}">
                      <a16:creationId xmlns:a16="http://schemas.microsoft.com/office/drawing/2014/main" id="{05B65046-29D0-9B2C-AB98-4427B825FF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1" name="Freeform 97">
                  <a:extLst>
                    <a:ext uri="{FF2B5EF4-FFF2-40B4-BE49-F238E27FC236}">
                      <a16:creationId xmlns:a16="http://schemas.microsoft.com/office/drawing/2014/main" id="{61299551-347F-96FC-2B07-798838672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6" y="9479"/>
                  <a:ext cx="120" cy="50"/>
                </a:xfrm>
                <a:custGeom>
                  <a:avLst/>
                  <a:gdLst>
                    <a:gd name="T0" fmla="*/ 0 w 479"/>
                    <a:gd name="T1" fmla="*/ 11 h 149"/>
                    <a:gd name="T2" fmla="*/ 27 w 479"/>
                    <a:gd name="T3" fmla="*/ 0 h 149"/>
                    <a:gd name="T4" fmla="*/ 91 w 479"/>
                    <a:gd name="T5" fmla="*/ 31 h 149"/>
                    <a:gd name="T6" fmla="*/ 120 w 479"/>
                    <a:gd name="T7" fmla="*/ 22 h 149"/>
                    <a:gd name="T8" fmla="*/ 105 w 479"/>
                    <a:gd name="T9" fmla="*/ 50 h 149"/>
                    <a:gd name="T10" fmla="*/ 29 w 479"/>
                    <a:gd name="T11" fmla="*/ 50 h 149"/>
                    <a:gd name="T12" fmla="*/ 60 w 479"/>
                    <a:gd name="T13" fmla="*/ 42 h 149"/>
                    <a:gd name="T14" fmla="*/ 0 w 479"/>
                    <a:gd name="T15" fmla="*/ 11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34"/>
                      </a:moveTo>
                      <a:lnTo>
                        <a:pt x="107" y="0"/>
                      </a:lnTo>
                      <a:lnTo>
                        <a:pt x="364" y="91"/>
                      </a:lnTo>
                      <a:lnTo>
                        <a:pt x="479" y="67"/>
                      </a:lnTo>
                      <a:lnTo>
                        <a:pt x="418" y="149"/>
                      </a:lnTo>
                      <a:lnTo>
                        <a:pt x="115" y="149"/>
                      </a:lnTo>
                      <a:lnTo>
                        <a:pt x="240" y="124"/>
                      </a:lnTo>
                      <a:lnTo>
                        <a:pt x="0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2" name="Freeform 98">
                  <a:extLst>
                    <a:ext uri="{FF2B5EF4-FFF2-40B4-BE49-F238E27FC236}">
                      <a16:creationId xmlns:a16="http://schemas.microsoft.com/office/drawing/2014/main" id="{421862ED-7304-D060-9486-D3C44331F2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53" name="Freeform 99">
                  <a:extLst>
                    <a:ext uri="{FF2B5EF4-FFF2-40B4-BE49-F238E27FC236}">
                      <a16:creationId xmlns:a16="http://schemas.microsoft.com/office/drawing/2014/main" id="{BDF42D35-18C7-C7FA-3BAC-1384ED1327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6" y="9545"/>
                  <a:ext cx="119" cy="50"/>
                </a:xfrm>
                <a:custGeom>
                  <a:avLst/>
                  <a:gdLst>
                    <a:gd name="T0" fmla="*/ 119 w 478"/>
                    <a:gd name="T1" fmla="*/ 39 h 148"/>
                    <a:gd name="T2" fmla="*/ 93 w 478"/>
                    <a:gd name="T3" fmla="*/ 50 h 148"/>
                    <a:gd name="T4" fmla="*/ 31 w 478"/>
                    <a:gd name="T5" fmla="*/ 17 h 148"/>
                    <a:gd name="T6" fmla="*/ 0 w 478"/>
                    <a:gd name="T7" fmla="*/ 28 h 148"/>
                    <a:gd name="T8" fmla="*/ 15 w 478"/>
                    <a:gd name="T9" fmla="*/ 0 h 148"/>
                    <a:gd name="T10" fmla="*/ 93 w 478"/>
                    <a:gd name="T11" fmla="*/ 0 h 148"/>
                    <a:gd name="T12" fmla="*/ 59 w 478"/>
                    <a:gd name="T13" fmla="*/ 8 h 148"/>
                    <a:gd name="T14" fmla="*/ 119 w 478"/>
                    <a:gd name="T15" fmla="*/ 3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8"/>
                    <a:gd name="T26" fmla="*/ 478 w 478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8">
                      <a:moveTo>
                        <a:pt x="478" y="116"/>
                      </a:moveTo>
                      <a:lnTo>
                        <a:pt x="372" y="148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8937" name="Group 100">
                <a:extLst>
                  <a:ext uri="{FF2B5EF4-FFF2-40B4-BE49-F238E27FC236}">
                    <a16:creationId xmlns:a16="http://schemas.microsoft.com/office/drawing/2014/main" id="{51149B7A-0270-B978-4585-EFDCCCCD45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2" y="9482"/>
                <a:ext cx="250" cy="116"/>
                <a:chOff x="6842" y="9482"/>
                <a:chExt cx="250" cy="116"/>
              </a:xfrm>
            </p:grpSpPr>
            <p:sp>
              <p:nvSpPr>
                <p:cNvPr id="38938" name="Freeform 101">
                  <a:extLst>
                    <a:ext uri="{FF2B5EF4-FFF2-40B4-BE49-F238E27FC236}">
                      <a16:creationId xmlns:a16="http://schemas.microsoft.com/office/drawing/2014/main" id="{BF29E524-80B8-94D4-C4AE-2B2EBCD78E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39" name="Freeform 102">
                  <a:extLst>
                    <a:ext uri="{FF2B5EF4-FFF2-40B4-BE49-F238E27FC236}">
                      <a16:creationId xmlns:a16="http://schemas.microsoft.com/office/drawing/2014/main" id="{AE385852-BBDA-CC94-37A8-843018F359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72" y="9485"/>
                  <a:ext cx="120" cy="49"/>
                </a:xfrm>
                <a:custGeom>
                  <a:avLst/>
                  <a:gdLst>
                    <a:gd name="T0" fmla="*/ 0 w 479"/>
                    <a:gd name="T1" fmla="*/ 38 h 149"/>
                    <a:gd name="T2" fmla="*/ 27 w 479"/>
                    <a:gd name="T3" fmla="*/ 49 h 149"/>
                    <a:gd name="T4" fmla="*/ 91 w 479"/>
                    <a:gd name="T5" fmla="*/ 16 h 149"/>
                    <a:gd name="T6" fmla="*/ 120 w 479"/>
                    <a:gd name="T7" fmla="*/ 27 h 149"/>
                    <a:gd name="T8" fmla="*/ 104 w 479"/>
                    <a:gd name="T9" fmla="*/ 0 h 149"/>
                    <a:gd name="T10" fmla="*/ 29 w 479"/>
                    <a:gd name="T11" fmla="*/ 0 h 149"/>
                    <a:gd name="T12" fmla="*/ 60 w 479"/>
                    <a:gd name="T13" fmla="*/ 8 h 149"/>
                    <a:gd name="T14" fmla="*/ 0 w 479"/>
                    <a:gd name="T15" fmla="*/ 38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9"/>
                    <a:gd name="T26" fmla="*/ 479 w 479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9">
                      <a:moveTo>
                        <a:pt x="0" y="115"/>
                      </a:moveTo>
                      <a:lnTo>
                        <a:pt x="106" y="149"/>
                      </a:lnTo>
                      <a:lnTo>
                        <a:pt x="364" y="50"/>
                      </a:lnTo>
                      <a:lnTo>
                        <a:pt x="479" y="82"/>
                      </a:lnTo>
                      <a:lnTo>
                        <a:pt x="417" y="0"/>
                      </a:lnTo>
                      <a:lnTo>
                        <a:pt x="115" y="0"/>
                      </a:lnTo>
                      <a:lnTo>
                        <a:pt x="239" y="25"/>
                      </a:lnTo>
                      <a:lnTo>
                        <a:pt x="0" y="11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0" name="Freeform 103">
                  <a:extLst>
                    <a:ext uri="{FF2B5EF4-FFF2-40B4-BE49-F238E27FC236}">
                      <a16:creationId xmlns:a16="http://schemas.microsoft.com/office/drawing/2014/main" id="{15B17128-12C6-4CB0-74D1-467A379962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1" name="Freeform 104">
                  <a:extLst>
                    <a:ext uri="{FF2B5EF4-FFF2-40B4-BE49-F238E27FC236}">
                      <a16:creationId xmlns:a16="http://schemas.microsoft.com/office/drawing/2014/main" id="{19B96C94-8776-E46C-D94B-DD68935A92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2" y="9543"/>
                  <a:ext cx="120" cy="52"/>
                </a:xfrm>
                <a:custGeom>
                  <a:avLst/>
                  <a:gdLst>
                    <a:gd name="T0" fmla="*/ 120 w 480"/>
                    <a:gd name="T1" fmla="*/ 11 h 156"/>
                    <a:gd name="T2" fmla="*/ 93 w 480"/>
                    <a:gd name="T3" fmla="*/ 0 h 156"/>
                    <a:gd name="T4" fmla="*/ 31 w 480"/>
                    <a:gd name="T5" fmla="*/ 33 h 156"/>
                    <a:gd name="T6" fmla="*/ 0 w 480"/>
                    <a:gd name="T7" fmla="*/ 22 h 156"/>
                    <a:gd name="T8" fmla="*/ 15 w 480"/>
                    <a:gd name="T9" fmla="*/ 52 h 156"/>
                    <a:gd name="T10" fmla="*/ 93 w 480"/>
                    <a:gd name="T11" fmla="*/ 52 h 156"/>
                    <a:gd name="T12" fmla="*/ 60 w 480"/>
                    <a:gd name="T13" fmla="*/ 41 h 156"/>
                    <a:gd name="T14" fmla="*/ 120 w 480"/>
                    <a:gd name="T15" fmla="*/ 11 h 15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80"/>
                    <a:gd name="T25" fmla="*/ 0 h 156"/>
                    <a:gd name="T26" fmla="*/ 480 w 480"/>
                    <a:gd name="T27" fmla="*/ 156 h 15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80" h="156">
                      <a:moveTo>
                        <a:pt x="480" y="33"/>
                      </a:moveTo>
                      <a:lnTo>
                        <a:pt x="373" y="0"/>
                      </a:lnTo>
                      <a:lnTo>
                        <a:pt x="125" y="99"/>
                      </a:lnTo>
                      <a:lnTo>
                        <a:pt x="0" y="66"/>
                      </a:lnTo>
                      <a:lnTo>
                        <a:pt x="62" y="156"/>
                      </a:lnTo>
                      <a:lnTo>
                        <a:pt x="373" y="156"/>
                      </a:lnTo>
                      <a:lnTo>
                        <a:pt x="240" y="124"/>
                      </a:lnTo>
                      <a:lnTo>
                        <a:pt x="48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2" name="Freeform 105">
                  <a:extLst>
                    <a:ext uri="{FF2B5EF4-FFF2-40B4-BE49-F238E27FC236}">
                      <a16:creationId xmlns:a16="http://schemas.microsoft.com/office/drawing/2014/main" id="{423996F2-E1D5-D6B2-5589-A960FA5B80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3" name="Freeform 106">
                  <a:extLst>
                    <a:ext uri="{FF2B5EF4-FFF2-40B4-BE49-F238E27FC236}">
                      <a16:creationId xmlns:a16="http://schemas.microsoft.com/office/drawing/2014/main" id="{9E9C9616-8E0F-93C9-5992-8B1EF87F8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848" y="9482"/>
                  <a:ext cx="120" cy="49"/>
                </a:xfrm>
                <a:custGeom>
                  <a:avLst/>
                  <a:gdLst>
                    <a:gd name="T0" fmla="*/ 0 w 479"/>
                    <a:gd name="T1" fmla="*/ 11 h 148"/>
                    <a:gd name="T2" fmla="*/ 27 w 479"/>
                    <a:gd name="T3" fmla="*/ 0 h 148"/>
                    <a:gd name="T4" fmla="*/ 91 w 479"/>
                    <a:gd name="T5" fmla="*/ 30 h 148"/>
                    <a:gd name="T6" fmla="*/ 120 w 479"/>
                    <a:gd name="T7" fmla="*/ 22 h 148"/>
                    <a:gd name="T8" fmla="*/ 104 w 479"/>
                    <a:gd name="T9" fmla="*/ 49 h 148"/>
                    <a:gd name="T10" fmla="*/ 29 w 479"/>
                    <a:gd name="T11" fmla="*/ 49 h 148"/>
                    <a:gd name="T12" fmla="*/ 60 w 479"/>
                    <a:gd name="T13" fmla="*/ 41 h 148"/>
                    <a:gd name="T14" fmla="*/ 0 w 479"/>
                    <a:gd name="T15" fmla="*/ 11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9"/>
                    <a:gd name="T25" fmla="*/ 0 h 148"/>
                    <a:gd name="T26" fmla="*/ 479 w 479"/>
                    <a:gd name="T27" fmla="*/ 148 h 148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9" h="148">
                      <a:moveTo>
                        <a:pt x="0" y="33"/>
                      </a:moveTo>
                      <a:lnTo>
                        <a:pt x="106" y="0"/>
                      </a:lnTo>
                      <a:lnTo>
                        <a:pt x="364" y="90"/>
                      </a:lnTo>
                      <a:lnTo>
                        <a:pt x="479" y="66"/>
                      </a:lnTo>
                      <a:lnTo>
                        <a:pt x="417" y="148"/>
                      </a:lnTo>
                      <a:lnTo>
                        <a:pt x="115" y="148"/>
                      </a:lnTo>
                      <a:lnTo>
                        <a:pt x="240" y="123"/>
                      </a:lnTo>
                      <a:lnTo>
                        <a:pt x="0" y="3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4" name="Freeform 107">
                  <a:extLst>
                    <a:ext uri="{FF2B5EF4-FFF2-40B4-BE49-F238E27FC236}">
                      <a16:creationId xmlns:a16="http://schemas.microsoft.com/office/drawing/2014/main" id="{10D71DA2-BEA8-10D0-E2C1-196BBD4CD2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5" name="Freeform 108">
                  <a:extLst>
                    <a:ext uri="{FF2B5EF4-FFF2-40B4-BE49-F238E27FC236}">
                      <a16:creationId xmlns:a16="http://schemas.microsoft.com/office/drawing/2014/main" id="{625EBC47-19ED-D43D-C1FD-97A65A9DEE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968" y="9548"/>
                  <a:ext cx="120" cy="50"/>
                </a:xfrm>
                <a:custGeom>
                  <a:avLst/>
                  <a:gdLst>
                    <a:gd name="T0" fmla="*/ 120 w 478"/>
                    <a:gd name="T1" fmla="*/ 39 h 149"/>
                    <a:gd name="T2" fmla="*/ 93 w 478"/>
                    <a:gd name="T3" fmla="*/ 50 h 149"/>
                    <a:gd name="T4" fmla="*/ 31 w 478"/>
                    <a:gd name="T5" fmla="*/ 17 h 149"/>
                    <a:gd name="T6" fmla="*/ 0 w 478"/>
                    <a:gd name="T7" fmla="*/ 28 h 149"/>
                    <a:gd name="T8" fmla="*/ 15 w 478"/>
                    <a:gd name="T9" fmla="*/ 0 h 149"/>
                    <a:gd name="T10" fmla="*/ 93 w 478"/>
                    <a:gd name="T11" fmla="*/ 0 h 149"/>
                    <a:gd name="T12" fmla="*/ 60 w 478"/>
                    <a:gd name="T13" fmla="*/ 8 h 149"/>
                    <a:gd name="T14" fmla="*/ 120 w 478"/>
                    <a:gd name="T15" fmla="*/ 39 h 14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478"/>
                    <a:gd name="T25" fmla="*/ 0 h 149"/>
                    <a:gd name="T26" fmla="*/ 478 w 478"/>
                    <a:gd name="T27" fmla="*/ 149 h 14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478" h="149">
                      <a:moveTo>
                        <a:pt x="478" y="117"/>
                      </a:moveTo>
                      <a:lnTo>
                        <a:pt x="372" y="149"/>
                      </a:lnTo>
                      <a:lnTo>
                        <a:pt x="123" y="50"/>
                      </a:lnTo>
                      <a:lnTo>
                        <a:pt x="0" y="83"/>
                      </a:lnTo>
                      <a:lnTo>
                        <a:pt x="61" y="0"/>
                      </a:lnTo>
                      <a:lnTo>
                        <a:pt x="372" y="0"/>
                      </a:lnTo>
                      <a:lnTo>
                        <a:pt x="238" y="25"/>
                      </a:lnTo>
                      <a:lnTo>
                        <a:pt x="478" y="11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934" name="Line 109">
              <a:extLst>
                <a:ext uri="{FF2B5EF4-FFF2-40B4-BE49-F238E27FC236}">
                  <a16:creationId xmlns:a16="http://schemas.microsoft.com/office/drawing/2014/main" id="{D8F235F4-33D6-B79C-5DC3-2CCDF6F001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35" name="Line 110">
              <a:extLst>
                <a:ext uri="{FF2B5EF4-FFF2-40B4-BE49-F238E27FC236}">
                  <a16:creationId xmlns:a16="http://schemas.microsoft.com/office/drawing/2014/main" id="{3E4B876D-5511-F73A-2A34-2145D5ED95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908"/>
              <a:ext cx="0" cy="39"/>
            </a:xfrm>
            <a:prstGeom prst="line">
              <a:avLst/>
            </a:prstGeom>
            <a:noFill/>
            <a:ln w="1270">
              <a:solidFill>
                <a:srgbClr val="AAE6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24" name="Line 111">
            <a:extLst>
              <a:ext uri="{FF2B5EF4-FFF2-40B4-BE49-F238E27FC236}">
                <a16:creationId xmlns:a16="http://schemas.microsoft.com/office/drawing/2014/main" id="{DE28890D-9AEA-882B-3070-130288FCB8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1989" y="5929314"/>
            <a:ext cx="1292225" cy="158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Line 112">
            <a:extLst>
              <a:ext uri="{FF2B5EF4-FFF2-40B4-BE49-F238E27FC236}">
                <a16:creationId xmlns:a16="http://schemas.microsoft.com/office/drawing/2014/main" id="{237C8EB4-EBCB-7B58-FCF9-EF9792ACE8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785226" y="5911850"/>
            <a:ext cx="1152525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Text Box 113">
            <a:extLst>
              <a:ext uri="{FF2B5EF4-FFF2-40B4-BE49-F238E27FC236}">
                <a16:creationId xmlns:a16="http://schemas.microsoft.com/office/drawing/2014/main" id="{79715F15-B109-A012-D229-847D6DF15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913" y="5391151"/>
            <a:ext cx="18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27" name="Text Box 114">
            <a:extLst>
              <a:ext uri="{FF2B5EF4-FFF2-40B4-BE49-F238E27FC236}">
                <a16:creationId xmlns:a16="http://schemas.microsoft.com/office/drawing/2014/main" id="{B9641757-80AF-8EEF-16C8-07523094C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2401" y="6143626"/>
            <a:ext cx="1241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192.0.2.1</a:t>
            </a:r>
          </a:p>
        </p:txBody>
      </p:sp>
      <p:sp>
        <p:nvSpPr>
          <p:cNvPr id="38928" name="Text Box 115">
            <a:extLst>
              <a:ext uri="{FF2B5EF4-FFF2-40B4-BE49-F238E27FC236}">
                <a16:creationId xmlns:a16="http://schemas.microsoft.com/office/drawing/2014/main" id="{F8B10053-D39C-F9BB-C144-72CA11CA2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264" y="5567364"/>
            <a:ext cx="11001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10.1.1.1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Slide Number Placeholder 3">
            <a:extLst>
              <a:ext uri="{FF2B5EF4-FFF2-40B4-BE49-F238E27FC236}">
                <a16:creationId xmlns:a16="http://schemas.microsoft.com/office/drawing/2014/main" id="{9971DB4F-A0A1-6A9F-D13E-DBB7DE2C43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BADD7BF-4D18-BE48-B21B-8BBF996DD546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43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7178" name="Rectangle 2">
            <a:extLst>
              <a:ext uri="{FF2B5EF4-FFF2-40B4-BE49-F238E27FC236}">
                <a16:creationId xmlns:a16="http://schemas.microsoft.com/office/drawing/2014/main" id="{16D3FFA0-6CBB-8631-F888-29F292CD8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An AS May Learn Many Routes</a:t>
            </a:r>
          </a:p>
        </p:txBody>
      </p:sp>
      <p:sp>
        <p:nvSpPr>
          <p:cNvPr id="7179" name="Rectangle 3">
            <a:extLst>
              <a:ext uri="{FF2B5EF4-FFF2-40B4-BE49-F238E27FC236}">
                <a16:creationId xmlns:a16="http://schemas.microsoft.com/office/drawing/2014/main" id="{5B5E89E1-9E7A-2ADC-B209-AF3FD5A54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8073" y="1326356"/>
            <a:ext cx="9377082" cy="1709738"/>
          </a:xfrm>
        </p:spPr>
        <p:txBody>
          <a:bodyPr/>
          <a:lstStyle/>
          <a:p>
            <a:r>
              <a:rPr lang="en-US" altLang="en-US" sz="3200" dirty="0"/>
              <a:t>Multiple connections to neighboring </a:t>
            </a:r>
            <a:r>
              <a:rPr lang="en-US" altLang="en-US" sz="3200" dirty="0" err="1"/>
              <a:t>ASes</a:t>
            </a:r>
            <a:endParaRPr lang="en-US" altLang="en-US" sz="3200" dirty="0"/>
          </a:p>
          <a:p>
            <a:pPr lvl="1"/>
            <a:r>
              <a:rPr lang="en-US" altLang="en-US" sz="2800" dirty="0"/>
              <a:t>Multiple border routers may learn good routes</a:t>
            </a:r>
          </a:p>
          <a:p>
            <a:pPr lvl="1"/>
            <a:r>
              <a:rPr lang="en-US" altLang="en-US" sz="2800" dirty="0"/>
              <a:t>… with the same local-</a:t>
            </a:r>
            <a:r>
              <a:rPr lang="en-US" altLang="en-US" sz="2800" dirty="0" err="1"/>
              <a:t>pref</a:t>
            </a:r>
            <a:r>
              <a:rPr lang="en-US" altLang="en-US" sz="2800" dirty="0"/>
              <a:t> and AS path length</a:t>
            </a:r>
          </a:p>
        </p:txBody>
      </p:sp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F9E26250-F433-6DCA-73B0-5878E8D1EA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7588" y="3321050"/>
          <a:ext cx="2647950" cy="1500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1270000" imgH="927100" progId="MSPhotoEd.3">
                  <p:embed/>
                </p:oleObj>
              </mc:Choice>
              <mc:Fallback>
                <p:oleObj name="Photo Editor Photo" r:id="rId3" imgW="1270000" imgH="927100" progId="MSPhotoEd.3">
                  <p:embed/>
                  <p:pic>
                    <p:nvPicPr>
                      <p:cNvPr id="7170" name="Object 2">
                        <a:extLst>
                          <a:ext uri="{FF2B5EF4-FFF2-40B4-BE49-F238E27FC236}">
                            <a16:creationId xmlns:a16="http://schemas.microsoft.com/office/drawing/2014/main" id="{F9E26250-F433-6DCA-73B0-5878E8D1EA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321050"/>
                        <a:ext cx="2647950" cy="1500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">
            <a:extLst>
              <a:ext uri="{FF2B5EF4-FFF2-40B4-BE49-F238E27FC236}">
                <a16:creationId xmlns:a16="http://schemas.microsoft.com/office/drawing/2014/main" id="{26159C7C-E416-11D2-5C65-E0ECF30B8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9463" y="2859088"/>
          <a:ext cx="2652712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5" imgW="1270000" imgH="927100" progId="MSPhotoEd.3">
                  <p:embed/>
                </p:oleObj>
              </mc:Choice>
              <mc:Fallback>
                <p:oleObj name="Photo Editor Photo" r:id="rId5" imgW="1270000" imgH="927100" progId="MSPhotoEd.3">
                  <p:embed/>
                  <p:pic>
                    <p:nvPicPr>
                      <p:cNvPr id="7171" name="Object 3">
                        <a:extLst>
                          <a:ext uri="{FF2B5EF4-FFF2-40B4-BE49-F238E27FC236}">
                            <a16:creationId xmlns:a16="http://schemas.microsoft.com/office/drawing/2014/main" id="{26159C7C-E416-11D2-5C65-E0ECF30B8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9463" y="2859088"/>
                        <a:ext cx="2652712" cy="160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4">
            <a:extLst>
              <a:ext uri="{FF2B5EF4-FFF2-40B4-BE49-F238E27FC236}">
                <a16:creationId xmlns:a16="http://schemas.microsoft.com/office/drawing/2014/main" id="{9820DAB4-97A4-B39A-78E2-CC28109124A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7488" y="4708526"/>
          <a:ext cx="2652712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7" imgW="1270000" imgH="927100" progId="MSPhotoEd.3">
                  <p:embed/>
                </p:oleObj>
              </mc:Choice>
              <mc:Fallback>
                <p:oleObj name="Photo Editor Photo" r:id="rId7" imgW="1270000" imgH="927100" progId="MSPhotoEd.3">
                  <p:embed/>
                  <p:pic>
                    <p:nvPicPr>
                      <p:cNvPr id="7172" name="Object 4">
                        <a:extLst>
                          <a:ext uri="{FF2B5EF4-FFF2-40B4-BE49-F238E27FC236}">
                            <a16:creationId xmlns:a16="http://schemas.microsoft.com/office/drawing/2014/main" id="{9820DAB4-97A4-B39A-78E2-CC28109124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7488" y="4708526"/>
                        <a:ext cx="2652712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0" name="Text Box 7">
            <a:extLst>
              <a:ext uri="{FF2B5EF4-FFF2-40B4-BE49-F238E27FC236}">
                <a16:creationId xmlns:a16="http://schemas.microsoft.com/office/drawing/2014/main" id="{A3B8A012-B746-5753-626B-B71BD846F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330825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1600" b="0">
              <a:latin typeface="Times New Roman" panose="02020603050405020304" pitchFamily="18" charset="0"/>
            </a:endParaRPr>
          </a:p>
        </p:txBody>
      </p:sp>
      <p:graphicFrame>
        <p:nvGraphicFramePr>
          <p:cNvPr id="7173" name="Object 5">
            <a:extLst>
              <a:ext uri="{FF2B5EF4-FFF2-40B4-BE49-F238E27FC236}">
                <a16:creationId xmlns:a16="http://schemas.microsoft.com/office/drawing/2014/main" id="{06EA0EDE-01C2-6444-D2F0-473D70BBB5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4264" y="4860925"/>
          <a:ext cx="1290637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8" imgW="1270000" imgH="927100" progId="MSPhotoEd.3">
                  <p:embed/>
                </p:oleObj>
              </mc:Choice>
              <mc:Fallback>
                <p:oleObj name="Photo Editor Photo" r:id="rId8" imgW="1270000" imgH="927100" progId="MSPhotoEd.3">
                  <p:embed/>
                  <p:pic>
                    <p:nvPicPr>
                      <p:cNvPr id="7173" name="Object 5">
                        <a:extLst>
                          <a:ext uri="{FF2B5EF4-FFF2-40B4-BE49-F238E27FC236}">
                            <a16:creationId xmlns:a16="http://schemas.microsoft.com/office/drawing/2014/main" id="{06EA0EDE-01C2-6444-D2F0-473D70BBB5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4" y="4860925"/>
                        <a:ext cx="1290637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>
            <a:extLst>
              <a:ext uri="{FF2B5EF4-FFF2-40B4-BE49-F238E27FC236}">
                <a16:creationId xmlns:a16="http://schemas.microsoft.com/office/drawing/2014/main" id="{A071555D-2FF8-BCBA-B5D5-A901301085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5865813"/>
          <a:ext cx="833438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9" imgW="1270000" imgH="927100" progId="MSPhotoEd.3">
                  <p:embed/>
                </p:oleObj>
              </mc:Choice>
              <mc:Fallback>
                <p:oleObj name="Photo Editor Photo" r:id="rId9" imgW="1270000" imgH="927100" progId="MSPhotoEd.3">
                  <p:embed/>
                  <p:pic>
                    <p:nvPicPr>
                      <p:cNvPr id="7174" name="Object 6">
                        <a:extLst>
                          <a:ext uri="{FF2B5EF4-FFF2-40B4-BE49-F238E27FC236}">
                            <a16:creationId xmlns:a16="http://schemas.microsoft.com/office/drawing/2014/main" id="{A071555D-2FF8-BCBA-B5D5-A901301085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5865813"/>
                        <a:ext cx="833438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3653B7A2-736F-D0F2-C15A-B9B4C86F86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5950" y="4200525"/>
          <a:ext cx="1290638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0" imgW="1270000" imgH="927100" progId="MSPhotoEd.3">
                  <p:embed/>
                </p:oleObj>
              </mc:Choice>
              <mc:Fallback>
                <p:oleObj name="Photo Editor Photo" r:id="rId10" imgW="1270000" imgH="927100" progId="MSPhotoEd.3">
                  <p:embed/>
                  <p:pic>
                    <p:nvPicPr>
                      <p:cNvPr id="7175" name="Object 7">
                        <a:extLst>
                          <a:ext uri="{FF2B5EF4-FFF2-40B4-BE49-F238E27FC236}">
                            <a16:creationId xmlns:a16="http://schemas.microsoft.com/office/drawing/2014/main" id="{3653B7A2-736F-D0F2-C15A-B9B4C86F86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5950" y="4200525"/>
                        <a:ext cx="1290638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>
            <a:extLst>
              <a:ext uri="{FF2B5EF4-FFF2-40B4-BE49-F238E27FC236}">
                <a16:creationId xmlns:a16="http://schemas.microsoft.com/office/drawing/2014/main" id="{AC8BD445-5B1A-F4B3-594F-FAAA48797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74164" y="5184776"/>
          <a:ext cx="833437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11" imgW="1270000" imgH="927100" progId="MSPhotoEd.3">
                  <p:embed/>
                </p:oleObj>
              </mc:Choice>
              <mc:Fallback>
                <p:oleObj name="Photo Editor Photo" r:id="rId11" imgW="1270000" imgH="927100" progId="MSPhotoEd.3">
                  <p:embed/>
                  <p:pic>
                    <p:nvPicPr>
                      <p:cNvPr id="7176" name="Object 8">
                        <a:extLst>
                          <a:ext uri="{FF2B5EF4-FFF2-40B4-BE49-F238E27FC236}">
                            <a16:creationId xmlns:a16="http://schemas.microsoft.com/office/drawing/2014/main" id="{AC8BD445-5B1A-F4B3-594F-FAAA487979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4164" y="5184776"/>
                        <a:ext cx="833437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Line 12">
            <a:extLst>
              <a:ext uri="{FF2B5EF4-FFF2-40B4-BE49-F238E27FC236}">
                <a16:creationId xmlns:a16="http://schemas.microsoft.com/office/drawing/2014/main" id="{538B5DFD-7CD2-479F-0BF7-4BBA68BE01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73339" y="5557838"/>
            <a:ext cx="185737" cy="3492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13">
            <a:extLst>
              <a:ext uri="{FF2B5EF4-FFF2-40B4-BE49-F238E27FC236}">
                <a16:creationId xmlns:a16="http://schemas.microsoft.com/office/drawing/2014/main" id="{04739AFD-A2AF-E9DA-A7B5-6CFC967693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7664" y="4616451"/>
            <a:ext cx="128587" cy="328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4">
            <a:extLst>
              <a:ext uri="{FF2B5EF4-FFF2-40B4-BE49-F238E27FC236}">
                <a16:creationId xmlns:a16="http://schemas.microsoft.com/office/drawing/2014/main" id="{FE78ACC9-0518-FEE6-64F0-647D363E62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73451" y="4700588"/>
            <a:ext cx="271463" cy="296862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5">
            <a:extLst>
              <a:ext uri="{FF2B5EF4-FFF2-40B4-BE49-F238E27FC236}">
                <a16:creationId xmlns:a16="http://schemas.microsoft.com/office/drawing/2014/main" id="{1F9E4E7E-FFD7-8BFB-D196-869B1D56B9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9276" y="3251200"/>
            <a:ext cx="1928813" cy="179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6">
            <a:extLst>
              <a:ext uri="{FF2B5EF4-FFF2-40B4-BE49-F238E27FC236}">
                <a16:creationId xmlns:a16="http://schemas.microsoft.com/office/drawing/2014/main" id="{FCAC033A-1BEE-9B07-CCC7-25E99EC7DD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4" y="3589338"/>
            <a:ext cx="1328737" cy="158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7">
            <a:extLst>
              <a:ext uri="{FF2B5EF4-FFF2-40B4-BE49-F238E27FC236}">
                <a16:creationId xmlns:a16="http://schemas.microsoft.com/office/drawing/2014/main" id="{1492D5A7-AEFD-7B70-1C53-94121D6544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87901" y="3981451"/>
            <a:ext cx="1128713" cy="1365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Line 18">
            <a:extLst>
              <a:ext uri="{FF2B5EF4-FFF2-40B4-BE49-F238E27FC236}">
                <a16:creationId xmlns:a16="http://schemas.microsoft.com/office/drawing/2014/main" id="{8AF26A1A-166B-5BDC-AA6A-D5E7C4B4CF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3600" y="4256088"/>
            <a:ext cx="1714500" cy="614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8" name="Line 19">
            <a:extLst>
              <a:ext uri="{FF2B5EF4-FFF2-40B4-BE49-F238E27FC236}">
                <a16:creationId xmlns:a16="http://schemas.microsoft.com/office/drawing/2014/main" id="{810754D9-7BE0-ABB0-F404-B1FB3A03A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4988" y="4530726"/>
            <a:ext cx="1414462" cy="55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0">
            <a:extLst>
              <a:ext uri="{FF2B5EF4-FFF2-40B4-BE49-F238E27FC236}">
                <a16:creationId xmlns:a16="http://schemas.microsoft.com/office/drawing/2014/main" id="{DA5723F2-95C2-FFBD-2A4C-18710511EF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9" y="4616450"/>
            <a:ext cx="1557337" cy="782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21">
            <a:extLst>
              <a:ext uri="{FF2B5EF4-FFF2-40B4-BE49-F238E27FC236}">
                <a16:creationId xmlns:a16="http://schemas.microsoft.com/office/drawing/2014/main" id="{ACAA0E7D-11BD-D642-8885-C26099137496}"/>
              </a:ext>
            </a:extLst>
          </p:cNvPr>
          <p:cNvSpPr>
            <a:spLocks noChangeShapeType="1"/>
          </p:cNvSpPr>
          <p:nvPr/>
        </p:nvSpPr>
        <p:spPr bwMode="auto">
          <a:xfrm>
            <a:off x="8345488" y="3790950"/>
            <a:ext cx="628650" cy="476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Line 22">
            <a:extLst>
              <a:ext uri="{FF2B5EF4-FFF2-40B4-BE49-F238E27FC236}">
                <a16:creationId xmlns:a16="http://schemas.microsoft.com/office/drawing/2014/main" id="{C94AF963-FE64-FEA4-27F1-A48F6D821DF3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5426" y="4181476"/>
            <a:ext cx="542925" cy="33972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2" name="Line 23">
            <a:extLst>
              <a:ext uri="{FF2B5EF4-FFF2-40B4-BE49-F238E27FC236}">
                <a16:creationId xmlns:a16="http://schemas.microsoft.com/office/drawing/2014/main" id="{EE839ADC-4D47-3901-BB1A-E82BFF910B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1101" y="4754564"/>
            <a:ext cx="728663" cy="200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3" name="Line 24">
            <a:extLst>
              <a:ext uri="{FF2B5EF4-FFF2-40B4-BE49-F238E27FC236}">
                <a16:creationId xmlns:a16="http://schemas.microsoft.com/office/drawing/2014/main" id="{522543AF-CEFB-DF42-EBAF-DE6402DC0B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31125" y="4913313"/>
            <a:ext cx="85725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4" name="Line 25">
            <a:extLst>
              <a:ext uri="{FF2B5EF4-FFF2-40B4-BE49-F238E27FC236}">
                <a16:creationId xmlns:a16="http://schemas.microsoft.com/office/drawing/2014/main" id="{F2CB706F-D8A8-9A85-5BC5-49BA8CC78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9388476" y="4711700"/>
            <a:ext cx="328613" cy="508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5" name="Line 26">
            <a:extLst>
              <a:ext uri="{FF2B5EF4-FFF2-40B4-BE49-F238E27FC236}">
                <a16:creationId xmlns:a16="http://schemas.microsoft.com/office/drawing/2014/main" id="{AE2171FE-3EB5-BDA8-3450-5B8AEA187D9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74139" y="4945064"/>
            <a:ext cx="357187" cy="338137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6" name="Line 27">
            <a:extLst>
              <a:ext uri="{FF2B5EF4-FFF2-40B4-BE49-F238E27FC236}">
                <a16:creationId xmlns:a16="http://schemas.microsoft.com/office/drawing/2014/main" id="{1B0942E9-17D0-C5BE-E79B-31852077F1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8501" y="5664201"/>
            <a:ext cx="3175" cy="612775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28">
            <a:extLst>
              <a:ext uri="{FF2B5EF4-FFF2-40B4-BE49-F238E27FC236}">
                <a16:creationId xmlns:a16="http://schemas.microsoft.com/office/drawing/2014/main" id="{5B4281FB-E4F9-47F1-DC19-CB13EF27A7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325" y="6362700"/>
            <a:ext cx="0" cy="25400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29">
            <a:extLst>
              <a:ext uri="{FF2B5EF4-FFF2-40B4-BE49-F238E27FC236}">
                <a16:creationId xmlns:a16="http://schemas.microsoft.com/office/drawing/2014/main" id="{4462B33B-7154-96A2-4E94-C709A68849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9551" y="4267200"/>
            <a:ext cx="28575" cy="603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Line 30">
            <a:extLst>
              <a:ext uri="{FF2B5EF4-FFF2-40B4-BE49-F238E27FC236}">
                <a16:creationId xmlns:a16="http://schemas.microsoft.com/office/drawing/2014/main" id="{DAD39197-C093-85D2-9C11-781A0897E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13" y="4371975"/>
            <a:ext cx="0" cy="4460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0" name="Text Box 31">
            <a:extLst>
              <a:ext uri="{FF2B5EF4-FFF2-40B4-BE49-F238E27FC236}">
                <a16:creationId xmlns:a16="http://schemas.microsoft.com/office/drawing/2014/main" id="{A76A944A-DD26-8500-96F8-21452C716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1250" y="593725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1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1" name="Text Box 32">
            <a:extLst>
              <a:ext uri="{FF2B5EF4-FFF2-40B4-BE49-F238E27FC236}">
                <a16:creationId xmlns:a16="http://schemas.microsoft.com/office/drawing/2014/main" id="{5A6E48D3-5379-0182-B0E2-88DB1ED8E2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725" y="50673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2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2" name="Text Box 33">
            <a:extLst>
              <a:ext uri="{FF2B5EF4-FFF2-40B4-BE49-F238E27FC236}">
                <a16:creationId xmlns:a16="http://schemas.microsoft.com/office/drawing/2014/main" id="{4AB895A0-C6FF-1CFF-3167-214366B6E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8" y="3860801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3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3" name="Text Box 34">
            <a:extLst>
              <a:ext uri="{FF2B5EF4-FFF2-40B4-BE49-F238E27FC236}">
                <a16:creationId xmlns:a16="http://schemas.microsoft.com/office/drawing/2014/main" id="{E4CF1C92-13BF-98A4-A1DE-9B34C09C0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6113" y="345916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4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4" name="Text Box 35">
            <a:extLst>
              <a:ext uri="{FF2B5EF4-FFF2-40B4-BE49-F238E27FC236}">
                <a16:creationId xmlns:a16="http://schemas.microsoft.com/office/drawing/2014/main" id="{E03825FD-A5D6-F1D6-F5BE-0EEE16B36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0613" y="4422776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5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5" name="Text Box 36">
            <a:extLst>
              <a:ext uri="{FF2B5EF4-FFF2-40B4-BE49-F238E27FC236}">
                <a16:creationId xmlns:a16="http://schemas.microsoft.com/office/drawing/2014/main" id="{CE064D95-3D08-8DB4-F01B-59F838AEA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700" y="5259389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6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6" name="Text Box 37">
            <a:extLst>
              <a:ext uri="{FF2B5EF4-FFF2-40B4-BE49-F238E27FC236}">
                <a16:creationId xmlns:a16="http://schemas.microsoft.com/office/drawing/2014/main" id="{234CAC14-E0DF-F499-1394-B6178BCFB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0325" y="5268914"/>
            <a:ext cx="311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>
                <a:latin typeface="Times New Roman" panose="02020603050405020304" pitchFamily="18" charset="0"/>
              </a:rPr>
              <a:t>7</a:t>
            </a:r>
            <a:endParaRPr lang="en-US" altLang="en-US" sz="1600" b="0">
              <a:latin typeface="Times New Roman" panose="02020603050405020304" pitchFamily="18" charset="0"/>
            </a:endParaRPr>
          </a:p>
        </p:txBody>
      </p:sp>
      <p:sp>
        <p:nvSpPr>
          <p:cNvPr id="7207" name="Oval 38">
            <a:extLst>
              <a:ext uri="{FF2B5EF4-FFF2-40B4-BE49-F238E27FC236}">
                <a16:creationId xmlns:a16="http://schemas.microsoft.com/office/drawing/2014/main" id="{74D88F21-E27D-7DBE-4E29-2BB5FCC2E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113" y="2960689"/>
            <a:ext cx="323850" cy="135413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08" name="Text Box 39">
            <a:extLst>
              <a:ext uri="{FF2B5EF4-FFF2-40B4-BE49-F238E27FC236}">
                <a16:creationId xmlns:a16="http://schemas.microsoft.com/office/drawing/2014/main" id="{2BA954C7-FCC2-4CD6-4B36-5DF29BDD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913" y="2906714"/>
            <a:ext cx="1789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Multiple links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4ED8F0BC-1C1D-8945-D148-066B4A2DA4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DF76C17-64D1-944B-9DE0-C5A491005736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88C994F-0C4F-0269-A2A4-C52FEC168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Hot-Potato (Early-Exit) Routing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81084BA-FD2D-8DAE-CD98-0566CA5146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</a:rPr>
              <a:t>Hot-potato routing</a:t>
            </a:r>
          </a:p>
          <a:p>
            <a:pPr lvl="1"/>
            <a:r>
              <a:rPr lang="en-US" altLang="en-US" dirty="0"/>
              <a:t>Each router selects the closest egress point</a:t>
            </a:r>
          </a:p>
          <a:p>
            <a:pPr lvl="1"/>
            <a:r>
              <a:rPr lang="en-US" altLang="en-US" dirty="0"/>
              <a:t>… based on the path cost in intradomain protocol</a:t>
            </a:r>
          </a:p>
          <a:p>
            <a:r>
              <a:rPr lang="en-US" altLang="en-US" dirty="0"/>
              <a:t>BGP decision process</a:t>
            </a:r>
          </a:p>
          <a:p>
            <a:pPr lvl="1"/>
            <a:r>
              <a:rPr lang="en-US" altLang="en-US" dirty="0"/>
              <a:t>Highest local preference</a:t>
            </a:r>
          </a:p>
          <a:p>
            <a:pPr lvl="1"/>
            <a:r>
              <a:rPr lang="en-US" altLang="en-US" dirty="0"/>
              <a:t>Shortest AS path</a:t>
            </a:r>
          </a:p>
          <a:p>
            <a:pPr lvl="1"/>
            <a:r>
              <a:rPr lang="en-US" altLang="en-US" b="1" dirty="0"/>
              <a:t>Closest egress point</a:t>
            </a:r>
          </a:p>
          <a:p>
            <a:pPr lvl="1"/>
            <a:r>
              <a:rPr lang="en-US" altLang="en-US" dirty="0"/>
              <a:t>Arbitrary tie break</a:t>
            </a:r>
          </a:p>
        </p:txBody>
      </p:sp>
      <p:pic>
        <p:nvPicPr>
          <p:cNvPr id="39941" name="Picture 4" descr="images">
            <a:extLst>
              <a:ext uri="{FF2B5EF4-FFF2-40B4-BE49-F238E27FC236}">
                <a16:creationId xmlns:a16="http://schemas.microsoft.com/office/drawing/2014/main" id="{2F8178A0-A6B3-6E78-EF42-AAA2A5D61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63" y="5581650"/>
            <a:ext cx="16129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2" name="Line 5">
            <a:extLst>
              <a:ext uri="{FF2B5EF4-FFF2-40B4-BE49-F238E27FC236}">
                <a16:creationId xmlns:a16="http://schemas.microsoft.com/office/drawing/2014/main" id="{12BAB9EA-AC7C-C448-307B-682534C77D3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60764" y="6270625"/>
            <a:ext cx="422275" cy="77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6">
            <a:extLst>
              <a:ext uri="{FF2B5EF4-FFF2-40B4-BE49-F238E27FC236}">
                <a16:creationId xmlns:a16="http://schemas.microsoft.com/office/drawing/2014/main" id="{A7AE4630-23CF-5C9F-0DC2-AF08FD8D6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83039" y="6156326"/>
            <a:ext cx="1425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hot potato</a:t>
            </a:r>
          </a:p>
        </p:txBody>
      </p:sp>
      <p:grpSp>
        <p:nvGrpSpPr>
          <p:cNvPr id="39944" name="Group 7">
            <a:extLst>
              <a:ext uri="{FF2B5EF4-FFF2-40B4-BE49-F238E27FC236}">
                <a16:creationId xmlns:a16="http://schemas.microsoft.com/office/drawing/2014/main" id="{4492379E-A0EF-F835-5DA1-18D47FDBD3D8}"/>
              </a:ext>
            </a:extLst>
          </p:cNvPr>
          <p:cNvGrpSpPr>
            <a:grpSpLocks/>
          </p:cNvGrpSpPr>
          <p:nvPr/>
        </p:nvGrpSpPr>
        <p:grpSpPr bwMode="auto">
          <a:xfrm>
            <a:off x="5749925" y="4197350"/>
            <a:ext cx="4427538" cy="1854200"/>
            <a:chOff x="2910" y="2068"/>
            <a:chExt cx="2789" cy="1168"/>
          </a:xfrm>
        </p:grpSpPr>
        <p:sp>
          <p:nvSpPr>
            <p:cNvPr id="1698824" name="Cloud">
              <a:extLst>
                <a:ext uri="{FF2B5EF4-FFF2-40B4-BE49-F238E27FC236}">
                  <a16:creationId xmlns:a16="http://schemas.microsoft.com/office/drawing/2014/main" id="{90ED90D0-2287-0ACA-56AD-C6F68DA88EC7}"/>
                </a:ext>
              </a:extLst>
            </p:cNvPr>
            <p:cNvSpPr>
              <a:spLocks noChangeAspect="1" noEditPoints="1" noChangeArrowheads="1"/>
            </p:cNvSpPr>
            <p:nvPr/>
          </p:nvSpPr>
          <p:spPr bwMode="auto">
            <a:xfrm>
              <a:off x="2910" y="2331"/>
              <a:ext cx="2789" cy="905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99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atin typeface="Helvetica" charset="0"/>
              </a:endParaRPr>
            </a:p>
          </p:txBody>
        </p:sp>
        <p:sp>
          <p:nvSpPr>
            <p:cNvPr id="39948" name="Oval 9">
              <a:extLst>
                <a:ext uri="{FF2B5EF4-FFF2-40B4-BE49-F238E27FC236}">
                  <a16:creationId xmlns:a16="http://schemas.microsoft.com/office/drawing/2014/main" id="{85469A76-8BE1-A85F-2B52-99A825FD3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5" y="2413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9949" name="Oval 10">
              <a:extLst>
                <a:ext uri="{FF2B5EF4-FFF2-40B4-BE49-F238E27FC236}">
                  <a16:creationId xmlns:a16="http://schemas.microsoft.com/office/drawing/2014/main" id="{51BBCFE1-C96B-C415-63DF-4B156A302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2320"/>
              <a:ext cx="202" cy="12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50" name="Oval 11">
              <a:extLst>
                <a:ext uri="{FF2B5EF4-FFF2-40B4-BE49-F238E27FC236}">
                  <a16:creationId xmlns:a16="http://schemas.microsoft.com/office/drawing/2014/main" id="{29C53EC3-536E-C178-ED4F-2E80F9536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04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9951" name="Oval 12">
              <a:extLst>
                <a:ext uri="{FF2B5EF4-FFF2-40B4-BE49-F238E27FC236}">
                  <a16:creationId xmlns:a16="http://schemas.microsoft.com/office/drawing/2014/main" id="{66172991-9AB9-C96D-ECA0-4BA82CC3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8" y="2480"/>
              <a:ext cx="202" cy="177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9952" name="Oval 13">
              <a:extLst>
                <a:ext uri="{FF2B5EF4-FFF2-40B4-BE49-F238E27FC236}">
                  <a16:creationId xmlns:a16="http://schemas.microsoft.com/office/drawing/2014/main" id="{22AB2380-5C61-E794-2AFC-689E3EE3D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5" y="2704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39953" name="Oval 14">
              <a:extLst>
                <a:ext uri="{FF2B5EF4-FFF2-40B4-BE49-F238E27FC236}">
                  <a16:creationId xmlns:a16="http://schemas.microsoft.com/office/drawing/2014/main" id="{B733E41D-80A3-DF8C-1FCD-5620E1F43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2830"/>
              <a:ext cx="203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9954" name="Oval 15">
              <a:extLst>
                <a:ext uri="{FF2B5EF4-FFF2-40B4-BE49-F238E27FC236}">
                  <a16:creationId xmlns:a16="http://schemas.microsoft.com/office/drawing/2014/main" id="{17BE0E92-5BC9-98D4-DEBD-5C0D12C6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5" y="2877"/>
              <a:ext cx="202" cy="16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39955" name="Line 16">
              <a:extLst>
                <a:ext uri="{FF2B5EF4-FFF2-40B4-BE49-F238E27FC236}">
                  <a16:creationId xmlns:a16="http://schemas.microsoft.com/office/drawing/2014/main" id="{602BAEC0-5C28-4178-CFF3-52A37F888B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76" y="2556"/>
              <a:ext cx="103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7">
              <a:extLst>
                <a:ext uri="{FF2B5EF4-FFF2-40B4-BE49-F238E27FC236}">
                  <a16:creationId xmlns:a16="http://schemas.microsoft.com/office/drawing/2014/main" id="{228A49B9-3470-76FE-4529-D1E6DD3CB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3020"/>
              <a:ext cx="436" cy="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18">
              <a:extLst>
                <a:ext uri="{FF2B5EF4-FFF2-40B4-BE49-F238E27FC236}">
                  <a16:creationId xmlns:a16="http://schemas.microsoft.com/office/drawing/2014/main" id="{D473CD11-DB52-ABAE-1544-D1E8965DF1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3" y="2477"/>
              <a:ext cx="539" cy="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8" name="Line 19">
              <a:extLst>
                <a:ext uri="{FF2B5EF4-FFF2-40B4-BE49-F238E27FC236}">
                  <a16:creationId xmlns:a16="http://schemas.microsoft.com/office/drawing/2014/main" id="{BF5C1601-2828-59FA-D37A-2DCEA1EA4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88" y="2960"/>
              <a:ext cx="371" cy="1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59" name="Line 20">
              <a:extLst>
                <a:ext uri="{FF2B5EF4-FFF2-40B4-BE49-F238E27FC236}">
                  <a16:creationId xmlns:a16="http://schemas.microsoft.com/office/drawing/2014/main" id="{68DBFB3C-A2E2-612F-556A-CEF33DCE59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1" y="2642"/>
              <a:ext cx="288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21">
              <a:extLst>
                <a:ext uri="{FF2B5EF4-FFF2-40B4-BE49-F238E27FC236}">
                  <a16:creationId xmlns:a16="http://schemas.microsoft.com/office/drawing/2014/main" id="{60BB8395-B705-8175-AB39-0BD798F3B4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04" y="2406"/>
              <a:ext cx="920" cy="1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Line 22">
              <a:extLst>
                <a:ext uri="{FF2B5EF4-FFF2-40B4-BE49-F238E27FC236}">
                  <a16:creationId xmlns:a16="http://schemas.microsoft.com/office/drawing/2014/main" id="{B5433D70-967B-D9E6-334B-F1A27A902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21" y="2795"/>
              <a:ext cx="665" cy="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2" name="Line 23">
              <a:extLst>
                <a:ext uri="{FF2B5EF4-FFF2-40B4-BE49-F238E27FC236}">
                  <a16:creationId xmlns:a16="http://schemas.microsoft.com/office/drawing/2014/main" id="{251A00B3-E4EE-8F17-C7DE-C443D5759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3" y="2456"/>
              <a:ext cx="114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63" name="Text Box 24">
              <a:extLst>
                <a:ext uri="{FF2B5EF4-FFF2-40B4-BE49-F238E27FC236}">
                  <a16:creationId xmlns:a16="http://schemas.microsoft.com/office/drawing/2014/main" id="{A3B9ADC1-4A37-E8F2-3680-BD96E4B69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2" y="269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964" name="Text Box 25">
              <a:extLst>
                <a:ext uri="{FF2B5EF4-FFF2-40B4-BE49-F238E27FC236}">
                  <a16:creationId xmlns:a16="http://schemas.microsoft.com/office/drawing/2014/main" id="{96536510-274D-4FCE-C002-63E5CDD12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9" y="2835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39965" name="Text Box 26">
              <a:extLst>
                <a:ext uri="{FF2B5EF4-FFF2-40B4-BE49-F238E27FC236}">
                  <a16:creationId xmlns:a16="http://schemas.microsoft.com/office/drawing/2014/main" id="{47FEC869-85E2-1C5A-BCA6-440AD5C8E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7" y="2533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966" name="Text Box 27">
              <a:extLst>
                <a:ext uri="{FF2B5EF4-FFF2-40B4-BE49-F238E27FC236}">
                  <a16:creationId xmlns:a16="http://schemas.microsoft.com/office/drawing/2014/main" id="{416EF26D-57DE-C442-92B0-D9A2B9AF9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" y="231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39967" name="Text Box 28">
              <a:extLst>
                <a:ext uri="{FF2B5EF4-FFF2-40B4-BE49-F238E27FC236}">
                  <a16:creationId xmlns:a16="http://schemas.microsoft.com/office/drawing/2014/main" id="{FD02E269-5653-1462-7B20-2E546375E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2" y="2620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9968" name="Text Box 29">
              <a:extLst>
                <a:ext uri="{FF2B5EF4-FFF2-40B4-BE49-F238E27FC236}">
                  <a16:creationId xmlns:a16="http://schemas.microsoft.com/office/drawing/2014/main" id="{5D1039BE-5252-0032-E7DD-C09BFA0E8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09" y="247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9969" name="Text Box 30">
              <a:extLst>
                <a:ext uri="{FF2B5EF4-FFF2-40B4-BE49-F238E27FC236}">
                  <a16:creationId xmlns:a16="http://schemas.microsoft.com/office/drawing/2014/main" id="{88A405B1-F3A4-CC39-882D-7154290B82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" y="2605"/>
              <a:ext cx="29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9970" name="Line 31">
              <a:extLst>
                <a:ext uri="{FF2B5EF4-FFF2-40B4-BE49-F238E27FC236}">
                  <a16:creationId xmlns:a16="http://schemas.microsoft.com/office/drawing/2014/main" id="{81D78CEF-28B6-DC61-4D5C-60CFF9ABB8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442"/>
              <a:ext cx="593" cy="3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1" name="Text Box 32">
              <a:extLst>
                <a:ext uri="{FF2B5EF4-FFF2-40B4-BE49-F238E27FC236}">
                  <a16:creationId xmlns:a16="http://schemas.microsoft.com/office/drawing/2014/main" id="{C3611B06-AA34-8DE6-D2F2-673EC2D6CA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65" y="2538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9972" name="Text Box 33">
              <a:extLst>
                <a:ext uri="{FF2B5EF4-FFF2-40B4-BE49-F238E27FC236}">
                  <a16:creationId xmlns:a16="http://schemas.microsoft.com/office/drawing/2014/main" id="{0FF59490-B3D9-57CE-90F7-A034FE29DA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9" y="2817"/>
              <a:ext cx="2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b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9973" name="Oval 34">
              <a:extLst>
                <a:ext uri="{FF2B5EF4-FFF2-40B4-BE49-F238E27FC236}">
                  <a16:creationId xmlns:a16="http://schemas.microsoft.com/office/drawing/2014/main" id="{834B33BF-59C0-DED5-3821-1C247B1E9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9" y="2398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9974" name="Oval 35">
              <a:extLst>
                <a:ext uri="{FF2B5EF4-FFF2-40B4-BE49-F238E27FC236}">
                  <a16:creationId xmlns:a16="http://schemas.microsoft.com/office/drawing/2014/main" id="{3654DBBA-6237-7AE6-C50E-FFED5421F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1" y="2320"/>
              <a:ext cx="202" cy="1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b="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9975" name="Freeform 36">
              <a:extLst>
                <a:ext uri="{FF2B5EF4-FFF2-40B4-BE49-F238E27FC236}">
                  <a16:creationId xmlns:a16="http://schemas.microsoft.com/office/drawing/2014/main" id="{BE25A459-1673-0148-5D36-FAAF355CF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5" y="2188"/>
              <a:ext cx="713" cy="205"/>
            </a:xfrm>
            <a:custGeom>
              <a:avLst/>
              <a:gdLst>
                <a:gd name="T0" fmla="*/ 0 w 713"/>
                <a:gd name="T1" fmla="*/ 205 h 205"/>
                <a:gd name="T2" fmla="*/ 274 w 713"/>
                <a:gd name="T3" fmla="*/ 23 h 205"/>
                <a:gd name="T4" fmla="*/ 567 w 713"/>
                <a:gd name="T5" fmla="*/ 68 h 205"/>
                <a:gd name="T6" fmla="*/ 713 w 713"/>
                <a:gd name="T7" fmla="*/ 13 h 20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3"/>
                <a:gd name="T13" fmla="*/ 0 h 205"/>
                <a:gd name="T14" fmla="*/ 713 w 713"/>
                <a:gd name="T15" fmla="*/ 205 h 20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3" h="205">
                  <a:moveTo>
                    <a:pt x="0" y="205"/>
                  </a:moveTo>
                  <a:cubicBezTo>
                    <a:pt x="90" y="125"/>
                    <a:pt x="180" y="46"/>
                    <a:pt x="274" y="23"/>
                  </a:cubicBezTo>
                  <a:cubicBezTo>
                    <a:pt x="368" y="0"/>
                    <a:pt x="494" y="70"/>
                    <a:pt x="567" y="68"/>
                  </a:cubicBezTo>
                  <a:cubicBezTo>
                    <a:pt x="640" y="66"/>
                    <a:pt x="676" y="39"/>
                    <a:pt x="713" y="1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6" name="Freeform 37">
              <a:extLst>
                <a:ext uri="{FF2B5EF4-FFF2-40B4-BE49-F238E27FC236}">
                  <a16:creationId xmlns:a16="http://schemas.microsoft.com/office/drawing/2014/main" id="{B7FF2D8D-CB98-44C6-7C87-460D08435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0" y="2108"/>
              <a:ext cx="853" cy="212"/>
            </a:xfrm>
            <a:custGeom>
              <a:avLst/>
              <a:gdLst>
                <a:gd name="T0" fmla="*/ 832 w 853"/>
                <a:gd name="T1" fmla="*/ 212 h 212"/>
                <a:gd name="T2" fmla="*/ 714 w 853"/>
                <a:gd name="T3" fmla="*/ 20 h 212"/>
                <a:gd name="T4" fmla="*/ 0 w 853"/>
                <a:gd name="T5" fmla="*/ 93 h 212"/>
                <a:gd name="T6" fmla="*/ 0 60000 65536"/>
                <a:gd name="T7" fmla="*/ 0 60000 65536"/>
                <a:gd name="T8" fmla="*/ 0 60000 65536"/>
                <a:gd name="T9" fmla="*/ 0 w 853"/>
                <a:gd name="T10" fmla="*/ 0 h 212"/>
                <a:gd name="T11" fmla="*/ 853 w 853"/>
                <a:gd name="T12" fmla="*/ 212 h 2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3" h="212">
                  <a:moveTo>
                    <a:pt x="832" y="212"/>
                  </a:moveTo>
                  <a:cubicBezTo>
                    <a:pt x="842" y="126"/>
                    <a:pt x="853" y="40"/>
                    <a:pt x="714" y="20"/>
                  </a:cubicBezTo>
                  <a:cubicBezTo>
                    <a:pt x="575" y="0"/>
                    <a:pt x="287" y="46"/>
                    <a:pt x="0" y="9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77" name="Text Box 38">
              <a:extLst>
                <a:ext uri="{FF2B5EF4-FFF2-40B4-BE49-F238E27FC236}">
                  <a16:creationId xmlns:a16="http://schemas.microsoft.com/office/drawing/2014/main" id="{8FC6E1AA-C5AB-CA3E-FF65-67D0669397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3" y="2068"/>
              <a:ext cx="37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Helvetica" pitchFamily="2" charset="0"/>
                  <a:cs typeface="Arial" panose="020B0604020202020204" pitchFamily="34" charset="0"/>
                </a:defRPr>
              </a:lvl9pPr>
            </a:lstStyle>
            <a:p>
              <a:pPr algn="l" eaLnBrk="1" hangingPunct="1"/>
              <a:r>
                <a:rPr lang="en-US" altLang="en-US" sz="2400" b="0">
                  <a:latin typeface="Arial" panose="020B0604020202020204" pitchFamily="34" charset="0"/>
                </a:rPr>
                <a:t>dst</a:t>
              </a:r>
            </a:p>
          </p:txBody>
        </p:sp>
      </p:grpSp>
      <p:sp>
        <p:nvSpPr>
          <p:cNvPr id="39945" name="Line 39">
            <a:extLst>
              <a:ext uri="{FF2B5EF4-FFF2-40B4-BE49-F238E27FC236}">
                <a16:creationId xmlns:a16="http://schemas.microsoft.com/office/drawing/2014/main" id="{73EABF2B-E830-FAC5-2486-DF11974CA2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03914" y="4503738"/>
            <a:ext cx="115887" cy="130651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6" name="Line 40">
            <a:extLst>
              <a:ext uri="{FF2B5EF4-FFF2-40B4-BE49-F238E27FC236}">
                <a16:creationId xmlns:a16="http://schemas.microsoft.com/office/drawing/2014/main" id="{02040E70-6B9D-17CE-8BCC-15762E6C38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36164" y="4235451"/>
            <a:ext cx="269875" cy="134461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4"/>
          <p:cNvSpPr>
            <a:spLocks noGrp="1"/>
          </p:cNvSpPr>
          <p:nvPr>
            <p:ph type="ctrTitle"/>
          </p:nvPr>
        </p:nvSpPr>
        <p:spPr>
          <a:xfrm>
            <a:off x="1524000" y="2098758"/>
            <a:ext cx="9144000" cy="2387600"/>
          </a:xfrm>
        </p:spPr>
        <p:txBody>
          <a:bodyPr/>
          <a:lstStyle/>
          <a:p>
            <a:r>
              <a:rPr lang="en-US" altLang="x-none" dirty="0"/>
              <a:t>Learning the locations of the endpoints</a:t>
            </a:r>
          </a:p>
        </p:txBody>
      </p:sp>
    </p:spTree>
    <p:extLst>
      <p:ext uri="{BB962C8B-B14F-4D97-AF65-F5344CB8AC3E}">
        <p14:creationId xmlns:p14="http://schemas.microsoft.com/office/powerpoint/2010/main" val="1852389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1143" y="3132272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3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743" y="3208472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Line 13"/>
          <p:cNvSpPr>
            <a:spLocks noChangeShapeType="1"/>
          </p:cNvSpPr>
          <p:nvPr/>
        </p:nvSpPr>
        <p:spPr bwMode="auto">
          <a:xfrm flipV="1">
            <a:off x="7918343" y="3589471"/>
            <a:ext cx="381000" cy="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Line 13"/>
          <p:cNvSpPr>
            <a:spLocks noChangeShapeType="1"/>
          </p:cNvSpPr>
          <p:nvPr/>
        </p:nvSpPr>
        <p:spPr bwMode="auto">
          <a:xfrm>
            <a:off x="10204343" y="3665671"/>
            <a:ext cx="838200" cy="60960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Finding the endpoints</a:t>
            </a:r>
          </a:p>
        </p:txBody>
      </p:sp>
      <p:sp>
        <p:nvSpPr>
          <p:cNvPr id="56327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altLang="x-none" dirty="0"/>
              <a:t>Computing the forwarding table</a:t>
            </a:r>
          </a:p>
          <a:p>
            <a:pPr lvl="1"/>
            <a:r>
              <a:rPr lang="en-US" altLang="x-none" dirty="0"/>
              <a:t>Still must figure out where the endpoints are</a:t>
            </a:r>
          </a:p>
          <a:p>
            <a:endParaRPr lang="en-US" altLang="x-none" dirty="0"/>
          </a:p>
          <a:p>
            <a:r>
              <a:rPr lang="en-US" altLang="x-none" dirty="0"/>
              <a:t>How to find the endpoints?</a:t>
            </a:r>
          </a:p>
          <a:p>
            <a:pPr lvl="1"/>
            <a:r>
              <a:rPr lang="en-US" altLang="x-none" dirty="0"/>
              <a:t>Learning/flooding (Ethernet)</a:t>
            </a:r>
          </a:p>
          <a:p>
            <a:pPr lvl="1"/>
            <a:r>
              <a:rPr lang="en-US" altLang="x-none" dirty="0"/>
              <a:t>Injecting into the routing protocol</a:t>
            </a:r>
          </a:p>
          <a:p>
            <a:pPr lvl="1"/>
            <a:r>
              <a:rPr lang="en-US" altLang="x-none" dirty="0"/>
              <a:t>Dissemination using a different protocol</a:t>
            </a:r>
          </a:p>
          <a:p>
            <a:pPr lvl="1"/>
            <a:r>
              <a:rPr lang="en-US" altLang="x-none" dirty="0"/>
              <a:t>Central directory service</a:t>
            </a:r>
          </a:p>
          <a:p>
            <a:pPr lvl="1"/>
            <a:endParaRPr lang="en-US" altLang="x-none" dirty="0"/>
          </a:p>
          <a:p>
            <a:r>
              <a:rPr lang="en-US" altLang="x-none" dirty="0"/>
              <a:t>Ways to curb scaling challenges</a:t>
            </a:r>
          </a:p>
          <a:p>
            <a:pPr lvl="1"/>
            <a:r>
              <a:rPr lang="en-US" altLang="x-none" dirty="0"/>
              <a:t>E.g., spanning tree per VLAN for endpoint flooding</a:t>
            </a:r>
          </a:p>
          <a:p>
            <a:endParaRPr lang="en-US" altLang="x-none" dirty="0"/>
          </a:p>
          <a:p>
            <a:pPr lvl="1"/>
            <a:endParaRPr lang="en-US" altLang="x-none" dirty="0"/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56329" name="Oval 5"/>
          <p:cNvSpPr>
            <a:spLocks noChangeArrowheads="1"/>
          </p:cNvSpPr>
          <p:nvPr/>
        </p:nvSpPr>
        <p:spPr bwMode="auto">
          <a:xfrm>
            <a:off x="9032769" y="261792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0" name="Oval 6"/>
          <p:cNvSpPr>
            <a:spLocks noChangeArrowheads="1"/>
          </p:cNvSpPr>
          <p:nvPr/>
        </p:nvSpPr>
        <p:spPr bwMode="auto">
          <a:xfrm>
            <a:off x="82263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1" name="Oval 7"/>
          <p:cNvSpPr>
            <a:spLocks noChangeArrowheads="1"/>
          </p:cNvSpPr>
          <p:nvPr/>
        </p:nvSpPr>
        <p:spPr bwMode="auto">
          <a:xfrm>
            <a:off x="9839219" y="3462472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2" name="Oval 8"/>
          <p:cNvSpPr>
            <a:spLocks noChangeArrowheads="1"/>
          </p:cNvSpPr>
          <p:nvPr/>
        </p:nvSpPr>
        <p:spPr bwMode="auto">
          <a:xfrm>
            <a:off x="8956569" y="4038735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3" name="Oval 9"/>
          <p:cNvSpPr>
            <a:spLocks noChangeArrowheads="1"/>
          </p:cNvSpPr>
          <p:nvPr/>
        </p:nvSpPr>
        <p:spPr bwMode="auto">
          <a:xfrm>
            <a:off x="9955107" y="4691197"/>
            <a:ext cx="422275" cy="384175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4" name="Oval 10"/>
          <p:cNvSpPr>
            <a:spLocks noChangeArrowheads="1"/>
          </p:cNvSpPr>
          <p:nvPr/>
        </p:nvSpPr>
        <p:spPr bwMode="auto">
          <a:xfrm>
            <a:off x="7918344" y="4461010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5" name="Oval 11"/>
          <p:cNvSpPr>
            <a:spLocks noChangeArrowheads="1"/>
          </p:cNvSpPr>
          <p:nvPr/>
        </p:nvSpPr>
        <p:spPr bwMode="auto">
          <a:xfrm>
            <a:off x="8724794" y="4883285"/>
            <a:ext cx="422275" cy="382587"/>
          </a:xfrm>
          <a:prstGeom prst="ellipse">
            <a:avLst/>
          </a:prstGeom>
          <a:solidFill>
            <a:srgbClr val="CC99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6336" name="Line 11"/>
          <p:cNvSpPr>
            <a:spLocks noChangeShapeType="1"/>
          </p:cNvSpPr>
          <p:nvPr/>
        </p:nvSpPr>
        <p:spPr bwMode="auto">
          <a:xfrm flipH="1">
            <a:off x="8572394" y="2962409"/>
            <a:ext cx="536575" cy="5381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7" name="Line 12"/>
          <p:cNvSpPr>
            <a:spLocks noChangeShapeType="1"/>
          </p:cNvSpPr>
          <p:nvPr/>
        </p:nvSpPr>
        <p:spPr bwMode="auto">
          <a:xfrm>
            <a:off x="9416944" y="2924309"/>
            <a:ext cx="498475" cy="652462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8" name="Line 13"/>
          <p:cNvSpPr>
            <a:spLocks noChangeShapeType="1"/>
          </p:cNvSpPr>
          <p:nvPr/>
        </p:nvSpPr>
        <p:spPr bwMode="auto">
          <a:xfrm>
            <a:off x="8572394" y="3768860"/>
            <a:ext cx="422275" cy="3460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39" name="Line 14"/>
          <p:cNvSpPr>
            <a:spLocks noChangeShapeType="1"/>
          </p:cNvSpPr>
          <p:nvPr/>
        </p:nvSpPr>
        <p:spPr bwMode="auto">
          <a:xfrm>
            <a:off x="9301056" y="4345122"/>
            <a:ext cx="692150" cy="4222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0" name="Line 15"/>
          <p:cNvSpPr>
            <a:spLocks noChangeShapeType="1"/>
          </p:cNvSpPr>
          <p:nvPr/>
        </p:nvSpPr>
        <p:spPr bwMode="auto">
          <a:xfrm>
            <a:off x="10069407" y="3846646"/>
            <a:ext cx="115887" cy="844550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1" name="Line 16"/>
          <p:cNvSpPr>
            <a:spLocks noChangeShapeType="1"/>
          </p:cNvSpPr>
          <p:nvPr/>
        </p:nvSpPr>
        <p:spPr bwMode="auto">
          <a:xfrm>
            <a:off x="9262956" y="3000510"/>
            <a:ext cx="844550" cy="1728787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Line 17"/>
          <p:cNvSpPr>
            <a:spLocks noChangeShapeType="1"/>
          </p:cNvSpPr>
          <p:nvPr/>
        </p:nvSpPr>
        <p:spPr bwMode="auto">
          <a:xfrm flipV="1">
            <a:off x="8302518" y="4345121"/>
            <a:ext cx="692150" cy="230188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Line 18"/>
          <p:cNvSpPr>
            <a:spLocks noChangeShapeType="1"/>
          </p:cNvSpPr>
          <p:nvPr/>
        </p:nvSpPr>
        <p:spPr bwMode="auto">
          <a:xfrm flipV="1">
            <a:off x="8956568" y="4383222"/>
            <a:ext cx="190500" cy="500063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Line 19"/>
          <p:cNvSpPr>
            <a:spLocks noChangeShapeType="1"/>
          </p:cNvSpPr>
          <p:nvPr/>
        </p:nvSpPr>
        <p:spPr bwMode="auto">
          <a:xfrm flipH="1" flipV="1">
            <a:off x="8262831" y="4767397"/>
            <a:ext cx="501650" cy="269875"/>
          </a:xfrm>
          <a:prstGeom prst="line">
            <a:avLst/>
          </a:prstGeom>
          <a:noFill/>
          <a:ln w="38100">
            <a:solidFill>
              <a:srgbClr val="800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0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4" name="Rectangle 2">
            <a:extLst>
              <a:ext uri="{FF2B5EF4-FFF2-40B4-BE49-F238E27FC236}">
                <a16:creationId xmlns:a16="http://schemas.microsoft.com/office/drawing/2014/main" id="{21C65B48-B2FF-3C32-1D57-DC3BF6AF40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Learning and Flooding</a:t>
            </a:r>
          </a:p>
        </p:txBody>
      </p:sp>
      <p:sp>
        <p:nvSpPr>
          <p:cNvPr id="57355" name="Rectangle 3">
            <a:extLst>
              <a:ext uri="{FF2B5EF4-FFF2-40B4-BE49-F238E27FC236}">
                <a16:creationId xmlns:a16="http://schemas.microsoft.com/office/drawing/2014/main" id="{2EBDF7A3-FBE3-7F32-94DC-1CC2EBE282B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a frame arrives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Inspect the </a:t>
            </a:r>
            <a:r>
              <a:rPr lang="en-US" altLang="en-US" i="1" dirty="0"/>
              <a:t>source</a:t>
            </a:r>
            <a:r>
              <a:rPr lang="en-US" altLang="en-US" dirty="0"/>
              <a:t> address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Associate address with the </a:t>
            </a:r>
            <a:r>
              <a:rPr lang="en-US" altLang="en-US" i="1" dirty="0"/>
              <a:t>incoming</a:t>
            </a:r>
            <a:r>
              <a:rPr lang="en-US" altLang="en-US" dirty="0"/>
              <a:t> interface</a:t>
            </a:r>
          </a:p>
        </p:txBody>
      </p:sp>
      <p:sp>
        <p:nvSpPr>
          <p:cNvPr id="57356" name="Content Placeholder 25">
            <a:extLst>
              <a:ext uri="{FF2B5EF4-FFF2-40B4-BE49-F238E27FC236}">
                <a16:creationId xmlns:a16="http://schemas.microsoft.com/office/drawing/2014/main" id="{9E1AA788-999B-97A2-0D5C-6968849C5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5999" y="1385047"/>
            <a:ext cx="5614987" cy="532055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When the frame has an unfamiliar destination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Forward out all interfaces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… except for the one where the frame arrived</a:t>
            </a:r>
          </a:p>
          <a:p>
            <a:endParaRPr lang="en-US" altLang="en-US" dirty="0"/>
          </a:p>
        </p:txBody>
      </p:sp>
      <p:sp>
        <p:nvSpPr>
          <p:cNvPr id="57358" name="Rectangle 4">
            <a:extLst>
              <a:ext uri="{FF2B5EF4-FFF2-40B4-BE49-F238E27FC236}">
                <a16:creationId xmlns:a16="http://schemas.microsoft.com/office/drawing/2014/main" id="{6298BD64-F8CB-4084-9C9D-656FD3E21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5072063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46" name="Object 2">
            <a:extLst>
              <a:ext uri="{FF2B5EF4-FFF2-40B4-BE49-F238E27FC236}">
                <a16:creationId xmlns:a16="http://schemas.microsoft.com/office/drawing/2014/main" id="{DAC61F7B-494D-9DFC-F778-A806BBB8F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83013" y="3790951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57346" name="Object 2">
                        <a:extLst>
                          <a:ext uri="{FF2B5EF4-FFF2-40B4-BE49-F238E27FC236}">
                            <a16:creationId xmlns:a16="http://schemas.microsoft.com/office/drawing/2014/main" id="{DAC61F7B-494D-9DFC-F778-A806BBB8FE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3013" y="3790951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D9536A09-E7F4-1EBC-5858-5C9E12D002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3176" y="6051551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7347" name="Object 3">
                        <a:extLst>
                          <a:ext uri="{FF2B5EF4-FFF2-40B4-BE49-F238E27FC236}">
                            <a16:creationId xmlns:a16="http://schemas.microsoft.com/office/drawing/2014/main" id="{D9536A09-E7F4-1EBC-5858-5C9E12D00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6" y="6051551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4">
            <a:extLst>
              <a:ext uri="{FF2B5EF4-FFF2-40B4-BE49-F238E27FC236}">
                <a16:creationId xmlns:a16="http://schemas.microsoft.com/office/drawing/2014/main" id="{CF5A3C66-2A4C-FF0A-153F-6D88ECF59C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7476" y="4819651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57348" name="Object 4">
                        <a:extLst>
                          <a:ext uri="{FF2B5EF4-FFF2-40B4-BE49-F238E27FC236}">
                            <a16:creationId xmlns:a16="http://schemas.microsoft.com/office/drawing/2014/main" id="{CF5A3C66-2A4C-FF0A-153F-6D88ECF59C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7476" y="4819651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9" name="Object 5">
            <a:extLst>
              <a:ext uri="{FF2B5EF4-FFF2-40B4-BE49-F238E27FC236}">
                <a16:creationId xmlns:a16="http://schemas.microsoft.com/office/drawing/2014/main" id="{70FA871E-1054-0AA4-A233-0076DE0FD9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6" y="4830764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7349" name="Object 5">
                        <a:extLst>
                          <a:ext uri="{FF2B5EF4-FFF2-40B4-BE49-F238E27FC236}">
                            <a16:creationId xmlns:a16="http://schemas.microsoft.com/office/drawing/2014/main" id="{70FA871E-1054-0AA4-A233-0076DE0FD9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6" y="4830764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9" name="Rectangle 9">
            <a:extLst>
              <a:ext uri="{FF2B5EF4-FFF2-40B4-BE49-F238E27FC236}">
                <a16:creationId xmlns:a16="http://schemas.microsoft.com/office/drawing/2014/main" id="{F9A4F2BE-B8F9-8176-2F55-0D3032131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7975" y="4973638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0" name="Rectangle 10">
            <a:extLst>
              <a:ext uri="{FF2B5EF4-FFF2-40B4-BE49-F238E27FC236}">
                <a16:creationId xmlns:a16="http://schemas.microsoft.com/office/drawing/2014/main" id="{8D43D097-935F-E691-0F16-FD957F25E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3814" y="4973638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1" name="Rectangle 11">
            <a:extLst>
              <a:ext uri="{FF2B5EF4-FFF2-40B4-BE49-F238E27FC236}">
                <a16:creationId xmlns:a16="http://schemas.microsoft.com/office/drawing/2014/main" id="{7B5D298A-3377-B93F-0B13-D10B3639B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4230688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2" name="Rectangle 12">
            <a:extLst>
              <a:ext uri="{FF2B5EF4-FFF2-40B4-BE49-F238E27FC236}">
                <a16:creationId xmlns:a16="http://schemas.microsoft.com/office/drawing/2014/main" id="{19B785C9-A324-47A5-2F88-5122CF607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0" y="5857876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63" name="Line 13">
            <a:extLst>
              <a:ext uri="{FF2B5EF4-FFF2-40B4-BE49-F238E27FC236}">
                <a16:creationId xmlns:a16="http://schemas.microsoft.com/office/drawing/2014/main" id="{ADFF663C-92C7-4AC1-88FD-83258F841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01963" y="5029200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4" name="Line 14">
            <a:extLst>
              <a:ext uri="{FF2B5EF4-FFF2-40B4-BE49-F238E27FC236}">
                <a16:creationId xmlns:a16="http://schemas.microsoft.com/office/drawing/2014/main" id="{DE9E1461-C467-ADFB-7F8A-F99174C6A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0350" y="4441826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5" name="Line 15">
            <a:extLst>
              <a:ext uri="{FF2B5EF4-FFF2-40B4-BE49-F238E27FC236}">
                <a16:creationId xmlns:a16="http://schemas.microsoft.com/office/drawing/2014/main" id="{CCE5D8E9-C3AC-4DDB-B130-4DDA4412A1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3864" y="5029200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6" name="Line 16">
            <a:extLst>
              <a:ext uri="{FF2B5EF4-FFF2-40B4-BE49-F238E27FC236}">
                <a16:creationId xmlns:a16="http://schemas.microsoft.com/office/drawing/2014/main" id="{79025C2B-8147-5F86-A494-2BCEED7BD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70351" y="5149850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67" name="Text Box 19">
            <a:extLst>
              <a:ext uri="{FF2B5EF4-FFF2-40B4-BE49-F238E27FC236}">
                <a16:creationId xmlns:a16="http://schemas.microsoft.com/office/drawing/2014/main" id="{8C9BD856-92A7-B07E-4660-B662EA821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7704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68" name="Text Box 20">
            <a:extLst>
              <a:ext uri="{FF2B5EF4-FFF2-40B4-BE49-F238E27FC236}">
                <a16:creationId xmlns:a16="http://schemas.microsoft.com/office/drawing/2014/main" id="{A15BCF25-C689-5FD6-0FC4-43D4079FC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733801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69" name="Text Box 21">
            <a:extLst>
              <a:ext uri="{FF2B5EF4-FFF2-40B4-BE49-F238E27FC236}">
                <a16:creationId xmlns:a16="http://schemas.microsoft.com/office/drawing/2014/main" id="{5034C6A6-C39D-36B5-BB30-F8834E34A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474662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70" name="Text Box 22">
            <a:extLst>
              <a:ext uri="{FF2B5EF4-FFF2-40B4-BE49-F238E27FC236}">
                <a16:creationId xmlns:a16="http://schemas.microsoft.com/office/drawing/2014/main" id="{F99367CE-8829-55C8-4C1B-8A362BE02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2450" y="599916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71" name="Rectangle 23">
            <a:extLst>
              <a:ext uri="{FF2B5EF4-FFF2-40B4-BE49-F238E27FC236}">
                <a16:creationId xmlns:a16="http://schemas.microsoft.com/office/drawing/2014/main" id="{BE226E57-32C1-E174-845B-471DE53C4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6" y="4772025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2" name="Rectangle 24">
            <a:extLst>
              <a:ext uri="{FF2B5EF4-FFF2-40B4-BE49-F238E27FC236}">
                <a16:creationId xmlns:a16="http://schemas.microsoft.com/office/drawing/2014/main" id="{59D9DEC0-0DA2-A566-8A03-C23F2AB7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4" y="4772025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3" name="Text Box 25">
            <a:extLst>
              <a:ext uri="{FF2B5EF4-FFF2-40B4-BE49-F238E27FC236}">
                <a16:creationId xmlns:a16="http://schemas.microsoft.com/office/drawing/2014/main" id="{5E82CF6C-EAD3-0EE0-05A0-DB3100789A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334000"/>
            <a:ext cx="1600200" cy="1016000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Switch learns how to reach A.</a:t>
            </a:r>
          </a:p>
        </p:txBody>
      </p:sp>
      <p:sp>
        <p:nvSpPr>
          <p:cNvPr id="57374" name="Line 26">
            <a:extLst>
              <a:ext uri="{FF2B5EF4-FFF2-40B4-BE49-F238E27FC236}">
                <a16:creationId xmlns:a16="http://schemas.microsoft.com/office/drawing/2014/main" id="{4DEC3309-7917-91E9-AC48-7A4656F09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1650" y="4540250"/>
            <a:ext cx="692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75" name="Rectangle 4">
            <a:extLst>
              <a:ext uri="{FF2B5EF4-FFF2-40B4-BE49-F238E27FC236}">
                <a16:creationId xmlns:a16="http://schemas.microsoft.com/office/drawing/2014/main" id="{1AADC5AE-6EB8-7E68-F648-1E8D1B54C7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2763" y="5049838"/>
            <a:ext cx="355600" cy="88900"/>
          </a:xfrm>
          <a:prstGeom prst="rect">
            <a:avLst/>
          </a:prstGeom>
          <a:solidFill>
            <a:srgbClr val="CC99FF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l"/>
          </a:scene3d>
          <a:sp3d extrusionH="430200" prstMaterial="legacyMatte">
            <a:bevelT w="13500" h="13500" prst="angle"/>
            <a:bevelB w="13500" h="13500" prst="angle"/>
            <a:extrusionClr>
              <a:srgbClr val="CC99FF"/>
            </a:extrusionClr>
            <a:contourClr>
              <a:srgbClr val="CC99FF"/>
            </a:contourClr>
          </a:sp3d>
        </p:spPr>
        <p:txBody>
          <a:bodyPr wrap="none" anchor="ctr">
            <a:flatTx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7350" name="Object 6">
            <a:extLst>
              <a:ext uri="{FF2B5EF4-FFF2-40B4-BE49-F238E27FC236}">
                <a16:creationId xmlns:a16="http://schemas.microsoft.com/office/drawing/2014/main" id="{B4368CA3-8AFA-9419-0349-538643E214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6413" y="3768726"/>
          <a:ext cx="512762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7462500" imgH="14478000" progId="MS_ClipArt_Gallery.2">
                  <p:embed/>
                </p:oleObj>
              </mc:Choice>
              <mc:Fallback>
                <p:oleObj name="Clip" r:id="rId8" imgW="17462500" imgH="14478000" progId="MS_ClipArt_Gallery.2">
                  <p:embed/>
                  <p:pic>
                    <p:nvPicPr>
                      <p:cNvPr id="57350" name="Object 6">
                        <a:extLst>
                          <a:ext uri="{FF2B5EF4-FFF2-40B4-BE49-F238E27FC236}">
                            <a16:creationId xmlns:a16="http://schemas.microsoft.com/office/drawing/2014/main" id="{B4368CA3-8AFA-9419-0349-538643E214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6413" y="3768726"/>
                        <a:ext cx="512762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Object 7">
            <a:extLst>
              <a:ext uri="{FF2B5EF4-FFF2-40B4-BE49-F238E27FC236}">
                <a16:creationId xmlns:a16="http://schemas.microsoft.com/office/drawing/2014/main" id="{618C7A6C-ECF2-5885-C6B0-47F0C96B9E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56576" y="6029326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7462500" imgH="14478000" progId="MS_ClipArt_Gallery.2">
                  <p:embed/>
                </p:oleObj>
              </mc:Choice>
              <mc:Fallback>
                <p:oleObj name="Clip" r:id="rId9" imgW="17462500" imgH="14478000" progId="MS_ClipArt_Gallery.2">
                  <p:embed/>
                  <p:pic>
                    <p:nvPicPr>
                      <p:cNvPr id="57351" name="Object 7">
                        <a:extLst>
                          <a:ext uri="{FF2B5EF4-FFF2-40B4-BE49-F238E27FC236}">
                            <a16:creationId xmlns:a16="http://schemas.microsoft.com/office/drawing/2014/main" id="{618C7A6C-ECF2-5885-C6B0-47F0C96B9E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576" y="6029326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>
            <a:extLst>
              <a:ext uri="{FF2B5EF4-FFF2-40B4-BE49-F238E27FC236}">
                <a16:creationId xmlns:a16="http://schemas.microsoft.com/office/drawing/2014/main" id="{BCC20F9E-A46E-05B7-4B0E-F5EACCA871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540876" y="4797426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7462500" imgH="14478000" progId="MS_ClipArt_Gallery.2">
                  <p:embed/>
                </p:oleObj>
              </mc:Choice>
              <mc:Fallback>
                <p:oleObj name="Clip" r:id="rId10" imgW="17462500" imgH="14478000" progId="MS_ClipArt_Gallery.2">
                  <p:embed/>
                  <p:pic>
                    <p:nvPicPr>
                      <p:cNvPr id="57352" name="Object 8">
                        <a:extLst>
                          <a:ext uri="{FF2B5EF4-FFF2-40B4-BE49-F238E27FC236}">
                            <a16:creationId xmlns:a16="http://schemas.microsoft.com/office/drawing/2014/main" id="{BCC20F9E-A46E-05B7-4B0E-F5EACCA871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0876" y="4797426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3" name="Object 9">
            <a:extLst>
              <a:ext uri="{FF2B5EF4-FFF2-40B4-BE49-F238E27FC236}">
                <a16:creationId xmlns:a16="http://schemas.microsoft.com/office/drawing/2014/main" id="{4CD5B1B2-F3E0-F062-A6A5-CA84AA338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8776" y="4808539"/>
          <a:ext cx="512763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7462500" imgH="14478000" progId="MS_ClipArt_Gallery.2">
                  <p:embed/>
                </p:oleObj>
              </mc:Choice>
              <mc:Fallback>
                <p:oleObj name="Clip" r:id="rId11" imgW="17462500" imgH="14478000" progId="MS_ClipArt_Gallery.2">
                  <p:embed/>
                  <p:pic>
                    <p:nvPicPr>
                      <p:cNvPr id="57353" name="Object 9">
                        <a:extLst>
                          <a:ext uri="{FF2B5EF4-FFF2-40B4-BE49-F238E27FC236}">
                            <a16:creationId xmlns:a16="http://schemas.microsoft.com/office/drawing/2014/main" id="{4CD5B1B2-F3E0-F062-A6A5-CA84AA338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8776" y="4808539"/>
                        <a:ext cx="512763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76" name="Rectangle 9">
            <a:extLst>
              <a:ext uri="{FF2B5EF4-FFF2-40B4-BE49-F238E27FC236}">
                <a16:creationId xmlns:a16="http://schemas.microsoft.com/office/drawing/2014/main" id="{1BE55064-82EB-553D-68BF-EA5313D6E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5" y="4951413"/>
            <a:ext cx="153988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7" name="Rectangle 10">
            <a:extLst>
              <a:ext uri="{FF2B5EF4-FFF2-40B4-BE49-F238E27FC236}">
                <a16:creationId xmlns:a16="http://schemas.microsoft.com/office/drawing/2014/main" id="{214C07B0-229E-1993-218B-6D3F9F9BE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7214" y="4951413"/>
            <a:ext cx="153987" cy="1317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8" name="Rectangle 11">
            <a:extLst>
              <a:ext uri="{FF2B5EF4-FFF2-40B4-BE49-F238E27FC236}">
                <a16:creationId xmlns:a16="http://schemas.microsoft.com/office/drawing/2014/main" id="{D948F88C-0879-1DDE-0FD6-264BB9FB7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4208463"/>
            <a:ext cx="120650" cy="207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79" name="Rectangle 12">
            <a:extLst>
              <a:ext uri="{FF2B5EF4-FFF2-40B4-BE49-F238E27FC236}">
                <a16:creationId xmlns:a16="http://schemas.microsoft.com/office/drawing/2014/main" id="{7D7DFFA1-6374-C295-1238-BFB46CE66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0" y="5835651"/>
            <a:ext cx="120650" cy="207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0" name="Line 13">
            <a:extLst>
              <a:ext uri="{FF2B5EF4-FFF2-40B4-BE49-F238E27FC236}">
                <a16:creationId xmlns:a16="http://schemas.microsoft.com/office/drawing/2014/main" id="{19889F7C-CF9B-A6C9-2F55-37BF31F9EE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5363" y="5006975"/>
            <a:ext cx="8429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1" name="Line 14">
            <a:extLst>
              <a:ext uri="{FF2B5EF4-FFF2-40B4-BE49-F238E27FC236}">
                <a16:creationId xmlns:a16="http://schemas.microsoft.com/office/drawing/2014/main" id="{8B6825FF-1487-FC65-05E1-41F8BF45D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13750" y="4419601"/>
            <a:ext cx="0" cy="487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2" name="Line 15">
            <a:extLst>
              <a:ext uri="{FF2B5EF4-FFF2-40B4-BE49-F238E27FC236}">
                <a16:creationId xmlns:a16="http://schemas.microsoft.com/office/drawing/2014/main" id="{D0E12D9D-FD89-B088-F659-7A9310089B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7264" y="5006975"/>
            <a:ext cx="8524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3" name="Line 16">
            <a:extLst>
              <a:ext uri="{FF2B5EF4-FFF2-40B4-BE49-F238E27FC236}">
                <a16:creationId xmlns:a16="http://schemas.microsoft.com/office/drawing/2014/main" id="{8E625211-AE5E-D288-7C1A-ADE59D900F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13751" y="5127625"/>
            <a:ext cx="11113" cy="687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7384" name="Text Box 19">
            <a:extLst>
              <a:ext uri="{FF2B5EF4-FFF2-40B4-BE49-F238E27FC236}">
                <a16:creationId xmlns:a16="http://schemas.microsoft.com/office/drawing/2014/main" id="{8770DA7B-7852-9485-77E2-EFDCD4EF2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7482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A</a:t>
            </a:r>
          </a:p>
        </p:txBody>
      </p:sp>
      <p:sp>
        <p:nvSpPr>
          <p:cNvPr id="57385" name="Text Box 20">
            <a:extLst>
              <a:ext uri="{FF2B5EF4-FFF2-40B4-BE49-F238E27FC236}">
                <a16:creationId xmlns:a16="http://schemas.microsoft.com/office/drawing/2014/main" id="{8D672B1D-CF20-10A4-DA5D-DDE0D899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538" y="3711576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B</a:t>
            </a:r>
          </a:p>
        </p:txBody>
      </p:sp>
      <p:sp>
        <p:nvSpPr>
          <p:cNvPr id="57386" name="Text Box 21">
            <a:extLst>
              <a:ext uri="{FF2B5EF4-FFF2-40B4-BE49-F238E27FC236}">
                <a16:creationId xmlns:a16="http://schemas.microsoft.com/office/drawing/2014/main" id="{A66B7A1E-215C-BACE-7405-C6DF9E02F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6350" y="4786314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C</a:t>
            </a:r>
          </a:p>
        </p:txBody>
      </p:sp>
      <p:sp>
        <p:nvSpPr>
          <p:cNvPr id="57387" name="Text Box 22">
            <a:extLst>
              <a:ext uri="{FF2B5EF4-FFF2-40B4-BE49-F238E27FC236}">
                <a16:creationId xmlns:a16="http://schemas.microsoft.com/office/drawing/2014/main" id="{BD1AC9B3-7FE6-9121-2151-D1B58425BE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5850" y="597693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57388" name="Rectangle 26">
            <a:extLst>
              <a:ext uri="{FF2B5EF4-FFF2-40B4-BE49-F238E27FC236}">
                <a16:creationId xmlns:a16="http://schemas.microsoft.com/office/drawing/2014/main" id="{8D843329-8826-E345-C129-CD95648EB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8726" y="4749800"/>
            <a:ext cx="460375" cy="153988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89" name="Rectangle 27">
            <a:extLst>
              <a:ext uri="{FF2B5EF4-FFF2-40B4-BE49-F238E27FC236}">
                <a16:creationId xmlns:a16="http://schemas.microsoft.com/office/drawing/2014/main" id="{F7884A7D-9829-4FF2-AB98-58DC482C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4" y="4749800"/>
            <a:ext cx="153987" cy="153988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0" name="Freeform 28">
            <a:extLst>
              <a:ext uri="{FF2B5EF4-FFF2-40B4-BE49-F238E27FC236}">
                <a16:creationId xmlns:a16="http://schemas.microsoft.com/office/drawing/2014/main" id="{158233AC-C4D6-E480-DACB-FBAC5BE77BA3}"/>
              </a:ext>
            </a:extLst>
          </p:cNvPr>
          <p:cNvSpPr>
            <a:spLocks/>
          </p:cNvSpPr>
          <p:nvPr/>
        </p:nvSpPr>
        <p:spPr bwMode="auto">
          <a:xfrm>
            <a:off x="8115300" y="4403725"/>
            <a:ext cx="179388" cy="363538"/>
          </a:xfrm>
          <a:custGeom>
            <a:avLst/>
            <a:gdLst>
              <a:gd name="T0" fmla="*/ 0 w 113"/>
              <a:gd name="T1" fmla="*/ 346075 h 229"/>
              <a:gd name="T2" fmla="*/ 153988 w 113"/>
              <a:gd name="T3" fmla="*/ 306388 h 229"/>
              <a:gd name="T4" fmla="*/ 153988 w 113"/>
              <a:gd name="T5" fmla="*/ 0 h 229"/>
              <a:gd name="T6" fmla="*/ 0 60000 65536"/>
              <a:gd name="T7" fmla="*/ 0 60000 65536"/>
              <a:gd name="T8" fmla="*/ 0 60000 65536"/>
              <a:gd name="T9" fmla="*/ 0 w 113"/>
              <a:gd name="T10" fmla="*/ 0 h 229"/>
              <a:gd name="T11" fmla="*/ 113 w 113"/>
              <a:gd name="T12" fmla="*/ 229 h 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3" h="229">
                <a:moveTo>
                  <a:pt x="0" y="218"/>
                </a:moveTo>
                <a:cubicBezTo>
                  <a:pt x="40" y="223"/>
                  <a:pt x="81" y="229"/>
                  <a:pt x="97" y="193"/>
                </a:cubicBezTo>
                <a:cubicBezTo>
                  <a:pt x="113" y="157"/>
                  <a:pt x="105" y="78"/>
                  <a:pt x="97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1" name="Freeform 29">
            <a:extLst>
              <a:ext uri="{FF2B5EF4-FFF2-40B4-BE49-F238E27FC236}">
                <a16:creationId xmlns:a16="http://schemas.microsoft.com/office/drawing/2014/main" id="{A514CD50-AE20-1222-BE56-DC348ACA2ADF}"/>
              </a:ext>
            </a:extLst>
          </p:cNvPr>
          <p:cNvSpPr>
            <a:spLocks/>
          </p:cNvSpPr>
          <p:nvPr/>
        </p:nvSpPr>
        <p:spPr bwMode="auto">
          <a:xfrm>
            <a:off x="7807326" y="5094288"/>
            <a:ext cx="498475" cy="538162"/>
          </a:xfrm>
          <a:custGeom>
            <a:avLst/>
            <a:gdLst>
              <a:gd name="T0" fmla="*/ 0 w 314"/>
              <a:gd name="T1" fmla="*/ 0 h 339"/>
              <a:gd name="T2" fmla="*/ 422275 w 314"/>
              <a:gd name="T3" fmla="*/ 192087 h 339"/>
              <a:gd name="T4" fmla="*/ 460375 w 314"/>
              <a:gd name="T5" fmla="*/ 538162 h 339"/>
              <a:gd name="T6" fmla="*/ 0 60000 65536"/>
              <a:gd name="T7" fmla="*/ 0 60000 65536"/>
              <a:gd name="T8" fmla="*/ 0 60000 65536"/>
              <a:gd name="T9" fmla="*/ 0 w 314"/>
              <a:gd name="T10" fmla="*/ 0 h 339"/>
              <a:gd name="T11" fmla="*/ 314 w 314"/>
              <a:gd name="T12" fmla="*/ 339 h 33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4" h="339">
                <a:moveTo>
                  <a:pt x="0" y="0"/>
                </a:moveTo>
                <a:cubicBezTo>
                  <a:pt x="109" y="32"/>
                  <a:pt x="218" y="65"/>
                  <a:pt x="266" y="121"/>
                </a:cubicBezTo>
                <a:cubicBezTo>
                  <a:pt x="314" y="177"/>
                  <a:pt x="302" y="258"/>
                  <a:pt x="290" y="339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7392" name="Line 30">
            <a:extLst>
              <a:ext uri="{FF2B5EF4-FFF2-40B4-BE49-F238E27FC236}">
                <a16:creationId xmlns:a16="http://schemas.microsoft.com/office/drawing/2014/main" id="{2E8ABEFD-03E7-B4AF-517E-547AA75B4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8115301" y="4826000"/>
            <a:ext cx="12287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393" name="Text Box 23">
            <a:extLst>
              <a:ext uri="{FF2B5EF4-FFF2-40B4-BE49-F238E27FC236}">
                <a16:creationId xmlns:a16="http://schemas.microsoft.com/office/drawing/2014/main" id="{9874DEC1-62DC-3F8E-FDCE-E04434B71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5356226"/>
            <a:ext cx="1306513" cy="1044575"/>
          </a:xfrm>
          <a:prstGeom prst="rect">
            <a:avLst/>
          </a:prstGeom>
          <a:noFill/>
          <a:ln w="381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When in doubt, shout!</a:t>
            </a:r>
          </a:p>
        </p:txBody>
      </p:sp>
      <p:sp>
        <p:nvSpPr>
          <p:cNvPr id="57394" name="TextBox 49">
            <a:extLst>
              <a:ext uri="{FF2B5EF4-FFF2-40B4-BE49-F238E27FC236}">
                <a16:creationId xmlns:a16="http://schemas.microsoft.com/office/drawing/2014/main" id="{1C2CD56E-9728-E131-6D7A-5F519695C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57950"/>
            <a:ext cx="2967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Ethernet LANs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">
            <a:extLst>
              <a:ext uri="{FF2B5EF4-FFF2-40B4-BE49-F238E27FC236}">
                <a16:creationId xmlns:a16="http://schemas.microsoft.com/office/drawing/2014/main" id="{5953C94A-5710-7987-BF72-A41787A7E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3" y="5715001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5" name="Picture 4">
            <a:extLst>
              <a:ext uri="{FF2B5EF4-FFF2-40B4-BE49-F238E27FC236}">
                <a16:creationId xmlns:a16="http://schemas.microsoft.com/office/drawing/2014/main" id="{E7531BD5-7C95-8BDA-FF0F-2012A1788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57483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itle 1">
            <a:extLst>
              <a:ext uri="{FF2B5EF4-FFF2-40B4-BE49-F238E27FC236}">
                <a16:creationId xmlns:a16="http://schemas.microsoft.com/office/drawing/2014/main" id="{29184536-5A06-822F-CCBF-AE03D462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Inject into Routing Protocol</a:t>
            </a:r>
          </a:p>
        </p:txBody>
      </p:sp>
      <p:sp>
        <p:nvSpPr>
          <p:cNvPr id="59397" name="Content Placeholder 2">
            <a:extLst>
              <a:ext uri="{FF2B5EF4-FFF2-40B4-BE49-F238E27FC236}">
                <a16:creationId xmlns:a16="http://schemas.microsoft.com/office/drawing/2014/main" id="{6C929904-3233-A60C-A43A-EB81D6BCC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Treat the end host (or subnet) as a node</a:t>
            </a:r>
          </a:p>
          <a:p>
            <a:pPr lvl="1"/>
            <a:r>
              <a:rPr lang="en-US" altLang="en-US" dirty="0"/>
              <a:t>And disseminate in the routing protocol</a:t>
            </a:r>
          </a:p>
          <a:p>
            <a:pPr lvl="1"/>
            <a:r>
              <a:rPr lang="en-US" altLang="en-US" dirty="0"/>
              <a:t>E.g., flood information about where addresses attach</a:t>
            </a:r>
          </a:p>
        </p:txBody>
      </p:sp>
      <p:sp>
        <p:nvSpPr>
          <p:cNvPr id="59399" name="Oval 8">
            <a:extLst>
              <a:ext uri="{FF2B5EF4-FFF2-40B4-BE49-F238E27FC236}">
                <a16:creationId xmlns:a16="http://schemas.microsoft.com/office/drawing/2014/main" id="{F146F001-FDC7-5CD1-C7BD-752D6CDC5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2625" y="3733801"/>
            <a:ext cx="287338" cy="25241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0" name="Oval 9">
            <a:extLst>
              <a:ext uri="{FF2B5EF4-FFF2-40B4-BE49-F238E27FC236}">
                <a16:creationId xmlns:a16="http://schemas.microsoft.com/office/drawing/2014/main" id="{F6C5AF54-ADFE-A39F-4345-00435CBD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1" name="Oval 10">
            <a:extLst>
              <a:ext uri="{FF2B5EF4-FFF2-40B4-BE49-F238E27FC236}">
                <a16:creationId xmlns:a16="http://schemas.microsoft.com/office/drawing/2014/main" id="{80DCE9C3-F91B-C3EB-AB7F-72FFBE18E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9889" y="3146426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2" name="Oval 11">
            <a:extLst>
              <a:ext uri="{FF2B5EF4-FFF2-40B4-BE49-F238E27FC236}">
                <a16:creationId xmlns:a16="http://schemas.microsoft.com/office/drawing/2014/main" id="{09D63612-81A5-8FD1-E484-40A17F7B4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6650" y="38179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3" name="Oval 12">
            <a:extLst>
              <a:ext uri="{FF2B5EF4-FFF2-40B4-BE49-F238E27FC236}">
                <a16:creationId xmlns:a16="http://schemas.microsoft.com/office/drawing/2014/main" id="{0EF20CB9-1BD6-1330-EB4C-330366BF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4405313"/>
            <a:ext cx="287337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4" name="Oval 13">
            <a:extLst>
              <a:ext uri="{FF2B5EF4-FFF2-40B4-BE49-F238E27FC236}">
                <a16:creationId xmlns:a16="http://schemas.microsoft.com/office/drawing/2014/main" id="{78A6EF1A-ACF1-8F5F-1550-2E3BB5F8B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8664" y="3146426"/>
            <a:ext cx="287337" cy="250825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5" name="Oval 14">
            <a:extLst>
              <a:ext uri="{FF2B5EF4-FFF2-40B4-BE49-F238E27FC236}">
                <a16:creationId xmlns:a16="http://schemas.microsoft.com/office/drawing/2014/main" id="{3344EB9D-175D-EF5D-11C4-905F528C8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1900" y="4910138"/>
            <a:ext cx="287338" cy="252412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6" name="Oval 15">
            <a:extLst>
              <a:ext uri="{FF2B5EF4-FFF2-40B4-BE49-F238E27FC236}">
                <a16:creationId xmlns:a16="http://schemas.microsoft.com/office/drawing/2014/main" id="{F036997E-7351-A62F-773B-A4632990F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925" y="3733801"/>
            <a:ext cx="287338" cy="252413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9407" name="Line 16">
            <a:extLst>
              <a:ext uri="{FF2B5EF4-FFF2-40B4-BE49-F238E27FC236}">
                <a16:creationId xmlns:a16="http://schemas.microsoft.com/office/drawing/2014/main" id="{87B2014C-0F5A-9342-6BEE-39B669EB6E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9964" y="3313114"/>
            <a:ext cx="669925" cy="504825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8" name="Line 17">
            <a:extLst>
              <a:ext uri="{FF2B5EF4-FFF2-40B4-BE49-F238E27FC236}">
                <a16:creationId xmlns:a16="http://schemas.microsoft.com/office/drawing/2014/main" id="{D17A93B1-DC42-A081-A0F7-549068A90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0750" y="3957638"/>
            <a:ext cx="623888" cy="531812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09" name="Line 18">
            <a:extLst>
              <a:ext uri="{FF2B5EF4-FFF2-40B4-BE49-F238E27FC236}">
                <a16:creationId xmlns:a16="http://schemas.microsoft.com/office/drawing/2014/main" id="{4E224198-762D-849A-01C5-AF8D69B3CE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1" y="3327401"/>
            <a:ext cx="574675" cy="5318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0" name="Line 19">
            <a:extLst>
              <a:ext uri="{FF2B5EF4-FFF2-40B4-BE49-F238E27FC236}">
                <a16:creationId xmlns:a16="http://schemas.microsoft.com/office/drawing/2014/main" id="{CD66CC03-70DD-F21D-CFD1-0149E6A924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2450" y="4565651"/>
            <a:ext cx="679450" cy="4286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1" name="Line 20">
            <a:extLst>
              <a:ext uri="{FF2B5EF4-FFF2-40B4-BE49-F238E27FC236}">
                <a16:creationId xmlns:a16="http://schemas.microsoft.com/office/drawing/2014/main" id="{6EF9417F-91B6-690B-D494-918A4B0153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1" y="4027489"/>
            <a:ext cx="638175" cy="420687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2" name="Line 21">
            <a:extLst>
              <a:ext uri="{FF2B5EF4-FFF2-40B4-BE49-F238E27FC236}">
                <a16:creationId xmlns:a16="http://schemas.microsoft.com/office/drawing/2014/main" id="{D050B94F-D6AA-E1D3-12F3-084B89287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6363" y="4041776"/>
            <a:ext cx="654050" cy="39211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3" name="Line 22">
            <a:extLst>
              <a:ext uri="{FF2B5EF4-FFF2-40B4-BE49-F238E27FC236}">
                <a16:creationId xmlns:a16="http://schemas.microsoft.com/office/drawing/2014/main" id="{2F7E9097-F056-E0EC-CA0F-C74432EE60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81613" y="4616451"/>
            <a:ext cx="590550" cy="334963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4" name="Line 23">
            <a:extLst>
              <a:ext uri="{FF2B5EF4-FFF2-40B4-BE49-F238E27FC236}">
                <a16:creationId xmlns:a16="http://schemas.microsoft.com/office/drawing/2014/main" id="{4B110BB7-9A3D-509C-5C5A-8DAB6F60D5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33989" y="3859214"/>
            <a:ext cx="1531937" cy="98425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5" name="Line 24">
            <a:extLst>
              <a:ext uri="{FF2B5EF4-FFF2-40B4-BE49-F238E27FC236}">
                <a16:creationId xmlns:a16="http://schemas.microsoft.com/office/drawing/2014/main" id="{666A2C66-7D55-D2D3-2A78-BDC188C2D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5475" y="3257550"/>
            <a:ext cx="1373188" cy="1428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6" name="Line 25">
            <a:extLst>
              <a:ext uri="{FF2B5EF4-FFF2-40B4-BE49-F238E27FC236}">
                <a16:creationId xmlns:a16="http://schemas.microsoft.com/office/drawing/2014/main" id="{838B475C-F165-5D00-2496-092147226A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1238" y="3336925"/>
            <a:ext cx="766762" cy="41910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17" name="Text Box 26">
            <a:extLst>
              <a:ext uri="{FF2B5EF4-FFF2-40B4-BE49-F238E27FC236}">
                <a16:creationId xmlns:a16="http://schemas.microsoft.com/office/drawing/2014/main" id="{744ADBE6-892A-7E87-E39F-73B614831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2825" y="3092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18" name="Text Box 27">
            <a:extLst>
              <a:ext uri="{FF2B5EF4-FFF2-40B4-BE49-F238E27FC236}">
                <a16:creationId xmlns:a16="http://schemas.microsoft.com/office/drawing/2014/main" id="{501A882B-BE98-0E16-7075-88DB3E718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138" y="27432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19" name="Text Box 28">
            <a:extLst>
              <a:ext uri="{FF2B5EF4-FFF2-40B4-BE49-F238E27FC236}">
                <a16:creationId xmlns:a16="http://schemas.microsoft.com/office/drawing/2014/main" id="{A2D51D6A-E130-7C22-0787-05898A72B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5538" y="37655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9420" name="Text Box 29">
            <a:extLst>
              <a:ext uri="{FF2B5EF4-FFF2-40B4-BE49-F238E27FC236}">
                <a16:creationId xmlns:a16="http://schemas.microsoft.com/office/drawing/2014/main" id="{62B6CA6F-DEDA-996C-0AA3-073DAB73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32639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1" name="Text Box 30">
            <a:extLst>
              <a:ext uri="{FF2B5EF4-FFF2-40B4-BE49-F238E27FC236}">
                <a16:creationId xmlns:a16="http://schemas.microsoft.com/office/drawing/2014/main" id="{EECFE6D8-2F9D-9416-40A0-782868133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3835401"/>
            <a:ext cx="3385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2" name="Text Box 31">
            <a:extLst>
              <a:ext uri="{FF2B5EF4-FFF2-40B4-BE49-F238E27FC236}">
                <a16:creationId xmlns:a16="http://schemas.microsoft.com/office/drawing/2014/main" id="{C1C925BC-3080-7D03-F3AD-536FFC5E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3" name="Text Box 32">
            <a:extLst>
              <a:ext uri="{FF2B5EF4-FFF2-40B4-BE49-F238E27FC236}">
                <a16:creationId xmlns:a16="http://schemas.microsoft.com/office/drawing/2014/main" id="{0FE9024B-FD94-8D23-6479-068EF6C4B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825" y="3022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9424" name="Text Box 33">
            <a:extLst>
              <a:ext uri="{FF2B5EF4-FFF2-40B4-BE49-F238E27FC236}">
                <a16:creationId xmlns:a16="http://schemas.microsoft.com/office/drawing/2014/main" id="{896F1581-1044-AF3F-89FF-FE32630E9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9589" y="4648200"/>
            <a:ext cx="338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9425" name="Text Box 34">
            <a:extLst>
              <a:ext uri="{FF2B5EF4-FFF2-40B4-BE49-F238E27FC236}">
                <a16:creationId xmlns:a16="http://schemas.microsoft.com/office/drawing/2014/main" id="{BC8550BF-1AE3-9B23-9D43-492A399C3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8900" y="40703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9426" name="Text Box 35">
            <a:extLst>
              <a:ext uri="{FF2B5EF4-FFF2-40B4-BE49-F238E27FC236}">
                <a16:creationId xmlns:a16="http://schemas.microsoft.com/office/drawing/2014/main" id="{7A9DB221-795F-D8DA-4AFC-6700BC9EC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775" y="46751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9427" name="Text Box 44">
            <a:extLst>
              <a:ext uri="{FF2B5EF4-FFF2-40B4-BE49-F238E27FC236}">
                <a16:creationId xmlns:a16="http://schemas.microsoft.com/office/drawing/2014/main" id="{C3FE91EF-CD0F-25FC-97C7-3D85DE291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1" y="3605214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u</a:t>
            </a:r>
          </a:p>
        </p:txBody>
      </p:sp>
      <p:sp>
        <p:nvSpPr>
          <p:cNvPr id="59428" name="Text Box 45">
            <a:extLst>
              <a:ext uri="{FF2B5EF4-FFF2-40B4-BE49-F238E27FC236}">
                <a16:creationId xmlns:a16="http://schemas.microsoft.com/office/drawing/2014/main" id="{5835D9AD-C6F5-D513-C2C2-DEEC5E67E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189" y="4913313"/>
            <a:ext cx="325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3300"/>
                </a:solidFill>
              </a:rPr>
              <a:t>s</a:t>
            </a:r>
          </a:p>
        </p:txBody>
      </p:sp>
      <p:sp>
        <p:nvSpPr>
          <p:cNvPr id="59429" name="Line 47">
            <a:extLst>
              <a:ext uri="{FF2B5EF4-FFF2-40B4-BE49-F238E27FC236}">
                <a16:creationId xmlns:a16="http://schemas.microsoft.com/office/drawing/2014/main" id="{74E3EFE0-7EE3-14F0-EDEE-610D027CC8E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6" y="4202113"/>
            <a:ext cx="1427163" cy="1016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430" name="Text Box 48">
            <a:extLst>
              <a:ext uri="{FF2B5EF4-FFF2-40B4-BE49-F238E27FC236}">
                <a16:creationId xmlns:a16="http://schemas.microsoft.com/office/drawing/2014/main" id="{A407A48F-3C8E-CD39-8CD4-63B1AAAEA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2200" y="4854576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CC0000"/>
                </a:solidFill>
              </a:rPr>
              <a:t>6</a:t>
            </a:r>
          </a:p>
        </p:txBody>
      </p:sp>
      <p:cxnSp>
        <p:nvCxnSpPr>
          <p:cNvPr id="59431" name="Straight Connector 37">
            <a:extLst>
              <a:ext uri="{FF2B5EF4-FFF2-40B4-BE49-F238E27FC236}">
                <a16:creationId xmlns:a16="http://schemas.microsoft.com/office/drawing/2014/main" id="{4BA285F8-6840-122F-10FF-BEC01F375F0B}"/>
              </a:ext>
            </a:extLst>
          </p:cNvPr>
          <p:cNvCxnSpPr>
            <a:cxnSpLocks noChangeShapeType="1"/>
            <a:stCxn id="59405" idx="4"/>
          </p:cNvCxnSpPr>
          <p:nvPr/>
        </p:nvCxnSpPr>
        <p:spPr bwMode="auto">
          <a:xfrm rot="5400000">
            <a:off x="4983957" y="5360194"/>
            <a:ext cx="400050" cy="47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2" name="Straight Connector 39">
            <a:extLst>
              <a:ext uri="{FF2B5EF4-FFF2-40B4-BE49-F238E27FC236}">
                <a16:creationId xmlns:a16="http://schemas.microsoft.com/office/drawing/2014/main" id="{446D4771-8D42-BFE1-3C24-D73AEED64A2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19600" y="5562600"/>
            <a:ext cx="15240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3" name="Straight Connector 42">
            <a:extLst>
              <a:ext uri="{FF2B5EF4-FFF2-40B4-BE49-F238E27FC236}">
                <a16:creationId xmlns:a16="http://schemas.microsoft.com/office/drawing/2014/main" id="{67746495-638F-8BC2-7E3F-4AA6D08D1F50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305301" y="5676901"/>
            <a:ext cx="228600" cy="31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4" name="Straight Connector 43">
            <a:extLst>
              <a:ext uri="{FF2B5EF4-FFF2-40B4-BE49-F238E27FC236}">
                <a16:creationId xmlns:a16="http://schemas.microsoft.com/office/drawing/2014/main" id="{7386F788-E4A1-5B2C-37F5-7556AFB41E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6093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5" name="Straight Connector 44">
            <a:extLst>
              <a:ext uri="{FF2B5EF4-FFF2-40B4-BE49-F238E27FC236}">
                <a16:creationId xmlns:a16="http://schemas.microsoft.com/office/drawing/2014/main" id="{31824730-7A4B-425F-F50F-F6A58E2AF9A9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49141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6" name="Straight Connector 45">
            <a:extLst>
              <a:ext uri="{FF2B5EF4-FFF2-40B4-BE49-F238E27FC236}">
                <a16:creationId xmlns:a16="http://schemas.microsoft.com/office/drawing/2014/main" id="{1E6D3B92-5F7F-4CA5-1A44-B4FFD27F5D96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2204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7" name="Straight Connector 46">
            <a:extLst>
              <a:ext uri="{FF2B5EF4-FFF2-40B4-BE49-F238E27FC236}">
                <a16:creationId xmlns:a16="http://schemas.microsoft.com/office/drawing/2014/main" id="{14F8BDBE-24CA-F568-BDD2-8206BB50604F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523707" y="5676107"/>
            <a:ext cx="228600" cy="15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38" name="Straight Connector 47">
            <a:extLst>
              <a:ext uri="{FF2B5EF4-FFF2-40B4-BE49-F238E27FC236}">
                <a16:creationId xmlns:a16="http://schemas.microsoft.com/office/drawing/2014/main" id="{367439B5-F6C1-19EA-1009-7FEAE411444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830094" y="5676106"/>
            <a:ext cx="228600" cy="1588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439" name="TextBox 56">
            <a:extLst>
              <a:ext uri="{FF2B5EF4-FFF2-40B4-BE49-F238E27FC236}">
                <a16:creationId xmlns:a16="http://schemas.microsoft.com/office/drawing/2014/main" id="{DFADC400-76F1-F8E3-A0E6-146E1F245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562600"/>
            <a:ext cx="2667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OSPF and IS-IS, especially in enterprise networks</a:t>
            </a:r>
          </a:p>
        </p:txBody>
      </p:sp>
      <p:sp>
        <p:nvSpPr>
          <p:cNvPr id="59440" name="TextBox 57">
            <a:extLst>
              <a:ext uri="{FF2B5EF4-FFF2-40B4-BE49-F238E27FC236}">
                <a16:creationId xmlns:a16="http://schemas.microsoft.com/office/drawing/2014/main" id="{90685C4D-1006-FEC5-5742-CCC09000E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6019800"/>
            <a:ext cx="541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. .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/>
          <p:cNvSpPr/>
          <p:nvPr/>
        </p:nvSpPr>
        <p:spPr>
          <a:xfrm>
            <a:off x="4876800" y="3841966"/>
            <a:ext cx="4096719" cy="2558834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0418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400" y="5519738"/>
            <a:ext cx="5334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Disseminate with another protocol</a:t>
            </a:r>
          </a:p>
        </p:txBody>
      </p:sp>
      <p:sp>
        <p:nvSpPr>
          <p:cNvPr id="604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One router learns the route</a:t>
            </a:r>
          </a:p>
          <a:p>
            <a:r>
              <a:rPr lang="en-US" altLang="x-none" dirty="0"/>
              <a:t>… and shares the information with other routers</a:t>
            </a:r>
          </a:p>
          <a:p>
            <a:pPr lvl="1">
              <a:buFont typeface="Helvetica" charset="0"/>
              <a:buNone/>
            </a:pPr>
            <a:endParaRPr lang="en-US" altLang="x-none" dirty="0"/>
          </a:p>
        </p:txBody>
      </p:sp>
      <p:sp>
        <p:nvSpPr>
          <p:cNvPr id="60423" name="Line 8"/>
          <p:cNvSpPr>
            <a:spLocks noChangeShapeType="1"/>
          </p:cNvSpPr>
          <p:nvPr/>
        </p:nvSpPr>
        <p:spPr bwMode="auto">
          <a:xfrm>
            <a:off x="6051550" y="4122738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24" name="Line 9"/>
          <p:cNvSpPr>
            <a:spLocks noChangeShapeType="1"/>
          </p:cNvSpPr>
          <p:nvPr/>
        </p:nvSpPr>
        <p:spPr bwMode="auto">
          <a:xfrm>
            <a:off x="6127750" y="4122738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5" name="Picture 1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789" y="3857626"/>
            <a:ext cx="750887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6" name="Line 14"/>
          <p:cNvSpPr>
            <a:spLocks noChangeShapeType="1"/>
          </p:cNvSpPr>
          <p:nvPr/>
        </p:nvSpPr>
        <p:spPr bwMode="auto">
          <a:xfrm flipV="1">
            <a:off x="7620000" y="4757738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7" name="Picture 1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4452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8" name="Line 18"/>
          <p:cNvSpPr>
            <a:spLocks noChangeShapeType="1"/>
          </p:cNvSpPr>
          <p:nvPr/>
        </p:nvSpPr>
        <p:spPr bwMode="auto">
          <a:xfrm flipH="1">
            <a:off x="7467600" y="4071938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29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5595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0" name="Line 5"/>
          <p:cNvSpPr>
            <a:spLocks noChangeShapeType="1"/>
          </p:cNvSpPr>
          <p:nvPr/>
        </p:nvSpPr>
        <p:spPr bwMode="auto">
          <a:xfrm>
            <a:off x="4876800" y="4071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0431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7483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2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47577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33" name="Picture 1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690938"/>
            <a:ext cx="750888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34" name="Line 18"/>
          <p:cNvSpPr>
            <a:spLocks noChangeShapeType="1"/>
          </p:cNvSpPr>
          <p:nvPr/>
        </p:nvSpPr>
        <p:spPr bwMode="auto">
          <a:xfrm flipH="1">
            <a:off x="8382000" y="4833938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5" name="Line 14"/>
          <p:cNvSpPr>
            <a:spLocks noChangeShapeType="1"/>
          </p:cNvSpPr>
          <p:nvPr/>
        </p:nvSpPr>
        <p:spPr bwMode="auto">
          <a:xfrm>
            <a:off x="6705600" y="5824538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6" name="Line 14"/>
          <p:cNvSpPr>
            <a:spLocks noChangeShapeType="1"/>
          </p:cNvSpPr>
          <p:nvPr/>
        </p:nvSpPr>
        <p:spPr bwMode="auto">
          <a:xfrm flipV="1">
            <a:off x="6629400" y="5138738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7" name="Line 5"/>
          <p:cNvSpPr>
            <a:spLocks noChangeShapeType="1"/>
          </p:cNvSpPr>
          <p:nvPr/>
        </p:nvSpPr>
        <p:spPr bwMode="auto">
          <a:xfrm>
            <a:off x="8534400" y="5976938"/>
            <a:ext cx="838200" cy="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8" name="Line 14"/>
          <p:cNvSpPr>
            <a:spLocks noChangeShapeType="1"/>
          </p:cNvSpPr>
          <p:nvPr/>
        </p:nvSpPr>
        <p:spPr bwMode="auto">
          <a:xfrm>
            <a:off x="7848600" y="4071938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439" name="TextBox 24"/>
          <p:cNvSpPr txBox="1">
            <a:spLocks noChangeArrowheads="1"/>
          </p:cNvSpPr>
          <p:nvPr/>
        </p:nvSpPr>
        <p:spPr bwMode="auto">
          <a:xfrm>
            <a:off x="2362200" y="3995739"/>
            <a:ext cx="24574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learn a route to d</a:t>
            </a:r>
          </a:p>
          <a:p>
            <a:pPr eaLnBrk="1" hangingPunct="1"/>
            <a:r>
              <a:rPr lang="en-US" altLang="x-none" dirty="0"/>
              <a:t>(e.g., via BGP)</a:t>
            </a:r>
          </a:p>
        </p:txBody>
      </p:sp>
      <p:cxnSp>
        <p:nvCxnSpPr>
          <p:cNvPr id="60440" name="Straight Arrow Connector 26"/>
          <p:cNvCxnSpPr>
            <a:cxnSpLocks noChangeShapeType="1"/>
          </p:cNvCxnSpPr>
          <p:nvPr/>
        </p:nvCxnSpPr>
        <p:spPr bwMode="auto">
          <a:xfrm>
            <a:off x="4724400" y="4224339"/>
            <a:ext cx="914400" cy="1587"/>
          </a:xfrm>
          <a:prstGeom prst="straightConnector1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441" name="Curved Connector 28"/>
          <p:cNvCxnSpPr>
            <a:cxnSpLocks noChangeShapeType="1"/>
          </p:cNvCxnSpPr>
          <p:nvPr/>
        </p:nvCxnSpPr>
        <p:spPr bwMode="auto">
          <a:xfrm>
            <a:off x="6416676" y="4092576"/>
            <a:ext cx="1808163" cy="1655763"/>
          </a:xfrm>
          <a:prstGeom prst="curvedConnector2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442" name="TextBox 34"/>
          <p:cNvSpPr txBox="1">
            <a:spLocks noChangeArrowheads="1"/>
          </p:cNvSpPr>
          <p:nvPr/>
        </p:nvSpPr>
        <p:spPr bwMode="auto">
          <a:xfrm>
            <a:off x="5410201" y="2776538"/>
            <a:ext cx="2117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disseminate route to other routers</a:t>
            </a:r>
          </a:p>
        </p:txBody>
      </p:sp>
      <p:sp>
        <p:nvSpPr>
          <p:cNvPr id="60443" name="TextBox 35"/>
          <p:cNvSpPr txBox="1">
            <a:spLocks noChangeArrowheads="1"/>
          </p:cNvSpPr>
          <p:nvPr/>
        </p:nvSpPr>
        <p:spPr bwMode="auto">
          <a:xfrm>
            <a:off x="2057400" y="5613400"/>
            <a:ext cx="25908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x-none" dirty="0"/>
              <a:t>Internal BGP (iBGP) used in backbone networks</a:t>
            </a:r>
          </a:p>
        </p:txBody>
      </p:sp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035" y="388153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604" y="3678341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9486" y="4483367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432" y="4776136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147" y="5596909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4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49" y="5783364"/>
            <a:ext cx="917580" cy="545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658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9" grpId="0"/>
      <p:bldP spid="60442" grpId="0"/>
      <p:bldP spid="604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01247F-6C77-434A-A41F-542AB0306F5C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F3C0E98A-7F80-9942-9DAA-6421B58A6D41}"/>
              </a:ext>
            </a:extLst>
          </p:cNvPr>
          <p:cNvSpPr/>
          <p:nvPr/>
        </p:nvSpPr>
        <p:spPr>
          <a:xfrm>
            <a:off x="5100651" y="2129624"/>
            <a:ext cx="5106030" cy="4371947"/>
          </a:xfrm>
          <a:custGeom>
            <a:avLst/>
            <a:gdLst>
              <a:gd name="connsiteX0" fmla="*/ 2690 w 5106030"/>
              <a:gd name="connsiteY0" fmla="*/ 2133457 h 4371947"/>
              <a:gd name="connsiteX1" fmla="*/ 188041 w 5106030"/>
              <a:gd name="connsiteY1" fmla="*/ 1181987 h 4371947"/>
              <a:gd name="connsiteX2" fmla="*/ 1201295 w 5106030"/>
              <a:gd name="connsiteY2" fmla="*/ 774214 h 4371947"/>
              <a:gd name="connsiteX3" fmla="*/ 1102441 w 5106030"/>
              <a:gd name="connsiteY3" fmla="*/ 2343522 h 4371947"/>
              <a:gd name="connsiteX4" fmla="*/ 1176581 w 5106030"/>
              <a:gd name="connsiteY4" fmla="*/ 3603911 h 4371947"/>
              <a:gd name="connsiteX5" fmla="*/ 2115695 w 5106030"/>
              <a:gd name="connsiteY5" fmla="*/ 1330268 h 4371947"/>
              <a:gd name="connsiteX6" fmla="*/ 2696463 w 5106030"/>
              <a:gd name="connsiteY6" fmla="*/ 32808 h 4371947"/>
              <a:gd name="connsiteX7" fmla="*/ 3128949 w 5106030"/>
              <a:gd name="connsiteY7" fmla="*/ 2640084 h 4371947"/>
              <a:gd name="connsiteX8" fmla="*/ 3783857 w 5106030"/>
              <a:gd name="connsiteY8" fmla="*/ 4357673 h 4371947"/>
              <a:gd name="connsiteX9" fmla="*/ 4933035 w 5106030"/>
              <a:gd name="connsiteY9" fmla="*/ 3393846 h 4371947"/>
              <a:gd name="connsiteX10" fmla="*/ 4760041 w 5106030"/>
              <a:gd name="connsiteY10" fmla="*/ 2232311 h 4371947"/>
              <a:gd name="connsiteX11" fmla="*/ 4475835 w 5106030"/>
              <a:gd name="connsiteY11" fmla="*/ 1107846 h 4371947"/>
              <a:gd name="connsiteX12" fmla="*/ 5106030 w 5106030"/>
              <a:gd name="connsiteY12" fmla="*/ 490008 h 4371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06030" h="4371947">
                <a:moveTo>
                  <a:pt x="2690" y="2133457"/>
                </a:moveTo>
                <a:cubicBezTo>
                  <a:pt x="-4518" y="1770992"/>
                  <a:pt x="-11726" y="1408527"/>
                  <a:pt x="188041" y="1181987"/>
                </a:cubicBezTo>
                <a:cubicBezTo>
                  <a:pt x="387808" y="955447"/>
                  <a:pt x="1048895" y="580625"/>
                  <a:pt x="1201295" y="774214"/>
                </a:cubicBezTo>
                <a:cubicBezTo>
                  <a:pt x="1353695" y="967803"/>
                  <a:pt x="1106560" y="1871906"/>
                  <a:pt x="1102441" y="2343522"/>
                </a:cubicBezTo>
                <a:cubicBezTo>
                  <a:pt x="1098322" y="2815138"/>
                  <a:pt x="1007705" y="3772787"/>
                  <a:pt x="1176581" y="3603911"/>
                </a:cubicBezTo>
                <a:cubicBezTo>
                  <a:pt x="1345457" y="3435035"/>
                  <a:pt x="1862381" y="1925452"/>
                  <a:pt x="2115695" y="1330268"/>
                </a:cubicBezTo>
                <a:cubicBezTo>
                  <a:pt x="2369009" y="735084"/>
                  <a:pt x="2527587" y="-185495"/>
                  <a:pt x="2696463" y="32808"/>
                </a:cubicBezTo>
                <a:cubicBezTo>
                  <a:pt x="2865339" y="251111"/>
                  <a:pt x="2947717" y="1919273"/>
                  <a:pt x="3128949" y="2640084"/>
                </a:cubicBezTo>
                <a:cubicBezTo>
                  <a:pt x="3310181" y="3360895"/>
                  <a:pt x="3483176" y="4232046"/>
                  <a:pt x="3783857" y="4357673"/>
                </a:cubicBezTo>
                <a:cubicBezTo>
                  <a:pt x="4084538" y="4483300"/>
                  <a:pt x="4770338" y="3748073"/>
                  <a:pt x="4933035" y="3393846"/>
                </a:cubicBezTo>
                <a:cubicBezTo>
                  <a:pt x="5095732" y="3039619"/>
                  <a:pt x="4836241" y="2613311"/>
                  <a:pt x="4760041" y="2232311"/>
                </a:cubicBezTo>
                <a:cubicBezTo>
                  <a:pt x="4683841" y="1851311"/>
                  <a:pt x="4418170" y="1398230"/>
                  <a:pt x="4475835" y="1107846"/>
                </a:cubicBezTo>
                <a:cubicBezTo>
                  <a:pt x="4533500" y="817462"/>
                  <a:pt x="4819765" y="653735"/>
                  <a:pt x="5106030" y="490008"/>
                </a:cubicBezTo>
              </a:path>
            </a:pathLst>
          </a:custGeom>
          <a:noFill/>
          <a:ln w="50800">
            <a:solidFill>
              <a:schemeClr val="bg1">
                <a:lumMod val="75000"/>
              </a:schemeClr>
            </a:solidFill>
            <a:prstDash val="sysDot"/>
            <a:tailEnd type="non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 animBg="1"/>
      <p:bldP spid="25" grpId="0" animBg="1"/>
      <p:bldP spid="26" grpId="0"/>
      <p:bldP spid="34" grpId="0" animBg="1"/>
      <p:bldP spid="50" grpId="0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6">
            <a:extLst>
              <a:ext uri="{FF2B5EF4-FFF2-40B4-BE49-F238E27FC236}">
                <a16:creationId xmlns:a16="http://schemas.microsoft.com/office/drawing/2014/main" id="{7EA09AB2-C2E7-DD47-5358-57586452C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200" y="4019551"/>
            <a:ext cx="990600" cy="145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4" name="Title 1">
            <a:extLst>
              <a:ext uri="{FF2B5EF4-FFF2-40B4-BE49-F238E27FC236}">
                <a16:creationId xmlns:a16="http://schemas.microsoft.com/office/drawing/2014/main" id="{6BF4ED19-7B4E-DF8A-949E-FDF003A59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Directory Service</a:t>
            </a:r>
          </a:p>
        </p:txBody>
      </p:sp>
      <p:sp>
        <p:nvSpPr>
          <p:cNvPr id="61445" name="Content Placeholder 2">
            <a:extLst>
              <a:ext uri="{FF2B5EF4-FFF2-40B4-BE49-F238E27FC236}">
                <a16:creationId xmlns:a16="http://schemas.microsoft.com/office/drawing/2014/main" id="{EA8FB53C-C4B5-9725-3DBB-DFA81254E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Contact a service to learn the location</a:t>
            </a:r>
          </a:p>
          <a:p>
            <a:pPr lvl="1"/>
            <a:r>
              <a:rPr lang="en-US" altLang="en-US" dirty="0"/>
              <a:t>Lookup the end-host or subnet address</a:t>
            </a:r>
          </a:p>
          <a:p>
            <a:pPr lvl="1"/>
            <a:r>
              <a:rPr lang="en-US" altLang="en-US" dirty="0"/>
              <a:t>… and learn the label to put on the packet</a:t>
            </a:r>
          </a:p>
          <a:p>
            <a:pPr lvl="1"/>
            <a:r>
              <a:rPr lang="en-US" altLang="en-US" dirty="0"/>
              <a:t>… to get the traffic to the right egress point</a:t>
            </a:r>
          </a:p>
        </p:txBody>
      </p:sp>
      <p:pic>
        <p:nvPicPr>
          <p:cNvPr id="61447" name="Picture 4">
            <a:extLst>
              <a:ext uri="{FF2B5EF4-FFF2-40B4-BE49-F238E27FC236}">
                <a16:creationId xmlns:a16="http://schemas.microsoft.com/office/drawing/2014/main" id="{7B1D698D-CE54-22F4-BD63-0B2CC6F05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86401"/>
            <a:ext cx="533400" cy="881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8" name="Picture 5">
            <a:extLst>
              <a:ext uri="{FF2B5EF4-FFF2-40B4-BE49-F238E27FC236}">
                <a16:creationId xmlns:a16="http://schemas.microsoft.com/office/drawing/2014/main" id="{C2350E93-A885-207B-5549-916A7C6DA3DE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676" y="3597276"/>
            <a:ext cx="40544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9" name="Line 8">
            <a:extLst>
              <a:ext uri="{FF2B5EF4-FFF2-40B4-BE49-F238E27FC236}">
                <a16:creationId xmlns:a16="http://schemas.microsoft.com/office/drawing/2014/main" id="{CFD4269E-EB41-32E4-BA41-A263F4266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6750" y="3917950"/>
            <a:ext cx="349250" cy="1473200"/>
          </a:xfrm>
          <a:prstGeom prst="line">
            <a:avLst/>
          </a:prstGeom>
          <a:noFill/>
          <a:ln w="57150" cmpd="thickThin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0" name="Line 9">
            <a:extLst>
              <a:ext uri="{FF2B5EF4-FFF2-40B4-BE49-F238E27FC236}">
                <a16:creationId xmlns:a16="http://schemas.microsoft.com/office/drawing/2014/main" id="{E2FE36B4-1049-3C09-723A-1EEDD7FEB20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2950" y="3917950"/>
            <a:ext cx="1035050" cy="711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1" name="Picture 10">
            <a:extLst>
              <a:ext uri="{FF2B5EF4-FFF2-40B4-BE49-F238E27FC236}">
                <a16:creationId xmlns:a16="http://schemas.microsoft.com/office/drawing/2014/main" id="{3B7BFDCB-C303-3039-6232-A30B5684090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989" y="3652838"/>
            <a:ext cx="750887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2" name="Line 14">
            <a:extLst>
              <a:ext uri="{FF2B5EF4-FFF2-40B4-BE49-F238E27FC236}">
                <a16:creationId xmlns:a16="http://schemas.microsoft.com/office/drawing/2014/main" id="{B08C0399-30E8-B6D8-18BA-8480F0FA5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4552950"/>
            <a:ext cx="914400" cy="228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3" name="Picture 17">
            <a:extLst>
              <a:ext uri="{FF2B5EF4-FFF2-40B4-BE49-F238E27FC236}">
                <a16:creationId xmlns:a16="http://schemas.microsoft.com/office/drawing/2014/main" id="{5B1FA85E-E4EA-FCB7-A474-EDB08BF53353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400" y="4248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4" name="Line 18">
            <a:extLst>
              <a:ext uri="{FF2B5EF4-FFF2-40B4-BE49-F238E27FC236}">
                <a16:creationId xmlns:a16="http://schemas.microsoft.com/office/drawing/2014/main" id="{CA1D8E4E-2863-C62A-8F04-428963388A4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3867150"/>
            <a:ext cx="228600" cy="762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55" name="Picture 19">
            <a:extLst>
              <a:ext uri="{FF2B5EF4-FFF2-40B4-BE49-F238E27FC236}">
                <a16:creationId xmlns:a16="http://schemas.microsoft.com/office/drawing/2014/main" id="{3DA71B4D-397A-5B3D-1FAA-0B2A78CD5DC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5391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6" name="Picture 19">
            <a:extLst>
              <a:ext uri="{FF2B5EF4-FFF2-40B4-BE49-F238E27FC236}">
                <a16:creationId xmlns:a16="http://schemas.microsoft.com/office/drawing/2014/main" id="{2BEBA37D-EA21-691C-F472-B98DD229244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5435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7" name="Picture 19">
            <a:extLst>
              <a:ext uri="{FF2B5EF4-FFF2-40B4-BE49-F238E27FC236}">
                <a16:creationId xmlns:a16="http://schemas.microsoft.com/office/drawing/2014/main" id="{0503D78C-88F7-D9FE-EB80-BCF14C462D85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5529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8" name="Picture 19">
            <a:extLst>
              <a:ext uri="{FF2B5EF4-FFF2-40B4-BE49-F238E27FC236}">
                <a16:creationId xmlns:a16="http://schemas.microsoft.com/office/drawing/2014/main" id="{E62E8C90-2B5E-C49A-9AC4-4364377F75B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486151"/>
            <a:ext cx="750888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59" name="Line 18">
            <a:extLst>
              <a:ext uri="{FF2B5EF4-FFF2-40B4-BE49-F238E27FC236}">
                <a16:creationId xmlns:a16="http://schemas.microsoft.com/office/drawing/2014/main" id="{41DD927C-DDAD-CF59-3798-B57CD82C5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77200" y="4629150"/>
            <a:ext cx="457200" cy="9906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0" name="Line 14">
            <a:extLst>
              <a:ext uri="{FF2B5EF4-FFF2-40B4-BE49-F238E27FC236}">
                <a16:creationId xmlns:a16="http://schemas.microsoft.com/office/drawing/2014/main" id="{56CD5B47-451C-0871-DF6D-E52154E00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5619750"/>
            <a:ext cx="1219200" cy="762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1" name="Line 14">
            <a:extLst>
              <a:ext uri="{FF2B5EF4-FFF2-40B4-BE49-F238E27FC236}">
                <a16:creationId xmlns:a16="http://schemas.microsoft.com/office/drawing/2014/main" id="{511C0A90-5906-6A52-02EF-49915C8B82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4933950"/>
            <a:ext cx="6096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2" name="Line 5">
            <a:extLst>
              <a:ext uri="{FF2B5EF4-FFF2-40B4-BE49-F238E27FC236}">
                <a16:creationId xmlns:a16="http://schemas.microsoft.com/office/drawing/2014/main" id="{97907D65-89AD-D496-D248-18FC2D4FE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4400550"/>
            <a:ext cx="8382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3" name="Line 14">
            <a:extLst>
              <a:ext uri="{FF2B5EF4-FFF2-40B4-BE49-F238E27FC236}">
                <a16:creationId xmlns:a16="http://schemas.microsoft.com/office/drawing/2014/main" id="{CBFC0958-FE19-2B21-D3DC-4A9723E155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867150"/>
            <a:ext cx="685800" cy="533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4" name="Line 5">
            <a:extLst>
              <a:ext uri="{FF2B5EF4-FFF2-40B4-BE49-F238E27FC236}">
                <a16:creationId xmlns:a16="http://schemas.microsoft.com/office/drawing/2014/main" id="{D374A578-6B35-7443-F04C-629899AE931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619750"/>
            <a:ext cx="1066800" cy="32385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5" name="TextBox 25">
            <a:extLst>
              <a:ext uri="{FF2B5EF4-FFF2-40B4-BE49-F238E27FC236}">
                <a16:creationId xmlns:a16="http://schemas.microsoft.com/office/drawing/2014/main" id="{4844677B-0488-B166-F249-18DB17E32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1" y="624840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s</a:t>
            </a:r>
          </a:p>
        </p:txBody>
      </p:sp>
      <p:sp>
        <p:nvSpPr>
          <p:cNvPr id="61466" name="TextBox 26">
            <a:extLst>
              <a:ext uri="{FF2B5EF4-FFF2-40B4-BE49-F238E27FC236}">
                <a16:creationId xmlns:a16="http://schemas.microsoft.com/office/drawing/2014/main" id="{6E8087C9-F096-208C-7C6A-405EE6FF9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3601" y="5391150"/>
            <a:ext cx="327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d</a:t>
            </a:r>
          </a:p>
        </p:txBody>
      </p:sp>
      <p:sp>
        <p:nvSpPr>
          <p:cNvPr id="61467" name="TextBox 27">
            <a:extLst>
              <a:ext uri="{FF2B5EF4-FFF2-40B4-BE49-F238E27FC236}">
                <a16:creationId xmlns:a16="http://schemas.microsoft.com/office/drawing/2014/main" id="{FB6C5881-C53F-88BE-FF2C-A78D2D0D3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2814" y="5772150"/>
            <a:ext cx="255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i</a:t>
            </a:r>
          </a:p>
        </p:txBody>
      </p:sp>
      <p:sp>
        <p:nvSpPr>
          <p:cNvPr id="61468" name="TextBox 28">
            <a:extLst>
              <a:ext uri="{FF2B5EF4-FFF2-40B4-BE49-F238E27FC236}">
                <a16:creationId xmlns:a16="http://schemas.microsoft.com/office/drawing/2014/main" id="{0B030178-DFC3-B6CE-FF95-317A6682D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1" y="3867150"/>
            <a:ext cx="327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</a:t>
            </a:r>
          </a:p>
        </p:txBody>
      </p:sp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8AA1AE0C-710D-9F7D-3D8E-4F90FA76F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58715"/>
              </p:ext>
            </p:extLst>
          </p:nvPr>
        </p:nvGraphicFramePr>
        <p:xfrm>
          <a:off x="3276600" y="4121150"/>
          <a:ext cx="914400" cy="152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442" name="Object 2">
                        <a:extLst>
                          <a:ext uri="{FF2B5EF4-FFF2-40B4-BE49-F238E27FC236}">
                            <a16:creationId xmlns:a16="http://schemas.microsoft.com/office/drawing/2014/main" id="{8AA1AE0C-710D-9F7D-3D8E-4F90FA76FB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121150"/>
                        <a:ext cx="914400" cy="1522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9" name="TextBox 30">
            <a:extLst>
              <a:ext uri="{FF2B5EF4-FFF2-40B4-BE49-F238E27FC236}">
                <a16:creationId xmlns:a16="http://schemas.microsoft.com/office/drawing/2014/main" id="{4589AD80-C36E-55E8-3B30-9C45744FE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8326" y="3686175"/>
            <a:ext cx="128270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directory</a:t>
            </a:r>
          </a:p>
        </p:txBody>
      </p:sp>
      <p:sp>
        <p:nvSpPr>
          <p:cNvPr id="61470" name="TextBox 31">
            <a:extLst>
              <a:ext uri="{FF2B5EF4-FFF2-40B4-BE49-F238E27FC236}">
                <a16:creationId xmlns:a16="http://schemas.microsoft.com/office/drawing/2014/main" id="{76199978-64FA-1CB7-6FD1-3BE1E7FE5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9876" y="4536282"/>
            <a:ext cx="207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“Host d is at egress e”</a:t>
            </a:r>
          </a:p>
        </p:txBody>
      </p:sp>
      <p:sp>
        <p:nvSpPr>
          <p:cNvPr id="61471" name="TextBox 32">
            <a:extLst>
              <a:ext uri="{FF2B5EF4-FFF2-40B4-BE49-F238E27FC236}">
                <a16:creationId xmlns:a16="http://schemas.microsoft.com/office/drawing/2014/main" id="{4D3D2043-5C54-B830-2FFD-55E9C9CBA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9038" y="6153150"/>
            <a:ext cx="50593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Encapsulate packet to send to egress e.</a:t>
            </a:r>
          </a:p>
        </p:txBody>
      </p:sp>
      <p:sp>
        <p:nvSpPr>
          <p:cNvPr id="61472" name="TextBox 33">
            <a:extLst>
              <a:ext uri="{FF2B5EF4-FFF2-40B4-BE49-F238E27FC236}">
                <a16:creationId xmlns:a16="http://schemas.microsoft.com/office/drawing/2014/main" id="{23887E50-B93E-8630-D41B-E553D389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943601"/>
            <a:ext cx="1981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Used in some data centers.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2467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/>
          </a:bodyPr>
          <a:lstStyle/>
          <a:p>
            <a:r>
              <a:rPr lang="en-US" altLang="x-none" dirty="0"/>
              <a:t>Routing is a distributed computation</a:t>
            </a:r>
          </a:p>
          <a:p>
            <a:pPr lvl="1"/>
            <a:r>
              <a:rPr lang="en-US" altLang="x-none" dirty="0"/>
              <a:t>With challenges in scalability and handling dynamics</a:t>
            </a:r>
          </a:p>
          <a:p>
            <a:endParaRPr lang="en-US" altLang="x-none" dirty="0"/>
          </a:p>
          <a:p>
            <a:r>
              <a:rPr lang="en-US" altLang="x-none" dirty="0"/>
              <a:t>Different solutions for different environments</a:t>
            </a:r>
          </a:p>
          <a:p>
            <a:pPr lvl="1"/>
            <a:r>
              <a:rPr lang="en-US" altLang="x-none" dirty="0"/>
              <a:t>Ethernet LAN: spanning tree, MAC learning, flooding</a:t>
            </a:r>
          </a:p>
          <a:p>
            <a:pPr lvl="1"/>
            <a:r>
              <a:rPr lang="en-US" altLang="x-none" dirty="0"/>
              <a:t>Enterprise: link-state routing, injecting subnet addresses</a:t>
            </a:r>
          </a:p>
          <a:p>
            <a:pPr lvl="1"/>
            <a:r>
              <a:rPr lang="en-US" altLang="x-none" dirty="0"/>
              <a:t>Backbone: link-state routing inside, path-vector routing with neighboring domains, and iBGP dissemination</a:t>
            </a:r>
          </a:p>
          <a:p>
            <a:pPr lvl="1"/>
            <a:r>
              <a:rPr lang="en-US" altLang="x-none" dirty="0"/>
              <a:t>Internet: BGP</a:t>
            </a:r>
          </a:p>
          <a:p>
            <a:pPr lvl="1"/>
            <a:r>
              <a:rPr lang="en-US" altLang="x-none" dirty="0"/>
              <a:t>Data centers: many different solutions, still in flux</a:t>
            </a:r>
          </a:p>
          <a:p>
            <a:pPr lvl="2"/>
            <a:r>
              <a:rPr lang="en-US" altLang="x-none" dirty="0"/>
              <a:t>An active research area…</a:t>
            </a:r>
          </a:p>
        </p:txBody>
      </p:sp>
    </p:spTree>
    <p:extLst>
      <p:ext uri="{BB962C8B-B14F-4D97-AF65-F5344CB8AC3E}">
        <p14:creationId xmlns:p14="http://schemas.microsoft.com/office/powerpoint/2010/main" val="172350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96773" y="4737721"/>
            <a:ext cx="29776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e.g., AT&amp;T has little  commercial interest in revealing its internal network structure to Verizon.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01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large </a:t>
            </a:r>
            <a:r>
              <a:rPr lang="en-US" dirty="0">
                <a:solidFill>
                  <a:srgbClr val="C00000"/>
                </a:solidFill>
              </a:rPr>
              <a:t>federated</a:t>
            </a:r>
            <a:r>
              <a:rPr lang="en-US" dirty="0"/>
              <a:t>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06874" y="1373111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Several autonomously run organizations: No one “boss”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2834405" y="1831865"/>
            <a:ext cx="626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Organizations cooperate, but also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compete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D076B062-E414-9A4E-BE60-D44C49EB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544" y="4527123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41F5E368-397B-AF46-91E4-161362F6D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200" y="2697487"/>
            <a:ext cx="843459" cy="621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9D67E0-74F4-074B-BC42-3B65320D3421}"/>
              </a:ext>
            </a:extLst>
          </p:cNvPr>
          <p:cNvSpPr txBox="1"/>
          <p:nvPr/>
        </p:nvSpPr>
        <p:spPr>
          <a:xfrm>
            <a:off x="141217" y="3915229"/>
            <a:ext cx="2977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Message exchanges must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 reveal internal  network details.</a:t>
            </a:r>
          </a:p>
        </p:txBody>
      </p:sp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F37B5AFD-91BF-4F49-9F28-36B5FF9E0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797" y="243043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17756B13-B210-BC45-B5B4-BB63E1D35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9106" y="3040160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6211DBEB-DAB9-4941-9D17-C1DB2DCEA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808" y="3823735"/>
            <a:ext cx="682776" cy="50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29976B-76A8-FB41-9BCC-32A01B74C9B6}"/>
              </a:ext>
            </a:extLst>
          </p:cNvPr>
          <p:cNvCxnSpPr>
            <a:stCxn id="32" idx="2"/>
          </p:cNvCxnSpPr>
          <p:nvPr/>
        </p:nvCxnSpPr>
        <p:spPr>
          <a:xfrm>
            <a:off x="6055185" y="2933368"/>
            <a:ext cx="40815" cy="940726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9442E76-4EF7-A240-BD9C-163DBEBBC7DD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6292584" y="3318785"/>
            <a:ext cx="1308346" cy="637749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B8AB96-5D09-8343-B269-CFE39FD76D50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 flipV="1">
            <a:off x="6396573" y="2681899"/>
            <a:ext cx="782627" cy="326237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 descr="Shape&#10;&#10;Description automatically generated with medium confidence">
            <a:extLst>
              <a:ext uri="{FF2B5EF4-FFF2-40B4-BE49-F238E27FC236}">
                <a16:creationId xmlns:a16="http://schemas.microsoft.com/office/drawing/2014/main" id="{43604FDD-2DD3-4D40-940A-98FB98D667C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5029" y="4275302"/>
            <a:ext cx="977536" cy="799802"/>
          </a:xfrm>
          <a:prstGeom prst="rect">
            <a:avLst/>
          </a:prstGeom>
        </p:spPr>
      </p:pic>
      <p:pic>
        <p:nvPicPr>
          <p:cNvPr id="40" name="Picture 39" descr="Shape&#10;&#10;Description automatically generated with low confidence">
            <a:extLst>
              <a:ext uri="{FF2B5EF4-FFF2-40B4-BE49-F238E27FC236}">
                <a16:creationId xmlns:a16="http://schemas.microsoft.com/office/drawing/2014/main" id="{31EDDF9B-559F-914C-9415-EFE387D6FD8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7B48803E-6D43-C54A-B65C-0F51F64581A9}"/>
              </a:ext>
            </a:extLst>
          </p:cNvPr>
          <p:cNvSpPr txBox="1"/>
          <p:nvPr/>
        </p:nvSpPr>
        <p:spPr>
          <a:xfrm>
            <a:off x="366038" y="5619285"/>
            <a:ext cx="44081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work with “incomplete” information about its neighbors’ internal topology.</a:t>
            </a:r>
          </a:p>
        </p:txBody>
      </p:sp>
    </p:spTree>
    <p:extLst>
      <p:ext uri="{BB962C8B-B14F-4D97-AF65-F5344CB8AC3E}">
        <p14:creationId xmlns:p14="http://schemas.microsoft.com/office/powerpoint/2010/main" val="169406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</a:t>
            </a:r>
            <a:r>
              <a:rPr lang="en-US" dirty="0">
                <a:solidFill>
                  <a:srgbClr val="C00000"/>
                </a:solidFill>
              </a:rPr>
              <a:t>large</a:t>
            </a:r>
            <a:r>
              <a:rPr lang="en-US" dirty="0"/>
              <a:t> federated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9853082" y="3196154"/>
            <a:ext cx="756730" cy="76881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loud 12">
            <a:extLst>
              <a:ext uri="{FF2B5EF4-FFF2-40B4-BE49-F238E27FC236}">
                <a16:creationId xmlns:a16="http://schemas.microsoft.com/office/drawing/2014/main" id="{DD07D501-654B-FA4F-BA89-FC79187CC2CE}"/>
              </a:ext>
            </a:extLst>
          </p:cNvPr>
          <p:cNvSpPr/>
          <p:nvPr/>
        </p:nvSpPr>
        <p:spPr>
          <a:xfrm>
            <a:off x="2962960" y="3694030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91417" y="4492502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Comcast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sp>
        <p:nvSpPr>
          <p:cNvPr id="33" name="Cloud 32">
            <a:extLst>
              <a:ext uri="{FF2B5EF4-FFF2-40B4-BE49-F238E27FC236}">
                <a16:creationId xmlns:a16="http://schemas.microsoft.com/office/drawing/2014/main" id="{53504743-AE82-C44E-B42F-E0358123DF9F}"/>
              </a:ext>
            </a:extLst>
          </p:cNvPr>
          <p:cNvSpPr/>
          <p:nvPr/>
        </p:nvSpPr>
        <p:spPr>
          <a:xfrm>
            <a:off x="9451098" y="1422847"/>
            <a:ext cx="2427878" cy="1773306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Shape&#10;&#10;Description automatically generated">
            <a:extLst>
              <a:ext uri="{FF2B5EF4-FFF2-40B4-BE49-F238E27FC236}">
                <a16:creationId xmlns:a16="http://schemas.microsoft.com/office/drawing/2014/main" id="{6464E2EC-0C07-CA41-8E7B-AA13ED4E5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7171" y="1880657"/>
            <a:ext cx="840890" cy="955556"/>
          </a:xfrm>
          <a:prstGeom prst="rect">
            <a:avLst/>
          </a:prstGeom>
        </p:spPr>
      </p:pic>
      <p:grpSp>
        <p:nvGrpSpPr>
          <p:cNvPr id="42" name="Group 135">
            <a:extLst>
              <a:ext uri="{FF2B5EF4-FFF2-40B4-BE49-F238E27FC236}">
                <a16:creationId xmlns:a16="http://schemas.microsoft.com/office/drawing/2014/main" id="{A401662E-BDA8-1340-A5AB-6C4E6BDB9087}"/>
              </a:ext>
            </a:extLst>
          </p:cNvPr>
          <p:cNvGrpSpPr>
            <a:grpSpLocks/>
          </p:cNvGrpSpPr>
          <p:nvPr/>
        </p:nvGrpSpPr>
        <p:grpSpPr bwMode="auto">
          <a:xfrm>
            <a:off x="10958213" y="1584964"/>
            <a:ext cx="1064210" cy="903201"/>
            <a:chOff x="-44" y="1473"/>
            <a:chExt cx="981" cy="1105"/>
          </a:xfrm>
        </p:grpSpPr>
        <p:pic>
          <p:nvPicPr>
            <p:cNvPr id="47" name="Picture 136" descr="desktop_computer_stylized_medium">
              <a:extLst>
                <a:ext uri="{FF2B5EF4-FFF2-40B4-BE49-F238E27FC236}">
                  <a16:creationId xmlns:a16="http://schemas.microsoft.com/office/drawing/2014/main" id="{259B94DE-3A05-8A4D-85F5-663AF359C1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137">
              <a:extLst>
                <a:ext uri="{FF2B5EF4-FFF2-40B4-BE49-F238E27FC236}">
                  <a16:creationId xmlns:a16="http://schemas.microsoft.com/office/drawing/2014/main" id="{9391504F-865E-F049-AF5A-142B3EBCCCF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BBD00FD-9F1B-524B-8400-6675FA8869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5869" y="4268616"/>
            <a:ext cx="1723377" cy="5170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59E4A8D2-0086-AD49-9C5D-ABF767080728}"/>
              </a:ext>
            </a:extLst>
          </p:cNvPr>
          <p:cNvSpPr txBox="1"/>
          <p:nvPr/>
        </p:nvSpPr>
        <p:spPr>
          <a:xfrm>
            <a:off x="5724535" y="5377420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2FB63-1085-6142-B98A-81D0D0A2C9C7}"/>
              </a:ext>
            </a:extLst>
          </p:cNvPr>
          <p:cNvSpPr txBox="1"/>
          <p:nvPr/>
        </p:nvSpPr>
        <p:spPr>
          <a:xfrm>
            <a:off x="1893371" y="1372778"/>
            <a:ext cx="80860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Internet today: &gt; 70,000 unique autonomous networks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34E2D3E-EF56-5144-8969-E6FA5B911EF3}"/>
              </a:ext>
            </a:extLst>
          </p:cNvPr>
          <p:cNvSpPr txBox="1"/>
          <p:nvPr/>
        </p:nvSpPr>
        <p:spPr>
          <a:xfrm>
            <a:off x="1504144" y="1866554"/>
            <a:ext cx="7809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 Internet routers: &gt; 800,000 forwarding table entries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1B913D9-003C-694C-A2C3-0DD284C8F183}"/>
              </a:ext>
            </a:extLst>
          </p:cNvPr>
          <p:cNvCxnSpPr>
            <a:cxnSpLocks/>
          </p:cNvCxnSpPr>
          <p:nvPr/>
        </p:nvCxnSpPr>
        <p:spPr>
          <a:xfrm flipH="1" flipV="1">
            <a:off x="6640018" y="4305444"/>
            <a:ext cx="4532" cy="59150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Shape&#10;&#10;Description automatically generated with medium confidence">
            <a:extLst>
              <a:ext uri="{FF2B5EF4-FFF2-40B4-BE49-F238E27FC236}">
                <a16:creationId xmlns:a16="http://schemas.microsoft.com/office/drawing/2014/main" id="{C1F937AB-919F-EC46-B0C2-4C6FA727F9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0389" y="4127222"/>
            <a:ext cx="977536" cy="79980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69AECDB-6B77-BE44-9D56-0AC4B6149BD2}"/>
              </a:ext>
            </a:extLst>
          </p:cNvPr>
          <p:cNvSpPr txBox="1"/>
          <p:nvPr/>
        </p:nvSpPr>
        <p:spPr>
          <a:xfrm>
            <a:off x="87127" y="4149719"/>
            <a:ext cx="2977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Keep messages &amp; tables as small as possible.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Don’t flood</a:t>
            </a:r>
          </a:p>
        </p:txBody>
      </p:sp>
      <p:pic>
        <p:nvPicPr>
          <p:cNvPr id="53" name="Picture 52" descr="Shape&#10;&#10;Description automatically generated with low confidence">
            <a:extLst>
              <a:ext uri="{FF2B5EF4-FFF2-40B4-BE49-F238E27FC236}">
                <a16:creationId xmlns:a16="http://schemas.microsoft.com/office/drawing/2014/main" id="{1BDB9BE1-63B9-4445-8378-C495DB49E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30016" y="2534892"/>
            <a:ext cx="1414120" cy="93111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8C12F54-3FE4-6F47-BBF1-C34C407B5907}"/>
              </a:ext>
            </a:extLst>
          </p:cNvPr>
          <p:cNvSpPr txBox="1"/>
          <p:nvPr/>
        </p:nvSpPr>
        <p:spPr>
          <a:xfrm>
            <a:off x="366037" y="5619285"/>
            <a:ext cx="47661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Algorithm must be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incremental</a:t>
            </a:r>
            <a:r>
              <a:rPr lang="en-US" sz="2400" dirty="0">
                <a:latin typeface="Helvetica" pitchFamily="2" charset="0"/>
              </a:rPr>
              <a:t>: don’t recompute the whole table on every message exchanged.</a:t>
            </a:r>
          </a:p>
        </p:txBody>
      </p:sp>
    </p:spTree>
    <p:extLst>
      <p:ext uri="{BB962C8B-B14F-4D97-AF65-F5344CB8AC3E}">
        <p14:creationId xmlns:p14="http://schemas.microsoft.com/office/powerpoint/2010/main" val="148435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7" grpId="0"/>
      <p:bldP spid="52" grpId="0"/>
      <p:bldP spid="5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0D03CEEB-E7FA-60AA-671B-EFDE32408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Local Control vs. Global Properties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7FF00D62-D47E-36CB-7A7A-D9A80DEF8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en-US" dirty="0"/>
              <a:t>The Internet is a “network of networks”</a:t>
            </a:r>
          </a:p>
          <a:p>
            <a:pPr lvl="1"/>
            <a:r>
              <a:rPr lang="en-US" altLang="en-US" sz="2400" dirty="0"/>
              <a:t>~35,000 separately administered networks</a:t>
            </a:r>
          </a:p>
          <a:p>
            <a:pPr lvl="1"/>
            <a:r>
              <a:rPr lang="en-US" altLang="en-US" sz="2400" dirty="0"/>
              <a:t>Competitive cooperation for e2e reachability</a:t>
            </a:r>
          </a:p>
        </p:txBody>
      </p:sp>
      <p:pic>
        <p:nvPicPr>
          <p:cNvPr id="11269" name="Picture 14" descr="scales.jpg">
            <a:extLst>
              <a:ext uri="{FF2B5EF4-FFF2-40B4-BE49-F238E27FC236}">
                <a16:creationId xmlns:a16="http://schemas.microsoft.com/office/drawing/2014/main" id="{DCF18C67-0583-B053-E5C9-E9C5DB6E2A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769" y="2987207"/>
            <a:ext cx="6507890" cy="3551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0" name="AutoShape 14">
            <a:extLst>
              <a:ext uri="{FF2B5EF4-FFF2-40B4-BE49-F238E27FC236}">
                <a16:creationId xmlns:a16="http://schemas.microsoft.com/office/drawing/2014/main" id="{20C1AD62-3EDF-B051-9131-F0E2EDB4EC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86000" y="2286000"/>
            <a:ext cx="7467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pPr algn="l"/>
            <a:endParaRPr lang="en-US" altLang="en-US" sz="1800" b="0">
              <a:latin typeface="Book Antiqua" panose="02040602050305030304" pitchFamily="18" charset="0"/>
            </a:endParaRPr>
          </a:p>
        </p:txBody>
      </p:sp>
      <p:sp>
        <p:nvSpPr>
          <p:cNvPr id="11271" name="Text Box 8">
            <a:extLst>
              <a:ext uri="{FF2B5EF4-FFF2-40B4-BE49-F238E27FC236}">
                <a16:creationId xmlns:a16="http://schemas.microsoft.com/office/drawing/2014/main" id="{7E817E28-96F0-5913-713C-9D1227604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6" y="3962401"/>
            <a:ext cx="3292475" cy="1235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00" b="0" u="sng">
                <a:solidFill>
                  <a:schemeClr val="hlink"/>
                </a:solidFill>
                <a:latin typeface="Arial" panose="020B0604020202020204" pitchFamily="34" charset="0"/>
              </a:rPr>
              <a:t>Local Control</a:t>
            </a:r>
          </a:p>
          <a:p>
            <a:r>
              <a:rPr lang="en-US" altLang="en-US" sz="2500" b="0">
                <a:latin typeface="Arial" panose="020B0604020202020204" pitchFamily="34" charset="0"/>
              </a:rPr>
              <a:t>Intradomain routing,</a:t>
            </a:r>
          </a:p>
          <a:p>
            <a:r>
              <a:rPr lang="en-US" altLang="en-US" sz="2500" b="0">
                <a:latin typeface="Arial" panose="020B0604020202020204" pitchFamily="34" charset="0"/>
              </a:rPr>
              <a:t>interdomain policies </a:t>
            </a:r>
          </a:p>
        </p:txBody>
      </p:sp>
      <p:sp>
        <p:nvSpPr>
          <p:cNvPr id="11272" name="Text Box 10">
            <a:extLst>
              <a:ext uri="{FF2B5EF4-FFF2-40B4-BE49-F238E27FC236}">
                <a16:creationId xmlns:a16="http://schemas.microsoft.com/office/drawing/2014/main" id="{7A52BB51-173E-7C89-C95D-C3716240D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0364" y="4087814"/>
            <a:ext cx="3692525" cy="1235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pitchFamily="2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500" b="0" u="sng">
                <a:solidFill>
                  <a:schemeClr val="hlink"/>
                </a:solidFill>
                <a:latin typeface="Arial" panose="020B0604020202020204" pitchFamily="34" charset="0"/>
              </a:rPr>
              <a:t>Global Properties</a:t>
            </a:r>
          </a:p>
          <a:p>
            <a:r>
              <a:rPr lang="en-US" altLang="en-US" sz="2500" b="0">
                <a:latin typeface="Arial" panose="020B0604020202020204" pitchFamily="34" charset="0"/>
              </a:rPr>
              <a:t>Performance, security, reliability, scalability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solidFill>
            <a:schemeClr val="tx1"/>
          </a:solidFill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0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8350</TotalTime>
  <Words>2397</Words>
  <Application>Microsoft Macintosh PowerPoint</Application>
  <PresentationFormat>Widescreen</PresentationFormat>
  <Paragraphs>606</Paragraphs>
  <Slides>51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2" baseType="lpstr">
      <vt:lpstr>ＭＳ Ｐゴシック</vt:lpstr>
      <vt:lpstr>Arial</vt:lpstr>
      <vt:lpstr>Arial Black</vt:lpstr>
      <vt:lpstr>Book Antiqua</vt:lpstr>
      <vt:lpstr>Calibri</vt:lpstr>
      <vt:lpstr>Helvetica</vt:lpstr>
      <vt:lpstr>Times</vt:lpstr>
      <vt:lpstr>Times New Roman</vt:lpstr>
      <vt:lpstr>Office Theme</vt:lpstr>
      <vt:lpstr>Clip</vt:lpstr>
      <vt:lpstr>Microsoft Photo Editor 3.0 Photo</vt:lpstr>
      <vt:lpstr>PowerPoint Presentation</vt:lpstr>
      <vt:lpstr>PowerPoint Presentation</vt:lpstr>
      <vt:lpstr>So far</vt:lpstr>
      <vt:lpstr>Internet Routing</vt:lpstr>
      <vt:lpstr>The Internet is a large federated network</vt:lpstr>
      <vt:lpstr>The Internet is a large federated network</vt:lpstr>
      <vt:lpstr>The Internet is a large federated network</vt:lpstr>
      <vt:lpstr>The Internet is a large federated network</vt:lpstr>
      <vt:lpstr>Local Control vs. Global Properties</vt:lpstr>
      <vt:lpstr>Two-Tiered Routing Architecture</vt:lpstr>
      <vt:lpstr>Internet Structure</vt:lpstr>
      <vt:lpstr>Autonomous Systems (ASes)</vt:lpstr>
      <vt:lpstr>AS Numbers (ASNs)</vt:lpstr>
      <vt:lpstr>Business Relationships Between ASes</vt:lpstr>
      <vt:lpstr>Customer-Provider Relationship</vt:lpstr>
      <vt:lpstr>Peer-Peer Relationship</vt:lpstr>
      <vt:lpstr>AS Structure: Tier-1 Providers</vt:lpstr>
      <vt:lpstr>AS Structure: Other ASes</vt:lpstr>
      <vt:lpstr>Policy-Based  Path-Vector Routing</vt:lpstr>
      <vt:lpstr>Shortest-Path Routing is Restrictive</vt:lpstr>
      <vt:lpstr>Path-Vector Routing</vt:lpstr>
      <vt:lpstr>Faster Loop Detection</vt:lpstr>
      <vt:lpstr>Flexible Policies</vt:lpstr>
      <vt:lpstr>Border Gateway Protocol</vt:lpstr>
      <vt:lpstr>Border Gateway Protocol</vt:lpstr>
      <vt:lpstr>BGP Operations</vt:lpstr>
      <vt:lpstr>Incremental Protocol</vt:lpstr>
      <vt:lpstr>BGP Route</vt:lpstr>
      <vt:lpstr>BGP Path Selection</vt:lpstr>
      <vt:lpstr>BGP Policy: Influencing Decisions</vt:lpstr>
      <vt:lpstr>BGP Policy: Applying Policy to Routes</vt:lpstr>
      <vt:lpstr>BGP Policy Examples</vt:lpstr>
      <vt:lpstr>Import Policy: Local Preference</vt:lpstr>
      <vt:lpstr>Import Policy: Filtering</vt:lpstr>
      <vt:lpstr>Export Policy: Filtering</vt:lpstr>
      <vt:lpstr>Export Policy: Filtering</vt:lpstr>
      <vt:lpstr>Export Policy: Attribute Manipulation</vt:lpstr>
      <vt:lpstr>BGP Policy Configuration</vt:lpstr>
      <vt:lpstr>BGP Inside an AS</vt:lpstr>
      <vt:lpstr>An AS is Not a Single Router</vt:lpstr>
      <vt:lpstr>Internal BGP and Local Preference</vt:lpstr>
      <vt:lpstr>Joining BGP and IGP Information</vt:lpstr>
      <vt:lpstr>An AS May Learn Many Routes</vt:lpstr>
      <vt:lpstr>Hot-Potato (Early-Exit) Routing</vt:lpstr>
      <vt:lpstr>Learning the locations of the endpoints</vt:lpstr>
      <vt:lpstr>Finding the endpoints</vt:lpstr>
      <vt:lpstr>Learning and Flooding</vt:lpstr>
      <vt:lpstr>Inject into Routing Protocol</vt:lpstr>
      <vt:lpstr>Disseminate with another protocol</vt:lpstr>
      <vt:lpstr>Directory Service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2623</cp:revision>
  <dcterms:created xsi:type="dcterms:W3CDTF">2018-09-05T17:47:04Z</dcterms:created>
  <dcterms:modified xsi:type="dcterms:W3CDTF">2024-04-19T17:37:38Z</dcterms:modified>
</cp:coreProperties>
</file>