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84" r:id="rId2"/>
    <p:sldId id="859" r:id="rId3"/>
    <p:sldId id="860" r:id="rId4"/>
    <p:sldId id="858" r:id="rId5"/>
    <p:sldId id="862" r:id="rId6"/>
    <p:sldId id="835" r:id="rId7"/>
    <p:sldId id="852" r:id="rId8"/>
    <p:sldId id="840" r:id="rId9"/>
    <p:sldId id="839" r:id="rId10"/>
    <p:sldId id="842" r:id="rId11"/>
    <p:sldId id="843" r:id="rId12"/>
    <p:sldId id="844" r:id="rId13"/>
    <p:sldId id="863" r:id="rId14"/>
    <p:sldId id="849" r:id="rId15"/>
    <p:sldId id="850" r:id="rId16"/>
    <p:sldId id="865" r:id="rId17"/>
    <p:sldId id="868" r:id="rId18"/>
    <p:sldId id="851" r:id="rId19"/>
    <p:sldId id="854" r:id="rId20"/>
    <p:sldId id="856" r:id="rId21"/>
    <p:sldId id="869" r:id="rId22"/>
    <p:sldId id="855" r:id="rId23"/>
    <p:sldId id="857" r:id="rId24"/>
    <p:sldId id="864" r:id="rId25"/>
    <p:sldId id="866" r:id="rId26"/>
    <p:sldId id="85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8"/>
    <p:restoredTop sz="94026"/>
  </p:normalViewPr>
  <p:slideViewPr>
    <p:cSldViewPr snapToGrid="0" snapToObjects="1">
      <p:cViewPr varScale="1">
        <p:scale>
          <a:sx n="133" d="100"/>
          <a:sy n="133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material heavily adapted courtesy of Albert Greenberg, </a:t>
            </a:r>
            <a:r>
              <a:rPr lang="en-US" dirty="0" err="1"/>
              <a:t>Changhoon</a:t>
            </a:r>
            <a:r>
              <a:rPr lang="en-US" dirty="0"/>
              <a:t> Kim, Mohammad Alizadeh.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Lecture 13, </a:t>
            </a:r>
            <a:r>
              <a:rPr lang="en-US" dirty="0">
                <a:solidFill>
                  <a:schemeClr val="tx1"/>
                </a:solidFill>
              </a:rPr>
              <a:t>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Transport Security</a:t>
            </a:r>
          </a:p>
          <a:p>
            <a:pPr algn="ctr"/>
            <a:r>
              <a:rPr lang="en-US" sz="4000" dirty="0"/>
              <a:t>Part</a:t>
            </a:r>
            <a:r>
              <a:rPr lang="en-US" sz="4300" dirty="0"/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(1):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1296" y="4141789"/>
            <a:ext cx="8935554" cy="2268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MS: </a:t>
            </a:r>
            <a:r>
              <a:rPr lang="en-US" dirty="0"/>
              <a:t>master secret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EMS: </a:t>
            </a:r>
            <a:r>
              <a:rPr lang="en-US" dirty="0"/>
              <a:t>encrypted master secret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What all might the “master secret” be used for?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3332164" y="1898651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 rot="191117">
            <a:off x="4879128" y="1609697"/>
            <a:ext cx="1455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Client hello</a:t>
            </a:r>
          </a:p>
        </p:txBody>
      </p:sp>
      <p:pic>
        <p:nvPicPr>
          <p:cNvPr id="102407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389189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2457451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9" name="Line 8"/>
          <p:cNvSpPr>
            <a:spLocks noChangeShapeType="1"/>
          </p:cNvSpPr>
          <p:nvPr/>
        </p:nvSpPr>
        <p:spPr bwMode="auto">
          <a:xfrm flipH="1">
            <a:off x="3332164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 rot="-301744">
            <a:off x="3985091" y="2387570"/>
            <a:ext cx="33185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Server public key certificate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>
            <a:off x="3332164" y="3508376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 rot="219716">
            <a:off x="5337176" y="3290889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latin typeface="Helvetica" pitchFamily="2" charset="0"/>
                <a:cs typeface="Arial" charset="0"/>
              </a:rPr>
              <a:t>B</a:t>
            </a:r>
            <a:r>
              <a:rPr lang="en-US" baseline="30000" dirty="0">
                <a:latin typeface="Helvetica" pitchFamily="2" charset="0"/>
                <a:cs typeface="Arial" charset="0"/>
              </a:rPr>
              <a:t>+</a:t>
            </a:r>
            <a:r>
              <a:rPr lang="en-US" dirty="0">
                <a:latin typeface="Helvetica" pitchFamily="2" charset="0"/>
                <a:cs typeface="Arial" charset="0"/>
              </a:rPr>
              <a:t>(MS) = EMS</a:t>
            </a:r>
          </a:p>
        </p:txBody>
      </p:sp>
    </p:spTree>
    <p:extLst>
      <p:ext uri="{BB962C8B-B14F-4D97-AF65-F5344CB8AC3E}">
        <p14:creationId xmlns:p14="http://schemas.microsoft.com/office/powerpoint/2010/main" val="143279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(2): key derivation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9099" y="1535114"/>
            <a:ext cx="10097036" cy="5249727"/>
          </a:xfrm>
        </p:spPr>
        <p:txBody>
          <a:bodyPr>
            <a:normAutofit/>
          </a:bodyPr>
          <a:lstStyle/>
          <a:p>
            <a:r>
              <a:rPr lang="en-US" dirty="0"/>
              <a:t>considered bad to use same key for more than one cryptographic operation</a:t>
            </a:r>
          </a:p>
          <a:p>
            <a:pPr lvl="1"/>
            <a:r>
              <a:rPr lang="en-US" sz="2800" dirty="0"/>
              <a:t>use different keys for message integrity and encryption</a:t>
            </a:r>
            <a:endParaRPr lang="en-US" dirty="0"/>
          </a:p>
          <a:p>
            <a:r>
              <a:rPr lang="en-US" dirty="0"/>
              <a:t>four keys:</a:t>
            </a:r>
          </a:p>
          <a:p>
            <a:pPr lvl="1"/>
            <a:r>
              <a:rPr lang="en-US" sz="2800" dirty="0"/>
              <a:t>K</a:t>
            </a:r>
            <a:r>
              <a:rPr lang="en-US" sz="2800" baseline="-25000" dirty="0"/>
              <a:t>c</a:t>
            </a:r>
            <a:r>
              <a:rPr lang="en-US" sz="2800" dirty="0"/>
              <a:t> = encryption key for data sent from client to server</a:t>
            </a:r>
          </a:p>
          <a:p>
            <a:pPr lvl="1"/>
            <a:r>
              <a:rPr lang="en-US" sz="2800" dirty="0"/>
              <a:t>M</a:t>
            </a:r>
            <a:r>
              <a:rPr lang="en-US" sz="2800" baseline="-25000" dirty="0"/>
              <a:t>c</a:t>
            </a:r>
            <a:r>
              <a:rPr lang="en-US" sz="2800" dirty="0"/>
              <a:t> = integrity digest key for data sent from client to server</a:t>
            </a:r>
          </a:p>
          <a:p>
            <a:pPr lvl="1"/>
            <a:r>
              <a:rPr lang="en-US" sz="2800" dirty="0"/>
              <a:t>K</a:t>
            </a:r>
            <a:r>
              <a:rPr lang="en-US" sz="2800" baseline="-25000" dirty="0"/>
              <a:t>s</a:t>
            </a:r>
            <a:r>
              <a:rPr lang="en-US" sz="2800" dirty="0"/>
              <a:t> = encryption key for data sent from server to client</a:t>
            </a:r>
          </a:p>
          <a:p>
            <a:pPr lvl="1"/>
            <a:r>
              <a:rPr lang="en-US" sz="2800" dirty="0"/>
              <a:t>M</a:t>
            </a:r>
            <a:r>
              <a:rPr lang="en-US" sz="2800" baseline="-25000" dirty="0"/>
              <a:t>s</a:t>
            </a:r>
            <a:r>
              <a:rPr lang="en-US" sz="2800" dirty="0"/>
              <a:t> = integrity digest key for data sent from server to client</a:t>
            </a:r>
          </a:p>
          <a:p>
            <a:r>
              <a:rPr lang="en-US" dirty="0"/>
              <a:t>keys derived from key derivation function (KDF)</a:t>
            </a:r>
          </a:p>
          <a:p>
            <a:pPr lvl="1"/>
            <a:r>
              <a:rPr lang="en-US" sz="2800" dirty="0"/>
              <a:t>Takes master secret and (possibly) some additional random data and creates the keys</a:t>
            </a:r>
          </a:p>
        </p:txBody>
      </p:sp>
    </p:spTree>
    <p:extLst>
      <p:ext uri="{BB962C8B-B14F-4D97-AF65-F5344CB8AC3E}">
        <p14:creationId xmlns:p14="http://schemas.microsoft.com/office/powerpoint/2010/main" val="87712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804863" y="38100"/>
            <a:ext cx="7772400" cy="1143000"/>
          </a:xfrm>
        </p:spPr>
        <p:txBody>
          <a:bodyPr/>
          <a:lstStyle/>
          <a:p>
            <a:r>
              <a:rPr lang="en-US" dirty="0"/>
              <a:t>Step (3): Data records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037" y="1143000"/>
            <a:ext cx="10718263" cy="4318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why not encrypt data in constant stream as we write it to TCP?</a:t>
            </a:r>
          </a:p>
          <a:p>
            <a:pPr lvl="1"/>
            <a:r>
              <a:rPr lang="en-US" sz="2400" dirty="0"/>
              <a:t>where would we put the message digest? If at end, no message integrity until all data processed.</a:t>
            </a:r>
          </a:p>
          <a:p>
            <a:pPr lvl="1"/>
            <a:r>
              <a:rPr lang="en-US" sz="2400" dirty="0"/>
              <a:t>e.g., with instant messaging, how can we do integrity check over all bytes sent before displaying?</a:t>
            </a:r>
          </a:p>
          <a:p>
            <a:pPr>
              <a:lnSpc>
                <a:spcPct val="80000"/>
              </a:lnSpc>
            </a:pPr>
            <a:r>
              <a:rPr lang="en-US" dirty="0"/>
              <a:t>instead, break stream in series of records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each record carries a message digest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receiver can act on each record as it arrives</a:t>
            </a:r>
          </a:p>
          <a:p>
            <a:pPr>
              <a:lnSpc>
                <a:spcPct val="80000"/>
              </a:lnSpc>
            </a:pPr>
            <a:r>
              <a:rPr lang="en-US" dirty="0"/>
              <a:t>How does receiver distinguish the digest from data within a record?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want to use variable-length records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2844237" y="5715000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length</a:t>
            </a:r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3771337" y="5715000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7738498" y="5715000"/>
            <a:ext cx="2053202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Message digest</a:t>
            </a:r>
          </a:p>
        </p:txBody>
      </p:sp>
    </p:spTree>
    <p:extLst>
      <p:ext uri="{BB962C8B-B14F-4D97-AF65-F5344CB8AC3E}">
        <p14:creationId xmlns:p14="http://schemas.microsoft.com/office/powerpoint/2010/main" val="289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  <p:bldP spid="104454" grpId="0" animBg="1"/>
      <p:bldP spid="1044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9D6-B05B-7E42-B99C-378F9B82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8415C-F3D3-5F44-93D2-9FFC8F574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Confidentiality</a:t>
            </a:r>
          </a:p>
          <a:p>
            <a:endParaRPr lang="en-US" dirty="0"/>
          </a:p>
          <a:p>
            <a:r>
              <a:rPr lang="en-US" dirty="0"/>
              <a:t>Message integrity</a:t>
            </a:r>
          </a:p>
          <a:p>
            <a:endParaRPr lang="en-US" dirty="0"/>
          </a:p>
          <a:p>
            <a:r>
              <a:rPr lang="en-US" dirty="0"/>
              <a:t>Server authentication (optionally, client authentication)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 in the context of the existing network protocol stack</a:t>
            </a:r>
          </a:p>
          <a:p>
            <a:endParaRPr lang="en-US" dirty="0"/>
          </a:p>
          <a:p>
            <a:r>
              <a:rPr lang="en-US" dirty="0"/>
              <a:t>Evolve as new security standards are put in place</a:t>
            </a:r>
          </a:p>
          <a:p>
            <a:pPr lvl="1"/>
            <a:r>
              <a:rPr lang="en-US" dirty="0"/>
              <a:t>TLS implements cipher </a:t>
            </a:r>
            <a:r>
              <a:rPr lang="en-US" dirty="0">
                <a:solidFill>
                  <a:srgbClr val="C00000"/>
                </a:solidFill>
              </a:rPr>
              <a:t>negotiation</a:t>
            </a:r>
          </a:p>
        </p:txBody>
      </p:sp>
    </p:spTree>
    <p:extLst>
      <p:ext uri="{BB962C8B-B14F-4D97-AF65-F5344CB8AC3E}">
        <p14:creationId xmlns:p14="http://schemas.microsoft.com/office/powerpoint/2010/main" val="42170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437883" y="78268"/>
            <a:ext cx="7772400" cy="1143000"/>
          </a:xfrm>
        </p:spPr>
        <p:txBody>
          <a:bodyPr/>
          <a:lstStyle/>
          <a:p>
            <a:r>
              <a:rPr lang="en-US" dirty="0"/>
              <a:t>TLS/SSL “Cipher Suite”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883" y="1308100"/>
            <a:ext cx="6812924" cy="5298762"/>
          </a:xfrm>
        </p:spPr>
        <p:txBody>
          <a:bodyPr/>
          <a:lstStyle/>
          <a:p>
            <a:r>
              <a:rPr lang="en-US" dirty="0"/>
              <a:t>Cipher suite</a:t>
            </a:r>
          </a:p>
          <a:p>
            <a:pPr lvl="1"/>
            <a:r>
              <a:rPr lang="en-US" dirty="0"/>
              <a:t>public-key algorithm</a:t>
            </a:r>
          </a:p>
          <a:p>
            <a:pPr lvl="1"/>
            <a:r>
              <a:rPr lang="en-US" dirty="0"/>
              <a:t>symmetric encryption algorithm</a:t>
            </a:r>
          </a:p>
          <a:p>
            <a:pPr lvl="1"/>
            <a:r>
              <a:rPr lang="en-US" dirty="0"/>
              <a:t>Integrity hashing algorithm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TLS/SSL supports several cipher suites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Negotiation</a:t>
            </a:r>
            <a:r>
              <a:rPr lang="en-US" dirty="0"/>
              <a:t>: client, server agree on cipher suite</a:t>
            </a:r>
          </a:p>
          <a:p>
            <a:pPr lvl="1"/>
            <a:r>
              <a:rPr lang="en-US" dirty="0"/>
              <a:t>client offers choices</a:t>
            </a:r>
          </a:p>
          <a:p>
            <a:pPr lvl="1"/>
            <a:r>
              <a:rPr lang="en-US" dirty="0"/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7743822" y="1208568"/>
            <a:ext cx="4010295" cy="539829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Helvetica" pitchFamily="2" charset="0"/>
                <a:cs typeface="Arial" charset="0"/>
              </a:rPr>
              <a:t>Common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AES – Advanced Encryption Standard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 err="1">
                <a:latin typeface="Helvetica" pitchFamily="2" charset="0"/>
                <a:cs typeface="Arial" charset="0"/>
              </a:rPr>
              <a:t>ChaCha</a:t>
            </a:r>
            <a:r>
              <a:rPr lang="en-US" dirty="0">
                <a:latin typeface="Helvetica" pitchFamily="2" charset="0"/>
                <a:cs typeface="Arial" charset="0"/>
              </a:rPr>
              <a:t>: stream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Helvetica" pitchFamily="2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Helvetica" pitchFamily="2" charset="0"/>
                <a:cs typeface="Arial" charset="0"/>
              </a:rPr>
              <a:t>RSA with DH</a:t>
            </a:r>
          </a:p>
          <a:p>
            <a:pPr>
              <a:spcBef>
                <a:spcPct val="20000"/>
              </a:spcBef>
              <a:buClr>
                <a:srgbClr val="000099"/>
              </a:buClr>
            </a:pPr>
            <a:r>
              <a:rPr lang="en-US" sz="2400" dirty="0">
                <a:latin typeface="Helvetica" pitchFamily="2" charset="0"/>
                <a:cs typeface="Arial" charset="0"/>
              </a:rPr>
              <a:t>Integrity hashing algorithms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Helvetica" pitchFamily="2" charset="0"/>
                <a:cs typeface="Arial" charset="0"/>
              </a:rPr>
              <a:t>HMAC-MD5 and others</a:t>
            </a:r>
          </a:p>
          <a:p>
            <a:pPr>
              <a:spcBef>
                <a:spcPct val="20000"/>
              </a:spcBef>
              <a:buClr>
                <a:srgbClr val="000099"/>
              </a:buClr>
            </a:pPr>
            <a:endParaRPr lang="en-US" sz="2400" dirty="0">
              <a:latin typeface="Helvetica" pitchFamily="2" charset="0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000099"/>
              </a:buClr>
            </a:pPr>
            <a:endParaRPr lang="en-US" sz="2400" dirty="0">
              <a:latin typeface="Helvetica" pitchFamily="2" charset="0"/>
              <a:cs typeface="Arial" charset="0"/>
            </a:endParaRP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4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Handshake with Negotiation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negotiation: agree on cipher suite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establish necessary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client authentication (optional)</a:t>
            </a:r>
          </a:p>
          <a:p>
            <a:pPr marL="533400" indent="-533400">
              <a:buFont typeface="ZapfDingbats" charset="0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TLS 1.2: All this takes a few round trip times to accomplish! </a:t>
            </a:r>
          </a:p>
          <a:p>
            <a:pPr marL="533400" indent="-533400">
              <a:buNone/>
            </a:pP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0155D-519B-6344-848C-86DE291A310A}"/>
              </a:ext>
            </a:extLst>
          </p:cNvPr>
          <p:cNvCxnSpPr/>
          <p:nvPr/>
        </p:nvCxnSpPr>
        <p:spPr>
          <a:xfrm>
            <a:off x="2968832" y="225631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883E43-F829-4E4F-82FC-199B3E7F1128}"/>
              </a:ext>
            </a:extLst>
          </p:cNvPr>
          <p:cNvCxnSpPr/>
          <p:nvPr/>
        </p:nvCxnSpPr>
        <p:spPr>
          <a:xfrm>
            <a:off x="8607632" y="187036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6CA565-922E-8A47-9DFA-E28E640C2C90}"/>
              </a:ext>
            </a:extLst>
          </p:cNvPr>
          <p:cNvCxnSpPr/>
          <p:nvPr/>
        </p:nvCxnSpPr>
        <p:spPr>
          <a:xfrm>
            <a:off x="3158836" y="39188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718BBE-EB86-554D-BCD8-5B0911F5DFEA}"/>
              </a:ext>
            </a:extLst>
          </p:cNvPr>
          <p:cNvSpPr txBox="1"/>
          <p:nvPr/>
        </p:nvSpPr>
        <p:spPr>
          <a:xfrm rot="457646">
            <a:off x="3391912" y="293467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nonce, ciphers, TLS </a:t>
            </a:r>
            <a:r>
              <a:rPr lang="en-US" sz="2400" dirty="0" err="1">
                <a:latin typeface="Helvetica" pitchFamily="2" charset="0"/>
              </a:rPr>
              <a:t>ver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90503E-6C7C-204F-A36B-8F2A62BAC0D2}"/>
              </a:ext>
            </a:extLst>
          </p:cNvPr>
          <p:cNvCxnSpPr/>
          <p:nvPr/>
        </p:nvCxnSpPr>
        <p:spPr>
          <a:xfrm flipH="1">
            <a:off x="3087586" y="1294411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9947D6-66C1-C54B-A577-FDB6C9B90085}"/>
              </a:ext>
            </a:extLst>
          </p:cNvPr>
          <p:cNvSpPr txBox="1"/>
          <p:nvPr/>
        </p:nvSpPr>
        <p:spPr>
          <a:xfrm rot="20973682">
            <a:off x="3231168" y="1282671"/>
            <a:ext cx="5651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Server nonce, certificate, cipher choice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 encrypted with </a:t>
            </a:r>
            <a:r>
              <a:rPr lang="en-US" sz="2400" dirty="0" err="1">
                <a:latin typeface="Helvetica" pitchFamily="2" charset="0"/>
              </a:rPr>
              <a:t>pvt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6DF38-04BC-6044-8BD4-E1C7E70FEA6C}"/>
              </a:ext>
            </a:extLst>
          </p:cNvPr>
          <p:cNvSpPr txBox="1"/>
          <p:nvPr/>
        </p:nvSpPr>
        <p:spPr>
          <a:xfrm>
            <a:off x="395386" y="1739735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Server authenticated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32DD7B-EBD6-C04F-A5B3-802A6C161ED6}"/>
              </a:ext>
            </a:extLst>
          </p:cNvPr>
          <p:cNvCxnSpPr/>
          <p:nvPr/>
        </p:nvCxnSpPr>
        <p:spPr>
          <a:xfrm>
            <a:off x="3158836" y="3215069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B8AB85-CDB8-C142-B6A4-872DD2DF741C}"/>
              </a:ext>
            </a:extLst>
          </p:cNvPr>
          <p:cNvSpPr txBox="1"/>
          <p:nvPr/>
        </p:nvSpPr>
        <p:spPr>
          <a:xfrm rot="457646">
            <a:off x="3391912" y="3116650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premaster secret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Encrypted with server pub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238F7-50D9-6F48-8880-2EE84140406B}"/>
              </a:ext>
            </a:extLst>
          </p:cNvPr>
          <p:cNvSpPr txBox="1"/>
          <p:nvPr/>
        </p:nvSpPr>
        <p:spPr>
          <a:xfrm>
            <a:off x="395386" y="2772537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Client created session keys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1C214-6B82-7147-8C51-5912DDE11A62}"/>
              </a:ext>
            </a:extLst>
          </p:cNvPr>
          <p:cNvSpPr txBox="1"/>
          <p:nvPr/>
        </p:nvSpPr>
        <p:spPr>
          <a:xfrm>
            <a:off x="8616315" y="3696498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Server created session keys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829519-CA4D-4549-8CC2-DE6F14726388}"/>
              </a:ext>
            </a:extLst>
          </p:cNvPr>
          <p:cNvCxnSpPr/>
          <p:nvPr/>
        </p:nvCxnSpPr>
        <p:spPr>
          <a:xfrm flipH="1">
            <a:off x="3126515" y="4202293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BC305F-F95D-B141-828C-6A2EA9893B2D}"/>
              </a:ext>
            </a:extLst>
          </p:cNvPr>
          <p:cNvSpPr txBox="1"/>
          <p:nvPr/>
        </p:nvSpPr>
        <p:spPr>
          <a:xfrm rot="20973682">
            <a:off x="3332372" y="4206192"/>
            <a:ext cx="5470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finished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Msg encrypted with </a:t>
            </a:r>
            <a:r>
              <a:rPr lang="en-US" sz="2400" dirty="0" err="1">
                <a:latin typeface="Helvetica" pitchFamily="2" charset="0"/>
              </a:rPr>
              <a:t>sess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69154-DDC9-CD47-A55F-0C9193547B51}"/>
              </a:ext>
            </a:extLst>
          </p:cNvPr>
          <p:cNvCxnSpPr/>
          <p:nvPr/>
        </p:nvCxnSpPr>
        <p:spPr>
          <a:xfrm>
            <a:off x="3141778" y="596187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CEED32-65FB-D44D-9C71-F4DAC2A84593}"/>
              </a:ext>
            </a:extLst>
          </p:cNvPr>
          <p:cNvSpPr txBox="1"/>
          <p:nvPr/>
        </p:nvSpPr>
        <p:spPr>
          <a:xfrm rot="457646">
            <a:off x="3259125" y="5843139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finished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Msg encrypted with </a:t>
            </a:r>
            <a:r>
              <a:rPr lang="en-US" sz="2400" dirty="0" err="1">
                <a:latin typeface="Helvetica" pitchFamily="2" charset="0"/>
              </a:rPr>
              <a:t>sess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00D923-A1C2-374E-BC6D-B7EDA7D2A689}"/>
              </a:ext>
            </a:extLst>
          </p:cNvPr>
          <p:cNvSpPr txBox="1"/>
          <p:nvPr/>
        </p:nvSpPr>
        <p:spPr>
          <a:xfrm>
            <a:off x="8944943" y="187036"/>
            <a:ext cx="2859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A typical handshake with RSA</a:t>
            </a:r>
          </a:p>
        </p:txBody>
      </p:sp>
    </p:spTree>
    <p:extLst>
      <p:ext uri="{BB962C8B-B14F-4D97-AF65-F5344CB8AC3E}">
        <p14:creationId xmlns:p14="http://schemas.microsoft.com/office/powerpoint/2010/main" val="26125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5" grpId="0"/>
      <p:bldP spid="16" grpId="0"/>
      <p:bldP spid="17" grpId="0"/>
      <p:bldP spid="19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0155D-519B-6344-848C-86DE291A310A}"/>
              </a:ext>
            </a:extLst>
          </p:cNvPr>
          <p:cNvCxnSpPr/>
          <p:nvPr/>
        </p:nvCxnSpPr>
        <p:spPr>
          <a:xfrm>
            <a:off x="2968832" y="225631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883E43-F829-4E4F-82FC-199B3E7F1128}"/>
              </a:ext>
            </a:extLst>
          </p:cNvPr>
          <p:cNvCxnSpPr/>
          <p:nvPr/>
        </p:nvCxnSpPr>
        <p:spPr>
          <a:xfrm>
            <a:off x="8607632" y="187036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6CA565-922E-8A47-9DFA-E28E640C2C90}"/>
              </a:ext>
            </a:extLst>
          </p:cNvPr>
          <p:cNvCxnSpPr/>
          <p:nvPr/>
        </p:nvCxnSpPr>
        <p:spPr>
          <a:xfrm>
            <a:off x="3158836" y="39188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718BBE-EB86-554D-BCD8-5B0911F5DFEA}"/>
              </a:ext>
            </a:extLst>
          </p:cNvPr>
          <p:cNvSpPr txBox="1"/>
          <p:nvPr/>
        </p:nvSpPr>
        <p:spPr>
          <a:xfrm rot="457646">
            <a:off x="3391912" y="293467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nonce, ciphers, TLS </a:t>
            </a:r>
            <a:r>
              <a:rPr lang="en-US" sz="2400" dirty="0" err="1">
                <a:latin typeface="Helvetica" pitchFamily="2" charset="0"/>
              </a:rPr>
              <a:t>ver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90503E-6C7C-204F-A36B-8F2A62BAC0D2}"/>
              </a:ext>
            </a:extLst>
          </p:cNvPr>
          <p:cNvCxnSpPr/>
          <p:nvPr/>
        </p:nvCxnSpPr>
        <p:spPr>
          <a:xfrm flipH="1">
            <a:off x="3087586" y="1294411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9947D6-66C1-C54B-A577-FDB6C9B90085}"/>
              </a:ext>
            </a:extLst>
          </p:cNvPr>
          <p:cNvSpPr txBox="1"/>
          <p:nvPr/>
        </p:nvSpPr>
        <p:spPr>
          <a:xfrm rot="20973682">
            <a:off x="3231168" y="1282671"/>
            <a:ext cx="5651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Server nonce, certificate, cipher choice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nonce,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DHM public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6DF38-04BC-6044-8BD4-E1C7E70FEA6C}"/>
              </a:ext>
            </a:extLst>
          </p:cNvPr>
          <p:cNvSpPr txBox="1"/>
          <p:nvPr/>
        </p:nvSpPr>
        <p:spPr>
          <a:xfrm>
            <a:off x="395386" y="1739735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Server authenticated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32DD7B-EBD6-C04F-A5B3-802A6C161ED6}"/>
              </a:ext>
            </a:extLst>
          </p:cNvPr>
          <p:cNvCxnSpPr/>
          <p:nvPr/>
        </p:nvCxnSpPr>
        <p:spPr>
          <a:xfrm>
            <a:off x="3158836" y="3215069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B8AB85-CDB8-C142-B6A4-872DD2DF741C}"/>
              </a:ext>
            </a:extLst>
          </p:cNvPr>
          <p:cNvSpPr txBox="1"/>
          <p:nvPr/>
        </p:nvSpPr>
        <p:spPr>
          <a:xfrm rot="457646">
            <a:off x="3391912" y="3116650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DHM public value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Encrypted with server pub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238F7-50D9-6F48-8880-2EE84140406B}"/>
              </a:ext>
            </a:extLst>
          </p:cNvPr>
          <p:cNvSpPr txBox="1"/>
          <p:nvPr/>
        </p:nvSpPr>
        <p:spPr>
          <a:xfrm>
            <a:off x="395386" y="2772537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Client created session keys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1C214-6B82-7147-8C51-5912DDE11A62}"/>
              </a:ext>
            </a:extLst>
          </p:cNvPr>
          <p:cNvSpPr txBox="1"/>
          <p:nvPr/>
        </p:nvSpPr>
        <p:spPr>
          <a:xfrm>
            <a:off x="8616315" y="3696498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Server created session keys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829519-CA4D-4549-8CC2-DE6F14726388}"/>
              </a:ext>
            </a:extLst>
          </p:cNvPr>
          <p:cNvCxnSpPr/>
          <p:nvPr/>
        </p:nvCxnSpPr>
        <p:spPr>
          <a:xfrm flipH="1">
            <a:off x="3126515" y="4202293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BC305F-F95D-B141-828C-6A2EA9893B2D}"/>
              </a:ext>
            </a:extLst>
          </p:cNvPr>
          <p:cNvSpPr txBox="1"/>
          <p:nvPr/>
        </p:nvSpPr>
        <p:spPr>
          <a:xfrm rot="20973682">
            <a:off x="3332372" y="4206192"/>
            <a:ext cx="5470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finished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Msg encrypted with </a:t>
            </a:r>
            <a:r>
              <a:rPr lang="en-US" sz="2400" dirty="0" err="1">
                <a:latin typeface="Helvetica" pitchFamily="2" charset="0"/>
              </a:rPr>
              <a:t>sess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69154-DDC9-CD47-A55F-0C9193547B51}"/>
              </a:ext>
            </a:extLst>
          </p:cNvPr>
          <p:cNvCxnSpPr/>
          <p:nvPr/>
        </p:nvCxnSpPr>
        <p:spPr>
          <a:xfrm>
            <a:off x="3141778" y="596187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CEED32-65FB-D44D-9C71-F4DAC2A84593}"/>
              </a:ext>
            </a:extLst>
          </p:cNvPr>
          <p:cNvSpPr txBox="1"/>
          <p:nvPr/>
        </p:nvSpPr>
        <p:spPr>
          <a:xfrm rot="457646">
            <a:off x="3259125" y="5843139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finished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Msg encrypted with </a:t>
            </a:r>
            <a:r>
              <a:rPr lang="en-US" sz="2400" dirty="0" err="1">
                <a:latin typeface="Helvetica" pitchFamily="2" charset="0"/>
              </a:rPr>
              <a:t>sess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00D923-A1C2-374E-BC6D-B7EDA7D2A689}"/>
              </a:ext>
            </a:extLst>
          </p:cNvPr>
          <p:cNvSpPr txBox="1"/>
          <p:nvPr/>
        </p:nvSpPr>
        <p:spPr>
          <a:xfrm>
            <a:off x="8944943" y="187036"/>
            <a:ext cx="2859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A typical handshake with DHM</a:t>
            </a:r>
          </a:p>
        </p:txBody>
      </p:sp>
    </p:spTree>
    <p:extLst>
      <p:ext uri="{BB962C8B-B14F-4D97-AF65-F5344CB8AC3E}">
        <p14:creationId xmlns:p14="http://schemas.microsoft.com/office/powerpoint/2010/main" val="63707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F273-B9E7-BD4E-94E4-815D0C0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 handshake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4CDF-F183-D344-BD7B-34BD7BA56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security in 1 (or 0) RTT to your transport connection</a:t>
            </a:r>
          </a:p>
          <a:p>
            <a:r>
              <a:rPr lang="en-US" dirty="0">
                <a:solidFill>
                  <a:srgbClr val="C00000"/>
                </a:solidFill>
              </a:rPr>
              <a:t>Optimize the common case</a:t>
            </a:r>
          </a:p>
        </p:txBody>
      </p:sp>
    </p:spTree>
    <p:extLst>
      <p:ext uri="{BB962C8B-B14F-4D97-AF65-F5344CB8AC3E}">
        <p14:creationId xmlns:p14="http://schemas.microsoft.com/office/powerpoint/2010/main" val="348198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E972-A8B2-5547-B038-CDBF6AA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QUIC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719A-DE1E-364F-AA73-8DB36A6B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round-trip times to get set up with secure connection</a:t>
            </a:r>
          </a:p>
          <a:p>
            <a:endParaRPr lang="en-US" dirty="0"/>
          </a:p>
          <a:p>
            <a:r>
              <a:rPr lang="en-US" dirty="0"/>
              <a:t>Initial handshake takes 1 RTT, starting from the first byte received from the client, before server can send data</a:t>
            </a:r>
          </a:p>
          <a:p>
            <a:endParaRPr lang="en-US" dirty="0"/>
          </a:p>
          <a:p>
            <a:r>
              <a:rPr lang="en-US" dirty="0"/>
              <a:t>Later, server can send data immediately upon receiving the first byte from the client (</a:t>
            </a:r>
            <a:r>
              <a:rPr lang="en-US" dirty="0">
                <a:solidFill>
                  <a:srgbClr val="C00000"/>
                </a:solidFill>
              </a:rPr>
              <a:t>“0-RTT”</a:t>
            </a:r>
            <a:r>
              <a:rPr lang="en-US" dirty="0"/>
              <a:t> handshake)</a:t>
            </a:r>
          </a:p>
        </p:txBody>
      </p:sp>
    </p:spTree>
    <p:extLst>
      <p:ext uri="{BB962C8B-B14F-4D97-AF65-F5344CB8AC3E}">
        <p14:creationId xmlns:p14="http://schemas.microsoft.com/office/powerpoint/2010/main" val="27573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Some key security properties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1039061" cy="4809092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confidentiality: </a:t>
            </a:r>
            <a:r>
              <a:rPr lang="en-US" sz="2400" dirty="0"/>
              <a:t>only sender, intended receiver should </a:t>
            </a:r>
            <a:r>
              <a:rPr lang="ja-JP" altLang="en-US" sz="2400"/>
              <a:t>“</a:t>
            </a:r>
            <a:r>
              <a:rPr lang="en-US" altLang="ja-JP" sz="2400" dirty="0"/>
              <a:t>understand</a:t>
            </a:r>
            <a:r>
              <a:rPr lang="ja-JP" altLang="en-US" sz="2400"/>
              <a:t>”</a:t>
            </a:r>
            <a:r>
              <a:rPr lang="en-US" altLang="ja-JP" sz="2400" dirty="0"/>
              <a:t> message contents</a:t>
            </a:r>
          </a:p>
          <a:p>
            <a:pPr lvl="1"/>
            <a:r>
              <a:rPr lang="en-US" dirty="0"/>
              <a:t>sender encrypts message</a:t>
            </a:r>
          </a:p>
          <a:p>
            <a:pPr lvl="1"/>
            <a:r>
              <a:rPr lang="en-US" dirty="0"/>
              <a:t>receiver decrypts message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integrity</a:t>
            </a:r>
            <a:r>
              <a:rPr lang="en-US" i="1" dirty="0">
                <a:solidFill>
                  <a:srgbClr val="C00000"/>
                </a:solidFill>
              </a:rPr>
              <a:t>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authentication</a:t>
            </a:r>
            <a:r>
              <a:rPr lang="en-US" i="1" dirty="0">
                <a:solidFill>
                  <a:srgbClr val="C00000"/>
                </a:solidFill>
              </a:rPr>
              <a:t>: </a:t>
            </a:r>
            <a:r>
              <a:rPr lang="en-US" dirty="0"/>
              <a:t>sender, receiver want to confirm identity of each other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C00000"/>
                </a:solidFill>
              </a:rPr>
              <a:t>non-repudiation</a:t>
            </a:r>
            <a:r>
              <a:rPr lang="en-US" altLang="en-US" i="1" dirty="0">
                <a:solidFill>
                  <a:srgbClr val="C00000"/>
                </a:solidFill>
              </a:rPr>
              <a:t>:</a:t>
            </a:r>
            <a:r>
              <a:rPr lang="en-US" altLang="en-US" dirty="0"/>
              <a:t> Once someone sends a message, or conducts a transaction, she can’t later deny the contents of that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6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E972-A8B2-5547-B038-CDBF6AA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1-RTT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719A-DE1E-364F-AA73-8DB36A6B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6800" cy="4351338"/>
          </a:xfrm>
        </p:spPr>
        <p:txBody>
          <a:bodyPr/>
          <a:lstStyle/>
          <a:p>
            <a:r>
              <a:rPr lang="en-US" dirty="0"/>
              <a:t>Client first sends an “inchoate” (incomplete) client hello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8114C-AB1D-7349-A8D0-E1E03688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2986860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A8F048-25E8-3E46-B976-2DBB43454B0D}"/>
              </a:ext>
            </a:extLst>
          </p:cNvPr>
          <p:cNvSpPr txBox="1"/>
          <p:nvPr/>
        </p:nvSpPr>
        <p:spPr>
          <a:xfrm>
            <a:off x="4279900" y="2400300"/>
            <a:ext cx="77851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Server REJ message contains: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server’s long-term DHM public value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Certificate chain authenticating the server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Signature of DHM public value using the certified (private) key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Client source address token signed by server</a:t>
            </a:r>
          </a:p>
          <a:p>
            <a:pPr marL="457200" indent="-457200" algn="l">
              <a:buAutoNum type="arabicParenBoth"/>
            </a:pPr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What properties does each of these (help) establish?</a:t>
            </a:r>
          </a:p>
          <a:p>
            <a:pPr marL="457200" indent="-457200" algn="l">
              <a:buAutoNum type="arabicParenBoth"/>
            </a:pP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1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E972-A8B2-5547-B038-CDBF6AA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1-RTT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719A-DE1E-364F-AA73-8DB36A6B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6800" cy="4351338"/>
          </a:xfrm>
        </p:spPr>
        <p:txBody>
          <a:bodyPr/>
          <a:lstStyle/>
          <a:p>
            <a:r>
              <a:rPr lang="en-US" dirty="0"/>
              <a:t>Client first sends an “inchoate” (incomplete) client hello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8114C-AB1D-7349-A8D0-E1E03688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2986860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A8F048-25E8-3E46-B976-2DBB43454B0D}"/>
              </a:ext>
            </a:extLst>
          </p:cNvPr>
          <p:cNvSpPr txBox="1"/>
          <p:nvPr/>
        </p:nvSpPr>
        <p:spPr>
          <a:xfrm>
            <a:off x="4279900" y="2400300"/>
            <a:ext cx="7785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Server REJ message contains: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server’s long-term DHM public value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Certificate chain authenticating the server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Signature of DHM public value using the certified (private) key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Client source address token signed by server: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session ticket</a:t>
            </a:r>
          </a:p>
          <a:p>
            <a:pPr marL="457200" indent="-457200" algn="l">
              <a:buAutoNum type="arabicParenBoth"/>
            </a:pPr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Useful later on to authenticate the client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Prevent DoS (of server and other clients)</a:t>
            </a:r>
          </a:p>
        </p:txBody>
      </p:sp>
    </p:spTree>
    <p:extLst>
      <p:ext uri="{BB962C8B-B14F-4D97-AF65-F5344CB8AC3E}">
        <p14:creationId xmlns:p14="http://schemas.microsoft.com/office/powerpoint/2010/main" val="4287560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E972-A8B2-5547-B038-CDBF6AA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1–RTT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719A-DE1E-364F-AA73-8DB36A6B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handshake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8114C-AB1D-7349-A8D0-E1E03688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2986860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A8F048-25E8-3E46-B976-2DBB43454B0D}"/>
              </a:ext>
            </a:extLst>
          </p:cNvPr>
          <p:cNvSpPr txBox="1"/>
          <p:nvPr/>
        </p:nvSpPr>
        <p:spPr>
          <a:xfrm>
            <a:off x="4406900" y="2578100"/>
            <a:ext cx="73533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Client sends its ephemeral DHM public value to server in a complete CHLO.</a:t>
            </a:r>
          </a:p>
          <a:p>
            <a:pPr algn="l"/>
            <a:endParaRPr lang="en-US" sz="3200" dirty="0">
              <a:latin typeface="Helvetica" pitchFamily="2" charset="0"/>
            </a:endParaRPr>
          </a:p>
          <a:p>
            <a:pPr algn="l"/>
            <a:r>
              <a:rPr lang="en-US" sz="3200" dirty="0">
                <a:latin typeface="Helvetica" pitchFamily="2" charset="0"/>
              </a:rPr>
              <a:t>Server then responds with its ephemeral DHM public value.</a:t>
            </a:r>
          </a:p>
          <a:p>
            <a:pPr algn="l"/>
            <a:endParaRPr lang="en-US" sz="3200" dirty="0">
              <a:latin typeface="Helvetica" pitchFamily="2" charset="0"/>
            </a:endParaRPr>
          </a:p>
          <a:p>
            <a:pPr algn="l"/>
            <a:r>
              <a:rPr lang="en-US" sz="3200" dirty="0">
                <a:latin typeface="Helvetica" pitchFamily="2" charset="0"/>
              </a:rPr>
              <a:t>Ephemeral DH values provide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forward secrecy </a:t>
            </a:r>
            <a:r>
              <a:rPr lang="en-US" sz="3200" dirty="0">
                <a:latin typeface="Helvetica" pitchFamily="2" charset="0"/>
              </a:rPr>
              <a:t>for the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132286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A773-8C1F-944A-B455-34030264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handshake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DBF6-B17E-A142-8D4A-22ADF7CF5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/>
              <a:t>In later handshakes, client optimistically sends its source address token to the server</a:t>
            </a:r>
          </a:p>
          <a:p>
            <a:endParaRPr lang="en-US" dirty="0"/>
          </a:p>
          <a:p>
            <a:r>
              <a:rPr lang="en-US" dirty="0"/>
              <a:t>Optimistic version negotiation: client proposes a cipher suite and encrypts first request with that cipher suite</a:t>
            </a:r>
          </a:p>
          <a:p>
            <a:pPr lvl="1"/>
            <a:r>
              <a:rPr lang="en-US" dirty="0"/>
              <a:t>If server can’t speak that cipher suite, it forces version renegotiation, similar to TLS</a:t>
            </a:r>
          </a:p>
          <a:p>
            <a:endParaRPr lang="en-US" dirty="0"/>
          </a:p>
          <a:p>
            <a:r>
              <a:rPr lang="en-US" dirty="0"/>
              <a:t>Both techniques optimize the common case when clients speak to a known server with an agreed-upon cipher suite</a:t>
            </a:r>
          </a:p>
        </p:txBody>
      </p:sp>
    </p:spTree>
    <p:extLst>
      <p:ext uri="{BB962C8B-B14F-4D97-AF65-F5344CB8AC3E}">
        <p14:creationId xmlns:p14="http://schemas.microsoft.com/office/powerpoint/2010/main" val="3204838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8C5C-F60D-9D4D-8DB1-F5A2592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BACA-08B0-F946-A6BF-234986FB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hash of all the plaintext data that was exchanged in the handshake when generating the symmetric key for the connection</a:t>
            </a:r>
          </a:p>
          <a:p>
            <a:pPr lvl="1"/>
            <a:r>
              <a:rPr lang="en-US" dirty="0"/>
              <a:t>True in both TLS and QUIC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Cipher </a:t>
            </a:r>
            <a:r>
              <a:rPr lang="en-US" dirty="0">
                <a:solidFill>
                  <a:srgbClr val="C00000"/>
                </a:solidFill>
              </a:rPr>
              <a:t>downgrade</a:t>
            </a:r>
            <a:r>
              <a:rPr lang="en-US" dirty="0"/>
              <a:t> attacks</a:t>
            </a:r>
          </a:p>
        </p:txBody>
      </p:sp>
    </p:spTree>
    <p:extLst>
      <p:ext uri="{BB962C8B-B14F-4D97-AF65-F5344CB8AC3E}">
        <p14:creationId xmlns:p14="http://schemas.microsoft.com/office/powerpoint/2010/main" val="748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0155D-519B-6344-848C-86DE291A310A}"/>
              </a:ext>
            </a:extLst>
          </p:cNvPr>
          <p:cNvCxnSpPr/>
          <p:nvPr/>
        </p:nvCxnSpPr>
        <p:spPr>
          <a:xfrm>
            <a:off x="2968832" y="225631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883E43-F829-4E4F-82FC-199B3E7F1128}"/>
              </a:ext>
            </a:extLst>
          </p:cNvPr>
          <p:cNvCxnSpPr/>
          <p:nvPr/>
        </p:nvCxnSpPr>
        <p:spPr>
          <a:xfrm>
            <a:off x="8607632" y="187036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6CA565-922E-8A47-9DFA-E28E640C2C90}"/>
              </a:ext>
            </a:extLst>
          </p:cNvPr>
          <p:cNvCxnSpPr/>
          <p:nvPr/>
        </p:nvCxnSpPr>
        <p:spPr>
          <a:xfrm>
            <a:off x="3158836" y="39188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718BBE-EB86-554D-BCD8-5B0911F5DFEA}"/>
              </a:ext>
            </a:extLst>
          </p:cNvPr>
          <p:cNvSpPr txBox="1"/>
          <p:nvPr/>
        </p:nvSpPr>
        <p:spPr>
          <a:xfrm rot="457646">
            <a:off x="3391912" y="293467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nonce, ciphers, TLS </a:t>
            </a:r>
            <a:r>
              <a:rPr lang="en-US" sz="2400" dirty="0" err="1">
                <a:latin typeface="Helvetica" pitchFamily="2" charset="0"/>
              </a:rPr>
              <a:t>ver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90503E-6C7C-204F-A36B-8F2A62BAC0D2}"/>
              </a:ext>
            </a:extLst>
          </p:cNvPr>
          <p:cNvCxnSpPr/>
          <p:nvPr/>
        </p:nvCxnSpPr>
        <p:spPr>
          <a:xfrm flipH="1">
            <a:off x="3087586" y="1294411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9947D6-66C1-C54B-A577-FDB6C9B90085}"/>
              </a:ext>
            </a:extLst>
          </p:cNvPr>
          <p:cNvSpPr txBox="1"/>
          <p:nvPr/>
        </p:nvSpPr>
        <p:spPr>
          <a:xfrm rot="20973682">
            <a:off x="3231168" y="1282671"/>
            <a:ext cx="5651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Server nonce, certificate, cipher choice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 encrypted with </a:t>
            </a:r>
            <a:r>
              <a:rPr lang="en-US" sz="2400" dirty="0" err="1">
                <a:latin typeface="Helvetica" pitchFamily="2" charset="0"/>
              </a:rPr>
              <a:t>pvt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6DF38-04BC-6044-8BD4-E1C7E70FEA6C}"/>
              </a:ext>
            </a:extLst>
          </p:cNvPr>
          <p:cNvSpPr txBox="1"/>
          <p:nvPr/>
        </p:nvSpPr>
        <p:spPr>
          <a:xfrm>
            <a:off x="395386" y="1739735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Server authenticated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32DD7B-EBD6-C04F-A5B3-802A6C161ED6}"/>
              </a:ext>
            </a:extLst>
          </p:cNvPr>
          <p:cNvCxnSpPr/>
          <p:nvPr/>
        </p:nvCxnSpPr>
        <p:spPr>
          <a:xfrm>
            <a:off x="3158836" y="3215069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B8AB85-CDB8-C142-B6A4-872DD2DF741C}"/>
              </a:ext>
            </a:extLst>
          </p:cNvPr>
          <p:cNvSpPr txBox="1"/>
          <p:nvPr/>
        </p:nvSpPr>
        <p:spPr>
          <a:xfrm rot="457646">
            <a:off x="3391912" y="3116650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premaster secret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Encrypted with server pub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238F7-50D9-6F48-8880-2EE84140406B}"/>
              </a:ext>
            </a:extLst>
          </p:cNvPr>
          <p:cNvSpPr txBox="1"/>
          <p:nvPr/>
        </p:nvSpPr>
        <p:spPr>
          <a:xfrm>
            <a:off x="395386" y="2772537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Client created session keys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1C214-6B82-7147-8C51-5912DDE11A62}"/>
              </a:ext>
            </a:extLst>
          </p:cNvPr>
          <p:cNvSpPr txBox="1"/>
          <p:nvPr/>
        </p:nvSpPr>
        <p:spPr>
          <a:xfrm>
            <a:off x="8616315" y="3696498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Server created session keys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829519-CA4D-4549-8CC2-DE6F14726388}"/>
              </a:ext>
            </a:extLst>
          </p:cNvPr>
          <p:cNvCxnSpPr/>
          <p:nvPr/>
        </p:nvCxnSpPr>
        <p:spPr>
          <a:xfrm flipH="1">
            <a:off x="3126515" y="4202293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BC305F-F95D-B141-828C-6A2EA9893B2D}"/>
              </a:ext>
            </a:extLst>
          </p:cNvPr>
          <p:cNvSpPr txBox="1"/>
          <p:nvPr/>
        </p:nvSpPr>
        <p:spPr>
          <a:xfrm rot="20973682">
            <a:off x="3166119" y="4229942"/>
            <a:ext cx="5470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finished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Digest of all handshake </a:t>
            </a:r>
            <a:r>
              <a:rPr lang="en-US" sz="2400" dirty="0" err="1">
                <a:solidFill>
                  <a:srgbClr val="C00000"/>
                </a:solidFill>
                <a:latin typeface="Helvetica" pitchFamily="2" charset="0"/>
              </a:rPr>
              <a:t>msgs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69154-DDC9-CD47-A55F-0C9193547B51}"/>
              </a:ext>
            </a:extLst>
          </p:cNvPr>
          <p:cNvCxnSpPr/>
          <p:nvPr/>
        </p:nvCxnSpPr>
        <p:spPr>
          <a:xfrm>
            <a:off x="3141778" y="596187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CEED32-65FB-D44D-9C71-F4DAC2A84593}"/>
              </a:ext>
            </a:extLst>
          </p:cNvPr>
          <p:cNvSpPr txBox="1"/>
          <p:nvPr/>
        </p:nvSpPr>
        <p:spPr>
          <a:xfrm rot="457646">
            <a:off x="3259125" y="5843139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finished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Digest of all handshake </a:t>
            </a:r>
            <a:r>
              <a:rPr lang="en-US" sz="2400" dirty="0" err="1">
                <a:solidFill>
                  <a:srgbClr val="C00000"/>
                </a:solidFill>
                <a:latin typeface="Helvetica" pitchFamily="2" charset="0"/>
              </a:rPr>
              <a:t>msgs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2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2A3D-3D7E-5A48-AA62-566B5E63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97702-6175-0A4C-BEDF-54A596EE9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05C6-D140-B341-B051-3FDECE29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Mechanisms to get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2DFD-FDAF-A943-8EF2-5C45E4C12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3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Cryptography</a:t>
            </a:r>
            <a:r>
              <a:rPr lang="en-US" dirty="0"/>
              <a:t>: provide confidentiality</a:t>
            </a:r>
          </a:p>
          <a:p>
            <a:pPr lvl="1"/>
            <a:r>
              <a:rPr lang="en-US" dirty="0"/>
              <a:t>Symmetric key crypto: m = </a:t>
            </a:r>
            <a:r>
              <a:rPr lang="en-US" dirty="0" err="1"/>
              <a:t>dec</a:t>
            </a:r>
            <a:r>
              <a:rPr lang="en-US" baseline="-25000" dirty="0" err="1"/>
              <a:t>Ks</a:t>
            </a:r>
            <a:r>
              <a:rPr lang="en-US" dirty="0"/>
              <a:t>(</a:t>
            </a:r>
            <a:r>
              <a:rPr lang="en-US" dirty="0" err="1"/>
              <a:t>enc</a:t>
            </a:r>
            <a:r>
              <a:rPr lang="en-US" baseline="-25000" dirty="0" err="1"/>
              <a:t>Ks</a:t>
            </a:r>
            <a:r>
              <a:rPr lang="en-US" dirty="0"/>
              <a:t>(m))</a:t>
            </a:r>
          </a:p>
          <a:p>
            <a:pPr lvl="1"/>
            <a:r>
              <a:rPr lang="en-US" dirty="0"/>
              <a:t>public key crypto: m = </a:t>
            </a:r>
            <a:r>
              <a:rPr lang="en-US" dirty="0" err="1"/>
              <a:t>dec</a:t>
            </a:r>
            <a:r>
              <a:rPr lang="en-US" baseline="-25000" dirty="0" err="1"/>
              <a:t>K</a:t>
            </a:r>
            <a:r>
              <a:rPr lang="en-US" baseline="30000" dirty="0"/>
              <a:t>-</a:t>
            </a:r>
            <a:r>
              <a:rPr lang="en-US" dirty="0"/>
              <a:t>(</a:t>
            </a:r>
            <a:r>
              <a:rPr lang="en-US" dirty="0" err="1"/>
              <a:t>enc</a:t>
            </a:r>
            <a:r>
              <a:rPr lang="en-US" baseline="-25000" dirty="0" err="1"/>
              <a:t>K</a:t>
            </a:r>
            <a:r>
              <a:rPr lang="en-US" baseline="30000" dirty="0"/>
              <a:t>+</a:t>
            </a:r>
            <a:r>
              <a:rPr lang="en-US" dirty="0"/>
              <a:t>(m))</a:t>
            </a:r>
          </a:p>
          <a:p>
            <a:pPr lvl="1"/>
            <a:r>
              <a:rPr lang="en-US" dirty="0"/>
              <a:t>Key exchange problem vs. efficient computations</a:t>
            </a:r>
          </a:p>
          <a:p>
            <a:pPr lvl="1"/>
            <a:r>
              <a:rPr lang="en-US" dirty="0"/>
              <a:t>Diffie-Hellman-Merkle key exchange</a:t>
            </a:r>
          </a:p>
          <a:p>
            <a:r>
              <a:rPr lang="en-US" dirty="0"/>
              <a:t>Integrity: Message digest with shared secret</a:t>
            </a:r>
          </a:p>
          <a:p>
            <a:r>
              <a:rPr lang="en-US" dirty="0"/>
              <a:t>Non-repudiation: </a:t>
            </a:r>
            <a:r>
              <a:rPr lang="en-US" dirty="0">
                <a:solidFill>
                  <a:srgbClr val="C00000"/>
                </a:solidFill>
              </a:rPr>
              <a:t>digital signature</a:t>
            </a:r>
          </a:p>
          <a:p>
            <a:pPr lvl="1"/>
            <a:r>
              <a:rPr lang="en-US" dirty="0"/>
              <a:t>Use public key cryptography over message digest</a:t>
            </a:r>
          </a:p>
          <a:p>
            <a:r>
              <a:rPr lang="en-US" dirty="0"/>
              <a:t>Authentication: </a:t>
            </a:r>
          </a:p>
          <a:p>
            <a:pPr lvl="1"/>
            <a:r>
              <a:rPr lang="en-US" dirty="0"/>
              <a:t>Use public key cryptography and nonce</a:t>
            </a:r>
          </a:p>
          <a:p>
            <a:pPr lvl="1"/>
            <a:r>
              <a:rPr lang="en-US" dirty="0"/>
              <a:t>Certifying authority binds public key with an entity by acting as a trusted third party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8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497A01-819D-6044-AB53-CE03660AAC8B}"/>
              </a:ext>
            </a:extLst>
          </p:cNvPr>
          <p:cNvSpPr txBox="1"/>
          <p:nvPr/>
        </p:nvSpPr>
        <p:spPr>
          <a:xfrm>
            <a:off x="893135" y="1850065"/>
            <a:ext cx="10685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How should applications use the security mechanisms described </a:t>
            </a:r>
          </a:p>
          <a:p>
            <a:pPr algn="ctr"/>
            <a:r>
              <a:rPr lang="en-US" sz="4800" dirty="0">
                <a:latin typeface="Helvetica" pitchFamily="2" charset="0"/>
              </a:rPr>
              <a:t>thus far?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1C830-0FFB-254D-9BEE-839840ADF986}"/>
              </a:ext>
            </a:extLst>
          </p:cNvPr>
          <p:cNvSpPr txBox="1"/>
          <p:nvPr/>
        </p:nvSpPr>
        <p:spPr>
          <a:xfrm>
            <a:off x="2200940" y="4742121"/>
            <a:ext cx="7602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Modularity</a:t>
            </a:r>
            <a:r>
              <a:rPr lang="en-US" sz="2400" dirty="0">
                <a:latin typeface="Helvetica" pitchFamily="2" charset="0"/>
              </a:rPr>
              <a:t>. Implement once, implement well.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Reuse across many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791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113394" cy="1325563"/>
          </a:xfrm>
        </p:spPr>
        <p:txBody>
          <a:bodyPr/>
          <a:lstStyle/>
          <a:p>
            <a:r>
              <a:rPr lang="en-US" dirty="0"/>
              <a:t>How should apps use security?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2967039" y="1603376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105" y="2430"/>
              <a:ext cx="8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Transport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151" y="2797"/>
              <a:ext cx="7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Network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5923784" y="1603376"/>
            <a:ext cx="3118737" cy="2709863"/>
            <a:chOff x="2258" y="1773"/>
            <a:chExt cx="1961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2889" y="2233"/>
              <a:ext cx="6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Security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2838" y="2538"/>
              <a:ext cx="8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Transport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2889" y="2850"/>
              <a:ext cx="7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Network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258" y="3228"/>
              <a:ext cx="19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secure application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786148" y="4782791"/>
            <a:ext cx="1061970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Would be nice to provide an API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Useful to have security layer </a:t>
            </a:r>
            <a:r>
              <a:rPr lang="en-US" sz="2800" i="1" dirty="0">
                <a:latin typeface="Helvetica" pitchFamily="2" charset="0"/>
              </a:rPr>
              <a:t>above </a:t>
            </a:r>
            <a:r>
              <a:rPr lang="en-US" sz="2800" dirty="0">
                <a:latin typeface="Helvetica" pitchFamily="2" charset="0"/>
              </a:rPr>
              <a:t>transport</a:t>
            </a: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3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F273-B9E7-BD4E-94E4-815D0C0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Security (TLS)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4CDF-F183-D344-BD7B-34BD7BA56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Providing security properties in a practical protocol</a:t>
            </a:r>
          </a:p>
        </p:txBody>
      </p:sp>
    </p:spTree>
    <p:extLst>
      <p:ext uri="{BB962C8B-B14F-4D97-AF65-F5344CB8AC3E}">
        <p14:creationId xmlns:p14="http://schemas.microsoft.com/office/powerpoint/2010/main" val="255687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9D6-B05B-7E42-B99C-378F9B82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8415C-F3D3-5F44-93D2-9FFC8F574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Confidentiality</a:t>
            </a:r>
          </a:p>
          <a:p>
            <a:endParaRPr lang="en-US" dirty="0"/>
          </a:p>
          <a:p>
            <a:r>
              <a:rPr lang="en-US" dirty="0"/>
              <a:t>Message integrity</a:t>
            </a:r>
          </a:p>
          <a:p>
            <a:endParaRPr lang="en-US" dirty="0"/>
          </a:p>
          <a:p>
            <a:r>
              <a:rPr lang="en-US" dirty="0"/>
              <a:t>Server authentication (optionally, client authentication)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 in the context of the existing network protocol stack</a:t>
            </a:r>
          </a:p>
        </p:txBody>
      </p:sp>
    </p:spTree>
    <p:extLst>
      <p:ext uri="{BB962C8B-B14F-4D97-AF65-F5344CB8AC3E}">
        <p14:creationId xmlns:p14="http://schemas.microsoft.com/office/powerpoint/2010/main" val="167600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6709" y="211933"/>
            <a:ext cx="11456817" cy="1143000"/>
          </a:xfrm>
        </p:spPr>
        <p:txBody>
          <a:bodyPr>
            <a:normAutofit/>
          </a:bodyPr>
          <a:lstStyle/>
          <a:p>
            <a:r>
              <a:rPr lang="en-US" sz="4800" dirty="0"/>
              <a:t>Could do something like this… (PGP)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513738" y="4852991"/>
            <a:ext cx="107740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but want to send byte streams &amp; interactive data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want set of secret keys for entire connection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want certificate exchange as part of protocol: handshake phase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00356" name="Freeform 4"/>
          <p:cNvSpPr>
            <a:spLocks/>
          </p:cNvSpPr>
          <p:nvPr/>
        </p:nvSpPr>
        <p:spPr bwMode="auto">
          <a:xfrm>
            <a:off x="4119563" y="1830388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3043238" y="1835150"/>
            <a:ext cx="360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3394076" y="1335089"/>
            <a:ext cx="754063" cy="769937"/>
            <a:chOff x="694" y="2457"/>
            <a:chExt cx="475" cy="485"/>
          </a:xfrm>
        </p:grpSpPr>
        <p:sp>
          <p:nvSpPr>
            <p:cNvPr id="100413" name="Rectangle 7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14" name="Text Box 8"/>
            <p:cNvSpPr txBox="1">
              <a:spLocks noChangeArrowheads="1"/>
            </p:cNvSpPr>
            <p:nvPr/>
          </p:nvSpPr>
          <p:spPr bwMode="auto">
            <a:xfrm>
              <a:off x="750" y="2657"/>
              <a:ext cx="3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H( )</a:t>
              </a:r>
            </a:p>
          </p:txBody>
        </p:sp>
        <p:sp>
          <p:nvSpPr>
            <p:cNvPr id="100415" name="Text Box 9"/>
            <p:cNvSpPr txBox="1">
              <a:spLocks noChangeArrowheads="1"/>
            </p:cNvSpPr>
            <p:nvPr/>
          </p:nvSpPr>
          <p:spPr bwMode="auto">
            <a:xfrm>
              <a:off x="897" y="2457"/>
              <a:ext cx="21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dirty="0">
                  <a:latin typeface="Helvetica" pitchFamily="2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59" name="Group 10"/>
          <p:cNvGrpSpPr>
            <a:grpSpLocks/>
          </p:cNvGrpSpPr>
          <p:nvPr/>
        </p:nvGrpSpPr>
        <p:grpSpPr bwMode="auto">
          <a:xfrm>
            <a:off x="4238628" y="1303341"/>
            <a:ext cx="779464" cy="769938"/>
            <a:chOff x="1527" y="1971"/>
            <a:chExt cx="491" cy="485"/>
          </a:xfrm>
        </p:grpSpPr>
        <p:sp>
          <p:nvSpPr>
            <p:cNvPr id="100409" name="Rectangle 11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10" name="Text Box 12"/>
            <p:cNvSpPr txBox="1">
              <a:spLocks noChangeArrowheads="1"/>
            </p:cNvSpPr>
            <p:nvPr/>
          </p:nvSpPr>
          <p:spPr bwMode="auto">
            <a:xfrm>
              <a:off x="1527" y="2189"/>
              <a:ext cx="4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A</a:t>
              </a:r>
              <a:r>
                <a:rPr lang="en-US" dirty="0">
                  <a:latin typeface="Helvetica" pitchFamily="2" charset="0"/>
                  <a:cs typeface="Arial" charset="0"/>
                </a:rPr>
                <a:t>( )</a:t>
              </a:r>
            </a:p>
          </p:txBody>
        </p:sp>
        <p:sp>
          <p:nvSpPr>
            <p:cNvPr id="100411" name="Text Box 13"/>
            <p:cNvSpPr txBox="1">
              <a:spLocks noChangeArrowheads="1"/>
            </p:cNvSpPr>
            <p:nvPr/>
          </p:nvSpPr>
          <p:spPr bwMode="auto">
            <a:xfrm>
              <a:off x="1745" y="1971"/>
              <a:ext cx="21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dirty="0">
                  <a:latin typeface="Helvetica" pitchFamily="2" charset="0"/>
                  <a:cs typeface="Arial" charset="0"/>
                </a:rPr>
                <a:t>.</a:t>
              </a:r>
            </a:p>
          </p:txBody>
        </p:sp>
        <p:sp>
          <p:nvSpPr>
            <p:cNvPr id="100412" name="Text Box 14"/>
            <p:cNvSpPr txBox="1">
              <a:spLocks noChangeArrowheads="1"/>
            </p:cNvSpPr>
            <p:nvPr/>
          </p:nvSpPr>
          <p:spPr bwMode="auto">
            <a:xfrm>
              <a:off x="1640" y="2088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00360" name="Group 15"/>
          <p:cNvGrpSpPr>
            <a:grpSpLocks/>
          </p:cNvGrpSpPr>
          <p:nvPr/>
        </p:nvGrpSpPr>
        <p:grpSpPr bwMode="auto">
          <a:xfrm>
            <a:off x="4818064" y="2179636"/>
            <a:ext cx="638175" cy="584199"/>
            <a:chOff x="2862" y="1573"/>
            <a:chExt cx="402" cy="368"/>
          </a:xfrm>
        </p:grpSpPr>
        <p:sp>
          <p:nvSpPr>
            <p:cNvPr id="100407" name="Oval 16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08" name="Text Box 17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61" name="Group 18"/>
          <p:cNvGrpSpPr>
            <a:grpSpLocks/>
          </p:cNvGrpSpPr>
          <p:nvPr/>
        </p:nvGrpSpPr>
        <p:grpSpPr bwMode="auto">
          <a:xfrm>
            <a:off x="4951416" y="1306511"/>
            <a:ext cx="1255713" cy="561974"/>
            <a:chOff x="1748" y="2485"/>
            <a:chExt cx="791" cy="354"/>
          </a:xfrm>
        </p:grpSpPr>
        <p:sp>
          <p:nvSpPr>
            <p:cNvPr id="100405" name="Text Box 19"/>
            <p:cNvSpPr txBox="1">
              <a:spLocks noChangeArrowheads="1"/>
            </p:cNvSpPr>
            <p:nvPr/>
          </p:nvSpPr>
          <p:spPr bwMode="auto">
            <a:xfrm>
              <a:off x="1748" y="2587"/>
              <a:ext cx="7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A</a:t>
              </a:r>
              <a:r>
                <a:rPr lang="en-US" dirty="0">
                  <a:latin typeface="Helvetica" pitchFamily="2" charset="0"/>
                  <a:cs typeface="Arial" charset="0"/>
                </a:rPr>
                <a:t>(H(m))</a:t>
              </a:r>
            </a:p>
          </p:txBody>
        </p:sp>
        <p:sp>
          <p:nvSpPr>
            <p:cNvPr id="100406" name="Text Box 20"/>
            <p:cNvSpPr txBox="1">
              <a:spLocks noChangeArrowheads="1"/>
            </p:cNvSpPr>
            <p:nvPr/>
          </p:nvSpPr>
          <p:spPr bwMode="auto">
            <a:xfrm>
              <a:off x="1872" y="248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2" name="Freeform 21"/>
          <p:cNvSpPr>
            <a:spLocks/>
          </p:cNvSpPr>
          <p:nvPr/>
        </p:nvSpPr>
        <p:spPr bwMode="auto">
          <a:xfrm flipV="1">
            <a:off x="3171826" y="2665413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63" name="Text Box 22"/>
          <p:cNvSpPr txBox="1">
            <a:spLocks noChangeArrowheads="1"/>
          </p:cNvSpPr>
          <p:nvPr/>
        </p:nvSpPr>
        <p:spPr bwMode="auto">
          <a:xfrm>
            <a:off x="2694078" y="1616075"/>
            <a:ext cx="441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m</a:t>
            </a:r>
          </a:p>
        </p:txBody>
      </p:sp>
      <p:grpSp>
        <p:nvGrpSpPr>
          <p:cNvPr id="100364" name="Group 23"/>
          <p:cNvGrpSpPr>
            <a:grpSpLocks/>
          </p:cNvGrpSpPr>
          <p:nvPr/>
        </p:nvGrpSpPr>
        <p:grpSpPr bwMode="auto">
          <a:xfrm>
            <a:off x="4164018" y="952503"/>
            <a:ext cx="515938" cy="598489"/>
            <a:chOff x="2623" y="716"/>
            <a:chExt cx="325" cy="377"/>
          </a:xfrm>
        </p:grpSpPr>
        <p:sp>
          <p:nvSpPr>
            <p:cNvPr id="100403" name="Text Box 24"/>
            <p:cNvSpPr txBox="1">
              <a:spLocks noChangeArrowheads="1"/>
            </p:cNvSpPr>
            <p:nvPr/>
          </p:nvSpPr>
          <p:spPr bwMode="auto">
            <a:xfrm>
              <a:off x="2623" y="763"/>
              <a:ext cx="3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A</a:t>
              </a: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04" name="Text Box 25"/>
            <p:cNvSpPr txBox="1">
              <a:spLocks noChangeArrowheads="1"/>
            </p:cNvSpPr>
            <p:nvPr/>
          </p:nvSpPr>
          <p:spPr bwMode="auto">
            <a:xfrm>
              <a:off x="2737" y="71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5" name="Line 26"/>
          <p:cNvSpPr>
            <a:spLocks noChangeShapeType="1"/>
          </p:cNvSpPr>
          <p:nvPr/>
        </p:nvSpPr>
        <p:spPr bwMode="auto">
          <a:xfrm>
            <a:off x="4637089" y="1227138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pic>
        <p:nvPicPr>
          <p:cNvPr id="100366" name="Picture 27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886200" y="116998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7" name="Picture 28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2139951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8" name="Text Box 29"/>
          <p:cNvSpPr txBox="1">
            <a:spLocks noChangeArrowheads="1"/>
          </p:cNvSpPr>
          <p:nvPr/>
        </p:nvSpPr>
        <p:spPr bwMode="auto">
          <a:xfrm>
            <a:off x="2775040" y="2887663"/>
            <a:ext cx="441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100369" name="Freeform 30"/>
          <p:cNvSpPr>
            <a:spLocks/>
          </p:cNvSpPr>
          <p:nvPr/>
        </p:nvSpPr>
        <p:spPr bwMode="auto">
          <a:xfrm>
            <a:off x="8196264" y="2741614"/>
            <a:ext cx="1335087" cy="7826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70" name="Line 31"/>
          <p:cNvSpPr>
            <a:spLocks noChangeShapeType="1"/>
          </p:cNvSpPr>
          <p:nvPr/>
        </p:nvSpPr>
        <p:spPr bwMode="auto">
          <a:xfrm>
            <a:off x="5307013" y="2425700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pic>
        <p:nvPicPr>
          <p:cNvPr id="100371" name="Picture 32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11963" y="1662114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72" name="Picture 33" descr="BS00592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1" y="266065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73" name="Group 34"/>
          <p:cNvGrpSpPr>
            <a:grpSpLocks/>
          </p:cNvGrpSpPr>
          <p:nvPr/>
        </p:nvGrpSpPr>
        <p:grpSpPr bwMode="auto">
          <a:xfrm>
            <a:off x="5791204" y="1939926"/>
            <a:ext cx="766764" cy="769938"/>
            <a:chOff x="1637" y="256"/>
            <a:chExt cx="483" cy="485"/>
          </a:xfrm>
        </p:grpSpPr>
        <p:sp>
          <p:nvSpPr>
            <p:cNvPr id="100400" name="Rectangle 35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01" name="Text Box 36"/>
            <p:cNvSpPr txBox="1">
              <a:spLocks noChangeArrowheads="1"/>
            </p:cNvSpPr>
            <p:nvPr/>
          </p:nvSpPr>
          <p:spPr bwMode="auto">
            <a:xfrm>
              <a:off x="1637" y="456"/>
              <a:ext cx="4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S</a:t>
              </a:r>
              <a:r>
                <a:rPr lang="en-US" dirty="0">
                  <a:latin typeface="Helvetica" pitchFamily="2" charset="0"/>
                  <a:cs typeface="Arial" charset="0"/>
                </a:rPr>
                <a:t>( )</a:t>
              </a:r>
            </a:p>
          </p:txBody>
        </p:sp>
        <p:sp>
          <p:nvSpPr>
            <p:cNvPr id="100402" name="Text Box 37"/>
            <p:cNvSpPr txBox="1">
              <a:spLocks noChangeArrowheads="1"/>
            </p:cNvSpPr>
            <p:nvPr/>
          </p:nvSpPr>
          <p:spPr bwMode="auto">
            <a:xfrm>
              <a:off x="1866" y="256"/>
              <a:ext cx="21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dirty="0">
                  <a:latin typeface="Helvetica" pitchFamily="2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74" name="Group 38"/>
          <p:cNvGrpSpPr>
            <a:grpSpLocks/>
          </p:cNvGrpSpPr>
          <p:nvPr/>
        </p:nvGrpSpPr>
        <p:grpSpPr bwMode="auto">
          <a:xfrm>
            <a:off x="5800718" y="3140079"/>
            <a:ext cx="781048" cy="769938"/>
            <a:chOff x="2127" y="3214"/>
            <a:chExt cx="492" cy="485"/>
          </a:xfrm>
        </p:grpSpPr>
        <p:sp>
          <p:nvSpPr>
            <p:cNvPr id="100396" name="Rectangle 39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397" name="Text Box 40"/>
            <p:cNvSpPr txBox="1">
              <a:spLocks noChangeArrowheads="1"/>
            </p:cNvSpPr>
            <p:nvPr/>
          </p:nvSpPr>
          <p:spPr bwMode="auto">
            <a:xfrm>
              <a:off x="2127" y="3432"/>
              <a:ext cx="4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B</a:t>
              </a:r>
              <a:r>
                <a:rPr lang="en-US" dirty="0">
                  <a:latin typeface="Helvetica" pitchFamily="2" charset="0"/>
                  <a:cs typeface="Arial" charset="0"/>
                </a:rPr>
                <a:t>( )</a:t>
              </a:r>
            </a:p>
          </p:txBody>
        </p:sp>
        <p:sp>
          <p:nvSpPr>
            <p:cNvPr id="100398" name="Text Box 41"/>
            <p:cNvSpPr txBox="1">
              <a:spLocks noChangeArrowheads="1"/>
            </p:cNvSpPr>
            <p:nvPr/>
          </p:nvSpPr>
          <p:spPr bwMode="auto">
            <a:xfrm>
              <a:off x="2346" y="3214"/>
              <a:ext cx="21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dirty="0">
                  <a:latin typeface="Helvetica" pitchFamily="2" charset="0"/>
                  <a:cs typeface="Arial" charset="0"/>
                </a:rPr>
                <a:t>.</a:t>
              </a:r>
            </a:p>
          </p:txBody>
        </p:sp>
        <p:sp>
          <p:nvSpPr>
            <p:cNvPr id="100399" name="Text Box 42"/>
            <p:cNvSpPr txBox="1">
              <a:spLocks noChangeArrowheads="1"/>
            </p:cNvSpPr>
            <p:nvPr/>
          </p:nvSpPr>
          <p:spPr bwMode="auto">
            <a:xfrm>
              <a:off x="2215" y="3331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75" name="Group 43"/>
          <p:cNvGrpSpPr>
            <a:grpSpLocks/>
          </p:cNvGrpSpPr>
          <p:nvPr/>
        </p:nvGrpSpPr>
        <p:grpSpPr bwMode="auto">
          <a:xfrm>
            <a:off x="7024689" y="2768603"/>
            <a:ext cx="638175" cy="584201"/>
            <a:chOff x="2862" y="1573"/>
            <a:chExt cx="402" cy="368"/>
          </a:xfrm>
        </p:grpSpPr>
        <p:sp>
          <p:nvSpPr>
            <p:cNvPr id="100394" name="Oval 44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395" name="Text Box 45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6" name="Line 46"/>
          <p:cNvSpPr>
            <a:spLocks noChangeShapeType="1"/>
          </p:cNvSpPr>
          <p:nvPr/>
        </p:nvSpPr>
        <p:spPr bwMode="auto">
          <a:xfrm>
            <a:off x="5357813" y="36528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100377" name="Group 47"/>
          <p:cNvGrpSpPr>
            <a:grpSpLocks/>
          </p:cNvGrpSpPr>
          <p:nvPr/>
        </p:nvGrpSpPr>
        <p:grpSpPr bwMode="auto">
          <a:xfrm>
            <a:off x="6515088" y="3535365"/>
            <a:ext cx="1089022" cy="560388"/>
            <a:chOff x="3464" y="648"/>
            <a:chExt cx="686" cy="353"/>
          </a:xfrm>
        </p:grpSpPr>
        <p:sp>
          <p:nvSpPr>
            <p:cNvPr id="100392" name="Text Box 48"/>
            <p:cNvSpPr txBox="1">
              <a:spLocks noChangeArrowheads="1"/>
            </p:cNvSpPr>
            <p:nvPr/>
          </p:nvSpPr>
          <p:spPr bwMode="auto">
            <a:xfrm>
              <a:off x="3464" y="749"/>
              <a:ext cx="6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B</a:t>
              </a:r>
              <a:r>
                <a:rPr lang="en-US" dirty="0">
                  <a:latin typeface="Helvetica" pitchFamily="2" charset="0"/>
                  <a:cs typeface="Arial" charset="0"/>
                </a:rPr>
                <a:t>(K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S</a:t>
              </a:r>
              <a:r>
                <a:rPr lang="en-US" dirty="0">
                  <a:latin typeface="Helvetica" pitchFamily="2" charset="0"/>
                  <a:cs typeface="Arial" charset="0"/>
                </a:rPr>
                <a:t> )</a:t>
              </a:r>
            </a:p>
          </p:txBody>
        </p:sp>
        <p:sp>
          <p:nvSpPr>
            <p:cNvPr id="100393" name="Text Box 49"/>
            <p:cNvSpPr txBox="1">
              <a:spLocks noChangeArrowheads="1"/>
            </p:cNvSpPr>
            <p:nvPr/>
          </p:nvSpPr>
          <p:spPr bwMode="auto">
            <a:xfrm>
              <a:off x="3565" y="648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8" name="Freeform 50"/>
          <p:cNvSpPr>
            <a:spLocks/>
          </p:cNvSpPr>
          <p:nvPr/>
        </p:nvSpPr>
        <p:spPr bwMode="auto">
          <a:xfrm>
            <a:off x="6559550" y="2433638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79" name="Freeform 51"/>
          <p:cNvSpPr>
            <a:spLocks/>
          </p:cNvSpPr>
          <p:nvPr/>
        </p:nvSpPr>
        <p:spPr bwMode="auto">
          <a:xfrm flipV="1">
            <a:off x="6581775" y="3254376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80" name="Text Box 52"/>
          <p:cNvSpPr txBox="1">
            <a:spLocks noChangeArrowheads="1"/>
          </p:cNvSpPr>
          <p:nvPr/>
        </p:nvSpPr>
        <p:spPr bwMode="auto">
          <a:xfrm>
            <a:off x="6345594" y="1597025"/>
            <a:ext cx="5501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latin typeface="Helvetica" pitchFamily="2" charset="0"/>
                <a:cs typeface="Arial" charset="0"/>
              </a:rPr>
              <a:t>S</a:t>
            </a:r>
          </a:p>
        </p:txBody>
      </p:sp>
      <p:sp>
        <p:nvSpPr>
          <p:cNvPr id="100381" name="Line 53"/>
          <p:cNvSpPr>
            <a:spLocks noChangeShapeType="1"/>
          </p:cNvSpPr>
          <p:nvPr/>
        </p:nvSpPr>
        <p:spPr bwMode="auto">
          <a:xfrm>
            <a:off x="6429375" y="186848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100382" name="Group 54"/>
          <p:cNvGrpSpPr>
            <a:grpSpLocks/>
          </p:cNvGrpSpPr>
          <p:nvPr/>
        </p:nvGrpSpPr>
        <p:grpSpPr bwMode="auto">
          <a:xfrm>
            <a:off x="5759459" y="3868739"/>
            <a:ext cx="515939" cy="665163"/>
            <a:chOff x="2622" y="674"/>
            <a:chExt cx="325" cy="419"/>
          </a:xfrm>
        </p:grpSpPr>
        <p:sp>
          <p:nvSpPr>
            <p:cNvPr id="100390" name="Text Box 55"/>
            <p:cNvSpPr txBox="1">
              <a:spLocks noChangeArrowheads="1"/>
            </p:cNvSpPr>
            <p:nvPr/>
          </p:nvSpPr>
          <p:spPr bwMode="auto">
            <a:xfrm>
              <a:off x="2622" y="763"/>
              <a:ext cx="3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B</a:t>
              </a: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391" name="Text Box 56"/>
            <p:cNvSpPr txBox="1">
              <a:spLocks noChangeArrowheads="1"/>
            </p:cNvSpPr>
            <p:nvPr/>
          </p:nvSpPr>
          <p:spPr bwMode="auto">
            <a:xfrm>
              <a:off x="2711" y="674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100383" name="Line 57"/>
          <p:cNvSpPr>
            <a:spLocks noChangeShapeType="1"/>
          </p:cNvSpPr>
          <p:nvPr/>
        </p:nvSpPr>
        <p:spPr bwMode="auto">
          <a:xfrm>
            <a:off x="6191250" y="390683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pic>
        <p:nvPicPr>
          <p:cNvPr id="100384" name="Picture 58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280150" y="4181476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85" name="Line 59"/>
          <p:cNvSpPr>
            <a:spLocks noChangeShapeType="1"/>
          </p:cNvSpPr>
          <p:nvPr/>
        </p:nvSpPr>
        <p:spPr bwMode="auto">
          <a:xfrm flipV="1">
            <a:off x="7562850" y="3028950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86" name="Text Box 60"/>
          <p:cNvSpPr txBox="1">
            <a:spLocks noChangeArrowheads="1"/>
          </p:cNvSpPr>
          <p:nvPr/>
        </p:nvSpPr>
        <p:spPr bwMode="auto">
          <a:xfrm>
            <a:off x="8345006" y="2984500"/>
            <a:ext cx="1051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Internet</a:t>
            </a:r>
          </a:p>
        </p:txBody>
      </p:sp>
      <p:sp>
        <p:nvSpPr>
          <p:cNvPr id="100387" name="Text Box 61"/>
          <p:cNvSpPr txBox="1">
            <a:spLocks noChangeArrowheads="1"/>
          </p:cNvSpPr>
          <p:nvPr/>
        </p:nvSpPr>
        <p:spPr bwMode="auto">
          <a:xfrm>
            <a:off x="4935894" y="3470275"/>
            <a:ext cx="5501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latin typeface="Helvetica" pitchFamily="2" charset="0"/>
                <a:cs typeface="Arial" charset="0"/>
              </a:rPr>
              <a:t>S</a:t>
            </a:r>
          </a:p>
        </p:txBody>
      </p:sp>
      <p:pic>
        <p:nvPicPr>
          <p:cNvPr id="100388" name="Picture 62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933950" y="3835401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44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113394" cy="1325563"/>
          </a:xfrm>
        </p:spPr>
        <p:txBody>
          <a:bodyPr/>
          <a:lstStyle/>
          <a:p>
            <a:r>
              <a:rPr lang="en-US" dirty="0"/>
              <a:t>TLS/SSL and the rest of the protocol stack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2967039" y="1603376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6009664" y="1603376"/>
            <a:ext cx="3118737" cy="2719388"/>
            <a:chOff x="2312" y="1773"/>
            <a:chExt cx="1961" cy="1713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2889" y="2233"/>
              <a:ext cx="7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TLS/SSL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312" y="3234"/>
              <a:ext cx="19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application with TLS/SSL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786148" y="4782791"/>
            <a:ext cx="1061970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TLS/SSL 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C and Java libraries/classes readily available</a:t>
            </a:r>
          </a:p>
          <a:p>
            <a:pPr marL="623888" lvl="1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Ex: OpenSSL</a:t>
            </a: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1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  <a:prstDash val="solid"/>
          <a:tailEnd type="triangle" w="lg" len="lg"/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1352</Words>
  <Application>Microsoft Macintosh PowerPoint</Application>
  <PresentationFormat>Widescreen</PresentationFormat>
  <Paragraphs>261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Helvetica</vt:lpstr>
      <vt:lpstr>Times New Roman</vt:lpstr>
      <vt:lpstr>Wingdings</vt:lpstr>
      <vt:lpstr>ZapfDingbats</vt:lpstr>
      <vt:lpstr>Office Theme</vt:lpstr>
      <vt:lpstr>PowerPoint Presentation</vt:lpstr>
      <vt:lpstr>Review: Some key security properties</vt:lpstr>
      <vt:lpstr>Review: Mechanisms to get properties</vt:lpstr>
      <vt:lpstr>PowerPoint Presentation</vt:lpstr>
      <vt:lpstr>How should apps use security?</vt:lpstr>
      <vt:lpstr>Transport Layer Security (TLS)</vt:lpstr>
      <vt:lpstr>Goals of TLS</vt:lpstr>
      <vt:lpstr>Could do something like this… (PGP)</vt:lpstr>
      <vt:lpstr>TLS/SSL and the rest of the protocol stack</vt:lpstr>
      <vt:lpstr>Step (1): a simple handshake</vt:lpstr>
      <vt:lpstr>Step (2): key derivation</vt:lpstr>
      <vt:lpstr>Step (3): Data records</vt:lpstr>
      <vt:lpstr>Goals of TLS</vt:lpstr>
      <vt:lpstr>TLS/SSL “Cipher Suite”</vt:lpstr>
      <vt:lpstr>Handshake with Negotiation</vt:lpstr>
      <vt:lpstr>PowerPoint Presentation</vt:lpstr>
      <vt:lpstr>PowerPoint Presentation</vt:lpstr>
      <vt:lpstr>QUIC handshake</vt:lpstr>
      <vt:lpstr>Goals of QUIC handshake</vt:lpstr>
      <vt:lpstr>Initial 1-RTT handshake</vt:lpstr>
      <vt:lpstr>Initial 1-RTT handshake</vt:lpstr>
      <vt:lpstr>Initial 1–RTT handshake</vt:lpstr>
      <vt:lpstr>Other handshake details</vt:lpstr>
      <vt:lpstr>Important principle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1160</cp:revision>
  <cp:lastPrinted>2019-10-03T17:55:02Z</cp:lastPrinted>
  <dcterms:created xsi:type="dcterms:W3CDTF">2019-09-25T10:37:02Z</dcterms:created>
  <dcterms:modified xsi:type="dcterms:W3CDTF">2019-10-21T14:27:17Z</dcterms:modified>
</cp:coreProperties>
</file>