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89" r:id="rId2"/>
    <p:sldId id="292" r:id="rId3"/>
    <p:sldId id="294" r:id="rId4"/>
    <p:sldId id="345" r:id="rId5"/>
    <p:sldId id="346" r:id="rId6"/>
    <p:sldId id="342" r:id="rId7"/>
    <p:sldId id="297" r:id="rId8"/>
    <p:sldId id="299" r:id="rId9"/>
    <p:sldId id="343" r:id="rId10"/>
    <p:sldId id="298" r:id="rId11"/>
    <p:sldId id="303" r:id="rId12"/>
    <p:sldId id="302" r:id="rId13"/>
    <p:sldId id="304" r:id="rId14"/>
    <p:sldId id="344" r:id="rId15"/>
    <p:sldId id="824" r:id="rId16"/>
    <p:sldId id="347" r:id="rId17"/>
    <p:sldId id="311" r:id="rId18"/>
    <p:sldId id="320" r:id="rId19"/>
    <p:sldId id="309" r:id="rId20"/>
    <p:sldId id="312" r:id="rId21"/>
    <p:sldId id="822" r:id="rId22"/>
    <p:sldId id="823" r:id="rId23"/>
    <p:sldId id="348" r:id="rId24"/>
    <p:sldId id="321" r:id="rId25"/>
    <p:sldId id="315" r:id="rId26"/>
    <p:sldId id="349" r:id="rId27"/>
    <p:sldId id="318" r:id="rId28"/>
    <p:sldId id="323" r:id="rId29"/>
    <p:sldId id="324" r:id="rId30"/>
    <p:sldId id="325" r:id="rId31"/>
    <p:sldId id="350" r:id="rId32"/>
    <p:sldId id="326" r:id="rId33"/>
    <p:sldId id="328" r:id="rId34"/>
    <p:sldId id="329" r:id="rId35"/>
    <p:sldId id="330" r:id="rId36"/>
    <p:sldId id="331" r:id="rId37"/>
    <p:sldId id="33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09"/>
    <p:restoredTop sz="94643"/>
  </p:normalViewPr>
  <p:slideViewPr>
    <p:cSldViewPr snapToGrid="0" snapToObjects="1">
      <p:cViewPr varScale="1">
        <p:scale>
          <a:sx n="96" d="100"/>
          <a:sy n="96" d="100"/>
        </p:scale>
        <p:origin x="1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036842-F4B2-CA4A-A041-1B02751853C8}" type="slidenum">
              <a:rPr lang="en-US" altLang="x-none" sz="1300" b="0">
                <a:latin typeface="Times New Roman" charset="0"/>
              </a:rPr>
              <a:pPr eaLnBrk="1" hangingPunct="1"/>
              <a:t>18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14207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05D48-7F7B-BC49-9496-38BA72EAE6A3}" type="slidenum">
              <a:rPr lang="en-US" altLang="x-none" sz="1300" b="0">
                <a:latin typeface="Times New Roman" charset="0"/>
              </a:rPr>
              <a:pPr eaLnBrk="1" hangingPunct="1"/>
              <a:t>27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0656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47B79C-1075-7D47-9C44-F77C1EB5CD1D}" type="slidenum">
              <a:rPr lang="en-US" altLang="x-none" sz="1300" b="0">
                <a:latin typeface="Times New Roman" charset="0"/>
              </a:rPr>
              <a:pPr eaLnBrk="1" hangingPunct="1"/>
              <a:t>29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6062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23417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75450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Internet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94004" y="5137691"/>
            <a:ext cx="3935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IP is the “thin waist” of the Internet, enabling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interoperability across apps &amp; network media</a:t>
            </a:r>
          </a:p>
        </p:txBody>
      </p:sp>
    </p:spTree>
    <p:extLst>
      <p:ext uri="{BB962C8B-B14F-4D97-AF65-F5344CB8AC3E}">
        <p14:creationId xmlns:p14="http://schemas.microsoft.com/office/powerpoint/2010/main" val="20617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8" y="3369419"/>
            <a:ext cx="28181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takes on info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28181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H="1">
            <a:off x="4056739" y="3660240"/>
            <a:ext cx="452234" cy="596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181899" y="3939251"/>
            <a:ext cx="425391" cy="7205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63287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534237" y="2598003"/>
            <a:ext cx="1112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236350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7388-3FBA-3F4B-9246-25B69278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and what they correspond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36B3-2F2A-934F-9028-07516BCB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address (</a:t>
            </a:r>
            <a:r>
              <a:rPr lang="en-US" dirty="0">
                <a:solidFill>
                  <a:srgbClr val="C00000"/>
                </a:solidFill>
              </a:rPr>
              <a:t>TCP/UDP port</a:t>
            </a:r>
            <a:r>
              <a:rPr lang="en-US" dirty="0"/>
              <a:t>): app-level conversation</a:t>
            </a:r>
          </a:p>
          <a:p>
            <a:endParaRPr lang="en-US" dirty="0"/>
          </a:p>
          <a:p>
            <a:r>
              <a:rPr lang="en-US" dirty="0"/>
              <a:t>Network-level address (</a:t>
            </a:r>
            <a:r>
              <a:rPr lang="en-US" dirty="0">
                <a:solidFill>
                  <a:srgbClr val="C00000"/>
                </a:solidFill>
              </a:rPr>
              <a:t>IP address</a:t>
            </a:r>
            <a:r>
              <a:rPr lang="en-US" dirty="0"/>
              <a:t>): point of attachment</a:t>
            </a:r>
          </a:p>
          <a:p>
            <a:endParaRPr lang="en-US" dirty="0"/>
          </a:p>
          <a:p>
            <a:r>
              <a:rPr lang="en-US" dirty="0"/>
              <a:t>Link-level address (</a:t>
            </a:r>
            <a:r>
              <a:rPr lang="en-US" dirty="0">
                <a:solidFill>
                  <a:srgbClr val="C00000"/>
                </a:solidFill>
              </a:rPr>
              <a:t>MAC address</a:t>
            </a:r>
            <a:r>
              <a:rPr lang="en-US" dirty="0"/>
              <a:t>): device</a:t>
            </a:r>
          </a:p>
          <a:p>
            <a:endParaRPr lang="en-US" dirty="0"/>
          </a:p>
          <a:p>
            <a:r>
              <a:rPr lang="en-US" dirty="0"/>
              <a:t>Q: do you need all of them or can you get rid of some?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3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C80-0F61-1246-9DC8-CA357BA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all the addresses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D6D3-FBB2-B64D-99D3-24447DB6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You, as the user, only know the application address of your destination (</a:t>
            </a:r>
            <a:r>
              <a:rPr lang="en-US" b="1" dirty="0" err="1"/>
              <a:t>google.com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Where do all the other addresses come from?</a:t>
            </a:r>
          </a:p>
          <a:p>
            <a:endParaRPr lang="en-US" dirty="0"/>
          </a:p>
          <a:p>
            <a:r>
              <a:rPr lang="en-US" dirty="0"/>
              <a:t>Do we need all these addresses, or can we get rid of some?</a:t>
            </a:r>
          </a:p>
          <a:p>
            <a:endParaRPr lang="en-US" dirty="0"/>
          </a:p>
          <a:p>
            <a:r>
              <a:rPr lang="en-US" dirty="0"/>
              <a:t>Should addresses correspond to the endpoint, or point of attachment, or to the application?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4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 in ARP)</a:t>
            </a:r>
          </a:p>
          <a:p>
            <a:pPr lvl="1"/>
            <a:r>
              <a:rPr lang="en-US" altLang="en-US" dirty="0"/>
              <a:t>Tell everyone (e.g., pushing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pPr lvl="1"/>
            <a:r>
              <a:rPr lang="en-US" altLang="en-US" dirty="0"/>
              <a:t>Fix a value a priori (e.g., </a:t>
            </a:r>
            <a:r>
              <a:rPr lang="en-US" altLang="en-US" dirty="0" err="1"/>
              <a:t>dst</a:t>
            </a:r>
            <a:r>
              <a:rPr lang="en-US" altLang="en-US" dirty="0"/>
              <a:t> port 80 is typically HTTP)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</a:t>
            </a:r>
            <a:r>
              <a:rPr lang="en-US" altLang="en-US" dirty="0">
                <a:solidFill>
                  <a:srgbClr val="C00000"/>
                </a:solidFill>
              </a:rPr>
              <a:t>DNS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262689" y="510063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1" name="Clip" r:id="rId4" imgW="24269700" imgH="20129500" progId="MS_ClipArt_Gallery.2">
                  <p:embed/>
                </p:oleObj>
              </mc:Choice>
              <mc:Fallback>
                <p:oleObj name="Clip" r:id="rId4" imgW="24269700" imgH="20129500" progId="MS_ClipArt_Gallery.2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9" y="5100639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430839" y="5678489"/>
            <a:ext cx="18446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Comic Sans MS" charset="0"/>
              </a:rPr>
              <a:t>requesting host</a:t>
            </a:r>
            <a:endParaRPr lang="en-US" altLang="x-none" sz="2400" b="0">
              <a:latin typeface="Times New Roman" charset="0"/>
            </a:endParaRPr>
          </a:p>
          <a:p>
            <a:r>
              <a:rPr lang="en-US" altLang="x-none" sz="1600"/>
              <a:t>cis.poly.edu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658101" y="6419852"/>
            <a:ext cx="2008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gaia.cs.umass.edu</a:t>
            </a:r>
            <a:endParaRPr lang="en-US" altLang="x-none" sz="1600" b="0" dirty="0">
              <a:latin typeface="Times New Roman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329612" y="58150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2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612" y="58150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6"/>
          <p:cNvGrpSpPr>
            <a:grpSpLocks/>
          </p:cNvGrpSpPr>
          <p:nvPr/>
        </p:nvGrpSpPr>
        <p:grpSpPr bwMode="auto">
          <a:xfrm>
            <a:off x="6510339" y="3025776"/>
            <a:ext cx="369887" cy="657225"/>
            <a:chOff x="4180" y="783"/>
            <a:chExt cx="150" cy="307"/>
          </a:xfrm>
        </p:grpSpPr>
        <p:sp>
          <p:nvSpPr>
            <p:cNvPr id="3180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7064376" y="12779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Comic Sans MS" charset="0"/>
              </a:rPr>
              <a:t>root DNS server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6559550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6673850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6959600" y="3179764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6959601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6883401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6750051" y="3741739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9" name="Group 22"/>
          <p:cNvGrpSpPr>
            <a:grpSpLocks/>
          </p:cNvGrpSpPr>
          <p:nvPr/>
        </p:nvGrpSpPr>
        <p:grpSpPr bwMode="auto">
          <a:xfrm>
            <a:off x="4365626" y="3116264"/>
            <a:ext cx="1998663" cy="611187"/>
            <a:chOff x="2800" y="2132"/>
            <a:chExt cx="1259" cy="385"/>
          </a:xfrm>
        </p:grpSpPr>
        <p:sp>
          <p:nvSpPr>
            <p:cNvPr id="31802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3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1800" b="0">
                  <a:latin typeface="Comic Sans MS" charset="0"/>
                </a:rPr>
                <a:t>local DNS server</a:t>
              </a:r>
              <a:endParaRPr lang="en-US" altLang="x-none" sz="2400" b="0">
                <a:latin typeface="Times New Roman" charset="0"/>
              </a:endParaRPr>
            </a:p>
            <a:p>
              <a:r>
                <a:rPr lang="en-US" altLang="x-none" sz="1600"/>
                <a:t>dns.poly.edu</a:t>
              </a:r>
              <a:endParaRPr lang="en-US" altLang="x-none" sz="1600" b="0">
                <a:latin typeface="Times New Roman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6270625" y="4568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1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6813550" y="223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7251700" y="24733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3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7566025" y="2882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4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7596188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8193088" y="4410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x-none" sz="2400" b="0">
              <a:latin typeface="Times New Roman" charset="0"/>
            </a:endParaRPr>
          </a:p>
        </p:txBody>
      </p:sp>
      <p:grpSp>
        <p:nvGrpSpPr>
          <p:cNvPr id="31766" name="Group 31"/>
          <p:cNvGrpSpPr>
            <a:grpSpLocks/>
          </p:cNvGrpSpPr>
          <p:nvPr/>
        </p:nvGrpSpPr>
        <p:grpSpPr bwMode="auto">
          <a:xfrm>
            <a:off x="7624764" y="1606551"/>
            <a:ext cx="369887" cy="657225"/>
            <a:chOff x="4180" y="783"/>
            <a:chExt cx="150" cy="307"/>
          </a:xfrm>
        </p:grpSpPr>
        <p:sp>
          <p:nvSpPr>
            <p:cNvPr id="31794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5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6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7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8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1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7" name="Group 40"/>
          <p:cNvGrpSpPr>
            <a:grpSpLocks/>
          </p:cNvGrpSpPr>
          <p:nvPr/>
        </p:nvGrpSpPr>
        <p:grpSpPr bwMode="auto">
          <a:xfrm>
            <a:off x="8453439" y="3035301"/>
            <a:ext cx="369887" cy="657225"/>
            <a:chOff x="4180" y="783"/>
            <a:chExt cx="150" cy="307"/>
          </a:xfrm>
        </p:grpSpPr>
        <p:sp>
          <p:nvSpPr>
            <p:cNvPr id="31786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9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0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8" name="Group 49"/>
          <p:cNvGrpSpPr>
            <a:grpSpLocks/>
          </p:cNvGrpSpPr>
          <p:nvPr/>
        </p:nvGrpSpPr>
        <p:grpSpPr bwMode="auto">
          <a:xfrm>
            <a:off x="8434389" y="4654551"/>
            <a:ext cx="369887" cy="657225"/>
            <a:chOff x="4180" y="783"/>
            <a:chExt cx="150" cy="307"/>
          </a:xfrm>
        </p:grpSpPr>
        <p:sp>
          <p:nvSpPr>
            <p:cNvPr id="31778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79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0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1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5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69" name="Text Box 58"/>
          <p:cNvSpPr txBox="1">
            <a:spLocks noChangeArrowheads="1"/>
          </p:cNvSpPr>
          <p:nvPr/>
        </p:nvSpPr>
        <p:spPr bwMode="auto">
          <a:xfrm>
            <a:off x="7516814" y="5226051"/>
            <a:ext cx="2617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 b="0">
                <a:latin typeface="Comic Sans MS" charset="0"/>
              </a:rPr>
              <a:t>authoritative DNS server</a:t>
            </a:r>
            <a:endParaRPr lang="en-US" altLang="x-none" sz="2400" b="0">
              <a:latin typeface="Times New Roman" charset="0"/>
            </a:endParaRPr>
          </a:p>
          <a:p>
            <a:r>
              <a:rPr lang="en-US" altLang="x-none" sz="1600"/>
              <a:t>dns.cs.umass.edu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7566025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6823075" y="45878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8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6892925" y="3511550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6853239" y="3627438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Text Box 63"/>
          <p:cNvSpPr txBox="1">
            <a:spLocks noChangeArrowheads="1"/>
          </p:cNvSpPr>
          <p:nvPr/>
        </p:nvSpPr>
        <p:spPr bwMode="auto">
          <a:xfrm>
            <a:off x="7824788" y="26495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Comic Sans MS" charset="0"/>
              </a:rPr>
              <a:t>TLD DNS server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31775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Domain Name System</a:t>
            </a:r>
          </a:p>
        </p:txBody>
      </p:sp>
      <p:sp>
        <p:nvSpPr>
          <p:cNvPr id="3177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1968501" y="1587501"/>
            <a:ext cx="3565525" cy="1381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x-none" sz="2400"/>
              <a:t>Host at cis.poly.edu wants IP address for </a:t>
            </a:r>
            <a:r>
              <a:rPr lang="en-US" altLang="x-none" sz="2400" b="1"/>
              <a:t>gaia.cs.umass.edu</a:t>
            </a:r>
          </a:p>
        </p:txBody>
      </p:sp>
      <p:sp>
        <p:nvSpPr>
          <p:cNvPr id="31777" name="TextBox 66"/>
          <p:cNvSpPr txBox="1">
            <a:spLocks noChangeArrowheads="1"/>
          </p:cNvSpPr>
          <p:nvPr/>
        </p:nvSpPr>
        <p:spPr bwMode="auto">
          <a:xfrm>
            <a:off x="1874839" y="5867401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Recursive query: #1</a:t>
            </a:r>
          </a:p>
          <a:p>
            <a:pPr eaLnBrk="1" hangingPunct="1"/>
            <a:r>
              <a:rPr lang="en-US" altLang="x-none"/>
              <a:t>Iterative queries: #2, 4, 6</a:t>
            </a:r>
          </a:p>
        </p:txBody>
      </p:sp>
    </p:spTree>
    <p:extLst>
      <p:ext uri="{BB962C8B-B14F-4D97-AF65-F5344CB8AC3E}">
        <p14:creationId xmlns:p14="http://schemas.microsoft.com/office/powerpoint/2010/main" val="25563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Routing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2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77556E-17 L 0.4099 -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E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computation: Routing</a:t>
            </a:r>
          </a:p>
        </p:txBody>
      </p:sp>
      <p:sp>
        <p:nvSpPr>
          <p:cNvPr id="70658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“I know where you are, but how do I get there?”</a:t>
            </a:r>
          </a:p>
          <a:p>
            <a:r>
              <a:rPr lang="en-US" altLang="en-US" dirty="0">
                <a:ea typeface="ＭＳ Ｐゴシック" charset="-128"/>
              </a:rPr>
              <a:t>End-to-end paths (e.g., source routing)</a:t>
            </a:r>
          </a:p>
          <a:p>
            <a:pPr lvl="1"/>
            <a:r>
              <a:rPr lang="en-US" altLang="en-US" dirty="0"/>
              <a:t>Each node picks the best end-to-end path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Spanning tree (e.g., Ethernet)</a:t>
            </a:r>
          </a:p>
          <a:p>
            <a:pPr lvl="1"/>
            <a:r>
              <a:rPr lang="en-US" altLang="en-US" dirty="0"/>
              <a:t>One tree that connects every pair of nodes</a:t>
            </a:r>
          </a:p>
          <a:p>
            <a:r>
              <a:rPr lang="en-US" altLang="en-US" dirty="0">
                <a:ea typeface="ＭＳ Ｐゴシック" charset="-128"/>
              </a:rPr>
              <a:t>Shortest paths (e.g., OSPF, IS-IS, RIP)</a:t>
            </a:r>
          </a:p>
          <a:p>
            <a:pPr lvl="1"/>
            <a:r>
              <a:rPr lang="en-US" altLang="en-US" dirty="0"/>
              <a:t>Shortest-path tree rooted at each node</a:t>
            </a:r>
          </a:p>
          <a:p>
            <a:r>
              <a:rPr lang="en-US" altLang="en-US" dirty="0">
                <a:ea typeface="ＭＳ Ｐゴシック" charset="-128"/>
              </a:rPr>
              <a:t>Locally optimal paths (e.g., BGP)</a:t>
            </a:r>
          </a:p>
          <a:p>
            <a:pPr lvl="1"/>
            <a:r>
              <a:rPr lang="en-US" altLang="en-US" dirty="0"/>
              <a:t>Each node selects the best among its neighbors</a:t>
            </a:r>
          </a:p>
          <a:p>
            <a:r>
              <a:rPr lang="en-US" altLang="en-US" dirty="0"/>
              <a:t>More on this in the next lecture…</a:t>
            </a:r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B2627-B6FB-E74D-A7FC-B724B4CF780B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334" y="1690688"/>
            <a:ext cx="2292574" cy="20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101" y="1302988"/>
            <a:ext cx="8192217" cy="91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 (AS) (a.k.a. “domains”)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30149" y="2636396"/>
            <a:ext cx="4711684" cy="22621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/>
              <a:t>AS’es</a:t>
            </a:r>
            <a:endParaRPr lang="en-US" sz="2400" dirty="0"/>
          </a:p>
          <a:p>
            <a:r>
              <a:rPr lang="en-US" sz="2400" dirty="0"/>
              <a:t>gateways perform inter-domain routing (as well as intra-domain routing)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233" y="2540178"/>
            <a:ext cx="5718407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Helvetica" pitchFamily="2" charset="0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all routers in AS must run </a:t>
            </a:r>
            <a:r>
              <a:rPr lang="en-US" altLang="ja-JP" sz="2400" i="1" dirty="0">
                <a:solidFill>
                  <a:srgbClr val="00009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routers in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AS can run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gateway router: at “edge” of its own AS, has link(s) to router(s) in other </a:t>
            </a:r>
            <a:r>
              <a:rPr lang="en-US" sz="2400" dirty="0" err="1">
                <a:latin typeface="Helvetica" pitchFamily="2" charset="0"/>
              </a:rPr>
              <a:t>AS’es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32EC-83A8-104D-904B-F358F2B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16845"/>
            <a:ext cx="10515600" cy="1325563"/>
          </a:xfrm>
        </p:spPr>
        <p:txBody>
          <a:bodyPr/>
          <a:lstStyle/>
          <a:p>
            <a:r>
              <a:rPr lang="en-US" dirty="0"/>
              <a:t>The Internet’s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356520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1728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Intra-AS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8"/>
              <a:ext cx="736" cy="477"/>
              <a:chOff x="2402" y="2828"/>
              <a:chExt cx="736" cy="477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Helvetica" pitchFamily="2" charset="0"/>
                </a:rPr>
                <a:t>Forwarding</a:t>
              </a:r>
            </a:p>
            <a:p>
              <a:pPr algn="ctr" eaLnBrk="1" hangingPunct="1"/>
              <a:r>
                <a:rPr lang="en-US" sz="1400">
                  <a:latin typeface="Helvetica" pitchFamily="2" charset="0"/>
                </a:rPr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71"/>
              <a:chOff x="2016" y="1976"/>
              <a:chExt cx="316" cy="271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19" y="1976"/>
                <a:ext cx="312" cy="271"/>
                <a:chOff x="2897" y="2425"/>
                <a:chExt cx="319" cy="271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7" y="2425"/>
                  <a:ext cx="31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6638925" y="3082150"/>
            <a:ext cx="4651116" cy="3400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forwarding table 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routing determine entries for destinations within AS</a:t>
            </a:r>
          </a:p>
          <a:p>
            <a:pPr lvl="1"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45194-4F71-1540-BE64-81A4E590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Interconnected </a:t>
            </a:r>
            <a:r>
              <a:rPr lang="en-US" dirty="0" err="1"/>
              <a:t>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7E855-0745-B746-B72F-5961A8C85484}"/>
              </a:ext>
            </a:extLst>
          </p:cNvPr>
          <p:cNvSpPr txBox="1"/>
          <p:nvPr/>
        </p:nvSpPr>
        <p:spPr>
          <a:xfrm>
            <a:off x="125461" y="5359307"/>
            <a:ext cx="771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But how did the Google server and your laptop attach to the network in the first place? How did they get assigned their addresses?</a:t>
            </a:r>
          </a:p>
        </p:txBody>
      </p:sp>
    </p:spTree>
    <p:extLst>
      <p:ext uri="{BB962C8B-B14F-4D97-AF65-F5344CB8AC3E}">
        <p14:creationId xmlns:p14="http://schemas.microsoft.com/office/powerpoint/2010/main" val="12877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roles of the endpoint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1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roles of endpoint network software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x-none" sz="3200" dirty="0"/>
              <a:t>Bootstrapping the host into the network</a:t>
            </a:r>
          </a:p>
          <a:p>
            <a:pPr lvl="1"/>
            <a:r>
              <a:rPr lang="en-US" altLang="x-none" sz="2800" dirty="0"/>
              <a:t>How does the endpoint get an address?</a:t>
            </a:r>
          </a:p>
          <a:p>
            <a:pPr lvl="1"/>
            <a:r>
              <a:rPr lang="en-US" altLang="x-none" sz="2800" dirty="0"/>
              <a:t>How does the endpoint make itself known to others?</a:t>
            </a:r>
          </a:p>
          <a:p>
            <a:r>
              <a:rPr lang="en-US" altLang="x-none" sz="3200" dirty="0"/>
              <a:t>Providing an interface to networked applications</a:t>
            </a:r>
          </a:p>
          <a:p>
            <a:pPr lvl="1"/>
            <a:r>
              <a:rPr lang="en-US" altLang="x-none" sz="2800" dirty="0"/>
              <a:t>How do higher-level applications access the network?</a:t>
            </a:r>
          </a:p>
          <a:p>
            <a:pPr lvl="1"/>
            <a:r>
              <a:rPr lang="en-US" altLang="x-none" sz="2800" dirty="0"/>
              <a:t>What abstractions does the host provide to apps?</a:t>
            </a:r>
          </a:p>
          <a:p>
            <a:r>
              <a:rPr lang="en-US" altLang="x-none" sz="3200" dirty="0"/>
              <a:t>Distributed resource sharing</a:t>
            </a:r>
          </a:p>
          <a:p>
            <a:pPr lvl="1"/>
            <a:r>
              <a:rPr lang="en-US" altLang="x-none" sz="2800" dirty="0"/>
              <a:t>What roles does the host play in network resource allocation decisions?</a:t>
            </a:r>
          </a:p>
          <a:p>
            <a:r>
              <a:rPr lang="en-US" altLang="x-none" sz="3000" dirty="0"/>
              <a:t>… apart from other things.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D138EF-B530-8946-ABDB-55B3FFECD71A}" type="slidenum">
              <a:rPr lang="en-US" altLang="x-none" sz="1400" b="0">
                <a:latin typeface="Times New Roman" charset="0"/>
              </a:rPr>
              <a:pPr eaLnBrk="1" hangingPunct="1"/>
              <a:t>25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6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794-F0F7-C240-A7EB-BC8D97EF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512" y="365125"/>
            <a:ext cx="8859207" cy="1325563"/>
          </a:xfrm>
        </p:spPr>
        <p:txBody>
          <a:bodyPr/>
          <a:lstStyle/>
          <a:p>
            <a:r>
              <a:rPr lang="en-US" dirty="0"/>
              <a:t>(1) Bootstrapping host into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D7E7-CC23-2948-B3CB-C7CBA828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511" y="1825625"/>
            <a:ext cx="8859208" cy="4919732"/>
          </a:xfrm>
        </p:spPr>
        <p:txBody>
          <a:bodyPr>
            <a:normAutofit/>
          </a:bodyPr>
          <a:lstStyle/>
          <a:p>
            <a:r>
              <a:rPr lang="en-US" dirty="0"/>
              <a:t>The lowest level address is hard-wired</a:t>
            </a:r>
          </a:p>
          <a:p>
            <a:pPr lvl="1"/>
            <a:r>
              <a:rPr lang="en-US" dirty="0"/>
              <a:t>The network adapter (NIC) comes with MAC address</a:t>
            </a:r>
          </a:p>
          <a:p>
            <a:r>
              <a:rPr lang="en-US" dirty="0"/>
              <a:t>Higher-level addresses can be statically or dynamically configured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Statically configured, or dynamically with </a:t>
            </a:r>
            <a:r>
              <a:rPr lang="en-US" dirty="0">
                <a:solidFill>
                  <a:srgbClr val="C00000"/>
                </a:solidFill>
              </a:rPr>
              <a:t>DHCP</a:t>
            </a:r>
          </a:p>
          <a:p>
            <a:r>
              <a:rPr lang="en-US" dirty="0"/>
              <a:t>TCP port</a:t>
            </a:r>
          </a:p>
          <a:p>
            <a:pPr lvl="1"/>
            <a:r>
              <a:rPr lang="en-US" dirty="0"/>
              <a:t>Pick a transient value, ex. HTTP </a:t>
            </a:r>
            <a:r>
              <a:rPr lang="en-US" dirty="0" err="1"/>
              <a:t>src</a:t>
            </a:r>
            <a:r>
              <a:rPr lang="en-US" dirty="0"/>
              <a:t> port</a:t>
            </a:r>
          </a:p>
          <a:p>
            <a:pPr lvl="1"/>
            <a:r>
              <a:rPr lang="en-US" dirty="0"/>
              <a:t>… or a value agreed upon a priori, ex. HTTP </a:t>
            </a:r>
            <a:r>
              <a:rPr lang="en-US" dirty="0" err="1"/>
              <a:t>dst</a:t>
            </a:r>
            <a:r>
              <a:rPr lang="en-US" dirty="0"/>
              <a:t> port such as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E545AF-AC91-4747-B52B-01A30AC531C5}"/>
              </a:ext>
            </a:extLst>
          </p:cNvPr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AD8B72-5490-D14D-AB40-706A66D0A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8A9A78-A3F8-4542-AA7B-4A1B5DF4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901D2E-48EE-3D4D-99BB-B721E591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D8D102-EEEB-A040-8969-4FB681823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59E1228-B0B1-A64F-83CD-B7EBD229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5C371598-0BA7-0443-BCCA-A73D0E13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68" y="116572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57D52E88-BA9E-0F4B-83B7-45FE0074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667" y="1526495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93803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x-none" dirty="0"/>
              <a:t>Dynamic Host Configuration Protocol</a:t>
            </a:r>
          </a:p>
        </p:txBody>
      </p:sp>
      <p:pic>
        <p:nvPicPr>
          <p:cNvPr id="27653" name="Picture 7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7188" y="1433516"/>
            <a:ext cx="1327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3049588" y="2881315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arriving</a:t>
            </a:r>
            <a:br>
              <a:rPr lang="en-US" altLang="x-none" dirty="0"/>
            </a:br>
            <a:r>
              <a:rPr lang="en-US" altLang="x-none" dirty="0"/>
              <a:t>endpoint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8610601" y="408782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DHCP server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4251325" y="203041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795519">
            <a:off x="5095876" y="2055816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discover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795519">
            <a:off x="5095876" y="243999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(broadcast)</a:t>
            </a: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 flipH="1">
            <a:off x="4213225" y="318294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 rot="-847892">
            <a:off x="5170489" y="3335341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offer</a:t>
            </a:r>
          </a:p>
        </p:txBody>
      </p:sp>
      <p:sp>
        <p:nvSpPr>
          <p:cNvPr id="27661" name="Line 15"/>
          <p:cNvSpPr>
            <a:spLocks noChangeShapeType="1"/>
          </p:cNvSpPr>
          <p:nvPr/>
        </p:nvSpPr>
        <p:spPr bwMode="auto">
          <a:xfrm>
            <a:off x="4251325" y="4333879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 rot="795519">
            <a:off x="5159375" y="4359279"/>
            <a:ext cx="189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request</a:t>
            </a:r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H="1">
            <a:off x="4213225" y="5524504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 rot="-847892">
            <a:off x="5175251" y="5676904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ACK</a:t>
            </a:r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 rot="795519">
            <a:off x="5095876" y="474504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(broadcast)</a:t>
            </a:r>
          </a:p>
        </p:txBody>
      </p:sp>
      <p:sp>
        <p:nvSpPr>
          <p:cNvPr id="27666" name="TextBox 17"/>
          <p:cNvSpPr txBox="1">
            <a:spLocks noChangeArrowheads="1"/>
          </p:cNvSpPr>
          <p:nvPr/>
        </p:nvSpPr>
        <p:spPr bwMode="auto">
          <a:xfrm>
            <a:off x="1752600" y="3763966"/>
            <a:ext cx="24384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u="sng"/>
              <a:t>Host learns</a:t>
            </a:r>
            <a:br>
              <a:rPr lang="en-US" altLang="x-none"/>
            </a:br>
            <a:r>
              <a:rPr lang="en-US" altLang="x-none"/>
              <a:t>IP address,</a:t>
            </a:r>
          </a:p>
          <a:p>
            <a:pPr algn="l" eaLnBrk="1" hangingPunct="1"/>
            <a:r>
              <a:rPr lang="en-US" altLang="x-none"/>
              <a:t>Subnet mask, Gateway address, DNS server(s), and a lease time.</a:t>
            </a:r>
          </a:p>
        </p:txBody>
      </p: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51" y="2523576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28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(2) Socket: the interface to applications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Best-effort packet delivery is a clumsy abstraction</a:t>
            </a:r>
          </a:p>
          <a:p>
            <a:pPr lvl="1"/>
            <a:r>
              <a:rPr lang="en-US" altLang="x-none" dirty="0"/>
              <a:t>Applications typically want higher-level abstractions</a:t>
            </a:r>
          </a:p>
          <a:p>
            <a:pPr lvl="1"/>
            <a:r>
              <a:rPr lang="en-US" altLang="x-none" dirty="0"/>
              <a:t>Messages, uncorrupted data, reliable in-order delivery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Applications communicate using “sockets”</a:t>
            </a:r>
          </a:p>
          <a:p>
            <a:pPr lvl="1"/>
            <a:r>
              <a:rPr lang="en-US" altLang="x-none" dirty="0"/>
              <a:t>Stream socket: reliable stream of bytes (like a file)</a:t>
            </a:r>
          </a:p>
          <a:p>
            <a:pPr lvl="1"/>
            <a:r>
              <a:rPr lang="en-US" altLang="x-none" dirty="0"/>
              <a:t>Message socket: unreliable message delivery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1BD2-BD0B-3544-AA91-FE545F7D28F3}" type="slidenum">
              <a:rPr lang="en-US" altLang="x-none" sz="1400" b="0">
                <a:latin typeface="Times New Roman" charset="0"/>
              </a:rPr>
              <a:pPr eaLnBrk="1" hangingPunct="1"/>
              <a:t>28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293938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554913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678113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900988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2486026" y="32367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7785101" y="32240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2735263" y="44543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7977188" y="44670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>
            <a:off x="4751389" y="4467085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 flipV="1">
            <a:off x="4291014" y="4849673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Box 14"/>
          <p:cNvSpPr txBox="1">
            <a:spLocks noChangeArrowheads="1"/>
          </p:cNvSpPr>
          <p:nvPr/>
        </p:nvSpPr>
        <p:spPr bwMode="auto">
          <a:xfrm>
            <a:off x="12211050" y="28305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03634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9DDE2-C572-2E4D-81AE-000EDDD44173}" type="slidenum">
              <a:rPr lang="en-US" altLang="x-none" sz="1400" b="0">
                <a:latin typeface="Times New Roman" charset="0"/>
              </a:rPr>
              <a:pPr eaLnBrk="1" hangingPunct="1"/>
              <a:t>29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Basic Transport Features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err="1"/>
              <a:t>Demultiplexing</a:t>
            </a:r>
            <a:r>
              <a:rPr lang="en-US" altLang="x-none" b="1" dirty="0"/>
              <a:t>:</a:t>
            </a:r>
            <a:r>
              <a:rPr lang="en-US" altLang="x-none" dirty="0"/>
              <a:t> port numbers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b="1" dirty="0"/>
              <a:t>Error detection:</a:t>
            </a:r>
            <a:r>
              <a:rPr lang="en-US" altLang="x-none" dirty="0"/>
              <a:t> checksums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71713" y="2898779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6691313" y="2422529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8201025" y="254159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Web server</a:t>
            </a:r>
          </a:p>
          <a:p>
            <a:r>
              <a:rPr lang="en-US" altLang="x-none" sz="1600"/>
              <a:t>(</a:t>
            </a:r>
            <a:r>
              <a:rPr lang="en-US" altLang="x-none" sz="1600">
                <a:solidFill>
                  <a:srgbClr val="0000FF"/>
                </a:solidFill>
              </a:rPr>
              <a:t>port 80</a:t>
            </a:r>
            <a:r>
              <a:rPr lang="en-US" altLang="x-none" sz="1600"/>
              <a:t>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55838" y="250666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Client host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919913" y="2049467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Server host </a:t>
            </a:r>
            <a:r>
              <a:rPr lang="en-US" altLang="x-none" sz="1800">
                <a:solidFill>
                  <a:srgbClr val="009900"/>
                </a:solidFill>
              </a:rPr>
              <a:t>128.2.194.242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3414713" y="341312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8215313" y="348933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Echo server</a:t>
            </a:r>
          </a:p>
          <a:p>
            <a:r>
              <a:rPr lang="en-US" altLang="x-none" sz="1600"/>
              <a:t>(port 7)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651250" y="2362205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Service request for</a:t>
            </a:r>
          </a:p>
          <a:p>
            <a:r>
              <a:rPr lang="en-US" altLang="x-none">
                <a:solidFill>
                  <a:srgbClr val="009900"/>
                </a:solidFill>
              </a:rPr>
              <a:t>128.2.194.242</a:t>
            </a:r>
            <a:r>
              <a:rPr lang="en-US" altLang="x-none"/>
              <a:t>:</a:t>
            </a:r>
            <a:r>
              <a:rPr lang="en-US" altLang="x-none">
                <a:solidFill>
                  <a:srgbClr val="0000FF"/>
                </a:solidFill>
              </a:rPr>
              <a:t>80</a:t>
            </a:r>
          </a:p>
          <a:p>
            <a:r>
              <a:rPr lang="en-US" altLang="x-none"/>
              <a:t>(i.e., the Web server)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834313" y="3108329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843713" y="3184529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OS</a:t>
            </a:r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2446338" y="3211611"/>
            <a:ext cx="1062116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Client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3522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522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638550" y="5310188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IP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443539" y="5310188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payload</a:t>
            </a:r>
          </a:p>
        </p:txBody>
      </p:sp>
      <p:sp>
        <p:nvSpPr>
          <p:cNvPr id="36884" name="AutoShape 19"/>
          <p:cNvSpPr>
            <a:spLocks/>
          </p:cNvSpPr>
          <p:nvPr/>
        </p:nvSpPr>
        <p:spPr bwMode="auto">
          <a:xfrm rot="-5400000">
            <a:off x="6096795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49839" y="6373813"/>
            <a:ext cx="2292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59187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how to reach it?</a:t>
            </a:r>
          </a:p>
        </p:txBody>
      </p:sp>
    </p:spTree>
    <p:extLst>
      <p:ext uri="{BB962C8B-B14F-4D97-AF65-F5344CB8AC3E}">
        <p14:creationId xmlns:p14="http://schemas.microsoft.com/office/powerpoint/2010/main" val="914732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Adds support for a “stream of bytes” abstraction</a:t>
            </a:r>
          </a:p>
          <a:p>
            <a:pPr lvl="1"/>
            <a:r>
              <a:rPr lang="en-US" altLang="x-none" dirty="0"/>
              <a:t>Retransmitting lost or corrupted data</a:t>
            </a:r>
          </a:p>
          <a:p>
            <a:pPr lvl="1"/>
            <a:r>
              <a:rPr lang="en-US" altLang="x-none" dirty="0"/>
              <a:t>Putting out-of-order data back in order</a:t>
            </a:r>
          </a:p>
          <a:p>
            <a:pPr lvl="1"/>
            <a:r>
              <a:rPr lang="en-US" altLang="x-none" dirty="0"/>
              <a:t>Preventing overflow of the receiver buffer</a:t>
            </a:r>
          </a:p>
          <a:p>
            <a:pPr lvl="1"/>
            <a:r>
              <a:rPr lang="en-US" altLang="x-none" dirty="0"/>
              <a:t>Adapting the sending rate to alleviate congestion</a:t>
            </a:r>
          </a:p>
          <a:p>
            <a:pPr lvl="1"/>
            <a:r>
              <a:rPr lang="en-US" altLang="x-none" dirty="0"/>
              <a:t>Higher overhead, good for most stateful applications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30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2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5FD9-1452-FE4C-89E6-FADF62C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Socket: the interface to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8D2F-3226-C84B-AAA4-6DF9450B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socket is associated with five pieces of information:</a:t>
            </a:r>
          </a:p>
          <a:p>
            <a:pPr lvl="1"/>
            <a:r>
              <a:rPr lang="en-US" dirty="0"/>
              <a:t>Source and destination IP address</a:t>
            </a:r>
          </a:p>
          <a:p>
            <a:pPr lvl="1"/>
            <a:r>
              <a:rPr lang="en-US" dirty="0"/>
              <a:t>Source and destination port</a:t>
            </a:r>
          </a:p>
          <a:p>
            <a:pPr lvl="1"/>
            <a:r>
              <a:rPr lang="en-US" dirty="0"/>
              <a:t>Kind of transport protocol (TCP/UDP)</a:t>
            </a:r>
          </a:p>
          <a:p>
            <a:r>
              <a:rPr lang="en-US" dirty="0"/>
              <a:t>Together referred to as the </a:t>
            </a:r>
            <a:r>
              <a:rPr lang="en-US" dirty="0">
                <a:solidFill>
                  <a:srgbClr val="C00000"/>
                </a:solidFill>
              </a:rPr>
              <a:t>connection five-tuple</a:t>
            </a:r>
          </a:p>
          <a:p>
            <a:endParaRPr lang="en-US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5234BFF6-3743-4847-BD31-331B12E9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29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9BE5AC-6023-8246-98E7-0DFAC1F3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04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8811DC0-846D-514C-B9A7-3DF9EFE9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104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78664BF-55F2-5446-A75F-CD0D37C8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979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3AC0863-F204-E647-9AA5-CB7E05735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17" y="16335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0946131-8E23-DE4B-9DCB-A0A8A256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092" y="16208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326D560E-144B-9D49-BD4A-5AD8CBDC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254" y="28511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D873DBBA-3F63-5047-A188-73BEFDE33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179" y="28638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2" name="Cloud">
            <a:extLst>
              <a:ext uri="{FF2B5EF4-FFF2-40B4-BE49-F238E27FC236}">
                <a16:creationId xmlns:a16="http://schemas.microsoft.com/office/drawing/2014/main" id="{ABA0741B-C199-5442-9102-50053C075F0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698380" y="2863851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BC87729-11E9-584B-A7B1-28EB34131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005" y="3246439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4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Discussion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Is a socket between two IP addresses the right abstraction?</a:t>
            </a:r>
          </a:p>
          <a:p>
            <a:pPr lvl="1"/>
            <a:r>
              <a:rPr lang="en-US" altLang="x-none" dirty="0"/>
              <a:t>Mobile hosts?</a:t>
            </a:r>
          </a:p>
          <a:p>
            <a:pPr lvl="1"/>
            <a:r>
              <a:rPr lang="en-US" altLang="x-none" dirty="0"/>
              <a:t>Replicated services?</a:t>
            </a:r>
          </a:p>
          <a:p>
            <a:endParaRPr lang="en-US" altLang="x-none" dirty="0"/>
          </a:p>
          <a:p>
            <a:r>
              <a:rPr lang="en-US" altLang="x-none" dirty="0"/>
              <a:t>Is end-to-end error detection and correction the right model?</a:t>
            </a:r>
          </a:p>
          <a:p>
            <a:pPr lvl="1"/>
            <a:r>
              <a:rPr lang="en-US" altLang="x-none" dirty="0"/>
              <a:t>High loss environments?</a:t>
            </a:r>
          </a:p>
          <a:p>
            <a:pPr lvl="1"/>
            <a:r>
              <a:rPr lang="en-US" altLang="x-none" dirty="0"/>
              <a:t>Expense of retransmitting over the entire path?</a:t>
            </a:r>
          </a:p>
          <a:p>
            <a:pPr marL="0" indent="0">
              <a:buNone/>
            </a:pPr>
            <a:endParaRPr lang="en-US" altLang="x-none" dirty="0"/>
          </a:p>
          <a:p>
            <a:endParaRPr lang="en-US" altLang="x-none" dirty="0"/>
          </a:p>
          <a:p>
            <a:pPr lvl="1"/>
            <a:endParaRPr lang="en-US" altLang="x-none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8E7AE8-C8CD-F54F-87BD-81FF96C6656C}" type="slidenum">
              <a:rPr lang="en-US" altLang="x-none" sz="1400" b="0">
                <a:latin typeface="Times New Roman" charset="0"/>
              </a:rPr>
              <a:pPr eaLnBrk="1" hangingPunct="1"/>
              <a:t>32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(3) Distributed sharing of the network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Best-effort network easily becomes overloaded</a:t>
            </a:r>
          </a:p>
          <a:p>
            <a:pPr lvl="1"/>
            <a:r>
              <a:rPr lang="en-US" altLang="x-none" dirty="0"/>
              <a:t>No mechanism to “block” excess calls</a:t>
            </a:r>
          </a:p>
          <a:p>
            <a:pPr lvl="1"/>
            <a:r>
              <a:rPr lang="en-US" altLang="x-none" dirty="0"/>
              <a:t>Instead excess packets are simply dropped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Shared Ethernet medium: frame collisions</a:t>
            </a:r>
          </a:p>
          <a:p>
            <a:pPr lvl="1"/>
            <a:r>
              <a:rPr lang="en-US" altLang="x-none" dirty="0"/>
              <a:t>Ethernet switches and IP routers: full packet buffers </a:t>
            </a:r>
          </a:p>
          <a:p>
            <a:r>
              <a:rPr lang="en-US" altLang="x-none" dirty="0"/>
              <a:t>Quickly leads to </a:t>
            </a:r>
            <a:r>
              <a:rPr lang="en-US" altLang="x-none" dirty="0">
                <a:solidFill>
                  <a:srgbClr val="C00000"/>
                </a:solidFill>
              </a:rPr>
              <a:t>congestion collapse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424" y="631190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E008DE-63E9-9B46-B0BD-615E28A73DE7}" type="slidenum">
              <a:rPr lang="en-US" altLang="x-none" sz="1400" b="0">
                <a:latin typeface="Times New Roman" charset="0"/>
              </a:rPr>
              <a:pPr eaLnBrk="1" hangingPunct="1"/>
              <a:t>33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3330368" y="4761006"/>
            <a:ext cx="0" cy="169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3343069" y="6461219"/>
            <a:ext cx="235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4130468" y="6453281"/>
            <a:ext cx="755040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Load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1636910" y="5327743"/>
            <a:ext cx="1516467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dirty="0">
                <a:latin typeface="Times New Roman" charset="0"/>
              </a:rPr>
              <a:t>Useful work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3343068" y="5303931"/>
            <a:ext cx="963612" cy="11572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994" name="AutoShape 10"/>
          <p:cNvCxnSpPr>
            <a:cxnSpLocks noChangeShapeType="1"/>
          </p:cNvCxnSpPr>
          <p:nvPr/>
        </p:nvCxnSpPr>
        <p:spPr bwMode="auto">
          <a:xfrm rot="16200000" flipH="1">
            <a:off x="4291599" y="5339650"/>
            <a:ext cx="1092200" cy="1068388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240131" y="5215032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/>
              <a:t>“congestion</a:t>
            </a:r>
          </a:p>
          <a:p>
            <a:pPr algn="l"/>
            <a:r>
              <a:rPr lang="en-US" altLang="x-none" sz="1600"/>
              <a:t>collapse”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6987937" y="5006886"/>
            <a:ext cx="4534137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0" dirty="0">
                <a:latin typeface="Helvetica" pitchFamily="2" charset="0"/>
              </a:rPr>
              <a:t>Increase in load that results in a </a:t>
            </a:r>
            <a:r>
              <a:rPr lang="en-US" altLang="x-none" sz="2400" b="0" i="1" dirty="0">
                <a:latin typeface="Helvetica" pitchFamily="2" charset="0"/>
              </a:rPr>
              <a:t>decrease</a:t>
            </a:r>
            <a:r>
              <a:rPr lang="en-US" altLang="x-none" sz="2400" b="0" dirty="0">
                <a:latin typeface="Helvetica" pitchFamily="2" charset="0"/>
              </a:rPr>
              <a:t> in useful work done.</a:t>
            </a:r>
          </a:p>
        </p:txBody>
      </p:sp>
    </p:spTree>
    <p:extLst>
      <p:ext uri="{BB962C8B-B14F-4D97-AF65-F5344CB8AC3E}">
        <p14:creationId xmlns:p14="http://schemas.microsoft.com/office/powerpoint/2010/main" val="183656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Endpoints adjust to congestion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x-none" dirty="0"/>
              <a:t>End hosts adapt their sending rates: </a:t>
            </a:r>
            <a:r>
              <a:rPr lang="en-US" altLang="x-none" i="1" dirty="0">
                <a:solidFill>
                  <a:srgbClr val="C00000"/>
                </a:solidFill>
              </a:rPr>
              <a:t>congestion control</a:t>
            </a:r>
          </a:p>
          <a:p>
            <a:pPr lvl="1"/>
            <a:r>
              <a:rPr lang="en-US" altLang="x-none" dirty="0"/>
              <a:t>In response to network conditions</a:t>
            </a:r>
          </a:p>
          <a:p>
            <a:r>
              <a:rPr lang="en-US" altLang="x-none" dirty="0"/>
              <a:t>Learning that the network is congested</a:t>
            </a:r>
          </a:p>
          <a:p>
            <a:pPr lvl="1"/>
            <a:r>
              <a:rPr lang="en-US" altLang="x-none" dirty="0"/>
              <a:t>Shared Ethernet: carrier sense multiple access </a:t>
            </a:r>
          </a:p>
          <a:p>
            <a:pPr lvl="2"/>
            <a:r>
              <a:rPr lang="en-US" altLang="x-none" dirty="0"/>
              <a:t>Seeing your own frame collide with others</a:t>
            </a:r>
          </a:p>
          <a:p>
            <a:pPr lvl="1"/>
            <a:r>
              <a:rPr lang="en-US" altLang="x-none" dirty="0"/>
              <a:t>IP network: observing your end-to-end performance</a:t>
            </a:r>
          </a:p>
          <a:p>
            <a:pPr lvl="2"/>
            <a:r>
              <a:rPr lang="en-US" altLang="x-none" dirty="0"/>
              <a:t>Packet delay or loss over the end-to-end path</a:t>
            </a:r>
          </a:p>
          <a:p>
            <a:r>
              <a:rPr lang="en-US" altLang="x-none" dirty="0"/>
              <a:t>Adapting to congestion</a:t>
            </a:r>
          </a:p>
          <a:p>
            <a:pPr lvl="1"/>
            <a:r>
              <a:rPr lang="en-US" altLang="x-none" dirty="0"/>
              <a:t>Slowing down the sending rate for the greater good</a:t>
            </a:r>
          </a:p>
          <a:p>
            <a:pPr lvl="1"/>
            <a:r>
              <a:rPr lang="en-US" altLang="x-none" dirty="0"/>
              <a:t>Slow down too little: don’t effectively relieve congestion</a:t>
            </a:r>
          </a:p>
          <a:p>
            <a:pPr lvl="1"/>
            <a:r>
              <a:rPr lang="en-US" altLang="x-none" dirty="0"/>
              <a:t>Slow down too much: lose application performance</a:t>
            </a:r>
          </a:p>
          <a:p>
            <a:pPr lvl="1"/>
            <a:endParaRPr lang="en-US" altLang="x-none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026F97-6CAE-AC4F-AC6C-E5A6FCDF5144}" type="slidenum">
              <a:rPr lang="en-US" altLang="x-none" sz="1400" b="0">
                <a:latin typeface="Times New Roman" charset="0"/>
              </a:rPr>
              <a:pPr eaLnBrk="1" hangingPunct="1"/>
              <a:t>34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3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Ethernet back-off mechanism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3733801"/>
            <a:ext cx="10991850" cy="3124200"/>
          </a:xfrm>
        </p:spPr>
        <p:txBody>
          <a:bodyPr/>
          <a:lstStyle/>
          <a:p>
            <a:r>
              <a:rPr lang="en-US" altLang="x-none" dirty="0"/>
              <a:t>Carrier sense: wait for link to be idle</a:t>
            </a:r>
          </a:p>
          <a:p>
            <a:pPr lvl="1"/>
            <a:r>
              <a:rPr lang="en-US" altLang="x-none" dirty="0"/>
              <a:t>If idle, start sending; if not, wait until idle</a:t>
            </a:r>
          </a:p>
          <a:p>
            <a:r>
              <a:rPr lang="en-US" altLang="x-none" dirty="0"/>
              <a:t>Collision detection: listen while transmitting</a:t>
            </a:r>
          </a:p>
          <a:p>
            <a:pPr lvl="1"/>
            <a:r>
              <a:rPr lang="en-US" altLang="x-none" dirty="0"/>
              <a:t>If collision: abort transmission, and send jam signal</a:t>
            </a:r>
          </a:p>
          <a:p>
            <a:r>
              <a:rPr lang="en-US" altLang="x-none" dirty="0"/>
              <a:t>Exponential back-off: wait before retransmitting</a:t>
            </a:r>
          </a:p>
          <a:p>
            <a:pPr lvl="1"/>
            <a:r>
              <a:rPr lang="en-US" altLang="x-none" dirty="0"/>
              <a:t>Wait random time, exponentially larger on each retry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952A29-42AD-A441-85D3-D28D82429C52}" type="slidenum">
              <a:rPr lang="en-US" altLang="x-none" sz="1400" b="0">
                <a:latin typeface="Times New Roman" charset="0"/>
              </a:rPr>
              <a:pPr eaLnBrk="1" hangingPunct="1"/>
              <a:t>35</a:t>
            </a:fld>
            <a:endParaRPr lang="en-US" altLang="x-none" sz="1400" b="0">
              <a:latin typeface="Times New Roman" charset="0"/>
            </a:endParaRPr>
          </a:p>
        </p:txBody>
      </p:sp>
      <p:pic>
        <p:nvPicPr>
          <p:cNvPr id="44037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4914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61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6235" cy="1325563"/>
          </a:xfrm>
        </p:spPr>
        <p:txBody>
          <a:bodyPr/>
          <a:lstStyle/>
          <a:p>
            <a:r>
              <a:rPr lang="en-US" altLang="x-none" dirty="0"/>
              <a:t>TCP congestion control (much more later)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Additive increase, multiplicative decrease</a:t>
            </a:r>
          </a:p>
          <a:p>
            <a:pPr lvl="1"/>
            <a:r>
              <a:rPr lang="en-US" altLang="x-none" dirty="0"/>
              <a:t>On packet loss, divide congestion window in half</a:t>
            </a:r>
          </a:p>
          <a:p>
            <a:pPr lvl="1"/>
            <a:r>
              <a:rPr lang="en-US" altLang="x-none" dirty="0"/>
              <a:t>On success for last window, increase window linearly</a:t>
            </a:r>
          </a:p>
          <a:p>
            <a:pPr marL="457200" lvl="1" indent="0">
              <a:buNone/>
            </a:pPr>
            <a:endParaRPr lang="en-US" altLang="x-none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63982-32B4-6E40-A5B4-AAB0CE115726}" type="slidenum">
              <a:rPr lang="en-US" altLang="x-none" sz="1400" b="0">
                <a:latin typeface="Times New Roman" charset="0"/>
              </a:rPr>
              <a:pPr eaLnBrk="1" hangingPunct="1"/>
              <a:t>36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5061" name="Freeform 3"/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9112563" y="5719763"/>
            <a:ext cx="1182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1377154" y="3874449"/>
            <a:ext cx="12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halved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1884364" y="6305550"/>
            <a:ext cx="7778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 dirty="0"/>
              <a:t>Other mechanisms: slow start, fast retransmit vs. 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196628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Discussion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What role should the network play in resource allocation? </a:t>
            </a:r>
          </a:p>
          <a:p>
            <a:pPr lvl="1"/>
            <a:r>
              <a:rPr lang="en-US" altLang="x-none" dirty="0"/>
              <a:t>Explicit feedback to the endpoints?</a:t>
            </a:r>
          </a:p>
          <a:p>
            <a:pPr lvl="1"/>
            <a:r>
              <a:rPr lang="en-US" altLang="x-none" dirty="0"/>
              <a:t>Enforcing an explicit rate allocation?</a:t>
            </a:r>
          </a:p>
          <a:p>
            <a:endParaRPr lang="en-US" altLang="x-none" dirty="0"/>
          </a:p>
          <a:p>
            <a:r>
              <a:rPr lang="en-US" altLang="x-none" dirty="0"/>
              <a:t>What is a good definition of fairness?</a:t>
            </a:r>
          </a:p>
          <a:p>
            <a:endParaRPr lang="en-US" altLang="x-none" dirty="0"/>
          </a:p>
          <a:p>
            <a:r>
              <a:rPr lang="en-US" altLang="x-none" dirty="0"/>
              <a:t>What about hosts who cheat to hog resources?</a:t>
            </a:r>
          </a:p>
          <a:p>
            <a:pPr lvl="1"/>
            <a:r>
              <a:rPr lang="en-US" altLang="x-none" dirty="0"/>
              <a:t>How to detect cheating?  How to prevent/punish?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1EF84-C4FC-F943-B06F-673DF13BE76F}" type="slidenum">
              <a:rPr lang="en-US" altLang="x-none" sz="1400" b="0">
                <a:latin typeface="Times New Roman" charset="0"/>
              </a:rPr>
              <a:pPr eaLnBrk="1" hangingPunct="1"/>
              <a:t>37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4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>
                <a:solidFill>
                  <a:srgbClr val="C00000"/>
                </a:solidFill>
              </a:rPr>
              <a:t>where the </a:t>
            </a:r>
            <a:r>
              <a:rPr lang="en-US" sz="4800" dirty="0" err="1">
                <a:solidFill>
                  <a:srgbClr val="C00000"/>
                </a:solidFill>
              </a:rPr>
              <a:t>google.com</a:t>
            </a:r>
            <a:r>
              <a:rPr lang="en-US" sz="4800" dirty="0">
                <a:solidFill>
                  <a:srgbClr val="C00000"/>
                </a:solidFill>
              </a:rPr>
              <a:t> server is,</a:t>
            </a:r>
            <a:br>
              <a:rPr lang="en-US" sz="4800" dirty="0">
                <a:solidFill>
                  <a:srgbClr val="C00000"/>
                </a:solidFill>
              </a:rPr>
            </a:br>
            <a:r>
              <a:rPr lang="en-US" sz="4800" dirty="0"/>
              <a:t>and how to reach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C1204-0D44-5E49-8DD0-32617266B18B}"/>
              </a:ext>
            </a:extLst>
          </p:cNvPr>
          <p:cNvSpPr txBox="1"/>
          <p:nvPr/>
        </p:nvSpPr>
        <p:spPr>
          <a:xfrm>
            <a:off x="4253947" y="4611756"/>
            <a:ext cx="678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Both your laptop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google.com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have many addresses.</a:t>
            </a:r>
          </a:p>
        </p:txBody>
      </p:sp>
    </p:spTree>
    <p:extLst>
      <p:ext uri="{BB962C8B-B14F-4D97-AF65-F5344CB8AC3E}">
        <p14:creationId xmlns:p14="http://schemas.microsoft.com/office/powerpoint/2010/main" val="14386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</a:t>
            </a:r>
            <a:r>
              <a:rPr lang="en-US" sz="4800" dirty="0">
                <a:solidFill>
                  <a:srgbClr val="C00000"/>
                </a:solidFill>
              </a:rPr>
              <a:t>how to reach it</a:t>
            </a:r>
            <a:r>
              <a:rPr lang="en-US" sz="4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4D55-0FC0-7842-BCAF-BF6A3C6E0B7C}"/>
              </a:ext>
            </a:extLst>
          </p:cNvPr>
          <p:cNvSpPr txBox="1"/>
          <p:nvPr/>
        </p:nvSpPr>
        <p:spPr>
          <a:xfrm>
            <a:off x="4465982" y="4585252"/>
            <a:ext cx="75802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may be many kinds of networks between you and google, each using its own way to find paths</a:t>
            </a:r>
          </a:p>
        </p:txBody>
      </p:sp>
    </p:spTree>
    <p:extLst>
      <p:ext uri="{BB962C8B-B14F-4D97-AF65-F5344CB8AC3E}">
        <p14:creationId xmlns:p14="http://schemas.microsoft.com/office/powerpoint/2010/main" val="15028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8B34-3E0B-2B4A-B142-5A23DE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98" y="1921565"/>
            <a:ext cx="4919593" cy="1633745"/>
          </a:xfrm>
        </p:spPr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2C9-0C18-5D43-A21E-C1F860F3B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622998" y="823964"/>
            <a:ext cx="111235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distinct function.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modularity.</a:t>
            </a:r>
          </a:p>
        </p:txBody>
      </p:sp>
    </p:spTree>
    <p:extLst>
      <p:ext uri="{BB962C8B-B14F-4D97-AF65-F5344CB8AC3E}">
        <p14:creationId xmlns:p14="http://schemas.microsoft.com/office/powerpoint/2010/main" val="315658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1732</Words>
  <Application>Microsoft Macintosh PowerPoint</Application>
  <PresentationFormat>Widescreen</PresentationFormat>
  <Paragraphs>386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Comic Sans MS</vt:lpstr>
      <vt:lpstr>Helvetica</vt:lpstr>
      <vt:lpstr>Tahoma</vt:lpstr>
      <vt:lpstr>Times New Roman</vt:lpstr>
      <vt:lpstr>Wingdings</vt:lpstr>
      <vt:lpstr>Office Theme</vt:lpstr>
      <vt:lpstr>Clip</vt:lpstr>
      <vt:lpstr>PowerPoint Presentation</vt:lpstr>
      <vt:lpstr>What happens when you browse?</vt:lpstr>
      <vt:lpstr>But how does your laptop know  where the google.com server is, and how to reach it?</vt:lpstr>
      <vt:lpstr>But how does your laptop know  where the google.com server is, and how to reach it?</vt:lpstr>
      <vt:lpstr>But how does your laptop know  where the google.com server is, and how to reach it?</vt:lpstr>
      <vt:lpstr>Addressing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PowerPoint Presentation</vt:lpstr>
      <vt:lpstr>Addresses and what they correspond to</vt:lpstr>
      <vt:lpstr>Where do all the addresses come from?</vt:lpstr>
      <vt:lpstr>Directories</vt:lpstr>
      <vt:lpstr>Domain Name System</vt:lpstr>
      <vt:lpstr>Routing</vt:lpstr>
      <vt:lpstr>Path computation: Routing</vt:lpstr>
      <vt:lpstr>The Internet’s approach to routing</vt:lpstr>
      <vt:lpstr>Interconnected ASes</vt:lpstr>
      <vt:lpstr>What happens when you browse?</vt:lpstr>
      <vt:lpstr>The roles of the endpoint</vt:lpstr>
      <vt:lpstr>The roles of endpoint network software</vt:lpstr>
      <vt:lpstr>(1) Bootstrapping host into network</vt:lpstr>
      <vt:lpstr>Dynamic Host Configuration Protocol</vt:lpstr>
      <vt:lpstr>(2) Socket: the interface to applications</vt:lpstr>
      <vt:lpstr>Two Basic Transport Features</vt:lpstr>
      <vt:lpstr>Two Main Transport Layers</vt:lpstr>
      <vt:lpstr>Socket: the interface to applications</vt:lpstr>
      <vt:lpstr>Discussion</vt:lpstr>
      <vt:lpstr>(3) Distributed sharing of the network</vt:lpstr>
      <vt:lpstr>Endpoints adjust to congestion</vt:lpstr>
      <vt:lpstr>Ethernet back-off mechanism</vt:lpstr>
      <vt:lpstr>TCP congestion control (much more later)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1067</cp:revision>
  <cp:lastPrinted>2019-09-05T21:21:57Z</cp:lastPrinted>
  <dcterms:created xsi:type="dcterms:W3CDTF">2018-09-05T17:47:04Z</dcterms:created>
  <dcterms:modified xsi:type="dcterms:W3CDTF">2019-09-05T21:34:52Z</dcterms:modified>
</cp:coreProperties>
</file>