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421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501" r:id="rId11"/>
    <p:sldId id="267" r:id="rId12"/>
    <p:sldId id="502" r:id="rId13"/>
    <p:sldId id="269" r:id="rId14"/>
    <p:sldId id="270" r:id="rId15"/>
    <p:sldId id="271" r:id="rId16"/>
    <p:sldId id="503" r:id="rId17"/>
    <p:sldId id="504" r:id="rId18"/>
    <p:sldId id="274" r:id="rId19"/>
    <p:sldId id="505" r:id="rId20"/>
    <p:sldId id="276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290" r:id="rId35"/>
    <p:sldId id="519" r:id="rId36"/>
    <p:sldId id="311" r:id="rId37"/>
    <p:sldId id="312" r:id="rId38"/>
    <p:sldId id="313" r:id="rId39"/>
    <p:sldId id="314" r:id="rId40"/>
    <p:sldId id="315" r:id="rId41"/>
    <p:sldId id="520" r:id="rId42"/>
    <p:sldId id="521" r:id="rId43"/>
    <p:sldId id="295" r:id="rId44"/>
    <p:sldId id="316" r:id="rId45"/>
    <p:sldId id="317" r:id="rId46"/>
    <p:sldId id="318" r:id="rId47"/>
    <p:sldId id="320" r:id="rId48"/>
    <p:sldId id="321" r:id="rId49"/>
    <p:sldId id="322" r:id="rId50"/>
    <p:sldId id="522" r:id="rId51"/>
    <p:sldId id="297" r:id="rId52"/>
    <p:sldId id="298" r:id="rId53"/>
    <p:sldId id="523" r:id="rId54"/>
    <p:sldId id="300" r:id="rId55"/>
    <p:sldId id="301" r:id="rId56"/>
    <p:sldId id="303" r:id="rId57"/>
    <p:sldId id="304" r:id="rId58"/>
    <p:sldId id="302" r:id="rId59"/>
    <p:sldId id="305" r:id="rId60"/>
    <p:sldId id="306" r:id="rId61"/>
    <p:sldId id="307" r:id="rId62"/>
    <p:sldId id="308" r:id="rId63"/>
    <p:sldId id="309" r:id="rId64"/>
    <p:sldId id="310" r:id="rId65"/>
    <p:sldId id="31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/>
    <p:restoredTop sz="94664"/>
  </p:normalViewPr>
  <p:slideViewPr>
    <p:cSldViewPr snapToGrid="0" snapToObjects="1">
      <p:cViewPr varScale="1">
        <p:scale>
          <a:sx n="108" d="100"/>
          <a:sy n="108" d="100"/>
        </p:scale>
        <p:origin x="22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96882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6224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5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33736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5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6189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6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3370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26070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3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901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6192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17223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6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58703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3697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064230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8" name="Google Shape;79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554763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7677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4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4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1" name="Google Shape;601;p4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9" name="Google Shape;609;p4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3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7" name="Google Shape;617;p4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44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4" name="Google Shape;624;p4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45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4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6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5" name="Google Shape;645;p4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48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2" name="Google Shape;652;p4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49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4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47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5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0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6" name="Google Shape;666;p5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51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5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52:notes"/>
          <p:cNvSpPr txBox="1">
            <a:spLocks noGrp="1"/>
          </p:cNvSpPr>
          <p:nvPr>
            <p:ph type="sldNum" idx="12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08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 &amp; Bulle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1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1"/>
          <p:cNvSpPr txBox="1">
            <a:spLocks noGrp="1"/>
          </p:cNvSpPr>
          <p:nvPr>
            <p:ph type="body" idx="1"/>
          </p:nvPr>
        </p:nvSpPr>
        <p:spPr>
          <a:xfrm>
            <a:off x="1039285" y="1828801"/>
            <a:ext cx="10111316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>
                <a:solidFill>
                  <a:schemeClr val="dk2"/>
                </a:solidFill>
              </a:defRPr>
            </a:lvl1pPr>
            <a:lvl2pPr marL="914400" lvl="1" indent="-368300" algn="l">
              <a:spcBef>
                <a:spcPts val="600"/>
              </a:spcBef>
              <a:spcAft>
                <a:spcPts val="0"/>
              </a:spcAft>
              <a:buSzPts val="2200"/>
              <a:buChar char="•"/>
              <a:defRPr>
                <a:solidFill>
                  <a:schemeClr val="dk2"/>
                </a:solidFill>
              </a:defRPr>
            </a:lvl2pPr>
            <a:lvl3pPr marL="1371600" lvl="2" indent="-3556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>
                <a:solidFill>
                  <a:schemeClr val="dk2"/>
                </a:solidFill>
              </a:defRPr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2"/>
                </a:solidFill>
              </a:defRPr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049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CPU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 txBox="1">
            <a:spLocks noGrp="1"/>
          </p:cNvSpPr>
          <p:nvPr>
            <p:ph type="title"/>
          </p:nvPr>
        </p:nvSpPr>
        <p:spPr>
          <a:xfrm>
            <a:off x="522514" y="62754"/>
            <a:ext cx="10901548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How to Provide Good CPU Performance?</a:t>
            </a:r>
            <a:endParaRPr dirty="0"/>
          </a:p>
        </p:txBody>
      </p:sp>
      <p:sp>
        <p:nvSpPr>
          <p:cNvPr id="230" name="Google Shape;230;p11"/>
          <p:cNvSpPr txBox="1">
            <a:spLocks noGrp="1"/>
          </p:cNvSpPr>
          <p:nvPr>
            <p:ph type="body" idx="1"/>
          </p:nvPr>
        </p:nvSpPr>
        <p:spPr>
          <a:xfrm>
            <a:off x="760021" y="1345921"/>
            <a:ext cx="10664041" cy="513107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b="1" dirty="0">
                <a:solidFill>
                  <a:srgbClr val="C00000"/>
                </a:solidFill>
              </a:rPr>
              <a:t>Direct execution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Allow user process to run directly on hardware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OS creates process and transfers control to starting point (i.e., main())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Problems with direct execution?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do something restricted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Could read/write other process data (disk or memory)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run forever (slow, buggy, or malicious)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OS needs to be able to switch between processes</a:t>
            </a:r>
            <a:endParaRPr dirty="0"/>
          </a:p>
          <a:p>
            <a:pPr marL="739775" lvl="1" indent="-457200">
              <a:spcBef>
                <a:spcPts val="600"/>
              </a:spcBef>
              <a:buClr>
                <a:schemeClr val="dk2"/>
              </a:buClr>
              <a:buSzPct val="100000"/>
              <a:buFont typeface="Libre Baskerville"/>
              <a:buAutoNum type="arabicPeriod"/>
            </a:pPr>
            <a:r>
              <a:rPr lang="en-US" dirty="0"/>
              <a:t>Process could do something slow (like I/O)</a:t>
            </a:r>
            <a:endParaRPr dirty="0"/>
          </a:p>
          <a:p>
            <a:pPr marL="1022350" lvl="2" indent="-457200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	OS wants to use resources efficiently and switch CPU to other process</a:t>
            </a:r>
            <a:endParaRPr dirty="0"/>
          </a:p>
          <a:p>
            <a:pPr marL="444500" indent="-444500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Solution: </a:t>
            </a:r>
            <a:r>
              <a:rPr lang="en-US" b="1" dirty="0">
                <a:solidFill>
                  <a:srgbClr val="C00000"/>
                </a:solidFill>
              </a:rPr>
              <a:t>Limited direct execution:</a:t>
            </a:r>
            <a:endParaRPr lang="en-US" dirty="0"/>
          </a:p>
          <a:p>
            <a:pPr marL="444500" indent="-444500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>
                <a:solidFill>
                  <a:srgbClr val="C00000"/>
                </a:solidFill>
              </a:rPr>
              <a:t>	OS </a:t>
            </a:r>
            <a:r>
              <a:rPr lang="en-US" i="1" dirty="0">
                <a:solidFill>
                  <a:srgbClr val="C00000"/>
                </a:solidFill>
              </a:rPr>
              <a:t>and the hardware </a:t>
            </a:r>
            <a:r>
              <a:rPr lang="en-US" dirty="0"/>
              <a:t>maintain some control</a:t>
            </a:r>
            <a:endParaRPr dirty="0"/>
          </a:p>
          <a:p>
            <a:pPr marL="739775" lvl="1" indent="-327977">
              <a:spcBef>
                <a:spcPts val="600"/>
              </a:spcBef>
              <a:buClr>
                <a:schemeClr val="dk2"/>
              </a:buClr>
              <a:buSzPct val="100000"/>
              <a:buNone/>
            </a:pPr>
            <a:endParaRPr dirty="0"/>
          </a:p>
          <a:p>
            <a:pPr marL="739775" lvl="1" indent="-327977">
              <a:spcBef>
                <a:spcPts val="600"/>
              </a:spcBef>
              <a:buSzPct val="100000"/>
              <a:buNone/>
            </a:pPr>
            <a:endParaRPr dirty="0"/>
          </a:p>
          <a:p>
            <a:pPr marL="282575" indent="-14160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795647" y="63500"/>
            <a:ext cx="1072341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Problem 1: Restricted Ops</a:t>
            </a:r>
            <a:endParaRPr dirty="0"/>
          </a:p>
        </p:txBody>
      </p:sp>
      <p:sp>
        <p:nvSpPr>
          <p:cNvPr id="236" name="Google Shape;236;p12"/>
          <p:cNvSpPr txBox="1">
            <a:spLocks noGrp="1"/>
          </p:cNvSpPr>
          <p:nvPr>
            <p:ph type="body" idx="1"/>
          </p:nvPr>
        </p:nvSpPr>
        <p:spPr>
          <a:xfrm>
            <a:off x="712518" y="1346201"/>
            <a:ext cx="10806545" cy="52446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How can we ensure user process can’t unilaterally perform restricted operations?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Solution: </a:t>
            </a:r>
            <a:r>
              <a:rPr lang="en-US" dirty="0">
                <a:solidFill>
                  <a:srgbClr val="C00000"/>
                </a:solidFill>
              </a:rPr>
              <a:t>privilege levels/separation </a:t>
            </a:r>
            <a:r>
              <a:rPr lang="en-US" dirty="0"/>
              <a:t>provided by hardware (status bit on a register)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OS runs in kernel mode (not restricted)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Instructions for interacting with devices enabled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Could have many privilege levels (advanced topic)</a:t>
            </a:r>
          </a:p>
          <a:p>
            <a:pPr marL="403225" lvl="1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User processes run in user mode (restricted mode)</a:t>
            </a: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Interacting with devices directly will </a:t>
            </a:r>
            <a:r>
              <a:rPr lang="en-US" dirty="0">
                <a:solidFill>
                  <a:srgbClr val="C00000"/>
                </a:solidFill>
              </a:rPr>
              <a:t>trap (software interrupt)</a:t>
            </a: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Pre-set routines that run when privileged/restricted instructions run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How can a process legitimately access a device? 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System calls (function call implemented by OS)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Change privilege level through system call (trap)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Legitimate use: System Call</a:t>
            </a:r>
            <a:endParaRPr dirty="0"/>
          </a:p>
        </p:txBody>
      </p:sp>
      <p:sp>
        <p:nvSpPr>
          <p:cNvPr id="242" name="Google Shape;242;p13"/>
          <p:cNvSpPr txBox="1">
            <a:spLocks noGrp="1"/>
          </p:cNvSpPr>
          <p:nvPr>
            <p:ph type="body" idx="1"/>
          </p:nvPr>
        </p:nvSpPr>
        <p:spPr>
          <a:xfrm>
            <a:off x="1789906" y="1600201"/>
            <a:ext cx="86106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/>
              <a:t>syscall(SYS_call, arg1, arg2, …);</a:t>
            </a: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  <a:p>
            <a:pPr marL="0" indent="0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/>
          </a:p>
        </p:txBody>
      </p:sp>
      <p:pic>
        <p:nvPicPr>
          <p:cNvPr id="243" name="Google Shape;24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2228264"/>
            <a:ext cx="7543800" cy="4629737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3"/>
          <p:cNvSpPr txBox="1"/>
          <p:nvPr/>
        </p:nvSpPr>
        <p:spPr>
          <a:xfrm>
            <a:off x="3200400" y="4089013"/>
            <a:ext cx="3124200" cy="523220"/>
          </a:xfrm>
          <a:prstGeom prst="rect">
            <a:avLst/>
          </a:prstGeom>
          <a:solidFill>
            <a:schemeClr val="accen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200400" y="5754386"/>
            <a:ext cx="3124200" cy="523220"/>
          </a:xfrm>
          <a:prstGeom prst="rect">
            <a:avLst/>
          </a:prstGeom>
          <a:solidFill>
            <a:schemeClr val="accent2">
              <a:alpha val="52941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/>
          <p:nvPr/>
        </p:nvSpPr>
        <p:spPr>
          <a:xfrm>
            <a:off x="2504818" y="2574552"/>
            <a:ext cx="718236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51" name="Google Shape;251;p14"/>
          <p:cNvSpPr/>
          <p:nvPr/>
        </p:nvSpPr>
        <p:spPr>
          <a:xfrm>
            <a:off x="5707507" y="3462337"/>
            <a:ext cx="883298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RAM</a:t>
            </a:r>
            <a:endParaRPr dirty="0">
              <a:latin typeface="Gill Sans MT" panose="020B0502020104020203" pitchFamily="34" charset="0"/>
            </a:endParaRPr>
          </a:p>
        </p:txBody>
      </p:sp>
      <p:cxnSp>
        <p:nvCxnSpPr>
          <p:cNvPr id="252" name="Google Shape;252;p14"/>
          <p:cNvCxnSpPr/>
          <p:nvPr/>
        </p:nvCxnSpPr>
        <p:spPr>
          <a:xfrm rot="10800000" flipH="1">
            <a:off x="2515196" y="2227336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3" name="Google Shape;253;p14"/>
          <p:cNvCxnSpPr/>
          <p:nvPr/>
        </p:nvCxnSpPr>
        <p:spPr>
          <a:xfrm rot="10800000">
            <a:off x="4417218" y="2227336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54" name="Google Shape;254;p14"/>
          <p:cNvCxnSpPr/>
          <p:nvPr/>
        </p:nvCxnSpPr>
        <p:spPr>
          <a:xfrm rot="10800000">
            <a:off x="2728465" y="2227337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5" name="Google Shape;255;p14"/>
          <p:cNvSpPr/>
          <p:nvPr/>
        </p:nvSpPr>
        <p:spPr>
          <a:xfrm>
            <a:off x="2834932" y="1676400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Process P</a:t>
            </a:r>
            <a:endParaRPr dirty="0">
              <a:latin typeface="Gill Sans MT" panose="020B0502020104020203" pitchFamily="34" charset="0"/>
            </a:endParaRPr>
          </a:p>
        </p:txBody>
      </p:sp>
      <p:cxnSp>
        <p:nvCxnSpPr>
          <p:cNvPr id="256" name="Google Shape;256;p14"/>
          <p:cNvCxnSpPr/>
          <p:nvPr/>
        </p:nvCxnSpPr>
        <p:spPr>
          <a:xfrm rot="10800000">
            <a:off x="4631531" y="2574552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14"/>
          <p:cNvSpPr/>
          <p:nvPr/>
        </p:nvSpPr>
        <p:spPr>
          <a:xfrm rot="-5400000">
            <a:off x="8194613" y="2826224"/>
            <a:ext cx="956989" cy="33374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Arial" panose="020B0604020202020204" pitchFamily="34" charset="0"/>
                <a:sym typeface="Short Stack"/>
              </a:rPr>
              <a:t>sys_read</a:t>
            </a:r>
            <a:endParaRPr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4540253" y="4267548"/>
            <a:ext cx="322990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wants to call read()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2426713" y="2667001"/>
            <a:ext cx="214030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5629401" y="3554786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66" name="Google Shape;266;p15"/>
          <p:cNvCxnSpPr/>
          <p:nvPr/>
        </p:nvCxnSpPr>
        <p:spPr>
          <a:xfrm rot="10800000" flipH="1">
            <a:off x="2437091" y="2319785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7" name="Google Shape;267;p15"/>
          <p:cNvCxnSpPr/>
          <p:nvPr/>
        </p:nvCxnSpPr>
        <p:spPr>
          <a:xfrm rot="10800000">
            <a:off x="4339113" y="2319785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68" name="Google Shape;268;p15"/>
          <p:cNvCxnSpPr/>
          <p:nvPr/>
        </p:nvCxnSpPr>
        <p:spPr>
          <a:xfrm rot="10800000">
            <a:off x="2650360" y="2319786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69" name="Google Shape;269;p15"/>
          <p:cNvSpPr/>
          <p:nvPr/>
        </p:nvSpPr>
        <p:spPr>
          <a:xfrm>
            <a:off x="2756827" y="1768849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70" name="Google Shape;270;p15"/>
          <p:cNvSpPr/>
          <p:nvPr/>
        </p:nvSpPr>
        <p:spPr>
          <a:xfrm>
            <a:off x="4572001" y="2667001"/>
            <a:ext cx="5037077" cy="892969"/>
          </a:xfrm>
          <a:prstGeom prst="rect">
            <a:avLst/>
          </a:prstGeom>
          <a:solidFill>
            <a:srgbClr val="53585F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71" name="Google Shape;271;p15"/>
          <p:cNvSpPr/>
          <p:nvPr/>
        </p:nvSpPr>
        <p:spPr>
          <a:xfrm>
            <a:off x="1999516" y="4206281"/>
            <a:ext cx="8015373" cy="84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can only see its own memory because of </a:t>
            </a:r>
            <a:r>
              <a:rPr lang="en-US" sz="2500" b="1" dirty="0">
                <a:solidFill>
                  <a:schemeClr val="dk2"/>
                </a:solidFill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user mode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(other areas, including kernel, are hidden)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2" name="Google Shape;272;p15"/>
          <p:cNvCxnSpPr/>
          <p:nvPr/>
        </p:nvCxnSpPr>
        <p:spPr>
          <a:xfrm rot="10800000">
            <a:off x="4553426" y="2667001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73" name="Google Shape;273;p1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"/>
          <p:cNvSpPr/>
          <p:nvPr/>
        </p:nvSpPr>
        <p:spPr>
          <a:xfrm>
            <a:off x="2504818" y="2535907"/>
            <a:ext cx="2140304" cy="892969"/>
          </a:xfrm>
          <a:prstGeom prst="rect">
            <a:avLst/>
          </a:prstGeom>
          <a:solidFill>
            <a:srgbClr val="308B16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79" name="Google Shape;279;p16"/>
          <p:cNvSpPr/>
          <p:nvPr/>
        </p:nvSpPr>
        <p:spPr>
          <a:xfrm>
            <a:off x="5707506" y="3423692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80" name="Google Shape;280;p16"/>
          <p:cNvCxnSpPr/>
          <p:nvPr/>
        </p:nvCxnSpPr>
        <p:spPr>
          <a:xfrm rot="10800000" flipH="1">
            <a:off x="2515196" y="2188691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1" name="Google Shape;281;p16"/>
          <p:cNvCxnSpPr/>
          <p:nvPr/>
        </p:nvCxnSpPr>
        <p:spPr>
          <a:xfrm rot="10800000">
            <a:off x="4417218" y="2188691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82" name="Google Shape;282;p16"/>
          <p:cNvCxnSpPr/>
          <p:nvPr/>
        </p:nvCxnSpPr>
        <p:spPr>
          <a:xfrm rot="10800000">
            <a:off x="2728465" y="2188692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3" name="Google Shape;283;p16"/>
          <p:cNvSpPr/>
          <p:nvPr/>
        </p:nvSpPr>
        <p:spPr>
          <a:xfrm>
            <a:off x="2834932" y="1637755"/>
            <a:ext cx="1461144" cy="456852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84" name="Google Shape;284;p16"/>
          <p:cNvSpPr/>
          <p:nvPr/>
        </p:nvSpPr>
        <p:spPr>
          <a:xfrm>
            <a:off x="4650106" y="2535907"/>
            <a:ext cx="5037077" cy="892969"/>
          </a:xfrm>
          <a:prstGeom prst="rect">
            <a:avLst/>
          </a:prstGeom>
          <a:solidFill>
            <a:srgbClr val="53585F"/>
          </a:solidFill>
          <a:ln w="127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85" name="Google Shape;285;p16"/>
          <p:cNvCxnSpPr/>
          <p:nvPr/>
        </p:nvCxnSpPr>
        <p:spPr>
          <a:xfrm rot="10800000">
            <a:off x="4631531" y="2535907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86" name="Google Shape;286;p16"/>
          <p:cNvSpPr/>
          <p:nvPr/>
        </p:nvSpPr>
        <p:spPr>
          <a:xfrm>
            <a:off x="2362200" y="4267200"/>
            <a:ext cx="756237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 wants to call read() but no way to call it directly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7" name="Google Shape;287;p1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Gill Sans MT" panose="020B0502020104020203" pitchFamily="34" charset="0"/>
              </a:rPr>
              <a:t>System Call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88" name="Google Shape;288;p16"/>
          <p:cNvSpPr txBox="1"/>
          <p:nvPr/>
        </p:nvSpPr>
        <p:spPr>
          <a:xfrm>
            <a:off x="1686179" y="6134432"/>
            <a:ext cx="881805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http://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www.cheat-sheets.org</a:t>
            </a:r>
            <a:r>
              <a:rPr lang="en-US" sz="2200" dirty="0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/saved-copy/</a:t>
            </a:r>
            <a:r>
              <a:rPr lang="en-US" sz="2200" dirty="0" err="1">
                <a:solidFill>
                  <a:srgbClr val="00206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Linux_Syscall_quickref.pdf</a:t>
            </a:r>
            <a:endParaRPr sz="2200" dirty="0">
              <a:solidFill>
                <a:srgbClr val="002060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289" name="Google Shape;289;p16"/>
          <p:cNvSpPr/>
          <p:nvPr/>
        </p:nvSpPr>
        <p:spPr>
          <a:xfrm>
            <a:off x="1686178" y="5677579"/>
            <a:ext cx="396486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List of Linux System Calls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2504818" y="2536626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95" name="Google Shape;295;p17"/>
          <p:cNvSpPr/>
          <p:nvPr/>
        </p:nvSpPr>
        <p:spPr>
          <a:xfrm>
            <a:off x="5707506" y="3424411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296" name="Google Shape;296;p17"/>
          <p:cNvCxnSpPr/>
          <p:nvPr/>
        </p:nvCxnSpPr>
        <p:spPr>
          <a:xfrm rot="10800000" flipH="1">
            <a:off x="2515196" y="218941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7" name="Google Shape;297;p17"/>
          <p:cNvCxnSpPr/>
          <p:nvPr/>
        </p:nvCxnSpPr>
        <p:spPr>
          <a:xfrm rot="10800000">
            <a:off x="4417218" y="218941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98" name="Google Shape;298;p17"/>
          <p:cNvCxnSpPr/>
          <p:nvPr/>
        </p:nvCxnSpPr>
        <p:spPr>
          <a:xfrm rot="10800000">
            <a:off x="2728465" y="2189411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99" name="Google Shape;299;p17"/>
          <p:cNvSpPr/>
          <p:nvPr/>
        </p:nvSpPr>
        <p:spPr>
          <a:xfrm>
            <a:off x="2834932" y="1638474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4650106" y="2536626"/>
            <a:ext cx="5037077" cy="8929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01" name="Google Shape;301;p17"/>
          <p:cNvCxnSpPr/>
          <p:nvPr/>
        </p:nvCxnSpPr>
        <p:spPr>
          <a:xfrm rot="10800000">
            <a:off x="4631531" y="2536626"/>
            <a:ext cx="0" cy="892969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02" name="Google Shape;302;p17"/>
          <p:cNvSpPr/>
          <p:nvPr/>
        </p:nvSpPr>
        <p:spPr>
          <a:xfrm>
            <a:off x="3740866" y="4268986"/>
            <a:ext cx="4710271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 $6, %eax;   int 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03" name="Google Shape;303;p1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4" name="Google Shape;304;p17"/>
          <p:cNvSpPr/>
          <p:nvPr/>
        </p:nvSpPr>
        <p:spPr>
          <a:xfrm>
            <a:off x="2438400" y="3886200"/>
            <a:ext cx="101443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read():</a:t>
            </a:r>
            <a:endParaRPr sz="2500" dirty="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05" name="Google Shape;305;p17"/>
          <p:cNvSpPr/>
          <p:nvPr/>
        </p:nvSpPr>
        <p:spPr>
          <a:xfrm>
            <a:off x="2417618" y="5050124"/>
            <a:ext cx="794558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Assembly convention: </a:t>
            </a:r>
            <a:r>
              <a:rPr lang="en-US" sz="2400" dirty="0" err="1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movl</a:t>
            </a:r>
            <a:r>
              <a:rPr lang="en-US" sz="2400" dirty="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%</a:t>
            </a:r>
            <a:r>
              <a:rPr lang="en-US" sz="2400" dirty="0" err="1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eax</a:t>
            </a:r>
            <a:r>
              <a:rPr lang="en-US" sz="2400" dirty="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, …</a:t>
            </a:r>
            <a:endParaRPr dirty="0">
              <a:latin typeface="Gill Sans MT" panose="020B0502020104020203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• CPU uses contents of EAX register as source operand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/>
          <p:nvPr/>
        </p:nvSpPr>
        <p:spPr>
          <a:xfrm>
            <a:off x="2504818" y="25802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11" name="Google Shape;311;p18"/>
          <p:cNvSpPr/>
          <p:nvPr/>
        </p:nvSpPr>
        <p:spPr>
          <a:xfrm>
            <a:off x="5707506" y="34680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12" name="Google Shape;312;p18"/>
          <p:cNvCxnSpPr/>
          <p:nvPr/>
        </p:nvCxnSpPr>
        <p:spPr>
          <a:xfrm rot="10800000" flipH="1">
            <a:off x="2515196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3" name="Google Shape;313;p18"/>
          <p:cNvCxnSpPr/>
          <p:nvPr/>
        </p:nvCxnSpPr>
        <p:spPr>
          <a:xfrm rot="10800000">
            <a:off x="4417218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14" name="Google Shape;314;p18"/>
          <p:cNvCxnSpPr/>
          <p:nvPr/>
        </p:nvCxnSpPr>
        <p:spPr>
          <a:xfrm rot="10800000">
            <a:off x="2728465" y="22330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15" name="Google Shape;315;p18"/>
          <p:cNvSpPr/>
          <p:nvPr/>
        </p:nvSpPr>
        <p:spPr>
          <a:xfrm>
            <a:off x="2834932" y="16821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4650106" y="2580258"/>
            <a:ext cx="5037077" cy="892969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17" name="Google Shape;317;p18"/>
          <p:cNvCxnSpPr/>
          <p:nvPr/>
        </p:nvCxnSpPr>
        <p:spPr>
          <a:xfrm rot="10800000">
            <a:off x="4631531" y="25802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318" name="Google Shape;318;p18"/>
          <p:cNvCxnSpPr>
            <a:cxnSpLocks/>
          </p:cNvCxnSpPr>
          <p:nvPr/>
        </p:nvCxnSpPr>
        <p:spPr>
          <a:xfrm flipH="1" flipV="1">
            <a:off x="6757060" y="477694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19" name="Google Shape;319;p18"/>
          <p:cNvSpPr/>
          <p:nvPr/>
        </p:nvSpPr>
        <p:spPr>
          <a:xfrm>
            <a:off x="5150167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0" name="Google Shape;320;p18"/>
          <p:cNvSpPr/>
          <p:nvPr/>
        </p:nvSpPr>
        <p:spPr>
          <a:xfrm>
            <a:off x="5328761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1" name="Google Shape;321;p18"/>
          <p:cNvSpPr/>
          <p:nvPr/>
        </p:nvSpPr>
        <p:spPr>
          <a:xfrm>
            <a:off x="5507355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2" name="Google Shape;322;p18"/>
          <p:cNvSpPr/>
          <p:nvPr/>
        </p:nvSpPr>
        <p:spPr>
          <a:xfrm>
            <a:off x="5685949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3" name="Google Shape;323;p18"/>
          <p:cNvSpPr/>
          <p:nvPr/>
        </p:nvSpPr>
        <p:spPr>
          <a:xfrm>
            <a:off x="7293292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4" name="Google Shape;324;p18"/>
          <p:cNvSpPr/>
          <p:nvPr/>
        </p:nvSpPr>
        <p:spPr>
          <a:xfrm>
            <a:off x="7471886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5" name="Google Shape;325;p18"/>
          <p:cNvSpPr/>
          <p:nvPr/>
        </p:nvSpPr>
        <p:spPr>
          <a:xfrm>
            <a:off x="7650480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26" name="Google Shape;326;p18"/>
          <p:cNvSpPr/>
          <p:nvPr/>
        </p:nvSpPr>
        <p:spPr>
          <a:xfrm>
            <a:off x="7829074" y="2580258"/>
            <a:ext cx="205736" cy="892969"/>
          </a:xfrm>
          <a:prstGeom prst="rect">
            <a:avLst/>
          </a:prstGeom>
          <a:solidFill>
            <a:srgbClr val="A6AAA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27" name="Google Shape;327;p18"/>
          <p:cNvCxnSpPr>
            <a:cxnSpLocks/>
          </p:cNvCxnSpPr>
          <p:nvPr/>
        </p:nvCxnSpPr>
        <p:spPr>
          <a:xfrm flipV="1">
            <a:off x="4729778" y="477694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328" name="Google Shape;328;p18"/>
          <p:cNvSpPr/>
          <p:nvPr/>
        </p:nvSpPr>
        <p:spPr>
          <a:xfrm>
            <a:off x="3740866" y="43118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%eax;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 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int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29" name="Google Shape;329;p18"/>
          <p:cNvSpPr/>
          <p:nvPr/>
        </p:nvSpPr>
        <p:spPr>
          <a:xfrm>
            <a:off x="4088849" y="18040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30" name="Google Shape;330;p18"/>
          <p:cNvSpPr/>
          <p:nvPr/>
        </p:nvSpPr>
        <p:spPr>
          <a:xfrm>
            <a:off x="7278430" y="53343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Google Shape;331;p18"/>
          <p:cNvSpPr/>
          <p:nvPr/>
        </p:nvSpPr>
        <p:spPr>
          <a:xfrm>
            <a:off x="3242176" y="53350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>
            <a:off x="2504818" y="2673536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38" name="Google Shape;338;p19"/>
          <p:cNvSpPr/>
          <p:nvPr/>
        </p:nvSpPr>
        <p:spPr>
          <a:xfrm>
            <a:off x="5707506" y="3561321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39" name="Google Shape;339;p19"/>
          <p:cNvCxnSpPr/>
          <p:nvPr/>
        </p:nvCxnSpPr>
        <p:spPr>
          <a:xfrm rot="10800000" flipH="1">
            <a:off x="2515196" y="232632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0" name="Google Shape;340;p19"/>
          <p:cNvCxnSpPr/>
          <p:nvPr/>
        </p:nvCxnSpPr>
        <p:spPr>
          <a:xfrm rot="10800000">
            <a:off x="4417218" y="2326320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41" name="Google Shape;341;p19"/>
          <p:cNvCxnSpPr/>
          <p:nvPr/>
        </p:nvCxnSpPr>
        <p:spPr>
          <a:xfrm rot="10800000">
            <a:off x="2728465" y="2326321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42" name="Google Shape;342;p19"/>
          <p:cNvSpPr/>
          <p:nvPr/>
        </p:nvSpPr>
        <p:spPr>
          <a:xfrm>
            <a:off x="2834932" y="1775384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43" name="Google Shape;343;p19"/>
          <p:cNvSpPr/>
          <p:nvPr/>
        </p:nvSpPr>
        <p:spPr>
          <a:xfrm>
            <a:off x="4650106" y="2673536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44" name="Google Shape;344;p19"/>
          <p:cNvCxnSpPr/>
          <p:nvPr/>
        </p:nvCxnSpPr>
        <p:spPr>
          <a:xfrm rot="10800000">
            <a:off x="4631531" y="2673536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46" name="Google Shape;346;p19"/>
          <p:cNvSpPr/>
          <p:nvPr/>
        </p:nvSpPr>
        <p:spPr>
          <a:xfrm>
            <a:off x="5150167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7" name="Google Shape;347;p19"/>
          <p:cNvSpPr/>
          <p:nvPr/>
        </p:nvSpPr>
        <p:spPr>
          <a:xfrm>
            <a:off x="5328761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8" name="Google Shape;348;p19"/>
          <p:cNvSpPr/>
          <p:nvPr/>
        </p:nvSpPr>
        <p:spPr>
          <a:xfrm>
            <a:off x="5507355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49" name="Google Shape;349;p19"/>
          <p:cNvSpPr/>
          <p:nvPr/>
        </p:nvSpPr>
        <p:spPr>
          <a:xfrm>
            <a:off x="5685949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0" name="Google Shape;350;p19"/>
          <p:cNvSpPr/>
          <p:nvPr/>
        </p:nvSpPr>
        <p:spPr>
          <a:xfrm>
            <a:off x="7293292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1" name="Google Shape;351;p19"/>
          <p:cNvSpPr/>
          <p:nvPr/>
        </p:nvSpPr>
        <p:spPr>
          <a:xfrm>
            <a:off x="7471886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2" name="Google Shape;352;p19"/>
          <p:cNvSpPr/>
          <p:nvPr/>
        </p:nvSpPr>
        <p:spPr>
          <a:xfrm>
            <a:off x="7650480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3" name="Google Shape;353;p19"/>
          <p:cNvSpPr/>
          <p:nvPr/>
        </p:nvSpPr>
        <p:spPr>
          <a:xfrm>
            <a:off x="7829074" y="2673536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55" name="Google Shape;355;p19"/>
          <p:cNvSpPr/>
          <p:nvPr/>
        </p:nvSpPr>
        <p:spPr>
          <a:xfrm>
            <a:off x="3740866" y="4405176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56" name="Google Shape;356;p19"/>
          <p:cNvSpPr/>
          <p:nvPr/>
        </p:nvSpPr>
        <p:spPr>
          <a:xfrm>
            <a:off x="2362201" y="6019801"/>
            <a:ext cx="5035165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Kernel mode: we can do anything!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Google Shape;357;p19"/>
          <p:cNvSpPr/>
          <p:nvPr/>
        </p:nvSpPr>
        <p:spPr>
          <a:xfrm>
            <a:off x="7278430" y="5427626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3242176" y="5428345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Google Shape;359;p19"/>
          <p:cNvSpPr/>
          <p:nvPr/>
        </p:nvSpPr>
        <p:spPr>
          <a:xfrm>
            <a:off x="4088849" y="1897326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60" name="Google Shape;360;p19"/>
          <p:cNvSpPr txBox="1">
            <a:spLocks noGrp="1"/>
          </p:cNvSpPr>
          <p:nvPr>
            <p:ph type="title"/>
          </p:nvPr>
        </p:nvSpPr>
        <p:spPr>
          <a:xfrm>
            <a:off x="2303463" y="138954"/>
            <a:ext cx="7583488" cy="115644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EBC7FA4A-D89E-8742-B436-96B2224BAD58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84819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C1C3F99C-2F46-D4AA-D4E6-E6315CF1CB1E}"/>
              </a:ext>
            </a:extLst>
          </p:cNvPr>
          <p:cNvCxnSpPr>
            <a:cxnSpLocks/>
          </p:cNvCxnSpPr>
          <p:nvPr/>
        </p:nvCxnSpPr>
        <p:spPr>
          <a:xfrm flipV="1">
            <a:off x="4729778" y="484819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"/>
          <p:cNvSpPr/>
          <p:nvPr/>
        </p:nvSpPr>
        <p:spPr>
          <a:xfrm>
            <a:off x="2504818" y="26564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5707506" y="35442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367" name="Google Shape;367;p20"/>
          <p:cNvCxnSpPr/>
          <p:nvPr/>
        </p:nvCxnSpPr>
        <p:spPr>
          <a:xfrm rot="10800000" flipH="1">
            <a:off x="2515196" y="23092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68" name="Google Shape;368;p20"/>
          <p:cNvCxnSpPr/>
          <p:nvPr/>
        </p:nvCxnSpPr>
        <p:spPr>
          <a:xfrm rot="10800000">
            <a:off x="4417218" y="23092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369" name="Google Shape;369;p20"/>
          <p:cNvCxnSpPr/>
          <p:nvPr/>
        </p:nvCxnSpPr>
        <p:spPr>
          <a:xfrm rot="10800000">
            <a:off x="2728465" y="23092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370" name="Google Shape;370;p20"/>
          <p:cNvSpPr/>
          <p:nvPr/>
        </p:nvSpPr>
        <p:spPr>
          <a:xfrm>
            <a:off x="2834932" y="17583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71" name="Google Shape;371;p20"/>
          <p:cNvSpPr/>
          <p:nvPr/>
        </p:nvSpPr>
        <p:spPr>
          <a:xfrm>
            <a:off x="4650106" y="2656458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372" name="Google Shape;372;p20"/>
          <p:cNvCxnSpPr/>
          <p:nvPr/>
        </p:nvCxnSpPr>
        <p:spPr>
          <a:xfrm rot="10800000">
            <a:off x="4631531" y="26564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374" name="Google Shape;374;p20"/>
          <p:cNvSpPr/>
          <p:nvPr/>
        </p:nvSpPr>
        <p:spPr>
          <a:xfrm>
            <a:off x="5150167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5" name="Google Shape;375;p20"/>
          <p:cNvSpPr/>
          <p:nvPr/>
        </p:nvSpPr>
        <p:spPr>
          <a:xfrm>
            <a:off x="5328761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6" name="Google Shape;376;p20"/>
          <p:cNvSpPr/>
          <p:nvPr/>
        </p:nvSpPr>
        <p:spPr>
          <a:xfrm>
            <a:off x="5507355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7" name="Google Shape;377;p20"/>
          <p:cNvSpPr/>
          <p:nvPr/>
        </p:nvSpPr>
        <p:spPr>
          <a:xfrm>
            <a:off x="5685949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8" name="Google Shape;378;p20"/>
          <p:cNvSpPr/>
          <p:nvPr/>
        </p:nvSpPr>
        <p:spPr>
          <a:xfrm>
            <a:off x="7293292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7471886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0" name="Google Shape;380;p20"/>
          <p:cNvSpPr/>
          <p:nvPr/>
        </p:nvSpPr>
        <p:spPr>
          <a:xfrm>
            <a:off x="7650480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1" name="Google Shape;381;p20"/>
          <p:cNvSpPr/>
          <p:nvPr/>
        </p:nvSpPr>
        <p:spPr>
          <a:xfrm>
            <a:off x="7829074" y="26564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3" name="Google Shape;383;p20"/>
          <p:cNvSpPr/>
          <p:nvPr/>
        </p:nvSpPr>
        <p:spPr>
          <a:xfrm>
            <a:off x="3740866" y="43880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384" name="Google Shape;384;p20"/>
          <p:cNvSpPr/>
          <p:nvPr/>
        </p:nvSpPr>
        <p:spPr>
          <a:xfrm>
            <a:off x="4088849" y="18802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5" name="Google Shape;385;p20"/>
          <p:cNvSpPr/>
          <p:nvPr/>
        </p:nvSpPr>
        <p:spPr>
          <a:xfrm>
            <a:off x="5428301" y="18108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6" name="Google Shape;386;p20"/>
          <p:cNvSpPr/>
          <p:nvPr/>
        </p:nvSpPr>
        <p:spPr>
          <a:xfrm>
            <a:off x="6410568" y="187131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7" name="Google Shape;387;p20"/>
          <p:cNvSpPr/>
          <p:nvPr/>
        </p:nvSpPr>
        <p:spPr>
          <a:xfrm rot="-5400000">
            <a:off x="6028728" y="2936072"/>
            <a:ext cx="716757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 dirty="0" err="1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syscall</a:t>
            </a:r>
            <a:endParaRPr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88" name="Google Shape;388;p20"/>
          <p:cNvSpPr/>
          <p:nvPr/>
        </p:nvSpPr>
        <p:spPr>
          <a:xfrm>
            <a:off x="7750019" y="18108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89" name="Google Shape;389;p20"/>
          <p:cNvSpPr/>
          <p:nvPr/>
        </p:nvSpPr>
        <p:spPr>
          <a:xfrm rot="-5400000">
            <a:off x="8194613" y="2936072"/>
            <a:ext cx="956989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sys_read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390" name="Google Shape;390;p20"/>
          <p:cNvSpPr/>
          <p:nvPr/>
        </p:nvSpPr>
        <p:spPr>
          <a:xfrm>
            <a:off x="7278430" y="54105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Google Shape;391;p20"/>
          <p:cNvSpPr/>
          <p:nvPr/>
        </p:nvSpPr>
        <p:spPr>
          <a:xfrm>
            <a:off x="3242176" y="54112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 err="1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</a:t>
            </a:r>
            <a:r>
              <a:rPr lang="en-US" sz="2500" dirty="0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-table index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2" name="Google Shape;392;p2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3" name="Google Shape;393;p20"/>
          <p:cNvSpPr/>
          <p:nvPr/>
        </p:nvSpPr>
        <p:spPr>
          <a:xfrm>
            <a:off x="2362201" y="6019082"/>
            <a:ext cx="616354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Follow entries to correct system call code</a:t>
            </a:r>
            <a:endParaRPr sz="250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BCE50B12-1625-986F-32DF-02711AC84641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812572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CFF0111C-9151-C854-AA54-539E7CA34A03}"/>
              </a:ext>
            </a:extLst>
          </p:cNvPr>
          <p:cNvCxnSpPr>
            <a:cxnSpLocks/>
          </p:cNvCxnSpPr>
          <p:nvPr/>
        </p:nvCxnSpPr>
        <p:spPr>
          <a:xfrm flipV="1">
            <a:off x="4729778" y="4812572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Virtualization: </a:t>
            </a:r>
            <a:br>
              <a:rPr lang="en-US"/>
            </a:br>
            <a:r>
              <a:rPr lang="en-US"/>
              <a:t>The CPU</a:t>
            </a:r>
            <a:endParaRPr/>
          </a:p>
        </p:txBody>
      </p:sp>
      <p:sp>
        <p:nvSpPr>
          <p:cNvPr id="149" name="Google Shape;149;p3"/>
          <p:cNvSpPr txBox="1">
            <a:spLocks noGrp="1"/>
          </p:cNvSpPr>
          <p:nvPr>
            <p:ph type="subTitle" idx="1"/>
          </p:nvPr>
        </p:nvSpPr>
        <p:spPr>
          <a:xfrm>
            <a:off x="1905000" y="3505200"/>
            <a:ext cx="84582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609600" indent="-609600" algn="l">
              <a:spcBef>
                <a:spcPts val="0"/>
              </a:spcBef>
              <a:buClr>
                <a:schemeClr val="dk2"/>
              </a:buClr>
              <a:buSzPts val="2200"/>
            </a:pPr>
            <a:r>
              <a:rPr lang="en-US" sz="2200"/>
              <a:t>Questions answered in this lecture: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is a process? (Chapter 4-5)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Why is limited direct execution a good approach for virtualizing the CPU? (Chapter 6)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execution state must be saved for a process? (Chapter 6)</a:t>
            </a:r>
            <a:endParaRPr/>
          </a:p>
          <a:p>
            <a:pPr marL="990600" lvl="1" indent="-533400" algn="l">
              <a:spcBef>
                <a:spcPts val="600"/>
              </a:spcBef>
              <a:buSzPts val="2200"/>
            </a:pPr>
            <a:r>
              <a:rPr lang="en-US">
                <a:solidFill>
                  <a:schemeClr val="dk2"/>
                </a:solidFill>
              </a:rPr>
              <a:t>What 3 modes could a process in? (Chapter 6)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3466306" y="54859"/>
            <a:ext cx="525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151" name="Google Shape;151;p3"/>
          <p:cNvSpPr txBox="1"/>
          <p:nvPr/>
        </p:nvSpPr>
        <p:spPr>
          <a:xfrm>
            <a:off x="1752600" y="1143000"/>
            <a:ext cx="552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+ 518 Operating Systems Design</a:t>
            </a:r>
            <a:endParaRPr/>
          </a:p>
        </p:txBody>
      </p:sp>
      <p:sp>
        <p:nvSpPr>
          <p:cNvPr id="152" name="Google Shape;152;p3"/>
          <p:cNvSpPr txBox="1"/>
          <p:nvPr/>
        </p:nvSpPr>
        <p:spPr>
          <a:xfrm>
            <a:off x="7772401" y="1225951"/>
            <a:ext cx="24383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/>
          <p:nvPr/>
        </p:nvSpPr>
        <p:spPr>
          <a:xfrm>
            <a:off x="2504818" y="2580258"/>
            <a:ext cx="2140304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399" name="Google Shape;399;p21"/>
          <p:cNvSpPr/>
          <p:nvPr/>
        </p:nvSpPr>
        <p:spPr>
          <a:xfrm>
            <a:off x="5707506" y="3468043"/>
            <a:ext cx="744499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RAM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00" name="Google Shape;400;p21"/>
          <p:cNvCxnSpPr/>
          <p:nvPr/>
        </p:nvCxnSpPr>
        <p:spPr>
          <a:xfrm rot="10800000" flipH="1">
            <a:off x="2515196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1" name="Google Shape;401;p21"/>
          <p:cNvCxnSpPr/>
          <p:nvPr/>
        </p:nvCxnSpPr>
        <p:spPr>
          <a:xfrm rot="10800000">
            <a:off x="4417218" y="2233042"/>
            <a:ext cx="213270" cy="213270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402" name="Google Shape;402;p21"/>
          <p:cNvCxnSpPr/>
          <p:nvPr/>
        </p:nvCxnSpPr>
        <p:spPr>
          <a:xfrm rot="10800000">
            <a:off x="2728465" y="2233043"/>
            <a:ext cx="1693010" cy="1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403" name="Google Shape;403;p21"/>
          <p:cNvSpPr/>
          <p:nvPr/>
        </p:nvSpPr>
        <p:spPr>
          <a:xfrm>
            <a:off x="2834932" y="1682106"/>
            <a:ext cx="146114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Process 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4650106" y="2580258"/>
            <a:ext cx="5037077" cy="892969"/>
          </a:xfrm>
          <a:prstGeom prst="rect">
            <a:avLst/>
          </a:prstGeom>
          <a:solidFill>
            <a:srgbClr val="308B1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405" name="Google Shape;405;p21"/>
          <p:cNvCxnSpPr/>
          <p:nvPr/>
        </p:nvCxnSpPr>
        <p:spPr>
          <a:xfrm rot="10800000">
            <a:off x="4631531" y="2580258"/>
            <a:ext cx="0" cy="892969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407" name="Google Shape;407;p21"/>
          <p:cNvSpPr/>
          <p:nvPr/>
        </p:nvSpPr>
        <p:spPr>
          <a:xfrm>
            <a:off x="5150167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5328761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09" name="Google Shape;409;p21"/>
          <p:cNvSpPr/>
          <p:nvPr/>
        </p:nvSpPr>
        <p:spPr>
          <a:xfrm>
            <a:off x="5507355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0" name="Google Shape;410;p21"/>
          <p:cNvSpPr/>
          <p:nvPr/>
        </p:nvSpPr>
        <p:spPr>
          <a:xfrm>
            <a:off x="5685949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1" name="Google Shape;411;p21"/>
          <p:cNvSpPr/>
          <p:nvPr/>
        </p:nvSpPr>
        <p:spPr>
          <a:xfrm>
            <a:off x="7293292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2" name="Google Shape;412;p21"/>
          <p:cNvSpPr/>
          <p:nvPr/>
        </p:nvSpPr>
        <p:spPr>
          <a:xfrm>
            <a:off x="7471886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3" name="Google Shape;413;p21"/>
          <p:cNvSpPr/>
          <p:nvPr/>
        </p:nvSpPr>
        <p:spPr>
          <a:xfrm>
            <a:off x="7650480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4" name="Google Shape;414;p21"/>
          <p:cNvSpPr/>
          <p:nvPr/>
        </p:nvSpPr>
        <p:spPr>
          <a:xfrm>
            <a:off x="7829074" y="2580258"/>
            <a:ext cx="205736" cy="892969"/>
          </a:xfrm>
          <a:prstGeom prst="rect">
            <a:avLst/>
          </a:prstGeom>
          <a:solidFill>
            <a:srgbClr val="7BDB4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16" name="Google Shape;416;p21"/>
          <p:cNvSpPr/>
          <p:nvPr/>
        </p:nvSpPr>
        <p:spPr>
          <a:xfrm>
            <a:off x="3740866" y="4311898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17" name="Google Shape;417;p21"/>
          <p:cNvSpPr/>
          <p:nvPr/>
        </p:nvSpPr>
        <p:spPr>
          <a:xfrm rot="-5400000">
            <a:off x="6028728" y="2859872"/>
            <a:ext cx="716757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syscall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8" name="Google Shape;418;p21"/>
          <p:cNvSpPr/>
          <p:nvPr/>
        </p:nvSpPr>
        <p:spPr>
          <a:xfrm rot="-5400000">
            <a:off x="8194613" y="2859834"/>
            <a:ext cx="956989" cy="333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1700">
                <a:solidFill>
                  <a:schemeClr val="bg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sys_read</a:t>
            </a:r>
            <a:endParaRPr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419" name="Google Shape;419;p21"/>
          <p:cNvSpPr/>
          <p:nvPr/>
        </p:nvSpPr>
        <p:spPr>
          <a:xfrm>
            <a:off x="3041410" y="2580258"/>
            <a:ext cx="549099" cy="892969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 err="1"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buf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20" name="Google Shape;420;p21"/>
          <p:cNvSpPr/>
          <p:nvPr/>
        </p:nvSpPr>
        <p:spPr>
          <a:xfrm>
            <a:off x="7278430" y="5334348"/>
            <a:ext cx="243462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trap-table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1" name="Google Shape;421;p21"/>
          <p:cNvSpPr/>
          <p:nvPr/>
        </p:nvSpPr>
        <p:spPr>
          <a:xfrm>
            <a:off x="3242176" y="5335067"/>
            <a:ext cx="2759810" cy="45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syscall-table index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2" name="Google Shape;422;p21"/>
          <p:cNvSpPr/>
          <p:nvPr/>
        </p:nvSpPr>
        <p:spPr>
          <a:xfrm>
            <a:off x="4088849" y="180404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11DBE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3" name="Google Shape;423;p21"/>
          <p:cNvSpPr/>
          <p:nvPr/>
        </p:nvSpPr>
        <p:spPr>
          <a:xfrm>
            <a:off x="5428301" y="17346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4" name="Google Shape;424;p21"/>
          <p:cNvSpPr/>
          <p:nvPr/>
        </p:nvSpPr>
        <p:spPr>
          <a:xfrm>
            <a:off x="6410568" y="1795118"/>
            <a:ext cx="1364499" cy="803971"/>
          </a:xfrm>
          <a:custGeom>
            <a:avLst/>
            <a:gdLst/>
            <a:ahLst/>
            <a:cxnLst/>
            <a:rect l="l" t="t" r="r" b="b"/>
            <a:pathLst>
              <a:path w="21600" h="16202" extrusionOk="0">
                <a:moveTo>
                  <a:pt x="0" y="16202"/>
                </a:moveTo>
                <a:cubicBezTo>
                  <a:pt x="7961" y="-5190"/>
                  <a:pt x="15161" y="-5398"/>
                  <a:pt x="21600" y="15578"/>
                </a:cubicBezTo>
              </a:path>
            </a:pathLst>
          </a:custGeom>
          <a:noFill/>
          <a:ln w="63500" cap="flat" cmpd="sng">
            <a:solidFill>
              <a:srgbClr val="D4595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5" name="Google Shape;425;p21"/>
          <p:cNvSpPr/>
          <p:nvPr/>
        </p:nvSpPr>
        <p:spPr>
          <a:xfrm>
            <a:off x="7750019" y="1734698"/>
            <a:ext cx="958268" cy="790232"/>
          </a:xfrm>
          <a:custGeom>
            <a:avLst/>
            <a:gdLst/>
            <a:ahLst/>
            <a:cxnLst/>
            <a:rect l="l" t="t" r="r" b="b"/>
            <a:pathLst>
              <a:path w="21600" h="16200" extrusionOk="0">
                <a:moveTo>
                  <a:pt x="0" y="16073"/>
                </a:moveTo>
                <a:cubicBezTo>
                  <a:pt x="8491" y="-5400"/>
                  <a:pt x="15691" y="-5358"/>
                  <a:pt x="21600" y="16200"/>
                </a:cubicBezTo>
              </a:path>
            </a:pathLst>
          </a:custGeom>
          <a:noFill/>
          <a:ln w="63500" cap="flat" cmpd="sng">
            <a:solidFill>
              <a:schemeClr val="dk2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64275" tIns="32125" rIns="64275" bIns="32125" anchor="t" anchorCtr="0">
            <a:noAutofit/>
          </a:bodyPr>
          <a:lstStyle/>
          <a:p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426" name="Google Shape;426;p2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7" name="Google Shape;427;p21"/>
          <p:cNvSpPr/>
          <p:nvPr/>
        </p:nvSpPr>
        <p:spPr>
          <a:xfrm>
            <a:off x="2362200" y="5826723"/>
            <a:ext cx="7728074" cy="841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Kernel can access user memory to fill in user buffer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return-from-trap at end to return to Process P</a:t>
            </a:r>
            <a:endParaRPr sz="2500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cxnSp>
        <p:nvCxnSpPr>
          <p:cNvPr id="2" name="Google Shape;318;p18">
            <a:extLst>
              <a:ext uri="{FF2B5EF4-FFF2-40B4-BE49-F238E27FC236}">
                <a16:creationId xmlns:a16="http://schemas.microsoft.com/office/drawing/2014/main" id="{A54AE4FE-CBA1-0E71-EB93-045E17223FA8}"/>
              </a:ext>
            </a:extLst>
          </p:cNvPr>
          <p:cNvCxnSpPr>
            <a:cxnSpLocks/>
          </p:cNvCxnSpPr>
          <p:nvPr/>
        </p:nvCxnSpPr>
        <p:spPr>
          <a:xfrm flipH="1" flipV="1">
            <a:off x="6757060" y="4776947"/>
            <a:ext cx="1729224" cy="538366"/>
          </a:xfrm>
          <a:prstGeom prst="straightConnector1">
            <a:avLst/>
          </a:prstGeom>
          <a:noFill/>
          <a:ln w="76200" cap="flat" cmpd="sng">
            <a:solidFill>
              <a:srgbClr val="11DBE3"/>
            </a:solidFill>
            <a:prstDash val="solid"/>
            <a:miter lim="400000"/>
            <a:headEnd type="none" w="sm" len="sm"/>
            <a:tailEnd type="triangle" w="med" len="med"/>
          </a:ln>
        </p:spPr>
      </p:cxnSp>
      <p:cxnSp>
        <p:nvCxnSpPr>
          <p:cNvPr id="3" name="Google Shape;327;p18">
            <a:extLst>
              <a:ext uri="{FF2B5EF4-FFF2-40B4-BE49-F238E27FC236}">
                <a16:creationId xmlns:a16="http://schemas.microsoft.com/office/drawing/2014/main" id="{D4C665B1-7D7A-3E3C-AF83-83C5A370C5C8}"/>
              </a:ext>
            </a:extLst>
          </p:cNvPr>
          <p:cNvCxnSpPr>
            <a:cxnSpLocks/>
          </p:cNvCxnSpPr>
          <p:nvPr/>
        </p:nvCxnSpPr>
        <p:spPr>
          <a:xfrm flipV="1">
            <a:off x="4729778" y="4776947"/>
            <a:ext cx="1" cy="538411"/>
          </a:xfrm>
          <a:prstGeom prst="straightConnector1">
            <a:avLst/>
          </a:prstGeom>
          <a:noFill/>
          <a:ln w="76200" cap="flat" cmpd="sng">
            <a:solidFill>
              <a:srgbClr val="D45954"/>
            </a:solidFill>
            <a:prstDash val="solid"/>
            <a:miter lim="4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33" name="Google Shape;433;p22"/>
          <p:cNvGraphicFramePr/>
          <p:nvPr/>
        </p:nvGraphicFramePr>
        <p:xfrm>
          <a:off x="5791200" y="5116006"/>
          <a:ext cx="2667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Num</a:t>
                      </a:r>
                      <a:endParaRPr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Function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sys_read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7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  </a:t>
                      </a:r>
                      <a:r>
                        <a:rPr lang="en-US" sz="1800" dirty="0" err="1"/>
                        <a:t>sys_write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4" name="Google Shape;434;p22"/>
          <p:cNvGraphicFramePr/>
          <p:nvPr/>
        </p:nvGraphicFramePr>
        <p:xfrm>
          <a:off x="5289669" y="2805408"/>
          <a:ext cx="3048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9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illegal access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system call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$65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Device Interrupt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35" name="Google Shape;435;p22"/>
          <p:cNvSpPr txBox="1"/>
          <p:nvPr/>
        </p:nvSpPr>
        <p:spPr>
          <a:xfrm>
            <a:off x="3324639" y="1667609"/>
            <a:ext cx="21336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System Call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1905000" y="1585472"/>
            <a:ext cx="1348409" cy="741473"/>
          </a:xfrm>
          <a:prstGeom prst="snipRoundRect">
            <a:avLst>
              <a:gd name="adj1" fmla="val 16667"/>
              <a:gd name="adj2" fmla="val 16667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App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5529471" y="1622555"/>
            <a:ext cx="4689531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movl</a:t>
            </a:r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 </a:t>
            </a:r>
            <a:r>
              <a:rPr lang="en-US" sz="2500">
                <a:solidFill>
                  <a:srgbClr val="D45954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</a:t>
            </a:r>
            <a:r>
              <a:rPr lang="en-US" sz="2500">
                <a:solidFill>
                  <a:schemeClr val="dk2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, %eax;   int </a:t>
            </a:r>
            <a:r>
              <a:rPr lang="en-US" sz="2500">
                <a:solidFill>
                  <a:srgbClr val="11DBE3"/>
                </a:solidFill>
                <a:latin typeface="Gill Sans MT" panose="020B0502020104020203" pitchFamily="34" charset="0"/>
                <a:ea typeface="Courier"/>
                <a:cs typeface="Courier"/>
                <a:sym typeface="Courier"/>
              </a:rPr>
              <a:t>$64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38" name="Google Shape;438;p22"/>
          <p:cNvSpPr txBox="1"/>
          <p:nvPr/>
        </p:nvSpPr>
        <p:spPr>
          <a:xfrm>
            <a:off x="5266478" y="2302612"/>
            <a:ext cx="3071191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H/W-level Trap Table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1543878" y="4138732"/>
            <a:ext cx="7676322" cy="2655768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Syscall() {</a:t>
            </a:r>
            <a:endParaRPr>
              <a:latin typeface="Gill Sans MT" panose="020B0502020104020203" pitchFamily="34" charset="0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sysnum = %eax</a:t>
            </a:r>
            <a:endParaRPr sz="2000">
              <a:solidFill>
                <a:schemeClr val="dk2"/>
              </a:solidFill>
              <a:latin typeface="Gill Sans MT" panose="020B0502020104020203" pitchFamily="34" charset="0"/>
              <a:ea typeface="Gill Sans"/>
              <a:cs typeface="Gill Sans"/>
              <a:sym typeface="Gill Sans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sys_handle= get_fn_table(sysnum)</a:t>
            </a:r>
            <a:endParaRPr>
              <a:latin typeface="Gill Sans MT" panose="020B0502020104020203" pitchFamily="34" charset="0"/>
            </a:endParaRPr>
          </a:p>
          <a:p>
            <a:r>
              <a:rPr lang="en-US" sz="2000">
                <a:solidFill>
                  <a:schemeClr val="dk2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sys_handle ();</a:t>
            </a:r>
            <a:endParaRPr>
              <a:latin typeface="Gill Sans MT" panose="020B0502020104020203" pitchFamily="34" charset="0"/>
            </a:endParaRPr>
          </a:p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}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40" name="Google Shape;440;p22"/>
          <p:cNvCxnSpPr/>
          <p:nvPr/>
        </p:nvCxnSpPr>
        <p:spPr>
          <a:xfrm>
            <a:off x="3324640" y="2326944"/>
            <a:ext cx="1780761" cy="110205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1" name="Google Shape;441;p22"/>
          <p:cNvSpPr/>
          <p:nvPr/>
        </p:nvSpPr>
        <p:spPr>
          <a:xfrm>
            <a:off x="8027719" y="4151779"/>
            <a:ext cx="9546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OS</a:t>
            </a:r>
            <a:endParaRPr sz="28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442" name="Google Shape;442;p22"/>
          <p:cNvSpPr txBox="1"/>
          <p:nvPr/>
        </p:nvSpPr>
        <p:spPr>
          <a:xfrm>
            <a:off x="5761383" y="4645291"/>
            <a:ext cx="200186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20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Syscall table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3" name="Google Shape;443;p22"/>
          <p:cNvCxnSpPr/>
          <p:nvPr/>
        </p:nvCxnSpPr>
        <p:spPr>
          <a:xfrm flipH="1">
            <a:off x="3005739" y="3500910"/>
            <a:ext cx="3807930" cy="104437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4" name="Google Shape;444;p22"/>
          <p:cNvCxnSpPr/>
          <p:nvPr/>
        </p:nvCxnSpPr>
        <p:spPr>
          <a:xfrm>
            <a:off x="4491658" y="5255018"/>
            <a:ext cx="1299600" cy="41730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What to limit?</a:t>
            </a:r>
            <a:endParaRPr/>
          </a:p>
        </p:txBody>
      </p:sp>
      <p:sp>
        <p:nvSpPr>
          <p:cNvPr id="450" name="Google Shape;450;p23"/>
          <p:cNvSpPr txBox="1">
            <a:spLocks noGrp="1"/>
          </p:cNvSpPr>
          <p:nvPr>
            <p:ph type="body" idx="1"/>
          </p:nvPr>
        </p:nvSpPr>
        <p:spPr>
          <a:xfrm>
            <a:off x="1009404" y="1440634"/>
            <a:ext cx="9654638" cy="39767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333333"/>
              </a:buClr>
              <a:buSzPts val="2700"/>
              <a:buNone/>
            </a:pPr>
            <a:r>
              <a:rPr lang="en-US" sz="2700" dirty="0">
                <a:solidFill>
                  <a:srgbClr val="333333"/>
                </a:solidFill>
              </a:rPr>
              <a:t>User processes are not allowed to directly perform: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Arbitrary memory access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Disk I/O</a:t>
            </a:r>
            <a:endParaRPr dirty="0"/>
          </a:p>
          <a:p>
            <a:pPr marL="295275" lvl="1" indent="-158750">
              <a:spcBef>
                <a:spcPts val="600"/>
              </a:spcBef>
              <a:buSzPts val="2500"/>
            </a:pPr>
            <a:r>
              <a:rPr lang="en-US" sz="2500" dirty="0">
                <a:solidFill>
                  <a:srgbClr val="333333"/>
                </a:solidFill>
              </a:rPr>
              <a:t>Special x86 instructions like </a:t>
            </a:r>
            <a:r>
              <a:rPr lang="en-US" sz="2500" dirty="0" err="1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lidt</a:t>
            </a:r>
            <a:endParaRPr dirty="0"/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endParaRPr lang="en-US" sz="2700" dirty="0">
              <a:solidFill>
                <a:srgbClr val="333333"/>
              </a:solidFill>
            </a:endParaRPr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r>
              <a:rPr lang="en-US" sz="2700" dirty="0">
                <a:solidFill>
                  <a:srgbClr val="333333"/>
                </a:solidFill>
              </a:rPr>
              <a:t>What if a process tries to do something privileged/restricted on its own?</a:t>
            </a:r>
          </a:p>
          <a:p>
            <a:pPr marL="0" indent="0">
              <a:spcBef>
                <a:spcPts val="2000"/>
              </a:spcBef>
              <a:buClr>
                <a:srgbClr val="333333"/>
              </a:buClr>
              <a:buSzPts val="2700"/>
              <a:buNone/>
            </a:pPr>
            <a:r>
              <a:rPr lang="en-US" sz="2400" dirty="0">
                <a:solidFill>
                  <a:srgbClr val="333333"/>
                </a:solidFill>
              </a:rPr>
              <a:t>Typical response: trap (hardware); OS kills process</a:t>
            </a:r>
            <a:endParaRPr sz="24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>
            <a:spLocks noGrp="1"/>
          </p:cNvSpPr>
          <p:nvPr>
            <p:ph type="title"/>
          </p:nvPr>
        </p:nvSpPr>
        <p:spPr>
          <a:xfrm>
            <a:off x="855023" y="63500"/>
            <a:ext cx="1031965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Problem 2: How to take the CPU away?</a:t>
            </a:r>
            <a:endParaRPr dirty="0"/>
          </a:p>
        </p:txBody>
      </p:sp>
      <p:sp>
        <p:nvSpPr>
          <p:cNvPr id="456" name="Google Shape;456;p24"/>
          <p:cNvSpPr txBox="1">
            <a:spLocks noGrp="1"/>
          </p:cNvSpPr>
          <p:nvPr>
            <p:ph type="body" idx="1"/>
          </p:nvPr>
        </p:nvSpPr>
        <p:spPr>
          <a:xfrm>
            <a:off x="855023" y="1600201"/>
            <a:ext cx="10580915" cy="495497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OS requirements for </a:t>
            </a:r>
            <a:r>
              <a:rPr lang="en-US" b="1" dirty="0"/>
              <a:t>multiprogramming</a:t>
            </a:r>
            <a:r>
              <a:rPr lang="en-US" dirty="0"/>
              <a:t> (or multitasking)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Mechanism</a:t>
            </a:r>
            <a:r>
              <a:rPr lang="en-US" dirty="0"/>
              <a:t>: To switch between processes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Policy</a:t>
            </a:r>
            <a:r>
              <a:rPr lang="en-US" dirty="0"/>
              <a:t>: To decide which process to run at what time</a:t>
            </a:r>
            <a:endParaRPr sz="3200"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Separation of policy and mechanism</a:t>
            </a:r>
            <a:endParaRPr sz="32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/>
              <a:t>Recurring theme in OS design</a:t>
            </a:r>
            <a:endParaRPr sz="28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Policy: Decision-maker to optimize some workload performance metric</a:t>
            </a:r>
            <a:endParaRPr sz="2800"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Which process to run when?</a:t>
            </a:r>
            <a:endParaRPr sz="2400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Process </a:t>
            </a:r>
            <a:r>
              <a:rPr lang="en-US" b="1" dirty="0"/>
              <a:t>Scheduler</a:t>
            </a:r>
            <a:r>
              <a:rPr lang="en-US" dirty="0"/>
              <a:t>: next lecture</a:t>
            </a:r>
            <a:endParaRPr sz="2400"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dirty="0">
                <a:solidFill>
                  <a:srgbClr val="C00000"/>
                </a:solidFill>
              </a:rPr>
              <a:t>Mechanism: Low-level code that implements the decision</a:t>
            </a:r>
            <a:endParaRPr sz="2800"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"How”?</a:t>
            </a:r>
            <a:endParaRPr sz="2400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ct val="100000"/>
            </a:pPr>
            <a:r>
              <a:rPr lang="en-US" dirty="0"/>
              <a:t>Process </a:t>
            </a:r>
            <a:r>
              <a:rPr lang="en-US" b="1" dirty="0"/>
              <a:t>Dispatcher</a:t>
            </a:r>
            <a:r>
              <a:rPr lang="en-US" dirty="0"/>
              <a:t>: Today’s lecture</a:t>
            </a:r>
            <a:endParaRPr sz="2400" dirty="0"/>
          </a:p>
          <a:p>
            <a:pPr marL="577850" lvl="1" indent="-177800">
              <a:spcBef>
                <a:spcPts val="600"/>
              </a:spcBef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Dispatch Mechanism</a:t>
            </a:r>
            <a:endParaRPr/>
          </a:p>
        </p:txBody>
      </p:sp>
      <p:sp>
        <p:nvSpPr>
          <p:cNvPr id="462" name="Google Shape;462;p25"/>
          <p:cNvSpPr txBox="1">
            <a:spLocks noGrp="1"/>
          </p:cNvSpPr>
          <p:nvPr>
            <p:ph type="body" idx="1"/>
          </p:nvPr>
        </p:nvSpPr>
        <p:spPr>
          <a:xfrm>
            <a:off x="1151906" y="1828801"/>
            <a:ext cx="9868395" cy="467887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OS runs </a:t>
            </a:r>
            <a:r>
              <a:rPr lang="en-US" sz="2400" dirty="0">
                <a:solidFill>
                  <a:srgbClr val="C00000"/>
                </a:solidFill>
              </a:rPr>
              <a:t>dispatch loop</a:t>
            </a:r>
            <a:endParaRPr dirty="0">
              <a:solidFill>
                <a:srgbClr val="C00000"/>
              </a:solidFill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	</a:t>
            </a:r>
            <a:br>
              <a:rPr lang="en-US" sz="2400" dirty="0"/>
            </a:b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while (1) {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run process A for some </a:t>
            </a:r>
            <a:r>
              <a:rPr lang="en-US" sz="16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time-slice</a:t>
            </a:r>
            <a:endParaRPr sz="1600" dirty="0">
              <a:solidFill>
                <a:srgbClr val="C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stop process A and save its </a:t>
            </a:r>
            <a:r>
              <a:rPr lang="en-US" sz="1600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context</a:t>
            </a:r>
            <a:endParaRPr dirty="0">
              <a:solidFill>
                <a:srgbClr val="C00000"/>
              </a:solidFill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	load context of another process B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1600" dirty="0">
                <a:latin typeface="Courier"/>
                <a:ea typeface="Courier"/>
                <a:cs typeface="Courier"/>
                <a:sym typeface="Courier"/>
              </a:rPr>
              <a:t>	}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Question 1: How does dispatcher regain control after the time slice? 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Question 2: What execution context must be saved and restored?</a:t>
            </a:r>
            <a:endParaRPr sz="1600" dirty="0">
              <a:latin typeface="Courier"/>
              <a:ea typeface="Courier"/>
              <a:cs typeface="Courier"/>
              <a:sym typeface="Courier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endParaRPr sz="2400" dirty="0"/>
          </a:p>
        </p:txBody>
      </p:sp>
      <p:grpSp>
        <p:nvGrpSpPr>
          <p:cNvPr id="463" name="Google Shape;463;p25"/>
          <p:cNvGrpSpPr/>
          <p:nvPr/>
        </p:nvGrpSpPr>
        <p:grpSpPr>
          <a:xfrm>
            <a:off x="6371022" y="3302009"/>
            <a:ext cx="2738442" cy="760415"/>
            <a:chOff x="3815" y="1840"/>
            <a:chExt cx="1725" cy="479"/>
          </a:xfrm>
        </p:grpSpPr>
        <p:sp>
          <p:nvSpPr>
            <p:cNvPr id="464" name="Google Shape;464;p25"/>
            <p:cNvSpPr txBox="1"/>
            <p:nvPr/>
          </p:nvSpPr>
          <p:spPr>
            <a:xfrm>
              <a:off x="4088" y="1952"/>
              <a:ext cx="1452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Arial" panose="020B0604020202020204" pitchFamily="34" charset="0"/>
                  <a:ea typeface="Short Stack"/>
                  <a:cs typeface="Arial" panose="020B0604020202020204" pitchFamily="34" charset="0"/>
                  <a:sym typeface="Short Stack"/>
                </a:rPr>
                <a:t>Context-switch</a:t>
              </a:r>
              <a:endParaRPr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65" name="Google Shape;465;p25"/>
            <p:cNvCxnSpPr>
              <a:cxnSpLocks/>
            </p:cNvCxnSpPr>
            <p:nvPr/>
          </p:nvCxnSpPr>
          <p:spPr>
            <a:xfrm>
              <a:off x="3815" y="1840"/>
              <a:ext cx="249" cy="96"/>
            </a:xfrm>
            <a:prstGeom prst="straightConnector1">
              <a:avLst/>
            </a:pr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6" name="Google Shape;466;p25"/>
            <p:cNvCxnSpPr/>
            <p:nvPr/>
          </p:nvCxnSpPr>
          <p:spPr>
            <a:xfrm rot="10800000" flipH="1">
              <a:off x="3815" y="2223"/>
              <a:ext cx="240" cy="96"/>
            </a:xfrm>
            <a:prstGeom prst="straightConnector1">
              <a:avLst/>
            </a:prstGeom>
            <a:noFill/>
            <a:ln w="254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"/>
          <p:cNvSpPr txBox="1">
            <a:spLocks noGrp="1"/>
          </p:cNvSpPr>
          <p:nvPr>
            <p:ph type="title"/>
          </p:nvPr>
        </p:nvSpPr>
        <p:spPr>
          <a:xfrm>
            <a:off x="605642" y="62754"/>
            <a:ext cx="11067801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472" name="Google Shape;472;p26"/>
          <p:cNvSpPr txBox="1">
            <a:spLocks noGrp="1"/>
          </p:cNvSpPr>
          <p:nvPr>
            <p:ph type="body" idx="1"/>
          </p:nvPr>
        </p:nvSpPr>
        <p:spPr>
          <a:xfrm>
            <a:off x="1752601" y="1828801"/>
            <a:ext cx="81343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Option 1: </a:t>
            </a:r>
            <a:r>
              <a:rPr lang="en-US" dirty="0">
                <a:solidFill>
                  <a:srgbClr val="C00000"/>
                </a:solidFill>
              </a:rPr>
              <a:t>Cooperative Multi-tasking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Trust process to relinquish CPU to OS through traps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Examples: System call, page fault (access page not in main memory), or error (illegal instruction or divide by zero)</a:t>
            </a:r>
            <a:r>
              <a:rPr lang="en-US" dirty="0">
                <a:solidFill>
                  <a:srgbClr val="333333"/>
                </a:solidFill>
              </a:rPr>
              <a:t>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rgbClr val="333333"/>
              </a:buClr>
              <a:buSzPts val="2000"/>
            </a:pPr>
            <a:r>
              <a:rPr lang="en-US" dirty="0">
                <a:solidFill>
                  <a:srgbClr val="333333"/>
                </a:solidFill>
              </a:rPr>
              <a:t>Provide special </a:t>
            </a:r>
            <a:r>
              <a:rPr lang="en-US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yield()</a:t>
            </a:r>
            <a:r>
              <a:rPr lang="en-US" dirty="0">
                <a:solidFill>
                  <a:srgbClr val="333333"/>
                </a:solidFill>
              </a:rPr>
              <a:t> system call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478" name="Google Shape;478;p27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P1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79" name="Google Shape;479;p27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80" name="Google Shape;480;p27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 dirty="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5649517" y="4881564"/>
            <a:ext cx="892969" cy="892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OS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487" name="Google Shape;487;p28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88" name="Google Shape;488;p28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Cooperative Approach</a:t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649517" y="4881564"/>
            <a:ext cx="892969" cy="8929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OS</a:t>
            </a:r>
            <a:endParaRPr/>
          </a:p>
        </p:txBody>
      </p:sp>
      <p:cxnSp>
        <p:nvCxnSpPr>
          <p:cNvPr id="495" name="Google Shape;495;p29"/>
          <p:cNvCxnSpPr/>
          <p:nvPr/>
        </p:nvCxnSpPr>
        <p:spPr>
          <a:xfrm rot="10800000" flipH="1"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496" name="Google Shape;496;p29"/>
          <p:cNvSpPr/>
          <p:nvPr/>
        </p:nvSpPr>
        <p:spPr>
          <a:xfrm>
            <a:off x="6201615" y="4279579"/>
            <a:ext cx="199782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return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Cooperative Approach</a:t>
            </a:r>
            <a:endParaRPr/>
          </a:p>
        </p:txBody>
      </p:sp>
      <p:sp>
        <p:nvSpPr>
          <p:cNvPr id="502" name="Google Shape;502;p30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P2</a:t>
            </a:r>
            <a:endParaRPr/>
          </a:p>
        </p:txBody>
      </p:sp>
      <p:cxnSp>
        <p:nvCxnSpPr>
          <p:cNvPr id="503" name="Google Shape;503;p30"/>
          <p:cNvCxnSpPr/>
          <p:nvPr/>
        </p:nvCxnSpPr>
        <p:spPr>
          <a:xfrm rot="10800000" flipH="1"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04" name="Google Shape;504;p30"/>
          <p:cNvSpPr/>
          <p:nvPr/>
        </p:nvSpPr>
        <p:spPr>
          <a:xfrm>
            <a:off x="6201615" y="4279579"/>
            <a:ext cx="1997824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return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"/>
          <p:cNvSpPr/>
          <p:nvPr/>
        </p:nvSpPr>
        <p:spPr>
          <a:xfrm>
            <a:off x="8432800" y="2119313"/>
            <a:ext cx="18415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58" name="Google Shape;158;p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What is a Process?</a:t>
            </a:r>
            <a:endParaRPr/>
          </a:p>
        </p:txBody>
      </p:sp>
      <p:sp>
        <p:nvSpPr>
          <p:cNvPr id="159" name="Google Shape;159;p4"/>
          <p:cNvSpPr txBox="1">
            <a:spLocks noGrp="1"/>
          </p:cNvSpPr>
          <p:nvPr>
            <p:ph type="body" idx="1"/>
          </p:nvPr>
        </p:nvSpPr>
        <p:spPr>
          <a:xfrm>
            <a:off x="1828801" y="1600200"/>
            <a:ext cx="8058151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533400" indent="-533400"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Process: An </a:t>
            </a:r>
            <a:r>
              <a:rPr lang="en-US" sz="2000" dirty="0">
                <a:solidFill>
                  <a:schemeClr val="hlink"/>
                </a:solidFill>
              </a:rPr>
              <a:t>execution stream</a:t>
            </a:r>
            <a:r>
              <a:rPr lang="en-US" sz="2000" dirty="0"/>
              <a:t> in the context of a </a:t>
            </a:r>
            <a:r>
              <a:rPr lang="en-US" sz="2000" dirty="0">
                <a:solidFill>
                  <a:schemeClr val="hlink"/>
                </a:solidFill>
              </a:rPr>
              <a:t>process state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What is an execution stream?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Stream of executing instructions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Running piece of code</a:t>
            </a:r>
            <a:endParaRPr dirty="0"/>
          </a:p>
          <a:p>
            <a:pPr marL="914400" lvl="1" indent="-457200">
              <a:spcBef>
                <a:spcPts val="600"/>
              </a:spcBef>
              <a:buSzPts val="1800"/>
              <a:buFont typeface="Gill Sans"/>
              <a:buChar char="•"/>
            </a:pPr>
            <a:r>
              <a:rPr lang="en-US" sz="1800" dirty="0"/>
              <a:t>“thread of control”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What is process state?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Everything that the running code can affect or be affected by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Registers</a:t>
            </a:r>
            <a:endParaRPr dirty="0"/>
          </a:p>
          <a:p>
            <a:pPr marL="1111250" lvl="2" indent="-533400"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dirty="0"/>
              <a:t>General purpose, floating point, status, program counter, stack pointer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Address space</a:t>
            </a:r>
            <a:endParaRPr dirty="0"/>
          </a:p>
          <a:p>
            <a:pPr marL="1111250" lvl="2" indent="-533400">
              <a:spcBef>
                <a:spcPts val="600"/>
              </a:spcBef>
              <a:buClr>
                <a:schemeClr val="dk2"/>
              </a:buClr>
              <a:buSzPts val="1600"/>
            </a:pPr>
            <a:r>
              <a:rPr lang="en-US" sz="1600" dirty="0"/>
              <a:t>Heap, stack, and code</a:t>
            </a:r>
            <a:endParaRPr dirty="0"/>
          </a:p>
          <a:p>
            <a:pPr marL="828675" lvl="1" indent="-533400">
              <a:spcBef>
                <a:spcPts val="600"/>
              </a:spcBef>
              <a:buSzPts val="1800"/>
            </a:pPr>
            <a:r>
              <a:rPr lang="en-US" sz="1800" dirty="0"/>
              <a:t>Open files</a:t>
            </a:r>
            <a:endParaRPr dirty="0"/>
          </a:p>
          <a:p>
            <a:pPr marL="533400" indent="-533400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533400" indent="-406400">
              <a:spcBef>
                <a:spcPts val="2000"/>
              </a:spcBef>
              <a:buClr>
                <a:schemeClr val="dk2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  <a:latin typeface="Gill Sans MT" panose="020B0502020104020203" pitchFamily="34" charset="0"/>
              </a:rPr>
              <a:t>Cooperative Approach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10" name="Google Shape;510;p31"/>
          <p:cNvSpPr/>
          <p:nvPr/>
        </p:nvSpPr>
        <p:spPr>
          <a:xfrm>
            <a:off x="5649517" y="3363517"/>
            <a:ext cx="892969" cy="8929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/>
          <a:p>
            <a:r>
              <a:rPr lang="en-US" sz="25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P2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511" name="Google Shape;511;p31"/>
          <p:cNvCxnSpPr/>
          <p:nvPr/>
        </p:nvCxnSpPr>
        <p:spPr>
          <a:xfrm>
            <a:off x="6069259" y="4280298"/>
            <a:ext cx="1" cy="577453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512" name="Google Shape;512;p31"/>
          <p:cNvSpPr/>
          <p:nvPr/>
        </p:nvSpPr>
        <p:spPr>
          <a:xfrm>
            <a:off x="6201615" y="4279579"/>
            <a:ext cx="1581233" cy="456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5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yield() call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2"/>
          <p:cNvSpPr txBox="1">
            <a:spLocks noGrp="1"/>
          </p:cNvSpPr>
          <p:nvPr>
            <p:ph type="title"/>
          </p:nvPr>
        </p:nvSpPr>
        <p:spPr>
          <a:xfrm>
            <a:off x="760022" y="63500"/>
            <a:ext cx="106759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518" name="Google Shape;518;p32"/>
          <p:cNvSpPr txBox="1">
            <a:spLocks noGrp="1"/>
          </p:cNvSpPr>
          <p:nvPr>
            <p:ph type="body" idx="1"/>
          </p:nvPr>
        </p:nvSpPr>
        <p:spPr>
          <a:xfrm>
            <a:off x="1905001" y="1828801"/>
            <a:ext cx="7981951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dirty="0"/>
              <a:t>Problem with cooperative approach?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Disadvantages: Processes can misbehave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By avoiding all traps and performing no I/O, can take over entire machine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Only solution: Reboot!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dirty="0"/>
              <a:t>Not performed in modern operating systems</a:t>
            </a:r>
            <a:endParaRPr dirty="0"/>
          </a:p>
          <a:p>
            <a:pPr marL="282575" indent="-1301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3"/>
          <p:cNvSpPr txBox="1">
            <a:spLocks noGrp="1"/>
          </p:cNvSpPr>
          <p:nvPr>
            <p:ph type="title"/>
          </p:nvPr>
        </p:nvSpPr>
        <p:spPr>
          <a:xfrm>
            <a:off x="795647" y="63500"/>
            <a:ext cx="10759043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Q1: How does Dispatcher regain control?</a:t>
            </a:r>
            <a:endParaRPr dirty="0"/>
          </a:p>
        </p:txBody>
      </p:sp>
      <p:sp>
        <p:nvSpPr>
          <p:cNvPr id="524" name="Google Shape;524;p33"/>
          <p:cNvSpPr txBox="1">
            <a:spLocks noGrp="1"/>
          </p:cNvSpPr>
          <p:nvPr>
            <p:ph type="body" idx="1"/>
          </p:nvPr>
        </p:nvSpPr>
        <p:spPr>
          <a:xfrm>
            <a:off x="997527" y="1828801"/>
            <a:ext cx="10141528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Option 2: </a:t>
            </a:r>
            <a:r>
              <a:rPr lang="en-US" dirty="0">
                <a:solidFill>
                  <a:schemeClr val="hlink"/>
                </a:solidFill>
              </a:rPr>
              <a:t>Regain control without cooperation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Guarantee OS can obtain control periodically. How?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Enter OS by enabling periodic alarm clock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Hardware generates timer interrupt (CPU or separate chip)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Example: Every 10ms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User must not be able to mask timer interrupt (privileged operation)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Dispatcher counts interrupts between context switches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Example: Waiting 20 timer ticks gives 200 </a:t>
            </a:r>
            <a:r>
              <a:rPr lang="en-US" dirty="0" err="1"/>
              <a:t>ms</a:t>
            </a:r>
            <a:r>
              <a:rPr lang="en-US" dirty="0"/>
              <a:t> time slice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Common time slices range from 10 </a:t>
            </a:r>
            <a:r>
              <a:rPr lang="en-US" dirty="0" err="1"/>
              <a:t>ms</a:t>
            </a:r>
            <a:r>
              <a:rPr lang="en-US" dirty="0"/>
              <a:t> to 200 </a:t>
            </a:r>
            <a:r>
              <a:rPr lang="en-US" dirty="0" err="1"/>
              <a:t>ms</a:t>
            </a:r>
            <a:endParaRPr lang="en-US"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Research systems today: ~5 microseconds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D495-C6FE-B1E9-1D68-15224CACD5FC}"/>
              </a:ext>
            </a:extLst>
          </p:cNvPr>
          <p:cNvSpPr txBox="1"/>
          <p:nvPr/>
        </p:nvSpPr>
        <p:spPr>
          <a:xfrm>
            <a:off x="498764" y="5902036"/>
            <a:ext cx="111628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Use hardware mechanisms (timer, traps) to regain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4"/>
          <p:cNvSpPr txBox="1">
            <a:spLocks noGrp="1"/>
          </p:cNvSpPr>
          <p:nvPr>
            <p:ph type="title"/>
          </p:nvPr>
        </p:nvSpPr>
        <p:spPr>
          <a:xfrm>
            <a:off x="700644" y="63500"/>
            <a:ext cx="106284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Q2: What Context must be Saved?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C865D4-4A78-8884-F54C-BFD37EDC74A4}"/>
              </a:ext>
            </a:extLst>
          </p:cNvPr>
          <p:cNvCxnSpPr/>
          <p:nvPr/>
        </p:nvCxnSpPr>
        <p:spPr>
          <a:xfrm>
            <a:off x="3063834" y="2303813"/>
            <a:ext cx="0" cy="35507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CE77C8-54D7-688F-BD57-71524961C0E2}"/>
              </a:ext>
            </a:extLst>
          </p:cNvPr>
          <p:cNvCxnSpPr/>
          <p:nvPr/>
        </p:nvCxnSpPr>
        <p:spPr>
          <a:xfrm>
            <a:off x="8358250" y="2303813"/>
            <a:ext cx="0" cy="35507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51945-BCA4-0D04-F652-71406D15F914}"/>
              </a:ext>
            </a:extLst>
          </p:cNvPr>
          <p:cNvSpPr txBox="1"/>
          <p:nvPr/>
        </p:nvSpPr>
        <p:spPr>
          <a:xfrm>
            <a:off x="2078182" y="1555668"/>
            <a:ext cx="1888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CS416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ED2EE-A3CF-6A4E-352C-07E11223BCAB}"/>
              </a:ext>
            </a:extLst>
          </p:cNvPr>
          <p:cNvSpPr txBox="1"/>
          <p:nvPr/>
        </p:nvSpPr>
        <p:spPr>
          <a:xfrm>
            <a:off x="7148948" y="1591996"/>
            <a:ext cx="2418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Eat &amp; Sleep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9C17889-DECD-F168-87F0-1BED6E2AC70A}"/>
              </a:ext>
            </a:extLst>
          </p:cNvPr>
          <p:cNvCxnSpPr/>
          <p:nvPr/>
        </p:nvCxnSpPr>
        <p:spPr>
          <a:xfrm>
            <a:off x="3503221" y="2446317"/>
            <a:ext cx="4583875" cy="58189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B36A73-B042-5C40-A131-94C9DD722556}"/>
              </a:ext>
            </a:extLst>
          </p:cNvPr>
          <p:cNvCxnSpPr/>
          <p:nvPr/>
        </p:nvCxnSpPr>
        <p:spPr>
          <a:xfrm flipH="1">
            <a:off x="3515096" y="3241964"/>
            <a:ext cx="4583875" cy="83721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A9596D6-676F-A1C3-6324-55CEF10DAA29}"/>
              </a:ext>
            </a:extLst>
          </p:cNvPr>
          <p:cNvSpPr txBox="1"/>
          <p:nvPr/>
        </p:nvSpPr>
        <p:spPr>
          <a:xfrm>
            <a:off x="884711" y="3711124"/>
            <a:ext cx="213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“Now where was I…”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8D39C-DDD9-A4A3-D158-485B4C6287C4}"/>
              </a:ext>
            </a:extLst>
          </p:cNvPr>
          <p:cNvSpPr txBox="1"/>
          <p:nvPr/>
        </p:nvSpPr>
        <p:spPr>
          <a:xfrm>
            <a:off x="571005" y="4675429"/>
            <a:ext cx="21375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Context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save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5096A1-C251-E55A-0802-E3037C12DD22}"/>
              </a:ext>
            </a:extLst>
          </p:cNvPr>
          <p:cNvCxnSpPr>
            <a:cxnSpLocks/>
          </p:cNvCxnSpPr>
          <p:nvPr/>
        </p:nvCxnSpPr>
        <p:spPr>
          <a:xfrm flipV="1">
            <a:off x="2214749" y="2522784"/>
            <a:ext cx="749135" cy="227719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A6E26-F0DB-5FE2-9188-9F36E7FE63F6}"/>
              </a:ext>
            </a:extLst>
          </p:cNvPr>
          <p:cNvCxnSpPr>
            <a:cxnSpLocks/>
          </p:cNvCxnSpPr>
          <p:nvPr/>
        </p:nvCxnSpPr>
        <p:spPr>
          <a:xfrm flipV="1">
            <a:off x="2440874" y="4335216"/>
            <a:ext cx="526969" cy="96711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>
            <a:spLocks noGrp="1"/>
          </p:cNvSpPr>
          <p:nvPr>
            <p:ph type="title"/>
          </p:nvPr>
        </p:nvSpPr>
        <p:spPr>
          <a:xfrm>
            <a:off x="748146" y="63500"/>
            <a:ext cx="10604664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Q2: What Context must be Saved?</a:t>
            </a:r>
            <a:endParaRPr dirty="0"/>
          </a:p>
        </p:txBody>
      </p:sp>
      <p:sp>
        <p:nvSpPr>
          <p:cNvPr id="536" name="Google Shape;536;p35"/>
          <p:cNvSpPr txBox="1">
            <a:spLocks noGrp="1"/>
          </p:cNvSpPr>
          <p:nvPr>
            <p:ph type="body" idx="1"/>
          </p:nvPr>
        </p:nvSpPr>
        <p:spPr>
          <a:xfrm>
            <a:off x="1068779" y="1448790"/>
            <a:ext cx="10284031" cy="522514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Dispatcher must save the context of the process when it’s not running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Save it in </a:t>
            </a:r>
            <a:r>
              <a:rPr lang="en-US" sz="2000" dirty="0">
                <a:solidFill>
                  <a:srgbClr val="C00000"/>
                </a:solidFill>
              </a:rPr>
              <a:t>process control block (PCB)</a:t>
            </a:r>
            <a:r>
              <a:rPr lang="en-US" sz="2000" dirty="0"/>
              <a:t> (or process descriptor)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PCB is a structure maintained for each process in the OS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sz="2400" dirty="0"/>
              <a:t>What information is stored in PCB?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PID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Process </a:t>
            </a:r>
            <a:r>
              <a:rPr lang="en-US" sz="2000" dirty="0">
                <a:solidFill>
                  <a:srgbClr val="C00000"/>
                </a:solidFill>
              </a:rPr>
              <a:t>state </a:t>
            </a:r>
            <a:r>
              <a:rPr lang="en-US" sz="2000" dirty="0"/>
              <a:t>(I.e., running, ready, or blocked)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C00000"/>
                </a:solidFill>
              </a:rPr>
              <a:t>Execution state (all registers, PC, stack pointer) -- </a:t>
            </a:r>
            <a:r>
              <a:rPr lang="en-US" sz="2000" b="1" i="1" dirty="0">
                <a:solidFill>
                  <a:srgbClr val="C00000"/>
                </a:solidFill>
              </a:rPr>
              <a:t>Context</a:t>
            </a:r>
            <a:endParaRPr i="1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Scheduling priority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Accounting information (parent and child processes)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Credentials (which resources can be accessed, owner)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Pointers to other allocated resources (e.g., open files)</a:t>
            </a:r>
            <a:endParaRPr sz="2000"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ct val="100000"/>
              <a:buNone/>
            </a:pPr>
            <a:r>
              <a:rPr lang="en-US" dirty="0"/>
              <a:t>Requires special hardware support. Why?</a:t>
            </a:r>
            <a:endParaRPr dirty="0"/>
          </a:p>
          <a:p>
            <a:pPr marL="577850" lvl="1" indent="-295275">
              <a:spcBef>
                <a:spcPts val="600"/>
              </a:spcBef>
              <a:buSzPct val="100000"/>
            </a:pPr>
            <a:r>
              <a:rPr lang="en-US" sz="2000" dirty="0"/>
              <a:t>Hardware saves process PC and PSR on interrupts</a:t>
            </a:r>
            <a:endParaRPr dirty="0"/>
          </a:p>
          <a:p>
            <a:pPr marL="577850" lvl="1" indent="-187325">
              <a:spcBef>
                <a:spcPts val="600"/>
              </a:spcBef>
              <a:buSzPct val="100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Q3: What’s inside a PCB?</a:t>
            </a:r>
            <a:endParaRPr/>
          </a:p>
        </p:txBody>
      </p:sp>
      <p:sp>
        <p:nvSpPr>
          <p:cNvPr id="542" name="Google Shape;542;p36"/>
          <p:cNvSpPr/>
          <p:nvPr/>
        </p:nvSpPr>
        <p:spPr>
          <a:xfrm>
            <a:off x="1524000" y="1723312"/>
            <a:ext cx="9144000" cy="452431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information xv6 tracks about each process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including its register context and state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 {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*mem;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Start of process memory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uint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sz; 	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Size of process memory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char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*kstack;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Bottom of kernel stack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				// for this process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enum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proc_state state;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state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pid; 	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Process ID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 *parent;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Parent process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killed; 	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If non-zero, have been killed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  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 *ofile[NOFILE]; 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Open files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inode *cwd;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Current directory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 context;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Switch here to run process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trapframe *tf; 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Trap frame for the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    				// current interrupt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36"/>
          <p:cNvSpPr/>
          <p:nvPr/>
        </p:nvSpPr>
        <p:spPr>
          <a:xfrm>
            <a:off x="2133601" y="4114800"/>
            <a:ext cx="7753350" cy="304800"/>
          </a:xfrm>
          <a:prstGeom prst="rect">
            <a:avLst/>
          </a:prstGeom>
          <a:noFill/>
          <a:ln>
            <a:noFill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2800">
              <a:solidFill>
                <a:schemeClr val="lt1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EF2472-7A79-BDBC-F785-505710E45CCB}"/>
              </a:ext>
            </a:extLst>
          </p:cNvPr>
          <p:cNvSpPr/>
          <p:nvPr/>
        </p:nvSpPr>
        <p:spPr>
          <a:xfrm>
            <a:off x="1524001" y="2909456"/>
            <a:ext cx="8190016" cy="688768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C591F1-4CE7-17B8-3049-7E896CE37646}"/>
              </a:ext>
            </a:extLst>
          </p:cNvPr>
          <p:cNvSpPr txBox="1"/>
          <p:nvPr/>
        </p:nvSpPr>
        <p:spPr>
          <a:xfrm>
            <a:off x="9215254" y="4677967"/>
            <a:ext cx="28025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Conceptually: Separate kernel thread of execution per process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6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rgbClr val="11DBE3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01" name="Google Shape;701;p56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2" name="Google Shape;702;p56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3" name="Google Shape;703;p56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04" name="Google Shape;704;p56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5" name="Google Shape;705;p56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06" name="Google Shape;706;p56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75887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57"/>
          <p:cNvSpPr/>
          <p:nvPr/>
        </p:nvSpPr>
        <p:spPr>
          <a:xfrm>
            <a:off x="5660770" y="482204"/>
            <a:ext cx="3123996" cy="469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rgbClr val="921F07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rgbClr val="921F07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13" name="Google Shape;713;p57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5" name="Google Shape;715;p57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16" name="Google Shape;716;p57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17" name="Google Shape;717;p57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18" name="Google Shape;718;p57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56502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8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5660770" y="482204"/>
            <a:ext cx="3123996" cy="4691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25" name="Google Shape;725;p58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26" name="Google Shape;726;p58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8" name="Google Shape;728;p58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9" name="Google Shape;729;p58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0" name="Google Shape;730;p58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31" name="Google Shape;731;p58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3D86F4C-865D-7BC0-9EB7-93F585D9E73C}"/>
              </a:ext>
            </a:extLst>
          </p:cNvPr>
          <p:cNvSpPr/>
          <p:nvPr/>
        </p:nvSpPr>
        <p:spPr>
          <a:xfrm>
            <a:off x="1413164" y="2612571"/>
            <a:ext cx="4090780" cy="54626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76789D-96F2-AE89-F17B-8A3ACFE37B40}"/>
              </a:ext>
            </a:extLst>
          </p:cNvPr>
          <p:cNvSpPr txBox="1"/>
          <p:nvPr/>
        </p:nvSpPr>
        <p:spPr>
          <a:xfrm>
            <a:off x="5692206" y="4184935"/>
            <a:ext cx="45798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Must have been saved the last time OS switched B out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B7E6D4-F8C9-9064-DA83-212B605118E9}"/>
              </a:ext>
            </a:extLst>
          </p:cNvPr>
          <p:cNvCxnSpPr/>
          <p:nvPr/>
        </p:nvCxnSpPr>
        <p:spPr>
          <a:xfrm flipH="1" flipV="1">
            <a:off x="5261448" y="3129747"/>
            <a:ext cx="834552" cy="10503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96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59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 dirty="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7" name="Google Shape;737;p59"/>
          <p:cNvSpPr/>
          <p:nvPr/>
        </p:nvSpPr>
        <p:spPr>
          <a:xfrm>
            <a:off x="5660770" y="482204"/>
            <a:ext cx="3123996" cy="38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br>
              <a:rPr lang="en-US" sz="1665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restore regs(B) from k-stack(B)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user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B’s IP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8" name="Google Shape;738;p59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1" name="Google Shape;741;p59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2" name="Google Shape;742;p59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43" name="Google Shape;743;p59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44" name="Google Shape;744;p59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7342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title"/>
          </p:nvPr>
        </p:nvSpPr>
        <p:spPr>
          <a:xfrm>
            <a:off x="1676400" y="62754"/>
            <a:ext cx="88392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Processes vs. Programs</a:t>
            </a:r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body" idx="1"/>
          </p:nvPr>
        </p:nvSpPr>
        <p:spPr>
          <a:xfrm>
            <a:off x="1494311" y="1745673"/>
            <a:ext cx="920337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A process is different than a program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Program: Static code and static data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Process: Dynamic instance of code and data</a:t>
            </a:r>
            <a:endParaRPr dirty="0"/>
          </a:p>
          <a:p>
            <a:pPr marL="577850" lvl="1" indent="-155575">
              <a:spcBef>
                <a:spcPts val="600"/>
              </a:spcBef>
              <a:buSzPts val="22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Can have multiple process instances of same program</a:t>
            </a:r>
            <a:endParaRPr dirty="0"/>
          </a:p>
          <a:p>
            <a:pPr marL="577850" lvl="1" indent="-295275">
              <a:spcBef>
                <a:spcPts val="600"/>
              </a:spcBef>
              <a:buClr>
                <a:schemeClr val="dk2"/>
              </a:buClr>
              <a:buSzPts val="2200"/>
            </a:pPr>
            <a:r>
              <a:rPr lang="en-US" dirty="0"/>
              <a:t>Example: many users can run “ls” at the same time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60"/>
          <p:cNvSpPr txBox="1">
            <a:spLocks noGrp="1"/>
          </p:cNvSpPr>
          <p:nvPr>
            <p:ph type="body" idx="4294967295"/>
          </p:nvPr>
        </p:nvSpPr>
        <p:spPr>
          <a:xfrm>
            <a:off x="1524000" y="482600"/>
            <a:ext cx="396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accent5"/>
              </a:buClr>
              <a:buSzPts val="1800"/>
              <a:buNone/>
            </a:pP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Handle the trap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Call </a:t>
            </a:r>
            <a:r>
              <a:rPr lang="en-US" sz="1800" b="1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switch()</a:t>
            </a: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routine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save regs(A) to proc-struct(A)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restore regs(B) from proc-struct(B)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switch to k-stack(B)</a:t>
            </a:r>
            <a:b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800">
                <a:solidFill>
                  <a:schemeClr val="accent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 return-from-trap (into B)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0" name="Google Shape;750;p60"/>
          <p:cNvSpPr/>
          <p:nvPr/>
        </p:nvSpPr>
        <p:spPr>
          <a:xfrm>
            <a:off x="5660770" y="482204"/>
            <a:ext cx="3123996" cy="3861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80000"/>
              </a:lnSpc>
            </a:pP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timer interrupt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save regs(A) to k-stack(A)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kernel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trap handler</a:t>
            </a: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endParaRPr sz="1665">
              <a:solidFill>
                <a:schemeClr val="accen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80000"/>
              </a:lnSpc>
              <a:spcBef>
                <a:spcPts val="2953"/>
              </a:spcBef>
            </a:pPr>
            <a:br>
              <a:rPr lang="en-US" sz="1665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restore regs(B) from k-stack(B)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move to user mode</a:t>
            </a:r>
            <a:b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 sz="1665">
                <a:solidFill>
                  <a:schemeClr val="accen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jump to B’s IP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1" name="Google Shape;751;p60"/>
          <p:cNvSpPr/>
          <p:nvPr/>
        </p:nvSpPr>
        <p:spPr>
          <a:xfrm>
            <a:off x="9027262" y="482203"/>
            <a:ext cx="1675898" cy="4858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A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90000"/>
              </a:lnSpc>
              <a:spcBef>
                <a:spcPts val="2953"/>
              </a:spcBef>
            </a:pP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pPr>
              <a:lnSpc>
                <a:spcPct val="90000"/>
              </a:lnSpc>
              <a:spcBef>
                <a:spcPts val="2953"/>
              </a:spcBef>
            </a:pP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 B</a:t>
            </a:r>
            <a:b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</a:br>
            <a:r>
              <a:rPr lang="en-US">
                <a:solidFill>
                  <a:schemeClr val="dk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…</a:t>
            </a:r>
            <a:endParaRPr>
              <a:solidFill>
                <a:schemeClr val="dk1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  <p:sp>
        <p:nvSpPr>
          <p:cNvPr id="752" name="Google Shape;752;p60"/>
          <p:cNvSpPr/>
          <p:nvPr/>
        </p:nvSpPr>
        <p:spPr>
          <a:xfrm>
            <a:off x="1821005" y="125016"/>
            <a:ext cx="3627128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D4595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Operating System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3" name="Google Shape;753;p60"/>
          <p:cNvSpPr/>
          <p:nvPr/>
        </p:nvSpPr>
        <p:spPr>
          <a:xfrm>
            <a:off x="5678630" y="125016"/>
            <a:ext cx="2597470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7BDB45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Hardware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4" name="Google Shape;754;p60"/>
          <p:cNvSpPr/>
          <p:nvPr/>
        </p:nvSpPr>
        <p:spPr>
          <a:xfrm>
            <a:off x="9036193" y="125016"/>
            <a:ext cx="1500421" cy="351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11DBE3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5" name="Google Shape;755;p60"/>
          <p:cNvCxnSpPr/>
          <p:nvPr/>
        </p:nvCxnSpPr>
        <p:spPr>
          <a:xfrm>
            <a:off x="1708825" y="495971"/>
            <a:ext cx="8642478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56" name="Google Shape;756;p60"/>
          <p:cNvCxnSpPr/>
          <p:nvPr/>
        </p:nvCxnSpPr>
        <p:spPr>
          <a:xfrm flipH="1">
            <a:off x="5503944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757" name="Google Shape;757;p60"/>
          <p:cNvCxnSpPr/>
          <p:nvPr/>
        </p:nvCxnSpPr>
        <p:spPr>
          <a:xfrm flipH="1">
            <a:off x="8879366" y="504899"/>
            <a:ext cx="1" cy="5249696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846619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Q3:  How is Context Saved?</a:t>
            </a:r>
            <a:endParaRPr dirty="0"/>
          </a:p>
        </p:txBody>
      </p:sp>
      <p:sp>
        <p:nvSpPr>
          <p:cNvPr id="556" name="Google Shape;556;p38"/>
          <p:cNvSpPr txBox="1"/>
          <p:nvPr/>
        </p:nvSpPr>
        <p:spPr>
          <a:xfrm>
            <a:off x="4626430" y="2253343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557" name="Google Shape;557;p38"/>
          <p:cNvSpPr/>
          <p:nvPr/>
        </p:nvSpPr>
        <p:spPr>
          <a:xfrm>
            <a:off x="890649" y="1536174"/>
            <a:ext cx="10889673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Example: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dirty="0">
              <a:solidFill>
                <a:schemeClr val="dk2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Process A has moved from user to kernel mode, OS decides it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must switch from A to B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Save context (PC, registers, kernel stack pointer) of A on kernel stack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Switch SP to kernel stack of B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Restore context from B’s kernel stack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Who has saved registers on B’s kernel stack?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	– OS/hardware did, when it switched out B in the past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dk2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Now, CPU is running B in kernel mode, return-from-trap to switch to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     user mode of B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11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>
                <a:latin typeface="Gill Sans MT" panose="020B0502020104020203" pitchFamily="34" charset="0"/>
              </a:rPr>
              <a:t>Q3: How Context is Saved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4" name="Google Shape;564;p39"/>
          <p:cNvGraphicFramePr/>
          <p:nvPr/>
        </p:nvGraphicFramePr>
        <p:xfrm>
          <a:off x="1981200" y="2057401"/>
          <a:ext cx="1981200" cy="17662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Code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Data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User-level Stack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 Heap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65" name="Google Shape;565;p39"/>
          <p:cNvSpPr txBox="1"/>
          <p:nvPr/>
        </p:nvSpPr>
        <p:spPr>
          <a:xfrm>
            <a:off x="1981200" y="1534180"/>
            <a:ext cx="1981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A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6" name="Google Shape;566;p39"/>
          <p:cNvGraphicFramePr/>
          <p:nvPr/>
        </p:nvGraphicFramePr>
        <p:xfrm>
          <a:off x="7469245" y="2072641"/>
          <a:ext cx="2131950" cy="12787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Code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      Data</a:t>
                      </a:r>
                      <a:endParaRPr/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ill Sans"/>
                        <a:buNone/>
                      </a:pPr>
                      <a:r>
                        <a:rPr lang="en-US" sz="1800">
                          <a:latin typeface="Gill Sans"/>
                          <a:ea typeface="Gill Sans"/>
                          <a:cs typeface="Gill Sans"/>
                          <a:sym typeface="Gill Sans"/>
                        </a:rPr>
                        <a:t> User-level Stack</a:t>
                      </a:r>
                      <a:endParaRPr sz="1800">
                        <a:latin typeface="Gill Sans"/>
                        <a:ea typeface="Gill Sans"/>
                        <a:cs typeface="Gill Sans"/>
                        <a:sym typeface="Gill San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7" name="Google Shape;567;p39"/>
          <p:cNvSpPr txBox="1"/>
          <p:nvPr/>
        </p:nvSpPr>
        <p:spPr>
          <a:xfrm>
            <a:off x="7469246" y="1549420"/>
            <a:ext cx="19812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B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1739560" y="4482134"/>
            <a:ext cx="2756240" cy="1766266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FFC00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>
                <a:solidFill>
                  <a:schemeClr val="l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Process Control Block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69" name="Google Shape;569;p39"/>
          <p:cNvGraphicFramePr/>
          <p:nvPr/>
        </p:nvGraphicFramePr>
        <p:xfrm>
          <a:off x="2043796" y="5034568"/>
          <a:ext cx="2286000" cy="86909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Kernel stack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</a:t>
                      </a:r>
                      <a:r>
                        <a:rPr lang="en-US" sz="1800" b="0">
                          <a:solidFill>
                            <a:schemeClr val="dk2"/>
                          </a:solidFill>
                        </a:rPr>
                        <a:t>Context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570" name="Google Shape;570;p39"/>
          <p:cNvCxnSpPr/>
          <p:nvPr/>
        </p:nvCxnSpPr>
        <p:spPr>
          <a:xfrm>
            <a:off x="1524000" y="38100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1" name="Google Shape;571;p39"/>
          <p:cNvSpPr txBox="1"/>
          <p:nvPr/>
        </p:nvSpPr>
        <p:spPr>
          <a:xfrm>
            <a:off x="9080840" y="3810000"/>
            <a:ext cx="13716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OS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72" name="Google Shape;572;p39"/>
          <p:cNvSpPr txBox="1"/>
          <p:nvPr/>
        </p:nvSpPr>
        <p:spPr>
          <a:xfrm>
            <a:off x="4649844" y="1440190"/>
            <a:ext cx="184184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Userspace</a:t>
            </a:r>
            <a:endParaRPr sz="2800">
              <a:solidFill>
                <a:schemeClr val="dk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573" name="Google Shape;573;p39"/>
          <p:cNvSpPr/>
          <p:nvPr/>
        </p:nvSpPr>
        <p:spPr>
          <a:xfrm>
            <a:off x="7381084" y="4412763"/>
            <a:ext cx="2756233" cy="1766266"/>
          </a:xfrm>
          <a:prstGeom prst="snipRoundRect">
            <a:avLst>
              <a:gd name="adj1" fmla="val 16667"/>
              <a:gd name="adj2" fmla="val 16667"/>
            </a:avLst>
          </a:prstGeom>
          <a:solidFill>
            <a:srgbClr val="92D05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2000">
                <a:solidFill>
                  <a:schemeClr val="l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Process Control Block</a:t>
            </a:r>
            <a:endParaRPr>
              <a:latin typeface="Gill Sans MT" panose="020B0502020104020203" pitchFamily="34" charset="0"/>
            </a:endParaRPr>
          </a:p>
        </p:txBody>
      </p:sp>
      <p:graphicFrame>
        <p:nvGraphicFramePr>
          <p:cNvPr id="574" name="Google Shape;574;p39"/>
          <p:cNvGraphicFramePr/>
          <p:nvPr/>
        </p:nvGraphicFramePr>
        <p:xfrm>
          <a:off x="7543800" y="5104555"/>
          <a:ext cx="2280450" cy="8108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28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5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Kernel stack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2"/>
                          </a:solidFill>
                        </a:rPr>
                        <a:t>         Context</a:t>
                      </a:r>
                      <a:endParaRPr/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5" name="Google Shape;575;p39"/>
          <p:cNvSpPr/>
          <p:nvPr/>
        </p:nvSpPr>
        <p:spPr>
          <a:xfrm>
            <a:off x="7469246" y="3351363"/>
            <a:ext cx="21319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Gill Sans MT" panose="020B0502020104020203" pitchFamily="34" charset="0"/>
                <a:ea typeface="Gill Sans"/>
                <a:cs typeface="Gill Sans"/>
                <a:sym typeface="Gill Sans"/>
              </a:rPr>
              <a:t>         Heap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4580164" y="4199652"/>
            <a:ext cx="1981200" cy="1278104"/>
          </a:xfrm>
          <a:prstGeom prst="ellipse">
            <a:avLst/>
          </a:prstGeom>
          <a:solidFill>
            <a:srgbClr val="FFC00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>
              <a:latin typeface="Gill Sans MT" panose="020B0502020104020203" pitchFamily="34" charset="0"/>
            </a:endParaRPr>
          </a:p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A 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577" name="Google Shape;577;p39"/>
          <p:cNvCxnSpPr/>
          <p:nvPr/>
        </p:nvCxnSpPr>
        <p:spPr>
          <a:xfrm>
            <a:off x="3505200" y="3767210"/>
            <a:ext cx="0" cy="714924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78" name="Google Shape;578;p39"/>
          <p:cNvCxnSpPr/>
          <p:nvPr/>
        </p:nvCxnSpPr>
        <p:spPr>
          <a:xfrm rot="10800000">
            <a:off x="8459846" y="3823667"/>
            <a:ext cx="0" cy="589096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9" name="Google Shape;579;p39"/>
          <p:cNvSpPr/>
          <p:nvPr/>
        </p:nvSpPr>
        <p:spPr>
          <a:xfrm>
            <a:off x="4580164" y="4191000"/>
            <a:ext cx="1981200" cy="1278104"/>
          </a:xfrm>
          <a:prstGeom prst="ellipse">
            <a:avLst/>
          </a:prstGeom>
          <a:solidFill>
            <a:srgbClr val="92D050"/>
          </a:solidFill>
          <a:ln w="12700" cap="flat" cmpd="sng">
            <a:solidFill>
              <a:srgbClr val="972D2D"/>
            </a:solidFill>
            <a:prstDash val="solid"/>
            <a:round/>
            <a:headEnd type="none" w="sm" len="sm"/>
            <a:tailEnd type="none" w="sm" len="sm"/>
          </a:ln>
          <a:effectLst>
            <a:outerShdw blurRad="101600" dist="25400" dir="4800000" sx="103000" sy="103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>
              <a:latin typeface="Gill Sans MT" panose="020B0502020104020203" pitchFamily="34" charset="0"/>
            </a:endParaRPr>
          </a:p>
          <a:p>
            <a:pPr algn="ctr"/>
            <a:r>
              <a:rPr lang="en-US" sz="2800">
                <a:solidFill>
                  <a:schemeClr val="lt1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Proc B 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3058887" y="4588329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pic>
        <p:nvPicPr>
          <p:cNvPr id="581" name="Google Shape;581;p39" descr="Alarm Cl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1807" y="579120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9"/>
          <p:cNvSpPr txBox="1"/>
          <p:nvPr/>
        </p:nvSpPr>
        <p:spPr>
          <a:xfrm>
            <a:off x="5570764" y="6019800"/>
            <a:ext cx="1515836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Switch()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3" name="Google Shape;583;p39"/>
          <p:cNvSpPr txBox="1"/>
          <p:nvPr/>
        </p:nvSpPr>
        <p:spPr>
          <a:xfrm>
            <a:off x="3761015" y="6629400"/>
            <a:ext cx="18473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584" name="Google Shape;584;p39"/>
          <p:cNvSpPr txBox="1"/>
          <p:nvPr/>
        </p:nvSpPr>
        <p:spPr>
          <a:xfrm>
            <a:off x="1585772" y="3864429"/>
            <a:ext cx="1363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Reg(A)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585" name="Google Shape;585;p39"/>
          <p:cNvSpPr txBox="1"/>
          <p:nvPr/>
        </p:nvSpPr>
        <p:spPr>
          <a:xfrm>
            <a:off x="6838954" y="3801304"/>
            <a:ext cx="136343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800">
                <a:solidFill>
                  <a:schemeClr val="dk2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Reg(B)</a:t>
            </a:r>
            <a:endParaRPr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8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"/>
          <p:cNvSpPr txBox="1">
            <a:spLocks noGrp="1"/>
          </p:cNvSpPr>
          <p:nvPr>
            <p:ph type="title"/>
          </p:nvPr>
        </p:nvSpPr>
        <p:spPr>
          <a:xfrm>
            <a:off x="914400" y="63500"/>
            <a:ext cx="10284031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Q4: What Context must be Saved?</a:t>
            </a:r>
            <a:endParaRPr dirty="0"/>
          </a:p>
        </p:txBody>
      </p:sp>
      <p:sp>
        <p:nvSpPr>
          <p:cNvPr id="591" name="Google Shape;591;p40"/>
          <p:cNvSpPr/>
          <p:nvPr/>
        </p:nvSpPr>
        <p:spPr>
          <a:xfrm>
            <a:off x="1512815" y="1518822"/>
            <a:ext cx="9164782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the registers will save and restore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to stop and subsequently restart a process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struct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context {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eip;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Index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esp;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Stack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ebx;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base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ecx;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counter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edx;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Called the data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esi;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Source index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edi;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Destination index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ebp;	</a:t>
            </a:r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Stack base pointer register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};</a:t>
            </a:r>
            <a:endParaRPr sz="1600">
              <a:latin typeface="Gill Sans MT" panose="020B0502020104020203" pitchFamily="34" charset="0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r>
              <a:rPr lang="en-US" sz="1600">
                <a:solidFill>
                  <a:srgbClr val="00B0F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// the different states a process can be in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B05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enum</a:t>
            </a:r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proc_state { UNUSED, EMBRYO, SLEEPING,</a:t>
            </a:r>
            <a:endParaRPr sz="1600">
              <a:latin typeface="Gill Sans MT" panose="020B0502020104020203" pitchFamily="34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Gill Sans MT" panose="020B0502020104020203" pitchFamily="34" charset="0"/>
                <a:ea typeface="Courier New"/>
                <a:cs typeface="Courier New"/>
                <a:sym typeface="Courier New"/>
              </a:rPr>
              <a:t>                  RUNNABLE, RUNNING, ZOMBIE };</a:t>
            </a:r>
            <a:endParaRPr sz="1600">
              <a:latin typeface="Gill Sans MT" panose="020B0502020104020203" pitchFamily="34" charset="0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Gill Sans MT" panose="020B0502020104020203" pitchFamily="34" charset="0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029822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1"/>
          <p:cNvSpPr txBox="1">
            <a:spLocks noGrp="1"/>
          </p:cNvSpPr>
          <p:nvPr>
            <p:ph type="title"/>
          </p:nvPr>
        </p:nvSpPr>
        <p:spPr>
          <a:xfrm>
            <a:off x="653143" y="1"/>
            <a:ext cx="11139054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3: Slow Ops such as I/O?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3" name="Google Shape;763;p61"/>
          <p:cNvSpPr txBox="1"/>
          <p:nvPr/>
        </p:nvSpPr>
        <p:spPr>
          <a:xfrm>
            <a:off x="1752600" y="1524000"/>
            <a:ext cx="89154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75" indent="-282575"/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When running process performs op that does not use CPU, OS switches to process that needs CPU (policy issues)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75" indent="-282575">
              <a:spcBef>
                <a:spcPts val="2000"/>
              </a:spcBef>
              <a:buClr>
                <a:schemeClr val="lt2"/>
              </a:buClr>
              <a:buSzPts val="2400"/>
            </a:pPr>
            <a:endParaRPr sz="2400" dirty="0">
              <a:solidFill>
                <a:schemeClr val="dk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282575" indent="-282575">
              <a:spcBef>
                <a:spcPts val="2000"/>
              </a:spcBef>
              <a:buClr>
                <a:schemeClr val="lt2"/>
              </a:buClr>
              <a:buSzPts val="2400"/>
            </a:pPr>
            <a:endParaRPr sz="2400" dirty="0">
              <a:solidFill>
                <a:schemeClr val="dk2"/>
              </a:solidFill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OS must track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state</a:t>
            </a: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of each process: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Running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On the CPU (only one on a uniprocessor)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Ready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: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Waiting for the CPU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50" lvl="1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Blocked</a:t>
            </a: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35050" lvl="2" indent="-295275">
              <a:spcBef>
                <a:spcPts val="600"/>
              </a:spcBef>
              <a:buClr>
                <a:srgbClr val="848484"/>
              </a:buClr>
              <a:buSzPts val="2200"/>
              <a:buFont typeface="Lustria"/>
              <a:buChar char="•"/>
            </a:pPr>
            <a:r>
              <a:rPr lang="en-US" sz="22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Asleep: Waiting for I/O or synchronization to complete</a:t>
            </a:r>
            <a:endParaRPr sz="22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764" name="Google Shape;764;p61"/>
          <p:cNvSpPr/>
          <p:nvPr/>
        </p:nvSpPr>
        <p:spPr>
          <a:xfrm>
            <a:off x="5985164" y="2590800"/>
            <a:ext cx="2244437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Running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5" name="Google Shape;765;p61"/>
          <p:cNvSpPr/>
          <p:nvPr/>
        </p:nvSpPr>
        <p:spPr>
          <a:xfrm>
            <a:off x="8001000" y="3657600"/>
            <a:ext cx="2342408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Blocked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6" name="Google Shape;766;p61"/>
          <p:cNvSpPr/>
          <p:nvPr/>
        </p:nvSpPr>
        <p:spPr>
          <a:xfrm>
            <a:off x="8960314" y="2667000"/>
            <a:ext cx="1915596" cy="7620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800" dirty="0">
                <a:solidFill>
                  <a:schemeClr val="lt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Ready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7" name="Google Shape;767;p61"/>
          <p:cNvSpPr txBox="1"/>
          <p:nvPr/>
        </p:nvSpPr>
        <p:spPr>
          <a:xfrm>
            <a:off x="9402762" y="4419601"/>
            <a:ext cx="147314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dirty="0">
                <a:solidFill>
                  <a:srgbClr val="9B6C34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Transitions?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438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" grpId="0" animBg="1"/>
      <p:bldP spid="765" grpId="0" animBg="1"/>
      <p:bldP spid="766" grpId="0" animBg="1"/>
      <p:bldP spid="7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2"/>
          <p:cNvSpPr txBox="1">
            <a:spLocks noGrp="1"/>
          </p:cNvSpPr>
          <p:nvPr>
            <p:ph type="body" idx="1"/>
          </p:nvPr>
        </p:nvSpPr>
        <p:spPr>
          <a:xfrm>
            <a:off x="1752600" y="1600201"/>
            <a:ext cx="8686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OS must track every process in system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Each process identified by unique Process ID (PID)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OS maintains queues of all processes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Ready queue: Contains all ready processes</a:t>
            </a:r>
            <a:endParaRPr dirty="0"/>
          </a:p>
          <a:p>
            <a:pPr marL="577850" lvl="1" indent="-295275">
              <a:spcBef>
                <a:spcPts val="600"/>
              </a:spcBef>
              <a:buSzPts val="2200"/>
            </a:pPr>
            <a:r>
              <a:rPr lang="en-US" dirty="0"/>
              <a:t>Event queue: One logical queue per event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e.g., disk I/O and locks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Contains all processes waiting for that event to complete</a:t>
            </a:r>
            <a:endParaRPr dirty="0"/>
          </a:p>
          <a:p>
            <a:pPr marL="860425" lvl="2" indent="-155575">
              <a:spcBef>
                <a:spcPts val="600"/>
              </a:spcBef>
              <a:buClr>
                <a:schemeClr val="dk2"/>
              </a:buClr>
              <a:buSzPts val="2000"/>
              <a:buNone/>
            </a:pP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dirty="0"/>
              <a:t>Next Lecture: Policy for determining which </a:t>
            </a:r>
            <a:r>
              <a:rPr lang="en-US" b="1" dirty="0"/>
              <a:t>ready</a:t>
            </a:r>
            <a:r>
              <a:rPr lang="en-US" dirty="0"/>
              <a:t> process to run</a:t>
            </a:r>
            <a:endParaRPr dirty="0"/>
          </a:p>
          <a:p>
            <a:pPr marL="282575" indent="-1301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endParaRPr dirty="0"/>
          </a:p>
        </p:txBody>
      </p:sp>
      <p:sp>
        <p:nvSpPr>
          <p:cNvPr id="4" name="Google Shape;762;p61">
            <a:extLst>
              <a:ext uri="{FF2B5EF4-FFF2-40B4-BE49-F238E27FC236}">
                <a16:creationId xmlns:a16="http://schemas.microsoft.com/office/drawing/2014/main" id="{828E3592-EBC9-D7F5-4490-F15FB56F6BAC}"/>
              </a:ext>
            </a:extLst>
          </p:cNvPr>
          <p:cNvSpPr txBox="1">
            <a:spLocks/>
          </p:cNvSpPr>
          <p:nvPr/>
        </p:nvSpPr>
        <p:spPr>
          <a:xfrm>
            <a:off x="653143" y="1"/>
            <a:ext cx="11139054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Problem 3: Slow Ops such as I/O?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1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Summary</a:t>
            </a:r>
            <a:endParaRPr/>
          </a:p>
        </p:txBody>
      </p:sp>
      <p:sp>
        <p:nvSpPr>
          <p:cNvPr id="779" name="Google Shape;779;p63"/>
          <p:cNvSpPr txBox="1">
            <a:spLocks noGrp="1"/>
          </p:cNvSpPr>
          <p:nvPr>
            <p:ph type="body" idx="1"/>
          </p:nvPr>
        </p:nvSpPr>
        <p:spPr>
          <a:xfrm>
            <a:off x="938151" y="700644"/>
            <a:ext cx="10640291" cy="57357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Virtualization: Context switching gives each process impression it has its own CPU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Direct execution makes processes fast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Limited execution at key points ensures OS retains control</a:t>
            </a:r>
            <a:endParaRPr sz="3600" dirty="0"/>
          </a:p>
          <a:p>
            <a:pPr marL="282575" indent="-282575">
              <a:spcBef>
                <a:spcPts val="2000"/>
              </a:spcBef>
              <a:buClr>
                <a:srgbClr val="000000"/>
              </a:buClr>
              <a:buSzPts val="2200"/>
              <a:buNone/>
            </a:pPr>
            <a:r>
              <a:rPr lang="en-US" dirty="0"/>
              <a:t>Hardware is crucial for limited direct execution</a:t>
            </a:r>
            <a:endParaRPr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Privilege separation: user vs kernel mode</a:t>
            </a:r>
            <a:endParaRPr sz="2800"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Timer interrupts</a:t>
            </a:r>
            <a:endParaRPr sz="2800" dirty="0"/>
          </a:p>
          <a:p>
            <a:pPr marL="577850" lvl="1" indent="-295275">
              <a:spcBef>
                <a:spcPts val="600"/>
              </a:spcBef>
              <a:buSzPts val="1800"/>
            </a:pPr>
            <a:r>
              <a:rPr lang="en-US" sz="2800" dirty="0"/>
              <a:t>Automatic register saves and restores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76198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6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795" name="Google Shape;795;p65"/>
          <p:cNvSpPr txBox="1">
            <a:spLocks noGrp="1"/>
          </p:cNvSpPr>
          <p:nvPr>
            <p:ph type="body" idx="1"/>
          </p:nvPr>
        </p:nvSpPr>
        <p:spPr>
          <a:xfrm>
            <a:off x="1116281" y="1524000"/>
            <a:ext cx="9915896" cy="5029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Two ways to create a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Build a new empty process from scratch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Copy an existing process and change it appropriately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1: </a:t>
            </a:r>
            <a:r>
              <a:rPr lang="en-US" sz="2400" dirty="0">
                <a:solidFill>
                  <a:srgbClr val="C00000"/>
                </a:solidFill>
              </a:rPr>
              <a:t>New process from scratch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Steps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Load specified code and data into memory;  Create empty call stack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Create and initialize PCB </a:t>
            </a:r>
            <a:r>
              <a:rPr lang="en-US" sz="1800" dirty="0">
                <a:solidFill>
                  <a:srgbClr val="C00000"/>
                </a:solidFill>
              </a:rPr>
              <a:t>(make it look like context-switch)</a:t>
            </a:r>
            <a:endParaRPr dirty="0">
              <a:solidFill>
                <a:srgbClr val="C00000"/>
              </a:solidFill>
            </a:endParaRPr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Put process on ready list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No wasted work (compared to option 2)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Difficult to express all possible options for setup, complex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Process permissions, where to write I/O, environment variables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Example: </a:t>
            </a:r>
            <a:r>
              <a:rPr lang="en-US" sz="1800" dirty="0" err="1"/>
              <a:t>WindowsNT</a:t>
            </a:r>
            <a:r>
              <a:rPr lang="en-US" sz="1800" dirty="0"/>
              <a:t> has call with 10 arguments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  <a:buNone/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73605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 Creation</a:t>
            </a:r>
            <a:endParaRPr/>
          </a:p>
        </p:txBody>
      </p:sp>
      <p:sp>
        <p:nvSpPr>
          <p:cNvPr id="801" name="Google Shape;801;p66"/>
          <p:cNvSpPr txBox="1">
            <a:spLocks noGrp="1"/>
          </p:cNvSpPr>
          <p:nvPr>
            <p:ph type="body" idx="1"/>
          </p:nvPr>
        </p:nvSpPr>
        <p:spPr>
          <a:xfrm>
            <a:off x="1104405" y="1600200"/>
            <a:ext cx="10189029" cy="495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  <a:buNone/>
            </a:pPr>
            <a:r>
              <a:rPr lang="en-US" sz="2400" dirty="0"/>
              <a:t>Option 2: </a:t>
            </a:r>
            <a:r>
              <a:rPr lang="en-US" sz="2400" dirty="0">
                <a:solidFill>
                  <a:srgbClr val="C00000"/>
                </a:solidFill>
              </a:rPr>
              <a:t>Clone an existing process and change it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Example: Unix fork() and exec()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Fork(): Clones the calling process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Exec(char *file): Overlays file image on calling process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Fork() 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Stop current process and save its state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Make copy of code, data, stack, and PCB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Add new PCB to ready list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rgbClr val="333333"/>
              </a:buClr>
              <a:buSzPts val="1800"/>
            </a:pPr>
            <a:r>
              <a:rPr lang="en-US" sz="1800" dirty="0">
                <a:solidFill>
                  <a:srgbClr val="C00000"/>
                </a:solidFill>
              </a:rPr>
              <a:t>Any changes needed to child process? Yes!</a:t>
            </a:r>
            <a:endParaRPr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Exec(char *file)</a:t>
            </a:r>
            <a:endParaRPr dirty="0"/>
          </a:p>
          <a:p>
            <a:pPr marL="860425" lvl="2" indent="-282575">
              <a:spcBef>
                <a:spcPts val="600"/>
              </a:spcBef>
              <a:buClr>
                <a:schemeClr val="dk2"/>
              </a:buClr>
              <a:buSzPts val="1800"/>
            </a:pPr>
            <a:r>
              <a:rPr lang="en-US" sz="1800" dirty="0"/>
              <a:t>Replace current data and code segments with those in specified file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Advantages: Flexible, clean, simple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Disadvantages: Wasteful to perform copy and then overwrite of memory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084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Unix Process Creation </a:t>
            </a:r>
            <a:endParaRPr/>
          </a:p>
        </p:txBody>
      </p:sp>
      <p:sp>
        <p:nvSpPr>
          <p:cNvPr id="807" name="Google Shape;807;p67"/>
          <p:cNvSpPr txBox="1">
            <a:spLocks noGrp="1"/>
          </p:cNvSpPr>
          <p:nvPr>
            <p:ph type="body" idx="4294967295"/>
          </p:nvPr>
        </p:nvSpPr>
        <p:spPr>
          <a:xfrm>
            <a:off x="1452748" y="1346200"/>
            <a:ext cx="8991600" cy="5181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000"/>
              <a:buNone/>
            </a:pPr>
            <a:r>
              <a:rPr lang="en-US" sz="2000" dirty="0"/>
              <a:t>Fork/exec crucial to how the user’s shell is implemented!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While (1)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Char *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getcmd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fork();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If 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== 0) {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This is the child process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Setup the child’s process environment here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E.g., where is standard I/O, how to handle signals?</a:t>
            </a:r>
            <a:endParaRPr dirty="0"/>
          </a:p>
          <a:p>
            <a:pPr marL="283464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exec(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// exec does not return if it succeeds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printf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(“ERROR: Could not execute %s\n”,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cmd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exit(1);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 else {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/>
              <a:t>		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// This is the parent process; Wait for child to finish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int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 = 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retval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	wait(</a:t>
            </a:r>
            <a:r>
              <a:rPr lang="en-US" sz="1800" dirty="0" err="1">
                <a:latin typeface="Courier"/>
                <a:ea typeface="Courier"/>
                <a:cs typeface="Courier"/>
                <a:sym typeface="Courier"/>
              </a:rPr>
              <a:t>pid</a:t>
            </a: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);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}</a:t>
            </a:r>
            <a:endParaRPr dirty="0"/>
          </a:p>
          <a:p>
            <a:pPr marL="282575" indent="-282575">
              <a:spcBef>
                <a:spcPts val="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800"/>
              <a:buNone/>
            </a:pPr>
            <a:r>
              <a:rPr lang="en-US" sz="1800" dirty="0">
                <a:latin typeface="Courier"/>
                <a:ea typeface="Courier"/>
                <a:cs typeface="Courier"/>
                <a:sym typeface="Courier"/>
              </a:rPr>
              <a:t>	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1600"/>
              <a:buNone/>
            </a:pPr>
            <a:r>
              <a:rPr lang="en-US" sz="1600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10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>
            <a:spLocks noGrp="1"/>
          </p:cNvSpPr>
          <p:nvPr>
            <p:ph type="title"/>
          </p:nvPr>
        </p:nvSpPr>
        <p:spPr>
          <a:xfrm>
            <a:off x="2193728" y="89298"/>
            <a:ext cx="7804547" cy="837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51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Process Creation</a:t>
            </a:r>
            <a:endParaRPr/>
          </a:p>
        </p:txBody>
      </p:sp>
      <p:cxnSp>
        <p:nvCxnSpPr>
          <p:cNvPr id="171" name="Google Shape;171;p6"/>
          <p:cNvCxnSpPr/>
          <p:nvPr/>
        </p:nvCxnSpPr>
        <p:spPr>
          <a:xfrm rot="10800000" flipH="1">
            <a:off x="3842158" y="4036219"/>
            <a:ext cx="4507684" cy="1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2" name="Google Shape;172;p6"/>
          <p:cNvCxnSpPr/>
          <p:nvPr/>
        </p:nvCxnSpPr>
        <p:spPr>
          <a:xfrm rot="10800000" flipH="1">
            <a:off x="4735127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3" name="Google Shape;173;p6"/>
          <p:cNvCxnSpPr/>
          <p:nvPr/>
        </p:nvCxnSpPr>
        <p:spPr>
          <a:xfrm rot="10800000" flipH="1">
            <a:off x="7414034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4" name="Google Shape;174;p6"/>
          <p:cNvCxnSpPr/>
          <p:nvPr/>
        </p:nvCxnSpPr>
        <p:spPr>
          <a:xfrm rot="10800000" flipH="1">
            <a:off x="6163877" y="4030778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75" name="Google Shape;175;p6"/>
          <p:cNvSpPr/>
          <p:nvPr/>
        </p:nvSpPr>
        <p:spPr>
          <a:xfrm>
            <a:off x="5181611" y="5598914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6" name="Google Shape;176;p6"/>
          <p:cNvSpPr/>
          <p:nvPr/>
        </p:nvSpPr>
        <p:spPr>
          <a:xfrm>
            <a:off x="5176243" y="4545976"/>
            <a:ext cx="1994757" cy="1239279"/>
          </a:xfrm>
          <a:prstGeom prst="rect">
            <a:avLst/>
          </a:pr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>
              <a:solidFill>
                <a:srgbClr val="FFFFFF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7" name="Google Shape;177;p6"/>
          <p:cNvSpPr/>
          <p:nvPr/>
        </p:nvSpPr>
        <p:spPr>
          <a:xfrm>
            <a:off x="5181611" y="4348758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8" name="Google Shape;178;p6"/>
          <p:cNvSpPr/>
          <p:nvPr/>
        </p:nvSpPr>
        <p:spPr>
          <a:xfrm>
            <a:off x="6208526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79" name="Google Shape;179;p6"/>
          <p:cNvSpPr/>
          <p:nvPr/>
        </p:nvSpPr>
        <p:spPr>
          <a:xfrm>
            <a:off x="5504573" y="4838251"/>
            <a:ext cx="1277590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5486409" y="4841750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1" name="Google Shape;181;p6"/>
          <p:cNvSpPr/>
          <p:nvPr/>
        </p:nvSpPr>
        <p:spPr>
          <a:xfrm>
            <a:off x="3529620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Short Stack"/>
              <a:ea typeface="Short Stack"/>
              <a:cs typeface="Short Stack"/>
              <a:sym typeface="Short Stack"/>
            </a:endParaRPr>
          </a:p>
        </p:txBody>
      </p:sp>
      <p:sp>
        <p:nvSpPr>
          <p:cNvPr id="182" name="Google Shape;182;p6"/>
          <p:cNvSpPr/>
          <p:nvPr/>
        </p:nvSpPr>
        <p:spPr>
          <a:xfrm>
            <a:off x="4441351" y="1050131"/>
            <a:ext cx="53974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CPU</a:t>
            </a:r>
            <a:endParaRPr/>
          </a:p>
        </p:txBody>
      </p:sp>
      <p:sp>
        <p:nvSpPr>
          <p:cNvPr id="183" name="Google Shape;183;p6"/>
          <p:cNvSpPr/>
          <p:nvPr/>
        </p:nvSpPr>
        <p:spPr>
          <a:xfrm>
            <a:off x="6916455" y="1050131"/>
            <a:ext cx="99630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Short Stack"/>
                <a:ea typeface="Short Stack"/>
                <a:cs typeface="Short Stack"/>
                <a:sym typeface="Short Stack"/>
              </a:rPr>
              <a:t>Memory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598" name="Google Shape;598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534624"/>
            <a:ext cx="8229600" cy="525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05" name="Google Shape;60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524001"/>
            <a:ext cx="4724400" cy="518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762097"/>
            <a:ext cx="4076700" cy="4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4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13" name="Google Shape;61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4001" y="1524001"/>
            <a:ext cx="4724400" cy="518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0800" y="1762097"/>
            <a:ext cx="4076700" cy="471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21" name="Google Shape;62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5000" y="1391872"/>
            <a:ext cx="7583488" cy="541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28" name="Google Shape;62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1343" y="1311535"/>
            <a:ext cx="9144000" cy="5477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6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35" name="Google Shape;63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608870"/>
            <a:ext cx="7162800" cy="5073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49" name="Google Shape;649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1" y="1430750"/>
            <a:ext cx="74676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56" name="Google Shape;656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50" y="1324430"/>
            <a:ext cx="7391400" cy="540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7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42" name="Google Shape;642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527586"/>
            <a:ext cx="7583486" cy="533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0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63" name="Google Shape;663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5364" y="1399716"/>
            <a:ext cx="7583487" cy="5447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2193728" y="89298"/>
            <a:ext cx="7804547" cy="83753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5100">
                <a:solidFill>
                  <a:srgbClr val="FFFFFF"/>
                </a:solidFill>
                <a:latin typeface="Gill Sans MT" panose="020B0502020104020203" pitchFamily="34" charset="0"/>
                <a:sym typeface="Gill Sans"/>
              </a:rPr>
              <a:t>Process Creation</a:t>
            </a:r>
            <a:endParaRPr>
              <a:latin typeface="Gill Sans MT" panose="020B0502020104020203" pitchFamily="34" charset="0"/>
            </a:endParaRPr>
          </a:p>
        </p:txBody>
      </p:sp>
      <p:cxnSp>
        <p:nvCxnSpPr>
          <p:cNvPr id="189" name="Google Shape;189;p7"/>
          <p:cNvCxnSpPr/>
          <p:nvPr/>
        </p:nvCxnSpPr>
        <p:spPr>
          <a:xfrm rot="10800000" flipH="1">
            <a:off x="3842158" y="4036219"/>
            <a:ext cx="4507684" cy="1"/>
          </a:xfrm>
          <a:prstGeom prst="straightConnector1">
            <a:avLst/>
          </a:prstGeom>
          <a:noFill/>
          <a:ln w="762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0" name="Google Shape;190;p7"/>
          <p:cNvCxnSpPr/>
          <p:nvPr/>
        </p:nvCxnSpPr>
        <p:spPr>
          <a:xfrm rot="10800000" flipH="1">
            <a:off x="4735127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1" name="Google Shape;191;p7"/>
          <p:cNvCxnSpPr/>
          <p:nvPr/>
        </p:nvCxnSpPr>
        <p:spPr>
          <a:xfrm rot="10800000" flipH="1">
            <a:off x="7414034" y="3494997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2" name="Google Shape;192;p7"/>
          <p:cNvCxnSpPr/>
          <p:nvPr/>
        </p:nvCxnSpPr>
        <p:spPr>
          <a:xfrm rot="10800000" flipH="1">
            <a:off x="6163877" y="4030778"/>
            <a:ext cx="1" cy="541223"/>
          </a:xfrm>
          <a:prstGeom prst="straightConnector1">
            <a:avLst/>
          </a:prstGeom>
          <a:noFill/>
          <a:ln w="508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3" name="Google Shape;193;p7"/>
          <p:cNvSpPr/>
          <p:nvPr/>
        </p:nvSpPr>
        <p:spPr>
          <a:xfrm>
            <a:off x="5181611" y="5598914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5176243" y="4545976"/>
            <a:ext cx="1994757" cy="1239279"/>
          </a:xfrm>
          <a:prstGeom prst="rect">
            <a:avLst/>
          </a:prstGeom>
          <a:solidFill>
            <a:srgbClr val="1497F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>
              <a:solidFill>
                <a:srgbClr val="FFFFFF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5" name="Google Shape;195;p7"/>
          <p:cNvSpPr/>
          <p:nvPr/>
        </p:nvSpPr>
        <p:spPr>
          <a:xfrm>
            <a:off x="5181611" y="4348758"/>
            <a:ext cx="1984020" cy="395790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6" name="Google Shape;196;p7"/>
          <p:cNvSpPr/>
          <p:nvPr/>
        </p:nvSpPr>
        <p:spPr>
          <a:xfrm>
            <a:off x="6208526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5504573" y="4838251"/>
            <a:ext cx="1277590" cy="1056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FFFF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Program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Google Shape;198;p7"/>
          <p:cNvSpPr/>
          <p:nvPr/>
        </p:nvSpPr>
        <p:spPr>
          <a:xfrm>
            <a:off x="5486409" y="4841750"/>
            <a:ext cx="1397776" cy="659960"/>
          </a:xfrm>
          <a:prstGeom prst="rect">
            <a:avLst/>
          </a:prstGeom>
          <a:noFill/>
          <a:ln w="25400" cap="flat" cmpd="sng">
            <a:solidFill>
              <a:srgbClr val="FFFFFF"/>
            </a:solidFill>
            <a:prstDash val="dot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199" name="Google Shape;199;p7"/>
          <p:cNvSpPr/>
          <p:nvPr/>
        </p:nvSpPr>
        <p:spPr>
          <a:xfrm>
            <a:off x="3529620" y="1431635"/>
            <a:ext cx="2393669" cy="208666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971817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sp>
        <p:nvSpPr>
          <p:cNvPr id="200" name="Google Shape;200;p7"/>
          <p:cNvSpPr/>
          <p:nvPr/>
        </p:nvSpPr>
        <p:spPr>
          <a:xfrm>
            <a:off x="4339771" y="1055278"/>
            <a:ext cx="641322" cy="318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CPU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6916455" y="1050131"/>
            <a:ext cx="996302" cy="32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>
                <a:solidFill>
                  <a:srgbClr val="FFFFFF"/>
                </a:solidFill>
                <a:latin typeface="Gill Sans MT" panose="020B0502020104020203" pitchFamily="34" charset="0"/>
                <a:ea typeface="Short Stack"/>
                <a:cs typeface="Short Stack"/>
                <a:sym typeface="Short Stack"/>
              </a:rPr>
              <a:t>Memory</a:t>
            </a:r>
            <a:endParaRPr>
              <a:latin typeface="Gill Sans MT" panose="020B0502020104020203" pitchFamily="34" charset="0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6745799" y="1527734"/>
            <a:ext cx="1277590" cy="197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code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static data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heap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000" dirty="0">
              <a:solidFill>
                <a:schemeClr val="lt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Process</a:t>
            </a:r>
            <a:endParaRPr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647268" y="1543860"/>
            <a:ext cx="1558510" cy="1590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endParaRPr sz="2800">
              <a:solidFill>
                <a:schemeClr val="lt2"/>
              </a:solidFill>
              <a:latin typeface="Gill Sans MT" panose="020B0502020104020203" pitchFamily="34" charset="0"/>
              <a:ea typeface="Short Stack"/>
              <a:cs typeface="Short Stack"/>
              <a:sym typeface="Short Stack"/>
            </a:endParaRPr>
          </a:p>
        </p:txBody>
      </p:sp>
      <p:cxnSp>
        <p:nvCxnSpPr>
          <p:cNvPr id="204" name="Google Shape;204;p7"/>
          <p:cNvCxnSpPr/>
          <p:nvPr/>
        </p:nvCxnSpPr>
        <p:spPr>
          <a:xfrm rot="10800000" flipH="1">
            <a:off x="8030766" y="3119438"/>
            <a:ext cx="1" cy="1946673"/>
          </a:xfrm>
          <a:prstGeom prst="straightConnector1">
            <a:avLst/>
          </a:prstGeom>
          <a:noFill/>
          <a:ln w="76200" cap="flat" cmpd="sng">
            <a:solidFill>
              <a:srgbClr val="971817"/>
            </a:solidFill>
            <a:prstDash val="dot"/>
            <a:miter lim="400000"/>
            <a:headEnd type="none" w="sm" len="sm"/>
            <a:tailEnd type="triangle" w="med" len="med"/>
          </a:ln>
        </p:spPr>
      </p:cxnSp>
      <p:cxnSp>
        <p:nvCxnSpPr>
          <p:cNvPr id="205" name="Google Shape;205;p7"/>
          <p:cNvCxnSpPr/>
          <p:nvPr/>
        </p:nvCxnSpPr>
        <p:spPr>
          <a:xfrm>
            <a:off x="6930034" y="5056802"/>
            <a:ext cx="1160390" cy="1"/>
          </a:xfrm>
          <a:prstGeom prst="straightConnector1">
            <a:avLst/>
          </a:prstGeom>
          <a:noFill/>
          <a:ln w="76200" cap="flat" cmpd="sng">
            <a:solidFill>
              <a:srgbClr val="971817"/>
            </a:solidFill>
            <a:prstDash val="dot"/>
            <a:miter lim="400000"/>
            <a:headEnd type="none" w="sm" len="sm"/>
            <a:tailEnd type="none" w="sm" len="sm"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FF83D51-FBB9-D2EA-5DCF-E542CEF35834}"/>
              </a:ext>
            </a:extLst>
          </p:cNvPr>
          <p:cNvSpPr/>
          <p:nvPr/>
        </p:nvSpPr>
        <p:spPr>
          <a:xfrm>
            <a:off x="6647268" y="1543860"/>
            <a:ext cx="1558510" cy="1555101"/>
          </a:xfrm>
          <a:prstGeom prst="rect">
            <a:avLst/>
          </a:prstGeom>
          <a:noFill/>
          <a:ln w="412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1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70" name="Google Shape;670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1346200"/>
            <a:ext cx="7415539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2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Stack Detour </a:t>
            </a:r>
            <a:endParaRPr/>
          </a:p>
        </p:txBody>
      </p:sp>
      <p:pic>
        <p:nvPicPr>
          <p:cNvPr id="677" name="Google Shape;677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3463" y="1568346"/>
            <a:ext cx="7315200" cy="5226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3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sp>
        <p:nvSpPr>
          <p:cNvPr id="683" name="Google Shape;683;p53"/>
          <p:cNvSpPr/>
          <p:nvPr/>
        </p:nvSpPr>
        <p:spPr>
          <a:xfrm>
            <a:off x="1512815" y="1518822"/>
            <a:ext cx="9164782" cy="526297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52000" tIns="45700" rIns="91425" bIns="45700" anchor="ctr" anchorCtr="0">
            <a:spAutoFit/>
          </a:bodyPr>
          <a:lstStyle/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registers will save and restore</a:t>
            </a:r>
            <a:endParaRPr/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to stop and subsequently restart a process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struct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context {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eip;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Index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Stack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ebx;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base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ecx;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counter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edx;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Called the data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esi;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Source index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edi;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Destination index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ebp;	</a:t>
            </a:r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Stack base pointer register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-US" sz="1600">
                <a:solidFill>
                  <a:srgbClr val="00B0F0"/>
                </a:solidFill>
                <a:latin typeface="Courier New"/>
                <a:ea typeface="Courier New"/>
                <a:cs typeface="Courier New"/>
                <a:sym typeface="Courier New"/>
              </a:rPr>
              <a:t>// the different states a process can be in</a:t>
            </a:r>
            <a:endParaRPr/>
          </a:p>
          <a:p>
            <a:r>
              <a:rPr lang="en-US" sz="16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proc_state { UNUSED, EMBRYO, SLEEPING,</a:t>
            </a:r>
            <a:endParaRPr/>
          </a:p>
          <a:p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RUNNABLE, RUNNING, ZOMBIE };</a:t>
            </a:r>
            <a:endParaRPr/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54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pic>
        <p:nvPicPr>
          <p:cNvPr id="689" name="Google Shape;689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3206" y="1464422"/>
            <a:ext cx="9144000" cy="392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Q4: What Context must be Saved?</a:t>
            </a:r>
            <a:endParaRPr/>
          </a:p>
        </p:txBody>
      </p:sp>
      <p:pic>
        <p:nvPicPr>
          <p:cNvPr id="695" name="Google Shape;69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1710" y="1378506"/>
            <a:ext cx="9116291" cy="5479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4"/>
          <p:cNvSpPr txBox="1">
            <a:spLocks noGrp="1"/>
          </p:cNvSpPr>
          <p:nvPr>
            <p:ph type="ctrTitle"/>
          </p:nvPr>
        </p:nvSpPr>
        <p:spPr>
          <a:xfrm>
            <a:off x="2209800" y="2057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/>
              <a:t>Virtualization: </a:t>
            </a:r>
            <a:br>
              <a:rPr lang="en-US"/>
            </a:br>
            <a:r>
              <a:rPr lang="en-US"/>
              <a:t>The CPU</a:t>
            </a:r>
            <a:endParaRPr/>
          </a:p>
        </p:txBody>
      </p:sp>
      <p:sp>
        <p:nvSpPr>
          <p:cNvPr id="785" name="Google Shape;785;p64"/>
          <p:cNvSpPr txBox="1"/>
          <p:nvPr/>
        </p:nvSpPr>
        <p:spPr>
          <a:xfrm>
            <a:off x="3466306" y="54859"/>
            <a:ext cx="52578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RUTGERS UNIVERSITY</a:t>
            </a:r>
            <a:b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Computer Sciences Department</a:t>
            </a:r>
            <a:endParaRPr/>
          </a:p>
        </p:txBody>
      </p:sp>
      <p:sp>
        <p:nvSpPr>
          <p:cNvPr id="786" name="Google Shape;786;p64"/>
          <p:cNvSpPr txBox="1"/>
          <p:nvPr/>
        </p:nvSpPr>
        <p:spPr>
          <a:xfrm>
            <a:off x="1752600" y="1143001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CS 416 Operating Systems Design</a:t>
            </a:r>
            <a:endParaRPr/>
          </a:p>
        </p:txBody>
      </p:sp>
      <p:sp>
        <p:nvSpPr>
          <p:cNvPr id="787" name="Google Shape;787;p64"/>
          <p:cNvSpPr txBox="1"/>
          <p:nvPr/>
        </p:nvSpPr>
        <p:spPr>
          <a:xfrm>
            <a:off x="7772401" y="1225951"/>
            <a:ext cx="24383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/>
            <a:r>
              <a:rPr lang="en-US" sz="24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Sudarsun Kannan</a:t>
            </a:r>
            <a:endParaRPr/>
          </a:p>
        </p:txBody>
      </p:sp>
      <p:sp>
        <p:nvSpPr>
          <p:cNvPr id="788" name="Google Shape;788;p64"/>
          <p:cNvSpPr txBox="1">
            <a:spLocks noGrp="1"/>
          </p:cNvSpPr>
          <p:nvPr>
            <p:ph type="subTitle" idx="1"/>
          </p:nvPr>
        </p:nvSpPr>
        <p:spPr>
          <a:xfrm>
            <a:off x="2303464" y="3478306"/>
            <a:ext cx="7583487" cy="1752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2"/>
              </a:buClr>
              <a:buSzPts val="1800"/>
            </a:pPr>
            <a:endParaRPr/>
          </a:p>
        </p:txBody>
      </p:sp>
      <p:sp>
        <p:nvSpPr>
          <p:cNvPr id="789" name="Google Shape;789;p64"/>
          <p:cNvSpPr txBox="1"/>
          <p:nvPr/>
        </p:nvSpPr>
        <p:spPr>
          <a:xfrm>
            <a:off x="1553818" y="6553200"/>
            <a:ext cx="12191999" cy="94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7525" tIns="48750" rIns="97525" bIns="48750" anchor="t" anchorCtr="0">
            <a:noAutofit/>
          </a:bodyPr>
          <a:lstStyle/>
          <a:p>
            <a:pPr>
              <a:buClr>
                <a:schemeClr val="dk2"/>
              </a:buClr>
              <a:buSzPts val="1200"/>
            </a:pPr>
            <a:r>
              <a:rPr lang="en-US" sz="12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Disclaimer: Materials derived, reused, and modified from OSTEP book and lectures of Prof. Andrea and Remzi Arpaci-Dusseau and Prof. Yojip Won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640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 txBox="1">
            <a:spLocks noGrp="1"/>
          </p:cNvSpPr>
          <p:nvPr>
            <p:ph type="title"/>
          </p:nvPr>
        </p:nvSpPr>
        <p:spPr>
          <a:xfrm>
            <a:off x="1425039" y="63500"/>
            <a:ext cx="9108373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dirty="0"/>
              <a:t>Recall: Process Memory Segments</a:t>
            </a:r>
            <a:endParaRPr dirty="0"/>
          </a:p>
        </p:txBody>
      </p:sp>
      <p:sp>
        <p:nvSpPr>
          <p:cNvPr id="217" name="Google Shape;217;p9"/>
          <p:cNvSpPr txBox="1">
            <a:spLocks noGrp="1"/>
          </p:cNvSpPr>
          <p:nvPr>
            <p:ph type="body" idx="1"/>
          </p:nvPr>
        </p:nvSpPr>
        <p:spPr>
          <a:xfrm>
            <a:off x="1540566" y="1600201"/>
            <a:ext cx="6993835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000"/>
            </a:pPr>
            <a:r>
              <a:rPr lang="en-US" sz="2000"/>
              <a:t>The OS allocates memory for each process - ie. a running program – for data and code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This memory consists of different segments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 Stack - for local variables – incl. command line arguments and environment variables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Heap - for dynamic memory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Data segment for – global uninitialised variables (.bss) – global initialised variables (.data) </a:t>
            </a:r>
            <a:endParaRPr/>
          </a:p>
          <a:p>
            <a:pPr marL="282575" indent="-282575">
              <a:spcBef>
                <a:spcPts val="2000"/>
              </a:spcBef>
              <a:buClr>
                <a:schemeClr val="dk2"/>
              </a:buClr>
              <a:buSzPts val="2000"/>
            </a:pPr>
            <a:r>
              <a:rPr lang="en-US" sz="2000"/>
              <a:t>Code segment typically read-only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34401" y="1752600"/>
            <a:ext cx="2110409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>
            <a:spLocks noGrp="1"/>
          </p:cNvSpPr>
          <p:nvPr>
            <p:ph type="title"/>
          </p:nvPr>
        </p:nvSpPr>
        <p:spPr>
          <a:xfrm>
            <a:off x="2303464" y="63500"/>
            <a:ext cx="7583487" cy="128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/>
              <a:t>Processes vs. Threads</a:t>
            </a:r>
            <a:endParaRPr/>
          </a:p>
        </p:txBody>
      </p:sp>
      <p:sp>
        <p:nvSpPr>
          <p:cNvPr id="211" name="Google Shape;211;p8"/>
          <p:cNvSpPr txBox="1">
            <a:spLocks noGrp="1"/>
          </p:cNvSpPr>
          <p:nvPr>
            <p:ph type="body" idx="1"/>
          </p:nvPr>
        </p:nvSpPr>
        <p:spPr>
          <a:xfrm>
            <a:off x="2303464" y="1828801"/>
            <a:ext cx="7583487" cy="42973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282575" indent="-282575">
              <a:spcBef>
                <a:spcPts val="0"/>
              </a:spcBef>
              <a:buClr>
                <a:schemeClr val="dk2"/>
              </a:buClr>
              <a:buSzPts val="2400"/>
            </a:pPr>
            <a:r>
              <a:rPr lang="en-US" sz="2400" dirty="0"/>
              <a:t>A process is different than a thread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chemeClr val="hlink"/>
              </a:buClr>
              <a:buSzPts val="2400"/>
            </a:pPr>
            <a:r>
              <a:rPr lang="en-US" sz="2400" dirty="0">
                <a:solidFill>
                  <a:srgbClr val="C00000"/>
                </a:solidFill>
              </a:rPr>
              <a:t>Thread: “Lightweight process” (LWP)</a:t>
            </a:r>
            <a:endParaRPr sz="2400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C00000"/>
                </a:solidFill>
              </a:rPr>
              <a:t>An execution stream that shares an address space</a:t>
            </a:r>
            <a:endParaRPr sz="2000" dirty="0">
              <a:solidFill>
                <a:srgbClr val="C00000"/>
              </a:solidFill>
            </a:endParaRPr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/>
              <a:t>Multiple threads within a single process</a:t>
            </a:r>
            <a:endParaRPr dirty="0"/>
          </a:p>
          <a:p>
            <a:pPr marL="282575" indent="-282575">
              <a:spcBef>
                <a:spcPts val="2000"/>
              </a:spcBef>
              <a:buClr>
                <a:srgbClr val="333333"/>
              </a:buClr>
              <a:buSzPts val="2400"/>
            </a:pPr>
            <a:r>
              <a:rPr lang="en-US" sz="2400" dirty="0">
                <a:solidFill>
                  <a:srgbClr val="333333"/>
                </a:solidFill>
              </a:rPr>
              <a:t>Example: 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333333"/>
                </a:solidFill>
              </a:rPr>
              <a:t>processes</a:t>
            </a:r>
            <a:r>
              <a:rPr lang="en-US" sz="2000" dirty="0">
                <a:solidFill>
                  <a:srgbClr val="333333"/>
                </a:solidFill>
              </a:rPr>
              <a:t> examining same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333333"/>
                </a:solidFill>
              </a:rPr>
              <a:t>different</a:t>
            </a:r>
            <a:r>
              <a:rPr lang="en-US" sz="2000" dirty="0">
                <a:solidFill>
                  <a:srgbClr val="333333"/>
                </a:solidFill>
              </a:rPr>
              <a:t> values (I.e., different contents)</a:t>
            </a:r>
            <a:endParaRPr dirty="0"/>
          </a:p>
          <a:p>
            <a:pPr marL="577850" lvl="1" indent="-295275">
              <a:spcBef>
                <a:spcPts val="600"/>
              </a:spcBef>
              <a:buSzPts val="2000"/>
            </a:pPr>
            <a:r>
              <a:rPr lang="en-US" sz="2000" dirty="0">
                <a:solidFill>
                  <a:srgbClr val="333333"/>
                </a:solidFill>
              </a:rPr>
              <a:t>Two </a:t>
            </a:r>
            <a:r>
              <a:rPr lang="en-US" sz="2000" b="1" dirty="0">
                <a:solidFill>
                  <a:srgbClr val="333333"/>
                </a:solidFill>
              </a:rPr>
              <a:t>threads</a:t>
            </a:r>
            <a:r>
              <a:rPr lang="en-US" sz="2000" dirty="0">
                <a:solidFill>
                  <a:srgbClr val="333333"/>
                </a:solidFill>
              </a:rPr>
              <a:t> examining memory address 0xffe84264 </a:t>
            </a:r>
            <a:br>
              <a:rPr lang="en-US" sz="2000" dirty="0">
                <a:solidFill>
                  <a:srgbClr val="333333"/>
                </a:solidFill>
              </a:rPr>
            </a:br>
            <a:r>
              <a:rPr lang="en-US" sz="2000" dirty="0">
                <a:solidFill>
                  <a:srgbClr val="333333"/>
                </a:solidFill>
              </a:rPr>
              <a:t>see </a:t>
            </a:r>
            <a:r>
              <a:rPr lang="en-US" sz="2000" b="1" dirty="0">
                <a:solidFill>
                  <a:srgbClr val="333333"/>
                </a:solidFill>
              </a:rPr>
              <a:t>same</a:t>
            </a:r>
            <a:r>
              <a:rPr lang="en-US" sz="2000" dirty="0">
                <a:solidFill>
                  <a:srgbClr val="333333"/>
                </a:solidFill>
              </a:rPr>
              <a:t>  value (I.e., same contents)</a:t>
            </a:r>
            <a:endParaRPr dirty="0"/>
          </a:p>
          <a:p>
            <a:pPr marL="577850" lvl="1" indent="-168275">
              <a:spcBef>
                <a:spcPts val="600"/>
              </a:spcBef>
              <a:buSzPts val="2000"/>
              <a:buNone/>
            </a:pPr>
            <a:endParaRPr sz="2000" dirty="0">
              <a:solidFill>
                <a:schemeClr val="folHlink"/>
              </a:solidFill>
            </a:endParaRPr>
          </a:p>
          <a:p>
            <a:pPr marL="577850" lvl="1" indent="-168275">
              <a:spcBef>
                <a:spcPts val="600"/>
              </a:spcBef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>
            <a:spLocks noGrp="1"/>
          </p:cNvSpPr>
          <p:nvPr>
            <p:ph type="title"/>
          </p:nvPr>
        </p:nvSpPr>
        <p:spPr>
          <a:xfrm>
            <a:off x="1676400" y="62754"/>
            <a:ext cx="8839200" cy="128316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sz="5600">
                <a:solidFill>
                  <a:srgbClr val="FFFFFF"/>
                </a:solidFill>
              </a:rPr>
              <a:t>Virtualizing the CPU</a:t>
            </a:r>
            <a:endParaRPr sz="5600">
              <a:solidFill>
                <a:srgbClr val="FFFFFF"/>
              </a:solidFill>
            </a:endParaRPr>
          </a:p>
        </p:txBody>
      </p:sp>
      <p:sp>
        <p:nvSpPr>
          <p:cNvPr id="224" name="Google Shape;224;p10"/>
          <p:cNvSpPr txBox="1">
            <a:spLocks noGrp="1"/>
          </p:cNvSpPr>
          <p:nvPr>
            <p:ph type="body" idx="1"/>
          </p:nvPr>
        </p:nvSpPr>
        <p:spPr>
          <a:xfrm>
            <a:off x="1330036" y="1009403"/>
            <a:ext cx="10177154" cy="55814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/>
          <a:p>
            <a:pPr marL="0" indent="0">
              <a:spcBef>
                <a:spcPts val="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C00000"/>
                </a:solidFill>
              </a:rPr>
              <a:t>Goal:</a:t>
            </a:r>
            <a:r>
              <a:rPr lang="en-US" sz="2700" dirty="0">
                <a:solidFill>
                  <a:srgbClr val="333333"/>
                </a:solidFill>
              </a:rPr>
              <a:t> Give each process the impression that it alone is actively using the CPU</a:t>
            </a:r>
          </a:p>
          <a:p>
            <a:pPr marL="0" indent="0">
              <a:spcBef>
                <a:spcPts val="200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333333"/>
                </a:solidFill>
              </a:rPr>
              <a:t>Resources can be shared in </a:t>
            </a:r>
            <a:r>
              <a:rPr lang="en-US" sz="2700" b="1" dirty="0">
                <a:solidFill>
                  <a:srgbClr val="333333"/>
                </a:solidFill>
              </a:rPr>
              <a:t>time</a:t>
            </a:r>
            <a:r>
              <a:rPr lang="en-US" sz="2700" dirty="0">
                <a:solidFill>
                  <a:srgbClr val="333333"/>
                </a:solidFill>
              </a:rPr>
              <a:t> and </a:t>
            </a:r>
            <a:r>
              <a:rPr lang="en-US" sz="2700" b="1" dirty="0">
                <a:solidFill>
                  <a:srgbClr val="333333"/>
                </a:solidFill>
              </a:rPr>
              <a:t>space</a:t>
            </a:r>
            <a:endParaRPr lang="en-US" sz="2700" dirty="0">
              <a:solidFill>
                <a:srgbClr val="333333"/>
              </a:solidFill>
            </a:endParaRPr>
          </a:p>
          <a:p>
            <a:pPr marL="0" indent="0">
              <a:spcBef>
                <a:spcPts val="2000"/>
              </a:spcBef>
              <a:buClr>
                <a:srgbClr val="333333"/>
              </a:buClr>
              <a:buSzPct val="100000"/>
              <a:buNone/>
            </a:pPr>
            <a:r>
              <a:rPr lang="en-US" sz="2700" dirty="0">
                <a:solidFill>
                  <a:srgbClr val="333333"/>
                </a:solidFill>
              </a:rPr>
              <a:t>Assume single uniprocessor</a:t>
            </a:r>
            <a:endParaRPr sz="2500" dirty="0">
              <a:solidFill>
                <a:srgbClr val="333333"/>
              </a:solidFill>
            </a:endParaRP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r>
              <a:rPr lang="en-US" sz="2500" b="1" dirty="0">
                <a:solidFill>
                  <a:schemeClr val="tx1"/>
                </a:solidFill>
              </a:rPr>
              <a:t>Time-sharing</a:t>
            </a:r>
            <a:r>
              <a:rPr lang="en-US" sz="2500" dirty="0">
                <a:solidFill>
                  <a:srgbClr val="333333"/>
                </a:solidFill>
              </a:rPr>
              <a:t> (today’s multi-processors: more nuanced)</a:t>
            </a: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endParaRPr lang="en-US" sz="2500" dirty="0">
              <a:solidFill>
                <a:srgbClr val="333333"/>
              </a:solidFill>
            </a:endParaRP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900" dirty="0">
                <a:solidFill>
                  <a:srgbClr val="333333"/>
                </a:solidFill>
              </a:rPr>
              <a:t>But while sharing, processes 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should not perform restricted operations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should not run forever or make the entire system slow</a:t>
            </a:r>
          </a:p>
          <a:p>
            <a:pPr marL="295275" lvl="1" indent="0">
              <a:spcBef>
                <a:spcPts val="600"/>
              </a:spcBef>
              <a:buSzPct val="100000"/>
              <a:buNone/>
            </a:pPr>
            <a:endParaRPr lang="en-US" sz="2500" dirty="0">
              <a:solidFill>
                <a:srgbClr val="333333"/>
              </a:solidFill>
            </a:endParaRP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900" dirty="0">
                <a:solidFill>
                  <a:srgbClr val="333333"/>
                </a:solidFill>
              </a:rPr>
              <a:t>One possibility: let the OS inspect each process instruction before running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r>
              <a:rPr lang="en-US" sz="2400" dirty="0">
                <a:solidFill>
                  <a:srgbClr val="333333"/>
                </a:solidFill>
              </a:rPr>
              <a:t>	The problem? </a:t>
            </a:r>
            <a:r>
              <a:rPr lang="en-US" sz="2400" dirty="0">
                <a:solidFill>
                  <a:srgbClr val="C00000"/>
                </a:solidFill>
              </a:rPr>
              <a:t>Performance</a:t>
            </a:r>
          </a:p>
          <a:p>
            <a:pPr marL="0" indent="-161925">
              <a:spcBef>
                <a:spcPts val="600"/>
              </a:spcBef>
              <a:buSzPct val="100000"/>
              <a:buNone/>
            </a:pPr>
            <a:endParaRPr lang="en-US" sz="29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2116</TotalTime>
  <Words>3260</Words>
  <Application>Microsoft Macintosh PowerPoint</Application>
  <PresentationFormat>Widescreen</PresentationFormat>
  <Paragraphs>520</Paragraphs>
  <Slides>65</Slides>
  <Notes>64</Notes>
  <HiddenSlides>18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Arial</vt:lpstr>
      <vt:lpstr>Calibri</vt:lpstr>
      <vt:lpstr>Courier</vt:lpstr>
      <vt:lpstr>Courier New</vt:lpstr>
      <vt:lpstr>Gill Sans</vt:lpstr>
      <vt:lpstr>Gill Sans MT</vt:lpstr>
      <vt:lpstr>Helvetica</vt:lpstr>
      <vt:lpstr>Libre Baskerville</vt:lpstr>
      <vt:lpstr>Lustria</vt:lpstr>
      <vt:lpstr>Permanent Marker</vt:lpstr>
      <vt:lpstr>Short Stack</vt:lpstr>
      <vt:lpstr>Office Theme</vt:lpstr>
      <vt:lpstr>PowerPoint Presentation</vt:lpstr>
      <vt:lpstr>Virtualization:  The CPU</vt:lpstr>
      <vt:lpstr>What is a Process?</vt:lpstr>
      <vt:lpstr>Processes vs. Programs</vt:lpstr>
      <vt:lpstr>Process Creation</vt:lpstr>
      <vt:lpstr>Process Creation</vt:lpstr>
      <vt:lpstr>Recall: Process Memory Segments</vt:lpstr>
      <vt:lpstr>Processes vs. Threads</vt:lpstr>
      <vt:lpstr>Virtualizing the CPU</vt:lpstr>
      <vt:lpstr>How to Provide Good CPU Performance?</vt:lpstr>
      <vt:lpstr>Problem 1: Restricted Ops</vt:lpstr>
      <vt:lpstr>Legitimate use: 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System Call</vt:lpstr>
      <vt:lpstr>What to limit?</vt:lpstr>
      <vt:lpstr>Problem 2: How to take the CPU away?</vt:lpstr>
      <vt:lpstr>Dispatch Mechanism</vt:lpstr>
      <vt:lpstr>Q1: How does Dispatcher regain control?</vt:lpstr>
      <vt:lpstr>Cooperative Approach</vt:lpstr>
      <vt:lpstr>Cooperative Approach</vt:lpstr>
      <vt:lpstr>Cooperative Approach</vt:lpstr>
      <vt:lpstr>Cooperative Approach</vt:lpstr>
      <vt:lpstr>Cooperative Approach</vt:lpstr>
      <vt:lpstr>Q1: How Does Dispatcher regain control?</vt:lpstr>
      <vt:lpstr>Q1: How does Dispatcher regain control?</vt:lpstr>
      <vt:lpstr>Q2: What Context must be Saved?</vt:lpstr>
      <vt:lpstr>Q2: What Context must be Saved?</vt:lpstr>
      <vt:lpstr>Q3: What’s inside a PCB?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Q3:  How is Context Saved?</vt:lpstr>
      <vt:lpstr>Q3: How Context is Saved</vt:lpstr>
      <vt:lpstr>Q4: What Context must be Saved?</vt:lpstr>
      <vt:lpstr>Problem 3: Slow Ops such as I/O?</vt:lpstr>
      <vt:lpstr>PowerPoint Presentation</vt:lpstr>
      <vt:lpstr>Summary</vt:lpstr>
      <vt:lpstr>Process Creation</vt:lpstr>
      <vt:lpstr>Process Creation</vt:lpstr>
      <vt:lpstr>Unix Process Creation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Stack Detour </vt:lpstr>
      <vt:lpstr>Q4: What Context must be Saved?</vt:lpstr>
      <vt:lpstr>Q4: What Context must be Saved?</vt:lpstr>
      <vt:lpstr>Q4: What Context must be Saved?</vt:lpstr>
      <vt:lpstr>Virtualization:  The CPU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2360</cp:revision>
  <dcterms:created xsi:type="dcterms:W3CDTF">2019-01-23T03:40:12Z</dcterms:created>
  <dcterms:modified xsi:type="dcterms:W3CDTF">2023-09-13T11:50:56Z</dcterms:modified>
</cp:coreProperties>
</file>