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2"/>
  </p:notesMasterIdLst>
  <p:handoutMasterIdLst>
    <p:handoutMasterId r:id="rId43"/>
  </p:handoutMasterIdLst>
  <p:sldIdLst>
    <p:sldId id="342" r:id="rId2"/>
    <p:sldId id="347" r:id="rId3"/>
    <p:sldId id="343" r:id="rId4"/>
    <p:sldId id="261" r:id="rId5"/>
    <p:sldId id="271" r:id="rId6"/>
    <p:sldId id="348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3" r:id="rId15"/>
    <p:sldId id="285" r:id="rId16"/>
    <p:sldId id="286" r:id="rId17"/>
    <p:sldId id="287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2" r:id="rId28"/>
    <p:sldId id="303" r:id="rId29"/>
    <p:sldId id="306" r:id="rId30"/>
    <p:sldId id="307" r:id="rId31"/>
    <p:sldId id="311" r:id="rId32"/>
    <p:sldId id="312" r:id="rId33"/>
    <p:sldId id="313" r:id="rId34"/>
    <p:sldId id="314" r:id="rId35"/>
    <p:sldId id="317" r:id="rId36"/>
    <p:sldId id="323" r:id="rId37"/>
    <p:sldId id="325" r:id="rId38"/>
    <p:sldId id="326" r:id="rId39"/>
    <p:sldId id="329" r:id="rId40"/>
    <p:sldId id="330" r:id="rId41"/>
  </p:sldIdLst>
  <p:sldSz cx="13004800" cy="9753600"/>
  <p:notesSz cx="9144000" cy="6858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2"/>
  </p:normalViewPr>
  <p:slideViewPr>
    <p:cSldViewPr snapToGrid="0" snapToObjects="1">
      <p:cViewPr varScale="1">
        <p:scale>
          <a:sx n="56" d="100"/>
          <a:sy n="56" d="100"/>
        </p:scale>
        <p:origin x="1546" y="17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9CB5E-4EF6-A542-A2EE-BB84ADA50C7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4CCAB-90B6-4446-9A2F-542B3031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36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2728459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4946924"/>
            <a:ext cx="10785404" cy="2492587"/>
          </a:xfrm>
        </p:spPr>
        <p:txBody>
          <a:bodyPr/>
          <a:lstStyle>
            <a:lvl1pPr marL="0" indent="0" algn="ctr">
              <a:spcBef>
                <a:spcPts val="853"/>
              </a:spcBef>
              <a:buNone/>
              <a:defRPr sz="256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25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130046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7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3413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56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2" y="9040143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3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8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512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1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51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1300460" rtl="0" eaLnBrk="1" latinLnBrk="0" hangingPunct="1">
              <a:spcBef>
                <a:spcPts val="2844"/>
              </a:spcBef>
              <a:buFont typeface="Calisto MT" pitchFamily="18" charset="0"/>
              <a:buNone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4" y="7171766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23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553F14-5A1D-874E-8885-2717A35CF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17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1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4" y="650241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1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7" y="9040143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99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64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414786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6719147"/>
            <a:ext cx="10785404" cy="1969845"/>
          </a:xfrm>
        </p:spPr>
        <p:txBody>
          <a:bodyPr anchor="ctr"/>
          <a:lstStyle>
            <a:lvl1pPr marL="0" indent="0" algn="ctr">
              <a:spcBef>
                <a:spcPts val="427"/>
              </a:spcBef>
              <a:buNone/>
              <a:defRPr sz="256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699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227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1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4226561"/>
            <a:ext cx="10785404" cy="1937173"/>
          </a:xfrm>
        </p:spPr>
        <p:txBody>
          <a:bodyPr anchor="b" anchorCtr="0"/>
          <a:lstStyle>
            <a:lvl1pPr algn="ctr" defTabSz="1300460" rtl="0" eaLnBrk="1" latinLnBrk="0" hangingPunct="1">
              <a:spcBef>
                <a:spcPct val="0"/>
              </a:spcBef>
              <a:buNone/>
              <a:defRPr sz="6827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6719147"/>
            <a:ext cx="10785404" cy="1988969"/>
          </a:xfrm>
        </p:spPr>
        <p:txBody>
          <a:bodyPr/>
          <a:lstStyle>
            <a:lvl1pPr marL="0" indent="0" algn="ctr" defTabSz="1300460" rtl="0" eaLnBrk="1" latinLnBrk="0" hangingPunct="1">
              <a:spcBef>
                <a:spcPts val="85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9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1"/>
            <a:ext cx="5071872" cy="611180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1"/>
            <a:ext cx="5071872" cy="611180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7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3982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8"/>
            <a:ext cx="5071872" cy="530856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7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3982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8"/>
            <a:ext cx="5071872" cy="530856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8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4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1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88337"/>
            <a:ext cx="5635413" cy="2403870"/>
          </a:xfrm>
        </p:spPr>
        <p:txBody>
          <a:bodyPr anchor="b" anchorCtr="0"/>
          <a:lstStyle>
            <a:lvl1pPr marL="0" algn="ctr" defTabSz="1300460" rtl="0" eaLnBrk="1" latinLnBrk="0" hangingPunct="1">
              <a:spcBef>
                <a:spcPct val="0"/>
              </a:spcBef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39"/>
            <a:ext cx="5631078" cy="8324427"/>
          </a:xfrm>
        </p:spPr>
        <p:txBody>
          <a:bodyPr/>
          <a:lstStyle>
            <a:lvl1pPr>
              <a:defRPr sz="3413"/>
            </a:lvl1pPr>
            <a:lvl2pPr>
              <a:defRPr sz="3129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9038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None/>
              <a:defRPr sz="256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7" y="9040143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3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1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512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9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707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64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27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65023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130046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95069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2600919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401878" indent="-401878" algn="l" rtl="0" eaLnBrk="0" fontAlgn="base" hangingPunct="0">
        <a:spcBef>
          <a:spcPts val="2844"/>
        </a:spcBef>
        <a:spcAft>
          <a:spcPct val="0"/>
        </a:spcAft>
        <a:buFont typeface="Calisto MT" charset="0"/>
        <a:buChar char="•"/>
        <a:defRPr sz="3413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821818" indent="-419940" algn="l" rtl="0" eaLnBrk="0" fontAlgn="base" hangingPunct="0">
        <a:spcBef>
          <a:spcPts val="853"/>
        </a:spcBef>
        <a:spcAft>
          <a:spcPct val="0"/>
        </a:spcAft>
        <a:buClr>
          <a:srgbClr val="858585"/>
        </a:buClr>
        <a:buFont typeface="Calisto MT" charset="0"/>
        <a:buChar char="•"/>
        <a:defRPr sz="3129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1223696" indent="-401878" algn="l" rtl="0" eaLnBrk="0" fontAlgn="base" hangingPunct="0">
        <a:spcBef>
          <a:spcPts val="853"/>
        </a:spcBef>
        <a:spcAft>
          <a:spcPct val="0"/>
        </a:spcAft>
        <a:buFont typeface="Calisto MT" charset="0"/>
        <a:buChar char="•"/>
        <a:defRPr sz="2844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625575" indent="-401878" algn="l" rtl="0" eaLnBrk="0" fontAlgn="base" hangingPunct="0">
        <a:spcBef>
          <a:spcPts val="853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2027453" indent="-401878" algn="l" rtl="0" eaLnBrk="0" fontAlgn="base" hangingPunct="0">
        <a:spcBef>
          <a:spcPts val="853"/>
        </a:spcBef>
        <a:spcAft>
          <a:spcPct val="0"/>
        </a:spcAft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tutorials/l-completely-fair-scheduler/" TargetMode="External"/><Relationship Id="rId2" Type="http://schemas.openxmlformats.org/officeDocument/2006/relationships/hyperlink" Target="https://en.wikipedia.org/wiki/Completely_Fair_Schedu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3865"/>
            <a:ext cx="11054080" cy="1625600"/>
          </a:xfrm>
        </p:spPr>
        <p:txBody>
          <a:bodyPr/>
          <a:lstStyle/>
          <a:p>
            <a:r>
              <a:rPr lang="en-US" dirty="0"/>
              <a:t>CPU Virtualization:</a:t>
            </a:r>
            <a:br>
              <a:rPr lang="en-US" dirty="0"/>
            </a:br>
            <a:r>
              <a:rPr lang="en-US" dirty="0"/>
              <a:t>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846"/>
            <a:ext cx="12029440" cy="4009813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sz="3200" dirty="0"/>
              <a:t>Questions answered in this lecture: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What are different scheduling policies, such as: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FCFS, SJF, STCF, RR and MLFQ?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 of workload performs well with each scheduler?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scheduler does Linux currently use?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  	</a:t>
            </a:r>
            <a:r>
              <a:rPr lang="en-US" sz="3200" dirty="0">
                <a:hlinkClick r:id="rId2"/>
              </a:rPr>
              <a:t>https://en.wikipedia.org/wiki/Completely_Fair_Scheduler</a:t>
            </a:r>
            <a:endParaRPr lang="en-US" sz="3200" dirty="0"/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       </a:t>
            </a:r>
            <a:r>
              <a:rPr lang="en-US" sz="3200" dirty="0">
                <a:hlinkClick r:id="rId3"/>
              </a:rPr>
              <a:t>https://developer.ibm.com</a:t>
            </a:r>
            <a:r>
              <a:rPr lang="en-US" sz="3200">
                <a:hlinkClick r:id="rId3"/>
              </a:rPr>
              <a:t>/tutorials/l-completely-fair-scheduler/</a:t>
            </a:r>
            <a:endParaRPr lang="en-US" sz="3200" dirty="0">
              <a:solidFill>
                <a:schemeClr val="bg2"/>
              </a:solidFill>
            </a:endParaRPr>
          </a:p>
          <a:p>
            <a:pPr marL="1408831" lvl="1" indent="-758601" algn="l"/>
            <a:endParaRPr lang="en-US" sz="3200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7B68FF0-45B5-FC49-981A-8D6D0AC2C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989" y="46812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RUTGERS UNIVERSITY</a:t>
            </a:r>
            <a:b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</a:b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Computer Sciences Department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B3483B1-F967-9E46-B72C-E83A54F7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143000"/>
            <a:ext cx="6117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CS 416 + 518 Operating Systems Design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791A93A-2BB5-0245-A95C-D757AD45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908" y="1333491"/>
            <a:ext cx="2438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Sudarsun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 Kannan</a:t>
            </a:r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E5375894-FF35-5B4B-B1B3-C1DAED3F977C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Disclaimer: Materials derived, reused, and modified from OSTEP book and lectures of Prof. Andrea and </a:t>
            </a:r>
            <a:r>
              <a:rPr lang="en-US" sz="1400" dirty="0" err="1"/>
              <a:t>Remzi</a:t>
            </a:r>
            <a:r>
              <a:rPr lang="en-US" sz="1400" dirty="0"/>
              <a:t> </a:t>
            </a:r>
            <a:r>
              <a:rPr lang="en-US" sz="1400" dirty="0" err="1"/>
              <a:t>Arpaci-Dusseau</a:t>
            </a:r>
            <a:r>
              <a:rPr lang="en-US" sz="1400" dirty="0"/>
              <a:t> and Prof. </a:t>
            </a:r>
            <a:r>
              <a:rPr lang="en-US" sz="1400" dirty="0" err="1"/>
              <a:t>Yojip</a:t>
            </a:r>
            <a:r>
              <a:rPr lang="en-US" sz="1400" dirty="0"/>
              <a:t> Won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FIFO: </a:t>
            </a:r>
            <a:r>
              <a:rPr sz="6480" dirty="0">
                <a:solidFill>
                  <a:srgbClr val="FFFFFF"/>
                </a:solidFill>
              </a:rPr>
              <a:t>Event Trace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1226645356"/>
              </p:ext>
            </p:extLst>
          </p:nvPr>
        </p:nvGraphicFramePr>
        <p:xfrm>
          <a:off x="6501272" y="2293876"/>
          <a:ext cx="5295900" cy="53679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1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Event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0B5D12"/>
                          </a:solidFill>
                        </a:rPr>
                        <a:t>A arrives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11DBE3"/>
                          </a:solidFill>
                        </a:rPr>
                        <a:t>B arrives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BC8027"/>
                          </a:solidFill>
                        </a:rPr>
                        <a:t>C arrives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0B5D12"/>
                          </a:solidFill>
                        </a:rPr>
                        <a:t>run 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0B5D12"/>
                          </a:solidFill>
                        </a:rPr>
                        <a:t>complete 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5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11DBE3"/>
                          </a:solidFill>
                        </a:rPr>
                        <a:t>run 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1DBE3"/>
                          </a:solidFill>
                        </a:rPr>
                        <a:t>complete 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BC8027"/>
                          </a:solidFill>
                        </a:rPr>
                        <a:t>run 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BC8027"/>
                          </a:solidFill>
                        </a:rPr>
                        <a:t>complete 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176"/>
          <p:cNvGraphicFramePr/>
          <p:nvPr>
            <p:extLst>
              <p:ext uri="{D42A27DB-BD31-4B8C-83A1-F6EECF244321}">
                <p14:modId xmlns:p14="http://schemas.microsoft.com/office/powerpoint/2010/main" val="2526668669"/>
              </p:ext>
            </p:extLst>
          </p:nvPr>
        </p:nvGraphicFramePr>
        <p:xfrm>
          <a:off x="182589" y="2293876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 (Identical JOBS)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327375" y="2826391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597375" y="2826391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962375" y="2826391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424112" y="2262506"/>
            <a:ext cx="4584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x="7075266" y="2262506"/>
            <a:ext cx="4007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7680735" y="2262506"/>
            <a:ext cx="4344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90" name="Shape 190"/>
          <p:cNvSpPr/>
          <p:nvPr/>
        </p:nvSpPr>
        <p:spPr>
          <a:xfrm>
            <a:off x="6339839" y="4189081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33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154025" y="424370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93" name="Shape 193"/>
          <p:cNvSpPr/>
          <p:nvPr/>
        </p:nvSpPr>
        <p:spPr>
          <a:xfrm>
            <a:off x="760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30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95" name="Shape 195"/>
          <p:cNvSpPr/>
          <p:nvPr/>
        </p:nvSpPr>
        <p:spPr>
          <a:xfrm>
            <a:off x="887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57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197" name="Shape 197"/>
          <p:cNvSpPr/>
          <p:nvPr/>
        </p:nvSpPr>
        <p:spPr>
          <a:xfrm>
            <a:off x="887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14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984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200" name="Shape 200"/>
          <p:cNvSpPr/>
          <p:nvPr/>
        </p:nvSpPr>
        <p:spPr>
          <a:xfrm>
            <a:off x="1141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111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291" y="6778051"/>
            <a:ext cx="1236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Gantt chart: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Illustrates how jobs are scheduled over time on a CPU</a:t>
            </a:r>
          </a:p>
        </p:txBody>
      </p:sp>
      <p:graphicFrame>
        <p:nvGraphicFramePr>
          <p:cNvPr id="22" name="Table 176"/>
          <p:cNvGraphicFramePr/>
          <p:nvPr>
            <p:extLst>
              <p:ext uri="{D42A27DB-BD31-4B8C-83A1-F6EECF244321}">
                <p14:modId xmlns:p14="http://schemas.microsoft.com/office/powerpoint/2010/main" val="2562618160"/>
              </p:ext>
            </p:extLst>
          </p:nvPr>
        </p:nvGraphicFramePr>
        <p:xfrm>
          <a:off x="182589" y="2293876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 (IDENTICAL JOBS)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58733" y="3607975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8733" y="3607975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893733" y="3607975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355470" y="3044090"/>
            <a:ext cx="4584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5006624" y="3044090"/>
            <a:ext cx="4007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09" name="Shape 209"/>
          <p:cNvSpPr/>
          <p:nvPr/>
        </p:nvSpPr>
        <p:spPr>
          <a:xfrm>
            <a:off x="5612093" y="3044090"/>
            <a:ext cx="4344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10" name="Shape 210"/>
          <p:cNvSpPr/>
          <p:nvPr/>
        </p:nvSpPr>
        <p:spPr>
          <a:xfrm>
            <a:off x="4271197" y="4970665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27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085383" y="5025290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554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23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215" name="Shape 215"/>
          <p:cNvSpPr/>
          <p:nvPr/>
        </p:nvSpPr>
        <p:spPr>
          <a:xfrm>
            <a:off x="681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50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217" name="Shape 217"/>
          <p:cNvSpPr/>
          <p:nvPr/>
        </p:nvSpPr>
        <p:spPr>
          <a:xfrm>
            <a:off x="681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808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777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220" name="Shape 220"/>
          <p:cNvSpPr/>
          <p:nvPr/>
        </p:nvSpPr>
        <p:spPr>
          <a:xfrm>
            <a:off x="935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904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222" name="Shape 222"/>
          <p:cNvSpPr/>
          <p:nvPr/>
        </p:nvSpPr>
        <p:spPr>
          <a:xfrm>
            <a:off x="1389091" y="6967147"/>
            <a:ext cx="10226618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chemeClr val="bg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Def: </a:t>
            </a:r>
            <a:r>
              <a:rPr sz="3600" i="1" dirty="0">
                <a:solidFill>
                  <a:schemeClr val="bg2"/>
                </a:solidFill>
              </a:rPr>
              <a:t>turnaround_time</a:t>
            </a:r>
            <a:r>
              <a:rPr sz="3600" dirty="0">
                <a:solidFill>
                  <a:schemeClr val="bg2"/>
                </a:solidFill>
              </a:rPr>
              <a:t> = </a:t>
            </a:r>
            <a:r>
              <a:rPr sz="3600" i="1" dirty="0">
                <a:solidFill>
                  <a:schemeClr val="bg2"/>
                </a:solidFill>
              </a:rPr>
              <a:t>completion_time</a:t>
            </a:r>
            <a:r>
              <a:rPr sz="3600" dirty="0">
                <a:solidFill>
                  <a:schemeClr val="bg2"/>
                </a:solidFill>
              </a:rPr>
              <a:t> - </a:t>
            </a:r>
            <a:r>
              <a:rPr sz="3600" i="1" dirty="0">
                <a:solidFill>
                  <a:schemeClr val="bg2"/>
                </a:solidFill>
              </a:rPr>
              <a:t>arrival_time</a:t>
            </a:r>
          </a:p>
        </p:txBody>
      </p:sp>
      <p:sp>
        <p:nvSpPr>
          <p:cNvPr id="223" name="Shape 223"/>
          <p:cNvSpPr/>
          <p:nvPr/>
        </p:nvSpPr>
        <p:spPr>
          <a:xfrm>
            <a:off x="3414115" y="2248433"/>
            <a:ext cx="19601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[A,B,C arrive]</a:t>
            </a:r>
          </a:p>
        </p:txBody>
      </p:sp>
      <p:sp>
        <p:nvSpPr>
          <p:cNvPr id="224" name="Shape 224"/>
          <p:cNvSpPr/>
          <p:nvPr/>
        </p:nvSpPr>
        <p:spPr>
          <a:xfrm>
            <a:off x="4296370" y="2734736"/>
            <a:ext cx="1" cy="844138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 (IDENTICAL Jobs)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258733" y="3803371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528733" y="3803371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893733" y="3803371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271197" y="5166061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27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085383" y="522068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554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23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259" name="Shape 259"/>
          <p:cNvSpPr/>
          <p:nvPr/>
        </p:nvSpPr>
        <p:spPr>
          <a:xfrm>
            <a:off x="681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50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261" name="Shape 261"/>
          <p:cNvSpPr/>
          <p:nvPr/>
        </p:nvSpPr>
        <p:spPr>
          <a:xfrm>
            <a:off x="681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08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7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264" name="Shape 264"/>
          <p:cNvSpPr/>
          <p:nvPr/>
        </p:nvSpPr>
        <p:spPr>
          <a:xfrm>
            <a:off x="935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904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266" name="Shape 266"/>
          <p:cNvSpPr/>
          <p:nvPr/>
        </p:nvSpPr>
        <p:spPr>
          <a:xfrm>
            <a:off x="1450536" y="6023981"/>
            <a:ext cx="10103728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What is the average turnaround time? </a:t>
            </a:r>
            <a:endParaRPr sz="1100" dirty="0">
              <a:solidFill>
                <a:schemeClr val="bg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Def: </a:t>
            </a:r>
            <a:r>
              <a:rPr sz="3600" i="1" dirty="0">
                <a:solidFill>
                  <a:schemeClr val="bg2"/>
                </a:solidFill>
              </a:rPr>
              <a:t>turnaround_time</a:t>
            </a:r>
            <a:r>
              <a:rPr sz="3600" dirty="0">
                <a:solidFill>
                  <a:schemeClr val="bg2"/>
                </a:solidFill>
              </a:rPr>
              <a:t> = </a:t>
            </a:r>
            <a:r>
              <a:rPr sz="3600" i="1" dirty="0">
                <a:solidFill>
                  <a:schemeClr val="bg2"/>
                </a:solidFill>
              </a:rPr>
              <a:t>completion_time</a:t>
            </a:r>
            <a:r>
              <a:rPr sz="3600" dirty="0">
                <a:solidFill>
                  <a:schemeClr val="bg2"/>
                </a:solidFill>
              </a:rPr>
              <a:t> - </a:t>
            </a:r>
            <a:r>
              <a:rPr sz="3600" i="1" dirty="0">
                <a:solidFill>
                  <a:schemeClr val="bg2"/>
                </a:solidFill>
              </a:rPr>
              <a:t>arrival_time</a:t>
            </a:r>
            <a:endParaRPr lang="en-US" sz="3600" i="1" dirty="0">
              <a:solidFill>
                <a:schemeClr val="bg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(10 + 20 + 30) / 3 = </a:t>
            </a:r>
            <a:r>
              <a:rPr lang="en-US" sz="3200"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20s</a:t>
            </a:r>
          </a:p>
        </p:txBody>
      </p:sp>
      <p:sp>
        <p:nvSpPr>
          <p:cNvPr id="267" name="Shape 267"/>
          <p:cNvSpPr/>
          <p:nvPr/>
        </p:nvSpPr>
        <p:spPr>
          <a:xfrm>
            <a:off x="4287894" y="2482571"/>
            <a:ext cx="622707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87894" y="2990571"/>
            <a:ext cx="1267893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287894" y="3498571"/>
            <a:ext cx="1889939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764192" y="2184085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A: 10s</a:t>
            </a:r>
          </a:p>
        </p:txBody>
      </p:sp>
      <p:sp>
        <p:nvSpPr>
          <p:cNvPr id="271" name="Shape 271"/>
          <p:cNvSpPr/>
          <p:nvPr/>
        </p:nvSpPr>
        <p:spPr>
          <a:xfrm>
            <a:off x="2786634" y="2730185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B: 20s</a:t>
            </a:r>
          </a:p>
        </p:txBody>
      </p:sp>
      <p:sp>
        <p:nvSpPr>
          <p:cNvPr id="272" name="Shape 272"/>
          <p:cNvSpPr/>
          <p:nvPr/>
        </p:nvSpPr>
        <p:spPr>
          <a:xfrm>
            <a:off x="2773810" y="3238185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C: 30s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8713788" y="24669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300" name="Shape 300"/>
          <p:cNvSpPr/>
          <p:nvPr/>
        </p:nvSpPr>
        <p:spPr>
          <a:xfrm>
            <a:off x="4615971" y="2467101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>
                <a:solidFill>
                  <a:srgbClr val="7BDB45"/>
                </a:solidFill>
              </a:rPr>
              <a:t>:</a:t>
            </a:r>
            <a:br>
              <a:rPr sz="3800">
                <a:solidFill>
                  <a:srgbClr val="7BDB45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7BDB45"/>
                </a:solidFill>
              </a:rPr>
              <a:t>FIFO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SJF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STCF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301" name="Shape 301"/>
          <p:cNvSpPr/>
          <p:nvPr/>
        </p:nvSpPr>
        <p:spPr>
          <a:xfrm>
            <a:off x="551971" y="2467101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>
                <a:solidFill>
                  <a:srgbClr val="D45954"/>
                </a:solidFill>
              </a:rPr>
              <a:t>: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D45954"/>
                </a:solidFill>
              </a:rPr>
              <a:t>arrival_time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0" y="2308225"/>
            <a:ext cx="11099800" cy="502761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Any Problematic Workloads for FIFO?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8755" y="2784417"/>
            <a:ext cx="11385220" cy="5349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sz="3800" dirty="0">
                <a:solidFill>
                  <a:srgbClr val="D45954"/>
                </a:solidFill>
              </a:rPr>
              <a:t>: 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</a:t>
            </a:r>
            <a:r>
              <a:rPr sz="3800" dirty="0">
                <a:solidFill>
                  <a:srgbClr val="7BDB45"/>
                </a:solidFill>
              </a:rPr>
              <a:t>: </a:t>
            </a:r>
            <a:r>
              <a:rPr sz="3800" dirty="0">
                <a:solidFill>
                  <a:srgbClr val="333333"/>
                </a:solidFill>
              </a:rPr>
              <a:t>FIFO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sz="3800" dirty="0">
                <a:solidFill>
                  <a:srgbClr val="1497FC"/>
                </a:solidFill>
              </a:rPr>
              <a:t>: </a:t>
            </a:r>
            <a:r>
              <a:rPr sz="3800" dirty="0">
                <a:solidFill>
                  <a:srgbClr val="333333"/>
                </a:solidFill>
              </a:rPr>
              <a:t>turnaround is high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Example: Big First Job</a:t>
            </a:r>
          </a:p>
        </p:txBody>
      </p:sp>
      <p:graphicFrame>
        <p:nvGraphicFramePr>
          <p:cNvPr id="313" name="Table 313"/>
          <p:cNvGraphicFramePr/>
          <p:nvPr>
            <p:extLst>
              <p:ext uri="{D42A27DB-BD31-4B8C-83A1-F6EECF244321}">
                <p14:modId xmlns:p14="http://schemas.microsoft.com/office/powerpoint/2010/main" val="790238502"/>
              </p:ext>
            </p:extLst>
          </p:nvPr>
        </p:nvGraphicFramePr>
        <p:xfrm>
          <a:off x="3975100" y="2286000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2230407" y="5239361"/>
            <a:ext cx="8544006" cy="131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Draw Gantt chart for this workload and policy…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798375" y="6299505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22" name="Shape 322"/>
          <p:cNvSpPr/>
          <p:nvPr/>
        </p:nvSpPr>
        <p:spPr>
          <a:xfrm>
            <a:off x="9230675" y="6299506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23" name="Shape 323"/>
          <p:cNvSpPr/>
          <p:nvPr/>
        </p:nvSpPr>
        <p:spPr>
          <a:xfrm>
            <a:off x="8595675" y="6299506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324" name="Shape 324"/>
          <p:cNvSpPr/>
          <p:nvPr/>
        </p:nvSpPr>
        <p:spPr>
          <a:xfrm>
            <a:off x="4810839" y="7662196"/>
            <a:ext cx="508000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1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625025" y="7716820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7" name="Shape 327"/>
          <p:cNvSpPr/>
          <p:nvPr/>
        </p:nvSpPr>
        <p:spPr>
          <a:xfrm>
            <a:off x="608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77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29" name="Shape 329"/>
          <p:cNvSpPr/>
          <p:nvPr/>
        </p:nvSpPr>
        <p:spPr>
          <a:xfrm>
            <a:off x="735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04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31" name="Shape 331"/>
          <p:cNvSpPr/>
          <p:nvPr/>
        </p:nvSpPr>
        <p:spPr>
          <a:xfrm>
            <a:off x="735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862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31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34" name="Shape 334"/>
          <p:cNvSpPr/>
          <p:nvPr/>
        </p:nvSpPr>
        <p:spPr>
          <a:xfrm>
            <a:off x="989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958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36" name="Shape 336"/>
          <p:cNvSpPr/>
          <p:nvPr/>
        </p:nvSpPr>
        <p:spPr>
          <a:xfrm>
            <a:off x="4011565" y="8662334"/>
            <a:ext cx="60609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Average turnaround time: </a:t>
            </a:r>
            <a:r>
              <a:rPr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70s</a:t>
            </a:r>
          </a:p>
        </p:txBody>
      </p:sp>
      <p:sp>
        <p:nvSpPr>
          <p:cNvPr id="337" name="Shape 337"/>
          <p:cNvSpPr/>
          <p:nvPr/>
        </p:nvSpPr>
        <p:spPr>
          <a:xfrm>
            <a:off x="4827536" y="4904723"/>
            <a:ext cx="3881823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8" name="Shape 338"/>
          <p:cNvSpPr/>
          <p:nvPr/>
        </p:nvSpPr>
        <p:spPr>
          <a:xfrm flipV="1">
            <a:off x="4832413" y="5412723"/>
            <a:ext cx="4459337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9" name="Shape 339"/>
          <p:cNvSpPr/>
          <p:nvPr/>
        </p:nvSpPr>
        <p:spPr>
          <a:xfrm flipV="1">
            <a:off x="4798138" y="5920723"/>
            <a:ext cx="5105402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303834" y="4606237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A: 60s</a:t>
            </a:r>
          </a:p>
        </p:txBody>
      </p:sp>
      <p:sp>
        <p:nvSpPr>
          <p:cNvPr id="341" name="Shape 341"/>
          <p:cNvSpPr/>
          <p:nvPr/>
        </p:nvSpPr>
        <p:spPr>
          <a:xfrm>
            <a:off x="3326276" y="5152337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B: 70s</a:t>
            </a:r>
          </a:p>
        </p:txBody>
      </p:sp>
      <p:sp>
        <p:nvSpPr>
          <p:cNvPr id="342" name="Shape 342"/>
          <p:cNvSpPr/>
          <p:nvPr/>
        </p:nvSpPr>
        <p:spPr>
          <a:xfrm>
            <a:off x="3313452" y="5660337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C: 80s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Example: Big First Job</a:t>
            </a:r>
          </a:p>
        </p:txBody>
      </p:sp>
      <p:graphicFrame>
        <p:nvGraphicFramePr>
          <p:cNvPr id="27" name="Table 313"/>
          <p:cNvGraphicFramePr/>
          <p:nvPr>
            <p:extLst>
              <p:ext uri="{D42A27DB-BD31-4B8C-83A1-F6EECF244321}">
                <p14:modId xmlns:p14="http://schemas.microsoft.com/office/powerpoint/2010/main" val="2357061258"/>
              </p:ext>
            </p:extLst>
          </p:nvPr>
        </p:nvGraphicFramePr>
        <p:xfrm>
          <a:off x="429683" y="2270035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Convoy Effect</a:t>
            </a:r>
          </a:p>
        </p:txBody>
      </p:sp>
      <p:pic>
        <p:nvPicPr>
          <p:cNvPr id="346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418" y="2339782"/>
            <a:ext cx="11856728" cy="692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28" y="2170748"/>
            <a:ext cx="12271953" cy="7265362"/>
          </a:xfrm>
        </p:spPr>
        <p:txBody>
          <a:bodyPr/>
          <a:lstStyle/>
          <a:p>
            <a:r>
              <a:rPr lang="en-US" dirty="0"/>
              <a:t>Reading:</a:t>
            </a:r>
          </a:p>
          <a:p>
            <a:pPr lvl="1"/>
            <a:r>
              <a:rPr lang="en-US" dirty="0"/>
              <a:t>Today cover Chapters 7-10</a:t>
            </a:r>
          </a:p>
          <a:p>
            <a:pPr lvl="1"/>
            <a:r>
              <a:rPr lang="en-US" dirty="0">
                <a:effectLst/>
              </a:rPr>
              <a:t>Project 1 posted</a:t>
            </a:r>
            <a:r>
              <a:rPr lang="en-US" dirty="0"/>
              <a:t>    </a:t>
            </a:r>
          </a:p>
          <a:p>
            <a:pPr marL="401878" lvl="1" indent="0">
              <a:buNone/>
            </a:pPr>
            <a:endParaRPr lang="en-US" dirty="0"/>
          </a:p>
          <a:p>
            <a:pPr marL="401878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Passing the Tractor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4294967295"/>
          </p:nvPr>
        </p:nvSpPr>
        <p:spPr>
          <a:xfrm>
            <a:off x="0" y="2378075"/>
            <a:ext cx="10488613" cy="44688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ea typeface="Helvetica"/>
                <a:cs typeface="Helvetica"/>
                <a:sym typeface="Helvetica"/>
              </a:rPr>
              <a:t>Problem with Previous Scheduler: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ea typeface="Helvetica"/>
                <a:cs typeface="Helvetica"/>
                <a:sym typeface="Helvetica"/>
              </a:rPr>
              <a:t>	</a:t>
            </a:r>
            <a:r>
              <a:rPr lang="en-US" sz="3800" dirty="0">
                <a:ea typeface="Helvetica"/>
                <a:cs typeface="Helvetica"/>
                <a:sym typeface="Helvetica"/>
              </a:rPr>
              <a:t>FIFO: Turnaround time can suffer when short jobs must wait for long jobs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ea typeface="Helvetica"/>
                <a:cs typeface="Helvetica"/>
                <a:sym typeface="Helvetica"/>
              </a:rPr>
              <a:t>New scheduler</a:t>
            </a:r>
            <a:r>
              <a:rPr sz="3800" dirty="0"/>
              <a:t>: </a:t>
            </a: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	</a:t>
            </a:r>
            <a:r>
              <a:rPr sz="3800" dirty="0"/>
              <a:t>SJF (Shortest Job First)</a:t>
            </a: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	C</a:t>
            </a:r>
            <a:r>
              <a:rPr sz="3800" dirty="0"/>
              <a:t>hoose </a:t>
            </a:r>
            <a:r>
              <a:rPr lang="en-US" sz="3800" dirty="0"/>
              <a:t>job</a:t>
            </a:r>
            <a:r>
              <a:rPr sz="3800" dirty="0"/>
              <a:t> with smallest </a:t>
            </a:r>
            <a:r>
              <a:rPr sz="3800" i="1" dirty="0"/>
              <a:t>run_time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Shortest Job First</a:t>
            </a:r>
          </a:p>
        </p:txBody>
      </p:sp>
      <p:graphicFrame>
        <p:nvGraphicFramePr>
          <p:cNvPr id="352" name="Table 352"/>
          <p:cNvGraphicFramePr/>
          <p:nvPr>
            <p:extLst>
              <p:ext uri="{D42A27DB-BD31-4B8C-83A1-F6EECF244321}">
                <p14:modId xmlns:p14="http://schemas.microsoft.com/office/powerpoint/2010/main" val="3480359802"/>
              </p:ext>
            </p:extLst>
          </p:nvPr>
        </p:nvGraphicFramePr>
        <p:xfrm>
          <a:off x="3975100" y="2286000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1787167" y="5485582"/>
            <a:ext cx="9430467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SJF Turnaround Time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528733" y="3640611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2" name="Shape 362"/>
          <p:cNvSpPr/>
          <p:nvPr/>
        </p:nvSpPr>
        <p:spPr>
          <a:xfrm>
            <a:off x="4881033" y="3640611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" name="Shape 363"/>
          <p:cNvSpPr/>
          <p:nvPr/>
        </p:nvSpPr>
        <p:spPr>
          <a:xfrm>
            <a:off x="4246033" y="3640611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4" name="Shape 364"/>
          <p:cNvSpPr/>
          <p:nvPr/>
        </p:nvSpPr>
        <p:spPr>
          <a:xfrm>
            <a:off x="4271197" y="5003301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27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085383" y="505792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" name="Shape 367"/>
          <p:cNvSpPr/>
          <p:nvPr/>
        </p:nvSpPr>
        <p:spPr>
          <a:xfrm>
            <a:off x="554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23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69" name="Shape 369"/>
          <p:cNvSpPr/>
          <p:nvPr/>
        </p:nvSpPr>
        <p:spPr>
          <a:xfrm>
            <a:off x="681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50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71" name="Shape 371"/>
          <p:cNvSpPr/>
          <p:nvPr/>
        </p:nvSpPr>
        <p:spPr>
          <a:xfrm>
            <a:off x="681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808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77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74" name="Shape 374"/>
          <p:cNvSpPr/>
          <p:nvPr/>
        </p:nvSpPr>
        <p:spPr>
          <a:xfrm>
            <a:off x="935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904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76" name="Shape 376"/>
          <p:cNvSpPr/>
          <p:nvPr/>
        </p:nvSpPr>
        <p:spPr>
          <a:xfrm>
            <a:off x="4287894" y="2319811"/>
            <a:ext cx="5013212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287894" y="2827811"/>
            <a:ext cx="703660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287894" y="3335811"/>
            <a:ext cx="1282148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764192" y="2021325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A: 80s</a:t>
            </a:r>
          </a:p>
        </p:txBody>
      </p:sp>
      <p:sp>
        <p:nvSpPr>
          <p:cNvPr id="380" name="Shape 380"/>
          <p:cNvSpPr/>
          <p:nvPr/>
        </p:nvSpPr>
        <p:spPr>
          <a:xfrm>
            <a:off x="2786634" y="2567425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B: 10s</a:t>
            </a:r>
          </a:p>
        </p:txBody>
      </p:sp>
      <p:sp>
        <p:nvSpPr>
          <p:cNvPr id="381" name="Shape 381"/>
          <p:cNvSpPr/>
          <p:nvPr/>
        </p:nvSpPr>
        <p:spPr>
          <a:xfrm>
            <a:off x="2773810" y="3075425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C: 20s</a:t>
            </a:r>
          </a:p>
        </p:txBody>
      </p:sp>
      <p:sp>
        <p:nvSpPr>
          <p:cNvPr id="382" name="Shape 382"/>
          <p:cNvSpPr/>
          <p:nvPr/>
        </p:nvSpPr>
        <p:spPr>
          <a:xfrm>
            <a:off x="1787167" y="5668684"/>
            <a:ext cx="9430467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(80 + 10 + 20) / 3 = </a:t>
            </a:r>
            <a:r>
              <a:rPr sz="3600" dirty="0">
                <a:solidFill>
                  <a:srgbClr val="FF2600"/>
                </a:solidFill>
              </a:rPr>
              <a:t>~</a:t>
            </a:r>
            <a:r>
              <a:rPr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36.7s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903" y="7228955"/>
            <a:ext cx="127084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</a:rPr>
              <a:t>For minimizing average turnaround time (with no preemption):</a:t>
            </a:r>
          </a:p>
          <a:p>
            <a:pPr>
              <a:buNone/>
            </a:pPr>
            <a:r>
              <a:rPr lang="en-US" sz="3200" dirty="0">
                <a:solidFill>
                  <a:srgbClr val="333333"/>
                </a:solidFill>
              </a:rPr>
              <a:t>SJF is provably optimal </a:t>
            </a:r>
            <a:br>
              <a:rPr lang="en-US" sz="3200" dirty="0">
                <a:solidFill>
                  <a:srgbClr val="333333"/>
                </a:solidFill>
              </a:rPr>
            </a:b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Moving shorter job before longer job improves turnaround time of short job more than it harms turnaround time of long job</a:t>
            </a:r>
          </a:p>
        </p:txBody>
      </p:sp>
      <p:sp>
        <p:nvSpPr>
          <p:cNvPr id="2" name="Rectangle 1"/>
          <p:cNvSpPr/>
          <p:nvPr/>
        </p:nvSpPr>
        <p:spPr>
          <a:xfrm>
            <a:off x="9462546" y="6402218"/>
            <a:ext cx="3395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Average turnaround with FIFO: 70s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8713788" y="2401888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386" name="Shape 386"/>
          <p:cNvSpPr/>
          <p:nvPr/>
        </p:nvSpPr>
        <p:spPr>
          <a:xfrm>
            <a:off x="4648533" y="2401969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>
                <a:solidFill>
                  <a:srgbClr val="7BDB45"/>
                </a:solidFill>
              </a:rPr>
              <a:t>:</a:t>
            </a:r>
            <a:br>
              <a:rPr sz="3800">
                <a:solidFill>
                  <a:srgbClr val="7BDB45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7BDB45"/>
                </a:solidFill>
              </a:rPr>
              <a:t>FIFO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</a:t>
            </a:r>
            <a:r>
              <a:rPr sz="3800">
                <a:solidFill>
                  <a:srgbClr val="7BDB45"/>
                </a:solidFill>
              </a:rPr>
              <a:t>SJF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STCF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387" name="Shape 387"/>
          <p:cNvSpPr/>
          <p:nvPr/>
        </p:nvSpPr>
        <p:spPr>
          <a:xfrm>
            <a:off x="584533" y="2401969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>
                <a:solidFill>
                  <a:srgbClr val="D45954"/>
                </a:solidFill>
              </a:rPr>
              <a:t>: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D45954"/>
                </a:solidFill>
              </a:rPr>
              <a:t>arrival_time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4294967295"/>
          </p:nvPr>
        </p:nvSpPr>
        <p:spPr>
          <a:xfrm>
            <a:off x="0" y="2360613"/>
            <a:ext cx="11099800" cy="502761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>
                <a:solidFill>
                  <a:schemeClr val="bg1"/>
                </a:solidFill>
              </a:rPr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>
                <a:solidFill>
                  <a:schemeClr val="bg1"/>
                </a:solidFill>
              </a:rPr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60">
                <a:solidFill>
                  <a:srgbClr val="FFFFFF"/>
                </a:solidFill>
              </a:rPr>
              <a:t>Shortest Job First (Arrival Time)</a:t>
            </a:r>
          </a:p>
        </p:txBody>
      </p:sp>
      <p:graphicFrame>
        <p:nvGraphicFramePr>
          <p:cNvPr id="396" name="Table 396"/>
          <p:cNvGraphicFramePr/>
          <p:nvPr>
            <p:extLst>
              <p:ext uri="{D42A27DB-BD31-4B8C-83A1-F6EECF244321}">
                <p14:modId xmlns:p14="http://schemas.microsoft.com/office/powerpoint/2010/main" val="3368502500"/>
              </p:ext>
            </p:extLst>
          </p:nvPr>
        </p:nvGraphicFramePr>
        <p:xfrm>
          <a:off x="3975100" y="2286000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7" name="Shape 397"/>
          <p:cNvSpPr/>
          <p:nvPr/>
        </p:nvSpPr>
        <p:spPr>
          <a:xfrm>
            <a:off x="1845676" y="5485582"/>
            <a:ext cx="9313447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What is the average turnaround time with SJF?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Stuck Behind a Tractor Again</a:t>
            </a:r>
          </a:p>
        </p:txBody>
      </p:sp>
      <p:sp>
        <p:nvSpPr>
          <p:cNvPr id="400" name="Shape 400"/>
          <p:cNvSpPr/>
          <p:nvPr/>
        </p:nvSpPr>
        <p:spPr>
          <a:xfrm>
            <a:off x="1972733" y="3835937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1" name="Shape 401"/>
          <p:cNvSpPr/>
          <p:nvPr/>
        </p:nvSpPr>
        <p:spPr>
          <a:xfrm>
            <a:off x="6405033" y="3835937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02" name="Shape 402"/>
          <p:cNvSpPr/>
          <p:nvPr/>
        </p:nvSpPr>
        <p:spPr>
          <a:xfrm>
            <a:off x="5770033" y="3835937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03" name="Shape 403"/>
          <p:cNvSpPr/>
          <p:nvPr/>
        </p:nvSpPr>
        <p:spPr>
          <a:xfrm>
            <a:off x="1985197" y="5198627"/>
            <a:ext cx="508000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98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799383" y="525325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6" name="Shape 406"/>
          <p:cNvSpPr/>
          <p:nvPr/>
        </p:nvSpPr>
        <p:spPr>
          <a:xfrm>
            <a:off x="325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95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08" name="Shape 408"/>
          <p:cNvSpPr/>
          <p:nvPr/>
        </p:nvSpPr>
        <p:spPr>
          <a:xfrm>
            <a:off x="452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22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0" name="Shape 410"/>
          <p:cNvSpPr/>
          <p:nvPr/>
        </p:nvSpPr>
        <p:spPr>
          <a:xfrm>
            <a:off x="452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79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49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13" name="Shape 413"/>
          <p:cNvSpPr/>
          <p:nvPr/>
        </p:nvSpPr>
        <p:spPr>
          <a:xfrm>
            <a:off x="706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76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16" name="Shape 416"/>
          <p:cNvSpPr/>
          <p:nvPr/>
        </p:nvSpPr>
        <p:spPr>
          <a:xfrm>
            <a:off x="1907133" y="2476395"/>
            <a:ext cx="1672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[B,C arrive]</a:t>
            </a:r>
          </a:p>
        </p:txBody>
      </p:sp>
      <p:sp>
        <p:nvSpPr>
          <p:cNvPr id="417" name="Shape 417"/>
          <p:cNvSpPr/>
          <p:nvPr/>
        </p:nvSpPr>
        <p:spPr>
          <a:xfrm>
            <a:off x="2645370" y="2962698"/>
            <a:ext cx="1" cy="844138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" name="Shape 458"/>
          <p:cNvSpPr/>
          <p:nvPr/>
        </p:nvSpPr>
        <p:spPr>
          <a:xfrm>
            <a:off x="701551" y="6640704"/>
            <a:ext cx="7458773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rgbClr val="FFFFFF"/>
              </a:solidFill>
            </a:endParaRPr>
          </a:p>
        </p:txBody>
      </p:sp>
      <p:graphicFrame>
        <p:nvGraphicFramePr>
          <p:cNvPr id="23" name="Table 396"/>
          <p:cNvGraphicFramePr/>
          <p:nvPr>
            <p:extLst>
              <p:ext uri="{D42A27DB-BD31-4B8C-83A1-F6EECF244321}">
                <p14:modId xmlns:p14="http://schemas.microsoft.com/office/powerpoint/2010/main" val="918301329"/>
              </p:ext>
            </p:extLst>
          </p:nvPr>
        </p:nvGraphicFramePr>
        <p:xfrm>
          <a:off x="7597643" y="2166079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66484" y="7522902"/>
            <a:ext cx="615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(60 + (70 – 10) + (80 – 10)) / 3 = </a:t>
            </a:r>
            <a:r>
              <a:rPr lang="en-US" sz="28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16" grpId="0" animBg="1"/>
      <p:bldP spid="417" grpId="0" animBg="1"/>
      <p:bldP spid="22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Preemptive Schedu</a:t>
            </a:r>
            <a:r>
              <a:rPr lang="en-US" sz="6480" dirty="0">
                <a:solidFill>
                  <a:srgbClr val="FFFFFF"/>
                </a:solidFill>
              </a:rPr>
              <a:t>ling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68" name="Shape 468"/>
          <p:cNvSpPr>
            <a:spLocks noGrp="1"/>
          </p:cNvSpPr>
          <p:nvPr>
            <p:ph type="body" idx="4294967295"/>
          </p:nvPr>
        </p:nvSpPr>
        <p:spPr>
          <a:xfrm>
            <a:off x="387350" y="2392363"/>
            <a:ext cx="12617450" cy="71707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FIFO and SJF are non-preemptive</a:t>
            </a:r>
            <a:endParaRPr lang="en-US" sz="35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Only schedule new job when previous job voluntarily relinquishes CPU (performs I/O or exits)</a:t>
            </a:r>
            <a:endParaRPr sz="35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Preemptive: Potentially schedule different job at any point by taking CPU away from running job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STCF (Shortest Time-to-Completion First)</a:t>
            </a:r>
            <a:endParaRPr lang="en-US"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Always </a:t>
            </a:r>
            <a:r>
              <a:rPr sz="3800" dirty="0">
                <a:solidFill>
                  <a:srgbClr val="333333"/>
                </a:solidFill>
              </a:rPr>
              <a:t>run </a:t>
            </a:r>
            <a:r>
              <a:rPr lang="en-US" sz="3800" dirty="0">
                <a:solidFill>
                  <a:srgbClr val="333333"/>
                </a:solidFill>
              </a:rPr>
              <a:t>job that </a:t>
            </a:r>
            <a:r>
              <a:rPr sz="3800" dirty="0">
                <a:solidFill>
                  <a:srgbClr val="333333"/>
                </a:solidFill>
              </a:rPr>
              <a:t>will complete the quickest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NON-PREEMPTIVE: </a:t>
            </a:r>
            <a:r>
              <a:rPr sz="6480" dirty="0">
                <a:solidFill>
                  <a:srgbClr val="FFFFFF"/>
                </a:solidFill>
              </a:rPr>
              <a:t>SJF</a:t>
            </a:r>
          </a:p>
        </p:txBody>
      </p:sp>
      <p:sp>
        <p:nvSpPr>
          <p:cNvPr id="471" name="Shape 471"/>
          <p:cNvSpPr/>
          <p:nvPr/>
        </p:nvSpPr>
        <p:spPr>
          <a:xfrm>
            <a:off x="5248082" y="4525364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9680382" y="4525365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3" name="Shape 473"/>
          <p:cNvSpPr/>
          <p:nvPr/>
        </p:nvSpPr>
        <p:spPr>
          <a:xfrm>
            <a:off x="9045382" y="4525365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4" name="Shape 474"/>
          <p:cNvSpPr/>
          <p:nvPr/>
        </p:nvSpPr>
        <p:spPr>
          <a:xfrm>
            <a:off x="5260546" y="5888055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26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074732" y="594267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653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622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479" name="Shape 479"/>
          <p:cNvSpPr/>
          <p:nvPr/>
        </p:nvSpPr>
        <p:spPr>
          <a:xfrm>
            <a:off x="780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49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481" name="Shape 481"/>
          <p:cNvSpPr/>
          <p:nvPr/>
        </p:nvSpPr>
        <p:spPr>
          <a:xfrm>
            <a:off x="780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907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76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484" name="Shape 484"/>
          <p:cNvSpPr/>
          <p:nvPr/>
        </p:nvSpPr>
        <p:spPr>
          <a:xfrm>
            <a:off x="1034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003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486" name="Shape 486"/>
          <p:cNvSpPr/>
          <p:nvPr/>
        </p:nvSpPr>
        <p:spPr>
          <a:xfrm>
            <a:off x="4845992" y="7269193"/>
            <a:ext cx="52915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Average turnaround time: 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182482" y="3165823"/>
            <a:ext cx="1672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[B,C arrive</a:t>
            </a:r>
            <a:r>
              <a:rPr sz="24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488" name="Shape 488"/>
          <p:cNvSpPr/>
          <p:nvPr/>
        </p:nvSpPr>
        <p:spPr>
          <a:xfrm>
            <a:off x="5920719" y="3652125"/>
            <a:ext cx="1" cy="844139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aphicFrame>
        <p:nvGraphicFramePr>
          <p:cNvPr id="21" name="Table 396"/>
          <p:cNvGraphicFramePr/>
          <p:nvPr>
            <p:extLst>
              <p:ext uri="{D42A27DB-BD31-4B8C-83A1-F6EECF244321}">
                <p14:modId xmlns:p14="http://schemas.microsoft.com/office/powerpoint/2010/main" val="906275890"/>
              </p:ext>
            </p:extLst>
          </p:nvPr>
        </p:nvGraphicFramePr>
        <p:xfrm>
          <a:off x="245297" y="2293331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84160" y="8005969"/>
            <a:ext cx="615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(60 + (70 – 10) + (80 – 10)) / 3 = </a:t>
            </a:r>
            <a:r>
              <a:rPr lang="en-US" sz="28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PREEMPTIVE: </a:t>
            </a:r>
            <a:r>
              <a:rPr sz="6480" dirty="0">
                <a:solidFill>
                  <a:srgbClr val="FFFFFF"/>
                </a:solidFill>
              </a:rPr>
              <a:t>STCF</a:t>
            </a:r>
          </a:p>
        </p:txBody>
      </p:sp>
      <p:sp>
        <p:nvSpPr>
          <p:cNvPr id="534" name="Shape 534"/>
          <p:cNvSpPr/>
          <p:nvPr/>
        </p:nvSpPr>
        <p:spPr>
          <a:xfrm>
            <a:off x="6432296" y="4905587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5" name="Shape 535"/>
          <p:cNvSpPr/>
          <p:nvPr/>
        </p:nvSpPr>
        <p:spPr>
          <a:xfrm>
            <a:off x="7689596" y="4905588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6" name="Shape 536"/>
          <p:cNvSpPr/>
          <p:nvPr/>
        </p:nvSpPr>
        <p:spPr>
          <a:xfrm>
            <a:off x="7054596" y="4905588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37" name="Shape 537"/>
          <p:cNvSpPr/>
          <p:nvPr/>
        </p:nvSpPr>
        <p:spPr>
          <a:xfrm>
            <a:off x="6444760" y="6268278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644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258946" y="632290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40" name="Shape 540"/>
          <p:cNvSpPr/>
          <p:nvPr/>
        </p:nvSpPr>
        <p:spPr>
          <a:xfrm>
            <a:off x="771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741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42" name="Shape 542"/>
          <p:cNvSpPr/>
          <p:nvPr/>
        </p:nvSpPr>
        <p:spPr>
          <a:xfrm>
            <a:off x="898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868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544" name="Shape 544"/>
          <p:cNvSpPr/>
          <p:nvPr/>
        </p:nvSpPr>
        <p:spPr>
          <a:xfrm>
            <a:off x="898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025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95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547" name="Shape 547"/>
          <p:cNvSpPr/>
          <p:nvPr/>
        </p:nvSpPr>
        <p:spPr>
          <a:xfrm>
            <a:off x="1152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122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549" name="Shape 549"/>
          <p:cNvSpPr/>
          <p:nvPr/>
        </p:nvSpPr>
        <p:spPr>
          <a:xfrm>
            <a:off x="4920931" y="7649416"/>
            <a:ext cx="75100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Average turnaround time</a:t>
            </a:r>
            <a:r>
              <a:rPr lang="en-US" sz="3600" dirty="0">
                <a:solidFill>
                  <a:schemeClr val="bg2"/>
                </a:solidFill>
              </a:rPr>
              <a:t> with STCF?</a:t>
            </a:r>
          </a:p>
        </p:txBody>
      </p:sp>
      <p:sp>
        <p:nvSpPr>
          <p:cNvPr id="550" name="Shape 550"/>
          <p:cNvSpPr/>
          <p:nvPr/>
        </p:nvSpPr>
        <p:spPr>
          <a:xfrm>
            <a:off x="8342389" y="4905587"/>
            <a:ext cx="3169048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51" name="Shape 551"/>
          <p:cNvSpPr/>
          <p:nvPr/>
        </p:nvSpPr>
        <p:spPr>
          <a:xfrm>
            <a:off x="6461457" y="3637805"/>
            <a:ext cx="5013212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7043849" y="4145805"/>
            <a:ext cx="699756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078124" y="4653805"/>
            <a:ext cx="1247873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4937755" y="3339319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A: 80s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0197" y="3885419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B: 10s</a:t>
            </a:r>
          </a:p>
        </p:txBody>
      </p:sp>
      <p:sp>
        <p:nvSpPr>
          <p:cNvPr id="556" name="Shape 556"/>
          <p:cNvSpPr/>
          <p:nvPr/>
        </p:nvSpPr>
        <p:spPr>
          <a:xfrm>
            <a:off x="4947373" y="4393419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C: 20s</a:t>
            </a:r>
          </a:p>
        </p:txBody>
      </p:sp>
      <p:graphicFrame>
        <p:nvGraphicFramePr>
          <p:cNvPr id="26" name="Table 396"/>
          <p:cNvGraphicFramePr/>
          <p:nvPr>
            <p:extLst>
              <p:ext uri="{D42A27DB-BD31-4B8C-83A1-F6EECF244321}">
                <p14:modId xmlns:p14="http://schemas.microsoft.com/office/powerpoint/2010/main" val="1260250874"/>
              </p:ext>
            </p:extLst>
          </p:nvPr>
        </p:nvGraphicFramePr>
        <p:xfrm>
          <a:off x="245297" y="2293331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Shape 487"/>
          <p:cNvSpPr/>
          <p:nvPr/>
        </p:nvSpPr>
        <p:spPr>
          <a:xfrm>
            <a:off x="6337283" y="2882235"/>
            <a:ext cx="1672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[B,C arrive]</a:t>
            </a:r>
          </a:p>
        </p:txBody>
      </p:sp>
      <p:sp>
        <p:nvSpPr>
          <p:cNvPr id="28" name="Shape 488"/>
          <p:cNvSpPr/>
          <p:nvPr/>
        </p:nvSpPr>
        <p:spPr>
          <a:xfrm flipH="1">
            <a:off x="7075521" y="3339359"/>
            <a:ext cx="2603" cy="1562864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053890" y="8356183"/>
            <a:ext cx="14948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36.6</a:t>
            </a:r>
          </a:p>
        </p:txBody>
      </p:sp>
      <p:sp>
        <p:nvSpPr>
          <p:cNvPr id="30" name="Shape 486"/>
          <p:cNvSpPr/>
          <p:nvPr/>
        </p:nvSpPr>
        <p:spPr>
          <a:xfrm>
            <a:off x="4651137" y="8822503"/>
            <a:ext cx="830035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Average turnaround time</a:t>
            </a:r>
            <a:r>
              <a:rPr lang="en-US" sz="3600" dirty="0">
                <a:solidFill>
                  <a:schemeClr val="bg2"/>
                </a:solidFill>
              </a:rPr>
              <a:t> with SJF</a:t>
            </a:r>
            <a:r>
              <a:rPr sz="3600" dirty="0">
                <a:solidFill>
                  <a:schemeClr val="bg2"/>
                </a:solidFill>
              </a:rPr>
              <a:t>: </a:t>
            </a:r>
            <a:r>
              <a:rPr lang="en-US"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63.3</a:t>
            </a:r>
            <a:r>
              <a:rPr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  <p:bldP spid="535" grpId="0" animBg="1"/>
      <p:bldP spid="536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27" grpId="0" animBg="1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Virtualization:</a:t>
            </a:r>
            <a:br>
              <a:rPr lang="en-US" dirty="0"/>
            </a:br>
            <a:r>
              <a:rPr lang="en-US" dirty="0"/>
              <a:t>Two Components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87334" y="2600961"/>
            <a:ext cx="11406641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Dispatcher (Previous lecture)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Low-level mechanism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Performs context-switch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Switch from user mode to kernel mode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Save execution state (registers) of old process in PCB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Insert PCB in ready queue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Load state of next process from PCB to registers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Switch from kernel to user mode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Jump to instruction in new user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Scheduler (Today)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Policy to determine which process gets CPU when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idx="4294967295"/>
          </p:nvPr>
        </p:nvSpPr>
        <p:spPr>
          <a:xfrm>
            <a:off x="8713788" y="27590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560" name="Shape 560"/>
          <p:cNvSpPr/>
          <p:nvPr/>
        </p:nvSpPr>
        <p:spPr>
          <a:xfrm>
            <a:off x="4762500" y="2759704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561" name="Shape 561"/>
          <p:cNvSpPr/>
          <p:nvPr/>
        </p:nvSpPr>
        <p:spPr>
          <a:xfrm>
            <a:off x="698500" y="2759704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D45954"/>
                </a:solidFill>
              </a:rPr>
              <a:t>arrival_time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Response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696" y="2615951"/>
            <a:ext cx="12291934" cy="6111805"/>
          </a:xfr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Sometimes care about when job starts instead of when it finishes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New metric: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i="1" dirty="0" err="1">
                <a:solidFill>
                  <a:schemeClr val="bg1"/>
                </a:solidFill>
              </a:rPr>
              <a:t>response_time</a:t>
            </a:r>
            <a:r>
              <a:rPr lang="en-US" sz="3600" dirty="0">
                <a:solidFill>
                  <a:schemeClr val="bg1"/>
                </a:solidFill>
              </a:rPr>
              <a:t> = </a:t>
            </a:r>
            <a:r>
              <a:rPr lang="en-US" sz="3600" i="1" dirty="0" err="1">
                <a:solidFill>
                  <a:schemeClr val="bg1"/>
                </a:solidFill>
              </a:rPr>
              <a:t>first_run_time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i="1" dirty="0" err="1">
                <a:solidFill>
                  <a:schemeClr val="bg1"/>
                </a:solidFill>
              </a:rPr>
              <a:t>arrival_time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Response vs. Turnaround</a:t>
            </a:r>
          </a:p>
        </p:txBody>
      </p:sp>
      <p:sp>
        <p:nvSpPr>
          <p:cNvPr id="577" name="Shape 577"/>
          <p:cNvSpPr/>
          <p:nvPr/>
        </p:nvSpPr>
        <p:spPr>
          <a:xfrm>
            <a:off x="4258733" y="3281374"/>
            <a:ext cx="136017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8" name="Shape 578"/>
          <p:cNvSpPr/>
          <p:nvPr/>
        </p:nvSpPr>
        <p:spPr>
          <a:xfrm>
            <a:off x="4271197" y="4644064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27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4085383" y="469868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81" name="Shape 581"/>
          <p:cNvSpPr/>
          <p:nvPr/>
        </p:nvSpPr>
        <p:spPr>
          <a:xfrm>
            <a:off x="554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523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83" name="Shape 583"/>
          <p:cNvSpPr/>
          <p:nvPr/>
        </p:nvSpPr>
        <p:spPr>
          <a:xfrm>
            <a:off x="681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650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585" name="Shape 585"/>
          <p:cNvSpPr/>
          <p:nvPr/>
        </p:nvSpPr>
        <p:spPr>
          <a:xfrm>
            <a:off x="681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808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777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588" name="Shape 588"/>
          <p:cNvSpPr/>
          <p:nvPr/>
        </p:nvSpPr>
        <p:spPr>
          <a:xfrm>
            <a:off x="935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904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590" name="Shape 590"/>
          <p:cNvSpPr/>
          <p:nvPr/>
        </p:nvSpPr>
        <p:spPr>
          <a:xfrm>
            <a:off x="4917196" y="2902591"/>
            <a:ext cx="6227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911628" y="2394591"/>
            <a:ext cx="1385571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1566824" y="2108844"/>
            <a:ext cx="319095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B’s turnaround: 20s</a:t>
            </a:r>
          </a:p>
        </p:txBody>
      </p:sp>
      <p:sp>
        <p:nvSpPr>
          <p:cNvPr id="593" name="Shape 593"/>
          <p:cNvSpPr/>
          <p:nvPr/>
        </p:nvSpPr>
        <p:spPr>
          <a:xfrm>
            <a:off x="5516033" y="3281374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>
            <a:off x="4305444" y="5476821"/>
            <a:ext cx="144751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[B arrives]</a:t>
            </a:r>
          </a:p>
        </p:txBody>
      </p:sp>
      <p:sp>
        <p:nvSpPr>
          <p:cNvPr id="595" name="Shape 595"/>
          <p:cNvSpPr/>
          <p:nvPr/>
        </p:nvSpPr>
        <p:spPr>
          <a:xfrm flipV="1">
            <a:off x="4931370" y="4694134"/>
            <a:ext cx="1" cy="844139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2080761" y="2616805"/>
            <a:ext cx="26770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B’s response: 10s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  <p:bldP spid="592" grpId="0" animBg="1"/>
      <p:bldP spid="5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Round-Robin Scheduler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4294967295"/>
          </p:nvPr>
        </p:nvSpPr>
        <p:spPr>
          <a:xfrm>
            <a:off x="387350" y="2378075"/>
            <a:ext cx="12617450" cy="446881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	</a:t>
            </a:r>
            <a:r>
              <a:rPr sz="3800" dirty="0">
                <a:solidFill>
                  <a:srgbClr val="333333"/>
                </a:solidFill>
              </a:rPr>
              <a:t>FIFO, SJF, and STCF </a:t>
            </a:r>
            <a:r>
              <a:rPr lang="en-US" sz="3800" dirty="0">
                <a:solidFill>
                  <a:srgbClr val="333333"/>
                </a:solidFill>
              </a:rPr>
              <a:t>can have</a:t>
            </a:r>
            <a:r>
              <a:rPr sz="3800" dirty="0">
                <a:solidFill>
                  <a:srgbClr val="333333"/>
                </a:solidFill>
              </a:rPr>
              <a:t> poo</a:t>
            </a:r>
            <a:r>
              <a:rPr lang="en-US" sz="3800" dirty="0">
                <a:solidFill>
                  <a:srgbClr val="333333"/>
                </a:solidFill>
              </a:rPr>
              <a:t>r </a:t>
            </a:r>
            <a:r>
              <a:rPr sz="3800" dirty="0">
                <a:solidFill>
                  <a:srgbClr val="333333"/>
                </a:solidFill>
              </a:rPr>
              <a:t>response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3800" dirty="0">
                <a:solidFill>
                  <a:srgbClr val="333333"/>
                </a:solidFill>
              </a:rPr>
              <a:t>: RR (Round Robin)</a:t>
            </a:r>
            <a:endParaRPr lang="en-US" sz="3800" dirty="0">
              <a:solidFill>
                <a:srgbClr val="333333"/>
              </a:solidFill>
            </a:endParaRPr>
          </a:p>
          <a:p>
            <a:pPr marL="401878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Alternate ready processes </a:t>
            </a:r>
            <a:r>
              <a:rPr lang="en-US" sz="3500" dirty="0">
                <a:solidFill>
                  <a:srgbClr val="333333"/>
                </a:solidFill>
              </a:rPr>
              <a:t>every </a:t>
            </a:r>
            <a:r>
              <a:rPr sz="3500" dirty="0">
                <a:solidFill>
                  <a:srgbClr val="333333"/>
                </a:solidFill>
              </a:rPr>
              <a:t>fixed-length </a:t>
            </a:r>
            <a:r>
              <a:rPr lang="en-US" sz="3500" dirty="0">
                <a:solidFill>
                  <a:srgbClr val="333333"/>
                </a:solidFill>
              </a:rPr>
              <a:t>time-</a:t>
            </a:r>
            <a:r>
              <a:rPr sz="3500" dirty="0">
                <a:solidFill>
                  <a:srgbClr val="333333"/>
                </a:solidFill>
              </a:rPr>
              <a:t>slice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vs</a:t>
            </a:r>
            <a:r>
              <a:rPr lang="en-US" dirty="0"/>
              <a:t> RR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64583" y="2245966"/>
            <a:ext cx="5536054" cy="2666339"/>
            <a:chOff x="6929710" y="1942245"/>
            <a:chExt cx="5536054" cy="2666339"/>
          </a:xfrm>
        </p:grpSpPr>
        <p:sp>
          <p:nvSpPr>
            <p:cNvPr id="602" name="Shape 602"/>
            <p:cNvSpPr/>
            <p:nvPr/>
          </p:nvSpPr>
          <p:spPr>
            <a:xfrm>
              <a:off x="7103061" y="2534680"/>
              <a:ext cx="1241426" cy="1270001"/>
            </a:xfrm>
            <a:prstGeom prst="rect">
              <a:avLst/>
            </a:prstGeom>
            <a:solidFill>
              <a:srgbClr val="0B5D12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115524" y="3897370"/>
              <a:ext cx="5080001" cy="1"/>
            </a:xfrm>
            <a:prstGeom prst="line">
              <a:avLst/>
            </a:prstGeom>
            <a:ln w="508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11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929710" y="3951994"/>
              <a:ext cx="33823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838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9710" y="3951994"/>
              <a:ext cx="33823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9351889" y="3951994"/>
              <a:ext cx="57387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092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0621889" y="3951994"/>
              <a:ext cx="57387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11891889" y="3951994"/>
              <a:ext cx="57387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8373061" y="2534680"/>
              <a:ext cx="1241425" cy="1270001"/>
            </a:xfrm>
            <a:prstGeom prst="rect">
              <a:avLst/>
            </a:prstGeom>
            <a:solidFill>
              <a:srgbClr val="11DBE3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643061" y="2534680"/>
              <a:ext cx="1241426" cy="1270001"/>
            </a:xfrm>
            <a:prstGeom prst="rect">
              <a:avLst/>
            </a:prstGeom>
            <a:solidFill>
              <a:srgbClr val="BC8027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494544" y="1942245"/>
              <a:ext cx="458460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8793398" y="1942245"/>
              <a:ext cx="400751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046566" y="1942245"/>
              <a:ext cx="43441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C</a:t>
              </a:r>
            </a:p>
          </p:txBody>
        </p:sp>
      </p:grpSp>
      <p:sp>
        <p:nvSpPr>
          <p:cNvPr id="616" name="Shape 616"/>
          <p:cNvSpPr/>
          <p:nvPr/>
        </p:nvSpPr>
        <p:spPr>
          <a:xfrm>
            <a:off x="6899976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6912440" y="4166109"/>
            <a:ext cx="50800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691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6726626" y="4220733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20" name="Shape 620"/>
          <p:cNvSpPr/>
          <p:nvPr/>
        </p:nvSpPr>
        <p:spPr>
          <a:xfrm>
            <a:off x="818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7996626" y="4220733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622" name="Shape 622"/>
          <p:cNvSpPr/>
          <p:nvPr/>
        </p:nvSpPr>
        <p:spPr>
          <a:xfrm>
            <a:off x="945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9148806" y="4220733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624" name="Shape 624"/>
          <p:cNvSpPr/>
          <p:nvPr/>
        </p:nvSpPr>
        <p:spPr>
          <a:xfrm>
            <a:off x="945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1072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0418806" y="4220733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627" name="Shape 627"/>
          <p:cNvSpPr/>
          <p:nvPr/>
        </p:nvSpPr>
        <p:spPr>
          <a:xfrm>
            <a:off x="1199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11688806" y="4220733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629" name="Shape 629"/>
          <p:cNvSpPr/>
          <p:nvPr/>
        </p:nvSpPr>
        <p:spPr>
          <a:xfrm>
            <a:off x="7153976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07976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7661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7915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8169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8423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8677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8931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9185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9439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9693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9947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10201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10455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6783460" y="2210984"/>
            <a:ext cx="4584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7066314" y="2210984"/>
            <a:ext cx="4007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7303482" y="2210984"/>
            <a:ext cx="4344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7615939" y="221542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4" name="Shape 755"/>
          <p:cNvSpPr/>
          <p:nvPr/>
        </p:nvSpPr>
        <p:spPr>
          <a:xfrm>
            <a:off x="6889308" y="5045529"/>
            <a:ext cx="422231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(0+1+2)/3 = </a:t>
            </a:r>
            <a:r>
              <a:rPr sz="36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55" name="Shape 756"/>
          <p:cNvSpPr/>
          <p:nvPr/>
        </p:nvSpPr>
        <p:spPr>
          <a:xfrm>
            <a:off x="995769" y="4987418"/>
            <a:ext cx="422231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(0+5+10)/3 = </a:t>
            </a:r>
            <a:r>
              <a:rPr sz="36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9144" y="7702904"/>
            <a:ext cx="1197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Other reasons why RR could be better?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If don’t know run-time of each job, gives short jobs a chance to run and finish 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541" y="640498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In what way is RR worse?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Ave. turn-around time with equal job lengths is horrible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/>
      <p:bldP spid="629" grpId="0" animBg="1"/>
      <p:bldP spid="631" grpId="0" animBg="1"/>
      <p:bldP spid="632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54" grpId="0" animBg="1"/>
      <p:bldP spid="55" grpId="0" animBg="1"/>
      <p:bldP spid="58" grpId="0" build="p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4294967295"/>
          </p:nvPr>
        </p:nvSpPr>
        <p:spPr>
          <a:xfrm>
            <a:off x="8713788" y="25558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761" name="Shape 761"/>
          <p:cNvSpPr/>
          <p:nvPr/>
        </p:nvSpPr>
        <p:spPr>
          <a:xfrm>
            <a:off x="4762500" y="2555444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RR</a:t>
            </a:r>
          </a:p>
        </p:txBody>
      </p:sp>
      <p:sp>
        <p:nvSpPr>
          <p:cNvPr id="762" name="Shape 762"/>
          <p:cNvSpPr/>
          <p:nvPr/>
        </p:nvSpPr>
        <p:spPr>
          <a:xfrm>
            <a:off x="698500" y="2555444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D45954"/>
                </a:solidFill>
              </a:rPr>
              <a:t>arrival_time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Review- </a:t>
            </a:r>
            <a:r>
              <a:rPr sz="6480" dirty="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4294967295"/>
          </p:nvPr>
        </p:nvSpPr>
        <p:spPr>
          <a:xfrm>
            <a:off x="0" y="2581275"/>
            <a:ext cx="11099800" cy="5027613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4. The run-time of each job is known</a:t>
            </a:r>
            <a:br>
              <a:rPr sz="3800" strike="sngStrike" dirty="0"/>
            </a:br>
            <a:r>
              <a:rPr sz="3800" dirty="0">
                <a:solidFill>
                  <a:srgbClr val="FF0000"/>
                </a:solidFill>
              </a:rPr>
              <a:t>    (need smarter, fancier scheduler)</a:t>
            </a:r>
          </a:p>
        </p:txBody>
      </p:sp>
    </p:spTree>
    <p:extLst>
      <p:ext uri="{BB962C8B-B14F-4D97-AF65-F5344CB8AC3E}">
        <p14:creationId xmlns:p14="http://schemas.microsoft.com/office/powerpoint/2010/main" val="105246052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>
                <a:solidFill>
                  <a:srgbClr val="FFFFFF"/>
                </a:solidFill>
              </a:rPr>
              <a:t>MLFQ 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sz="5200" dirty="0">
                <a:solidFill>
                  <a:srgbClr val="FFFFFF"/>
                </a:solidFill>
              </a:rPr>
              <a:t>(Multi-Level Feedback Queue)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696" y="2600961"/>
            <a:ext cx="11429280" cy="6111805"/>
          </a:xfrm>
        </p:spPr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general-purpose scheduling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Must support two job types with distinct goals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/>
              <a:t>- “</a:t>
            </a:r>
            <a:r>
              <a:rPr lang="en-US" sz="3600" dirty="0">
                <a:solidFill>
                  <a:srgbClr val="D45954"/>
                </a:solidFill>
              </a:rPr>
              <a:t>interactive</a:t>
            </a:r>
            <a:r>
              <a:rPr lang="en-US" sz="3600" dirty="0"/>
              <a:t>” programs care about </a:t>
            </a:r>
            <a:r>
              <a:rPr lang="en-US" sz="3600" dirty="0">
                <a:solidFill>
                  <a:srgbClr val="D45954"/>
                </a:solidFill>
              </a:rPr>
              <a:t>response time</a:t>
            </a:r>
            <a:br>
              <a:rPr lang="en-US" sz="3600" dirty="0">
                <a:solidFill>
                  <a:srgbClr val="D45954"/>
                </a:solidFill>
              </a:rPr>
            </a:br>
            <a:r>
              <a:rPr lang="en-US" sz="3600" dirty="0"/>
              <a:t> - “</a:t>
            </a:r>
            <a:r>
              <a:rPr lang="en-US" sz="3600" dirty="0">
                <a:solidFill>
                  <a:srgbClr val="8881F0"/>
                </a:solidFill>
              </a:rPr>
              <a:t>batch</a:t>
            </a:r>
            <a:r>
              <a:rPr lang="en-US" sz="3600" dirty="0"/>
              <a:t>” programs care about </a:t>
            </a:r>
            <a:r>
              <a:rPr lang="en-US" sz="3600" dirty="0">
                <a:solidFill>
                  <a:srgbClr val="8881F0"/>
                </a:solidFill>
              </a:rPr>
              <a:t>turnaround time</a:t>
            </a:r>
            <a:endParaRPr lang="en-US" sz="3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Approach: multiple levels of round-robin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- each level has higher priority than lower levels and         preempts them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ko-KR" sz="3600" dirty="0">
                <a:solidFill>
                  <a:srgbClr val="000000"/>
                </a:solidFill>
              </a:rPr>
              <a:t>MLFQ has a number of distinct queues.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ko-KR" sz="3600" dirty="0">
                <a:solidFill>
                  <a:srgbClr val="000000"/>
                </a:solidFill>
              </a:rPr>
              <a:t>Each queues is assigned a different priority level.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3422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Priorities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idx="4294967295"/>
          </p:nvPr>
        </p:nvSpPr>
        <p:spPr>
          <a:xfrm>
            <a:off x="0" y="2201863"/>
            <a:ext cx="11099800" cy="14557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Rule 1: If priority(A) &gt; Priority(B), A runs</a:t>
            </a: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Rule 2: If priority(A) == Priority(B), A &amp; B run in RR</a:t>
            </a:r>
          </a:p>
        </p:txBody>
      </p:sp>
      <p:sp>
        <p:nvSpPr>
          <p:cNvPr id="829" name="Shape 829"/>
          <p:cNvSpPr/>
          <p:nvPr/>
        </p:nvSpPr>
        <p:spPr>
          <a:xfrm>
            <a:off x="2345266" y="4081238"/>
            <a:ext cx="737263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30" name="Shape 830"/>
          <p:cNvSpPr/>
          <p:nvPr/>
        </p:nvSpPr>
        <p:spPr>
          <a:xfrm>
            <a:off x="2345266" y="4970238"/>
            <a:ext cx="737262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1" name="Shape 831"/>
          <p:cNvSpPr/>
          <p:nvPr/>
        </p:nvSpPr>
        <p:spPr>
          <a:xfrm>
            <a:off x="2345266" y="6748238"/>
            <a:ext cx="737262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32" name="Shape 832"/>
          <p:cNvSpPr/>
          <p:nvPr/>
        </p:nvSpPr>
        <p:spPr>
          <a:xfrm>
            <a:off x="1019740" y="4095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Q3</a:t>
            </a:r>
          </a:p>
        </p:txBody>
      </p:sp>
      <p:sp>
        <p:nvSpPr>
          <p:cNvPr id="833" name="Shape 833"/>
          <p:cNvSpPr/>
          <p:nvPr/>
        </p:nvSpPr>
        <p:spPr>
          <a:xfrm>
            <a:off x="1019740" y="4984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Q2</a:t>
            </a:r>
          </a:p>
        </p:txBody>
      </p:sp>
      <p:sp>
        <p:nvSpPr>
          <p:cNvPr id="834" name="Shape 834"/>
          <p:cNvSpPr/>
          <p:nvPr/>
        </p:nvSpPr>
        <p:spPr>
          <a:xfrm>
            <a:off x="1019740" y="5873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Q1</a:t>
            </a:r>
          </a:p>
        </p:txBody>
      </p:sp>
      <p:sp>
        <p:nvSpPr>
          <p:cNvPr id="835" name="Shape 835"/>
          <p:cNvSpPr/>
          <p:nvPr/>
        </p:nvSpPr>
        <p:spPr>
          <a:xfrm>
            <a:off x="1019740" y="6762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Q0</a:t>
            </a:r>
          </a:p>
        </p:txBody>
      </p:sp>
      <p:sp>
        <p:nvSpPr>
          <p:cNvPr id="836" name="Shape 836"/>
          <p:cNvSpPr/>
          <p:nvPr/>
        </p:nvSpPr>
        <p:spPr>
          <a:xfrm>
            <a:off x="3742266" y="6748238"/>
            <a:ext cx="737262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37" name="Shape 837"/>
          <p:cNvSpPr/>
          <p:nvPr/>
        </p:nvSpPr>
        <p:spPr>
          <a:xfrm>
            <a:off x="3169840" y="71350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1772840" y="71350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1772840" y="53570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1772840" y="44172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6" name="Shape 855"/>
          <p:cNvSpPr/>
          <p:nvPr/>
        </p:nvSpPr>
        <p:spPr>
          <a:xfrm>
            <a:off x="5921115" y="4065220"/>
            <a:ext cx="6925455" cy="4808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</a:rPr>
              <a:t>“Multi-level”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2"/>
                </a:solidFill>
              </a:rPr>
              <a:t>How to know </a:t>
            </a:r>
            <a:r>
              <a:rPr lang="en-US" sz="3800" dirty="0">
                <a:solidFill>
                  <a:schemeClr val="bg2"/>
                </a:solidFill>
              </a:rPr>
              <a:t>how to </a:t>
            </a:r>
            <a:r>
              <a:rPr sz="3800" dirty="0">
                <a:solidFill>
                  <a:schemeClr val="bg2"/>
                </a:solidFill>
              </a:rPr>
              <a:t>set priority?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2"/>
                </a:solidFill>
              </a:rPr>
              <a:t>Approach 1: nice</a:t>
            </a:r>
            <a:br>
              <a:rPr sz="3800" dirty="0">
                <a:solidFill>
                  <a:schemeClr val="bg2"/>
                </a:solidFill>
              </a:rPr>
            </a:br>
            <a:r>
              <a:rPr sz="3800" dirty="0">
                <a:solidFill>
                  <a:schemeClr val="bg2"/>
                </a:solidFill>
              </a:rPr>
              <a:t>Approach 2: history</a:t>
            </a:r>
            <a:r>
              <a:rPr lang="en-US" sz="3800" dirty="0">
                <a:solidFill>
                  <a:schemeClr val="bg2"/>
                </a:solidFill>
              </a:rPr>
              <a:t> “feedback”</a:t>
            </a:r>
            <a:endParaRPr sz="38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D3AA4-BB22-D546-A2B3-8F1D9683F90C}"/>
              </a:ext>
            </a:extLst>
          </p:cNvPr>
          <p:cNvSpPr txBox="1"/>
          <p:nvPr/>
        </p:nvSpPr>
        <p:spPr>
          <a:xfrm>
            <a:off x="3165046" y="4051213"/>
            <a:ext cx="2824550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[High Priority]</a:t>
            </a:r>
          </a:p>
        </p:txBody>
      </p:sp>
    </p:spTree>
    <p:extLst>
      <p:ext uri="{BB962C8B-B14F-4D97-AF65-F5344CB8AC3E}">
        <p14:creationId xmlns:p14="http://schemas.microsoft.com/office/powerpoint/2010/main" val="41254063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875" name="Shape 875"/>
          <p:cNvSpPr>
            <a:spLocks noGrp="1"/>
          </p:cNvSpPr>
          <p:nvPr>
            <p:ph type="body" idx="4294967295"/>
          </p:nvPr>
        </p:nvSpPr>
        <p:spPr>
          <a:xfrm>
            <a:off x="222250" y="2525713"/>
            <a:ext cx="12782550" cy="37306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Use past behavior of process to predict future behavior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Common technique in systems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/>
              <a:t>Processes alternate between I/O and CPU work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/>
              <a:t>Guess </a:t>
            </a:r>
            <a:r>
              <a:rPr lang="en-US" sz="3800" dirty="0"/>
              <a:t>how</a:t>
            </a:r>
            <a:r>
              <a:rPr sz="3800" dirty="0"/>
              <a:t> </a:t>
            </a:r>
            <a:r>
              <a:rPr lang="en-US" sz="3800" dirty="0"/>
              <a:t>CPU burst (</a:t>
            </a:r>
            <a:r>
              <a:rPr sz="3800" dirty="0"/>
              <a:t>job</a:t>
            </a:r>
            <a:r>
              <a:rPr lang="en-US" sz="3800" dirty="0"/>
              <a:t>)</a:t>
            </a:r>
            <a:r>
              <a:rPr sz="3800" dirty="0"/>
              <a:t> will </a:t>
            </a:r>
            <a:r>
              <a:rPr lang="en-US" sz="3800" dirty="0"/>
              <a:t>behave based </a:t>
            </a:r>
            <a:r>
              <a:rPr sz="3800" dirty="0"/>
              <a:t>on past </a:t>
            </a:r>
            <a:r>
              <a:rPr lang="en-US" sz="3800" dirty="0"/>
              <a:t>CPU bursts (</a:t>
            </a:r>
            <a:r>
              <a:rPr sz="3800" dirty="0"/>
              <a:t>jobs</a:t>
            </a:r>
            <a:r>
              <a:rPr lang="en-US" sz="3800" dirty="0"/>
              <a:t>)</a:t>
            </a:r>
            <a:r>
              <a:rPr sz="3800" dirty="0"/>
              <a:t> </a:t>
            </a:r>
            <a:r>
              <a:rPr lang="en-US" sz="3800" dirty="0"/>
              <a:t>of this process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25583855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State Transitions</a:t>
            </a:r>
          </a:p>
        </p:txBody>
      </p:sp>
      <p:sp>
        <p:nvSpPr>
          <p:cNvPr id="76" name="Shape 76"/>
          <p:cNvSpPr/>
          <p:nvPr/>
        </p:nvSpPr>
        <p:spPr>
          <a:xfrm>
            <a:off x="2963333" y="2725665"/>
            <a:ext cx="2051051" cy="205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Running</a:t>
            </a:r>
          </a:p>
        </p:txBody>
      </p:sp>
      <p:sp>
        <p:nvSpPr>
          <p:cNvPr id="77" name="Shape 77"/>
          <p:cNvSpPr/>
          <p:nvPr/>
        </p:nvSpPr>
        <p:spPr>
          <a:xfrm>
            <a:off x="7916333" y="2725665"/>
            <a:ext cx="2051051" cy="205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Ready</a:t>
            </a:r>
          </a:p>
        </p:txBody>
      </p:sp>
      <p:sp>
        <p:nvSpPr>
          <p:cNvPr id="78" name="Shape 78"/>
          <p:cNvSpPr/>
          <p:nvPr/>
        </p:nvSpPr>
        <p:spPr>
          <a:xfrm>
            <a:off x="5503333" y="5250898"/>
            <a:ext cx="2051051" cy="205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Blocked</a:t>
            </a:r>
          </a:p>
        </p:txBody>
      </p:sp>
      <p:sp>
        <p:nvSpPr>
          <p:cNvPr id="79" name="Shape 79"/>
          <p:cNvSpPr/>
          <p:nvPr/>
        </p:nvSpPr>
        <p:spPr>
          <a:xfrm>
            <a:off x="5207576" y="3535819"/>
            <a:ext cx="2515565" cy="1"/>
          </a:xfrm>
          <a:prstGeom prst="line">
            <a:avLst/>
          </a:prstGeom>
          <a:ln w="635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 flipV="1">
            <a:off x="5207576" y="4043819"/>
            <a:ext cx="2515565" cy="1"/>
          </a:xfrm>
          <a:prstGeom prst="line">
            <a:avLst/>
          </a:prstGeom>
          <a:ln w="635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264733" y="4963432"/>
            <a:ext cx="1138541" cy="916547"/>
          </a:xfrm>
          <a:prstGeom prst="line">
            <a:avLst/>
          </a:prstGeom>
          <a:ln w="635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 flipV="1">
            <a:off x="7566733" y="4963432"/>
            <a:ext cx="1138541" cy="916547"/>
          </a:xfrm>
          <a:prstGeom prst="line">
            <a:avLst/>
          </a:prstGeom>
          <a:ln w="635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664831" y="4076060"/>
            <a:ext cx="1675138" cy="5334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Scheduled</a:t>
            </a:r>
          </a:p>
        </p:txBody>
      </p:sp>
      <p:sp>
        <p:nvSpPr>
          <p:cNvPr id="84" name="Shape 84"/>
          <p:cNvSpPr/>
          <p:nvPr/>
        </p:nvSpPr>
        <p:spPr>
          <a:xfrm>
            <a:off x="5466860" y="2933060"/>
            <a:ext cx="207108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Descheduled</a:t>
            </a:r>
          </a:p>
        </p:txBody>
      </p:sp>
      <p:sp>
        <p:nvSpPr>
          <p:cNvPr id="85" name="Shape 85"/>
          <p:cNvSpPr/>
          <p:nvPr/>
        </p:nvSpPr>
        <p:spPr>
          <a:xfrm>
            <a:off x="2981361" y="5396860"/>
            <a:ext cx="1962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I/O: initiate</a:t>
            </a:r>
          </a:p>
        </p:txBody>
      </p:sp>
      <p:sp>
        <p:nvSpPr>
          <p:cNvPr id="86" name="Shape 86"/>
          <p:cNvSpPr/>
          <p:nvPr/>
        </p:nvSpPr>
        <p:spPr>
          <a:xfrm>
            <a:off x="8089052" y="5396860"/>
            <a:ext cx="165269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I/O: done</a:t>
            </a:r>
          </a:p>
        </p:txBody>
      </p:sp>
      <p:sp>
        <p:nvSpPr>
          <p:cNvPr id="15" name="Shape 99"/>
          <p:cNvSpPr/>
          <p:nvPr/>
        </p:nvSpPr>
        <p:spPr>
          <a:xfrm>
            <a:off x="1908682" y="7742381"/>
            <a:ext cx="72327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How to transition?	(“mechanism”)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When to transition?	(“policy”)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5" grpId="0" animBg="1"/>
      <p:bldP spid="8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More MLFQ Rules</a:t>
            </a:r>
          </a:p>
        </p:txBody>
      </p:sp>
      <p:sp>
        <p:nvSpPr>
          <p:cNvPr id="878" name="Shape 878"/>
          <p:cNvSpPr>
            <a:spLocks noGrp="1"/>
          </p:cNvSpPr>
          <p:nvPr>
            <p:ph type="body" idx="4294967295"/>
          </p:nvPr>
        </p:nvSpPr>
        <p:spPr>
          <a:xfrm>
            <a:off x="0" y="2568575"/>
            <a:ext cx="12133263" cy="49196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Rule 1: If priority(A) &gt; Priority(B), A runs</a:t>
            </a:r>
            <a:endParaRPr lang="en-US" sz="3800" dirty="0">
              <a:solidFill>
                <a:schemeClr val="bg1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Rule 2: If priority(A) == Priority(B), A &amp; B run in RR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More rules:</a:t>
            </a:r>
            <a:br>
              <a:rPr sz="3800" dirty="0">
                <a:solidFill>
                  <a:srgbClr val="FFFFFF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Rule 3: Processes start at top priority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Rule 4: If job uses whole slice, demote process</a:t>
            </a:r>
            <a:r>
              <a:rPr lang="en-US" sz="3800" dirty="0">
                <a:solidFill>
                  <a:srgbClr val="D45954"/>
                </a:solidFill>
              </a:rPr>
              <a:t> </a:t>
            </a:r>
            <a:br>
              <a:rPr lang="en-US" sz="3800" dirty="0">
                <a:solidFill>
                  <a:srgbClr val="D45954"/>
                </a:solidFill>
              </a:rPr>
            </a:br>
            <a:r>
              <a:rPr lang="en-US" sz="3800" dirty="0">
                <a:solidFill>
                  <a:srgbClr val="D45954"/>
                </a:solidFill>
              </a:rPr>
              <a:t>(longer time slices at lower priorities)</a:t>
            </a:r>
            <a:br>
              <a:rPr sz="3800" dirty="0">
                <a:solidFill>
                  <a:srgbClr val="D45954"/>
                </a:solidFill>
              </a:rPr>
            </a:br>
            <a:endParaRPr sz="3800" dirty="0">
              <a:solidFill>
                <a:srgbClr val="D459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94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Vocabulary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846" y="2265186"/>
            <a:ext cx="12126604" cy="7087287"/>
          </a:xfrm>
        </p:spPr>
        <p:txBody>
          <a:bodyPr>
            <a:normAutofit/>
          </a:bodyPr>
          <a:lstStyle/>
          <a:p>
            <a:pPr lvl="0">
              <a:spcBef>
                <a:spcPts val="42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lang="en-US" sz="3800" dirty="0">
                <a:solidFill>
                  <a:srgbClr val="D45954"/>
                </a:solidFill>
              </a:rPr>
              <a:t>: </a:t>
            </a:r>
            <a:r>
              <a:rPr lang="en-US" sz="3800" dirty="0"/>
              <a:t>set of </a:t>
            </a:r>
            <a:r>
              <a:rPr lang="en-US" sz="3800" b="1" dirty="0"/>
              <a:t>job</a:t>
            </a:r>
            <a:r>
              <a:rPr lang="en-US" sz="3800" dirty="0"/>
              <a:t> </a:t>
            </a:r>
            <a:r>
              <a:rPr lang="en-US" sz="3800"/>
              <a:t>descriptions (</a:t>
            </a:r>
            <a:r>
              <a:rPr lang="en-US" sz="3800" dirty="0"/>
              <a:t>arrival time, </a:t>
            </a:r>
            <a:r>
              <a:rPr lang="en-US" sz="3800" dirty="0" err="1"/>
              <a:t>run_time</a:t>
            </a:r>
            <a:r>
              <a:rPr lang="en-US" sz="3800" dirty="0"/>
              <a:t>)</a:t>
            </a:r>
          </a:p>
          <a:p>
            <a:pPr lvl="1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Job: View as current CPU burst of a process</a:t>
            </a:r>
          </a:p>
          <a:p>
            <a:pPr lvl="1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Process alternates between CPU and I/O</a:t>
            </a:r>
            <a:br>
              <a:rPr lang="en-US" sz="3700" dirty="0"/>
            </a:br>
            <a:r>
              <a:rPr lang="en-US" sz="3700" dirty="0"/>
              <a:t>process moves between ready and blocked queues</a:t>
            </a:r>
            <a:endParaRPr lang="en-US" sz="3800" dirty="0"/>
          </a:p>
          <a:p>
            <a:pPr lvl="0">
              <a:spcBef>
                <a:spcPts val="42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</a:t>
            </a:r>
            <a:r>
              <a:rPr lang="en-US" sz="3800" dirty="0">
                <a:solidFill>
                  <a:srgbClr val="7BDB45"/>
                </a:solidFill>
              </a:rPr>
              <a:t>: </a:t>
            </a:r>
            <a:r>
              <a:rPr lang="en-US" sz="3800" dirty="0">
                <a:solidFill>
                  <a:srgbClr val="333333"/>
                </a:solidFill>
              </a:rPr>
              <a:t>logic that decides which ready job to run</a:t>
            </a:r>
          </a:p>
          <a:p>
            <a:pPr lvl="0">
              <a:spcBef>
                <a:spcPts val="42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lang="en-US" sz="3800" dirty="0">
                <a:solidFill>
                  <a:srgbClr val="1497FC"/>
                </a:solidFill>
              </a:rPr>
              <a:t>: </a:t>
            </a:r>
            <a:r>
              <a:rPr lang="en-US" sz="3800" dirty="0">
                <a:solidFill>
                  <a:srgbClr val="333333"/>
                </a:solidFill>
              </a:rPr>
              <a:t>measurement of scheduling quality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Performance Metrics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49150"/>
            <a:ext cx="12029440" cy="76044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Minimize turnaround time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Do not want to wait long for job to complete</a:t>
            </a:r>
          </a:p>
          <a:p>
            <a:pPr lvl="1">
              <a:lnSpc>
                <a:spcPct val="90000"/>
              </a:lnSpc>
            </a:pPr>
            <a:r>
              <a:rPr lang="en-US" sz="2800" b="1" dirty="0" err="1">
                <a:solidFill>
                  <a:schemeClr val="bg1"/>
                </a:solidFill>
              </a:rPr>
              <a:t>Completion_time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</a:rPr>
              <a:t>arrival_time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Minimize response time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Schedule interactive jobs promptly so users see output quickly</a:t>
            </a:r>
          </a:p>
          <a:p>
            <a:pPr lvl="1">
              <a:lnSpc>
                <a:spcPct val="90000"/>
              </a:lnSpc>
            </a:pPr>
            <a:r>
              <a:rPr lang="en-US" sz="2800" b="1" dirty="0" err="1">
                <a:solidFill>
                  <a:schemeClr val="bg1"/>
                </a:solidFill>
              </a:rPr>
              <a:t>Initial_schedule_time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</a:rPr>
              <a:t>arrival_time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waiting time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Do not want to spend much time in Ready queue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throughput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Want many jobs to complete per unit of time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resource utilization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Keep expensive devices busy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overhead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Reduce number of context switches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Maximize fairness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All jobs get same amount of CPU over some time interval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xfrm>
            <a:off x="0" y="2360613"/>
            <a:ext cx="11099800" cy="502761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4. </a:t>
            </a:r>
            <a:r>
              <a:rPr lang="en-US" sz="3800" dirty="0"/>
              <a:t>R</a:t>
            </a:r>
            <a:r>
              <a:rPr sz="3800" dirty="0"/>
              <a:t>un-time of each job is known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4294967295"/>
          </p:nvPr>
        </p:nvSpPr>
        <p:spPr>
          <a:xfrm>
            <a:off x="8713788" y="2914650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167" name="Shape 167"/>
          <p:cNvSpPr/>
          <p:nvPr/>
        </p:nvSpPr>
        <p:spPr>
          <a:xfrm>
            <a:off x="4762500" y="2914682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53585F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168" name="Shape 168"/>
          <p:cNvSpPr/>
          <p:nvPr/>
        </p:nvSpPr>
        <p:spPr>
          <a:xfrm>
            <a:off x="698500" y="2914682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53585F"/>
                </a:solidFill>
              </a:rPr>
              <a:t>arrival_time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19">
                <a:solidFill>
                  <a:srgbClr val="FFFFFF"/>
                </a:solidFill>
              </a:rPr>
              <a:t>Example: workload, scheduler, metric</a:t>
            </a:r>
          </a:p>
        </p:txBody>
      </p:sp>
      <p:graphicFrame>
        <p:nvGraphicFramePr>
          <p:cNvPr id="176" name="Table 176"/>
          <p:cNvGraphicFramePr/>
          <p:nvPr>
            <p:extLst>
              <p:ext uri="{D42A27DB-BD31-4B8C-83A1-F6EECF244321}">
                <p14:modId xmlns:p14="http://schemas.microsoft.com/office/powerpoint/2010/main" val="2207406066"/>
              </p:ext>
            </p:extLst>
          </p:nvPr>
        </p:nvGraphicFramePr>
        <p:xfrm>
          <a:off x="3975100" y="2323856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723900" y="4782575"/>
            <a:ext cx="11328400" cy="234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FIFO</a:t>
            </a:r>
            <a:r>
              <a:rPr sz="3609" dirty="0">
                <a:solidFill>
                  <a:srgbClr val="7BDB45"/>
                </a:solidFill>
              </a:rPr>
              <a:t>: </a:t>
            </a:r>
            <a:r>
              <a:rPr sz="3609" dirty="0">
                <a:solidFill>
                  <a:srgbClr val="333333"/>
                </a:solidFill>
              </a:rPr>
              <a:t>First In, First Out </a:t>
            </a:r>
            <a:br>
              <a:rPr lang="en-US" sz="3609" dirty="0">
                <a:solidFill>
                  <a:srgbClr val="333333"/>
                </a:solidFill>
              </a:rPr>
            </a:br>
            <a:r>
              <a:rPr lang="en-US" sz="3609" dirty="0">
                <a:solidFill>
                  <a:srgbClr val="333333"/>
                </a:solidFill>
              </a:rPr>
              <a:t>	- also called FCFS (first come first served)</a:t>
            </a:r>
            <a:br>
              <a:rPr lang="en-US" sz="3609" dirty="0">
                <a:solidFill>
                  <a:srgbClr val="333333"/>
                </a:solidFill>
              </a:rPr>
            </a:br>
            <a:r>
              <a:rPr lang="en-US" sz="3609" dirty="0">
                <a:solidFill>
                  <a:srgbClr val="333333"/>
                </a:solidFill>
              </a:rPr>
              <a:t> 	- run jobs in </a:t>
            </a:r>
            <a:r>
              <a:rPr lang="en-US" sz="3609" i="1" dirty="0">
                <a:solidFill>
                  <a:srgbClr val="333333"/>
                </a:solidFill>
              </a:rPr>
              <a:t>arrival_time</a:t>
            </a:r>
            <a:r>
              <a:rPr lang="en-US" sz="3609" dirty="0">
                <a:solidFill>
                  <a:srgbClr val="333333"/>
                </a:solidFill>
              </a:rPr>
              <a:t> order</a:t>
            </a:r>
          </a:p>
        </p:txBody>
      </p:sp>
      <p:sp>
        <p:nvSpPr>
          <p:cNvPr id="178" name="Shape 178"/>
          <p:cNvSpPr/>
          <p:nvPr/>
        </p:nvSpPr>
        <p:spPr>
          <a:xfrm>
            <a:off x="952500" y="7314437"/>
            <a:ext cx="11099800" cy="75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What is our turnaround?</a:t>
            </a:r>
            <a:r>
              <a:rPr sz="3382" dirty="0">
                <a:solidFill>
                  <a:schemeClr val="bg2"/>
                </a:solidFill>
              </a:rPr>
              <a:t>: </a:t>
            </a:r>
            <a:r>
              <a:rPr sz="3382" i="1" dirty="0">
                <a:solidFill>
                  <a:schemeClr val="bg2"/>
                </a:solidFill>
              </a:rPr>
              <a:t>completion_time</a:t>
            </a:r>
            <a:r>
              <a:rPr sz="3382" dirty="0">
                <a:solidFill>
                  <a:schemeClr val="bg2"/>
                </a:solidFill>
              </a:rPr>
              <a:t> - </a:t>
            </a:r>
            <a:r>
              <a:rPr sz="3382" i="1" dirty="0">
                <a:solidFill>
                  <a:schemeClr val="bg2"/>
                </a:solidFill>
              </a:rPr>
              <a:t>arrival_time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2067</Words>
  <Application>Microsoft Office PowerPoint</Application>
  <PresentationFormat>Custom</PresentationFormat>
  <Paragraphs>452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Avenir Book</vt:lpstr>
      <vt:lpstr>Calibri</vt:lpstr>
      <vt:lpstr>Calisto MT</vt:lpstr>
      <vt:lpstr>Gill Sans MT</vt:lpstr>
      <vt:lpstr>Helvetica</vt:lpstr>
      <vt:lpstr>Marker Felt</vt:lpstr>
      <vt:lpstr>Perpetua Titling MT</vt:lpstr>
      <vt:lpstr>1_Precedent</vt:lpstr>
      <vt:lpstr>CPU Virtualization: Scheduling</vt:lpstr>
      <vt:lpstr>Announcements</vt:lpstr>
      <vt:lpstr>CPU Virtualization: Two Components</vt:lpstr>
      <vt:lpstr>Review: State Transitions</vt:lpstr>
      <vt:lpstr>Vocabulary</vt:lpstr>
      <vt:lpstr>Scheduling Performance Metrics</vt:lpstr>
      <vt:lpstr>Workload Assumptions</vt:lpstr>
      <vt:lpstr>Scheduling Basics</vt:lpstr>
      <vt:lpstr>Example: workload, scheduler, metric</vt:lpstr>
      <vt:lpstr>FIFO: Event Trace</vt:lpstr>
      <vt:lpstr>FIFO (Identical JOBS)</vt:lpstr>
      <vt:lpstr>FIFO (IDENTICAL JOBS)</vt:lpstr>
      <vt:lpstr>FIFO (IDENTICAL Jobs)</vt:lpstr>
      <vt:lpstr>Scheduling Basics</vt:lpstr>
      <vt:lpstr>Workload Assumptions</vt:lpstr>
      <vt:lpstr>Any Problematic Workloads for FIFO?</vt:lpstr>
      <vt:lpstr>Example: Big First Job</vt:lpstr>
      <vt:lpstr>Example: Big First Job</vt:lpstr>
      <vt:lpstr>Convoy Effect</vt:lpstr>
      <vt:lpstr>Passing the Tractor</vt:lpstr>
      <vt:lpstr>Shortest Job First</vt:lpstr>
      <vt:lpstr>SJF Turnaround Time</vt:lpstr>
      <vt:lpstr>Scheduling Basics</vt:lpstr>
      <vt:lpstr>Workload Assumptions</vt:lpstr>
      <vt:lpstr>Shortest Job First (Arrival Time)</vt:lpstr>
      <vt:lpstr>Stuck Behind a Tractor Again</vt:lpstr>
      <vt:lpstr>Preemptive Scheduling</vt:lpstr>
      <vt:lpstr>NON-PREEMPTIVE: SJF</vt:lpstr>
      <vt:lpstr>PREEMPTIVE: STCF</vt:lpstr>
      <vt:lpstr>Scheduling Basics</vt:lpstr>
      <vt:lpstr>Response Time</vt:lpstr>
      <vt:lpstr>Response vs. Turnaround</vt:lpstr>
      <vt:lpstr>Round-Robin Scheduler</vt:lpstr>
      <vt:lpstr>FIFO vs RR</vt:lpstr>
      <vt:lpstr>Scheduling Basics</vt:lpstr>
      <vt:lpstr>Review- Workload Assumptions</vt:lpstr>
      <vt:lpstr>MLFQ  (Multi-Level Feedback Queue)</vt:lpstr>
      <vt:lpstr>Priorities</vt:lpstr>
      <vt:lpstr>History</vt:lpstr>
      <vt:lpstr>More MLFQ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Schedulers</dc:title>
  <dc:creator>Sudarsun Kannan</dc:creator>
  <cp:lastModifiedBy>Sudarsun Kannan</cp:lastModifiedBy>
  <cp:revision>86</cp:revision>
  <cp:lastPrinted>2019-02-04T03:22:50Z</cp:lastPrinted>
  <dcterms:created xsi:type="dcterms:W3CDTF">2015-09-10T02:36:14Z</dcterms:created>
  <dcterms:modified xsi:type="dcterms:W3CDTF">2022-01-31T22:16:51Z</dcterms:modified>
</cp:coreProperties>
</file>