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6"/>
  </p:notesMasterIdLst>
  <p:sldIdLst>
    <p:sldId id="686" r:id="rId2"/>
    <p:sldId id="705" r:id="rId3"/>
    <p:sldId id="724" r:id="rId4"/>
    <p:sldId id="725" r:id="rId5"/>
    <p:sldId id="726" r:id="rId6"/>
    <p:sldId id="408" r:id="rId7"/>
    <p:sldId id="409" r:id="rId8"/>
    <p:sldId id="721" r:id="rId9"/>
    <p:sldId id="269" r:id="rId10"/>
    <p:sldId id="270" r:id="rId11"/>
    <p:sldId id="271" r:id="rId12"/>
    <p:sldId id="396" r:id="rId13"/>
    <p:sldId id="275" r:id="rId14"/>
    <p:sldId id="276" r:id="rId15"/>
    <p:sldId id="277" r:id="rId16"/>
    <p:sldId id="280" r:id="rId17"/>
    <p:sldId id="282" r:id="rId18"/>
    <p:sldId id="284" r:id="rId19"/>
    <p:sldId id="291" r:id="rId20"/>
    <p:sldId id="293" r:id="rId21"/>
    <p:sldId id="295" r:id="rId22"/>
    <p:sldId id="296" r:id="rId23"/>
    <p:sldId id="299" r:id="rId24"/>
    <p:sldId id="399" r:id="rId25"/>
    <p:sldId id="300" r:id="rId26"/>
    <p:sldId id="301" r:id="rId27"/>
    <p:sldId id="302" r:id="rId28"/>
    <p:sldId id="263" r:id="rId29"/>
    <p:sldId id="305" r:id="rId30"/>
    <p:sldId id="306" r:id="rId31"/>
    <p:sldId id="405" r:id="rId32"/>
    <p:sldId id="310" r:id="rId33"/>
    <p:sldId id="311" r:id="rId34"/>
    <p:sldId id="314" r:id="rId35"/>
    <p:sldId id="316" r:id="rId36"/>
    <p:sldId id="398" r:id="rId37"/>
    <p:sldId id="318" r:id="rId38"/>
    <p:sldId id="326" r:id="rId39"/>
    <p:sldId id="336" r:id="rId40"/>
    <p:sldId id="343" r:id="rId41"/>
    <p:sldId id="707" r:id="rId42"/>
    <p:sldId id="708" r:id="rId43"/>
    <p:sldId id="709" r:id="rId44"/>
    <p:sldId id="710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749"/>
    <p:restoredTop sz="94664"/>
  </p:normalViewPr>
  <p:slideViewPr>
    <p:cSldViewPr snapToGrid="0" snapToObjects="1">
      <p:cViewPr varScale="1">
        <p:scale>
          <a:sx n="124" d="100"/>
          <a:sy n="124" d="100"/>
        </p:scale>
        <p:origin x="28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14" d="100"/>
          <a:sy n="114" d="100"/>
        </p:scale>
        <p:origin x="3056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3C490B-630B-7F46-B6FE-05D0FD1689A8}" type="datetimeFigureOut">
              <a:rPr lang="en-US" smtClean="0"/>
              <a:t>12/6/23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3F09D5-B346-194E-BAD1-FA5CF7158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778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7617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1342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0129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0CC37-3420-4F49-8C33-4BCB3B51A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8A51D8-7D8A-A547-B24D-6DD12E8CCA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51904-F682-B84A-BF47-8129AB4C1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12/6/23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5BB43-14AB-9945-9BCA-9BC503CCC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1333A-8598-4B4F-AB52-6579A2E12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267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343C6-896E-584A-A963-7E16D546E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35AA53-208E-C24B-8273-CFDD1A5E79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851F6-81D0-1643-BAF0-AA0E98E0C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12/6/23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70A3A-9A82-3C4C-AEFA-7B416F146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61641-65CD-7949-9285-F9862F78B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620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9D0A2B-7DBB-9445-8542-8AC8F7964D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7F09A6-0358-8E43-A178-3CA003BDFB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EA068-5062-7E4F-B99C-2CEC343EC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12/6/23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3A096-D83E-7542-A78C-9916C3698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814C3-12DF-0447-9420-294EF2C87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1584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>
            <a:spLocks noGrp="1"/>
          </p:cNvSpPr>
          <p:nvPr>
            <p:ph type="title"/>
          </p:nvPr>
        </p:nvSpPr>
        <p:spPr>
          <a:xfrm>
            <a:off x="1190625" y="1151930"/>
            <a:ext cx="9810750" cy="2321719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625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7" name="Shape 7"/>
          <p:cNvSpPr>
            <a:spLocks noGrp="1"/>
          </p:cNvSpPr>
          <p:nvPr>
            <p:ph type="body" idx="1"/>
          </p:nvPr>
        </p:nvSpPr>
        <p:spPr>
          <a:xfrm>
            <a:off x="1190625" y="3536156"/>
            <a:ext cx="9810750" cy="794742"/>
          </a:xfrm>
          <a:prstGeom prst="rect">
            <a:avLst/>
          </a:prstGeom>
        </p:spPr>
        <p:txBody>
          <a:bodyPr/>
          <a:lstStyle>
            <a:lvl1pPr algn="ctr">
              <a:defRPr sz="2250"/>
            </a:lvl1pPr>
            <a:lvl2pPr algn="ctr">
              <a:defRPr sz="2250"/>
            </a:lvl2pPr>
            <a:lvl3pPr algn="ctr">
              <a:defRPr sz="2250"/>
            </a:lvl3pPr>
            <a:lvl4pPr algn="ctr">
              <a:defRPr sz="2250"/>
            </a:lvl4pPr>
            <a:lvl5pPr algn="ctr">
              <a:defRPr sz="225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349059025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9A4C2-71EB-354A-A4E4-7A79F1671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6FC06-E8D0-3A4C-BEE2-AA99DC380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652FB-D490-114D-8030-09CCB72C2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12/6/23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62229-71C9-9847-AFE6-26AB269E2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C6DF4-CA65-8E43-B3A5-ECEF9025E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358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F248A-A301-5341-9BAF-2DDE80F1E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2EDBBF-4F90-A34F-A685-DE4F29644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B94B2-28BF-6945-A21C-40A2B7645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12/6/23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DE3C9-54E8-A94F-AD40-66CFF7B8F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58432-5359-0147-8D5C-B145EE76A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954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0FC0B-F311-BC4B-A2D1-928B3513C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07925-946E-B44F-8713-0F0928FD5E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72E5B-AB30-F441-99C3-073B0FE0CD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7D735A-AFB0-C44A-9FC0-AFD3B6C01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12/6/23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6E5E5-7866-8E4B-B450-B712A2F3B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F134CB-E65A-B242-BD74-667132F85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585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A191B-B3D5-974E-BBCC-0A9D6A627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9E461-1B18-F04F-9E78-C3FEBD28C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F1FC9F-4459-2448-8E0B-F470C373A3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8D66B2-805B-A347-89AD-F169432665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448249-093E-884B-B6CE-B747B284E5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2CDBF6-1121-9347-BF6B-B703CCE9F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12/6/23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7F1FD6-CCAB-754B-B876-ABFCFD3D5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E9FA76-646A-F442-AA4F-7622918BE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62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7A493-905D-7F41-8284-D8B4EC882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B5B470-4001-1843-A7E0-885C22956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12/6/23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F13A0A-FB55-8649-B9A5-3E90CD8CA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CBD0C7-127F-CD4E-A6B8-5585A1527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455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5D34EC-7616-9043-AFD5-6B69E3B6F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12/6/23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7B0C35-6B39-4749-9595-C856AFB8E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AFF505-CB2B-2747-B2DD-2A89C9411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263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CF38C-28DD-4A42-9056-3793483F5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099AD-DABE-D64C-A905-1CF03DB10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012F0B-A50A-5B46-A535-733D69752F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A7C4E6-3C25-644D-80DE-2E788E628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12/6/23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68BFEC-CC7B-C94C-BED5-57FB1536D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755941-3DC9-AB49-B0A6-6F452E06A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52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4FD44-FAA2-E347-8F67-9E8E93EAA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020F24-3635-8346-AFAC-53CE49F08D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8FCCF6-452E-F34D-AD7C-72567CD4B4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2B2EA6-16EC-4048-B8E5-91A7889C2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12/6/23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377BF-EE8D-7042-B5F8-CF9C0C3DD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7220C2-4FEF-C549-AF12-DB388DD3A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323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E5AAC6-6E42-5E44-9318-18A5B93B5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FBE2B0-9C88-F545-A1BD-247458A50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DABF1-4F3F-744C-8157-1FC51AAF16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CE603-2B12-5844-BEA7-E98E825B38C7}" type="datetimeFigureOut">
              <a:rPr lang="en-US" smtClean="0"/>
              <a:t>12/6/23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E51C6-01D3-BC48-8763-B839BC0791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6E372-E70D-1E47-8FDB-0CADB973BC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983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Helvetica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B54A6C3-26C7-AFFE-353E-E6C0EB27C4C9}"/>
              </a:ext>
            </a:extLst>
          </p:cNvPr>
          <p:cNvSpPr txBox="1"/>
          <p:nvPr/>
        </p:nvSpPr>
        <p:spPr>
          <a:xfrm>
            <a:off x="1794371" y="2577994"/>
            <a:ext cx="87696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rgbClr val="C00000"/>
                </a:solidFill>
                <a:latin typeface="Helvetica" pitchFamily="2" charset="0"/>
              </a:rPr>
              <a:t>Persistence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19CD0F6-C75F-1F3C-CDC7-7179D95761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426" y="5773629"/>
            <a:ext cx="2853305" cy="91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1027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>
            <a:spLocks noGrp="1"/>
          </p:cNvSpPr>
          <p:nvPr>
            <p:ph type="title"/>
          </p:nvPr>
        </p:nvSpPr>
        <p:spPr>
          <a:xfrm>
            <a:off x="2276577" y="1151930"/>
            <a:ext cx="7638847" cy="2321719"/>
          </a:xfrm>
          <a:prstGeom prst="rect">
            <a:avLst/>
          </a:prstGeom>
        </p:spPr>
        <p:txBody>
          <a:bodyPr/>
          <a:lstStyle>
            <a:lvl1pPr>
              <a:defRPr sz="72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5062" dirty="0"/>
              <a:t>Part 1: </a:t>
            </a:r>
            <a:r>
              <a:rPr sz="5062" dirty="0"/>
              <a:t>Disk Structures</a:t>
            </a:r>
          </a:p>
        </p:txBody>
      </p:sp>
    </p:spTree>
    <p:extLst>
      <p:ext uri="{BB962C8B-B14F-4D97-AF65-F5344CB8AC3E}">
        <p14:creationId xmlns:p14="http://schemas.microsoft.com/office/powerpoint/2010/main" val="2904850832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56" dirty="0"/>
              <a:t>Persistent Store</a:t>
            </a:r>
          </a:p>
        </p:txBody>
      </p:sp>
      <p:sp>
        <p:nvSpPr>
          <p:cNvPr id="186" name="Shape 186"/>
          <p:cNvSpPr>
            <a:spLocks noGrp="1"/>
          </p:cNvSpPr>
          <p:nvPr>
            <p:ph type="body" idx="4294967295"/>
          </p:nvPr>
        </p:nvSpPr>
        <p:spPr>
          <a:xfrm>
            <a:off x="1883112" y="1747261"/>
            <a:ext cx="8570149" cy="3777258"/>
          </a:xfrm>
          <a:prstGeom prst="rect">
            <a:avLst/>
          </a:prstGeom>
        </p:spPr>
        <p:txBody>
          <a:bodyPr/>
          <a:lstStyle/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333333"/>
                </a:solidFill>
              </a:rPr>
              <a:t>Given: </a:t>
            </a:r>
            <a:r>
              <a:rPr lang="en-US" sz="2531" dirty="0">
                <a:solidFill>
                  <a:srgbClr val="333333"/>
                </a:solidFill>
              </a:rPr>
              <a:t>large </a:t>
            </a:r>
            <a:r>
              <a:rPr sz="2531" dirty="0">
                <a:solidFill>
                  <a:srgbClr val="333333"/>
                </a:solidFill>
              </a:rPr>
              <a:t>array of blocks</a:t>
            </a:r>
            <a:r>
              <a:rPr lang="en-US" sz="2531" dirty="0">
                <a:solidFill>
                  <a:srgbClr val="333333"/>
                </a:solidFill>
              </a:rPr>
              <a:t> on disk</a:t>
            </a:r>
            <a:endParaRPr sz="2531" dirty="0">
              <a:solidFill>
                <a:srgbClr val="333333"/>
              </a:solidFill>
            </a:endParaRP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333333"/>
                </a:solidFill>
              </a:rPr>
              <a:t>Want: some structure</a:t>
            </a:r>
            <a:r>
              <a:rPr lang="en-US" sz="2531" dirty="0">
                <a:solidFill>
                  <a:srgbClr val="333333"/>
                </a:solidFill>
              </a:rPr>
              <a:t> to map files to disk blocks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endParaRPr lang="en-US" sz="2531" dirty="0">
              <a:solidFill>
                <a:srgbClr val="333333"/>
              </a:solidFill>
            </a:endParaRPr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5D744B4F-225D-0C4A-A78B-65905BB10A61}"/>
              </a:ext>
            </a:extLst>
          </p:cNvPr>
          <p:cNvGrpSpPr/>
          <p:nvPr/>
        </p:nvGrpSpPr>
        <p:grpSpPr>
          <a:xfrm>
            <a:off x="2529762" y="3276684"/>
            <a:ext cx="7127336" cy="3204813"/>
            <a:chOff x="1511061" y="3169365"/>
            <a:chExt cx="10136655" cy="4557957"/>
          </a:xfrm>
        </p:grpSpPr>
        <p:sp>
          <p:nvSpPr>
            <p:cNvPr id="102" name="Shape 201">
              <a:extLst>
                <a:ext uri="{FF2B5EF4-FFF2-40B4-BE49-F238E27FC236}">
                  <a16:creationId xmlns:a16="http://schemas.microsoft.com/office/drawing/2014/main" id="{E6E05042-485C-F646-A4CC-03C7E1C5B77B}"/>
                </a:ext>
              </a:extLst>
            </p:cNvPr>
            <p:cNvSpPr/>
            <p:nvPr/>
          </p:nvSpPr>
          <p:spPr>
            <a:xfrm>
              <a:off x="1518624" y="3169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103" name="Shape 202">
              <a:extLst>
                <a:ext uri="{FF2B5EF4-FFF2-40B4-BE49-F238E27FC236}">
                  <a16:creationId xmlns:a16="http://schemas.microsoft.com/office/drawing/2014/main" id="{2FBADCE8-EB66-C249-BEAF-9809C3AF9D98}"/>
                </a:ext>
              </a:extLst>
            </p:cNvPr>
            <p:cNvSpPr/>
            <p:nvPr/>
          </p:nvSpPr>
          <p:spPr>
            <a:xfrm>
              <a:off x="2105597" y="3169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104" name="Shape 203">
              <a:extLst>
                <a:ext uri="{FF2B5EF4-FFF2-40B4-BE49-F238E27FC236}">
                  <a16:creationId xmlns:a16="http://schemas.microsoft.com/office/drawing/2014/main" id="{9985E4F6-EA96-1645-8128-CBA308A4BEF5}"/>
                </a:ext>
              </a:extLst>
            </p:cNvPr>
            <p:cNvSpPr/>
            <p:nvPr/>
          </p:nvSpPr>
          <p:spPr>
            <a:xfrm>
              <a:off x="2692570" y="3169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105" name="Shape 204">
              <a:extLst>
                <a:ext uri="{FF2B5EF4-FFF2-40B4-BE49-F238E27FC236}">
                  <a16:creationId xmlns:a16="http://schemas.microsoft.com/office/drawing/2014/main" id="{FC8ABA14-9E39-DB4B-8009-759CE2881902}"/>
                </a:ext>
              </a:extLst>
            </p:cNvPr>
            <p:cNvSpPr/>
            <p:nvPr/>
          </p:nvSpPr>
          <p:spPr>
            <a:xfrm>
              <a:off x="3279543" y="3169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106" name="Shape 205">
              <a:extLst>
                <a:ext uri="{FF2B5EF4-FFF2-40B4-BE49-F238E27FC236}">
                  <a16:creationId xmlns:a16="http://schemas.microsoft.com/office/drawing/2014/main" id="{F4FBDB22-9639-8A46-B5EF-575548BB6C79}"/>
                </a:ext>
              </a:extLst>
            </p:cNvPr>
            <p:cNvSpPr/>
            <p:nvPr/>
          </p:nvSpPr>
          <p:spPr>
            <a:xfrm>
              <a:off x="3866517" y="3169365"/>
              <a:ext cx="507454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107" name="Shape 206">
              <a:extLst>
                <a:ext uri="{FF2B5EF4-FFF2-40B4-BE49-F238E27FC236}">
                  <a16:creationId xmlns:a16="http://schemas.microsoft.com/office/drawing/2014/main" id="{75AB03C1-0086-0F46-B8AA-8CBDC8CA8EFF}"/>
                </a:ext>
              </a:extLst>
            </p:cNvPr>
            <p:cNvSpPr/>
            <p:nvPr/>
          </p:nvSpPr>
          <p:spPr>
            <a:xfrm>
              <a:off x="4453490" y="3169365"/>
              <a:ext cx="507454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108" name="Shape 207">
              <a:extLst>
                <a:ext uri="{FF2B5EF4-FFF2-40B4-BE49-F238E27FC236}">
                  <a16:creationId xmlns:a16="http://schemas.microsoft.com/office/drawing/2014/main" id="{A23B06B9-4B85-CE40-8D9D-01ECB2DCA0DB}"/>
                </a:ext>
              </a:extLst>
            </p:cNvPr>
            <p:cNvSpPr/>
            <p:nvPr/>
          </p:nvSpPr>
          <p:spPr>
            <a:xfrm>
              <a:off x="5040463" y="3169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109" name="Shape 208">
              <a:extLst>
                <a:ext uri="{FF2B5EF4-FFF2-40B4-BE49-F238E27FC236}">
                  <a16:creationId xmlns:a16="http://schemas.microsoft.com/office/drawing/2014/main" id="{8F507BE1-980D-544E-A811-13F8D71D08E8}"/>
                </a:ext>
              </a:extLst>
            </p:cNvPr>
            <p:cNvSpPr/>
            <p:nvPr/>
          </p:nvSpPr>
          <p:spPr>
            <a:xfrm>
              <a:off x="5627436" y="3169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110" name="Shape 209">
              <a:extLst>
                <a:ext uri="{FF2B5EF4-FFF2-40B4-BE49-F238E27FC236}">
                  <a16:creationId xmlns:a16="http://schemas.microsoft.com/office/drawing/2014/main" id="{97944809-C43A-5740-8B5F-4F4E2EE2B3AE}"/>
                </a:ext>
              </a:extLst>
            </p:cNvPr>
            <p:cNvSpPr/>
            <p:nvPr/>
          </p:nvSpPr>
          <p:spPr>
            <a:xfrm>
              <a:off x="1616059" y="3703286"/>
              <a:ext cx="310057" cy="5950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5719" tIns="35719" rIns="35719" bIns="35719" anchor="ctr">
              <a:spAutoFit/>
            </a:bodyPr>
            <a:lstStyle>
              <a:lvl1pPr>
                <a:defRPr sz="3200"/>
              </a:lvl1pPr>
            </a:lstStyle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sz="2250" dirty="0"/>
                <a:t>0</a:t>
              </a:r>
            </a:p>
          </p:txBody>
        </p:sp>
        <p:sp>
          <p:nvSpPr>
            <p:cNvPr id="111" name="Shape 210">
              <a:extLst>
                <a:ext uri="{FF2B5EF4-FFF2-40B4-BE49-F238E27FC236}">
                  <a16:creationId xmlns:a16="http://schemas.microsoft.com/office/drawing/2014/main" id="{2C4320B8-585F-5743-A0E1-0B1D318D0473}"/>
                </a:ext>
              </a:extLst>
            </p:cNvPr>
            <p:cNvSpPr/>
            <p:nvPr/>
          </p:nvSpPr>
          <p:spPr>
            <a:xfrm>
              <a:off x="5724871" y="3703286"/>
              <a:ext cx="310057" cy="5950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5719" tIns="35719" rIns="35719" bIns="35719" anchor="ctr">
              <a:spAutoFit/>
            </a:bodyPr>
            <a:lstStyle>
              <a:lvl1pPr>
                <a:defRPr sz="3200"/>
              </a:lvl1pPr>
            </a:lstStyle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sz="2250"/>
                <a:t>7</a:t>
              </a:r>
            </a:p>
          </p:txBody>
        </p:sp>
        <p:sp>
          <p:nvSpPr>
            <p:cNvPr id="112" name="Shape 211">
              <a:extLst>
                <a:ext uri="{FF2B5EF4-FFF2-40B4-BE49-F238E27FC236}">
                  <a16:creationId xmlns:a16="http://schemas.microsoft.com/office/drawing/2014/main" id="{9C8BF0FD-B17B-7C4F-8189-DC35605971C7}"/>
                </a:ext>
              </a:extLst>
            </p:cNvPr>
            <p:cNvSpPr/>
            <p:nvPr/>
          </p:nvSpPr>
          <p:spPr>
            <a:xfrm>
              <a:off x="7028945" y="3169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113" name="Shape 212">
              <a:extLst>
                <a:ext uri="{FF2B5EF4-FFF2-40B4-BE49-F238E27FC236}">
                  <a16:creationId xmlns:a16="http://schemas.microsoft.com/office/drawing/2014/main" id="{F3899F4B-E74F-8441-8046-445BE4F6B1AB}"/>
                </a:ext>
              </a:extLst>
            </p:cNvPr>
            <p:cNvSpPr/>
            <p:nvPr/>
          </p:nvSpPr>
          <p:spPr>
            <a:xfrm>
              <a:off x="7615918" y="3169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114" name="Shape 213">
              <a:extLst>
                <a:ext uri="{FF2B5EF4-FFF2-40B4-BE49-F238E27FC236}">
                  <a16:creationId xmlns:a16="http://schemas.microsoft.com/office/drawing/2014/main" id="{8BA7306A-F75D-5D42-89CF-D60C82416384}"/>
                </a:ext>
              </a:extLst>
            </p:cNvPr>
            <p:cNvSpPr/>
            <p:nvPr/>
          </p:nvSpPr>
          <p:spPr>
            <a:xfrm>
              <a:off x="8202891" y="3169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115" name="Shape 214">
              <a:extLst>
                <a:ext uri="{FF2B5EF4-FFF2-40B4-BE49-F238E27FC236}">
                  <a16:creationId xmlns:a16="http://schemas.microsoft.com/office/drawing/2014/main" id="{241D7F1A-2C7F-AA44-ADB4-91CFE0F588A0}"/>
                </a:ext>
              </a:extLst>
            </p:cNvPr>
            <p:cNvSpPr/>
            <p:nvPr/>
          </p:nvSpPr>
          <p:spPr>
            <a:xfrm>
              <a:off x="8789864" y="3169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116" name="Shape 215">
              <a:extLst>
                <a:ext uri="{FF2B5EF4-FFF2-40B4-BE49-F238E27FC236}">
                  <a16:creationId xmlns:a16="http://schemas.microsoft.com/office/drawing/2014/main" id="{9FB27308-6D60-4B4D-8679-C466DDFF56C0}"/>
                </a:ext>
              </a:extLst>
            </p:cNvPr>
            <p:cNvSpPr/>
            <p:nvPr/>
          </p:nvSpPr>
          <p:spPr>
            <a:xfrm>
              <a:off x="9376838" y="3169365"/>
              <a:ext cx="507454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117" name="Shape 216">
              <a:extLst>
                <a:ext uri="{FF2B5EF4-FFF2-40B4-BE49-F238E27FC236}">
                  <a16:creationId xmlns:a16="http://schemas.microsoft.com/office/drawing/2014/main" id="{FA230E5C-026B-A440-BF7F-3F1EBB023743}"/>
                </a:ext>
              </a:extLst>
            </p:cNvPr>
            <p:cNvSpPr/>
            <p:nvPr/>
          </p:nvSpPr>
          <p:spPr>
            <a:xfrm>
              <a:off x="9963811" y="3169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118" name="Shape 217">
              <a:extLst>
                <a:ext uri="{FF2B5EF4-FFF2-40B4-BE49-F238E27FC236}">
                  <a16:creationId xmlns:a16="http://schemas.microsoft.com/office/drawing/2014/main" id="{37CB3490-C1E7-6D40-90A1-25EA48777BD7}"/>
                </a:ext>
              </a:extLst>
            </p:cNvPr>
            <p:cNvSpPr/>
            <p:nvPr/>
          </p:nvSpPr>
          <p:spPr>
            <a:xfrm>
              <a:off x="10550784" y="3169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119" name="Shape 218">
              <a:extLst>
                <a:ext uri="{FF2B5EF4-FFF2-40B4-BE49-F238E27FC236}">
                  <a16:creationId xmlns:a16="http://schemas.microsoft.com/office/drawing/2014/main" id="{90397B52-76F3-9C44-84C2-28BDDDFAEEC6}"/>
                </a:ext>
              </a:extLst>
            </p:cNvPr>
            <p:cNvSpPr/>
            <p:nvPr/>
          </p:nvSpPr>
          <p:spPr>
            <a:xfrm>
              <a:off x="11137757" y="3169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120" name="Shape 219">
              <a:extLst>
                <a:ext uri="{FF2B5EF4-FFF2-40B4-BE49-F238E27FC236}">
                  <a16:creationId xmlns:a16="http://schemas.microsoft.com/office/drawing/2014/main" id="{A6241944-89C5-A14B-94C5-7A4E8BA0C5CC}"/>
                </a:ext>
              </a:extLst>
            </p:cNvPr>
            <p:cNvSpPr/>
            <p:nvPr/>
          </p:nvSpPr>
          <p:spPr>
            <a:xfrm>
              <a:off x="7126380" y="3703286"/>
              <a:ext cx="310057" cy="5950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5719" tIns="35719" rIns="35719" bIns="35719" anchor="ctr">
              <a:spAutoFit/>
            </a:bodyPr>
            <a:lstStyle>
              <a:lvl1pPr>
                <a:defRPr sz="3200"/>
              </a:lvl1pPr>
            </a:lstStyle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sz="2250" dirty="0"/>
                <a:t>8</a:t>
              </a:r>
            </a:p>
          </p:txBody>
        </p:sp>
        <p:sp>
          <p:nvSpPr>
            <p:cNvPr id="121" name="Shape 220">
              <a:extLst>
                <a:ext uri="{FF2B5EF4-FFF2-40B4-BE49-F238E27FC236}">
                  <a16:creationId xmlns:a16="http://schemas.microsoft.com/office/drawing/2014/main" id="{EA525AE5-3FB1-0B43-9D0B-26602313221E}"/>
                </a:ext>
              </a:extLst>
            </p:cNvPr>
            <p:cNvSpPr/>
            <p:nvPr/>
          </p:nvSpPr>
          <p:spPr>
            <a:xfrm>
              <a:off x="11130195" y="3703286"/>
              <a:ext cx="517521" cy="5950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5719" tIns="35719" rIns="35719" bIns="35719" anchor="ctr">
              <a:spAutoFit/>
            </a:bodyPr>
            <a:lstStyle>
              <a:lvl1pPr>
                <a:defRPr sz="3200"/>
              </a:lvl1pPr>
            </a:lstStyle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sz="2250"/>
                <a:t>15</a:t>
              </a:r>
            </a:p>
          </p:txBody>
        </p:sp>
        <p:sp>
          <p:nvSpPr>
            <p:cNvPr id="122" name="Shape 221">
              <a:extLst>
                <a:ext uri="{FF2B5EF4-FFF2-40B4-BE49-F238E27FC236}">
                  <a16:creationId xmlns:a16="http://schemas.microsoft.com/office/drawing/2014/main" id="{AB83C3BE-E62F-6A4B-BD90-99775860A714}"/>
                </a:ext>
              </a:extLst>
            </p:cNvPr>
            <p:cNvSpPr/>
            <p:nvPr/>
          </p:nvSpPr>
          <p:spPr>
            <a:xfrm>
              <a:off x="1518624" y="4312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123" name="Shape 222">
              <a:extLst>
                <a:ext uri="{FF2B5EF4-FFF2-40B4-BE49-F238E27FC236}">
                  <a16:creationId xmlns:a16="http://schemas.microsoft.com/office/drawing/2014/main" id="{F6D0BF70-314C-D34F-87F5-FC2DC97148EA}"/>
                </a:ext>
              </a:extLst>
            </p:cNvPr>
            <p:cNvSpPr/>
            <p:nvPr/>
          </p:nvSpPr>
          <p:spPr>
            <a:xfrm>
              <a:off x="2105597" y="4312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124" name="Shape 223">
              <a:extLst>
                <a:ext uri="{FF2B5EF4-FFF2-40B4-BE49-F238E27FC236}">
                  <a16:creationId xmlns:a16="http://schemas.microsoft.com/office/drawing/2014/main" id="{91287CF5-6479-344E-AB1C-28E9ACB36BDA}"/>
                </a:ext>
              </a:extLst>
            </p:cNvPr>
            <p:cNvSpPr/>
            <p:nvPr/>
          </p:nvSpPr>
          <p:spPr>
            <a:xfrm>
              <a:off x="2692570" y="4312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125" name="Shape 224">
              <a:extLst>
                <a:ext uri="{FF2B5EF4-FFF2-40B4-BE49-F238E27FC236}">
                  <a16:creationId xmlns:a16="http://schemas.microsoft.com/office/drawing/2014/main" id="{BDA1F170-AB84-BC41-B048-CDE923F84339}"/>
                </a:ext>
              </a:extLst>
            </p:cNvPr>
            <p:cNvSpPr/>
            <p:nvPr/>
          </p:nvSpPr>
          <p:spPr>
            <a:xfrm>
              <a:off x="3279543" y="4312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126" name="Shape 225">
              <a:extLst>
                <a:ext uri="{FF2B5EF4-FFF2-40B4-BE49-F238E27FC236}">
                  <a16:creationId xmlns:a16="http://schemas.microsoft.com/office/drawing/2014/main" id="{C38D7632-49E7-544D-B956-F3E4C9AAF7E7}"/>
                </a:ext>
              </a:extLst>
            </p:cNvPr>
            <p:cNvSpPr/>
            <p:nvPr/>
          </p:nvSpPr>
          <p:spPr>
            <a:xfrm>
              <a:off x="3866517" y="4312365"/>
              <a:ext cx="507454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127" name="Shape 226">
              <a:extLst>
                <a:ext uri="{FF2B5EF4-FFF2-40B4-BE49-F238E27FC236}">
                  <a16:creationId xmlns:a16="http://schemas.microsoft.com/office/drawing/2014/main" id="{335A41A4-F3FD-C846-82A8-468F1EA9315E}"/>
                </a:ext>
              </a:extLst>
            </p:cNvPr>
            <p:cNvSpPr/>
            <p:nvPr/>
          </p:nvSpPr>
          <p:spPr>
            <a:xfrm>
              <a:off x="4453490" y="4312365"/>
              <a:ext cx="507454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128" name="Shape 227">
              <a:extLst>
                <a:ext uri="{FF2B5EF4-FFF2-40B4-BE49-F238E27FC236}">
                  <a16:creationId xmlns:a16="http://schemas.microsoft.com/office/drawing/2014/main" id="{051D3B32-274F-554D-B97A-71B81DCF6F53}"/>
                </a:ext>
              </a:extLst>
            </p:cNvPr>
            <p:cNvSpPr/>
            <p:nvPr/>
          </p:nvSpPr>
          <p:spPr>
            <a:xfrm>
              <a:off x="5040463" y="4312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129" name="Shape 228">
              <a:extLst>
                <a:ext uri="{FF2B5EF4-FFF2-40B4-BE49-F238E27FC236}">
                  <a16:creationId xmlns:a16="http://schemas.microsoft.com/office/drawing/2014/main" id="{DE28AA24-81C4-4F49-ADEC-8371EF70BB1C}"/>
                </a:ext>
              </a:extLst>
            </p:cNvPr>
            <p:cNvSpPr/>
            <p:nvPr/>
          </p:nvSpPr>
          <p:spPr>
            <a:xfrm>
              <a:off x="5627436" y="4312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130" name="Shape 229">
              <a:extLst>
                <a:ext uri="{FF2B5EF4-FFF2-40B4-BE49-F238E27FC236}">
                  <a16:creationId xmlns:a16="http://schemas.microsoft.com/office/drawing/2014/main" id="{9616EC17-DFB3-864F-966B-AD7C2933600B}"/>
                </a:ext>
              </a:extLst>
            </p:cNvPr>
            <p:cNvSpPr/>
            <p:nvPr/>
          </p:nvSpPr>
          <p:spPr>
            <a:xfrm>
              <a:off x="1511061" y="4846286"/>
              <a:ext cx="517521" cy="5950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5719" tIns="35719" rIns="35719" bIns="35719" anchor="ctr">
              <a:spAutoFit/>
            </a:bodyPr>
            <a:lstStyle>
              <a:lvl1pPr>
                <a:defRPr sz="3200"/>
              </a:lvl1pPr>
            </a:lstStyle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sz="2250"/>
                <a:t>16</a:t>
              </a:r>
            </a:p>
          </p:txBody>
        </p:sp>
        <p:sp>
          <p:nvSpPr>
            <p:cNvPr id="131" name="Shape 230">
              <a:extLst>
                <a:ext uri="{FF2B5EF4-FFF2-40B4-BE49-F238E27FC236}">
                  <a16:creationId xmlns:a16="http://schemas.microsoft.com/office/drawing/2014/main" id="{9E2A6276-FD98-FE40-8EE7-C72C3BF73CC7}"/>
                </a:ext>
              </a:extLst>
            </p:cNvPr>
            <p:cNvSpPr/>
            <p:nvPr/>
          </p:nvSpPr>
          <p:spPr>
            <a:xfrm>
              <a:off x="5619874" y="4846286"/>
              <a:ext cx="517521" cy="5950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5719" tIns="35719" rIns="35719" bIns="35719" anchor="ctr">
              <a:spAutoFit/>
            </a:bodyPr>
            <a:lstStyle>
              <a:lvl1pPr>
                <a:defRPr sz="3200"/>
              </a:lvl1pPr>
            </a:lstStyle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sz="2250"/>
                <a:t>23</a:t>
              </a:r>
            </a:p>
          </p:txBody>
        </p:sp>
        <p:sp>
          <p:nvSpPr>
            <p:cNvPr id="132" name="Shape 231">
              <a:extLst>
                <a:ext uri="{FF2B5EF4-FFF2-40B4-BE49-F238E27FC236}">
                  <a16:creationId xmlns:a16="http://schemas.microsoft.com/office/drawing/2014/main" id="{B427E572-7BEF-A74C-8E27-46F1223D4188}"/>
                </a:ext>
              </a:extLst>
            </p:cNvPr>
            <p:cNvSpPr/>
            <p:nvPr/>
          </p:nvSpPr>
          <p:spPr>
            <a:xfrm>
              <a:off x="7028945" y="4312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133" name="Shape 232">
              <a:extLst>
                <a:ext uri="{FF2B5EF4-FFF2-40B4-BE49-F238E27FC236}">
                  <a16:creationId xmlns:a16="http://schemas.microsoft.com/office/drawing/2014/main" id="{4C265500-EE05-FF4E-8D67-24EA2557F0EA}"/>
                </a:ext>
              </a:extLst>
            </p:cNvPr>
            <p:cNvSpPr/>
            <p:nvPr/>
          </p:nvSpPr>
          <p:spPr>
            <a:xfrm>
              <a:off x="7615919" y="4312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134" name="Shape 233">
              <a:extLst>
                <a:ext uri="{FF2B5EF4-FFF2-40B4-BE49-F238E27FC236}">
                  <a16:creationId xmlns:a16="http://schemas.microsoft.com/office/drawing/2014/main" id="{5C2721DB-A251-804D-B5D0-3462CC0DA7D8}"/>
                </a:ext>
              </a:extLst>
            </p:cNvPr>
            <p:cNvSpPr/>
            <p:nvPr/>
          </p:nvSpPr>
          <p:spPr>
            <a:xfrm>
              <a:off x="8202891" y="4312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135" name="Shape 234">
              <a:extLst>
                <a:ext uri="{FF2B5EF4-FFF2-40B4-BE49-F238E27FC236}">
                  <a16:creationId xmlns:a16="http://schemas.microsoft.com/office/drawing/2014/main" id="{711C4FA2-EB84-9F4E-957F-6B18139EF61C}"/>
                </a:ext>
              </a:extLst>
            </p:cNvPr>
            <p:cNvSpPr/>
            <p:nvPr/>
          </p:nvSpPr>
          <p:spPr>
            <a:xfrm>
              <a:off x="8789865" y="4312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136" name="Shape 235">
              <a:extLst>
                <a:ext uri="{FF2B5EF4-FFF2-40B4-BE49-F238E27FC236}">
                  <a16:creationId xmlns:a16="http://schemas.microsoft.com/office/drawing/2014/main" id="{5387A90D-41D6-1E42-BC76-15F4FEF7B249}"/>
                </a:ext>
              </a:extLst>
            </p:cNvPr>
            <p:cNvSpPr/>
            <p:nvPr/>
          </p:nvSpPr>
          <p:spPr>
            <a:xfrm>
              <a:off x="9376838" y="4312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137" name="Shape 236">
              <a:extLst>
                <a:ext uri="{FF2B5EF4-FFF2-40B4-BE49-F238E27FC236}">
                  <a16:creationId xmlns:a16="http://schemas.microsoft.com/office/drawing/2014/main" id="{CECF4D34-F46E-654D-8251-BFA299443427}"/>
                </a:ext>
              </a:extLst>
            </p:cNvPr>
            <p:cNvSpPr/>
            <p:nvPr/>
          </p:nvSpPr>
          <p:spPr>
            <a:xfrm>
              <a:off x="9963811" y="4312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138" name="Shape 237">
              <a:extLst>
                <a:ext uri="{FF2B5EF4-FFF2-40B4-BE49-F238E27FC236}">
                  <a16:creationId xmlns:a16="http://schemas.microsoft.com/office/drawing/2014/main" id="{A329018B-730C-4E4B-BE1C-96B1D4D8915B}"/>
                </a:ext>
              </a:extLst>
            </p:cNvPr>
            <p:cNvSpPr/>
            <p:nvPr/>
          </p:nvSpPr>
          <p:spPr>
            <a:xfrm>
              <a:off x="10550785" y="4312365"/>
              <a:ext cx="507454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139" name="Shape 238">
              <a:extLst>
                <a:ext uri="{FF2B5EF4-FFF2-40B4-BE49-F238E27FC236}">
                  <a16:creationId xmlns:a16="http://schemas.microsoft.com/office/drawing/2014/main" id="{74E0D496-4E85-E947-9097-953972A64417}"/>
                </a:ext>
              </a:extLst>
            </p:cNvPr>
            <p:cNvSpPr/>
            <p:nvPr/>
          </p:nvSpPr>
          <p:spPr>
            <a:xfrm>
              <a:off x="11137757" y="4312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140" name="Shape 239">
              <a:extLst>
                <a:ext uri="{FF2B5EF4-FFF2-40B4-BE49-F238E27FC236}">
                  <a16:creationId xmlns:a16="http://schemas.microsoft.com/office/drawing/2014/main" id="{729FA613-06F5-DF4A-BD4A-B394736DA140}"/>
                </a:ext>
              </a:extLst>
            </p:cNvPr>
            <p:cNvSpPr/>
            <p:nvPr/>
          </p:nvSpPr>
          <p:spPr>
            <a:xfrm>
              <a:off x="7021382" y="4846286"/>
              <a:ext cx="517521" cy="5950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5719" tIns="35719" rIns="35719" bIns="35719" anchor="ctr">
              <a:spAutoFit/>
            </a:bodyPr>
            <a:lstStyle>
              <a:lvl1pPr>
                <a:defRPr sz="3200"/>
              </a:lvl1pPr>
            </a:lstStyle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sz="2250"/>
                <a:t>24</a:t>
              </a:r>
            </a:p>
          </p:txBody>
        </p:sp>
        <p:sp>
          <p:nvSpPr>
            <p:cNvPr id="141" name="Shape 240">
              <a:extLst>
                <a:ext uri="{FF2B5EF4-FFF2-40B4-BE49-F238E27FC236}">
                  <a16:creationId xmlns:a16="http://schemas.microsoft.com/office/drawing/2014/main" id="{C373AA09-8275-4C4F-A8B8-92BC5AAB7DF4}"/>
                </a:ext>
              </a:extLst>
            </p:cNvPr>
            <p:cNvSpPr/>
            <p:nvPr/>
          </p:nvSpPr>
          <p:spPr>
            <a:xfrm>
              <a:off x="11130195" y="4846286"/>
              <a:ext cx="517521" cy="5950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5719" tIns="35719" rIns="35719" bIns="35719" anchor="ctr">
              <a:spAutoFit/>
            </a:bodyPr>
            <a:lstStyle>
              <a:lvl1pPr>
                <a:defRPr sz="3200"/>
              </a:lvl1pPr>
            </a:lstStyle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sz="2250"/>
                <a:t>31</a:t>
              </a:r>
            </a:p>
          </p:txBody>
        </p:sp>
        <p:sp>
          <p:nvSpPr>
            <p:cNvPr id="142" name="Shape 241">
              <a:extLst>
                <a:ext uri="{FF2B5EF4-FFF2-40B4-BE49-F238E27FC236}">
                  <a16:creationId xmlns:a16="http://schemas.microsoft.com/office/drawing/2014/main" id="{550E8FD2-661C-F643-969B-EED2AC299753}"/>
                </a:ext>
              </a:extLst>
            </p:cNvPr>
            <p:cNvSpPr/>
            <p:nvPr/>
          </p:nvSpPr>
          <p:spPr>
            <a:xfrm>
              <a:off x="1518624" y="5455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143" name="Shape 242">
              <a:extLst>
                <a:ext uri="{FF2B5EF4-FFF2-40B4-BE49-F238E27FC236}">
                  <a16:creationId xmlns:a16="http://schemas.microsoft.com/office/drawing/2014/main" id="{616050EB-73FC-AA4C-9829-1281BD892510}"/>
                </a:ext>
              </a:extLst>
            </p:cNvPr>
            <p:cNvSpPr/>
            <p:nvPr/>
          </p:nvSpPr>
          <p:spPr>
            <a:xfrm>
              <a:off x="2105597" y="5455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144" name="Shape 243">
              <a:extLst>
                <a:ext uri="{FF2B5EF4-FFF2-40B4-BE49-F238E27FC236}">
                  <a16:creationId xmlns:a16="http://schemas.microsoft.com/office/drawing/2014/main" id="{D55FEF4A-D276-814A-86A2-908990C43D65}"/>
                </a:ext>
              </a:extLst>
            </p:cNvPr>
            <p:cNvSpPr/>
            <p:nvPr/>
          </p:nvSpPr>
          <p:spPr>
            <a:xfrm>
              <a:off x="2692570" y="5455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145" name="Shape 244">
              <a:extLst>
                <a:ext uri="{FF2B5EF4-FFF2-40B4-BE49-F238E27FC236}">
                  <a16:creationId xmlns:a16="http://schemas.microsoft.com/office/drawing/2014/main" id="{2889779F-E431-8E47-9C70-FF54BB1E4B7C}"/>
                </a:ext>
              </a:extLst>
            </p:cNvPr>
            <p:cNvSpPr/>
            <p:nvPr/>
          </p:nvSpPr>
          <p:spPr>
            <a:xfrm>
              <a:off x="3279543" y="5455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146" name="Shape 245">
              <a:extLst>
                <a:ext uri="{FF2B5EF4-FFF2-40B4-BE49-F238E27FC236}">
                  <a16:creationId xmlns:a16="http://schemas.microsoft.com/office/drawing/2014/main" id="{653C8015-EB71-2248-A076-CEDC1C1C811A}"/>
                </a:ext>
              </a:extLst>
            </p:cNvPr>
            <p:cNvSpPr/>
            <p:nvPr/>
          </p:nvSpPr>
          <p:spPr>
            <a:xfrm>
              <a:off x="3866517" y="5455365"/>
              <a:ext cx="507454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147" name="Shape 246">
              <a:extLst>
                <a:ext uri="{FF2B5EF4-FFF2-40B4-BE49-F238E27FC236}">
                  <a16:creationId xmlns:a16="http://schemas.microsoft.com/office/drawing/2014/main" id="{F6A5407A-A43D-9647-8404-21700FD79507}"/>
                </a:ext>
              </a:extLst>
            </p:cNvPr>
            <p:cNvSpPr/>
            <p:nvPr/>
          </p:nvSpPr>
          <p:spPr>
            <a:xfrm>
              <a:off x="4453490" y="5455365"/>
              <a:ext cx="507454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148" name="Shape 247">
              <a:extLst>
                <a:ext uri="{FF2B5EF4-FFF2-40B4-BE49-F238E27FC236}">
                  <a16:creationId xmlns:a16="http://schemas.microsoft.com/office/drawing/2014/main" id="{8FE6A3BE-C665-004F-B25E-CD2D0437F3FA}"/>
                </a:ext>
              </a:extLst>
            </p:cNvPr>
            <p:cNvSpPr/>
            <p:nvPr/>
          </p:nvSpPr>
          <p:spPr>
            <a:xfrm>
              <a:off x="5040463" y="5455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149" name="Shape 248">
              <a:extLst>
                <a:ext uri="{FF2B5EF4-FFF2-40B4-BE49-F238E27FC236}">
                  <a16:creationId xmlns:a16="http://schemas.microsoft.com/office/drawing/2014/main" id="{45881B57-9968-C041-8340-DF36118F814D}"/>
                </a:ext>
              </a:extLst>
            </p:cNvPr>
            <p:cNvSpPr/>
            <p:nvPr/>
          </p:nvSpPr>
          <p:spPr>
            <a:xfrm>
              <a:off x="5627436" y="5455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150" name="Shape 249">
              <a:extLst>
                <a:ext uri="{FF2B5EF4-FFF2-40B4-BE49-F238E27FC236}">
                  <a16:creationId xmlns:a16="http://schemas.microsoft.com/office/drawing/2014/main" id="{381110F6-53EA-AE4B-8AEC-A9398F148A70}"/>
                </a:ext>
              </a:extLst>
            </p:cNvPr>
            <p:cNvSpPr/>
            <p:nvPr/>
          </p:nvSpPr>
          <p:spPr>
            <a:xfrm>
              <a:off x="1511061" y="5989286"/>
              <a:ext cx="517521" cy="5950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5719" tIns="35719" rIns="35719" bIns="35719" anchor="ctr">
              <a:spAutoFit/>
            </a:bodyPr>
            <a:lstStyle>
              <a:lvl1pPr>
                <a:defRPr sz="3200"/>
              </a:lvl1pPr>
            </a:lstStyle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sz="2250"/>
                <a:t>32</a:t>
              </a:r>
            </a:p>
          </p:txBody>
        </p:sp>
        <p:sp>
          <p:nvSpPr>
            <p:cNvPr id="151" name="Shape 250">
              <a:extLst>
                <a:ext uri="{FF2B5EF4-FFF2-40B4-BE49-F238E27FC236}">
                  <a16:creationId xmlns:a16="http://schemas.microsoft.com/office/drawing/2014/main" id="{079DFCCC-1B9A-6040-B145-A18112FC41C8}"/>
                </a:ext>
              </a:extLst>
            </p:cNvPr>
            <p:cNvSpPr/>
            <p:nvPr/>
          </p:nvSpPr>
          <p:spPr>
            <a:xfrm>
              <a:off x="5619874" y="5989286"/>
              <a:ext cx="517521" cy="5950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5719" tIns="35719" rIns="35719" bIns="35719" anchor="ctr">
              <a:spAutoFit/>
            </a:bodyPr>
            <a:lstStyle>
              <a:lvl1pPr>
                <a:defRPr sz="3200"/>
              </a:lvl1pPr>
            </a:lstStyle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sz="2250"/>
                <a:t>39</a:t>
              </a:r>
            </a:p>
          </p:txBody>
        </p:sp>
        <p:sp>
          <p:nvSpPr>
            <p:cNvPr id="152" name="Shape 251">
              <a:extLst>
                <a:ext uri="{FF2B5EF4-FFF2-40B4-BE49-F238E27FC236}">
                  <a16:creationId xmlns:a16="http://schemas.microsoft.com/office/drawing/2014/main" id="{9D39D499-6408-D34D-9096-1A0513212B8B}"/>
                </a:ext>
              </a:extLst>
            </p:cNvPr>
            <p:cNvSpPr/>
            <p:nvPr/>
          </p:nvSpPr>
          <p:spPr>
            <a:xfrm>
              <a:off x="7028945" y="5455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153" name="Shape 252">
              <a:extLst>
                <a:ext uri="{FF2B5EF4-FFF2-40B4-BE49-F238E27FC236}">
                  <a16:creationId xmlns:a16="http://schemas.microsoft.com/office/drawing/2014/main" id="{402590F9-E2CE-EF49-AA9C-4620973E997B}"/>
                </a:ext>
              </a:extLst>
            </p:cNvPr>
            <p:cNvSpPr/>
            <p:nvPr/>
          </p:nvSpPr>
          <p:spPr>
            <a:xfrm>
              <a:off x="7615919" y="5455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154" name="Shape 253">
              <a:extLst>
                <a:ext uri="{FF2B5EF4-FFF2-40B4-BE49-F238E27FC236}">
                  <a16:creationId xmlns:a16="http://schemas.microsoft.com/office/drawing/2014/main" id="{E61C5669-5D9D-2748-ACB2-02DE89E10991}"/>
                </a:ext>
              </a:extLst>
            </p:cNvPr>
            <p:cNvSpPr/>
            <p:nvPr/>
          </p:nvSpPr>
          <p:spPr>
            <a:xfrm>
              <a:off x="8202891" y="5455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155" name="Shape 254">
              <a:extLst>
                <a:ext uri="{FF2B5EF4-FFF2-40B4-BE49-F238E27FC236}">
                  <a16:creationId xmlns:a16="http://schemas.microsoft.com/office/drawing/2014/main" id="{ADEDDBA7-BD7C-4B4E-B7BF-1F1A71432EB2}"/>
                </a:ext>
              </a:extLst>
            </p:cNvPr>
            <p:cNvSpPr/>
            <p:nvPr/>
          </p:nvSpPr>
          <p:spPr>
            <a:xfrm>
              <a:off x="8789865" y="5455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156" name="Shape 255">
              <a:extLst>
                <a:ext uri="{FF2B5EF4-FFF2-40B4-BE49-F238E27FC236}">
                  <a16:creationId xmlns:a16="http://schemas.microsoft.com/office/drawing/2014/main" id="{15423F9D-BC1B-1E4A-ACDC-52393F329142}"/>
                </a:ext>
              </a:extLst>
            </p:cNvPr>
            <p:cNvSpPr/>
            <p:nvPr/>
          </p:nvSpPr>
          <p:spPr>
            <a:xfrm>
              <a:off x="9376838" y="5455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157" name="Shape 256">
              <a:extLst>
                <a:ext uri="{FF2B5EF4-FFF2-40B4-BE49-F238E27FC236}">
                  <a16:creationId xmlns:a16="http://schemas.microsoft.com/office/drawing/2014/main" id="{4526F5B0-CDD6-5546-8B73-8A3D760F6A61}"/>
                </a:ext>
              </a:extLst>
            </p:cNvPr>
            <p:cNvSpPr/>
            <p:nvPr/>
          </p:nvSpPr>
          <p:spPr>
            <a:xfrm>
              <a:off x="9963811" y="5455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158" name="Shape 257">
              <a:extLst>
                <a:ext uri="{FF2B5EF4-FFF2-40B4-BE49-F238E27FC236}">
                  <a16:creationId xmlns:a16="http://schemas.microsoft.com/office/drawing/2014/main" id="{6BE7B2DE-FCF8-0E44-BEDC-29ACD30B1F7C}"/>
                </a:ext>
              </a:extLst>
            </p:cNvPr>
            <p:cNvSpPr/>
            <p:nvPr/>
          </p:nvSpPr>
          <p:spPr>
            <a:xfrm>
              <a:off x="10550785" y="5455365"/>
              <a:ext cx="507454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159" name="Shape 258">
              <a:extLst>
                <a:ext uri="{FF2B5EF4-FFF2-40B4-BE49-F238E27FC236}">
                  <a16:creationId xmlns:a16="http://schemas.microsoft.com/office/drawing/2014/main" id="{E38449E9-079A-B149-91BF-27740B8BD534}"/>
                </a:ext>
              </a:extLst>
            </p:cNvPr>
            <p:cNvSpPr/>
            <p:nvPr/>
          </p:nvSpPr>
          <p:spPr>
            <a:xfrm>
              <a:off x="11137757" y="5455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160" name="Shape 259">
              <a:extLst>
                <a:ext uri="{FF2B5EF4-FFF2-40B4-BE49-F238E27FC236}">
                  <a16:creationId xmlns:a16="http://schemas.microsoft.com/office/drawing/2014/main" id="{86A5590B-945C-8344-9C76-45093D1E0B65}"/>
                </a:ext>
              </a:extLst>
            </p:cNvPr>
            <p:cNvSpPr/>
            <p:nvPr/>
          </p:nvSpPr>
          <p:spPr>
            <a:xfrm>
              <a:off x="7021382" y="5989286"/>
              <a:ext cx="517521" cy="5950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5719" tIns="35719" rIns="35719" bIns="35719" anchor="ctr">
              <a:spAutoFit/>
            </a:bodyPr>
            <a:lstStyle>
              <a:lvl1pPr>
                <a:defRPr sz="3200"/>
              </a:lvl1pPr>
            </a:lstStyle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sz="2250"/>
                <a:t>40</a:t>
              </a:r>
            </a:p>
          </p:txBody>
        </p:sp>
        <p:sp>
          <p:nvSpPr>
            <p:cNvPr id="161" name="Shape 260">
              <a:extLst>
                <a:ext uri="{FF2B5EF4-FFF2-40B4-BE49-F238E27FC236}">
                  <a16:creationId xmlns:a16="http://schemas.microsoft.com/office/drawing/2014/main" id="{121F3513-EC30-F443-A6DE-E5548B08A03D}"/>
                </a:ext>
              </a:extLst>
            </p:cNvPr>
            <p:cNvSpPr/>
            <p:nvPr/>
          </p:nvSpPr>
          <p:spPr>
            <a:xfrm>
              <a:off x="11130195" y="5989286"/>
              <a:ext cx="517521" cy="5950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5719" tIns="35719" rIns="35719" bIns="35719" anchor="ctr">
              <a:spAutoFit/>
            </a:bodyPr>
            <a:lstStyle>
              <a:lvl1pPr>
                <a:defRPr sz="3200"/>
              </a:lvl1pPr>
            </a:lstStyle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sz="2250"/>
                <a:t>47</a:t>
              </a:r>
            </a:p>
          </p:txBody>
        </p:sp>
        <p:sp>
          <p:nvSpPr>
            <p:cNvPr id="162" name="Shape 261">
              <a:extLst>
                <a:ext uri="{FF2B5EF4-FFF2-40B4-BE49-F238E27FC236}">
                  <a16:creationId xmlns:a16="http://schemas.microsoft.com/office/drawing/2014/main" id="{6DC671A3-E011-BA46-B061-E87B1027C640}"/>
                </a:ext>
              </a:extLst>
            </p:cNvPr>
            <p:cNvSpPr/>
            <p:nvPr/>
          </p:nvSpPr>
          <p:spPr>
            <a:xfrm>
              <a:off x="1518624" y="6598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163" name="Shape 262">
              <a:extLst>
                <a:ext uri="{FF2B5EF4-FFF2-40B4-BE49-F238E27FC236}">
                  <a16:creationId xmlns:a16="http://schemas.microsoft.com/office/drawing/2014/main" id="{EC1928A9-6CD2-CA43-BFF3-8B29AAA6E843}"/>
                </a:ext>
              </a:extLst>
            </p:cNvPr>
            <p:cNvSpPr/>
            <p:nvPr/>
          </p:nvSpPr>
          <p:spPr>
            <a:xfrm>
              <a:off x="2105597" y="6598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164" name="Shape 263">
              <a:extLst>
                <a:ext uri="{FF2B5EF4-FFF2-40B4-BE49-F238E27FC236}">
                  <a16:creationId xmlns:a16="http://schemas.microsoft.com/office/drawing/2014/main" id="{60D556A7-08E8-9846-BE35-574A82D6EAAE}"/>
                </a:ext>
              </a:extLst>
            </p:cNvPr>
            <p:cNvSpPr/>
            <p:nvPr/>
          </p:nvSpPr>
          <p:spPr>
            <a:xfrm>
              <a:off x="2692570" y="6598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165" name="Shape 264">
              <a:extLst>
                <a:ext uri="{FF2B5EF4-FFF2-40B4-BE49-F238E27FC236}">
                  <a16:creationId xmlns:a16="http://schemas.microsoft.com/office/drawing/2014/main" id="{E95F650C-A1D2-684B-A246-C504B41A8133}"/>
                </a:ext>
              </a:extLst>
            </p:cNvPr>
            <p:cNvSpPr/>
            <p:nvPr/>
          </p:nvSpPr>
          <p:spPr>
            <a:xfrm>
              <a:off x="3279543" y="6598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166" name="Shape 265">
              <a:extLst>
                <a:ext uri="{FF2B5EF4-FFF2-40B4-BE49-F238E27FC236}">
                  <a16:creationId xmlns:a16="http://schemas.microsoft.com/office/drawing/2014/main" id="{69CDEB2B-5B82-9B47-B2C7-B3856C668F43}"/>
                </a:ext>
              </a:extLst>
            </p:cNvPr>
            <p:cNvSpPr/>
            <p:nvPr/>
          </p:nvSpPr>
          <p:spPr>
            <a:xfrm>
              <a:off x="3866517" y="6598365"/>
              <a:ext cx="507454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167" name="Shape 266">
              <a:extLst>
                <a:ext uri="{FF2B5EF4-FFF2-40B4-BE49-F238E27FC236}">
                  <a16:creationId xmlns:a16="http://schemas.microsoft.com/office/drawing/2014/main" id="{7A8ED396-0509-544E-B116-12B35C7A795F}"/>
                </a:ext>
              </a:extLst>
            </p:cNvPr>
            <p:cNvSpPr/>
            <p:nvPr/>
          </p:nvSpPr>
          <p:spPr>
            <a:xfrm>
              <a:off x="4453490" y="6598365"/>
              <a:ext cx="507454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168" name="Shape 267">
              <a:extLst>
                <a:ext uri="{FF2B5EF4-FFF2-40B4-BE49-F238E27FC236}">
                  <a16:creationId xmlns:a16="http://schemas.microsoft.com/office/drawing/2014/main" id="{6D530DEB-7E5D-B44E-90FA-AF8CE6E286E0}"/>
                </a:ext>
              </a:extLst>
            </p:cNvPr>
            <p:cNvSpPr/>
            <p:nvPr/>
          </p:nvSpPr>
          <p:spPr>
            <a:xfrm>
              <a:off x="5040463" y="6598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169" name="Shape 268">
              <a:extLst>
                <a:ext uri="{FF2B5EF4-FFF2-40B4-BE49-F238E27FC236}">
                  <a16:creationId xmlns:a16="http://schemas.microsoft.com/office/drawing/2014/main" id="{8447FE27-6273-4848-85A5-8D2E9E7C9635}"/>
                </a:ext>
              </a:extLst>
            </p:cNvPr>
            <p:cNvSpPr/>
            <p:nvPr/>
          </p:nvSpPr>
          <p:spPr>
            <a:xfrm>
              <a:off x="5627436" y="6598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170" name="Shape 269">
              <a:extLst>
                <a:ext uri="{FF2B5EF4-FFF2-40B4-BE49-F238E27FC236}">
                  <a16:creationId xmlns:a16="http://schemas.microsoft.com/office/drawing/2014/main" id="{5D72856D-61CD-3148-BA8A-D6237DE9297C}"/>
                </a:ext>
              </a:extLst>
            </p:cNvPr>
            <p:cNvSpPr/>
            <p:nvPr/>
          </p:nvSpPr>
          <p:spPr>
            <a:xfrm>
              <a:off x="1511061" y="7132287"/>
              <a:ext cx="517521" cy="5950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5719" tIns="35719" rIns="35719" bIns="35719" anchor="ctr">
              <a:spAutoFit/>
            </a:bodyPr>
            <a:lstStyle>
              <a:lvl1pPr>
                <a:defRPr sz="3200"/>
              </a:lvl1pPr>
            </a:lstStyle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sz="2250"/>
                <a:t>48</a:t>
              </a:r>
            </a:p>
          </p:txBody>
        </p:sp>
        <p:sp>
          <p:nvSpPr>
            <p:cNvPr id="171" name="Shape 270">
              <a:extLst>
                <a:ext uri="{FF2B5EF4-FFF2-40B4-BE49-F238E27FC236}">
                  <a16:creationId xmlns:a16="http://schemas.microsoft.com/office/drawing/2014/main" id="{60EE33BD-2DBF-604A-A7BD-F364B113085E}"/>
                </a:ext>
              </a:extLst>
            </p:cNvPr>
            <p:cNvSpPr/>
            <p:nvPr/>
          </p:nvSpPr>
          <p:spPr>
            <a:xfrm>
              <a:off x="5619874" y="7132287"/>
              <a:ext cx="517521" cy="5950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5719" tIns="35719" rIns="35719" bIns="35719" anchor="ctr">
              <a:spAutoFit/>
            </a:bodyPr>
            <a:lstStyle>
              <a:lvl1pPr>
                <a:defRPr sz="3200"/>
              </a:lvl1pPr>
            </a:lstStyle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sz="2250"/>
                <a:t>55</a:t>
              </a:r>
            </a:p>
          </p:txBody>
        </p:sp>
        <p:sp>
          <p:nvSpPr>
            <p:cNvPr id="172" name="Shape 271">
              <a:extLst>
                <a:ext uri="{FF2B5EF4-FFF2-40B4-BE49-F238E27FC236}">
                  <a16:creationId xmlns:a16="http://schemas.microsoft.com/office/drawing/2014/main" id="{88D26F89-A171-994A-B3ED-65D947A9AA70}"/>
                </a:ext>
              </a:extLst>
            </p:cNvPr>
            <p:cNvSpPr/>
            <p:nvPr/>
          </p:nvSpPr>
          <p:spPr>
            <a:xfrm>
              <a:off x="7028945" y="6598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173" name="Shape 272">
              <a:extLst>
                <a:ext uri="{FF2B5EF4-FFF2-40B4-BE49-F238E27FC236}">
                  <a16:creationId xmlns:a16="http://schemas.microsoft.com/office/drawing/2014/main" id="{F9E03DCB-04DA-D043-B05E-0A636F800513}"/>
                </a:ext>
              </a:extLst>
            </p:cNvPr>
            <p:cNvSpPr/>
            <p:nvPr/>
          </p:nvSpPr>
          <p:spPr>
            <a:xfrm>
              <a:off x="7615919" y="6598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174" name="Shape 273">
              <a:extLst>
                <a:ext uri="{FF2B5EF4-FFF2-40B4-BE49-F238E27FC236}">
                  <a16:creationId xmlns:a16="http://schemas.microsoft.com/office/drawing/2014/main" id="{9E5BB125-CDBD-A149-9923-6E16059B5DE9}"/>
                </a:ext>
              </a:extLst>
            </p:cNvPr>
            <p:cNvSpPr/>
            <p:nvPr/>
          </p:nvSpPr>
          <p:spPr>
            <a:xfrm>
              <a:off x="8202891" y="6598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175" name="Shape 274">
              <a:extLst>
                <a:ext uri="{FF2B5EF4-FFF2-40B4-BE49-F238E27FC236}">
                  <a16:creationId xmlns:a16="http://schemas.microsoft.com/office/drawing/2014/main" id="{4E267160-D6CF-8448-9446-67DB70F87241}"/>
                </a:ext>
              </a:extLst>
            </p:cNvPr>
            <p:cNvSpPr/>
            <p:nvPr/>
          </p:nvSpPr>
          <p:spPr>
            <a:xfrm>
              <a:off x="8789865" y="6598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176" name="Shape 275">
              <a:extLst>
                <a:ext uri="{FF2B5EF4-FFF2-40B4-BE49-F238E27FC236}">
                  <a16:creationId xmlns:a16="http://schemas.microsoft.com/office/drawing/2014/main" id="{DE1BD23D-1142-AD43-9155-BE26206FAD23}"/>
                </a:ext>
              </a:extLst>
            </p:cNvPr>
            <p:cNvSpPr/>
            <p:nvPr/>
          </p:nvSpPr>
          <p:spPr>
            <a:xfrm>
              <a:off x="9376838" y="6598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177" name="Shape 276">
              <a:extLst>
                <a:ext uri="{FF2B5EF4-FFF2-40B4-BE49-F238E27FC236}">
                  <a16:creationId xmlns:a16="http://schemas.microsoft.com/office/drawing/2014/main" id="{0D4357BE-F3C9-DB40-96A2-19CAF6080CAA}"/>
                </a:ext>
              </a:extLst>
            </p:cNvPr>
            <p:cNvSpPr/>
            <p:nvPr/>
          </p:nvSpPr>
          <p:spPr>
            <a:xfrm>
              <a:off x="9963811" y="6598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178" name="Shape 277">
              <a:extLst>
                <a:ext uri="{FF2B5EF4-FFF2-40B4-BE49-F238E27FC236}">
                  <a16:creationId xmlns:a16="http://schemas.microsoft.com/office/drawing/2014/main" id="{25A18715-4A1C-8A46-90C5-C62A4C9EFB62}"/>
                </a:ext>
              </a:extLst>
            </p:cNvPr>
            <p:cNvSpPr/>
            <p:nvPr/>
          </p:nvSpPr>
          <p:spPr>
            <a:xfrm>
              <a:off x="10550785" y="6598365"/>
              <a:ext cx="507454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179" name="Shape 278">
              <a:extLst>
                <a:ext uri="{FF2B5EF4-FFF2-40B4-BE49-F238E27FC236}">
                  <a16:creationId xmlns:a16="http://schemas.microsoft.com/office/drawing/2014/main" id="{4175407D-0789-5B49-B0E7-189CB4C0FDE8}"/>
                </a:ext>
              </a:extLst>
            </p:cNvPr>
            <p:cNvSpPr/>
            <p:nvPr/>
          </p:nvSpPr>
          <p:spPr>
            <a:xfrm>
              <a:off x="11137757" y="6598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180" name="Shape 279">
              <a:extLst>
                <a:ext uri="{FF2B5EF4-FFF2-40B4-BE49-F238E27FC236}">
                  <a16:creationId xmlns:a16="http://schemas.microsoft.com/office/drawing/2014/main" id="{231874E7-D3CF-C64D-8BAA-EA6452732F0D}"/>
                </a:ext>
              </a:extLst>
            </p:cNvPr>
            <p:cNvSpPr/>
            <p:nvPr/>
          </p:nvSpPr>
          <p:spPr>
            <a:xfrm>
              <a:off x="7021382" y="7132287"/>
              <a:ext cx="517521" cy="5950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5719" tIns="35719" rIns="35719" bIns="35719" anchor="ctr">
              <a:spAutoFit/>
            </a:bodyPr>
            <a:lstStyle>
              <a:lvl1pPr>
                <a:defRPr sz="3200"/>
              </a:lvl1pPr>
            </a:lstStyle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sz="2250"/>
                <a:t>56</a:t>
              </a:r>
            </a:p>
          </p:txBody>
        </p:sp>
        <p:sp>
          <p:nvSpPr>
            <p:cNvPr id="181" name="Shape 280">
              <a:extLst>
                <a:ext uri="{FF2B5EF4-FFF2-40B4-BE49-F238E27FC236}">
                  <a16:creationId xmlns:a16="http://schemas.microsoft.com/office/drawing/2014/main" id="{55923AD2-6864-554D-A61A-02087658C483}"/>
                </a:ext>
              </a:extLst>
            </p:cNvPr>
            <p:cNvSpPr/>
            <p:nvPr/>
          </p:nvSpPr>
          <p:spPr>
            <a:xfrm>
              <a:off x="11130195" y="7132287"/>
              <a:ext cx="517521" cy="5950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5719" tIns="35719" rIns="35719" bIns="35719" anchor="ctr">
              <a:spAutoFit/>
            </a:bodyPr>
            <a:lstStyle>
              <a:lvl1pPr>
                <a:defRPr sz="3200"/>
              </a:lvl1pPr>
            </a:lstStyle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sz="2250"/>
                <a:t>63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69798637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8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Similarity to Memory?</a:t>
            </a:r>
          </a:p>
        </p:txBody>
      </p:sp>
      <p:sp>
        <p:nvSpPr>
          <p:cNvPr id="6160" name="Rectangle 16"/>
          <p:cNvSpPr>
            <a:spLocks noGrp="1" noChangeArrowheads="1"/>
          </p:cNvSpPr>
          <p:nvPr>
            <p:ph type="body" idx="1"/>
          </p:nvPr>
        </p:nvSpPr>
        <p:spPr>
          <a:xfrm>
            <a:off x="1714500" y="1790699"/>
            <a:ext cx="7239000" cy="762000"/>
          </a:xfrm>
          <a:noFill/>
          <a:ln/>
        </p:spPr>
        <p:txBody>
          <a:bodyPr>
            <a:normAutofit/>
          </a:bodyPr>
          <a:lstStyle/>
          <a:p>
            <a:pPr marL="533372" indent="-533372">
              <a:buNone/>
            </a:pPr>
            <a:r>
              <a:rPr lang="en-US" sz="2250" dirty="0"/>
              <a:t>Same principle: </a:t>
            </a:r>
            <a:br>
              <a:rPr lang="en-US" sz="2250" dirty="0"/>
            </a:br>
            <a:r>
              <a:rPr lang="en-US" sz="2250" dirty="0"/>
              <a:t>map logical abstraction to physical resource</a:t>
            </a:r>
            <a:endParaRPr lang="en-US" sz="1969" dirty="0"/>
          </a:p>
        </p:txBody>
      </p:sp>
      <p:grpSp>
        <p:nvGrpSpPr>
          <p:cNvPr id="2" name="Group 231"/>
          <p:cNvGrpSpPr>
            <a:grpSpLocks/>
          </p:cNvGrpSpPr>
          <p:nvPr/>
        </p:nvGrpSpPr>
        <p:grpSpPr bwMode="auto">
          <a:xfrm>
            <a:off x="2339014" y="3544935"/>
            <a:ext cx="762000" cy="1828800"/>
            <a:chOff x="576" y="1920"/>
            <a:chExt cx="480" cy="1152"/>
          </a:xfrm>
        </p:grpSpPr>
        <p:sp>
          <p:nvSpPr>
            <p:cNvPr id="6368" name="Rectangle 224"/>
            <p:cNvSpPr>
              <a:spLocks noChangeArrowheads="1"/>
            </p:cNvSpPr>
            <p:nvPr/>
          </p:nvSpPr>
          <p:spPr bwMode="auto">
            <a:xfrm>
              <a:off x="576" y="1920"/>
              <a:ext cx="480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3600">
                <a:solidFill>
                  <a:schemeClr val="bg1"/>
                </a:solidFill>
              </a:endParaRPr>
            </a:p>
          </p:txBody>
        </p:sp>
        <p:sp>
          <p:nvSpPr>
            <p:cNvPr id="6369" name="Rectangle 225"/>
            <p:cNvSpPr>
              <a:spLocks noChangeArrowheads="1"/>
            </p:cNvSpPr>
            <p:nvPr/>
          </p:nvSpPr>
          <p:spPr bwMode="auto">
            <a:xfrm>
              <a:off x="576" y="2112"/>
              <a:ext cx="480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3600">
                <a:solidFill>
                  <a:schemeClr val="bg1"/>
                </a:solidFill>
              </a:endParaRPr>
            </a:p>
          </p:txBody>
        </p:sp>
        <p:sp>
          <p:nvSpPr>
            <p:cNvPr id="6370" name="Rectangle 226"/>
            <p:cNvSpPr>
              <a:spLocks noChangeArrowheads="1"/>
            </p:cNvSpPr>
            <p:nvPr/>
          </p:nvSpPr>
          <p:spPr bwMode="auto">
            <a:xfrm>
              <a:off x="576" y="2304"/>
              <a:ext cx="480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3600">
                <a:solidFill>
                  <a:schemeClr val="bg1"/>
                </a:solidFill>
              </a:endParaRPr>
            </a:p>
          </p:txBody>
        </p:sp>
        <p:sp>
          <p:nvSpPr>
            <p:cNvPr id="6371" name="Rectangle 227"/>
            <p:cNvSpPr>
              <a:spLocks noChangeArrowheads="1"/>
            </p:cNvSpPr>
            <p:nvPr/>
          </p:nvSpPr>
          <p:spPr bwMode="auto">
            <a:xfrm>
              <a:off x="576" y="2496"/>
              <a:ext cx="480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3600">
                <a:solidFill>
                  <a:schemeClr val="bg1"/>
                </a:solidFill>
              </a:endParaRPr>
            </a:p>
          </p:txBody>
        </p:sp>
        <p:sp>
          <p:nvSpPr>
            <p:cNvPr id="6372" name="Rectangle 228"/>
            <p:cNvSpPr>
              <a:spLocks noChangeArrowheads="1"/>
            </p:cNvSpPr>
            <p:nvPr/>
          </p:nvSpPr>
          <p:spPr bwMode="auto">
            <a:xfrm>
              <a:off x="576" y="2880"/>
              <a:ext cx="480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3600">
                <a:solidFill>
                  <a:schemeClr val="bg1"/>
                </a:solidFill>
              </a:endParaRPr>
            </a:p>
          </p:txBody>
        </p:sp>
        <p:sp>
          <p:nvSpPr>
            <p:cNvPr id="6373" name="Rectangle 229"/>
            <p:cNvSpPr>
              <a:spLocks noChangeArrowheads="1"/>
            </p:cNvSpPr>
            <p:nvPr/>
          </p:nvSpPr>
          <p:spPr bwMode="auto">
            <a:xfrm>
              <a:off x="576" y="2688"/>
              <a:ext cx="480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3600">
                <a:solidFill>
                  <a:schemeClr val="bg1"/>
                </a:solidFill>
              </a:endParaRPr>
            </a:p>
          </p:txBody>
        </p:sp>
      </p:grpSp>
      <p:sp>
        <p:nvSpPr>
          <p:cNvPr id="6374" name="Text Box 230"/>
          <p:cNvSpPr txBox="1">
            <a:spLocks noChangeArrowheads="1"/>
          </p:cNvSpPr>
          <p:nvPr/>
        </p:nvSpPr>
        <p:spPr bwMode="auto">
          <a:xfrm>
            <a:off x="2003429" y="5449935"/>
            <a:ext cx="132440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Helvetica" pitchFamily="2" charset="0"/>
              </a:rPr>
              <a:t>Process 1</a:t>
            </a:r>
          </a:p>
        </p:txBody>
      </p:sp>
      <p:grpSp>
        <p:nvGrpSpPr>
          <p:cNvPr id="3" name="Group 239"/>
          <p:cNvGrpSpPr>
            <a:grpSpLocks/>
          </p:cNvGrpSpPr>
          <p:nvPr/>
        </p:nvGrpSpPr>
        <p:grpSpPr bwMode="auto">
          <a:xfrm>
            <a:off x="3505200" y="4114800"/>
            <a:ext cx="762000" cy="1828800"/>
            <a:chOff x="576" y="1920"/>
            <a:chExt cx="480" cy="1152"/>
          </a:xfrm>
        </p:grpSpPr>
        <p:sp>
          <p:nvSpPr>
            <p:cNvPr id="6384" name="Rectangle 240"/>
            <p:cNvSpPr>
              <a:spLocks noChangeArrowheads="1"/>
            </p:cNvSpPr>
            <p:nvPr/>
          </p:nvSpPr>
          <p:spPr bwMode="auto">
            <a:xfrm>
              <a:off x="576" y="1920"/>
              <a:ext cx="480" cy="19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3600">
                <a:solidFill>
                  <a:schemeClr val="bg1"/>
                </a:solidFill>
              </a:endParaRPr>
            </a:p>
          </p:txBody>
        </p:sp>
        <p:sp>
          <p:nvSpPr>
            <p:cNvPr id="6385" name="Rectangle 241"/>
            <p:cNvSpPr>
              <a:spLocks noChangeArrowheads="1"/>
            </p:cNvSpPr>
            <p:nvPr/>
          </p:nvSpPr>
          <p:spPr bwMode="auto">
            <a:xfrm>
              <a:off x="576" y="2112"/>
              <a:ext cx="480" cy="19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3600">
                <a:solidFill>
                  <a:schemeClr val="bg1"/>
                </a:solidFill>
              </a:endParaRPr>
            </a:p>
          </p:txBody>
        </p:sp>
        <p:sp>
          <p:nvSpPr>
            <p:cNvPr id="6386" name="Rectangle 242"/>
            <p:cNvSpPr>
              <a:spLocks noChangeArrowheads="1"/>
            </p:cNvSpPr>
            <p:nvPr/>
          </p:nvSpPr>
          <p:spPr bwMode="auto">
            <a:xfrm>
              <a:off x="576" y="2304"/>
              <a:ext cx="480" cy="19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3600">
                <a:solidFill>
                  <a:schemeClr val="bg1"/>
                </a:solidFill>
              </a:endParaRPr>
            </a:p>
          </p:txBody>
        </p:sp>
        <p:sp>
          <p:nvSpPr>
            <p:cNvPr id="6387" name="Rectangle 243"/>
            <p:cNvSpPr>
              <a:spLocks noChangeArrowheads="1"/>
            </p:cNvSpPr>
            <p:nvPr/>
          </p:nvSpPr>
          <p:spPr bwMode="auto">
            <a:xfrm>
              <a:off x="576" y="2496"/>
              <a:ext cx="480" cy="19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3600">
                <a:solidFill>
                  <a:schemeClr val="bg1"/>
                </a:solidFill>
              </a:endParaRPr>
            </a:p>
          </p:txBody>
        </p:sp>
        <p:sp>
          <p:nvSpPr>
            <p:cNvPr id="6388" name="Rectangle 244"/>
            <p:cNvSpPr>
              <a:spLocks noChangeArrowheads="1"/>
            </p:cNvSpPr>
            <p:nvPr/>
          </p:nvSpPr>
          <p:spPr bwMode="auto">
            <a:xfrm>
              <a:off x="576" y="2880"/>
              <a:ext cx="480" cy="19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3600">
                <a:solidFill>
                  <a:schemeClr val="bg1"/>
                </a:solidFill>
              </a:endParaRPr>
            </a:p>
          </p:txBody>
        </p:sp>
        <p:sp>
          <p:nvSpPr>
            <p:cNvPr id="6389" name="Rectangle 245"/>
            <p:cNvSpPr>
              <a:spLocks noChangeArrowheads="1"/>
            </p:cNvSpPr>
            <p:nvPr/>
          </p:nvSpPr>
          <p:spPr bwMode="auto">
            <a:xfrm>
              <a:off x="576" y="2688"/>
              <a:ext cx="480" cy="19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3600">
                <a:solidFill>
                  <a:schemeClr val="bg1"/>
                </a:solidFill>
              </a:endParaRPr>
            </a:p>
          </p:txBody>
        </p:sp>
      </p:grpSp>
      <p:sp>
        <p:nvSpPr>
          <p:cNvPr id="6390" name="Text Box 246"/>
          <p:cNvSpPr txBox="1">
            <a:spLocks noChangeArrowheads="1"/>
          </p:cNvSpPr>
          <p:nvPr/>
        </p:nvSpPr>
        <p:spPr bwMode="auto">
          <a:xfrm>
            <a:off x="3423616" y="5943601"/>
            <a:ext cx="132440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Helvetica" pitchFamily="2" charset="0"/>
              </a:rPr>
              <a:t>Process 2</a:t>
            </a:r>
          </a:p>
        </p:txBody>
      </p:sp>
      <p:sp>
        <p:nvSpPr>
          <p:cNvPr id="6393" name="Text Box 249"/>
          <p:cNvSpPr txBox="1">
            <a:spLocks noChangeArrowheads="1"/>
          </p:cNvSpPr>
          <p:nvPr/>
        </p:nvSpPr>
        <p:spPr bwMode="auto">
          <a:xfrm>
            <a:off x="2003429" y="6386157"/>
            <a:ext cx="292541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latin typeface="Helvetica" pitchFamily="2" charset="0"/>
              </a:rPr>
              <a:t>Logical View: Address Spaces</a:t>
            </a:r>
          </a:p>
        </p:txBody>
      </p:sp>
      <p:sp>
        <p:nvSpPr>
          <p:cNvPr id="6416" name="Rectangle 272"/>
          <p:cNvSpPr>
            <a:spLocks noChangeArrowheads="1"/>
          </p:cNvSpPr>
          <p:nvPr/>
        </p:nvSpPr>
        <p:spPr bwMode="auto">
          <a:xfrm>
            <a:off x="9144001" y="6553200"/>
            <a:ext cx="7620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3600">
              <a:solidFill>
                <a:schemeClr val="bg1"/>
              </a:solidFill>
            </a:endParaRPr>
          </a:p>
        </p:txBody>
      </p:sp>
      <p:sp>
        <p:nvSpPr>
          <p:cNvPr id="6421" name="Text Box 277"/>
          <p:cNvSpPr txBox="1">
            <a:spLocks noChangeArrowheads="1"/>
          </p:cNvSpPr>
          <p:nvPr/>
        </p:nvSpPr>
        <p:spPr bwMode="auto">
          <a:xfrm rot="-5400000">
            <a:off x="8666530" y="3536842"/>
            <a:ext cx="302345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600" dirty="0">
                <a:latin typeface="Helvetica" pitchFamily="2" charset="0"/>
              </a:rPr>
              <a:t>Physical View</a:t>
            </a:r>
          </a:p>
        </p:txBody>
      </p:sp>
      <p:sp>
        <p:nvSpPr>
          <p:cNvPr id="6377" name="Rectangle 233"/>
          <p:cNvSpPr>
            <a:spLocks noChangeArrowheads="1"/>
          </p:cNvSpPr>
          <p:nvPr/>
        </p:nvSpPr>
        <p:spPr bwMode="auto">
          <a:xfrm>
            <a:off x="4648200" y="3733801"/>
            <a:ext cx="762000" cy="304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3600">
              <a:solidFill>
                <a:schemeClr val="bg1"/>
              </a:solidFill>
            </a:endParaRPr>
          </a:p>
        </p:txBody>
      </p:sp>
      <p:sp>
        <p:nvSpPr>
          <p:cNvPr id="6378" name="Rectangle 234"/>
          <p:cNvSpPr>
            <a:spLocks noChangeArrowheads="1"/>
          </p:cNvSpPr>
          <p:nvPr/>
        </p:nvSpPr>
        <p:spPr bwMode="auto">
          <a:xfrm>
            <a:off x="4648200" y="4038600"/>
            <a:ext cx="762000" cy="304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3600">
              <a:solidFill>
                <a:schemeClr val="bg1"/>
              </a:solidFill>
            </a:endParaRPr>
          </a:p>
        </p:txBody>
      </p:sp>
      <p:sp>
        <p:nvSpPr>
          <p:cNvPr id="6379" name="Rectangle 235"/>
          <p:cNvSpPr>
            <a:spLocks noChangeArrowheads="1"/>
          </p:cNvSpPr>
          <p:nvPr/>
        </p:nvSpPr>
        <p:spPr bwMode="auto">
          <a:xfrm>
            <a:off x="4648200" y="4343400"/>
            <a:ext cx="7620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3600">
              <a:solidFill>
                <a:schemeClr val="bg1"/>
              </a:solidFill>
            </a:endParaRPr>
          </a:p>
        </p:txBody>
      </p:sp>
      <p:sp>
        <p:nvSpPr>
          <p:cNvPr id="6380" name="Rectangle 236"/>
          <p:cNvSpPr>
            <a:spLocks noChangeArrowheads="1"/>
          </p:cNvSpPr>
          <p:nvPr/>
        </p:nvSpPr>
        <p:spPr bwMode="auto">
          <a:xfrm>
            <a:off x="4648200" y="4648201"/>
            <a:ext cx="762000" cy="304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3600">
              <a:solidFill>
                <a:schemeClr val="bg1"/>
              </a:solidFill>
            </a:endParaRPr>
          </a:p>
        </p:txBody>
      </p:sp>
      <p:sp>
        <p:nvSpPr>
          <p:cNvPr id="6381" name="Rectangle 237"/>
          <p:cNvSpPr>
            <a:spLocks noChangeArrowheads="1"/>
          </p:cNvSpPr>
          <p:nvPr/>
        </p:nvSpPr>
        <p:spPr bwMode="auto">
          <a:xfrm>
            <a:off x="4648200" y="5257800"/>
            <a:ext cx="762000" cy="304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3600">
              <a:solidFill>
                <a:schemeClr val="bg1"/>
              </a:solidFill>
            </a:endParaRPr>
          </a:p>
        </p:txBody>
      </p:sp>
      <p:sp>
        <p:nvSpPr>
          <p:cNvPr id="6382" name="Rectangle 238"/>
          <p:cNvSpPr>
            <a:spLocks noChangeArrowheads="1"/>
          </p:cNvSpPr>
          <p:nvPr/>
        </p:nvSpPr>
        <p:spPr bwMode="auto">
          <a:xfrm>
            <a:off x="4648200" y="4953000"/>
            <a:ext cx="762000" cy="304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3600">
              <a:solidFill>
                <a:schemeClr val="bg1"/>
              </a:solidFill>
            </a:endParaRPr>
          </a:p>
        </p:txBody>
      </p:sp>
      <p:sp>
        <p:nvSpPr>
          <p:cNvPr id="6391" name="Text Box 247"/>
          <p:cNvSpPr txBox="1">
            <a:spLocks noChangeArrowheads="1"/>
          </p:cNvSpPr>
          <p:nvPr/>
        </p:nvSpPr>
        <p:spPr bwMode="auto">
          <a:xfrm>
            <a:off x="4490416" y="5562601"/>
            <a:ext cx="132440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Helvetica" pitchFamily="2" charset="0"/>
              </a:rPr>
              <a:t>Process 3</a:t>
            </a:r>
          </a:p>
        </p:txBody>
      </p:sp>
      <p:sp>
        <p:nvSpPr>
          <p:cNvPr id="6398" name="Rectangle 254"/>
          <p:cNvSpPr>
            <a:spLocks noChangeArrowheads="1"/>
          </p:cNvSpPr>
          <p:nvPr/>
        </p:nvSpPr>
        <p:spPr bwMode="auto">
          <a:xfrm>
            <a:off x="9144001" y="1447801"/>
            <a:ext cx="762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3600">
              <a:solidFill>
                <a:schemeClr val="bg1"/>
              </a:solidFill>
            </a:endParaRPr>
          </a:p>
        </p:txBody>
      </p:sp>
      <p:sp>
        <p:nvSpPr>
          <p:cNvPr id="6399" name="Rectangle 255"/>
          <p:cNvSpPr>
            <a:spLocks noChangeArrowheads="1"/>
          </p:cNvSpPr>
          <p:nvPr/>
        </p:nvSpPr>
        <p:spPr bwMode="auto">
          <a:xfrm>
            <a:off x="9144001" y="1752600"/>
            <a:ext cx="762000" cy="304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3600">
              <a:solidFill>
                <a:schemeClr val="bg1"/>
              </a:solidFill>
            </a:endParaRPr>
          </a:p>
        </p:txBody>
      </p:sp>
      <p:sp>
        <p:nvSpPr>
          <p:cNvPr id="6400" name="Rectangle 256"/>
          <p:cNvSpPr>
            <a:spLocks noChangeArrowheads="1"/>
          </p:cNvSpPr>
          <p:nvPr/>
        </p:nvSpPr>
        <p:spPr bwMode="auto">
          <a:xfrm>
            <a:off x="9144001" y="2057400"/>
            <a:ext cx="762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3600">
              <a:solidFill>
                <a:schemeClr val="bg1"/>
              </a:solidFill>
            </a:endParaRPr>
          </a:p>
        </p:txBody>
      </p:sp>
      <p:sp>
        <p:nvSpPr>
          <p:cNvPr id="6401" name="Rectangle 257"/>
          <p:cNvSpPr>
            <a:spLocks noChangeArrowheads="1"/>
          </p:cNvSpPr>
          <p:nvPr/>
        </p:nvSpPr>
        <p:spPr bwMode="auto">
          <a:xfrm>
            <a:off x="9144001" y="2362201"/>
            <a:ext cx="762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3600">
              <a:solidFill>
                <a:schemeClr val="bg1"/>
              </a:solidFill>
            </a:endParaRPr>
          </a:p>
        </p:txBody>
      </p:sp>
      <p:sp>
        <p:nvSpPr>
          <p:cNvPr id="6402" name="Rectangle 258"/>
          <p:cNvSpPr>
            <a:spLocks noChangeArrowheads="1"/>
          </p:cNvSpPr>
          <p:nvPr/>
        </p:nvSpPr>
        <p:spPr bwMode="auto">
          <a:xfrm>
            <a:off x="9144001" y="2971800"/>
            <a:ext cx="762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3600">
              <a:solidFill>
                <a:schemeClr val="bg1"/>
              </a:solidFill>
            </a:endParaRPr>
          </a:p>
        </p:txBody>
      </p:sp>
      <p:sp>
        <p:nvSpPr>
          <p:cNvPr id="6403" name="Rectangle 259"/>
          <p:cNvSpPr>
            <a:spLocks noChangeArrowheads="1"/>
          </p:cNvSpPr>
          <p:nvPr/>
        </p:nvSpPr>
        <p:spPr bwMode="auto">
          <a:xfrm>
            <a:off x="9144001" y="2667000"/>
            <a:ext cx="762000" cy="304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3600">
              <a:solidFill>
                <a:schemeClr val="bg1"/>
              </a:solidFill>
            </a:endParaRPr>
          </a:p>
        </p:txBody>
      </p:sp>
      <p:sp>
        <p:nvSpPr>
          <p:cNvPr id="6405" name="Rectangle 261"/>
          <p:cNvSpPr>
            <a:spLocks noChangeArrowheads="1"/>
          </p:cNvSpPr>
          <p:nvPr/>
        </p:nvSpPr>
        <p:spPr bwMode="auto">
          <a:xfrm>
            <a:off x="9144001" y="3276601"/>
            <a:ext cx="7620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3600">
              <a:solidFill>
                <a:schemeClr val="bg1"/>
              </a:solidFill>
            </a:endParaRPr>
          </a:p>
        </p:txBody>
      </p:sp>
      <p:sp>
        <p:nvSpPr>
          <p:cNvPr id="6406" name="Rectangle 262"/>
          <p:cNvSpPr>
            <a:spLocks noChangeArrowheads="1"/>
          </p:cNvSpPr>
          <p:nvPr/>
        </p:nvSpPr>
        <p:spPr bwMode="auto">
          <a:xfrm>
            <a:off x="9144001" y="3581400"/>
            <a:ext cx="7620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3600">
              <a:solidFill>
                <a:schemeClr val="bg1"/>
              </a:solidFill>
            </a:endParaRPr>
          </a:p>
        </p:txBody>
      </p:sp>
      <p:sp>
        <p:nvSpPr>
          <p:cNvPr id="6407" name="Rectangle 263"/>
          <p:cNvSpPr>
            <a:spLocks noChangeArrowheads="1"/>
          </p:cNvSpPr>
          <p:nvPr/>
        </p:nvSpPr>
        <p:spPr bwMode="auto">
          <a:xfrm>
            <a:off x="9144001" y="3886200"/>
            <a:ext cx="762000" cy="304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3600">
              <a:solidFill>
                <a:schemeClr val="bg1"/>
              </a:solidFill>
            </a:endParaRPr>
          </a:p>
        </p:txBody>
      </p:sp>
      <p:sp>
        <p:nvSpPr>
          <p:cNvPr id="6408" name="Rectangle 264"/>
          <p:cNvSpPr>
            <a:spLocks noChangeArrowheads="1"/>
          </p:cNvSpPr>
          <p:nvPr/>
        </p:nvSpPr>
        <p:spPr bwMode="auto">
          <a:xfrm>
            <a:off x="9144001" y="4191001"/>
            <a:ext cx="762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3600">
              <a:solidFill>
                <a:schemeClr val="bg1"/>
              </a:solidFill>
            </a:endParaRPr>
          </a:p>
        </p:txBody>
      </p:sp>
      <p:sp>
        <p:nvSpPr>
          <p:cNvPr id="6409" name="Rectangle 265"/>
          <p:cNvSpPr>
            <a:spLocks noChangeArrowheads="1"/>
          </p:cNvSpPr>
          <p:nvPr/>
        </p:nvSpPr>
        <p:spPr bwMode="auto">
          <a:xfrm>
            <a:off x="9144001" y="4800600"/>
            <a:ext cx="7620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3600">
              <a:solidFill>
                <a:schemeClr val="bg1"/>
              </a:solidFill>
            </a:endParaRPr>
          </a:p>
        </p:txBody>
      </p:sp>
      <p:sp>
        <p:nvSpPr>
          <p:cNvPr id="6410" name="Rectangle 266"/>
          <p:cNvSpPr>
            <a:spLocks noChangeArrowheads="1"/>
          </p:cNvSpPr>
          <p:nvPr/>
        </p:nvSpPr>
        <p:spPr bwMode="auto">
          <a:xfrm>
            <a:off x="9144001" y="4495800"/>
            <a:ext cx="762000" cy="304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3600">
              <a:solidFill>
                <a:schemeClr val="bg1"/>
              </a:solidFill>
            </a:endParaRPr>
          </a:p>
        </p:txBody>
      </p:sp>
      <p:sp>
        <p:nvSpPr>
          <p:cNvPr id="6412" name="Rectangle 268"/>
          <p:cNvSpPr>
            <a:spLocks noChangeArrowheads="1"/>
          </p:cNvSpPr>
          <p:nvPr/>
        </p:nvSpPr>
        <p:spPr bwMode="auto">
          <a:xfrm>
            <a:off x="9144001" y="5029200"/>
            <a:ext cx="762000" cy="304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3600">
              <a:solidFill>
                <a:schemeClr val="bg1"/>
              </a:solidFill>
            </a:endParaRPr>
          </a:p>
        </p:txBody>
      </p:sp>
      <p:sp>
        <p:nvSpPr>
          <p:cNvPr id="6413" name="Rectangle 269"/>
          <p:cNvSpPr>
            <a:spLocks noChangeArrowheads="1"/>
          </p:cNvSpPr>
          <p:nvPr/>
        </p:nvSpPr>
        <p:spPr bwMode="auto">
          <a:xfrm>
            <a:off x="9144001" y="5334001"/>
            <a:ext cx="762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3600">
              <a:solidFill>
                <a:schemeClr val="bg1"/>
              </a:solidFill>
            </a:endParaRPr>
          </a:p>
        </p:txBody>
      </p:sp>
      <p:sp>
        <p:nvSpPr>
          <p:cNvPr id="6414" name="Rectangle 270"/>
          <p:cNvSpPr>
            <a:spLocks noChangeArrowheads="1"/>
          </p:cNvSpPr>
          <p:nvPr/>
        </p:nvSpPr>
        <p:spPr bwMode="auto">
          <a:xfrm>
            <a:off x="9144001" y="5638800"/>
            <a:ext cx="7620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3600">
              <a:solidFill>
                <a:schemeClr val="bg1"/>
              </a:solidFill>
            </a:endParaRPr>
          </a:p>
        </p:txBody>
      </p:sp>
      <p:sp>
        <p:nvSpPr>
          <p:cNvPr id="6415" name="Rectangle 271"/>
          <p:cNvSpPr>
            <a:spLocks noChangeArrowheads="1"/>
          </p:cNvSpPr>
          <p:nvPr/>
        </p:nvSpPr>
        <p:spPr bwMode="auto">
          <a:xfrm>
            <a:off x="9144001" y="5943600"/>
            <a:ext cx="762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3600">
              <a:solidFill>
                <a:schemeClr val="bg1"/>
              </a:solidFill>
            </a:endParaRPr>
          </a:p>
        </p:txBody>
      </p:sp>
      <p:sp>
        <p:nvSpPr>
          <p:cNvPr id="6417" name="Rectangle 273"/>
          <p:cNvSpPr>
            <a:spLocks noChangeArrowheads="1"/>
          </p:cNvSpPr>
          <p:nvPr/>
        </p:nvSpPr>
        <p:spPr bwMode="auto">
          <a:xfrm>
            <a:off x="9144001" y="6248401"/>
            <a:ext cx="762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3600">
              <a:solidFill>
                <a:schemeClr val="bg1"/>
              </a:solidFill>
            </a:endParaRPr>
          </a:p>
        </p:txBody>
      </p:sp>
      <p:sp>
        <p:nvSpPr>
          <p:cNvPr id="6418" name="Rectangle 274"/>
          <p:cNvSpPr>
            <a:spLocks noChangeArrowheads="1"/>
          </p:cNvSpPr>
          <p:nvPr/>
        </p:nvSpPr>
        <p:spPr bwMode="auto">
          <a:xfrm>
            <a:off x="9144001" y="1143000"/>
            <a:ext cx="7620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3600">
              <a:solidFill>
                <a:schemeClr val="bg1"/>
              </a:solidFill>
            </a:endParaRPr>
          </a:p>
        </p:txBody>
      </p:sp>
      <p:sp>
        <p:nvSpPr>
          <p:cNvPr id="6419" name="Rectangle 275"/>
          <p:cNvSpPr>
            <a:spLocks noChangeArrowheads="1"/>
          </p:cNvSpPr>
          <p:nvPr/>
        </p:nvSpPr>
        <p:spPr bwMode="auto">
          <a:xfrm>
            <a:off x="9144001" y="838200"/>
            <a:ext cx="7620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3600">
              <a:solidFill>
                <a:schemeClr val="bg1"/>
              </a:solidFill>
            </a:endParaRPr>
          </a:p>
        </p:txBody>
      </p:sp>
      <p:sp>
        <p:nvSpPr>
          <p:cNvPr id="6420" name="Rectangle 276"/>
          <p:cNvSpPr>
            <a:spLocks noChangeArrowheads="1"/>
          </p:cNvSpPr>
          <p:nvPr/>
        </p:nvSpPr>
        <p:spPr bwMode="auto">
          <a:xfrm>
            <a:off x="9144001" y="533401"/>
            <a:ext cx="762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3600">
              <a:solidFill>
                <a:schemeClr val="bg1"/>
              </a:solidFill>
            </a:endParaRPr>
          </a:p>
        </p:txBody>
      </p:sp>
      <p:sp>
        <p:nvSpPr>
          <p:cNvPr id="6423" name="Line 279"/>
          <p:cNvSpPr>
            <a:spLocks noChangeShapeType="1"/>
          </p:cNvSpPr>
          <p:nvPr/>
        </p:nvSpPr>
        <p:spPr bwMode="auto">
          <a:xfrm flipV="1">
            <a:off x="5410200" y="1905000"/>
            <a:ext cx="3733800" cy="1981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3600">
              <a:solidFill>
                <a:schemeClr val="bg1"/>
              </a:solidFill>
            </a:endParaRPr>
          </a:p>
        </p:txBody>
      </p:sp>
      <p:sp>
        <p:nvSpPr>
          <p:cNvPr id="6424" name="Line 280"/>
          <p:cNvSpPr>
            <a:spLocks noChangeShapeType="1"/>
          </p:cNvSpPr>
          <p:nvPr/>
        </p:nvSpPr>
        <p:spPr bwMode="auto">
          <a:xfrm flipV="1">
            <a:off x="5410200" y="4038600"/>
            <a:ext cx="36576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3600">
              <a:solidFill>
                <a:schemeClr val="bg1"/>
              </a:solidFill>
            </a:endParaRPr>
          </a:p>
        </p:txBody>
      </p:sp>
      <p:sp>
        <p:nvSpPr>
          <p:cNvPr id="6426" name="Line 282"/>
          <p:cNvSpPr>
            <a:spLocks noChangeShapeType="1"/>
          </p:cNvSpPr>
          <p:nvPr/>
        </p:nvSpPr>
        <p:spPr bwMode="auto">
          <a:xfrm flipV="1">
            <a:off x="5410200" y="4724401"/>
            <a:ext cx="3733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3600">
              <a:solidFill>
                <a:schemeClr val="bg1"/>
              </a:solidFill>
            </a:endParaRPr>
          </a:p>
        </p:txBody>
      </p:sp>
      <p:sp>
        <p:nvSpPr>
          <p:cNvPr id="6427" name="Line 283"/>
          <p:cNvSpPr>
            <a:spLocks noChangeShapeType="1"/>
          </p:cNvSpPr>
          <p:nvPr/>
        </p:nvSpPr>
        <p:spPr bwMode="auto">
          <a:xfrm flipV="1">
            <a:off x="5334000" y="5181600"/>
            <a:ext cx="3886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3600">
              <a:solidFill>
                <a:schemeClr val="bg1"/>
              </a:solidFill>
            </a:endParaRPr>
          </a:p>
        </p:txBody>
      </p:sp>
      <p:sp>
        <p:nvSpPr>
          <p:cNvPr id="6428" name="Line 284"/>
          <p:cNvSpPr>
            <a:spLocks noChangeShapeType="1"/>
          </p:cNvSpPr>
          <p:nvPr/>
        </p:nvSpPr>
        <p:spPr bwMode="auto">
          <a:xfrm flipV="1">
            <a:off x="5410200" y="2895600"/>
            <a:ext cx="373380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3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53780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556" dirty="0"/>
              <a:t>On-Disk </a:t>
            </a:r>
            <a:r>
              <a:rPr sz="4556" dirty="0"/>
              <a:t>Structures</a:t>
            </a:r>
          </a:p>
        </p:txBody>
      </p:sp>
      <p:sp>
        <p:nvSpPr>
          <p:cNvPr id="198" name="Shape 198"/>
          <p:cNvSpPr>
            <a:spLocks noGrp="1"/>
          </p:cNvSpPr>
          <p:nvPr>
            <p:ph type="body" idx="4294967295"/>
          </p:nvPr>
        </p:nvSpPr>
        <p:spPr>
          <a:xfrm>
            <a:off x="2082404" y="1640485"/>
            <a:ext cx="7804547" cy="4999108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2672" dirty="0">
                <a:solidFill>
                  <a:srgbClr val="333333"/>
                </a:solidFill>
              </a:rPr>
              <a:t>- data block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2672" dirty="0">
                <a:solidFill>
                  <a:srgbClr val="333333"/>
                </a:solidFill>
              </a:rPr>
              <a:t> - inode table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2672" dirty="0">
                <a:solidFill>
                  <a:srgbClr val="333333"/>
                </a:solidFill>
              </a:rPr>
              <a:t> - indirect block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2672" dirty="0">
                <a:solidFill>
                  <a:srgbClr val="333333"/>
                </a:solidFill>
              </a:rPr>
              <a:t> - directories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2672" dirty="0">
                <a:solidFill>
                  <a:srgbClr val="333333"/>
                </a:solidFill>
              </a:rPr>
              <a:t> - data bitmap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2672" dirty="0">
                <a:solidFill>
                  <a:srgbClr val="333333"/>
                </a:solidFill>
              </a:rPr>
              <a:t> - inode bitmap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2672" dirty="0">
                <a:solidFill>
                  <a:srgbClr val="333333"/>
                </a:solidFill>
              </a:rPr>
              <a:t> - superblock</a:t>
            </a:r>
          </a:p>
        </p:txBody>
      </p:sp>
    </p:spTree>
    <p:extLst>
      <p:ext uri="{BB962C8B-B14F-4D97-AF65-F5344CB8AC3E}">
        <p14:creationId xmlns:p14="http://schemas.microsoft.com/office/powerpoint/2010/main" val="1893251287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56" dirty="0"/>
              <a:t>FS Structs: Empty Disk</a:t>
            </a:r>
          </a:p>
        </p:txBody>
      </p:sp>
      <p:grpSp>
        <p:nvGrpSpPr>
          <p:cNvPr id="83" name="Group 82"/>
          <p:cNvGrpSpPr/>
          <p:nvPr/>
        </p:nvGrpSpPr>
        <p:grpSpPr>
          <a:xfrm>
            <a:off x="2318805" y="2129481"/>
            <a:ext cx="7127336" cy="3204813"/>
            <a:chOff x="1511061" y="3169365"/>
            <a:chExt cx="10136655" cy="4557957"/>
          </a:xfrm>
        </p:grpSpPr>
        <p:sp>
          <p:nvSpPr>
            <p:cNvPr id="201" name="Shape 201"/>
            <p:cNvSpPr/>
            <p:nvPr/>
          </p:nvSpPr>
          <p:spPr>
            <a:xfrm>
              <a:off x="1518624" y="3169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202" name="Shape 202"/>
            <p:cNvSpPr/>
            <p:nvPr/>
          </p:nvSpPr>
          <p:spPr>
            <a:xfrm>
              <a:off x="2105597" y="3169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203" name="Shape 203"/>
            <p:cNvSpPr/>
            <p:nvPr/>
          </p:nvSpPr>
          <p:spPr>
            <a:xfrm>
              <a:off x="2692570" y="3169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204" name="Shape 204"/>
            <p:cNvSpPr/>
            <p:nvPr/>
          </p:nvSpPr>
          <p:spPr>
            <a:xfrm>
              <a:off x="3279543" y="3169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205" name="Shape 205"/>
            <p:cNvSpPr/>
            <p:nvPr/>
          </p:nvSpPr>
          <p:spPr>
            <a:xfrm>
              <a:off x="3866517" y="3169365"/>
              <a:ext cx="507454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206" name="Shape 206"/>
            <p:cNvSpPr/>
            <p:nvPr/>
          </p:nvSpPr>
          <p:spPr>
            <a:xfrm>
              <a:off x="4453490" y="3169365"/>
              <a:ext cx="507454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207" name="Shape 207"/>
            <p:cNvSpPr/>
            <p:nvPr/>
          </p:nvSpPr>
          <p:spPr>
            <a:xfrm>
              <a:off x="5040463" y="3169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208" name="Shape 208"/>
            <p:cNvSpPr/>
            <p:nvPr/>
          </p:nvSpPr>
          <p:spPr>
            <a:xfrm>
              <a:off x="5627436" y="3169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209" name="Shape 209"/>
            <p:cNvSpPr/>
            <p:nvPr/>
          </p:nvSpPr>
          <p:spPr>
            <a:xfrm>
              <a:off x="1616059" y="3703286"/>
              <a:ext cx="310057" cy="5950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5719" tIns="35719" rIns="35719" bIns="35719" anchor="ctr">
              <a:spAutoFit/>
            </a:bodyPr>
            <a:lstStyle>
              <a:lvl1pPr>
                <a:defRPr sz="3200"/>
              </a:lvl1pPr>
            </a:lstStyle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sz="2250" dirty="0"/>
                <a:t>0</a:t>
              </a:r>
            </a:p>
          </p:txBody>
        </p:sp>
        <p:sp>
          <p:nvSpPr>
            <p:cNvPr id="210" name="Shape 210"/>
            <p:cNvSpPr/>
            <p:nvPr/>
          </p:nvSpPr>
          <p:spPr>
            <a:xfrm>
              <a:off x="5724871" y="3703286"/>
              <a:ext cx="310057" cy="5950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5719" tIns="35719" rIns="35719" bIns="35719" anchor="ctr">
              <a:spAutoFit/>
            </a:bodyPr>
            <a:lstStyle>
              <a:lvl1pPr>
                <a:defRPr sz="3200"/>
              </a:lvl1pPr>
            </a:lstStyle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sz="2250"/>
                <a:t>7</a:t>
              </a:r>
            </a:p>
          </p:txBody>
        </p:sp>
        <p:sp>
          <p:nvSpPr>
            <p:cNvPr id="211" name="Shape 211"/>
            <p:cNvSpPr/>
            <p:nvPr/>
          </p:nvSpPr>
          <p:spPr>
            <a:xfrm>
              <a:off x="7028945" y="3169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212" name="Shape 212"/>
            <p:cNvSpPr/>
            <p:nvPr/>
          </p:nvSpPr>
          <p:spPr>
            <a:xfrm>
              <a:off x="7615918" y="3169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213" name="Shape 213"/>
            <p:cNvSpPr/>
            <p:nvPr/>
          </p:nvSpPr>
          <p:spPr>
            <a:xfrm>
              <a:off x="8202891" y="3169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214" name="Shape 214"/>
            <p:cNvSpPr/>
            <p:nvPr/>
          </p:nvSpPr>
          <p:spPr>
            <a:xfrm>
              <a:off x="8789864" y="3169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215" name="Shape 215"/>
            <p:cNvSpPr/>
            <p:nvPr/>
          </p:nvSpPr>
          <p:spPr>
            <a:xfrm>
              <a:off x="9376838" y="3169365"/>
              <a:ext cx="507454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216" name="Shape 216"/>
            <p:cNvSpPr/>
            <p:nvPr/>
          </p:nvSpPr>
          <p:spPr>
            <a:xfrm>
              <a:off x="9963811" y="3169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217" name="Shape 217"/>
            <p:cNvSpPr/>
            <p:nvPr/>
          </p:nvSpPr>
          <p:spPr>
            <a:xfrm>
              <a:off x="10550784" y="3169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218" name="Shape 218"/>
            <p:cNvSpPr/>
            <p:nvPr/>
          </p:nvSpPr>
          <p:spPr>
            <a:xfrm>
              <a:off x="11137757" y="3169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219" name="Shape 219"/>
            <p:cNvSpPr/>
            <p:nvPr/>
          </p:nvSpPr>
          <p:spPr>
            <a:xfrm>
              <a:off x="7126380" y="3703286"/>
              <a:ext cx="310057" cy="5950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5719" tIns="35719" rIns="35719" bIns="35719" anchor="ctr">
              <a:spAutoFit/>
            </a:bodyPr>
            <a:lstStyle>
              <a:lvl1pPr>
                <a:defRPr sz="3200"/>
              </a:lvl1pPr>
            </a:lstStyle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sz="2250"/>
                <a:t>8</a:t>
              </a:r>
            </a:p>
          </p:txBody>
        </p:sp>
        <p:sp>
          <p:nvSpPr>
            <p:cNvPr id="220" name="Shape 220"/>
            <p:cNvSpPr/>
            <p:nvPr/>
          </p:nvSpPr>
          <p:spPr>
            <a:xfrm>
              <a:off x="11130195" y="3703286"/>
              <a:ext cx="517521" cy="5950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5719" tIns="35719" rIns="35719" bIns="35719" anchor="ctr">
              <a:spAutoFit/>
            </a:bodyPr>
            <a:lstStyle>
              <a:lvl1pPr>
                <a:defRPr sz="3200"/>
              </a:lvl1pPr>
            </a:lstStyle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sz="2250"/>
                <a:t>15</a:t>
              </a:r>
            </a:p>
          </p:txBody>
        </p:sp>
        <p:sp>
          <p:nvSpPr>
            <p:cNvPr id="221" name="Shape 221"/>
            <p:cNvSpPr/>
            <p:nvPr/>
          </p:nvSpPr>
          <p:spPr>
            <a:xfrm>
              <a:off x="1518624" y="4312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222" name="Shape 222"/>
            <p:cNvSpPr/>
            <p:nvPr/>
          </p:nvSpPr>
          <p:spPr>
            <a:xfrm>
              <a:off x="2105597" y="4312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223" name="Shape 223"/>
            <p:cNvSpPr/>
            <p:nvPr/>
          </p:nvSpPr>
          <p:spPr>
            <a:xfrm>
              <a:off x="2692570" y="4312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224" name="Shape 224"/>
            <p:cNvSpPr/>
            <p:nvPr/>
          </p:nvSpPr>
          <p:spPr>
            <a:xfrm>
              <a:off x="3279543" y="4312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225" name="Shape 225"/>
            <p:cNvSpPr/>
            <p:nvPr/>
          </p:nvSpPr>
          <p:spPr>
            <a:xfrm>
              <a:off x="3866517" y="4312365"/>
              <a:ext cx="507454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226" name="Shape 226"/>
            <p:cNvSpPr/>
            <p:nvPr/>
          </p:nvSpPr>
          <p:spPr>
            <a:xfrm>
              <a:off x="4453490" y="4312365"/>
              <a:ext cx="507454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227" name="Shape 227"/>
            <p:cNvSpPr/>
            <p:nvPr/>
          </p:nvSpPr>
          <p:spPr>
            <a:xfrm>
              <a:off x="5040463" y="4312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228" name="Shape 228"/>
            <p:cNvSpPr/>
            <p:nvPr/>
          </p:nvSpPr>
          <p:spPr>
            <a:xfrm>
              <a:off x="5627436" y="4312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229" name="Shape 229"/>
            <p:cNvSpPr/>
            <p:nvPr/>
          </p:nvSpPr>
          <p:spPr>
            <a:xfrm>
              <a:off x="1511061" y="4846286"/>
              <a:ext cx="517521" cy="5950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5719" tIns="35719" rIns="35719" bIns="35719" anchor="ctr">
              <a:spAutoFit/>
            </a:bodyPr>
            <a:lstStyle>
              <a:lvl1pPr>
                <a:defRPr sz="3200"/>
              </a:lvl1pPr>
            </a:lstStyle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sz="2250"/>
                <a:t>16</a:t>
              </a:r>
            </a:p>
          </p:txBody>
        </p:sp>
        <p:sp>
          <p:nvSpPr>
            <p:cNvPr id="230" name="Shape 230"/>
            <p:cNvSpPr/>
            <p:nvPr/>
          </p:nvSpPr>
          <p:spPr>
            <a:xfrm>
              <a:off x="5619874" y="4846286"/>
              <a:ext cx="517521" cy="5950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5719" tIns="35719" rIns="35719" bIns="35719" anchor="ctr">
              <a:spAutoFit/>
            </a:bodyPr>
            <a:lstStyle>
              <a:lvl1pPr>
                <a:defRPr sz="3200"/>
              </a:lvl1pPr>
            </a:lstStyle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sz="2250"/>
                <a:t>23</a:t>
              </a:r>
            </a:p>
          </p:txBody>
        </p:sp>
        <p:sp>
          <p:nvSpPr>
            <p:cNvPr id="231" name="Shape 231"/>
            <p:cNvSpPr/>
            <p:nvPr/>
          </p:nvSpPr>
          <p:spPr>
            <a:xfrm>
              <a:off x="7028945" y="4312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232" name="Shape 232"/>
            <p:cNvSpPr/>
            <p:nvPr/>
          </p:nvSpPr>
          <p:spPr>
            <a:xfrm>
              <a:off x="7615919" y="4312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233" name="Shape 233"/>
            <p:cNvSpPr/>
            <p:nvPr/>
          </p:nvSpPr>
          <p:spPr>
            <a:xfrm>
              <a:off x="8202891" y="4312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234" name="Shape 234"/>
            <p:cNvSpPr/>
            <p:nvPr/>
          </p:nvSpPr>
          <p:spPr>
            <a:xfrm>
              <a:off x="8789865" y="4312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235" name="Shape 235"/>
            <p:cNvSpPr/>
            <p:nvPr/>
          </p:nvSpPr>
          <p:spPr>
            <a:xfrm>
              <a:off x="9376838" y="4312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236" name="Shape 236"/>
            <p:cNvSpPr/>
            <p:nvPr/>
          </p:nvSpPr>
          <p:spPr>
            <a:xfrm>
              <a:off x="9963811" y="4312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237" name="Shape 237"/>
            <p:cNvSpPr/>
            <p:nvPr/>
          </p:nvSpPr>
          <p:spPr>
            <a:xfrm>
              <a:off x="10550785" y="4312365"/>
              <a:ext cx="507454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238" name="Shape 238"/>
            <p:cNvSpPr/>
            <p:nvPr/>
          </p:nvSpPr>
          <p:spPr>
            <a:xfrm>
              <a:off x="11137757" y="4312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239" name="Shape 239"/>
            <p:cNvSpPr/>
            <p:nvPr/>
          </p:nvSpPr>
          <p:spPr>
            <a:xfrm>
              <a:off x="7021382" y="4846286"/>
              <a:ext cx="517521" cy="5950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5719" tIns="35719" rIns="35719" bIns="35719" anchor="ctr">
              <a:spAutoFit/>
            </a:bodyPr>
            <a:lstStyle>
              <a:lvl1pPr>
                <a:defRPr sz="3200"/>
              </a:lvl1pPr>
            </a:lstStyle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sz="2250"/>
                <a:t>24</a:t>
              </a:r>
            </a:p>
          </p:txBody>
        </p:sp>
        <p:sp>
          <p:nvSpPr>
            <p:cNvPr id="240" name="Shape 240"/>
            <p:cNvSpPr/>
            <p:nvPr/>
          </p:nvSpPr>
          <p:spPr>
            <a:xfrm>
              <a:off x="11130195" y="4846286"/>
              <a:ext cx="517521" cy="5950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5719" tIns="35719" rIns="35719" bIns="35719" anchor="ctr">
              <a:spAutoFit/>
            </a:bodyPr>
            <a:lstStyle>
              <a:lvl1pPr>
                <a:defRPr sz="3200"/>
              </a:lvl1pPr>
            </a:lstStyle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sz="2250"/>
                <a:t>31</a:t>
              </a:r>
            </a:p>
          </p:txBody>
        </p:sp>
        <p:sp>
          <p:nvSpPr>
            <p:cNvPr id="241" name="Shape 241"/>
            <p:cNvSpPr/>
            <p:nvPr/>
          </p:nvSpPr>
          <p:spPr>
            <a:xfrm>
              <a:off x="1518624" y="5455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242" name="Shape 242"/>
            <p:cNvSpPr/>
            <p:nvPr/>
          </p:nvSpPr>
          <p:spPr>
            <a:xfrm>
              <a:off x="2105597" y="5455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243" name="Shape 243"/>
            <p:cNvSpPr/>
            <p:nvPr/>
          </p:nvSpPr>
          <p:spPr>
            <a:xfrm>
              <a:off x="2692570" y="5455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244" name="Shape 244"/>
            <p:cNvSpPr/>
            <p:nvPr/>
          </p:nvSpPr>
          <p:spPr>
            <a:xfrm>
              <a:off x="3279543" y="5455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245" name="Shape 245"/>
            <p:cNvSpPr/>
            <p:nvPr/>
          </p:nvSpPr>
          <p:spPr>
            <a:xfrm>
              <a:off x="3866517" y="5455365"/>
              <a:ext cx="507454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246" name="Shape 246"/>
            <p:cNvSpPr/>
            <p:nvPr/>
          </p:nvSpPr>
          <p:spPr>
            <a:xfrm>
              <a:off x="4453490" y="5455365"/>
              <a:ext cx="507454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247" name="Shape 247"/>
            <p:cNvSpPr/>
            <p:nvPr/>
          </p:nvSpPr>
          <p:spPr>
            <a:xfrm>
              <a:off x="5040463" y="5455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248" name="Shape 248"/>
            <p:cNvSpPr/>
            <p:nvPr/>
          </p:nvSpPr>
          <p:spPr>
            <a:xfrm>
              <a:off x="5627436" y="5455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249" name="Shape 249"/>
            <p:cNvSpPr/>
            <p:nvPr/>
          </p:nvSpPr>
          <p:spPr>
            <a:xfrm>
              <a:off x="1511061" y="5989286"/>
              <a:ext cx="517521" cy="5950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5719" tIns="35719" rIns="35719" bIns="35719" anchor="ctr">
              <a:spAutoFit/>
            </a:bodyPr>
            <a:lstStyle>
              <a:lvl1pPr>
                <a:defRPr sz="3200"/>
              </a:lvl1pPr>
            </a:lstStyle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sz="2250"/>
                <a:t>32</a:t>
              </a:r>
            </a:p>
          </p:txBody>
        </p:sp>
        <p:sp>
          <p:nvSpPr>
            <p:cNvPr id="250" name="Shape 250"/>
            <p:cNvSpPr/>
            <p:nvPr/>
          </p:nvSpPr>
          <p:spPr>
            <a:xfrm>
              <a:off x="5619874" y="5989286"/>
              <a:ext cx="517521" cy="5950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5719" tIns="35719" rIns="35719" bIns="35719" anchor="ctr">
              <a:spAutoFit/>
            </a:bodyPr>
            <a:lstStyle>
              <a:lvl1pPr>
                <a:defRPr sz="3200"/>
              </a:lvl1pPr>
            </a:lstStyle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sz="2250"/>
                <a:t>39</a:t>
              </a:r>
            </a:p>
          </p:txBody>
        </p:sp>
        <p:sp>
          <p:nvSpPr>
            <p:cNvPr id="251" name="Shape 251"/>
            <p:cNvSpPr/>
            <p:nvPr/>
          </p:nvSpPr>
          <p:spPr>
            <a:xfrm>
              <a:off x="7028945" y="5455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252" name="Shape 252"/>
            <p:cNvSpPr/>
            <p:nvPr/>
          </p:nvSpPr>
          <p:spPr>
            <a:xfrm>
              <a:off x="7615919" y="5455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253" name="Shape 253"/>
            <p:cNvSpPr/>
            <p:nvPr/>
          </p:nvSpPr>
          <p:spPr>
            <a:xfrm>
              <a:off x="8202891" y="5455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254" name="Shape 254"/>
            <p:cNvSpPr/>
            <p:nvPr/>
          </p:nvSpPr>
          <p:spPr>
            <a:xfrm>
              <a:off x="8789865" y="5455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255" name="Shape 255"/>
            <p:cNvSpPr/>
            <p:nvPr/>
          </p:nvSpPr>
          <p:spPr>
            <a:xfrm>
              <a:off x="9376838" y="5455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256" name="Shape 256"/>
            <p:cNvSpPr/>
            <p:nvPr/>
          </p:nvSpPr>
          <p:spPr>
            <a:xfrm>
              <a:off x="9963811" y="5455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257" name="Shape 257"/>
            <p:cNvSpPr/>
            <p:nvPr/>
          </p:nvSpPr>
          <p:spPr>
            <a:xfrm>
              <a:off x="10550785" y="5455365"/>
              <a:ext cx="507454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258" name="Shape 258"/>
            <p:cNvSpPr/>
            <p:nvPr/>
          </p:nvSpPr>
          <p:spPr>
            <a:xfrm>
              <a:off x="11137757" y="5455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259" name="Shape 259"/>
            <p:cNvSpPr/>
            <p:nvPr/>
          </p:nvSpPr>
          <p:spPr>
            <a:xfrm>
              <a:off x="7021382" y="5989286"/>
              <a:ext cx="517521" cy="5950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5719" tIns="35719" rIns="35719" bIns="35719" anchor="ctr">
              <a:spAutoFit/>
            </a:bodyPr>
            <a:lstStyle>
              <a:lvl1pPr>
                <a:defRPr sz="3200"/>
              </a:lvl1pPr>
            </a:lstStyle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sz="2250"/>
                <a:t>40</a:t>
              </a:r>
            </a:p>
          </p:txBody>
        </p:sp>
        <p:sp>
          <p:nvSpPr>
            <p:cNvPr id="260" name="Shape 260"/>
            <p:cNvSpPr/>
            <p:nvPr/>
          </p:nvSpPr>
          <p:spPr>
            <a:xfrm>
              <a:off x="11130195" y="5989286"/>
              <a:ext cx="517521" cy="5950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5719" tIns="35719" rIns="35719" bIns="35719" anchor="ctr">
              <a:spAutoFit/>
            </a:bodyPr>
            <a:lstStyle>
              <a:lvl1pPr>
                <a:defRPr sz="3200"/>
              </a:lvl1pPr>
            </a:lstStyle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sz="2250"/>
                <a:t>47</a:t>
              </a:r>
            </a:p>
          </p:txBody>
        </p:sp>
        <p:sp>
          <p:nvSpPr>
            <p:cNvPr id="261" name="Shape 261"/>
            <p:cNvSpPr/>
            <p:nvPr/>
          </p:nvSpPr>
          <p:spPr>
            <a:xfrm>
              <a:off x="1518624" y="6598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262" name="Shape 262"/>
            <p:cNvSpPr/>
            <p:nvPr/>
          </p:nvSpPr>
          <p:spPr>
            <a:xfrm>
              <a:off x="2105597" y="6598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263" name="Shape 263"/>
            <p:cNvSpPr/>
            <p:nvPr/>
          </p:nvSpPr>
          <p:spPr>
            <a:xfrm>
              <a:off x="2692570" y="6598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264" name="Shape 264"/>
            <p:cNvSpPr/>
            <p:nvPr/>
          </p:nvSpPr>
          <p:spPr>
            <a:xfrm>
              <a:off x="3279543" y="6598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265" name="Shape 265"/>
            <p:cNvSpPr/>
            <p:nvPr/>
          </p:nvSpPr>
          <p:spPr>
            <a:xfrm>
              <a:off x="3866517" y="6598365"/>
              <a:ext cx="507454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266" name="Shape 266"/>
            <p:cNvSpPr/>
            <p:nvPr/>
          </p:nvSpPr>
          <p:spPr>
            <a:xfrm>
              <a:off x="4453490" y="6598365"/>
              <a:ext cx="507454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267" name="Shape 267"/>
            <p:cNvSpPr/>
            <p:nvPr/>
          </p:nvSpPr>
          <p:spPr>
            <a:xfrm>
              <a:off x="5040463" y="6598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268" name="Shape 268"/>
            <p:cNvSpPr/>
            <p:nvPr/>
          </p:nvSpPr>
          <p:spPr>
            <a:xfrm>
              <a:off x="5627436" y="6598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269" name="Shape 269"/>
            <p:cNvSpPr/>
            <p:nvPr/>
          </p:nvSpPr>
          <p:spPr>
            <a:xfrm>
              <a:off x="1511061" y="7132287"/>
              <a:ext cx="517521" cy="5950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5719" tIns="35719" rIns="35719" bIns="35719" anchor="ctr">
              <a:spAutoFit/>
            </a:bodyPr>
            <a:lstStyle>
              <a:lvl1pPr>
                <a:defRPr sz="3200"/>
              </a:lvl1pPr>
            </a:lstStyle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sz="2250"/>
                <a:t>48</a:t>
              </a:r>
            </a:p>
          </p:txBody>
        </p:sp>
        <p:sp>
          <p:nvSpPr>
            <p:cNvPr id="270" name="Shape 270"/>
            <p:cNvSpPr/>
            <p:nvPr/>
          </p:nvSpPr>
          <p:spPr>
            <a:xfrm>
              <a:off x="5619874" y="7132287"/>
              <a:ext cx="517521" cy="5950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5719" tIns="35719" rIns="35719" bIns="35719" anchor="ctr">
              <a:spAutoFit/>
            </a:bodyPr>
            <a:lstStyle>
              <a:lvl1pPr>
                <a:defRPr sz="3200"/>
              </a:lvl1pPr>
            </a:lstStyle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sz="2250"/>
                <a:t>55</a:t>
              </a:r>
            </a:p>
          </p:txBody>
        </p:sp>
        <p:sp>
          <p:nvSpPr>
            <p:cNvPr id="271" name="Shape 271"/>
            <p:cNvSpPr/>
            <p:nvPr/>
          </p:nvSpPr>
          <p:spPr>
            <a:xfrm>
              <a:off x="7028945" y="6598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272" name="Shape 272"/>
            <p:cNvSpPr/>
            <p:nvPr/>
          </p:nvSpPr>
          <p:spPr>
            <a:xfrm>
              <a:off x="7615919" y="6598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273" name="Shape 273"/>
            <p:cNvSpPr/>
            <p:nvPr/>
          </p:nvSpPr>
          <p:spPr>
            <a:xfrm>
              <a:off x="8202891" y="6598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274" name="Shape 274"/>
            <p:cNvSpPr/>
            <p:nvPr/>
          </p:nvSpPr>
          <p:spPr>
            <a:xfrm>
              <a:off x="8789865" y="6598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275" name="Shape 275"/>
            <p:cNvSpPr/>
            <p:nvPr/>
          </p:nvSpPr>
          <p:spPr>
            <a:xfrm>
              <a:off x="9376838" y="6598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276" name="Shape 276"/>
            <p:cNvSpPr/>
            <p:nvPr/>
          </p:nvSpPr>
          <p:spPr>
            <a:xfrm>
              <a:off x="9963811" y="6598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277" name="Shape 277"/>
            <p:cNvSpPr/>
            <p:nvPr/>
          </p:nvSpPr>
          <p:spPr>
            <a:xfrm>
              <a:off x="10550785" y="6598365"/>
              <a:ext cx="507454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278" name="Shape 278"/>
            <p:cNvSpPr/>
            <p:nvPr/>
          </p:nvSpPr>
          <p:spPr>
            <a:xfrm>
              <a:off x="11137757" y="6598365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279" name="Shape 279"/>
            <p:cNvSpPr/>
            <p:nvPr/>
          </p:nvSpPr>
          <p:spPr>
            <a:xfrm>
              <a:off x="7021382" y="7132287"/>
              <a:ext cx="517521" cy="5950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5719" tIns="35719" rIns="35719" bIns="35719" anchor="ctr">
              <a:spAutoFit/>
            </a:bodyPr>
            <a:lstStyle>
              <a:lvl1pPr>
                <a:defRPr sz="3200"/>
              </a:lvl1pPr>
            </a:lstStyle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sz="2250"/>
                <a:t>56</a:t>
              </a:r>
            </a:p>
          </p:txBody>
        </p:sp>
        <p:sp>
          <p:nvSpPr>
            <p:cNvPr id="280" name="Shape 280"/>
            <p:cNvSpPr/>
            <p:nvPr/>
          </p:nvSpPr>
          <p:spPr>
            <a:xfrm>
              <a:off x="11130195" y="7132287"/>
              <a:ext cx="517521" cy="5950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5719" tIns="35719" rIns="35719" bIns="35719" anchor="ctr">
              <a:spAutoFit/>
            </a:bodyPr>
            <a:lstStyle>
              <a:lvl1pPr>
                <a:defRPr sz="3200"/>
              </a:lvl1pPr>
            </a:lstStyle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sz="2250"/>
                <a:t>63</a:t>
              </a:r>
            </a:p>
          </p:txBody>
        </p:sp>
      </p:grpSp>
      <p:sp>
        <p:nvSpPr>
          <p:cNvPr id="84" name="TextBox 83"/>
          <p:cNvSpPr txBox="1"/>
          <p:nvPr/>
        </p:nvSpPr>
        <p:spPr>
          <a:xfrm>
            <a:off x="4161505" y="5747927"/>
            <a:ext cx="44390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Helvetica" pitchFamily="2" charset="0"/>
              </a:rPr>
              <a:t>Assume each block is 4KB</a:t>
            </a:r>
          </a:p>
        </p:txBody>
      </p:sp>
    </p:spTree>
    <p:extLst>
      <p:ext uri="{BB962C8B-B14F-4D97-AF65-F5344CB8AC3E}">
        <p14:creationId xmlns:p14="http://schemas.microsoft.com/office/powerpoint/2010/main" val="1010063126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56"/>
              <a:t>Data Blocks</a:t>
            </a:r>
          </a:p>
        </p:txBody>
      </p:sp>
      <p:grpSp>
        <p:nvGrpSpPr>
          <p:cNvPr id="83" name="Group 82"/>
          <p:cNvGrpSpPr/>
          <p:nvPr/>
        </p:nvGrpSpPr>
        <p:grpSpPr>
          <a:xfrm>
            <a:off x="2318805" y="2242143"/>
            <a:ext cx="7127336" cy="3204813"/>
            <a:chOff x="1431543" y="2045826"/>
            <a:chExt cx="10136655" cy="4557957"/>
          </a:xfrm>
        </p:grpSpPr>
        <p:sp>
          <p:nvSpPr>
            <p:cNvPr id="283" name="Shape 283"/>
            <p:cNvSpPr/>
            <p:nvPr/>
          </p:nvSpPr>
          <p:spPr>
            <a:xfrm>
              <a:off x="1536541" y="2579747"/>
              <a:ext cx="310057" cy="5950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5719" tIns="35719" rIns="35719" bIns="35719" anchor="ctr">
              <a:spAutoFit/>
            </a:bodyPr>
            <a:lstStyle>
              <a:lvl1pPr>
                <a:defRPr sz="3200"/>
              </a:lvl1pPr>
            </a:lstStyle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sz="2250" dirty="0"/>
                <a:t>0</a:t>
              </a:r>
            </a:p>
          </p:txBody>
        </p:sp>
        <p:sp>
          <p:nvSpPr>
            <p:cNvPr id="284" name="Shape 284"/>
            <p:cNvSpPr/>
            <p:nvPr/>
          </p:nvSpPr>
          <p:spPr>
            <a:xfrm>
              <a:off x="5645353" y="2579747"/>
              <a:ext cx="310057" cy="5950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5719" tIns="35719" rIns="35719" bIns="35719" anchor="ctr">
              <a:spAutoFit/>
            </a:bodyPr>
            <a:lstStyle>
              <a:lvl1pPr>
                <a:defRPr sz="3200"/>
              </a:lvl1pPr>
            </a:lstStyle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sz="2250"/>
                <a:t>7</a:t>
              </a:r>
            </a:p>
          </p:txBody>
        </p:sp>
        <p:sp>
          <p:nvSpPr>
            <p:cNvPr id="285" name="Shape 285"/>
            <p:cNvSpPr/>
            <p:nvPr/>
          </p:nvSpPr>
          <p:spPr>
            <a:xfrm>
              <a:off x="6949427" y="2045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286" name="Shape 286"/>
            <p:cNvSpPr/>
            <p:nvPr/>
          </p:nvSpPr>
          <p:spPr>
            <a:xfrm>
              <a:off x="7536400" y="2045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287" name="Shape 287"/>
            <p:cNvSpPr/>
            <p:nvPr/>
          </p:nvSpPr>
          <p:spPr>
            <a:xfrm>
              <a:off x="8123373" y="2045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288" name="Shape 288"/>
            <p:cNvSpPr/>
            <p:nvPr/>
          </p:nvSpPr>
          <p:spPr>
            <a:xfrm>
              <a:off x="8710346" y="2045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289" name="Shape 289"/>
            <p:cNvSpPr/>
            <p:nvPr/>
          </p:nvSpPr>
          <p:spPr>
            <a:xfrm>
              <a:off x="9297320" y="2045826"/>
              <a:ext cx="507454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290" name="Shape 290"/>
            <p:cNvSpPr/>
            <p:nvPr/>
          </p:nvSpPr>
          <p:spPr>
            <a:xfrm>
              <a:off x="9884293" y="2045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291" name="Shape 291"/>
            <p:cNvSpPr/>
            <p:nvPr/>
          </p:nvSpPr>
          <p:spPr>
            <a:xfrm>
              <a:off x="10471266" y="2045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292" name="Shape 292"/>
            <p:cNvSpPr/>
            <p:nvPr/>
          </p:nvSpPr>
          <p:spPr>
            <a:xfrm>
              <a:off x="11058239" y="2045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293" name="Shape 293"/>
            <p:cNvSpPr/>
            <p:nvPr/>
          </p:nvSpPr>
          <p:spPr>
            <a:xfrm>
              <a:off x="7046862" y="2579747"/>
              <a:ext cx="310057" cy="5950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5719" tIns="35719" rIns="35719" bIns="35719" anchor="ctr">
              <a:spAutoFit/>
            </a:bodyPr>
            <a:lstStyle>
              <a:lvl1pPr>
                <a:defRPr sz="3200"/>
              </a:lvl1pPr>
            </a:lstStyle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sz="2250"/>
                <a:t>8</a:t>
              </a:r>
            </a:p>
          </p:txBody>
        </p:sp>
        <p:sp>
          <p:nvSpPr>
            <p:cNvPr id="294" name="Shape 294"/>
            <p:cNvSpPr/>
            <p:nvPr/>
          </p:nvSpPr>
          <p:spPr>
            <a:xfrm>
              <a:off x="11050677" y="2579747"/>
              <a:ext cx="517521" cy="5950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5719" tIns="35719" rIns="35719" bIns="35719" anchor="ctr">
              <a:spAutoFit/>
            </a:bodyPr>
            <a:lstStyle>
              <a:lvl1pPr>
                <a:defRPr sz="3200"/>
              </a:lvl1pPr>
            </a:lstStyle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sz="2250"/>
                <a:t>15</a:t>
              </a:r>
            </a:p>
          </p:txBody>
        </p:sp>
        <p:sp>
          <p:nvSpPr>
            <p:cNvPr id="295" name="Shape 295"/>
            <p:cNvSpPr/>
            <p:nvPr/>
          </p:nvSpPr>
          <p:spPr>
            <a:xfrm>
              <a:off x="1439106" y="3188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296" name="Shape 296"/>
            <p:cNvSpPr/>
            <p:nvPr/>
          </p:nvSpPr>
          <p:spPr>
            <a:xfrm>
              <a:off x="2026079" y="3188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297" name="Shape 297"/>
            <p:cNvSpPr/>
            <p:nvPr/>
          </p:nvSpPr>
          <p:spPr>
            <a:xfrm>
              <a:off x="2613052" y="3188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298" name="Shape 298"/>
            <p:cNvSpPr/>
            <p:nvPr/>
          </p:nvSpPr>
          <p:spPr>
            <a:xfrm>
              <a:off x="3200025" y="3188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299" name="Shape 299"/>
            <p:cNvSpPr/>
            <p:nvPr/>
          </p:nvSpPr>
          <p:spPr>
            <a:xfrm>
              <a:off x="3786999" y="3188826"/>
              <a:ext cx="507454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300" name="Shape 300"/>
            <p:cNvSpPr/>
            <p:nvPr/>
          </p:nvSpPr>
          <p:spPr>
            <a:xfrm>
              <a:off x="4373972" y="3188826"/>
              <a:ext cx="507454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301" name="Shape 301"/>
            <p:cNvSpPr/>
            <p:nvPr/>
          </p:nvSpPr>
          <p:spPr>
            <a:xfrm>
              <a:off x="4960945" y="3188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302" name="Shape 302"/>
            <p:cNvSpPr/>
            <p:nvPr/>
          </p:nvSpPr>
          <p:spPr>
            <a:xfrm>
              <a:off x="5547918" y="3188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303" name="Shape 303"/>
            <p:cNvSpPr/>
            <p:nvPr/>
          </p:nvSpPr>
          <p:spPr>
            <a:xfrm>
              <a:off x="1431543" y="3722747"/>
              <a:ext cx="517521" cy="5950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5719" tIns="35719" rIns="35719" bIns="35719" anchor="ctr">
              <a:spAutoFit/>
            </a:bodyPr>
            <a:lstStyle>
              <a:lvl1pPr>
                <a:defRPr sz="3200"/>
              </a:lvl1pPr>
            </a:lstStyle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sz="2250" dirty="0"/>
                <a:t>16</a:t>
              </a:r>
            </a:p>
          </p:txBody>
        </p:sp>
        <p:sp>
          <p:nvSpPr>
            <p:cNvPr id="304" name="Shape 304"/>
            <p:cNvSpPr/>
            <p:nvPr/>
          </p:nvSpPr>
          <p:spPr>
            <a:xfrm>
              <a:off x="5540356" y="3722747"/>
              <a:ext cx="517521" cy="5950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5719" tIns="35719" rIns="35719" bIns="35719" anchor="ctr">
              <a:spAutoFit/>
            </a:bodyPr>
            <a:lstStyle>
              <a:lvl1pPr>
                <a:defRPr sz="3200"/>
              </a:lvl1pPr>
            </a:lstStyle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sz="2250"/>
                <a:t>23</a:t>
              </a:r>
            </a:p>
          </p:txBody>
        </p:sp>
        <p:sp>
          <p:nvSpPr>
            <p:cNvPr id="305" name="Shape 305"/>
            <p:cNvSpPr/>
            <p:nvPr/>
          </p:nvSpPr>
          <p:spPr>
            <a:xfrm>
              <a:off x="6949427" y="3188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306" name="Shape 306"/>
            <p:cNvSpPr/>
            <p:nvPr/>
          </p:nvSpPr>
          <p:spPr>
            <a:xfrm>
              <a:off x="7536401" y="3188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307" name="Shape 307"/>
            <p:cNvSpPr/>
            <p:nvPr/>
          </p:nvSpPr>
          <p:spPr>
            <a:xfrm>
              <a:off x="8123373" y="3188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308" name="Shape 308"/>
            <p:cNvSpPr/>
            <p:nvPr/>
          </p:nvSpPr>
          <p:spPr>
            <a:xfrm>
              <a:off x="8710347" y="3188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309" name="Shape 309"/>
            <p:cNvSpPr/>
            <p:nvPr/>
          </p:nvSpPr>
          <p:spPr>
            <a:xfrm>
              <a:off x="9297320" y="3188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310" name="Shape 310"/>
            <p:cNvSpPr/>
            <p:nvPr/>
          </p:nvSpPr>
          <p:spPr>
            <a:xfrm>
              <a:off x="9884293" y="3188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311" name="Shape 311"/>
            <p:cNvSpPr/>
            <p:nvPr/>
          </p:nvSpPr>
          <p:spPr>
            <a:xfrm>
              <a:off x="10471267" y="3188826"/>
              <a:ext cx="507454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312" name="Shape 312"/>
            <p:cNvSpPr/>
            <p:nvPr/>
          </p:nvSpPr>
          <p:spPr>
            <a:xfrm>
              <a:off x="11058239" y="3188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313" name="Shape 313"/>
            <p:cNvSpPr/>
            <p:nvPr/>
          </p:nvSpPr>
          <p:spPr>
            <a:xfrm>
              <a:off x="6941864" y="3722747"/>
              <a:ext cx="517521" cy="5950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5719" tIns="35719" rIns="35719" bIns="35719" anchor="ctr">
              <a:spAutoFit/>
            </a:bodyPr>
            <a:lstStyle>
              <a:lvl1pPr>
                <a:defRPr sz="3200"/>
              </a:lvl1pPr>
            </a:lstStyle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sz="2250"/>
                <a:t>24</a:t>
              </a:r>
            </a:p>
          </p:txBody>
        </p:sp>
        <p:sp>
          <p:nvSpPr>
            <p:cNvPr id="314" name="Shape 314"/>
            <p:cNvSpPr/>
            <p:nvPr/>
          </p:nvSpPr>
          <p:spPr>
            <a:xfrm>
              <a:off x="11050677" y="3722747"/>
              <a:ext cx="517521" cy="5950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5719" tIns="35719" rIns="35719" bIns="35719" anchor="ctr">
              <a:spAutoFit/>
            </a:bodyPr>
            <a:lstStyle>
              <a:lvl1pPr>
                <a:defRPr sz="3200"/>
              </a:lvl1pPr>
            </a:lstStyle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sz="2250"/>
                <a:t>31</a:t>
              </a:r>
            </a:p>
          </p:txBody>
        </p:sp>
        <p:sp>
          <p:nvSpPr>
            <p:cNvPr id="315" name="Shape 315"/>
            <p:cNvSpPr/>
            <p:nvPr/>
          </p:nvSpPr>
          <p:spPr>
            <a:xfrm>
              <a:off x="1439106" y="4331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316" name="Shape 316"/>
            <p:cNvSpPr/>
            <p:nvPr/>
          </p:nvSpPr>
          <p:spPr>
            <a:xfrm>
              <a:off x="2026079" y="4331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317" name="Shape 317"/>
            <p:cNvSpPr/>
            <p:nvPr/>
          </p:nvSpPr>
          <p:spPr>
            <a:xfrm>
              <a:off x="2613052" y="4331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318" name="Shape 318"/>
            <p:cNvSpPr/>
            <p:nvPr/>
          </p:nvSpPr>
          <p:spPr>
            <a:xfrm>
              <a:off x="3200025" y="4331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319" name="Shape 319"/>
            <p:cNvSpPr/>
            <p:nvPr/>
          </p:nvSpPr>
          <p:spPr>
            <a:xfrm>
              <a:off x="3786999" y="4331826"/>
              <a:ext cx="507454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320" name="Shape 320"/>
            <p:cNvSpPr/>
            <p:nvPr/>
          </p:nvSpPr>
          <p:spPr>
            <a:xfrm>
              <a:off x="4373972" y="4331826"/>
              <a:ext cx="507454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321" name="Shape 321"/>
            <p:cNvSpPr/>
            <p:nvPr/>
          </p:nvSpPr>
          <p:spPr>
            <a:xfrm>
              <a:off x="4960945" y="4331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322" name="Shape 322"/>
            <p:cNvSpPr/>
            <p:nvPr/>
          </p:nvSpPr>
          <p:spPr>
            <a:xfrm>
              <a:off x="5547918" y="4331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323" name="Shape 323"/>
            <p:cNvSpPr/>
            <p:nvPr/>
          </p:nvSpPr>
          <p:spPr>
            <a:xfrm>
              <a:off x="1431543" y="4865747"/>
              <a:ext cx="517521" cy="5950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5719" tIns="35719" rIns="35719" bIns="35719" anchor="ctr">
              <a:spAutoFit/>
            </a:bodyPr>
            <a:lstStyle>
              <a:lvl1pPr>
                <a:defRPr sz="3200"/>
              </a:lvl1pPr>
            </a:lstStyle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sz="2250"/>
                <a:t>32</a:t>
              </a:r>
            </a:p>
          </p:txBody>
        </p:sp>
        <p:sp>
          <p:nvSpPr>
            <p:cNvPr id="324" name="Shape 324"/>
            <p:cNvSpPr/>
            <p:nvPr/>
          </p:nvSpPr>
          <p:spPr>
            <a:xfrm>
              <a:off x="5540356" y="4865747"/>
              <a:ext cx="517521" cy="5950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5719" tIns="35719" rIns="35719" bIns="35719" anchor="ctr">
              <a:spAutoFit/>
            </a:bodyPr>
            <a:lstStyle>
              <a:lvl1pPr>
                <a:defRPr sz="3200"/>
              </a:lvl1pPr>
            </a:lstStyle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sz="2250"/>
                <a:t>39</a:t>
              </a:r>
            </a:p>
          </p:txBody>
        </p:sp>
        <p:sp>
          <p:nvSpPr>
            <p:cNvPr id="325" name="Shape 325"/>
            <p:cNvSpPr/>
            <p:nvPr/>
          </p:nvSpPr>
          <p:spPr>
            <a:xfrm>
              <a:off x="6949427" y="4331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326" name="Shape 326"/>
            <p:cNvSpPr/>
            <p:nvPr/>
          </p:nvSpPr>
          <p:spPr>
            <a:xfrm>
              <a:off x="7536401" y="4331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327" name="Shape 327"/>
            <p:cNvSpPr/>
            <p:nvPr/>
          </p:nvSpPr>
          <p:spPr>
            <a:xfrm>
              <a:off x="8123373" y="4331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328" name="Shape 328"/>
            <p:cNvSpPr/>
            <p:nvPr/>
          </p:nvSpPr>
          <p:spPr>
            <a:xfrm>
              <a:off x="8710347" y="4331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329" name="Shape 329"/>
            <p:cNvSpPr/>
            <p:nvPr/>
          </p:nvSpPr>
          <p:spPr>
            <a:xfrm>
              <a:off x="9297320" y="4331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330" name="Shape 330"/>
            <p:cNvSpPr/>
            <p:nvPr/>
          </p:nvSpPr>
          <p:spPr>
            <a:xfrm>
              <a:off x="9884293" y="4331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331" name="Shape 331"/>
            <p:cNvSpPr/>
            <p:nvPr/>
          </p:nvSpPr>
          <p:spPr>
            <a:xfrm>
              <a:off x="10471267" y="4331826"/>
              <a:ext cx="507454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332" name="Shape 332"/>
            <p:cNvSpPr/>
            <p:nvPr/>
          </p:nvSpPr>
          <p:spPr>
            <a:xfrm>
              <a:off x="11058239" y="4331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333" name="Shape 333"/>
            <p:cNvSpPr/>
            <p:nvPr/>
          </p:nvSpPr>
          <p:spPr>
            <a:xfrm>
              <a:off x="6941864" y="4865747"/>
              <a:ext cx="517521" cy="5950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5719" tIns="35719" rIns="35719" bIns="35719" anchor="ctr">
              <a:spAutoFit/>
            </a:bodyPr>
            <a:lstStyle>
              <a:lvl1pPr>
                <a:defRPr sz="3200"/>
              </a:lvl1pPr>
            </a:lstStyle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sz="2250"/>
                <a:t>40</a:t>
              </a:r>
            </a:p>
          </p:txBody>
        </p:sp>
        <p:sp>
          <p:nvSpPr>
            <p:cNvPr id="334" name="Shape 334"/>
            <p:cNvSpPr/>
            <p:nvPr/>
          </p:nvSpPr>
          <p:spPr>
            <a:xfrm>
              <a:off x="11050677" y="4865747"/>
              <a:ext cx="517521" cy="5950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5719" tIns="35719" rIns="35719" bIns="35719" anchor="ctr">
              <a:spAutoFit/>
            </a:bodyPr>
            <a:lstStyle>
              <a:lvl1pPr>
                <a:defRPr sz="3200"/>
              </a:lvl1pPr>
            </a:lstStyle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sz="2250"/>
                <a:t>47</a:t>
              </a:r>
            </a:p>
          </p:txBody>
        </p:sp>
        <p:sp>
          <p:nvSpPr>
            <p:cNvPr id="335" name="Shape 335"/>
            <p:cNvSpPr/>
            <p:nvPr/>
          </p:nvSpPr>
          <p:spPr>
            <a:xfrm>
              <a:off x="1439106" y="5474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336" name="Shape 336"/>
            <p:cNvSpPr/>
            <p:nvPr/>
          </p:nvSpPr>
          <p:spPr>
            <a:xfrm>
              <a:off x="2026079" y="5474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337" name="Shape 337"/>
            <p:cNvSpPr/>
            <p:nvPr/>
          </p:nvSpPr>
          <p:spPr>
            <a:xfrm>
              <a:off x="2613052" y="5474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338" name="Shape 338"/>
            <p:cNvSpPr/>
            <p:nvPr/>
          </p:nvSpPr>
          <p:spPr>
            <a:xfrm>
              <a:off x="3200025" y="5474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339" name="Shape 339"/>
            <p:cNvSpPr/>
            <p:nvPr/>
          </p:nvSpPr>
          <p:spPr>
            <a:xfrm>
              <a:off x="3786999" y="5474826"/>
              <a:ext cx="507454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340" name="Shape 340"/>
            <p:cNvSpPr/>
            <p:nvPr/>
          </p:nvSpPr>
          <p:spPr>
            <a:xfrm>
              <a:off x="4373972" y="5474826"/>
              <a:ext cx="507454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341" name="Shape 341"/>
            <p:cNvSpPr/>
            <p:nvPr/>
          </p:nvSpPr>
          <p:spPr>
            <a:xfrm>
              <a:off x="4960945" y="5474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342" name="Shape 342"/>
            <p:cNvSpPr/>
            <p:nvPr/>
          </p:nvSpPr>
          <p:spPr>
            <a:xfrm>
              <a:off x="5547918" y="5474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343" name="Shape 343"/>
            <p:cNvSpPr/>
            <p:nvPr/>
          </p:nvSpPr>
          <p:spPr>
            <a:xfrm>
              <a:off x="1431543" y="6008748"/>
              <a:ext cx="517521" cy="5950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5719" tIns="35719" rIns="35719" bIns="35719" anchor="ctr">
              <a:spAutoFit/>
            </a:bodyPr>
            <a:lstStyle>
              <a:lvl1pPr>
                <a:defRPr sz="3200"/>
              </a:lvl1pPr>
            </a:lstStyle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sz="2250"/>
                <a:t>48</a:t>
              </a:r>
            </a:p>
          </p:txBody>
        </p:sp>
        <p:sp>
          <p:nvSpPr>
            <p:cNvPr id="344" name="Shape 344"/>
            <p:cNvSpPr/>
            <p:nvPr/>
          </p:nvSpPr>
          <p:spPr>
            <a:xfrm>
              <a:off x="5540356" y="6008748"/>
              <a:ext cx="517521" cy="5950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5719" tIns="35719" rIns="35719" bIns="35719" anchor="ctr">
              <a:spAutoFit/>
            </a:bodyPr>
            <a:lstStyle>
              <a:lvl1pPr>
                <a:defRPr sz="3200"/>
              </a:lvl1pPr>
            </a:lstStyle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sz="2250"/>
                <a:t>55</a:t>
              </a:r>
            </a:p>
          </p:txBody>
        </p:sp>
        <p:sp>
          <p:nvSpPr>
            <p:cNvPr id="345" name="Shape 345"/>
            <p:cNvSpPr/>
            <p:nvPr/>
          </p:nvSpPr>
          <p:spPr>
            <a:xfrm>
              <a:off x="6949427" y="5474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346" name="Shape 346"/>
            <p:cNvSpPr/>
            <p:nvPr/>
          </p:nvSpPr>
          <p:spPr>
            <a:xfrm>
              <a:off x="7536401" y="5474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347" name="Shape 347"/>
            <p:cNvSpPr/>
            <p:nvPr/>
          </p:nvSpPr>
          <p:spPr>
            <a:xfrm>
              <a:off x="8123373" y="5474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348" name="Shape 348"/>
            <p:cNvSpPr/>
            <p:nvPr/>
          </p:nvSpPr>
          <p:spPr>
            <a:xfrm>
              <a:off x="8710347" y="5474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349" name="Shape 349"/>
            <p:cNvSpPr/>
            <p:nvPr/>
          </p:nvSpPr>
          <p:spPr>
            <a:xfrm>
              <a:off x="9297320" y="5474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350" name="Shape 350"/>
            <p:cNvSpPr/>
            <p:nvPr/>
          </p:nvSpPr>
          <p:spPr>
            <a:xfrm>
              <a:off x="9884293" y="5474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351" name="Shape 351"/>
            <p:cNvSpPr/>
            <p:nvPr/>
          </p:nvSpPr>
          <p:spPr>
            <a:xfrm>
              <a:off x="10471267" y="5474826"/>
              <a:ext cx="507454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352" name="Shape 352"/>
            <p:cNvSpPr/>
            <p:nvPr/>
          </p:nvSpPr>
          <p:spPr>
            <a:xfrm>
              <a:off x="11058239" y="5474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353" name="Shape 353"/>
            <p:cNvSpPr/>
            <p:nvPr/>
          </p:nvSpPr>
          <p:spPr>
            <a:xfrm>
              <a:off x="6941864" y="6008748"/>
              <a:ext cx="517521" cy="5950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5719" tIns="35719" rIns="35719" bIns="35719" anchor="ctr">
              <a:spAutoFit/>
            </a:bodyPr>
            <a:lstStyle>
              <a:lvl1pPr>
                <a:defRPr sz="3200"/>
              </a:lvl1pPr>
            </a:lstStyle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sz="2250"/>
                <a:t>56</a:t>
              </a:r>
            </a:p>
          </p:txBody>
        </p:sp>
        <p:sp>
          <p:nvSpPr>
            <p:cNvPr id="354" name="Shape 354"/>
            <p:cNvSpPr/>
            <p:nvPr/>
          </p:nvSpPr>
          <p:spPr>
            <a:xfrm>
              <a:off x="11050677" y="6008748"/>
              <a:ext cx="517521" cy="5950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5719" tIns="35719" rIns="35719" bIns="35719" anchor="ctr">
              <a:spAutoFit/>
            </a:bodyPr>
            <a:lstStyle>
              <a:lvl1pPr>
                <a:defRPr sz="3200"/>
              </a:lvl1pPr>
            </a:lstStyle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sz="2250"/>
                <a:t>63</a:t>
              </a:r>
            </a:p>
          </p:txBody>
        </p:sp>
        <p:sp>
          <p:nvSpPr>
            <p:cNvPr id="355" name="Shape 355"/>
            <p:cNvSpPr/>
            <p:nvPr/>
          </p:nvSpPr>
          <p:spPr>
            <a:xfrm>
              <a:off x="1439106" y="2045826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356" name="Shape 356"/>
            <p:cNvSpPr/>
            <p:nvPr/>
          </p:nvSpPr>
          <p:spPr>
            <a:xfrm>
              <a:off x="2026079" y="2045826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357" name="Shape 357"/>
            <p:cNvSpPr/>
            <p:nvPr/>
          </p:nvSpPr>
          <p:spPr>
            <a:xfrm>
              <a:off x="2613052" y="2045826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358" name="Shape 358"/>
            <p:cNvSpPr/>
            <p:nvPr/>
          </p:nvSpPr>
          <p:spPr>
            <a:xfrm>
              <a:off x="3200025" y="2045826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359" name="Shape 359"/>
            <p:cNvSpPr/>
            <p:nvPr/>
          </p:nvSpPr>
          <p:spPr>
            <a:xfrm>
              <a:off x="3786999" y="2045826"/>
              <a:ext cx="507454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360" name="Shape 360"/>
            <p:cNvSpPr/>
            <p:nvPr/>
          </p:nvSpPr>
          <p:spPr>
            <a:xfrm>
              <a:off x="4373972" y="2045826"/>
              <a:ext cx="507454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361" name="Shape 361"/>
            <p:cNvSpPr/>
            <p:nvPr/>
          </p:nvSpPr>
          <p:spPr>
            <a:xfrm>
              <a:off x="4960945" y="2045826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362" name="Shape 362"/>
            <p:cNvSpPr/>
            <p:nvPr/>
          </p:nvSpPr>
          <p:spPr>
            <a:xfrm>
              <a:off x="5547918" y="2045826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>
                  <a:solidFill>
                    <a:schemeClr val="tx1"/>
                  </a:solidFill>
                </a:rPr>
                <a:t>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51989060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56"/>
              <a:t>Inodes</a:t>
            </a:r>
          </a:p>
        </p:txBody>
      </p:sp>
      <p:grpSp>
        <p:nvGrpSpPr>
          <p:cNvPr id="83" name="Group 82"/>
          <p:cNvGrpSpPr/>
          <p:nvPr/>
        </p:nvGrpSpPr>
        <p:grpSpPr>
          <a:xfrm>
            <a:off x="2551213" y="1985417"/>
            <a:ext cx="7127336" cy="3204813"/>
            <a:chOff x="1431543" y="2045826"/>
            <a:chExt cx="10136655" cy="4557957"/>
          </a:xfrm>
        </p:grpSpPr>
        <p:sp>
          <p:nvSpPr>
            <p:cNvPr id="371" name="Shape 371"/>
            <p:cNvSpPr/>
            <p:nvPr/>
          </p:nvSpPr>
          <p:spPr>
            <a:xfrm>
              <a:off x="1536541" y="2579747"/>
              <a:ext cx="310057" cy="5950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5719" tIns="35719" rIns="35719" bIns="35719" anchor="ctr">
              <a:spAutoFit/>
            </a:bodyPr>
            <a:lstStyle>
              <a:lvl1pPr>
                <a:defRPr sz="3200"/>
              </a:lvl1pPr>
            </a:lstStyle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sz="2250" dirty="0"/>
                <a:t>0</a:t>
              </a:r>
            </a:p>
          </p:txBody>
        </p:sp>
        <p:sp>
          <p:nvSpPr>
            <p:cNvPr id="372" name="Shape 372"/>
            <p:cNvSpPr/>
            <p:nvPr/>
          </p:nvSpPr>
          <p:spPr>
            <a:xfrm>
              <a:off x="5645353" y="2579747"/>
              <a:ext cx="310057" cy="5950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5719" tIns="35719" rIns="35719" bIns="35719" anchor="ctr">
              <a:spAutoFit/>
            </a:bodyPr>
            <a:lstStyle>
              <a:lvl1pPr>
                <a:defRPr sz="3200"/>
              </a:lvl1pPr>
            </a:lstStyle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sz="2250"/>
                <a:t>7</a:t>
              </a:r>
            </a:p>
          </p:txBody>
        </p:sp>
        <p:sp>
          <p:nvSpPr>
            <p:cNvPr id="373" name="Shape 373"/>
            <p:cNvSpPr/>
            <p:nvPr/>
          </p:nvSpPr>
          <p:spPr>
            <a:xfrm>
              <a:off x="6949427" y="2045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374" name="Shape 374"/>
            <p:cNvSpPr/>
            <p:nvPr/>
          </p:nvSpPr>
          <p:spPr>
            <a:xfrm>
              <a:off x="7536400" y="2045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375" name="Shape 375"/>
            <p:cNvSpPr/>
            <p:nvPr/>
          </p:nvSpPr>
          <p:spPr>
            <a:xfrm>
              <a:off x="8123373" y="2045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376" name="Shape 376"/>
            <p:cNvSpPr/>
            <p:nvPr/>
          </p:nvSpPr>
          <p:spPr>
            <a:xfrm>
              <a:off x="8710346" y="2045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377" name="Shape 377"/>
            <p:cNvSpPr/>
            <p:nvPr/>
          </p:nvSpPr>
          <p:spPr>
            <a:xfrm>
              <a:off x="9297320" y="2045826"/>
              <a:ext cx="507454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378" name="Shape 378"/>
            <p:cNvSpPr/>
            <p:nvPr/>
          </p:nvSpPr>
          <p:spPr>
            <a:xfrm>
              <a:off x="9884293" y="2045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379" name="Shape 379"/>
            <p:cNvSpPr/>
            <p:nvPr/>
          </p:nvSpPr>
          <p:spPr>
            <a:xfrm>
              <a:off x="10471266" y="2045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380" name="Shape 380"/>
            <p:cNvSpPr/>
            <p:nvPr/>
          </p:nvSpPr>
          <p:spPr>
            <a:xfrm>
              <a:off x="11058239" y="2045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381" name="Shape 381"/>
            <p:cNvSpPr/>
            <p:nvPr/>
          </p:nvSpPr>
          <p:spPr>
            <a:xfrm>
              <a:off x="7046862" y="2579747"/>
              <a:ext cx="310057" cy="5950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5719" tIns="35719" rIns="35719" bIns="35719" anchor="ctr">
              <a:spAutoFit/>
            </a:bodyPr>
            <a:lstStyle>
              <a:lvl1pPr>
                <a:defRPr sz="3200"/>
              </a:lvl1pPr>
            </a:lstStyle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sz="2250"/>
                <a:t>8</a:t>
              </a:r>
            </a:p>
          </p:txBody>
        </p:sp>
        <p:sp>
          <p:nvSpPr>
            <p:cNvPr id="382" name="Shape 382"/>
            <p:cNvSpPr/>
            <p:nvPr/>
          </p:nvSpPr>
          <p:spPr>
            <a:xfrm>
              <a:off x="11050677" y="2579747"/>
              <a:ext cx="517521" cy="5950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5719" tIns="35719" rIns="35719" bIns="35719" anchor="ctr">
              <a:spAutoFit/>
            </a:bodyPr>
            <a:lstStyle>
              <a:lvl1pPr>
                <a:defRPr sz="3200"/>
              </a:lvl1pPr>
            </a:lstStyle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sz="2250"/>
                <a:t>15</a:t>
              </a:r>
            </a:p>
          </p:txBody>
        </p:sp>
        <p:sp>
          <p:nvSpPr>
            <p:cNvPr id="383" name="Shape 383"/>
            <p:cNvSpPr/>
            <p:nvPr/>
          </p:nvSpPr>
          <p:spPr>
            <a:xfrm>
              <a:off x="1439106" y="3188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384" name="Shape 384"/>
            <p:cNvSpPr/>
            <p:nvPr/>
          </p:nvSpPr>
          <p:spPr>
            <a:xfrm>
              <a:off x="2026079" y="3188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385" name="Shape 385"/>
            <p:cNvSpPr/>
            <p:nvPr/>
          </p:nvSpPr>
          <p:spPr>
            <a:xfrm>
              <a:off x="2613052" y="3188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386" name="Shape 386"/>
            <p:cNvSpPr/>
            <p:nvPr/>
          </p:nvSpPr>
          <p:spPr>
            <a:xfrm>
              <a:off x="3200025" y="3188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387" name="Shape 387"/>
            <p:cNvSpPr/>
            <p:nvPr/>
          </p:nvSpPr>
          <p:spPr>
            <a:xfrm>
              <a:off x="3786999" y="3188826"/>
              <a:ext cx="507454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388" name="Shape 388"/>
            <p:cNvSpPr/>
            <p:nvPr/>
          </p:nvSpPr>
          <p:spPr>
            <a:xfrm>
              <a:off x="4373972" y="3188826"/>
              <a:ext cx="507454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389" name="Shape 389"/>
            <p:cNvSpPr/>
            <p:nvPr/>
          </p:nvSpPr>
          <p:spPr>
            <a:xfrm>
              <a:off x="4960945" y="3188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390" name="Shape 390"/>
            <p:cNvSpPr/>
            <p:nvPr/>
          </p:nvSpPr>
          <p:spPr>
            <a:xfrm>
              <a:off x="5547918" y="3188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391" name="Shape 391"/>
            <p:cNvSpPr/>
            <p:nvPr/>
          </p:nvSpPr>
          <p:spPr>
            <a:xfrm>
              <a:off x="1431543" y="3722747"/>
              <a:ext cx="517521" cy="5950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5719" tIns="35719" rIns="35719" bIns="35719" anchor="ctr">
              <a:spAutoFit/>
            </a:bodyPr>
            <a:lstStyle>
              <a:lvl1pPr>
                <a:defRPr sz="3200"/>
              </a:lvl1pPr>
            </a:lstStyle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sz="2250"/>
                <a:t>16</a:t>
              </a:r>
            </a:p>
          </p:txBody>
        </p:sp>
        <p:sp>
          <p:nvSpPr>
            <p:cNvPr id="392" name="Shape 392"/>
            <p:cNvSpPr/>
            <p:nvPr/>
          </p:nvSpPr>
          <p:spPr>
            <a:xfrm>
              <a:off x="5540356" y="3722747"/>
              <a:ext cx="517521" cy="5950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5719" tIns="35719" rIns="35719" bIns="35719" anchor="ctr">
              <a:spAutoFit/>
            </a:bodyPr>
            <a:lstStyle>
              <a:lvl1pPr>
                <a:defRPr sz="3200"/>
              </a:lvl1pPr>
            </a:lstStyle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sz="2250"/>
                <a:t>23</a:t>
              </a:r>
            </a:p>
          </p:txBody>
        </p:sp>
        <p:sp>
          <p:nvSpPr>
            <p:cNvPr id="393" name="Shape 393"/>
            <p:cNvSpPr/>
            <p:nvPr/>
          </p:nvSpPr>
          <p:spPr>
            <a:xfrm>
              <a:off x="6949427" y="3188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394" name="Shape 394"/>
            <p:cNvSpPr/>
            <p:nvPr/>
          </p:nvSpPr>
          <p:spPr>
            <a:xfrm>
              <a:off x="7536401" y="3188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395" name="Shape 395"/>
            <p:cNvSpPr/>
            <p:nvPr/>
          </p:nvSpPr>
          <p:spPr>
            <a:xfrm>
              <a:off x="8123373" y="3188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396" name="Shape 396"/>
            <p:cNvSpPr/>
            <p:nvPr/>
          </p:nvSpPr>
          <p:spPr>
            <a:xfrm>
              <a:off x="8710347" y="3188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397" name="Shape 397"/>
            <p:cNvSpPr/>
            <p:nvPr/>
          </p:nvSpPr>
          <p:spPr>
            <a:xfrm>
              <a:off x="9297320" y="3188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398" name="Shape 398"/>
            <p:cNvSpPr/>
            <p:nvPr/>
          </p:nvSpPr>
          <p:spPr>
            <a:xfrm>
              <a:off x="9884293" y="3188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399" name="Shape 399"/>
            <p:cNvSpPr/>
            <p:nvPr/>
          </p:nvSpPr>
          <p:spPr>
            <a:xfrm>
              <a:off x="10471267" y="3188826"/>
              <a:ext cx="507454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400" name="Shape 400"/>
            <p:cNvSpPr/>
            <p:nvPr/>
          </p:nvSpPr>
          <p:spPr>
            <a:xfrm>
              <a:off x="11058239" y="3188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401" name="Shape 401"/>
            <p:cNvSpPr/>
            <p:nvPr/>
          </p:nvSpPr>
          <p:spPr>
            <a:xfrm>
              <a:off x="6941864" y="3722747"/>
              <a:ext cx="517521" cy="5950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5719" tIns="35719" rIns="35719" bIns="35719" anchor="ctr">
              <a:spAutoFit/>
            </a:bodyPr>
            <a:lstStyle>
              <a:lvl1pPr>
                <a:defRPr sz="3200"/>
              </a:lvl1pPr>
            </a:lstStyle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sz="2250"/>
                <a:t>24</a:t>
              </a:r>
            </a:p>
          </p:txBody>
        </p:sp>
        <p:sp>
          <p:nvSpPr>
            <p:cNvPr id="402" name="Shape 402"/>
            <p:cNvSpPr/>
            <p:nvPr/>
          </p:nvSpPr>
          <p:spPr>
            <a:xfrm>
              <a:off x="11050677" y="3722747"/>
              <a:ext cx="517521" cy="5950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5719" tIns="35719" rIns="35719" bIns="35719" anchor="ctr">
              <a:spAutoFit/>
            </a:bodyPr>
            <a:lstStyle>
              <a:lvl1pPr>
                <a:defRPr sz="3200"/>
              </a:lvl1pPr>
            </a:lstStyle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sz="2250"/>
                <a:t>31</a:t>
              </a:r>
            </a:p>
          </p:txBody>
        </p:sp>
        <p:sp>
          <p:nvSpPr>
            <p:cNvPr id="403" name="Shape 403"/>
            <p:cNvSpPr/>
            <p:nvPr/>
          </p:nvSpPr>
          <p:spPr>
            <a:xfrm>
              <a:off x="1439106" y="4331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404" name="Shape 404"/>
            <p:cNvSpPr/>
            <p:nvPr/>
          </p:nvSpPr>
          <p:spPr>
            <a:xfrm>
              <a:off x="2026079" y="4331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405" name="Shape 405"/>
            <p:cNvSpPr/>
            <p:nvPr/>
          </p:nvSpPr>
          <p:spPr>
            <a:xfrm>
              <a:off x="2613052" y="4331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406" name="Shape 406"/>
            <p:cNvSpPr/>
            <p:nvPr/>
          </p:nvSpPr>
          <p:spPr>
            <a:xfrm>
              <a:off x="3200025" y="4331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407" name="Shape 407"/>
            <p:cNvSpPr/>
            <p:nvPr/>
          </p:nvSpPr>
          <p:spPr>
            <a:xfrm>
              <a:off x="3786999" y="4331826"/>
              <a:ext cx="507454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408" name="Shape 408"/>
            <p:cNvSpPr/>
            <p:nvPr/>
          </p:nvSpPr>
          <p:spPr>
            <a:xfrm>
              <a:off x="4373972" y="4331826"/>
              <a:ext cx="507454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409" name="Shape 409"/>
            <p:cNvSpPr/>
            <p:nvPr/>
          </p:nvSpPr>
          <p:spPr>
            <a:xfrm>
              <a:off x="4960945" y="4331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410" name="Shape 410"/>
            <p:cNvSpPr/>
            <p:nvPr/>
          </p:nvSpPr>
          <p:spPr>
            <a:xfrm>
              <a:off x="5547918" y="4331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411" name="Shape 411"/>
            <p:cNvSpPr/>
            <p:nvPr/>
          </p:nvSpPr>
          <p:spPr>
            <a:xfrm>
              <a:off x="1431543" y="4865747"/>
              <a:ext cx="517521" cy="5950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5719" tIns="35719" rIns="35719" bIns="35719" anchor="ctr">
              <a:spAutoFit/>
            </a:bodyPr>
            <a:lstStyle>
              <a:lvl1pPr>
                <a:defRPr sz="3200"/>
              </a:lvl1pPr>
            </a:lstStyle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sz="2250"/>
                <a:t>32</a:t>
              </a:r>
            </a:p>
          </p:txBody>
        </p:sp>
        <p:sp>
          <p:nvSpPr>
            <p:cNvPr id="412" name="Shape 412"/>
            <p:cNvSpPr/>
            <p:nvPr/>
          </p:nvSpPr>
          <p:spPr>
            <a:xfrm>
              <a:off x="5540356" y="4865747"/>
              <a:ext cx="517521" cy="5950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5719" tIns="35719" rIns="35719" bIns="35719" anchor="ctr">
              <a:spAutoFit/>
            </a:bodyPr>
            <a:lstStyle>
              <a:lvl1pPr>
                <a:defRPr sz="3200"/>
              </a:lvl1pPr>
            </a:lstStyle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sz="2250"/>
                <a:t>39</a:t>
              </a:r>
            </a:p>
          </p:txBody>
        </p:sp>
        <p:sp>
          <p:nvSpPr>
            <p:cNvPr id="413" name="Shape 413"/>
            <p:cNvSpPr/>
            <p:nvPr/>
          </p:nvSpPr>
          <p:spPr>
            <a:xfrm>
              <a:off x="6949427" y="4331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414" name="Shape 414"/>
            <p:cNvSpPr/>
            <p:nvPr/>
          </p:nvSpPr>
          <p:spPr>
            <a:xfrm>
              <a:off x="7536401" y="4331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415" name="Shape 415"/>
            <p:cNvSpPr/>
            <p:nvPr/>
          </p:nvSpPr>
          <p:spPr>
            <a:xfrm>
              <a:off x="8123373" y="4331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416" name="Shape 416"/>
            <p:cNvSpPr/>
            <p:nvPr/>
          </p:nvSpPr>
          <p:spPr>
            <a:xfrm>
              <a:off x="8710347" y="4331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417" name="Shape 417"/>
            <p:cNvSpPr/>
            <p:nvPr/>
          </p:nvSpPr>
          <p:spPr>
            <a:xfrm>
              <a:off x="9297320" y="4331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418" name="Shape 418"/>
            <p:cNvSpPr/>
            <p:nvPr/>
          </p:nvSpPr>
          <p:spPr>
            <a:xfrm>
              <a:off x="9884293" y="4331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419" name="Shape 419"/>
            <p:cNvSpPr/>
            <p:nvPr/>
          </p:nvSpPr>
          <p:spPr>
            <a:xfrm>
              <a:off x="10471267" y="4331826"/>
              <a:ext cx="507454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420" name="Shape 420"/>
            <p:cNvSpPr/>
            <p:nvPr/>
          </p:nvSpPr>
          <p:spPr>
            <a:xfrm>
              <a:off x="11058239" y="4331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421" name="Shape 421"/>
            <p:cNvSpPr/>
            <p:nvPr/>
          </p:nvSpPr>
          <p:spPr>
            <a:xfrm>
              <a:off x="6941864" y="4865747"/>
              <a:ext cx="517521" cy="5950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5719" tIns="35719" rIns="35719" bIns="35719" anchor="ctr">
              <a:spAutoFit/>
            </a:bodyPr>
            <a:lstStyle>
              <a:lvl1pPr>
                <a:defRPr sz="3200"/>
              </a:lvl1pPr>
            </a:lstStyle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sz="2250"/>
                <a:t>40</a:t>
              </a:r>
            </a:p>
          </p:txBody>
        </p:sp>
        <p:sp>
          <p:nvSpPr>
            <p:cNvPr id="422" name="Shape 422"/>
            <p:cNvSpPr/>
            <p:nvPr/>
          </p:nvSpPr>
          <p:spPr>
            <a:xfrm>
              <a:off x="11050677" y="4865747"/>
              <a:ext cx="517521" cy="5950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5719" tIns="35719" rIns="35719" bIns="35719" anchor="ctr">
              <a:spAutoFit/>
            </a:bodyPr>
            <a:lstStyle>
              <a:lvl1pPr>
                <a:defRPr sz="3200"/>
              </a:lvl1pPr>
            </a:lstStyle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sz="2250"/>
                <a:t>47</a:t>
              </a:r>
            </a:p>
          </p:txBody>
        </p:sp>
        <p:sp>
          <p:nvSpPr>
            <p:cNvPr id="423" name="Shape 423"/>
            <p:cNvSpPr/>
            <p:nvPr/>
          </p:nvSpPr>
          <p:spPr>
            <a:xfrm>
              <a:off x="1439106" y="5474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424" name="Shape 424"/>
            <p:cNvSpPr/>
            <p:nvPr/>
          </p:nvSpPr>
          <p:spPr>
            <a:xfrm>
              <a:off x="2026079" y="5474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425" name="Shape 425"/>
            <p:cNvSpPr/>
            <p:nvPr/>
          </p:nvSpPr>
          <p:spPr>
            <a:xfrm>
              <a:off x="2613052" y="5474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426" name="Shape 426"/>
            <p:cNvSpPr/>
            <p:nvPr/>
          </p:nvSpPr>
          <p:spPr>
            <a:xfrm>
              <a:off x="3200025" y="5474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427" name="Shape 427"/>
            <p:cNvSpPr/>
            <p:nvPr/>
          </p:nvSpPr>
          <p:spPr>
            <a:xfrm>
              <a:off x="3786999" y="5474826"/>
              <a:ext cx="507454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428" name="Shape 428"/>
            <p:cNvSpPr/>
            <p:nvPr/>
          </p:nvSpPr>
          <p:spPr>
            <a:xfrm>
              <a:off x="4373972" y="5474826"/>
              <a:ext cx="507454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429" name="Shape 429"/>
            <p:cNvSpPr/>
            <p:nvPr/>
          </p:nvSpPr>
          <p:spPr>
            <a:xfrm>
              <a:off x="4960945" y="5474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430" name="Shape 430"/>
            <p:cNvSpPr/>
            <p:nvPr/>
          </p:nvSpPr>
          <p:spPr>
            <a:xfrm>
              <a:off x="5547918" y="5474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431" name="Shape 431"/>
            <p:cNvSpPr/>
            <p:nvPr/>
          </p:nvSpPr>
          <p:spPr>
            <a:xfrm>
              <a:off x="1431543" y="6008748"/>
              <a:ext cx="517521" cy="5950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5719" tIns="35719" rIns="35719" bIns="35719" anchor="ctr">
              <a:spAutoFit/>
            </a:bodyPr>
            <a:lstStyle>
              <a:lvl1pPr>
                <a:defRPr sz="3200"/>
              </a:lvl1pPr>
            </a:lstStyle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sz="2250"/>
                <a:t>48</a:t>
              </a:r>
            </a:p>
          </p:txBody>
        </p:sp>
        <p:sp>
          <p:nvSpPr>
            <p:cNvPr id="432" name="Shape 432"/>
            <p:cNvSpPr/>
            <p:nvPr/>
          </p:nvSpPr>
          <p:spPr>
            <a:xfrm>
              <a:off x="5540356" y="6008748"/>
              <a:ext cx="517521" cy="5950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5719" tIns="35719" rIns="35719" bIns="35719" anchor="ctr">
              <a:spAutoFit/>
            </a:bodyPr>
            <a:lstStyle>
              <a:lvl1pPr>
                <a:defRPr sz="3200"/>
              </a:lvl1pPr>
            </a:lstStyle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sz="2250"/>
                <a:t>55</a:t>
              </a:r>
            </a:p>
          </p:txBody>
        </p:sp>
        <p:sp>
          <p:nvSpPr>
            <p:cNvPr id="433" name="Shape 433"/>
            <p:cNvSpPr/>
            <p:nvPr/>
          </p:nvSpPr>
          <p:spPr>
            <a:xfrm>
              <a:off x="6949427" y="5474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434" name="Shape 434"/>
            <p:cNvSpPr/>
            <p:nvPr/>
          </p:nvSpPr>
          <p:spPr>
            <a:xfrm>
              <a:off x="7536401" y="5474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435" name="Shape 435"/>
            <p:cNvSpPr/>
            <p:nvPr/>
          </p:nvSpPr>
          <p:spPr>
            <a:xfrm>
              <a:off x="8123373" y="5474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436" name="Shape 436"/>
            <p:cNvSpPr/>
            <p:nvPr/>
          </p:nvSpPr>
          <p:spPr>
            <a:xfrm>
              <a:off x="8710347" y="5474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437" name="Shape 437"/>
            <p:cNvSpPr/>
            <p:nvPr/>
          </p:nvSpPr>
          <p:spPr>
            <a:xfrm>
              <a:off x="9297320" y="5474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438" name="Shape 438"/>
            <p:cNvSpPr/>
            <p:nvPr/>
          </p:nvSpPr>
          <p:spPr>
            <a:xfrm>
              <a:off x="9884293" y="5474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439" name="Shape 439"/>
            <p:cNvSpPr/>
            <p:nvPr/>
          </p:nvSpPr>
          <p:spPr>
            <a:xfrm>
              <a:off x="10471267" y="5474826"/>
              <a:ext cx="507454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440" name="Shape 440"/>
            <p:cNvSpPr/>
            <p:nvPr/>
          </p:nvSpPr>
          <p:spPr>
            <a:xfrm>
              <a:off x="11058239" y="5474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441" name="Shape 441"/>
            <p:cNvSpPr/>
            <p:nvPr/>
          </p:nvSpPr>
          <p:spPr>
            <a:xfrm>
              <a:off x="6941864" y="6008748"/>
              <a:ext cx="517521" cy="5950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5719" tIns="35719" rIns="35719" bIns="35719" anchor="ctr">
              <a:spAutoFit/>
            </a:bodyPr>
            <a:lstStyle>
              <a:lvl1pPr>
                <a:defRPr sz="3200"/>
              </a:lvl1pPr>
            </a:lstStyle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sz="2250"/>
                <a:t>56</a:t>
              </a:r>
            </a:p>
          </p:txBody>
        </p:sp>
        <p:sp>
          <p:nvSpPr>
            <p:cNvPr id="442" name="Shape 442"/>
            <p:cNvSpPr/>
            <p:nvPr/>
          </p:nvSpPr>
          <p:spPr>
            <a:xfrm>
              <a:off x="11050677" y="6008748"/>
              <a:ext cx="517521" cy="5950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5719" tIns="35719" rIns="35719" bIns="35719" anchor="ctr">
              <a:spAutoFit/>
            </a:bodyPr>
            <a:lstStyle>
              <a:lvl1pPr>
                <a:defRPr sz="3200"/>
              </a:lvl1pPr>
            </a:lstStyle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sz="2250"/>
                <a:t>63</a:t>
              </a:r>
            </a:p>
          </p:txBody>
        </p:sp>
        <p:sp>
          <p:nvSpPr>
            <p:cNvPr id="443" name="Shape 443"/>
            <p:cNvSpPr/>
            <p:nvPr/>
          </p:nvSpPr>
          <p:spPr>
            <a:xfrm>
              <a:off x="1439106" y="2045826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444" name="Shape 444"/>
            <p:cNvSpPr/>
            <p:nvPr/>
          </p:nvSpPr>
          <p:spPr>
            <a:xfrm>
              <a:off x="2026079" y="2045826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445" name="Shape 445"/>
            <p:cNvSpPr/>
            <p:nvPr/>
          </p:nvSpPr>
          <p:spPr>
            <a:xfrm>
              <a:off x="2613052" y="2045826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446" name="Shape 446"/>
            <p:cNvSpPr/>
            <p:nvPr/>
          </p:nvSpPr>
          <p:spPr>
            <a:xfrm>
              <a:off x="3200025" y="2045826"/>
              <a:ext cx="507455" cy="562381"/>
            </a:xfrm>
            <a:prstGeom prst="rect">
              <a:avLst/>
            </a:prstGeom>
            <a:solidFill>
              <a:srgbClr val="308B16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I</a:t>
              </a:r>
            </a:p>
          </p:txBody>
        </p:sp>
        <p:sp>
          <p:nvSpPr>
            <p:cNvPr id="447" name="Shape 447"/>
            <p:cNvSpPr/>
            <p:nvPr/>
          </p:nvSpPr>
          <p:spPr>
            <a:xfrm>
              <a:off x="3786999" y="2045826"/>
              <a:ext cx="507454" cy="562381"/>
            </a:xfrm>
            <a:prstGeom prst="rect">
              <a:avLst/>
            </a:prstGeom>
            <a:solidFill>
              <a:srgbClr val="308B16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I</a:t>
              </a:r>
            </a:p>
          </p:txBody>
        </p:sp>
        <p:sp>
          <p:nvSpPr>
            <p:cNvPr id="448" name="Shape 448"/>
            <p:cNvSpPr/>
            <p:nvPr/>
          </p:nvSpPr>
          <p:spPr>
            <a:xfrm>
              <a:off x="4373972" y="2045826"/>
              <a:ext cx="507454" cy="562381"/>
            </a:xfrm>
            <a:prstGeom prst="rect">
              <a:avLst/>
            </a:prstGeom>
            <a:solidFill>
              <a:srgbClr val="308B16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I</a:t>
              </a:r>
            </a:p>
          </p:txBody>
        </p:sp>
        <p:sp>
          <p:nvSpPr>
            <p:cNvPr id="449" name="Shape 449"/>
            <p:cNvSpPr/>
            <p:nvPr/>
          </p:nvSpPr>
          <p:spPr>
            <a:xfrm>
              <a:off x="4960945" y="2045826"/>
              <a:ext cx="507455" cy="562381"/>
            </a:xfrm>
            <a:prstGeom prst="rect">
              <a:avLst/>
            </a:prstGeom>
            <a:solidFill>
              <a:srgbClr val="308B16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I</a:t>
              </a:r>
            </a:p>
          </p:txBody>
        </p:sp>
        <p:sp>
          <p:nvSpPr>
            <p:cNvPr id="450" name="Shape 450"/>
            <p:cNvSpPr/>
            <p:nvPr/>
          </p:nvSpPr>
          <p:spPr>
            <a:xfrm>
              <a:off x="5547918" y="2045826"/>
              <a:ext cx="507455" cy="562381"/>
            </a:xfrm>
            <a:prstGeom prst="rect">
              <a:avLst/>
            </a:prstGeom>
            <a:solidFill>
              <a:srgbClr val="308B16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1060186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Shape 535"/>
          <p:cNvSpPr/>
          <p:nvPr/>
        </p:nvSpPr>
        <p:spPr>
          <a:xfrm>
            <a:off x="6548795" y="2064343"/>
            <a:ext cx="901779" cy="999386"/>
          </a:xfrm>
          <a:prstGeom prst="rect">
            <a:avLst/>
          </a:prstGeom>
          <a:solidFill>
            <a:srgbClr val="308B16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25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inode</a:t>
            </a:r>
          </a:p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25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16</a:t>
            </a:r>
          </a:p>
        </p:txBody>
      </p:sp>
      <p:sp>
        <p:nvSpPr>
          <p:cNvPr id="536" name="Shape 536"/>
          <p:cNvSpPr/>
          <p:nvPr/>
        </p:nvSpPr>
        <p:spPr>
          <a:xfrm>
            <a:off x="7487914" y="2064343"/>
            <a:ext cx="901779" cy="999386"/>
          </a:xfrm>
          <a:prstGeom prst="rect">
            <a:avLst/>
          </a:prstGeom>
          <a:solidFill>
            <a:srgbClr val="308B16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25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inode</a:t>
            </a:r>
          </a:p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25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17</a:t>
            </a:r>
          </a:p>
        </p:txBody>
      </p:sp>
      <p:sp>
        <p:nvSpPr>
          <p:cNvPr id="537" name="Shape 537"/>
          <p:cNvSpPr/>
          <p:nvPr/>
        </p:nvSpPr>
        <p:spPr>
          <a:xfrm>
            <a:off x="8433491" y="2057886"/>
            <a:ext cx="901779" cy="999386"/>
          </a:xfrm>
          <a:prstGeom prst="rect">
            <a:avLst/>
          </a:prstGeom>
          <a:solidFill>
            <a:srgbClr val="308B16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25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inode</a:t>
            </a:r>
          </a:p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25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18</a:t>
            </a:r>
          </a:p>
        </p:txBody>
      </p:sp>
      <p:sp>
        <p:nvSpPr>
          <p:cNvPr id="538" name="Shape 538"/>
          <p:cNvSpPr/>
          <p:nvPr/>
        </p:nvSpPr>
        <p:spPr>
          <a:xfrm>
            <a:off x="9372611" y="2057886"/>
            <a:ext cx="901779" cy="999386"/>
          </a:xfrm>
          <a:prstGeom prst="rect">
            <a:avLst/>
          </a:prstGeom>
          <a:solidFill>
            <a:srgbClr val="308B16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25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inode</a:t>
            </a:r>
          </a:p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25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19</a:t>
            </a:r>
          </a:p>
        </p:txBody>
      </p:sp>
      <p:sp>
        <p:nvSpPr>
          <p:cNvPr id="539" name="Shape 539"/>
          <p:cNvSpPr/>
          <p:nvPr/>
        </p:nvSpPr>
        <p:spPr>
          <a:xfrm>
            <a:off x="6548795" y="3111186"/>
            <a:ext cx="901779" cy="999386"/>
          </a:xfrm>
          <a:prstGeom prst="rect">
            <a:avLst/>
          </a:prstGeom>
          <a:solidFill>
            <a:srgbClr val="308B16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25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inode</a:t>
            </a:r>
          </a:p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25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20</a:t>
            </a:r>
          </a:p>
        </p:txBody>
      </p:sp>
      <p:sp>
        <p:nvSpPr>
          <p:cNvPr id="540" name="Shape 540"/>
          <p:cNvSpPr/>
          <p:nvPr/>
        </p:nvSpPr>
        <p:spPr>
          <a:xfrm>
            <a:off x="7487914" y="3111186"/>
            <a:ext cx="901779" cy="999386"/>
          </a:xfrm>
          <a:prstGeom prst="rect">
            <a:avLst/>
          </a:prstGeom>
          <a:solidFill>
            <a:srgbClr val="308B16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250" b="1" dirty="0" err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inode</a:t>
            </a:r>
            <a:endParaRPr sz="2250" b="1" dirty="0">
              <a:solidFill>
                <a:srgbClr val="FFFFFF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250" b="1" dirty="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21</a:t>
            </a:r>
          </a:p>
        </p:txBody>
      </p:sp>
      <p:sp>
        <p:nvSpPr>
          <p:cNvPr id="541" name="Shape 541"/>
          <p:cNvSpPr/>
          <p:nvPr/>
        </p:nvSpPr>
        <p:spPr>
          <a:xfrm>
            <a:off x="8433492" y="3104729"/>
            <a:ext cx="901779" cy="999386"/>
          </a:xfrm>
          <a:prstGeom prst="rect">
            <a:avLst/>
          </a:prstGeom>
          <a:solidFill>
            <a:srgbClr val="308B16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25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inode</a:t>
            </a:r>
          </a:p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25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22</a:t>
            </a:r>
          </a:p>
        </p:txBody>
      </p:sp>
      <p:sp>
        <p:nvSpPr>
          <p:cNvPr id="542" name="Shape 542"/>
          <p:cNvSpPr/>
          <p:nvPr/>
        </p:nvSpPr>
        <p:spPr>
          <a:xfrm>
            <a:off x="9372611" y="3104729"/>
            <a:ext cx="901779" cy="999386"/>
          </a:xfrm>
          <a:prstGeom prst="rect">
            <a:avLst/>
          </a:prstGeom>
          <a:solidFill>
            <a:srgbClr val="308B16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25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inode</a:t>
            </a:r>
          </a:p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25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23</a:t>
            </a:r>
          </a:p>
        </p:txBody>
      </p:sp>
      <p:sp>
        <p:nvSpPr>
          <p:cNvPr id="543" name="Shape 543"/>
          <p:cNvSpPr/>
          <p:nvPr/>
        </p:nvSpPr>
        <p:spPr>
          <a:xfrm>
            <a:off x="6542337" y="4155558"/>
            <a:ext cx="901779" cy="999386"/>
          </a:xfrm>
          <a:prstGeom prst="rect">
            <a:avLst/>
          </a:prstGeom>
          <a:solidFill>
            <a:srgbClr val="308B16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25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inode</a:t>
            </a:r>
          </a:p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25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24</a:t>
            </a:r>
          </a:p>
        </p:txBody>
      </p:sp>
      <p:sp>
        <p:nvSpPr>
          <p:cNvPr id="544" name="Shape 544"/>
          <p:cNvSpPr/>
          <p:nvPr/>
        </p:nvSpPr>
        <p:spPr>
          <a:xfrm>
            <a:off x="7481456" y="4155558"/>
            <a:ext cx="901779" cy="999386"/>
          </a:xfrm>
          <a:prstGeom prst="rect">
            <a:avLst/>
          </a:prstGeom>
          <a:solidFill>
            <a:srgbClr val="308B16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25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inode</a:t>
            </a:r>
          </a:p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25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25</a:t>
            </a:r>
          </a:p>
        </p:txBody>
      </p:sp>
      <p:sp>
        <p:nvSpPr>
          <p:cNvPr id="545" name="Shape 545"/>
          <p:cNvSpPr/>
          <p:nvPr/>
        </p:nvSpPr>
        <p:spPr>
          <a:xfrm>
            <a:off x="8427034" y="4158030"/>
            <a:ext cx="901779" cy="999385"/>
          </a:xfrm>
          <a:prstGeom prst="rect">
            <a:avLst/>
          </a:prstGeom>
          <a:solidFill>
            <a:srgbClr val="308B16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25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inode</a:t>
            </a:r>
          </a:p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25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26</a:t>
            </a:r>
          </a:p>
        </p:txBody>
      </p:sp>
      <p:sp>
        <p:nvSpPr>
          <p:cNvPr id="546" name="Shape 546"/>
          <p:cNvSpPr/>
          <p:nvPr/>
        </p:nvSpPr>
        <p:spPr>
          <a:xfrm>
            <a:off x="9366153" y="4158030"/>
            <a:ext cx="901779" cy="999385"/>
          </a:xfrm>
          <a:prstGeom prst="rect">
            <a:avLst/>
          </a:prstGeom>
          <a:solidFill>
            <a:srgbClr val="308B16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25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inode</a:t>
            </a:r>
          </a:p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25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27</a:t>
            </a:r>
          </a:p>
        </p:txBody>
      </p:sp>
      <p:sp>
        <p:nvSpPr>
          <p:cNvPr id="547" name="Shape 547"/>
          <p:cNvSpPr/>
          <p:nvPr/>
        </p:nvSpPr>
        <p:spPr>
          <a:xfrm>
            <a:off x="6542337" y="5202402"/>
            <a:ext cx="901779" cy="999386"/>
          </a:xfrm>
          <a:prstGeom prst="rect">
            <a:avLst/>
          </a:prstGeom>
          <a:solidFill>
            <a:srgbClr val="308B16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25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inode</a:t>
            </a:r>
          </a:p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25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28</a:t>
            </a:r>
          </a:p>
        </p:txBody>
      </p:sp>
      <p:sp>
        <p:nvSpPr>
          <p:cNvPr id="548" name="Shape 548"/>
          <p:cNvSpPr/>
          <p:nvPr/>
        </p:nvSpPr>
        <p:spPr>
          <a:xfrm>
            <a:off x="7481456" y="5202402"/>
            <a:ext cx="901779" cy="999386"/>
          </a:xfrm>
          <a:prstGeom prst="rect">
            <a:avLst/>
          </a:prstGeom>
          <a:solidFill>
            <a:srgbClr val="308B16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25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inode</a:t>
            </a:r>
          </a:p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25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29</a:t>
            </a:r>
          </a:p>
        </p:txBody>
      </p:sp>
      <p:sp>
        <p:nvSpPr>
          <p:cNvPr id="549" name="Shape 549"/>
          <p:cNvSpPr/>
          <p:nvPr/>
        </p:nvSpPr>
        <p:spPr>
          <a:xfrm>
            <a:off x="8427034" y="5204874"/>
            <a:ext cx="901779" cy="999385"/>
          </a:xfrm>
          <a:prstGeom prst="rect">
            <a:avLst/>
          </a:prstGeom>
          <a:solidFill>
            <a:srgbClr val="308B16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25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inode</a:t>
            </a:r>
          </a:p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25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30</a:t>
            </a:r>
          </a:p>
        </p:txBody>
      </p:sp>
      <p:sp>
        <p:nvSpPr>
          <p:cNvPr id="550" name="Shape 550"/>
          <p:cNvSpPr/>
          <p:nvPr/>
        </p:nvSpPr>
        <p:spPr>
          <a:xfrm>
            <a:off x="9366153" y="5204874"/>
            <a:ext cx="901779" cy="999385"/>
          </a:xfrm>
          <a:prstGeom prst="rect">
            <a:avLst/>
          </a:prstGeom>
          <a:solidFill>
            <a:srgbClr val="308B16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25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inode</a:t>
            </a:r>
          </a:p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250" b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31</a:t>
            </a:r>
          </a:p>
        </p:txBody>
      </p:sp>
      <p:sp>
        <p:nvSpPr>
          <p:cNvPr id="552" name="Shape 55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556" dirty="0"/>
              <a:t>One </a:t>
            </a:r>
            <a:r>
              <a:rPr sz="4556" dirty="0" err="1"/>
              <a:t>Inode</a:t>
            </a:r>
            <a:r>
              <a:rPr sz="4556" dirty="0"/>
              <a:t> Block</a:t>
            </a:r>
          </a:p>
        </p:txBody>
      </p:sp>
      <p:sp>
        <p:nvSpPr>
          <p:cNvPr id="551" name="Shape 551"/>
          <p:cNvSpPr>
            <a:spLocks noGrp="1"/>
          </p:cNvSpPr>
          <p:nvPr>
            <p:ph type="body" idx="4294967295"/>
          </p:nvPr>
        </p:nvSpPr>
        <p:spPr>
          <a:xfrm>
            <a:off x="1863700" y="1718140"/>
            <a:ext cx="4464631" cy="428825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lang="en-US" sz="2672" dirty="0">
                <a:solidFill>
                  <a:srgbClr val="333333"/>
                </a:solidFill>
              </a:rPr>
              <a:t>Each </a:t>
            </a:r>
            <a:r>
              <a:rPr lang="en-US" sz="2672" dirty="0" err="1">
                <a:solidFill>
                  <a:srgbClr val="333333"/>
                </a:solidFill>
              </a:rPr>
              <a:t>in</a:t>
            </a:r>
            <a:r>
              <a:rPr sz="2672" dirty="0" err="1">
                <a:solidFill>
                  <a:srgbClr val="333333"/>
                </a:solidFill>
              </a:rPr>
              <a:t>ode</a:t>
            </a:r>
            <a:r>
              <a:rPr lang="en-US" sz="2672" dirty="0">
                <a:solidFill>
                  <a:srgbClr val="333333"/>
                </a:solidFill>
              </a:rPr>
              <a:t> is</a:t>
            </a:r>
            <a:r>
              <a:rPr sz="2672" dirty="0">
                <a:solidFill>
                  <a:srgbClr val="333333"/>
                </a:solidFill>
              </a:rPr>
              <a:t> typically 256 bytes (depends on the FS</a:t>
            </a:r>
            <a:r>
              <a:rPr lang="en-US" sz="2672" dirty="0">
                <a:solidFill>
                  <a:srgbClr val="333333"/>
                </a:solidFill>
              </a:rPr>
              <a:t>, maybe 128 bytes</a:t>
            </a:r>
            <a:r>
              <a:rPr sz="2672" dirty="0">
                <a:solidFill>
                  <a:srgbClr val="333333"/>
                </a:solidFill>
              </a:rPr>
              <a:t>)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endParaRPr sz="2672" dirty="0">
              <a:solidFill>
                <a:srgbClr val="333333"/>
              </a:solidFill>
            </a:endParaRP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lang="en-US" sz="2672" dirty="0">
                <a:solidFill>
                  <a:srgbClr val="333333"/>
                </a:solidFill>
              </a:rPr>
              <a:t>4KB disk block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endParaRPr lang="en-US" sz="2672" dirty="0">
              <a:solidFill>
                <a:srgbClr val="333333"/>
              </a:solidFill>
            </a:endParaRP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2672" dirty="0">
                <a:solidFill>
                  <a:srgbClr val="333333"/>
                </a:solidFill>
              </a:rPr>
              <a:t>16 inodes per inode block.</a:t>
            </a:r>
          </a:p>
        </p:txBody>
      </p:sp>
    </p:spTree>
    <p:extLst>
      <p:ext uri="{BB962C8B-B14F-4D97-AF65-F5344CB8AC3E}">
        <p14:creationId xmlns:p14="http://schemas.microsoft.com/office/powerpoint/2010/main" val="1078135522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Shape 57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56" dirty="0" err="1"/>
              <a:t>Inode</a:t>
            </a:r>
            <a:endParaRPr sz="4556" dirty="0"/>
          </a:p>
        </p:txBody>
      </p:sp>
      <p:sp>
        <p:nvSpPr>
          <p:cNvPr id="575" name="Shape 575"/>
          <p:cNvSpPr/>
          <p:nvPr/>
        </p:nvSpPr>
        <p:spPr>
          <a:xfrm>
            <a:off x="2613291" y="1902573"/>
            <a:ext cx="3482709" cy="3159849"/>
          </a:xfrm>
          <a:prstGeom prst="rect">
            <a:avLst/>
          </a:prstGeom>
          <a:solidFill>
            <a:srgbClr val="308B16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2250" b="1" dirty="0">
                <a:solidFill>
                  <a:schemeClr val="bg1"/>
                </a:solidFill>
                <a:latin typeface="Helvetica"/>
                <a:ea typeface="Helvetica"/>
                <a:cs typeface="Helvetica"/>
                <a:sym typeface="Helvetica"/>
              </a:rPr>
              <a:t>t</a:t>
            </a:r>
            <a:r>
              <a:rPr sz="2250" b="1" dirty="0">
                <a:solidFill>
                  <a:schemeClr val="bg1"/>
                </a:solidFill>
                <a:latin typeface="Helvetica"/>
                <a:ea typeface="Helvetica"/>
                <a:cs typeface="Helvetica"/>
                <a:sym typeface="Helvetica"/>
              </a:rPr>
              <a:t>ype</a:t>
            </a:r>
            <a:r>
              <a:rPr lang="en-US" sz="2250" b="1" dirty="0">
                <a:solidFill>
                  <a:schemeClr val="bg1"/>
                </a:solidFill>
                <a:latin typeface="Helvetica"/>
                <a:ea typeface="Helvetica"/>
                <a:cs typeface="Helvetica"/>
                <a:sym typeface="Helvetica"/>
              </a:rPr>
              <a:t> (file or dir?)</a:t>
            </a:r>
            <a:endParaRPr sz="2250" b="1" dirty="0">
              <a:solidFill>
                <a:schemeClr val="bg1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2250" b="1" dirty="0" err="1">
                <a:solidFill>
                  <a:schemeClr val="bg1"/>
                </a:solidFill>
                <a:latin typeface="Helvetica"/>
                <a:ea typeface="Helvetica"/>
                <a:cs typeface="Helvetica"/>
                <a:sym typeface="Helvetica"/>
              </a:rPr>
              <a:t>ui</a:t>
            </a:r>
            <a:r>
              <a:rPr sz="2250" b="1" dirty="0" err="1">
                <a:solidFill>
                  <a:schemeClr val="bg1"/>
                </a:solidFill>
                <a:latin typeface="Helvetica"/>
                <a:ea typeface="Helvetica"/>
                <a:cs typeface="Helvetica"/>
                <a:sym typeface="Helvetica"/>
              </a:rPr>
              <a:t>d</a:t>
            </a:r>
            <a:r>
              <a:rPr lang="en-US" sz="2250" b="1" dirty="0">
                <a:solidFill>
                  <a:schemeClr val="bg1"/>
                </a:solidFill>
                <a:latin typeface="Helvetica"/>
                <a:ea typeface="Helvetica"/>
                <a:cs typeface="Helvetica"/>
                <a:sym typeface="Helvetica"/>
              </a:rPr>
              <a:t> (owner)</a:t>
            </a:r>
            <a:endParaRPr sz="2250" b="1" dirty="0">
              <a:solidFill>
                <a:schemeClr val="bg1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2250" b="1" dirty="0" err="1">
                <a:solidFill>
                  <a:schemeClr val="bg1"/>
                </a:solidFill>
                <a:latin typeface="Helvetica"/>
                <a:ea typeface="Helvetica"/>
                <a:cs typeface="Helvetica"/>
                <a:sym typeface="Helvetica"/>
              </a:rPr>
              <a:t>r</a:t>
            </a:r>
            <a:r>
              <a:rPr sz="2250" b="1" dirty="0" err="1">
                <a:solidFill>
                  <a:schemeClr val="bg1"/>
                </a:solidFill>
                <a:latin typeface="Helvetica"/>
                <a:ea typeface="Helvetica"/>
                <a:cs typeface="Helvetica"/>
                <a:sym typeface="Helvetica"/>
              </a:rPr>
              <a:t>wx</a:t>
            </a:r>
            <a:r>
              <a:rPr lang="en-US" sz="2250" b="1" dirty="0">
                <a:solidFill>
                  <a:schemeClr val="bg1"/>
                </a:solidFill>
                <a:latin typeface="Helvetica"/>
                <a:ea typeface="Helvetica"/>
                <a:cs typeface="Helvetica"/>
                <a:sym typeface="Helvetica"/>
              </a:rPr>
              <a:t> (permissions)</a:t>
            </a:r>
            <a:endParaRPr sz="2250" b="1" dirty="0">
              <a:solidFill>
                <a:schemeClr val="bg1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2250" b="1" dirty="0">
                <a:solidFill>
                  <a:schemeClr val="bg1"/>
                </a:solidFill>
                <a:latin typeface="Helvetica"/>
                <a:ea typeface="Helvetica"/>
                <a:cs typeface="Helvetica"/>
                <a:sym typeface="Helvetica"/>
              </a:rPr>
              <a:t>s</a:t>
            </a:r>
            <a:r>
              <a:rPr sz="2250" b="1" dirty="0">
                <a:solidFill>
                  <a:schemeClr val="bg1"/>
                </a:solidFill>
                <a:latin typeface="Helvetica"/>
                <a:ea typeface="Helvetica"/>
                <a:cs typeface="Helvetica"/>
                <a:sym typeface="Helvetica"/>
              </a:rPr>
              <a:t>ize</a:t>
            </a:r>
            <a:r>
              <a:rPr lang="en-US" sz="2250" b="1" dirty="0">
                <a:solidFill>
                  <a:schemeClr val="bg1"/>
                </a:solidFill>
                <a:latin typeface="Helvetica"/>
                <a:ea typeface="Helvetica"/>
                <a:cs typeface="Helvetica"/>
                <a:sym typeface="Helvetica"/>
              </a:rPr>
              <a:t> (in bytes)</a:t>
            </a:r>
            <a:endParaRPr sz="2250" b="1" dirty="0">
              <a:solidFill>
                <a:schemeClr val="bg1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250" b="1" dirty="0">
                <a:solidFill>
                  <a:schemeClr val="bg1"/>
                </a:solidFill>
                <a:latin typeface="Helvetica"/>
                <a:ea typeface="Helvetica"/>
                <a:cs typeface="Helvetica"/>
                <a:sym typeface="Helvetica"/>
              </a:rPr>
              <a:t>Blocks</a:t>
            </a:r>
          </a:p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2250" b="1" dirty="0">
                <a:solidFill>
                  <a:schemeClr val="bg1"/>
                </a:solidFill>
                <a:latin typeface="Helvetica"/>
                <a:ea typeface="Helvetica"/>
                <a:cs typeface="Helvetica"/>
                <a:sym typeface="Helvetica"/>
              </a:rPr>
              <a:t>t</a:t>
            </a:r>
            <a:r>
              <a:rPr sz="2250" b="1" dirty="0">
                <a:solidFill>
                  <a:schemeClr val="bg1"/>
                </a:solidFill>
                <a:latin typeface="Helvetica"/>
                <a:ea typeface="Helvetica"/>
                <a:cs typeface="Helvetica"/>
                <a:sym typeface="Helvetica"/>
              </a:rPr>
              <a:t>ime</a:t>
            </a:r>
            <a:r>
              <a:rPr lang="en-US" sz="2250" b="1" dirty="0">
                <a:solidFill>
                  <a:schemeClr val="bg1"/>
                </a:solidFill>
                <a:latin typeface="Helvetica"/>
                <a:ea typeface="Helvetica"/>
                <a:cs typeface="Helvetica"/>
                <a:sym typeface="Helvetica"/>
              </a:rPr>
              <a:t> (access)</a:t>
            </a:r>
            <a:endParaRPr sz="2250" b="1" dirty="0">
              <a:solidFill>
                <a:schemeClr val="bg1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2250" b="1" dirty="0" err="1">
                <a:solidFill>
                  <a:schemeClr val="bg1"/>
                </a:solidFill>
                <a:latin typeface="Helvetica"/>
                <a:ea typeface="Helvetica"/>
                <a:cs typeface="Helvetica"/>
                <a:sym typeface="Helvetica"/>
              </a:rPr>
              <a:t>c</a:t>
            </a:r>
            <a:r>
              <a:rPr sz="2250" b="1" dirty="0" err="1">
                <a:solidFill>
                  <a:schemeClr val="bg1"/>
                </a:solidFill>
                <a:latin typeface="Helvetica"/>
                <a:ea typeface="Helvetica"/>
                <a:cs typeface="Helvetica"/>
                <a:sym typeface="Helvetica"/>
              </a:rPr>
              <a:t>time</a:t>
            </a:r>
            <a:r>
              <a:rPr lang="en-US" sz="2250" b="1" dirty="0">
                <a:solidFill>
                  <a:schemeClr val="bg1"/>
                </a:solidFill>
                <a:latin typeface="Helvetica"/>
                <a:ea typeface="Helvetica"/>
                <a:cs typeface="Helvetica"/>
                <a:sym typeface="Helvetica"/>
              </a:rPr>
              <a:t> (create)</a:t>
            </a:r>
            <a:endParaRPr sz="2250" b="1" dirty="0">
              <a:solidFill>
                <a:schemeClr val="bg1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250" b="1" dirty="0">
                <a:solidFill>
                  <a:schemeClr val="bg1"/>
                </a:solidFill>
                <a:latin typeface="Helvetica"/>
                <a:ea typeface="Helvetica"/>
                <a:cs typeface="Helvetica"/>
                <a:sym typeface="Helvetica"/>
              </a:rPr>
              <a:t>links_count</a:t>
            </a:r>
            <a:r>
              <a:rPr lang="en-US" sz="2250" b="1" dirty="0">
                <a:solidFill>
                  <a:schemeClr val="bg1"/>
                </a:solidFill>
                <a:latin typeface="Helvetica"/>
                <a:ea typeface="Helvetica"/>
                <a:cs typeface="Helvetica"/>
                <a:sym typeface="Helvetica"/>
              </a:rPr>
              <a:t> (# paths)</a:t>
            </a:r>
            <a:endParaRPr sz="2250" b="1" dirty="0">
              <a:solidFill>
                <a:schemeClr val="bg1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bg1"/>
                </a:solidFill>
                <a:latin typeface="Helvetica"/>
                <a:ea typeface="Helvetica"/>
                <a:cs typeface="Helvetica"/>
                <a:sym typeface="Helvetica"/>
              </a:rPr>
              <a:t>addrs[N]</a:t>
            </a:r>
            <a:r>
              <a:rPr lang="en-US" sz="1969" b="1" dirty="0">
                <a:solidFill>
                  <a:schemeClr val="bg1"/>
                </a:solidFill>
                <a:latin typeface="Helvetica"/>
                <a:ea typeface="Helvetica"/>
                <a:cs typeface="Helvetica"/>
                <a:sym typeface="Helvetica"/>
              </a:rPr>
              <a:t> (N data blocks)</a:t>
            </a:r>
            <a:endParaRPr sz="1969" b="1" dirty="0">
              <a:solidFill>
                <a:schemeClr val="bg1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54365989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Shape 60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56" dirty="0"/>
              <a:t>Inodes</a:t>
            </a:r>
          </a:p>
        </p:txBody>
      </p:sp>
      <p:grpSp>
        <p:nvGrpSpPr>
          <p:cNvPr id="87" name="Group 86"/>
          <p:cNvGrpSpPr/>
          <p:nvPr/>
        </p:nvGrpSpPr>
        <p:grpSpPr>
          <a:xfrm>
            <a:off x="2530554" y="1854421"/>
            <a:ext cx="7127336" cy="3204813"/>
            <a:chOff x="1431543" y="2045826"/>
            <a:chExt cx="10136655" cy="4557957"/>
          </a:xfrm>
        </p:grpSpPr>
        <p:sp>
          <p:nvSpPr>
            <p:cNvPr id="608" name="Shape 608"/>
            <p:cNvSpPr/>
            <p:nvPr/>
          </p:nvSpPr>
          <p:spPr>
            <a:xfrm>
              <a:off x="1536541" y="2579747"/>
              <a:ext cx="310057" cy="5950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5719" tIns="35719" rIns="35719" bIns="35719" anchor="ctr">
              <a:spAutoFit/>
            </a:bodyPr>
            <a:lstStyle>
              <a:lvl1pPr>
                <a:defRPr sz="3200"/>
              </a:lvl1pPr>
            </a:lstStyle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sz="2250" dirty="0"/>
                <a:t>0</a:t>
              </a:r>
            </a:p>
          </p:txBody>
        </p:sp>
        <p:sp>
          <p:nvSpPr>
            <p:cNvPr id="609" name="Shape 609"/>
            <p:cNvSpPr/>
            <p:nvPr/>
          </p:nvSpPr>
          <p:spPr>
            <a:xfrm>
              <a:off x="5645353" y="2579747"/>
              <a:ext cx="310057" cy="5950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5719" tIns="35719" rIns="35719" bIns="35719" anchor="ctr">
              <a:spAutoFit/>
            </a:bodyPr>
            <a:lstStyle>
              <a:lvl1pPr>
                <a:defRPr sz="3200"/>
              </a:lvl1pPr>
            </a:lstStyle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sz="2250"/>
                <a:t>7</a:t>
              </a:r>
            </a:p>
          </p:txBody>
        </p:sp>
        <p:sp>
          <p:nvSpPr>
            <p:cNvPr id="610" name="Shape 610"/>
            <p:cNvSpPr/>
            <p:nvPr/>
          </p:nvSpPr>
          <p:spPr>
            <a:xfrm>
              <a:off x="6949427" y="2045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611" name="Shape 611"/>
            <p:cNvSpPr/>
            <p:nvPr/>
          </p:nvSpPr>
          <p:spPr>
            <a:xfrm>
              <a:off x="7536400" y="2045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612" name="Shape 612"/>
            <p:cNvSpPr/>
            <p:nvPr/>
          </p:nvSpPr>
          <p:spPr>
            <a:xfrm>
              <a:off x="8123373" y="2045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613" name="Shape 613"/>
            <p:cNvSpPr/>
            <p:nvPr/>
          </p:nvSpPr>
          <p:spPr>
            <a:xfrm>
              <a:off x="8710346" y="2045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614" name="Shape 614"/>
            <p:cNvSpPr/>
            <p:nvPr/>
          </p:nvSpPr>
          <p:spPr>
            <a:xfrm>
              <a:off x="9297320" y="2045826"/>
              <a:ext cx="507454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615" name="Shape 615"/>
            <p:cNvSpPr/>
            <p:nvPr/>
          </p:nvSpPr>
          <p:spPr>
            <a:xfrm>
              <a:off x="9884293" y="2045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616" name="Shape 616"/>
            <p:cNvSpPr/>
            <p:nvPr/>
          </p:nvSpPr>
          <p:spPr>
            <a:xfrm>
              <a:off x="10471266" y="2045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617" name="Shape 617"/>
            <p:cNvSpPr/>
            <p:nvPr/>
          </p:nvSpPr>
          <p:spPr>
            <a:xfrm>
              <a:off x="11058239" y="2045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618" name="Shape 618"/>
            <p:cNvSpPr/>
            <p:nvPr/>
          </p:nvSpPr>
          <p:spPr>
            <a:xfrm>
              <a:off x="7046862" y="2579747"/>
              <a:ext cx="310057" cy="5950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5719" tIns="35719" rIns="35719" bIns="35719" anchor="ctr">
              <a:spAutoFit/>
            </a:bodyPr>
            <a:lstStyle>
              <a:lvl1pPr>
                <a:defRPr sz="3200"/>
              </a:lvl1pPr>
            </a:lstStyle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sz="2250"/>
                <a:t>8</a:t>
              </a:r>
            </a:p>
          </p:txBody>
        </p:sp>
        <p:sp>
          <p:nvSpPr>
            <p:cNvPr id="619" name="Shape 619"/>
            <p:cNvSpPr/>
            <p:nvPr/>
          </p:nvSpPr>
          <p:spPr>
            <a:xfrm>
              <a:off x="11050677" y="2579747"/>
              <a:ext cx="517521" cy="5950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5719" tIns="35719" rIns="35719" bIns="35719" anchor="ctr">
              <a:spAutoFit/>
            </a:bodyPr>
            <a:lstStyle>
              <a:lvl1pPr>
                <a:defRPr sz="3200"/>
              </a:lvl1pPr>
            </a:lstStyle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sz="2250"/>
                <a:t>15</a:t>
              </a:r>
            </a:p>
          </p:txBody>
        </p:sp>
        <p:sp>
          <p:nvSpPr>
            <p:cNvPr id="620" name="Shape 620"/>
            <p:cNvSpPr/>
            <p:nvPr/>
          </p:nvSpPr>
          <p:spPr>
            <a:xfrm>
              <a:off x="1439106" y="3188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621" name="Shape 621"/>
            <p:cNvSpPr/>
            <p:nvPr/>
          </p:nvSpPr>
          <p:spPr>
            <a:xfrm>
              <a:off x="2026079" y="3188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622" name="Shape 622"/>
            <p:cNvSpPr/>
            <p:nvPr/>
          </p:nvSpPr>
          <p:spPr>
            <a:xfrm>
              <a:off x="2613052" y="3188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623" name="Shape 623"/>
            <p:cNvSpPr/>
            <p:nvPr/>
          </p:nvSpPr>
          <p:spPr>
            <a:xfrm>
              <a:off x="3200025" y="3188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624" name="Shape 624"/>
            <p:cNvSpPr/>
            <p:nvPr/>
          </p:nvSpPr>
          <p:spPr>
            <a:xfrm>
              <a:off x="3786999" y="3188826"/>
              <a:ext cx="507454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625" name="Shape 625"/>
            <p:cNvSpPr/>
            <p:nvPr/>
          </p:nvSpPr>
          <p:spPr>
            <a:xfrm>
              <a:off x="4373972" y="3188826"/>
              <a:ext cx="507454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626" name="Shape 626"/>
            <p:cNvSpPr/>
            <p:nvPr/>
          </p:nvSpPr>
          <p:spPr>
            <a:xfrm>
              <a:off x="4960945" y="3188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627" name="Shape 627"/>
            <p:cNvSpPr/>
            <p:nvPr/>
          </p:nvSpPr>
          <p:spPr>
            <a:xfrm>
              <a:off x="5547918" y="3188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628" name="Shape 628"/>
            <p:cNvSpPr/>
            <p:nvPr/>
          </p:nvSpPr>
          <p:spPr>
            <a:xfrm>
              <a:off x="1431543" y="3722747"/>
              <a:ext cx="517521" cy="5950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5719" tIns="35719" rIns="35719" bIns="35719" anchor="ctr">
              <a:spAutoFit/>
            </a:bodyPr>
            <a:lstStyle>
              <a:lvl1pPr>
                <a:defRPr sz="3200"/>
              </a:lvl1pPr>
            </a:lstStyle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sz="2250"/>
                <a:t>16</a:t>
              </a:r>
            </a:p>
          </p:txBody>
        </p:sp>
        <p:sp>
          <p:nvSpPr>
            <p:cNvPr id="629" name="Shape 629"/>
            <p:cNvSpPr/>
            <p:nvPr/>
          </p:nvSpPr>
          <p:spPr>
            <a:xfrm>
              <a:off x="5540356" y="3722747"/>
              <a:ext cx="517521" cy="5950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5719" tIns="35719" rIns="35719" bIns="35719" anchor="ctr">
              <a:spAutoFit/>
            </a:bodyPr>
            <a:lstStyle>
              <a:lvl1pPr>
                <a:defRPr sz="3200"/>
              </a:lvl1pPr>
            </a:lstStyle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sz="2250"/>
                <a:t>23</a:t>
              </a:r>
            </a:p>
          </p:txBody>
        </p:sp>
        <p:sp>
          <p:nvSpPr>
            <p:cNvPr id="630" name="Shape 630"/>
            <p:cNvSpPr/>
            <p:nvPr/>
          </p:nvSpPr>
          <p:spPr>
            <a:xfrm>
              <a:off x="6949427" y="3188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631" name="Shape 631"/>
            <p:cNvSpPr/>
            <p:nvPr/>
          </p:nvSpPr>
          <p:spPr>
            <a:xfrm>
              <a:off x="7536401" y="3188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632" name="Shape 632"/>
            <p:cNvSpPr/>
            <p:nvPr/>
          </p:nvSpPr>
          <p:spPr>
            <a:xfrm>
              <a:off x="8123373" y="3188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633" name="Shape 633"/>
            <p:cNvSpPr/>
            <p:nvPr/>
          </p:nvSpPr>
          <p:spPr>
            <a:xfrm>
              <a:off x="8710347" y="3188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634" name="Shape 634"/>
            <p:cNvSpPr/>
            <p:nvPr/>
          </p:nvSpPr>
          <p:spPr>
            <a:xfrm>
              <a:off x="9297320" y="3188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635" name="Shape 635"/>
            <p:cNvSpPr/>
            <p:nvPr/>
          </p:nvSpPr>
          <p:spPr>
            <a:xfrm>
              <a:off x="9884293" y="3188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636" name="Shape 636"/>
            <p:cNvSpPr/>
            <p:nvPr/>
          </p:nvSpPr>
          <p:spPr>
            <a:xfrm>
              <a:off x="10471267" y="3188826"/>
              <a:ext cx="507454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637" name="Shape 637"/>
            <p:cNvSpPr/>
            <p:nvPr/>
          </p:nvSpPr>
          <p:spPr>
            <a:xfrm>
              <a:off x="11058239" y="3188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638" name="Shape 638"/>
            <p:cNvSpPr/>
            <p:nvPr/>
          </p:nvSpPr>
          <p:spPr>
            <a:xfrm>
              <a:off x="6941864" y="3722747"/>
              <a:ext cx="517521" cy="5950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5719" tIns="35719" rIns="35719" bIns="35719" anchor="ctr">
              <a:spAutoFit/>
            </a:bodyPr>
            <a:lstStyle>
              <a:lvl1pPr>
                <a:defRPr sz="3200"/>
              </a:lvl1pPr>
            </a:lstStyle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sz="2250"/>
                <a:t>24</a:t>
              </a:r>
            </a:p>
          </p:txBody>
        </p:sp>
        <p:sp>
          <p:nvSpPr>
            <p:cNvPr id="639" name="Shape 639"/>
            <p:cNvSpPr/>
            <p:nvPr/>
          </p:nvSpPr>
          <p:spPr>
            <a:xfrm>
              <a:off x="11050677" y="3722747"/>
              <a:ext cx="517521" cy="5950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5719" tIns="35719" rIns="35719" bIns="35719" anchor="ctr">
              <a:spAutoFit/>
            </a:bodyPr>
            <a:lstStyle>
              <a:lvl1pPr>
                <a:defRPr sz="3200"/>
              </a:lvl1pPr>
            </a:lstStyle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sz="2250"/>
                <a:t>31</a:t>
              </a:r>
            </a:p>
          </p:txBody>
        </p:sp>
        <p:sp>
          <p:nvSpPr>
            <p:cNvPr id="640" name="Shape 640"/>
            <p:cNvSpPr/>
            <p:nvPr/>
          </p:nvSpPr>
          <p:spPr>
            <a:xfrm>
              <a:off x="1439106" y="4331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641" name="Shape 641"/>
            <p:cNvSpPr/>
            <p:nvPr/>
          </p:nvSpPr>
          <p:spPr>
            <a:xfrm>
              <a:off x="2026079" y="4331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642" name="Shape 642"/>
            <p:cNvSpPr/>
            <p:nvPr/>
          </p:nvSpPr>
          <p:spPr>
            <a:xfrm>
              <a:off x="2613052" y="4331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643" name="Shape 643"/>
            <p:cNvSpPr/>
            <p:nvPr/>
          </p:nvSpPr>
          <p:spPr>
            <a:xfrm>
              <a:off x="3200025" y="4331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644" name="Shape 644"/>
            <p:cNvSpPr/>
            <p:nvPr/>
          </p:nvSpPr>
          <p:spPr>
            <a:xfrm>
              <a:off x="3786999" y="4331826"/>
              <a:ext cx="507454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645" name="Shape 645"/>
            <p:cNvSpPr/>
            <p:nvPr/>
          </p:nvSpPr>
          <p:spPr>
            <a:xfrm>
              <a:off x="4373972" y="4331826"/>
              <a:ext cx="507454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646" name="Shape 646"/>
            <p:cNvSpPr/>
            <p:nvPr/>
          </p:nvSpPr>
          <p:spPr>
            <a:xfrm>
              <a:off x="4960945" y="4331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647" name="Shape 647"/>
            <p:cNvSpPr/>
            <p:nvPr/>
          </p:nvSpPr>
          <p:spPr>
            <a:xfrm>
              <a:off x="5547918" y="4331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648" name="Shape 648"/>
            <p:cNvSpPr/>
            <p:nvPr/>
          </p:nvSpPr>
          <p:spPr>
            <a:xfrm>
              <a:off x="1431543" y="4865747"/>
              <a:ext cx="517521" cy="5950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5719" tIns="35719" rIns="35719" bIns="35719" anchor="ctr">
              <a:spAutoFit/>
            </a:bodyPr>
            <a:lstStyle>
              <a:lvl1pPr>
                <a:defRPr sz="3200"/>
              </a:lvl1pPr>
            </a:lstStyle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sz="2250"/>
                <a:t>32</a:t>
              </a:r>
            </a:p>
          </p:txBody>
        </p:sp>
        <p:sp>
          <p:nvSpPr>
            <p:cNvPr id="649" name="Shape 649"/>
            <p:cNvSpPr/>
            <p:nvPr/>
          </p:nvSpPr>
          <p:spPr>
            <a:xfrm>
              <a:off x="5540356" y="4865747"/>
              <a:ext cx="517521" cy="5950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5719" tIns="35719" rIns="35719" bIns="35719" anchor="ctr">
              <a:spAutoFit/>
            </a:bodyPr>
            <a:lstStyle>
              <a:lvl1pPr>
                <a:defRPr sz="3200"/>
              </a:lvl1pPr>
            </a:lstStyle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sz="2250"/>
                <a:t>39</a:t>
              </a:r>
            </a:p>
          </p:txBody>
        </p:sp>
        <p:sp>
          <p:nvSpPr>
            <p:cNvPr id="650" name="Shape 650"/>
            <p:cNvSpPr/>
            <p:nvPr/>
          </p:nvSpPr>
          <p:spPr>
            <a:xfrm>
              <a:off x="6949427" y="4331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651" name="Shape 651"/>
            <p:cNvSpPr/>
            <p:nvPr/>
          </p:nvSpPr>
          <p:spPr>
            <a:xfrm>
              <a:off x="7536401" y="4331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652" name="Shape 652"/>
            <p:cNvSpPr/>
            <p:nvPr/>
          </p:nvSpPr>
          <p:spPr>
            <a:xfrm>
              <a:off x="8123373" y="4331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653" name="Shape 653"/>
            <p:cNvSpPr/>
            <p:nvPr/>
          </p:nvSpPr>
          <p:spPr>
            <a:xfrm>
              <a:off x="8710347" y="4331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654" name="Shape 654"/>
            <p:cNvSpPr/>
            <p:nvPr/>
          </p:nvSpPr>
          <p:spPr>
            <a:xfrm>
              <a:off x="9297320" y="4331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655" name="Shape 655"/>
            <p:cNvSpPr/>
            <p:nvPr/>
          </p:nvSpPr>
          <p:spPr>
            <a:xfrm>
              <a:off x="9884293" y="4331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656" name="Shape 656"/>
            <p:cNvSpPr/>
            <p:nvPr/>
          </p:nvSpPr>
          <p:spPr>
            <a:xfrm>
              <a:off x="10471267" y="4331826"/>
              <a:ext cx="507454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657" name="Shape 657"/>
            <p:cNvSpPr/>
            <p:nvPr/>
          </p:nvSpPr>
          <p:spPr>
            <a:xfrm>
              <a:off x="11058239" y="4331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658" name="Shape 658"/>
            <p:cNvSpPr/>
            <p:nvPr/>
          </p:nvSpPr>
          <p:spPr>
            <a:xfrm>
              <a:off x="6941864" y="4865747"/>
              <a:ext cx="517521" cy="5950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5719" tIns="35719" rIns="35719" bIns="35719" anchor="ctr">
              <a:spAutoFit/>
            </a:bodyPr>
            <a:lstStyle>
              <a:lvl1pPr>
                <a:defRPr sz="3200"/>
              </a:lvl1pPr>
            </a:lstStyle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sz="2250"/>
                <a:t>40</a:t>
              </a:r>
            </a:p>
          </p:txBody>
        </p:sp>
        <p:sp>
          <p:nvSpPr>
            <p:cNvPr id="659" name="Shape 659"/>
            <p:cNvSpPr/>
            <p:nvPr/>
          </p:nvSpPr>
          <p:spPr>
            <a:xfrm>
              <a:off x="11050677" y="4865747"/>
              <a:ext cx="517521" cy="5950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5719" tIns="35719" rIns="35719" bIns="35719" anchor="ctr">
              <a:spAutoFit/>
            </a:bodyPr>
            <a:lstStyle>
              <a:lvl1pPr>
                <a:defRPr sz="3200"/>
              </a:lvl1pPr>
            </a:lstStyle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sz="2250"/>
                <a:t>47</a:t>
              </a:r>
            </a:p>
          </p:txBody>
        </p:sp>
        <p:sp>
          <p:nvSpPr>
            <p:cNvPr id="660" name="Shape 660"/>
            <p:cNvSpPr/>
            <p:nvPr/>
          </p:nvSpPr>
          <p:spPr>
            <a:xfrm>
              <a:off x="1439106" y="5474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661" name="Shape 661"/>
            <p:cNvSpPr/>
            <p:nvPr/>
          </p:nvSpPr>
          <p:spPr>
            <a:xfrm>
              <a:off x="2026079" y="5474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662" name="Shape 662"/>
            <p:cNvSpPr/>
            <p:nvPr/>
          </p:nvSpPr>
          <p:spPr>
            <a:xfrm>
              <a:off x="2613052" y="5474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663" name="Shape 663"/>
            <p:cNvSpPr/>
            <p:nvPr/>
          </p:nvSpPr>
          <p:spPr>
            <a:xfrm>
              <a:off x="3200025" y="5474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664" name="Shape 664"/>
            <p:cNvSpPr/>
            <p:nvPr/>
          </p:nvSpPr>
          <p:spPr>
            <a:xfrm>
              <a:off x="3786999" y="5474826"/>
              <a:ext cx="507454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665" name="Shape 665"/>
            <p:cNvSpPr/>
            <p:nvPr/>
          </p:nvSpPr>
          <p:spPr>
            <a:xfrm>
              <a:off x="4373972" y="5474826"/>
              <a:ext cx="507454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666" name="Shape 666"/>
            <p:cNvSpPr/>
            <p:nvPr/>
          </p:nvSpPr>
          <p:spPr>
            <a:xfrm>
              <a:off x="4960945" y="5474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667" name="Shape 667"/>
            <p:cNvSpPr/>
            <p:nvPr/>
          </p:nvSpPr>
          <p:spPr>
            <a:xfrm>
              <a:off x="5547918" y="5474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668" name="Shape 668"/>
            <p:cNvSpPr/>
            <p:nvPr/>
          </p:nvSpPr>
          <p:spPr>
            <a:xfrm>
              <a:off x="1431543" y="6008748"/>
              <a:ext cx="517521" cy="5950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5719" tIns="35719" rIns="35719" bIns="35719" anchor="ctr">
              <a:spAutoFit/>
            </a:bodyPr>
            <a:lstStyle>
              <a:lvl1pPr>
                <a:defRPr sz="3200"/>
              </a:lvl1pPr>
            </a:lstStyle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sz="2250"/>
                <a:t>48</a:t>
              </a:r>
            </a:p>
          </p:txBody>
        </p:sp>
        <p:sp>
          <p:nvSpPr>
            <p:cNvPr id="669" name="Shape 669"/>
            <p:cNvSpPr/>
            <p:nvPr/>
          </p:nvSpPr>
          <p:spPr>
            <a:xfrm>
              <a:off x="5540356" y="6008748"/>
              <a:ext cx="517521" cy="5950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5719" tIns="35719" rIns="35719" bIns="35719" anchor="ctr">
              <a:spAutoFit/>
            </a:bodyPr>
            <a:lstStyle>
              <a:lvl1pPr>
                <a:defRPr sz="3200"/>
              </a:lvl1pPr>
            </a:lstStyle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sz="2250"/>
                <a:t>55</a:t>
              </a:r>
            </a:p>
          </p:txBody>
        </p:sp>
        <p:sp>
          <p:nvSpPr>
            <p:cNvPr id="670" name="Shape 670"/>
            <p:cNvSpPr/>
            <p:nvPr/>
          </p:nvSpPr>
          <p:spPr>
            <a:xfrm>
              <a:off x="6949427" y="5474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671" name="Shape 671"/>
            <p:cNvSpPr/>
            <p:nvPr/>
          </p:nvSpPr>
          <p:spPr>
            <a:xfrm>
              <a:off x="7536401" y="5474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672" name="Shape 672"/>
            <p:cNvSpPr/>
            <p:nvPr/>
          </p:nvSpPr>
          <p:spPr>
            <a:xfrm>
              <a:off x="8123373" y="5474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673" name="Shape 673"/>
            <p:cNvSpPr/>
            <p:nvPr/>
          </p:nvSpPr>
          <p:spPr>
            <a:xfrm>
              <a:off x="8710347" y="5474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674" name="Shape 674"/>
            <p:cNvSpPr/>
            <p:nvPr/>
          </p:nvSpPr>
          <p:spPr>
            <a:xfrm>
              <a:off x="9297320" y="5474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675" name="Shape 675"/>
            <p:cNvSpPr/>
            <p:nvPr/>
          </p:nvSpPr>
          <p:spPr>
            <a:xfrm>
              <a:off x="9884293" y="5474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676" name="Shape 676"/>
            <p:cNvSpPr/>
            <p:nvPr/>
          </p:nvSpPr>
          <p:spPr>
            <a:xfrm>
              <a:off x="10471267" y="5474826"/>
              <a:ext cx="507454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677" name="Shape 677"/>
            <p:cNvSpPr/>
            <p:nvPr/>
          </p:nvSpPr>
          <p:spPr>
            <a:xfrm>
              <a:off x="11058239" y="5474826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678" name="Shape 678"/>
            <p:cNvSpPr/>
            <p:nvPr/>
          </p:nvSpPr>
          <p:spPr>
            <a:xfrm>
              <a:off x="6941864" y="6008748"/>
              <a:ext cx="517521" cy="5950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5719" tIns="35719" rIns="35719" bIns="35719" anchor="ctr">
              <a:spAutoFit/>
            </a:bodyPr>
            <a:lstStyle>
              <a:lvl1pPr>
                <a:defRPr sz="3200"/>
              </a:lvl1pPr>
            </a:lstStyle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sz="2250"/>
                <a:t>56</a:t>
              </a:r>
            </a:p>
          </p:txBody>
        </p:sp>
        <p:sp>
          <p:nvSpPr>
            <p:cNvPr id="679" name="Shape 679"/>
            <p:cNvSpPr/>
            <p:nvPr/>
          </p:nvSpPr>
          <p:spPr>
            <a:xfrm>
              <a:off x="11050677" y="6008748"/>
              <a:ext cx="517521" cy="5950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5719" tIns="35719" rIns="35719" bIns="35719" anchor="ctr">
              <a:spAutoFit/>
            </a:bodyPr>
            <a:lstStyle>
              <a:lvl1pPr>
                <a:defRPr sz="3200"/>
              </a:lvl1pPr>
            </a:lstStyle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sz="2250"/>
                <a:t>63</a:t>
              </a:r>
            </a:p>
          </p:txBody>
        </p:sp>
        <p:sp>
          <p:nvSpPr>
            <p:cNvPr id="680" name="Shape 680"/>
            <p:cNvSpPr/>
            <p:nvPr/>
          </p:nvSpPr>
          <p:spPr>
            <a:xfrm>
              <a:off x="1439106" y="2045826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681" name="Shape 681"/>
            <p:cNvSpPr/>
            <p:nvPr/>
          </p:nvSpPr>
          <p:spPr>
            <a:xfrm>
              <a:off x="2026079" y="2045826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682" name="Shape 682"/>
            <p:cNvSpPr/>
            <p:nvPr/>
          </p:nvSpPr>
          <p:spPr>
            <a:xfrm>
              <a:off x="2613052" y="2045826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683" name="Shape 683"/>
            <p:cNvSpPr/>
            <p:nvPr/>
          </p:nvSpPr>
          <p:spPr>
            <a:xfrm>
              <a:off x="3200025" y="2045826"/>
              <a:ext cx="507455" cy="562381"/>
            </a:xfrm>
            <a:prstGeom prst="rect">
              <a:avLst/>
            </a:prstGeom>
            <a:solidFill>
              <a:srgbClr val="308B16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I</a:t>
              </a:r>
            </a:p>
          </p:txBody>
        </p:sp>
        <p:sp>
          <p:nvSpPr>
            <p:cNvPr id="684" name="Shape 684"/>
            <p:cNvSpPr/>
            <p:nvPr/>
          </p:nvSpPr>
          <p:spPr>
            <a:xfrm>
              <a:off x="3786999" y="2045826"/>
              <a:ext cx="507454" cy="562381"/>
            </a:xfrm>
            <a:prstGeom prst="rect">
              <a:avLst/>
            </a:prstGeom>
            <a:solidFill>
              <a:srgbClr val="308B16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I</a:t>
              </a:r>
            </a:p>
          </p:txBody>
        </p:sp>
        <p:sp>
          <p:nvSpPr>
            <p:cNvPr id="685" name="Shape 685"/>
            <p:cNvSpPr/>
            <p:nvPr/>
          </p:nvSpPr>
          <p:spPr>
            <a:xfrm>
              <a:off x="4373972" y="2045826"/>
              <a:ext cx="507454" cy="562381"/>
            </a:xfrm>
            <a:prstGeom prst="rect">
              <a:avLst/>
            </a:prstGeom>
            <a:solidFill>
              <a:srgbClr val="308B16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I</a:t>
              </a:r>
            </a:p>
          </p:txBody>
        </p:sp>
        <p:sp>
          <p:nvSpPr>
            <p:cNvPr id="686" name="Shape 686"/>
            <p:cNvSpPr/>
            <p:nvPr/>
          </p:nvSpPr>
          <p:spPr>
            <a:xfrm>
              <a:off x="4960945" y="2045826"/>
              <a:ext cx="507455" cy="562381"/>
            </a:xfrm>
            <a:prstGeom prst="rect">
              <a:avLst/>
            </a:prstGeom>
            <a:solidFill>
              <a:srgbClr val="308B16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I</a:t>
              </a:r>
            </a:p>
          </p:txBody>
        </p:sp>
        <p:sp>
          <p:nvSpPr>
            <p:cNvPr id="687" name="Shape 687"/>
            <p:cNvSpPr/>
            <p:nvPr/>
          </p:nvSpPr>
          <p:spPr>
            <a:xfrm>
              <a:off x="5547918" y="2045826"/>
              <a:ext cx="507455" cy="562381"/>
            </a:xfrm>
            <a:prstGeom prst="rect">
              <a:avLst/>
            </a:prstGeom>
            <a:solidFill>
              <a:srgbClr val="308B16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I</a:t>
              </a:r>
            </a:p>
          </p:txBody>
        </p:sp>
        <p:sp>
          <p:nvSpPr>
            <p:cNvPr id="688" name="Shape 688"/>
            <p:cNvSpPr/>
            <p:nvPr/>
          </p:nvSpPr>
          <p:spPr>
            <a:xfrm flipH="1">
              <a:off x="2007029" y="2681856"/>
              <a:ext cx="1281305" cy="1587937"/>
            </a:xfrm>
            <a:prstGeom prst="line">
              <a:avLst/>
            </a:prstGeom>
            <a:ln w="38100">
              <a:solidFill>
                <a:srgbClr val="FF2600"/>
              </a:solidFill>
              <a:miter lim="400000"/>
              <a:tailEnd type="triangle"/>
            </a:ln>
          </p:spPr>
          <p:txBody>
            <a:bodyPr lIns="0" tIns="0" rIns="0" bIns="0" anchor="ctr"/>
            <a:lstStyle/>
            <a:p>
              <a:pPr lvl="0" algn="ctr">
                <a:defRPr sz="2600"/>
              </a:pPr>
              <a:endParaRPr sz="1828"/>
            </a:p>
          </p:txBody>
        </p:sp>
        <p:sp>
          <p:nvSpPr>
            <p:cNvPr id="689" name="Shape 689"/>
            <p:cNvSpPr/>
            <p:nvPr/>
          </p:nvSpPr>
          <p:spPr>
            <a:xfrm flipH="1">
              <a:off x="2063014" y="2681856"/>
              <a:ext cx="1301520" cy="2742977"/>
            </a:xfrm>
            <a:prstGeom prst="line">
              <a:avLst/>
            </a:prstGeom>
            <a:ln w="38100">
              <a:solidFill>
                <a:srgbClr val="FF2600"/>
              </a:solidFill>
              <a:miter lim="400000"/>
              <a:tailEnd type="triangle"/>
            </a:ln>
          </p:spPr>
          <p:txBody>
            <a:bodyPr lIns="0" tIns="0" rIns="0" bIns="0" anchor="ctr"/>
            <a:lstStyle/>
            <a:p>
              <a:pPr lvl="0" algn="ctr">
                <a:defRPr sz="2600"/>
              </a:pPr>
              <a:endParaRPr sz="1828"/>
            </a:p>
          </p:txBody>
        </p:sp>
        <p:sp>
          <p:nvSpPr>
            <p:cNvPr id="690" name="Shape 690"/>
            <p:cNvSpPr/>
            <p:nvPr/>
          </p:nvSpPr>
          <p:spPr>
            <a:xfrm>
              <a:off x="4126533" y="2681856"/>
              <a:ext cx="2777631" cy="1576100"/>
            </a:xfrm>
            <a:prstGeom prst="line">
              <a:avLst/>
            </a:prstGeom>
            <a:ln w="38100">
              <a:solidFill>
                <a:srgbClr val="FF2600"/>
              </a:solidFill>
              <a:miter lim="400000"/>
              <a:tailEnd type="triangle"/>
            </a:ln>
          </p:spPr>
          <p:txBody>
            <a:bodyPr lIns="0" tIns="0" rIns="0" bIns="0" anchor="ctr"/>
            <a:lstStyle/>
            <a:p>
              <a:pPr lvl="0" algn="ctr">
                <a:defRPr sz="2600"/>
              </a:pPr>
              <a:endParaRPr sz="1828"/>
            </a:p>
          </p:txBody>
        </p:sp>
        <p:sp>
          <p:nvSpPr>
            <p:cNvPr id="691" name="Shape 691"/>
            <p:cNvSpPr/>
            <p:nvPr/>
          </p:nvSpPr>
          <p:spPr>
            <a:xfrm>
              <a:off x="5904533" y="2681855"/>
              <a:ext cx="2168703" cy="2688782"/>
            </a:xfrm>
            <a:prstGeom prst="line">
              <a:avLst/>
            </a:prstGeom>
            <a:ln w="38100">
              <a:solidFill>
                <a:srgbClr val="FF2600"/>
              </a:solidFill>
              <a:miter lim="400000"/>
              <a:tailEnd type="triangle"/>
            </a:ln>
          </p:spPr>
          <p:txBody>
            <a:bodyPr lIns="0" tIns="0" rIns="0" bIns="0" anchor="ctr"/>
            <a:lstStyle/>
            <a:p>
              <a:pPr lvl="0" algn="ctr">
                <a:defRPr sz="2600"/>
              </a:pPr>
              <a:endParaRPr sz="1828"/>
            </a:p>
          </p:txBody>
        </p:sp>
      </p:grpSp>
    </p:spTree>
    <p:extLst>
      <p:ext uri="{BB962C8B-B14F-4D97-AF65-F5344CB8AC3E}">
        <p14:creationId xmlns:p14="http://schemas.microsoft.com/office/powerpoint/2010/main" val="1618839925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53C725E-C263-D81D-A9D8-A6D89C7A6255}"/>
              </a:ext>
            </a:extLst>
          </p:cNvPr>
          <p:cNvSpPr txBox="1"/>
          <p:nvPr/>
        </p:nvSpPr>
        <p:spPr>
          <a:xfrm>
            <a:off x="1129552" y="430306"/>
            <a:ext cx="486783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Helvetica" pitchFamily="2" charset="0"/>
              </a:rPr>
              <a:t>Abstractions</a:t>
            </a:r>
          </a:p>
          <a:p>
            <a:pPr algn="ctr"/>
            <a:r>
              <a:rPr lang="en-US" sz="3200" dirty="0">
                <a:latin typeface="Helvetica" pitchFamily="2" charset="0"/>
              </a:rPr>
              <a:t>Resource management </a:t>
            </a:r>
          </a:p>
          <a:p>
            <a:pPr algn="ctr"/>
            <a:r>
              <a:rPr lang="en-US" sz="3200" dirty="0">
                <a:latin typeface="Helvetica" pitchFamily="2" charset="0"/>
              </a:rPr>
              <a:t>(isolation; efficiency)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50E96F-D339-44D1-F69C-EDD7549C274C}"/>
              </a:ext>
            </a:extLst>
          </p:cNvPr>
          <p:cNvSpPr txBox="1"/>
          <p:nvPr/>
        </p:nvSpPr>
        <p:spPr>
          <a:xfrm>
            <a:off x="5997387" y="430306"/>
            <a:ext cx="574189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Helvetica" pitchFamily="2" charset="0"/>
              </a:rPr>
              <a:t>Virtualization (CPU, memory)</a:t>
            </a:r>
          </a:p>
          <a:p>
            <a:pPr algn="ctr"/>
            <a:r>
              <a:rPr lang="en-US" sz="3200" dirty="0">
                <a:latin typeface="Helvetica" pitchFamily="2" charset="0"/>
              </a:rPr>
              <a:t>Concurrency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31DCDE-C9DF-6F69-9E06-900A3AFFCE81}"/>
              </a:ext>
            </a:extLst>
          </p:cNvPr>
          <p:cNvSpPr txBox="1"/>
          <p:nvPr/>
        </p:nvSpPr>
        <p:spPr>
          <a:xfrm>
            <a:off x="6468035" y="1680882"/>
            <a:ext cx="48812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Interaction with Devices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C93026-BB72-5B49-D7EC-C01DDC91BD30}"/>
              </a:ext>
            </a:extLst>
          </p:cNvPr>
          <p:cNvSpPr txBox="1"/>
          <p:nvPr/>
        </p:nvSpPr>
        <p:spPr>
          <a:xfrm>
            <a:off x="712694" y="3419528"/>
            <a:ext cx="45316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Helvetica" pitchFamily="2" charset="0"/>
              </a:rPr>
              <a:t>Disks and Persistence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A4433C-AF8A-DE37-2C56-D6B91346EBF5}"/>
              </a:ext>
            </a:extLst>
          </p:cNvPr>
          <p:cNvSpPr txBox="1"/>
          <p:nvPr/>
        </p:nvSpPr>
        <p:spPr>
          <a:xfrm>
            <a:off x="5499848" y="2634698"/>
            <a:ext cx="623943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Helvetica" pitchFamily="2" charset="0"/>
              </a:rPr>
              <a:t>Store data users care about: persist beyond reboots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167221-1E5F-F33F-337B-0BCBD1EF3E35}"/>
              </a:ext>
            </a:extLst>
          </p:cNvPr>
          <p:cNvSpPr txBox="1"/>
          <p:nvPr/>
        </p:nvSpPr>
        <p:spPr>
          <a:xfrm>
            <a:off x="5540189" y="3883822"/>
            <a:ext cx="62394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Helvetica" pitchFamily="2" charset="0"/>
              </a:rPr>
              <a:t>Backing store for paging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21A1DB-7AAA-222C-4061-620ABB899ED3}"/>
              </a:ext>
            </a:extLst>
          </p:cNvPr>
          <p:cNvSpPr txBox="1"/>
          <p:nvPr/>
        </p:nvSpPr>
        <p:spPr>
          <a:xfrm>
            <a:off x="430305" y="5032845"/>
            <a:ext cx="45316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Helvetica" pitchFamily="2" charset="0"/>
              </a:rPr>
              <a:t>Space multiplexing</a:t>
            </a:r>
          </a:p>
          <a:p>
            <a:pPr algn="ctr"/>
            <a:r>
              <a:rPr lang="en-US" sz="3200" dirty="0">
                <a:latin typeface="Helvetica" pitchFamily="2" charset="0"/>
              </a:rPr>
              <a:t>(coexist)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7F30B5-3D62-FE3D-B599-BBAF3B2AC78E}"/>
              </a:ext>
            </a:extLst>
          </p:cNvPr>
          <p:cNvSpPr txBox="1"/>
          <p:nvPr/>
        </p:nvSpPr>
        <p:spPr>
          <a:xfrm>
            <a:off x="4670611" y="5032845"/>
            <a:ext cx="427168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Helvetica" pitchFamily="2" charset="0"/>
              </a:rPr>
              <a:t>Shared view of storage!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BBE2829-5424-E1E8-5EB1-96104495E36D}"/>
              </a:ext>
            </a:extLst>
          </p:cNvPr>
          <p:cNvSpPr txBox="1"/>
          <p:nvPr/>
        </p:nvSpPr>
        <p:spPr>
          <a:xfrm>
            <a:off x="7920317" y="5298536"/>
            <a:ext cx="42716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Helvetica" pitchFamily="2" charset="0"/>
              </a:rPr>
              <a:t>Permissions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2DF6454-9DF7-3E30-23F9-A952F8FBAEE1}"/>
              </a:ext>
            </a:extLst>
          </p:cNvPr>
          <p:cNvCxnSpPr/>
          <p:nvPr/>
        </p:nvCxnSpPr>
        <p:spPr>
          <a:xfrm flipV="1">
            <a:off x="5244354" y="3051557"/>
            <a:ext cx="753033" cy="49754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C8BCE5F-4D15-3852-C64D-2B4A0C48958D}"/>
              </a:ext>
            </a:extLst>
          </p:cNvPr>
          <p:cNvCxnSpPr>
            <a:cxnSpLocks/>
          </p:cNvCxnSpPr>
          <p:nvPr/>
        </p:nvCxnSpPr>
        <p:spPr>
          <a:xfrm>
            <a:off x="5244354" y="3841805"/>
            <a:ext cx="950261" cy="308187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67C5925-A899-F193-4B52-BBB46753F14B}"/>
              </a:ext>
            </a:extLst>
          </p:cNvPr>
          <p:cNvSpPr txBox="1"/>
          <p:nvPr/>
        </p:nvSpPr>
        <p:spPr>
          <a:xfrm>
            <a:off x="3307977" y="6135306"/>
            <a:ext cx="63335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Helvetica" pitchFamily="2" charset="0"/>
              </a:rPr>
              <a:t>Intelligence in software, mostly</a:t>
            </a:r>
          </a:p>
        </p:txBody>
      </p:sp>
    </p:spTree>
    <p:extLst>
      <p:ext uri="{BB962C8B-B14F-4D97-AF65-F5344CB8AC3E}">
        <p14:creationId xmlns:p14="http://schemas.microsoft.com/office/powerpoint/2010/main" val="2184271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/>
      <p:bldP spid="1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Shape 698"/>
          <p:cNvSpPr/>
          <p:nvPr/>
        </p:nvSpPr>
        <p:spPr>
          <a:xfrm>
            <a:off x="2506454" y="2057885"/>
            <a:ext cx="3199515" cy="3159849"/>
          </a:xfrm>
          <a:prstGeom prst="rect">
            <a:avLst/>
          </a:prstGeom>
          <a:solidFill>
            <a:srgbClr val="308B16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250" b="1" dirty="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type</a:t>
            </a:r>
          </a:p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250" b="1" dirty="0" err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uid</a:t>
            </a:r>
            <a:endParaRPr sz="2250" b="1" dirty="0">
              <a:solidFill>
                <a:srgbClr val="FFFFFF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250" b="1" dirty="0" err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rwx</a:t>
            </a:r>
            <a:endParaRPr sz="2250" b="1" dirty="0">
              <a:solidFill>
                <a:srgbClr val="FFFFFF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250" b="1" dirty="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size</a:t>
            </a:r>
          </a:p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250" b="1" dirty="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blocks</a:t>
            </a:r>
          </a:p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250" b="1" dirty="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time</a:t>
            </a:r>
          </a:p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250" b="1" dirty="0" err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ctime</a:t>
            </a:r>
            <a:endParaRPr sz="2250" b="1" dirty="0">
              <a:solidFill>
                <a:srgbClr val="FFFFFF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250" b="1" dirty="0" err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links_count</a:t>
            </a:r>
            <a:endParaRPr sz="2250" b="1" dirty="0">
              <a:solidFill>
                <a:srgbClr val="FFFFFF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250" b="1" dirty="0" err="1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addrs</a:t>
            </a:r>
            <a:r>
              <a:rPr sz="2250" b="1" dirty="0">
                <a:solidFill>
                  <a:srgbClr val="FFFFFF"/>
                </a:solidFill>
                <a:latin typeface="Helvetica"/>
                <a:ea typeface="Helvetica"/>
                <a:cs typeface="Helvetica"/>
                <a:sym typeface="Helvetica"/>
              </a:rPr>
              <a:t>[N]</a:t>
            </a:r>
          </a:p>
        </p:txBody>
      </p:sp>
      <p:sp>
        <p:nvSpPr>
          <p:cNvPr id="699" name="Shape 69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56" dirty="0" err="1"/>
              <a:t>Inode</a:t>
            </a:r>
            <a:endParaRPr sz="4556" dirty="0"/>
          </a:p>
        </p:txBody>
      </p:sp>
      <p:sp>
        <p:nvSpPr>
          <p:cNvPr id="701" name="Shape 701"/>
          <p:cNvSpPr/>
          <p:nvPr/>
        </p:nvSpPr>
        <p:spPr>
          <a:xfrm>
            <a:off x="5945406" y="2329682"/>
            <a:ext cx="4187566" cy="31162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2250" dirty="0">
                <a:solidFill>
                  <a:srgbClr val="333333"/>
                </a:solidFill>
                <a:latin typeface="Helvetica" pitchFamily="2" charset="0"/>
              </a:rPr>
              <a:t>Assume single level (just pointers to data blocks)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endParaRPr lang="en-US" sz="2250" dirty="0">
              <a:solidFill>
                <a:srgbClr val="333333"/>
              </a:solidFill>
              <a:latin typeface="Helvetica" pitchFamily="2" charset="0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250" dirty="0">
                <a:solidFill>
                  <a:srgbClr val="333333"/>
                </a:solidFill>
                <a:latin typeface="Helvetica" pitchFamily="2" charset="0"/>
              </a:rPr>
              <a:t>What is </a:t>
            </a:r>
            <a:r>
              <a:rPr lang="en-US" sz="2250" dirty="0">
                <a:solidFill>
                  <a:srgbClr val="333333"/>
                </a:solidFill>
                <a:latin typeface="Helvetica" pitchFamily="2" charset="0"/>
              </a:rPr>
              <a:t>max </a:t>
            </a:r>
            <a:r>
              <a:rPr sz="2250" dirty="0">
                <a:solidFill>
                  <a:srgbClr val="333333"/>
                </a:solidFill>
                <a:latin typeface="Helvetica" pitchFamily="2" charset="0"/>
              </a:rPr>
              <a:t>file size?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2250" dirty="0">
                <a:solidFill>
                  <a:srgbClr val="333333"/>
                </a:solidFill>
                <a:latin typeface="Helvetica" pitchFamily="2" charset="0"/>
              </a:rPr>
              <a:t>As</a:t>
            </a:r>
            <a:r>
              <a:rPr sz="2250" dirty="0">
                <a:solidFill>
                  <a:srgbClr val="333333"/>
                </a:solidFill>
                <a:latin typeface="Helvetica" pitchFamily="2" charset="0"/>
              </a:rPr>
              <a:t>sume 256-byte </a:t>
            </a:r>
            <a:r>
              <a:rPr sz="2250" dirty="0" err="1">
                <a:solidFill>
                  <a:srgbClr val="333333"/>
                </a:solidFill>
                <a:latin typeface="Helvetica" pitchFamily="2" charset="0"/>
              </a:rPr>
              <a:t>inodes</a:t>
            </a:r>
            <a:r>
              <a:rPr lang="en-US" sz="2250" dirty="0">
                <a:solidFill>
                  <a:srgbClr val="333333"/>
                </a:solidFill>
                <a:latin typeface="Helvetica" pitchFamily="2" charset="0"/>
              </a:rPr>
              <a:t> (all can be used for pointers)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2250" dirty="0">
                <a:solidFill>
                  <a:srgbClr val="333333"/>
                </a:solidFill>
                <a:latin typeface="Helvetica" pitchFamily="2" charset="0"/>
              </a:rPr>
              <a:t>Assume 4-byte </a:t>
            </a:r>
            <a:r>
              <a:rPr lang="en-US" sz="2250" dirty="0" err="1">
                <a:solidFill>
                  <a:srgbClr val="333333"/>
                </a:solidFill>
                <a:latin typeface="Helvetica" pitchFamily="2" charset="0"/>
              </a:rPr>
              <a:t>addrs</a:t>
            </a:r>
            <a:endParaRPr lang="en-US" sz="2250" dirty="0">
              <a:solidFill>
                <a:srgbClr val="333333"/>
              </a:solidFill>
              <a:latin typeface="Helvetica" pitchFamily="2" charset="0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endParaRPr sz="2250" dirty="0">
              <a:solidFill>
                <a:srgbClr val="333333"/>
              </a:solidFill>
              <a:latin typeface="Helvetica" pitchFamily="2" charset="0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250" dirty="0">
                <a:solidFill>
                  <a:srgbClr val="333333"/>
                </a:solidFill>
                <a:latin typeface="Helvetica" pitchFamily="2" charset="0"/>
              </a:rPr>
              <a:t>How to get larger files?</a:t>
            </a:r>
          </a:p>
        </p:txBody>
      </p:sp>
      <p:sp>
        <p:nvSpPr>
          <p:cNvPr id="2" name="Rectangle 1"/>
          <p:cNvSpPr/>
          <p:nvPr/>
        </p:nvSpPr>
        <p:spPr>
          <a:xfrm>
            <a:off x="3659406" y="5702472"/>
            <a:ext cx="4572000" cy="698396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1969" dirty="0">
                <a:solidFill>
                  <a:srgbClr val="333333"/>
                </a:solidFill>
              </a:rPr>
              <a:t>256 / 4 =  64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1969" dirty="0">
                <a:solidFill>
                  <a:srgbClr val="333333"/>
                </a:solidFill>
              </a:rPr>
              <a:t>64 * 4K = 256 KB!</a:t>
            </a:r>
          </a:p>
        </p:txBody>
      </p:sp>
    </p:spTree>
    <p:extLst>
      <p:ext uri="{BB962C8B-B14F-4D97-AF65-F5344CB8AC3E}">
        <p14:creationId xmlns:p14="http://schemas.microsoft.com/office/powerpoint/2010/main" val="334308432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Shape 706"/>
          <p:cNvSpPr/>
          <p:nvPr/>
        </p:nvSpPr>
        <p:spPr>
          <a:xfrm>
            <a:off x="5417324" y="88760"/>
            <a:ext cx="1357353" cy="1340526"/>
          </a:xfrm>
          <a:prstGeom prst="rect">
            <a:avLst/>
          </a:prstGeom>
          <a:solidFill>
            <a:srgbClr val="308B16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inode</a:t>
            </a:r>
          </a:p>
        </p:txBody>
      </p:sp>
      <p:sp>
        <p:nvSpPr>
          <p:cNvPr id="707" name="Shape 707"/>
          <p:cNvSpPr/>
          <p:nvPr/>
        </p:nvSpPr>
        <p:spPr>
          <a:xfrm>
            <a:off x="5494651" y="1062014"/>
            <a:ext cx="287916" cy="284347"/>
          </a:xfrm>
          <a:prstGeom prst="rect">
            <a:avLst/>
          </a:prstGeom>
          <a:ln w="50800">
            <a:solidFill/>
            <a:miter lim="400000"/>
          </a:ln>
        </p:spPr>
        <p:txBody>
          <a:bodyPr lIns="0" tIns="0" rIns="0" bIns="0" anchor="ctr"/>
          <a:lstStyle/>
          <a:p>
            <a:pPr lvl="0" algn="ctr">
              <a:defRPr sz="32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2250"/>
          </a:p>
        </p:txBody>
      </p:sp>
      <p:sp>
        <p:nvSpPr>
          <p:cNvPr id="708" name="Shape 708"/>
          <p:cNvSpPr/>
          <p:nvPr/>
        </p:nvSpPr>
        <p:spPr>
          <a:xfrm>
            <a:off x="5780401" y="1062014"/>
            <a:ext cx="287916" cy="284347"/>
          </a:xfrm>
          <a:prstGeom prst="rect">
            <a:avLst/>
          </a:prstGeom>
          <a:ln w="50800">
            <a:solidFill/>
            <a:miter lim="400000"/>
          </a:ln>
        </p:spPr>
        <p:txBody>
          <a:bodyPr lIns="0" tIns="0" rIns="0" bIns="0" anchor="ctr"/>
          <a:lstStyle/>
          <a:p>
            <a:pPr lvl="0" algn="ctr">
              <a:defRPr sz="32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2250"/>
          </a:p>
        </p:txBody>
      </p:sp>
      <p:sp>
        <p:nvSpPr>
          <p:cNvPr id="709" name="Shape 709"/>
          <p:cNvSpPr/>
          <p:nvPr/>
        </p:nvSpPr>
        <p:spPr>
          <a:xfrm>
            <a:off x="6066151" y="1062014"/>
            <a:ext cx="287916" cy="284347"/>
          </a:xfrm>
          <a:prstGeom prst="rect">
            <a:avLst/>
          </a:prstGeom>
          <a:ln w="50800">
            <a:solidFill/>
            <a:miter lim="400000"/>
          </a:ln>
        </p:spPr>
        <p:txBody>
          <a:bodyPr lIns="0" tIns="0" rIns="0" bIns="0" anchor="ctr"/>
          <a:lstStyle/>
          <a:p>
            <a:pPr lvl="0" algn="ctr">
              <a:defRPr sz="32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2250"/>
          </a:p>
        </p:txBody>
      </p:sp>
      <p:sp>
        <p:nvSpPr>
          <p:cNvPr id="710" name="Shape 710"/>
          <p:cNvSpPr/>
          <p:nvPr/>
        </p:nvSpPr>
        <p:spPr>
          <a:xfrm>
            <a:off x="6351901" y="1062014"/>
            <a:ext cx="287916" cy="284347"/>
          </a:xfrm>
          <a:prstGeom prst="rect">
            <a:avLst/>
          </a:prstGeom>
          <a:ln w="50800">
            <a:solidFill/>
            <a:miter lim="400000"/>
          </a:ln>
        </p:spPr>
        <p:txBody>
          <a:bodyPr lIns="0" tIns="0" rIns="0" bIns="0" anchor="ctr"/>
          <a:lstStyle/>
          <a:p>
            <a:pPr lvl="0" algn="ctr">
              <a:defRPr sz="32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2250"/>
          </a:p>
        </p:txBody>
      </p:sp>
      <p:sp>
        <p:nvSpPr>
          <p:cNvPr id="711" name="Shape 711"/>
          <p:cNvSpPr/>
          <p:nvPr/>
        </p:nvSpPr>
        <p:spPr>
          <a:xfrm>
            <a:off x="2476570" y="1987189"/>
            <a:ext cx="1357353" cy="1340525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data</a:t>
            </a:r>
          </a:p>
        </p:txBody>
      </p:sp>
      <p:sp>
        <p:nvSpPr>
          <p:cNvPr id="712" name="Shape 712"/>
          <p:cNvSpPr/>
          <p:nvPr/>
        </p:nvSpPr>
        <p:spPr>
          <a:xfrm>
            <a:off x="4437072" y="1987189"/>
            <a:ext cx="1357353" cy="1340525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data</a:t>
            </a:r>
          </a:p>
        </p:txBody>
      </p:sp>
      <p:sp>
        <p:nvSpPr>
          <p:cNvPr id="713" name="Shape 713"/>
          <p:cNvSpPr/>
          <p:nvPr/>
        </p:nvSpPr>
        <p:spPr>
          <a:xfrm>
            <a:off x="6397575" y="1987189"/>
            <a:ext cx="1357353" cy="1340525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data</a:t>
            </a:r>
          </a:p>
        </p:txBody>
      </p:sp>
      <p:sp>
        <p:nvSpPr>
          <p:cNvPr id="714" name="Shape 714"/>
          <p:cNvSpPr/>
          <p:nvPr/>
        </p:nvSpPr>
        <p:spPr>
          <a:xfrm>
            <a:off x="8358077" y="1987189"/>
            <a:ext cx="1357353" cy="1340525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data</a:t>
            </a:r>
          </a:p>
        </p:txBody>
      </p:sp>
      <p:sp>
        <p:nvSpPr>
          <p:cNvPr id="715" name="Shape 715"/>
          <p:cNvSpPr/>
          <p:nvPr/>
        </p:nvSpPr>
        <p:spPr>
          <a:xfrm>
            <a:off x="6542484" y="1175672"/>
            <a:ext cx="1761597" cy="803991"/>
          </a:xfrm>
          <a:prstGeom prst="line">
            <a:avLst/>
          </a:prstGeom>
          <a:ln w="38100">
            <a:solidFill>
              <a:srgbClr val="FF26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 algn="ctr">
              <a:defRPr sz="2600"/>
            </a:pPr>
            <a:endParaRPr sz="1828"/>
          </a:p>
        </p:txBody>
      </p:sp>
      <p:sp>
        <p:nvSpPr>
          <p:cNvPr id="716" name="Shape 716"/>
          <p:cNvSpPr/>
          <p:nvPr/>
        </p:nvSpPr>
        <p:spPr>
          <a:xfrm flipH="1">
            <a:off x="3863578" y="1175672"/>
            <a:ext cx="1761596" cy="803991"/>
          </a:xfrm>
          <a:prstGeom prst="line">
            <a:avLst/>
          </a:prstGeom>
          <a:ln w="38100">
            <a:solidFill>
              <a:srgbClr val="FF26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 algn="ctr">
              <a:defRPr sz="2600"/>
            </a:pPr>
            <a:endParaRPr sz="1828"/>
          </a:p>
        </p:txBody>
      </p:sp>
      <p:sp>
        <p:nvSpPr>
          <p:cNvPr id="717" name="Shape 717"/>
          <p:cNvSpPr/>
          <p:nvPr/>
        </p:nvSpPr>
        <p:spPr>
          <a:xfrm>
            <a:off x="6229945" y="1166743"/>
            <a:ext cx="821396" cy="746389"/>
          </a:xfrm>
          <a:prstGeom prst="line">
            <a:avLst/>
          </a:prstGeom>
          <a:ln w="38100">
            <a:solidFill>
              <a:srgbClr val="FF26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 algn="ctr">
              <a:defRPr sz="2600"/>
            </a:pPr>
            <a:endParaRPr sz="1828"/>
          </a:p>
        </p:txBody>
      </p:sp>
      <p:sp>
        <p:nvSpPr>
          <p:cNvPr id="718" name="Shape 718"/>
          <p:cNvSpPr/>
          <p:nvPr/>
        </p:nvSpPr>
        <p:spPr>
          <a:xfrm flipH="1">
            <a:off x="5321433" y="1166743"/>
            <a:ext cx="598421" cy="784214"/>
          </a:xfrm>
          <a:prstGeom prst="line">
            <a:avLst/>
          </a:prstGeom>
          <a:ln w="38100">
            <a:solidFill>
              <a:srgbClr val="FF26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 algn="ctr">
              <a:defRPr sz="2600"/>
            </a:pPr>
            <a:endParaRPr sz="1828"/>
          </a:p>
        </p:txBody>
      </p:sp>
    </p:spTree>
    <p:extLst>
      <p:ext uri="{BB962C8B-B14F-4D97-AF65-F5344CB8AC3E}">
        <p14:creationId xmlns:p14="http://schemas.microsoft.com/office/powerpoint/2010/main" val="3434689525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Shape 720"/>
          <p:cNvSpPr/>
          <p:nvPr/>
        </p:nvSpPr>
        <p:spPr>
          <a:xfrm>
            <a:off x="5417324" y="88760"/>
            <a:ext cx="1357353" cy="1340526"/>
          </a:xfrm>
          <a:prstGeom prst="rect">
            <a:avLst/>
          </a:prstGeom>
          <a:solidFill>
            <a:srgbClr val="308B16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inode</a:t>
            </a:r>
          </a:p>
        </p:txBody>
      </p:sp>
      <p:sp>
        <p:nvSpPr>
          <p:cNvPr id="721" name="Shape 721"/>
          <p:cNvSpPr/>
          <p:nvPr/>
        </p:nvSpPr>
        <p:spPr>
          <a:xfrm>
            <a:off x="5494651" y="1062014"/>
            <a:ext cx="287916" cy="284347"/>
          </a:xfrm>
          <a:prstGeom prst="rect">
            <a:avLst/>
          </a:prstGeom>
          <a:ln w="50800">
            <a:solidFill/>
            <a:miter lim="400000"/>
          </a:ln>
        </p:spPr>
        <p:txBody>
          <a:bodyPr lIns="0" tIns="0" rIns="0" bIns="0" anchor="ctr"/>
          <a:lstStyle/>
          <a:p>
            <a:pPr lvl="0" algn="ctr">
              <a:defRPr sz="32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2250"/>
          </a:p>
        </p:txBody>
      </p:sp>
      <p:sp>
        <p:nvSpPr>
          <p:cNvPr id="722" name="Shape 722"/>
          <p:cNvSpPr/>
          <p:nvPr/>
        </p:nvSpPr>
        <p:spPr>
          <a:xfrm>
            <a:off x="5780401" y="1062014"/>
            <a:ext cx="287916" cy="284347"/>
          </a:xfrm>
          <a:prstGeom prst="rect">
            <a:avLst/>
          </a:prstGeom>
          <a:ln w="50800">
            <a:solidFill/>
            <a:miter lim="400000"/>
          </a:ln>
        </p:spPr>
        <p:txBody>
          <a:bodyPr lIns="0" tIns="0" rIns="0" bIns="0" anchor="ctr"/>
          <a:lstStyle/>
          <a:p>
            <a:pPr lvl="0" algn="ctr">
              <a:defRPr sz="32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2250"/>
          </a:p>
        </p:txBody>
      </p:sp>
      <p:sp>
        <p:nvSpPr>
          <p:cNvPr id="723" name="Shape 723"/>
          <p:cNvSpPr/>
          <p:nvPr/>
        </p:nvSpPr>
        <p:spPr>
          <a:xfrm>
            <a:off x="6066151" y="1062014"/>
            <a:ext cx="287916" cy="284347"/>
          </a:xfrm>
          <a:prstGeom prst="rect">
            <a:avLst/>
          </a:prstGeom>
          <a:ln w="50800">
            <a:solidFill/>
            <a:miter lim="400000"/>
          </a:ln>
        </p:spPr>
        <p:txBody>
          <a:bodyPr lIns="0" tIns="0" rIns="0" bIns="0" anchor="ctr"/>
          <a:lstStyle/>
          <a:p>
            <a:pPr lvl="0" algn="ctr">
              <a:defRPr sz="32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2250"/>
          </a:p>
        </p:txBody>
      </p:sp>
      <p:sp>
        <p:nvSpPr>
          <p:cNvPr id="724" name="Shape 724"/>
          <p:cNvSpPr/>
          <p:nvPr/>
        </p:nvSpPr>
        <p:spPr>
          <a:xfrm>
            <a:off x="6351901" y="1062014"/>
            <a:ext cx="287916" cy="284347"/>
          </a:xfrm>
          <a:prstGeom prst="rect">
            <a:avLst/>
          </a:prstGeom>
          <a:ln w="50800">
            <a:solidFill/>
            <a:miter lim="400000"/>
          </a:ln>
        </p:spPr>
        <p:txBody>
          <a:bodyPr lIns="0" tIns="0" rIns="0" bIns="0" anchor="ctr"/>
          <a:lstStyle/>
          <a:p>
            <a:pPr lvl="0" algn="ctr">
              <a:defRPr sz="32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2250"/>
          </a:p>
        </p:txBody>
      </p:sp>
      <p:sp>
        <p:nvSpPr>
          <p:cNvPr id="725" name="Shape 725"/>
          <p:cNvSpPr/>
          <p:nvPr/>
        </p:nvSpPr>
        <p:spPr>
          <a:xfrm>
            <a:off x="2476570" y="1987189"/>
            <a:ext cx="1357353" cy="1340525"/>
          </a:xfrm>
          <a:prstGeom prst="rect">
            <a:avLst/>
          </a:prstGeom>
          <a:solidFill>
            <a:srgbClr val="971817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indirect</a:t>
            </a:r>
          </a:p>
        </p:txBody>
      </p:sp>
      <p:sp>
        <p:nvSpPr>
          <p:cNvPr id="726" name="Shape 726"/>
          <p:cNvSpPr/>
          <p:nvPr/>
        </p:nvSpPr>
        <p:spPr>
          <a:xfrm>
            <a:off x="4437072" y="1987189"/>
            <a:ext cx="1357353" cy="1340525"/>
          </a:xfrm>
          <a:prstGeom prst="rect">
            <a:avLst/>
          </a:prstGeom>
          <a:solidFill>
            <a:srgbClr val="971817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indirect</a:t>
            </a:r>
          </a:p>
        </p:txBody>
      </p:sp>
      <p:sp>
        <p:nvSpPr>
          <p:cNvPr id="727" name="Shape 727"/>
          <p:cNvSpPr/>
          <p:nvPr/>
        </p:nvSpPr>
        <p:spPr>
          <a:xfrm>
            <a:off x="6397575" y="1987189"/>
            <a:ext cx="1357353" cy="1340525"/>
          </a:xfrm>
          <a:prstGeom prst="rect">
            <a:avLst/>
          </a:prstGeom>
          <a:solidFill>
            <a:srgbClr val="971817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indirect</a:t>
            </a:r>
          </a:p>
        </p:txBody>
      </p:sp>
      <p:sp>
        <p:nvSpPr>
          <p:cNvPr id="728" name="Shape 728"/>
          <p:cNvSpPr/>
          <p:nvPr/>
        </p:nvSpPr>
        <p:spPr>
          <a:xfrm>
            <a:off x="8358077" y="1987189"/>
            <a:ext cx="1357353" cy="1340525"/>
          </a:xfrm>
          <a:prstGeom prst="rect">
            <a:avLst/>
          </a:prstGeom>
          <a:solidFill>
            <a:srgbClr val="971817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indirect</a:t>
            </a:r>
          </a:p>
        </p:txBody>
      </p:sp>
      <p:sp>
        <p:nvSpPr>
          <p:cNvPr id="729" name="Shape 729"/>
          <p:cNvSpPr/>
          <p:nvPr/>
        </p:nvSpPr>
        <p:spPr>
          <a:xfrm>
            <a:off x="6542484" y="1175672"/>
            <a:ext cx="1761597" cy="803991"/>
          </a:xfrm>
          <a:prstGeom prst="line">
            <a:avLst/>
          </a:prstGeom>
          <a:ln w="38100">
            <a:solidFill>
              <a:srgbClr val="FF26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 algn="ctr">
              <a:defRPr sz="2600"/>
            </a:pPr>
            <a:endParaRPr sz="1828"/>
          </a:p>
        </p:txBody>
      </p:sp>
      <p:sp>
        <p:nvSpPr>
          <p:cNvPr id="730" name="Shape 730"/>
          <p:cNvSpPr/>
          <p:nvPr/>
        </p:nvSpPr>
        <p:spPr>
          <a:xfrm flipH="1">
            <a:off x="3863578" y="1175672"/>
            <a:ext cx="1761596" cy="803991"/>
          </a:xfrm>
          <a:prstGeom prst="line">
            <a:avLst/>
          </a:prstGeom>
          <a:ln w="38100">
            <a:solidFill>
              <a:srgbClr val="FF26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 algn="ctr">
              <a:defRPr sz="2600"/>
            </a:pPr>
            <a:endParaRPr sz="1828"/>
          </a:p>
        </p:txBody>
      </p:sp>
      <p:sp>
        <p:nvSpPr>
          <p:cNvPr id="731" name="Shape 731"/>
          <p:cNvSpPr/>
          <p:nvPr/>
        </p:nvSpPr>
        <p:spPr>
          <a:xfrm>
            <a:off x="6229945" y="1166743"/>
            <a:ext cx="821396" cy="746389"/>
          </a:xfrm>
          <a:prstGeom prst="line">
            <a:avLst/>
          </a:prstGeom>
          <a:ln w="38100">
            <a:solidFill>
              <a:srgbClr val="FF26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 algn="ctr">
              <a:defRPr sz="2600"/>
            </a:pPr>
            <a:endParaRPr sz="1828"/>
          </a:p>
        </p:txBody>
      </p:sp>
      <p:sp>
        <p:nvSpPr>
          <p:cNvPr id="732" name="Shape 732"/>
          <p:cNvSpPr/>
          <p:nvPr/>
        </p:nvSpPr>
        <p:spPr>
          <a:xfrm flipH="1">
            <a:off x="5321433" y="1166743"/>
            <a:ext cx="598421" cy="784214"/>
          </a:xfrm>
          <a:prstGeom prst="line">
            <a:avLst/>
          </a:prstGeom>
          <a:ln w="38100">
            <a:solidFill>
              <a:srgbClr val="FF26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 algn="ctr">
              <a:defRPr sz="2600"/>
            </a:pPr>
            <a:endParaRPr sz="1828"/>
          </a:p>
        </p:txBody>
      </p:sp>
      <p:sp>
        <p:nvSpPr>
          <p:cNvPr id="733" name="Shape 733"/>
          <p:cNvSpPr/>
          <p:nvPr/>
        </p:nvSpPr>
        <p:spPr>
          <a:xfrm>
            <a:off x="2554986" y="2995079"/>
            <a:ext cx="287917" cy="284347"/>
          </a:xfrm>
          <a:prstGeom prst="rect">
            <a:avLst/>
          </a:prstGeom>
          <a:ln w="50800">
            <a:solidFill/>
            <a:miter lim="400000"/>
          </a:ln>
        </p:spPr>
        <p:txBody>
          <a:bodyPr lIns="0" tIns="0" rIns="0" bIns="0" anchor="ctr"/>
          <a:lstStyle/>
          <a:p>
            <a:pPr lvl="0" algn="ctr">
              <a:defRPr sz="32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2250"/>
          </a:p>
        </p:txBody>
      </p:sp>
      <p:sp>
        <p:nvSpPr>
          <p:cNvPr id="734" name="Shape 734"/>
          <p:cNvSpPr/>
          <p:nvPr/>
        </p:nvSpPr>
        <p:spPr>
          <a:xfrm>
            <a:off x="2840736" y="2995079"/>
            <a:ext cx="287917" cy="284347"/>
          </a:xfrm>
          <a:prstGeom prst="rect">
            <a:avLst/>
          </a:prstGeom>
          <a:ln w="50800">
            <a:solidFill/>
            <a:miter lim="400000"/>
          </a:ln>
        </p:spPr>
        <p:txBody>
          <a:bodyPr lIns="0" tIns="0" rIns="0" bIns="0" anchor="ctr"/>
          <a:lstStyle/>
          <a:p>
            <a:pPr lvl="0" algn="ctr">
              <a:defRPr sz="32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2250"/>
          </a:p>
        </p:txBody>
      </p:sp>
      <p:sp>
        <p:nvSpPr>
          <p:cNvPr id="735" name="Shape 735"/>
          <p:cNvSpPr/>
          <p:nvPr/>
        </p:nvSpPr>
        <p:spPr>
          <a:xfrm>
            <a:off x="3126486" y="2995079"/>
            <a:ext cx="287917" cy="284347"/>
          </a:xfrm>
          <a:prstGeom prst="rect">
            <a:avLst/>
          </a:prstGeom>
          <a:ln w="50800">
            <a:solidFill/>
            <a:miter lim="400000"/>
          </a:ln>
        </p:spPr>
        <p:txBody>
          <a:bodyPr lIns="0" tIns="0" rIns="0" bIns="0" anchor="ctr"/>
          <a:lstStyle/>
          <a:p>
            <a:pPr lvl="0" algn="ctr">
              <a:defRPr sz="32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2250"/>
          </a:p>
        </p:txBody>
      </p:sp>
      <p:sp>
        <p:nvSpPr>
          <p:cNvPr id="736" name="Shape 736"/>
          <p:cNvSpPr/>
          <p:nvPr/>
        </p:nvSpPr>
        <p:spPr>
          <a:xfrm>
            <a:off x="3412236" y="2995079"/>
            <a:ext cx="287917" cy="284347"/>
          </a:xfrm>
          <a:prstGeom prst="rect">
            <a:avLst/>
          </a:prstGeom>
          <a:ln w="50800">
            <a:solidFill/>
            <a:miter lim="400000"/>
          </a:ln>
        </p:spPr>
        <p:txBody>
          <a:bodyPr lIns="0" tIns="0" rIns="0" bIns="0" anchor="ctr"/>
          <a:lstStyle/>
          <a:p>
            <a:pPr lvl="0" algn="ctr">
              <a:defRPr sz="32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2250"/>
          </a:p>
        </p:txBody>
      </p:sp>
      <p:sp>
        <p:nvSpPr>
          <p:cNvPr id="737" name="Shape 737"/>
          <p:cNvSpPr/>
          <p:nvPr/>
        </p:nvSpPr>
        <p:spPr>
          <a:xfrm>
            <a:off x="3602820" y="3108737"/>
            <a:ext cx="448243" cy="765270"/>
          </a:xfrm>
          <a:prstGeom prst="line">
            <a:avLst/>
          </a:prstGeom>
          <a:ln w="38100">
            <a:solidFill>
              <a:srgbClr val="FF26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 algn="ctr">
              <a:defRPr sz="2600"/>
            </a:pPr>
            <a:endParaRPr sz="1828"/>
          </a:p>
        </p:txBody>
      </p:sp>
      <p:sp>
        <p:nvSpPr>
          <p:cNvPr id="738" name="Shape 738"/>
          <p:cNvSpPr/>
          <p:nvPr/>
        </p:nvSpPr>
        <p:spPr>
          <a:xfrm flipH="1">
            <a:off x="2269481" y="3108737"/>
            <a:ext cx="416029" cy="765281"/>
          </a:xfrm>
          <a:prstGeom prst="line">
            <a:avLst/>
          </a:prstGeom>
          <a:ln w="38100">
            <a:solidFill>
              <a:srgbClr val="FF26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 algn="ctr">
              <a:defRPr sz="2600"/>
            </a:pPr>
            <a:endParaRPr sz="1828"/>
          </a:p>
        </p:txBody>
      </p:sp>
      <p:sp>
        <p:nvSpPr>
          <p:cNvPr id="739" name="Shape 739"/>
          <p:cNvSpPr/>
          <p:nvPr/>
        </p:nvSpPr>
        <p:spPr>
          <a:xfrm>
            <a:off x="3290280" y="3099807"/>
            <a:ext cx="299271" cy="780974"/>
          </a:xfrm>
          <a:prstGeom prst="line">
            <a:avLst/>
          </a:prstGeom>
          <a:ln w="38100">
            <a:solidFill>
              <a:srgbClr val="FF26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 algn="ctr">
              <a:defRPr sz="2600"/>
            </a:pPr>
            <a:endParaRPr sz="1828"/>
          </a:p>
        </p:txBody>
      </p:sp>
      <p:sp>
        <p:nvSpPr>
          <p:cNvPr id="740" name="Shape 740"/>
          <p:cNvSpPr/>
          <p:nvPr/>
        </p:nvSpPr>
        <p:spPr>
          <a:xfrm flipH="1">
            <a:off x="2836253" y="3099808"/>
            <a:ext cx="143937" cy="779309"/>
          </a:xfrm>
          <a:prstGeom prst="line">
            <a:avLst/>
          </a:prstGeom>
          <a:ln w="38100">
            <a:solidFill>
              <a:srgbClr val="FF26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 algn="ctr">
              <a:defRPr sz="2600"/>
            </a:pPr>
            <a:endParaRPr sz="1828"/>
          </a:p>
        </p:txBody>
      </p:sp>
      <p:sp>
        <p:nvSpPr>
          <p:cNvPr id="741" name="Shape 741"/>
          <p:cNvSpPr/>
          <p:nvPr/>
        </p:nvSpPr>
        <p:spPr>
          <a:xfrm>
            <a:off x="4519517" y="2995079"/>
            <a:ext cx="287917" cy="284347"/>
          </a:xfrm>
          <a:prstGeom prst="rect">
            <a:avLst/>
          </a:prstGeom>
          <a:ln w="50800">
            <a:solidFill/>
            <a:miter lim="400000"/>
          </a:ln>
        </p:spPr>
        <p:txBody>
          <a:bodyPr lIns="0" tIns="0" rIns="0" bIns="0" anchor="ctr"/>
          <a:lstStyle/>
          <a:p>
            <a:pPr lvl="0" algn="ctr">
              <a:defRPr sz="32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2250"/>
          </a:p>
        </p:txBody>
      </p:sp>
      <p:sp>
        <p:nvSpPr>
          <p:cNvPr id="742" name="Shape 742"/>
          <p:cNvSpPr/>
          <p:nvPr/>
        </p:nvSpPr>
        <p:spPr>
          <a:xfrm>
            <a:off x="4805267" y="2995079"/>
            <a:ext cx="287917" cy="284347"/>
          </a:xfrm>
          <a:prstGeom prst="rect">
            <a:avLst/>
          </a:prstGeom>
          <a:ln w="50800">
            <a:solidFill/>
            <a:miter lim="400000"/>
          </a:ln>
        </p:spPr>
        <p:txBody>
          <a:bodyPr lIns="0" tIns="0" rIns="0" bIns="0" anchor="ctr"/>
          <a:lstStyle/>
          <a:p>
            <a:pPr lvl="0" algn="ctr">
              <a:defRPr sz="32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2250"/>
          </a:p>
        </p:txBody>
      </p:sp>
      <p:sp>
        <p:nvSpPr>
          <p:cNvPr id="743" name="Shape 743"/>
          <p:cNvSpPr/>
          <p:nvPr/>
        </p:nvSpPr>
        <p:spPr>
          <a:xfrm>
            <a:off x="5091017" y="2995079"/>
            <a:ext cx="287917" cy="284347"/>
          </a:xfrm>
          <a:prstGeom prst="rect">
            <a:avLst/>
          </a:prstGeom>
          <a:ln w="50800">
            <a:solidFill/>
            <a:miter lim="400000"/>
          </a:ln>
        </p:spPr>
        <p:txBody>
          <a:bodyPr lIns="0" tIns="0" rIns="0" bIns="0" anchor="ctr"/>
          <a:lstStyle/>
          <a:p>
            <a:pPr lvl="0" algn="ctr">
              <a:defRPr sz="32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2250"/>
          </a:p>
        </p:txBody>
      </p:sp>
      <p:sp>
        <p:nvSpPr>
          <p:cNvPr id="744" name="Shape 744"/>
          <p:cNvSpPr/>
          <p:nvPr/>
        </p:nvSpPr>
        <p:spPr>
          <a:xfrm>
            <a:off x="5376767" y="2995079"/>
            <a:ext cx="287917" cy="284347"/>
          </a:xfrm>
          <a:prstGeom prst="rect">
            <a:avLst/>
          </a:prstGeom>
          <a:ln w="50800">
            <a:solidFill/>
            <a:miter lim="400000"/>
          </a:ln>
        </p:spPr>
        <p:txBody>
          <a:bodyPr lIns="0" tIns="0" rIns="0" bIns="0" anchor="ctr"/>
          <a:lstStyle/>
          <a:p>
            <a:pPr lvl="0" algn="ctr">
              <a:defRPr sz="32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2250"/>
          </a:p>
        </p:txBody>
      </p:sp>
      <p:sp>
        <p:nvSpPr>
          <p:cNvPr id="745" name="Shape 745"/>
          <p:cNvSpPr/>
          <p:nvPr/>
        </p:nvSpPr>
        <p:spPr>
          <a:xfrm>
            <a:off x="5567351" y="3108737"/>
            <a:ext cx="448243" cy="765270"/>
          </a:xfrm>
          <a:prstGeom prst="line">
            <a:avLst/>
          </a:prstGeom>
          <a:ln w="38100">
            <a:solidFill>
              <a:srgbClr val="FF26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 algn="ctr">
              <a:defRPr sz="2600"/>
            </a:pPr>
            <a:endParaRPr sz="1828"/>
          </a:p>
        </p:txBody>
      </p:sp>
      <p:sp>
        <p:nvSpPr>
          <p:cNvPr id="746" name="Shape 746"/>
          <p:cNvSpPr/>
          <p:nvPr/>
        </p:nvSpPr>
        <p:spPr>
          <a:xfrm flipH="1">
            <a:off x="4234013" y="3108737"/>
            <a:ext cx="416029" cy="765281"/>
          </a:xfrm>
          <a:prstGeom prst="line">
            <a:avLst/>
          </a:prstGeom>
          <a:ln w="38100">
            <a:solidFill>
              <a:srgbClr val="FF26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 algn="ctr">
              <a:defRPr sz="2600"/>
            </a:pPr>
            <a:endParaRPr sz="1828"/>
          </a:p>
        </p:txBody>
      </p:sp>
      <p:sp>
        <p:nvSpPr>
          <p:cNvPr id="747" name="Shape 747"/>
          <p:cNvSpPr/>
          <p:nvPr/>
        </p:nvSpPr>
        <p:spPr>
          <a:xfrm>
            <a:off x="5254812" y="3099807"/>
            <a:ext cx="299271" cy="780974"/>
          </a:xfrm>
          <a:prstGeom prst="line">
            <a:avLst/>
          </a:prstGeom>
          <a:ln w="38100">
            <a:solidFill>
              <a:srgbClr val="FF26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 algn="ctr">
              <a:defRPr sz="2600"/>
            </a:pPr>
            <a:endParaRPr sz="1828"/>
          </a:p>
        </p:txBody>
      </p:sp>
      <p:sp>
        <p:nvSpPr>
          <p:cNvPr id="748" name="Shape 748"/>
          <p:cNvSpPr/>
          <p:nvPr/>
        </p:nvSpPr>
        <p:spPr>
          <a:xfrm flipH="1">
            <a:off x="4800784" y="3099808"/>
            <a:ext cx="143937" cy="779309"/>
          </a:xfrm>
          <a:prstGeom prst="line">
            <a:avLst/>
          </a:prstGeom>
          <a:ln w="38100">
            <a:solidFill>
              <a:srgbClr val="FF26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 algn="ctr">
              <a:defRPr sz="2600"/>
            </a:pPr>
            <a:endParaRPr sz="1828"/>
          </a:p>
        </p:txBody>
      </p:sp>
      <p:sp>
        <p:nvSpPr>
          <p:cNvPr id="749" name="Shape 749"/>
          <p:cNvSpPr/>
          <p:nvPr/>
        </p:nvSpPr>
        <p:spPr>
          <a:xfrm>
            <a:off x="6484048" y="2995079"/>
            <a:ext cx="287917" cy="284347"/>
          </a:xfrm>
          <a:prstGeom prst="rect">
            <a:avLst/>
          </a:prstGeom>
          <a:ln w="50800">
            <a:solidFill/>
            <a:miter lim="400000"/>
          </a:ln>
        </p:spPr>
        <p:txBody>
          <a:bodyPr lIns="0" tIns="0" rIns="0" bIns="0" anchor="ctr"/>
          <a:lstStyle/>
          <a:p>
            <a:pPr lvl="0" algn="ctr">
              <a:defRPr sz="32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2250"/>
          </a:p>
        </p:txBody>
      </p:sp>
      <p:sp>
        <p:nvSpPr>
          <p:cNvPr id="750" name="Shape 750"/>
          <p:cNvSpPr/>
          <p:nvPr/>
        </p:nvSpPr>
        <p:spPr>
          <a:xfrm>
            <a:off x="6769798" y="2995079"/>
            <a:ext cx="287917" cy="284347"/>
          </a:xfrm>
          <a:prstGeom prst="rect">
            <a:avLst/>
          </a:prstGeom>
          <a:ln w="50800">
            <a:solidFill/>
            <a:miter lim="400000"/>
          </a:ln>
        </p:spPr>
        <p:txBody>
          <a:bodyPr lIns="0" tIns="0" rIns="0" bIns="0" anchor="ctr"/>
          <a:lstStyle/>
          <a:p>
            <a:pPr lvl="0" algn="ctr">
              <a:defRPr sz="32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2250"/>
          </a:p>
        </p:txBody>
      </p:sp>
      <p:sp>
        <p:nvSpPr>
          <p:cNvPr id="751" name="Shape 751"/>
          <p:cNvSpPr/>
          <p:nvPr/>
        </p:nvSpPr>
        <p:spPr>
          <a:xfrm>
            <a:off x="7055548" y="2995079"/>
            <a:ext cx="287917" cy="284347"/>
          </a:xfrm>
          <a:prstGeom prst="rect">
            <a:avLst/>
          </a:prstGeom>
          <a:ln w="50800">
            <a:solidFill/>
            <a:miter lim="400000"/>
          </a:ln>
        </p:spPr>
        <p:txBody>
          <a:bodyPr lIns="0" tIns="0" rIns="0" bIns="0" anchor="ctr"/>
          <a:lstStyle/>
          <a:p>
            <a:pPr lvl="0" algn="ctr">
              <a:defRPr sz="32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2250"/>
          </a:p>
        </p:txBody>
      </p:sp>
      <p:sp>
        <p:nvSpPr>
          <p:cNvPr id="752" name="Shape 752"/>
          <p:cNvSpPr/>
          <p:nvPr/>
        </p:nvSpPr>
        <p:spPr>
          <a:xfrm>
            <a:off x="7341298" y="2995079"/>
            <a:ext cx="287917" cy="284347"/>
          </a:xfrm>
          <a:prstGeom prst="rect">
            <a:avLst/>
          </a:prstGeom>
          <a:ln w="50800">
            <a:solidFill/>
            <a:miter lim="400000"/>
          </a:ln>
        </p:spPr>
        <p:txBody>
          <a:bodyPr lIns="0" tIns="0" rIns="0" bIns="0" anchor="ctr"/>
          <a:lstStyle/>
          <a:p>
            <a:pPr lvl="0" algn="ctr">
              <a:defRPr sz="32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2250"/>
          </a:p>
        </p:txBody>
      </p:sp>
      <p:sp>
        <p:nvSpPr>
          <p:cNvPr id="753" name="Shape 753"/>
          <p:cNvSpPr/>
          <p:nvPr/>
        </p:nvSpPr>
        <p:spPr>
          <a:xfrm>
            <a:off x="7531882" y="3108737"/>
            <a:ext cx="448243" cy="765270"/>
          </a:xfrm>
          <a:prstGeom prst="line">
            <a:avLst/>
          </a:prstGeom>
          <a:ln w="38100">
            <a:solidFill>
              <a:srgbClr val="FF26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 algn="ctr">
              <a:defRPr sz="2600"/>
            </a:pPr>
            <a:endParaRPr sz="1828"/>
          </a:p>
        </p:txBody>
      </p:sp>
      <p:sp>
        <p:nvSpPr>
          <p:cNvPr id="754" name="Shape 754"/>
          <p:cNvSpPr/>
          <p:nvPr/>
        </p:nvSpPr>
        <p:spPr>
          <a:xfrm flipH="1">
            <a:off x="6198544" y="3108737"/>
            <a:ext cx="416029" cy="765281"/>
          </a:xfrm>
          <a:prstGeom prst="line">
            <a:avLst/>
          </a:prstGeom>
          <a:ln w="38100">
            <a:solidFill>
              <a:srgbClr val="FF26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 algn="ctr">
              <a:defRPr sz="2600"/>
            </a:pPr>
            <a:endParaRPr sz="1828"/>
          </a:p>
        </p:txBody>
      </p:sp>
      <p:sp>
        <p:nvSpPr>
          <p:cNvPr id="755" name="Shape 755"/>
          <p:cNvSpPr/>
          <p:nvPr/>
        </p:nvSpPr>
        <p:spPr>
          <a:xfrm>
            <a:off x="7219343" y="3099807"/>
            <a:ext cx="299271" cy="780974"/>
          </a:xfrm>
          <a:prstGeom prst="line">
            <a:avLst/>
          </a:prstGeom>
          <a:ln w="38100">
            <a:solidFill>
              <a:srgbClr val="FF26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 algn="ctr">
              <a:defRPr sz="2600"/>
            </a:pPr>
            <a:endParaRPr sz="1828"/>
          </a:p>
        </p:txBody>
      </p:sp>
      <p:sp>
        <p:nvSpPr>
          <p:cNvPr id="756" name="Shape 756"/>
          <p:cNvSpPr/>
          <p:nvPr/>
        </p:nvSpPr>
        <p:spPr>
          <a:xfrm flipH="1">
            <a:off x="6765315" y="3099808"/>
            <a:ext cx="143937" cy="779309"/>
          </a:xfrm>
          <a:prstGeom prst="line">
            <a:avLst/>
          </a:prstGeom>
          <a:ln w="38100">
            <a:solidFill>
              <a:srgbClr val="FF26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 algn="ctr">
              <a:defRPr sz="2600"/>
            </a:pPr>
            <a:endParaRPr sz="1828"/>
          </a:p>
        </p:txBody>
      </p:sp>
      <p:sp>
        <p:nvSpPr>
          <p:cNvPr id="757" name="Shape 757"/>
          <p:cNvSpPr/>
          <p:nvPr/>
        </p:nvSpPr>
        <p:spPr>
          <a:xfrm>
            <a:off x="8457509" y="2995079"/>
            <a:ext cx="287917" cy="284347"/>
          </a:xfrm>
          <a:prstGeom prst="rect">
            <a:avLst/>
          </a:prstGeom>
          <a:ln w="50800">
            <a:solidFill/>
            <a:miter lim="400000"/>
          </a:ln>
        </p:spPr>
        <p:txBody>
          <a:bodyPr lIns="0" tIns="0" rIns="0" bIns="0" anchor="ctr"/>
          <a:lstStyle/>
          <a:p>
            <a:pPr lvl="0" algn="ctr">
              <a:defRPr sz="32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2250"/>
          </a:p>
        </p:txBody>
      </p:sp>
      <p:sp>
        <p:nvSpPr>
          <p:cNvPr id="758" name="Shape 758"/>
          <p:cNvSpPr/>
          <p:nvPr/>
        </p:nvSpPr>
        <p:spPr>
          <a:xfrm>
            <a:off x="8743259" y="2995079"/>
            <a:ext cx="287917" cy="284347"/>
          </a:xfrm>
          <a:prstGeom prst="rect">
            <a:avLst/>
          </a:prstGeom>
          <a:ln w="50800">
            <a:solidFill/>
            <a:miter lim="400000"/>
          </a:ln>
        </p:spPr>
        <p:txBody>
          <a:bodyPr lIns="0" tIns="0" rIns="0" bIns="0" anchor="ctr"/>
          <a:lstStyle/>
          <a:p>
            <a:pPr lvl="0" algn="ctr">
              <a:defRPr sz="32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2250"/>
          </a:p>
        </p:txBody>
      </p:sp>
      <p:sp>
        <p:nvSpPr>
          <p:cNvPr id="759" name="Shape 759"/>
          <p:cNvSpPr/>
          <p:nvPr/>
        </p:nvSpPr>
        <p:spPr>
          <a:xfrm>
            <a:off x="9029009" y="2995079"/>
            <a:ext cx="287917" cy="284347"/>
          </a:xfrm>
          <a:prstGeom prst="rect">
            <a:avLst/>
          </a:prstGeom>
          <a:ln w="50800">
            <a:solidFill/>
            <a:miter lim="400000"/>
          </a:ln>
        </p:spPr>
        <p:txBody>
          <a:bodyPr lIns="0" tIns="0" rIns="0" bIns="0" anchor="ctr"/>
          <a:lstStyle/>
          <a:p>
            <a:pPr lvl="0" algn="ctr">
              <a:defRPr sz="32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2250"/>
          </a:p>
        </p:txBody>
      </p:sp>
      <p:sp>
        <p:nvSpPr>
          <p:cNvPr id="760" name="Shape 760"/>
          <p:cNvSpPr/>
          <p:nvPr/>
        </p:nvSpPr>
        <p:spPr>
          <a:xfrm>
            <a:off x="9314759" y="2995079"/>
            <a:ext cx="287917" cy="284347"/>
          </a:xfrm>
          <a:prstGeom prst="rect">
            <a:avLst/>
          </a:prstGeom>
          <a:ln w="50800">
            <a:solidFill/>
            <a:miter lim="400000"/>
          </a:ln>
        </p:spPr>
        <p:txBody>
          <a:bodyPr lIns="0" tIns="0" rIns="0" bIns="0" anchor="ctr"/>
          <a:lstStyle/>
          <a:p>
            <a:pPr lvl="0" algn="ctr">
              <a:defRPr sz="32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2250"/>
          </a:p>
        </p:txBody>
      </p:sp>
      <p:sp>
        <p:nvSpPr>
          <p:cNvPr id="761" name="Shape 761"/>
          <p:cNvSpPr/>
          <p:nvPr/>
        </p:nvSpPr>
        <p:spPr>
          <a:xfrm>
            <a:off x="9505343" y="3108737"/>
            <a:ext cx="448243" cy="765270"/>
          </a:xfrm>
          <a:prstGeom prst="line">
            <a:avLst/>
          </a:prstGeom>
          <a:ln w="38100">
            <a:solidFill>
              <a:srgbClr val="FF26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 algn="ctr">
              <a:defRPr sz="2600"/>
            </a:pPr>
            <a:endParaRPr sz="1828"/>
          </a:p>
        </p:txBody>
      </p:sp>
      <p:sp>
        <p:nvSpPr>
          <p:cNvPr id="762" name="Shape 762"/>
          <p:cNvSpPr/>
          <p:nvPr/>
        </p:nvSpPr>
        <p:spPr>
          <a:xfrm flipH="1">
            <a:off x="8172005" y="3108737"/>
            <a:ext cx="416029" cy="765281"/>
          </a:xfrm>
          <a:prstGeom prst="line">
            <a:avLst/>
          </a:prstGeom>
          <a:ln w="38100">
            <a:solidFill>
              <a:srgbClr val="FF26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 algn="ctr">
              <a:defRPr sz="2600"/>
            </a:pPr>
            <a:endParaRPr sz="1828"/>
          </a:p>
        </p:txBody>
      </p:sp>
      <p:sp>
        <p:nvSpPr>
          <p:cNvPr id="763" name="Shape 763"/>
          <p:cNvSpPr/>
          <p:nvPr/>
        </p:nvSpPr>
        <p:spPr>
          <a:xfrm>
            <a:off x="9192804" y="3099807"/>
            <a:ext cx="299271" cy="780974"/>
          </a:xfrm>
          <a:prstGeom prst="line">
            <a:avLst/>
          </a:prstGeom>
          <a:ln w="38100">
            <a:solidFill>
              <a:srgbClr val="FF26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 algn="ctr">
              <a:defRPr sz="2600"/>
            </a:pPr>
            <a:endParaRPr sz="1828"/>
          </a:p>
        </p:txBody>
      </p:sp>
      <p:sp>
        <p:nvSpPr>
          <p:cNvPr id="764" name="Shape 764"/>
          <p:cNvSpPr/>
          <p:nvPr/>
        </p:nvSpPr>
        <p:spPr>
          <a:xfrm flipH="1">
            <a:off x="8738776" y="3099808"/>
            <a:ext cx="143937" cy="779309"/>
          </a:xfrm>
          <a:prstGeom prst="line">
            <a:avLst/>
          </a:prstGeom>
          <a:ln w="38100">
            <a:solidFill>
              <a:srgbClr val="FF26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 algn="ctr">
              <a:defRPr sz="2600"/>
            </a:pPr>
            <a:endParaRPr sz="1828"/>
          </a:p>
        </p:txBody>
      </p:sp>
      <p:sp>
        <p:nvSpPr>
          <p:cNvPr id="47" name="Shape 811"/>
          <p:cNvSpPr/>
          <p:nvPr/>
        </p:nvSpPr>
        <p:spPr>
          <a:xfrm>
            <a:off x="1653861" y="4750596"/>
            <a:ext cx="4041171" cy="8510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latin typeface="Helvetica" pitchFamily="2" charset="0"/>
              </a:rPr>
              <a:t>Indirect</a:t>
            </a:r>
            <a:r>
              <a:rPr lang="en-US" sz="2531" dirty="0">
                <a:latin typeface="Helvetica" pitchFamily="2" charset="0"/>
              </a:rPr>
              <a:t> blocks</a:t>
            </a:r>
            <a:r>
              <a:rPr sz="2531" dirty="0">
                <a:latin typeface="Helvetica" pitchFamily="2" charset="0"/>
              </a:rPr>
              <a:t> are stored in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latin typeface="Helvetica" pitchFamily="2" charset="0"/>
              </a:rPr>
              <a:t>regular data blocks.</a:t>
            </a:r>
          </a:p>
        </p:txBody>
      </p:sp>
      <p:sp>
        <p:nvSpPr>
          <p:cNvPr id="48" name="Shape 858"/>
          <p:cNvSpPr/>
          <p:nvPr/>
        </p:nvSpPr>
        <p:spPr>
          <a:xfrm>
            <a:off x="7098881" y="4750596"/>
            <a:ext cx="3446457" cy="8510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latin typeface="Helvetica" pitchFamily="2" charset="0"/>
              </a:rPr>
              <a:t>what if we want to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latin typeface="Helvetica" pitchFamily="2" charset="0"/>
              </a:rPr>
              <a:t>optimize for small files</a:t>
            </a:r>
            <a:r>
              <a:rPr lang="en-US" sz="2531" dirty="0">
                <a:latin typeface="Helvetica" pitchFamily="2" charset="0"/>
              </a:rPr>
              <a:t>?</a:t>
            </a:r>
            <a:endParaRPr sz="2531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291585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Shape 860"/>
          <p:cNvSpPr/>
          <p:nvPr/>
        </p:nvSpPr>
        <p:spPr>
          <a:xfrm>
            <a:off x="5417324" y="88760"/>
            <a:ext cx="1357353" cy="1340526"/>
          </a:xfrm>
          <a:prstGeom prst="rect">
            <a:avLst/>
          </a:prstGeom>
          <a:solidFill>
            <a:srgbClr val="308B16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inode</a:t>
            </a:r>
          </a:p>
        </p:txBody>
      </p:sp>
      <p:sp>
        <p:nvSpPr>
          <p:cNvPr id="861" name="Shape 861"/>
          <p:cNvSpPr/>
          <p:nvPr/>
        </p:nvSpPr>
        <p:spPr>
          <a:xfrm>
            <a:off x="5494651" y="1062014"/>
            <a:ext cx="287916" cy="284347"/>
          </a:xfrm>
          <a:prstGeom prst="rect">
            <a:avLst/>
          </a:prstGeom>
          <a:ln w="50800">
            <a:solidFill/>
            <a:miter lim="400000"/>
          </a:ln>
        </p:spPr>
        <p:txBody>
          <a:bodyPr lIns="0" tIns="0" rIns="0" bIns="0" anchor="ctr"/>
          <a:lstStyle/>
          <a:p>
            <a:pPr lvl="0" algn="ctr">
              <a:defRPr sz="32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2250"/>
          </a:p>
        </p:txBody>
      </p:sp>
      <p:sp>
        <p:nvSpPr>
          <p:cNvPr id="862" name="Shape 862"/>
          <p:cNvSpPr/>
          <p:nvPr/>
        </p:nvSpPr>
        <p:spPr>
          <a:xfrm>
            <a:off x="5780401" y="1062014"/>
            <a:ext cx="287916" cy="284347"/>
          </a:xfrm>
          <a:prstGeom prst="rect">
            <a:avLst/>
          </a:prstGeom>
          <a:ln w="50800">
            <a:solidFill/>
            <a:miter lim="400000"/>
          </a:ln>
        </p:spPr>
        <p:txBody>
          <a:bodyPr lIns="0" tIns="0" rIns="0" bIns="0" anchor="ctr"/>
          <a:lstStyle/>
          <a:p>
            <a:pPr lvl="0" algn="ctr">
              <a:defRPr sz="32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2250"/>
          </a:p>
        </p:txBody>
      </p:sp>
      <p:sp>
        <p:nvSpPr>
          <p:cNvPr id="863" name="Shape 863"/>
          <p:cNvSpPr/>
          <p:nvPr/>
        </p:nvSpPr>
        <p:spPr>
          <a:xfrm>
            <a:off x="6066151" y="1062014"/>
            <a:ext cx="287916" cy="284347"/>
          </a:xfrm>
          <a:prstGeom prst="rect">
            <a:avLst/>
          </a:prstGeom>
          <a:ln w="50800">
            <a:solidFill/>
            <a:miter lim="400000"/>
          </a:ln>
        </p:spPr>
        <p:txBody>
          <a:bodyPr lIns="0" tIns="0" rIns="0" bIns="0" anchor="ctr"/>
          <a:lstStyle/>
          <a:p>
            <a:pPr lvl="0" algn="ctr">
              <a:defRPr sz="32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2250"/>
          </a:p>
        </p:txBody>
      </p:sp>
      <p:sp>
        <p:nvSpPr>
          <p:cNvPr id="864" name="Shape 864"/>
          <p:cNvSpPr/>
          <p:nvPr/>
        </p:nvSpPr>
        <p:spPr>
          <a:xfrm>
            <a:off x="6351901" y="1062014"/>
            <a:ext cx="287916" cy="284347"/>
          </a:xfrm>
          <a:prstGeom prst="rect">
            <a:avLst/>
          </a:prstGeom>
          <a:ln w="50800">
            <a:solidFill/>
            <a:miter lim="400000"/>
          </a:ln>
        </p:spPr>
        <p:txBody>
          <a:bodyPr lIns="0" tIns="0" rIns="0" bIns="0" anchor="ctr"/>
          <a:lstStyle/>
          <a:p>
            <a:pPr lvl="0" algn="ctr">
              <a:defRPr sz="32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2250"/>
          </a:p>
        </p:txBody>
      </p:sp>
      <p:sp>
        <p:nvSpPr>
          <p:cNvPr id="865" name="Shape 865"/>
          <p:cNvSpPr/>
          <p:nvPr/>
        </p:nvSpPr>
        <p:spPr>
          <a:xfrm>
            <a:off x="8358077" y="1987189"/>
            <a:ext cx="1357353" cy="1340525"/>
          </a:xfrm>
          <a:prstGeom prst="rect">
            <a:avLst/>
          </a:prstGeom>
          <a:solidFill>
            <a:srgbClr val="971817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indirect</a:t>
            </a:r>
          </a:p>
        </p:txBody>
      </p:sp>
      <p:sp>
        <p:nvSpPr>
          <p:cNvPr id="866" name="Shape 866"/>
          <p:cNvSpPr/>
          <p:nvPr/>
        </p:nvSpPr>
        <p:spPr>
          <a:xfrm>
            <a:off x="6542484" y="1175672"/>
            <a:ext cx="1761597" cy="803991"/>
          </a:xfrm>
          <a:prstGeom prst="line">
            <a:avLst/>
          </a:prstGeom>
          <a:ln w="38100">
            <a:solidFill>
              <a:srgbClr val="FF26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 algn="ctr">
              <a:defRPr sz="2600"/>
            </a:pPr>
            <a:endParaRPr sz="1828"/>
          </a:p>
        </p:txBody>
      </p:sp>
      <p:sp>
        <p:nvSpPr>
          <p:cNvPr id="867" name="Shape 867"/>
          <p:cNvSpPr/>
          <p:nvPr/>
        </p:nvSpPr>
        <p:spPr>
          <a:xfrm flipH="1">
            <a:off x="3863578" y="1175672"/>
            <a:ext cx="1761596" cy="803991"/>
          </a:xfrm>
          <a:prstGeom prst="line">
            <a:avLst/>
          </a:prstGeom>
          <a:ln w="38100">
            <a:solidFill>
              <a:srgbClr val="FF26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 algn="ctr">
              <a:defRPr sz="2600"/>
            </a:pPr>
            <a:endParaRPr sz="1828"/>
          </a:p>
        </p:txBody>
      </p:sp>
      <p:sp>
        <p:nvSpPr>
          <p:cNvPr id="868" name="Shape 868"/>
          <p:cNvSpPr/>
          <p:nvPr/>
        </p:nvSpPr>
        <p:spPr>
          <a:xfrm>
            <a:off x="6229945" y="1166743"/>
            <a:ext cx="821396" cy="746389"/>
          </a:xfrm>
          <a:prstGeom prst="line">
            <a:avLst/>
          </a:prstGeom>
          <a:ln w="38100">
            <a:solidFill>
              <a:srgbClr val="FF26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 algn="ctr">
              <a:defRPr sz="2600"/>
            </a:pPr>
            <a:endParaRPr sz="1828"/>
          </a:p>
        </p:txBody>
      </p:sp>
      <p:sp>
        <p:nvSpPr>
          <p:cNvPr id="869" name="Shape 869"/>
          <p:cNvSpPr/>
          <p:nvPr/>
        </p:nvSpPr>
        <p:spPr>
          <a:xfrm flipH="1">
            <a:off x="5321433" y="1166743"/>
            <a:ext cx="598421" cy="784214"/>
          </a:xfrm>
          <a:prstGeom prst="line">
            <a:avLst/>
          </a:prstGeom>
          <a:ln w="38100">
            <a:solidFill>
              <a:srgbClr val="FF26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 algn="ctr">
              <a:defRPr sz="2600"/>
            </a:pPr>
            <a:endParaRPr sz="1828"/>
          </a:p>
        </p:txBody>
      </p:sp>
      <p:sp>
        <p:nvSpPr>
          <p:cNvPr id="870" name="Shape 870"/>
          <p:cNvSpPr/>
          <p:nvPr/>
        </p:nvSpPr>
        <p:spPr>
          <a:xfrm>
            <a:off x="8457509" y="2995079"/>
            <a:ext cx="287917" cy="284347"/>
          </a:xfrm>
          <a:prstGeom prst="rect">
            <a:avLst/>
          </a:prstGeom>
          <a:ln w="50800">
            <a:solidFill/>
            <a:miter lim="400000"/>
          </a:ln>
        </p:spPr>
        <p:txBody>
          <a:bodyPr lIns="0" tIns="0" rIns="0" bIns="0" anchor="ctr"/>
          <a:lstStyle/>
          <a:p>
            <a:pPr lvl="0" algn="ctr">
              <a:defRPr sz="32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2250"/>
          </a:p>
        </p:txBody>
      </p:sp>
      <p:sp>
        <p:nvSpPr>
          <p:cNvPr id="871" name="Shape 871"/>
          <p:cNvSpPr/>
          <p:nvPr/>
        </p:nvSpPr>
        <p:spPr>
          <a:xfrm>
            <a:off x="8743259" y="2995079"/>
            <a:ext cx="287917" cy="284347"/>
          </a:xfrm>
          <a:prstGeom prst="rect">
            <a:avLst/>
          </a:prstGeom>
          <a:ln w="50800">
            <a:solidFill/>
            <a:miter lim="400000"/>
          </a:ln>
        </p:spPr>
        <p:txBody>
          <a:bodyPr lIns="0" tIns="0" rIns="0" bIns="0" anchor="ctr"/>
          <a:lstStyle/>
          <a:p>
            <a:pPr lvl="0" algn="ctr">
              <a:defRPr sz="32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2250"/>
          </a:p>
        </p:txBody>
      </p:sp>
      <p:sp>
        <p:nvSpPr>
          <p:cNvPr id="872" name="Shape 872"/>
          <p:cNvSpPr/>
          <p:nvPr/>
        </p:nvSpPr>
        <p:spPr>
          <a:xfrm>
            <a:off x="9029009" y="2995079"/>
            <a:ext cx="287917" cy="284347"/>
          </a:xfrm>
          <a:prstGeom prst="rect">
            <a:avLst/>
          </a:prstGeom>
          <a:ln w="50800">
            <a:solidFill/>
            <a:miter lim="400000"/>
          </a:ln>
        </p:spPr>
        <p:txBody>
          <a:bodyPr lIns="0" tIns="0" rIns="0" bIns="0" anchor="ctr"/>
          <a:lstStyle/>
          <a:p>
            <a:pPr lvl="0" algn="ctr">
              <a:defRPr sz="32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2250"/>
          </a:p>
        </p:txBody>
      </p:sp>
      <p:sp>
        <p:nvSpPr>
          <p:cNvPr id="873" name="Shape 873"/>
          <p:cNvSpPr/>
          <p:nvPr/>
        </p:nvSpPr>
        <p:spPr>
          <a:xfrm>
            <a:off x="9314759" y="2995079"/>
            <a:ext cx="287917" cy="284347"/>
          </a:xfrm>
          <a:prstGeom prst="rect">
            <a:avLst/>
          </a:prstGeom>
          <a:ln w="50800">
            <a:solidFill/>
            <a:miter lim="400000"/>
          </a:ln>
        </p:spPr>
        <p:txBody>
          <a:bodyPr lIns="0" tIns="0" rIns="0" bIns="0" anchor="ctr"/>
          <a:lstStyle/>
          <a:p>
            <a:pPr lvl="0" algn="ctr">
              <a:defRPr sz="32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 sz="2250"/>
          </a:p>
        </p:txBody>
      </p:sp>
      <p:sp>
        <p:nvSpPr>
          <p:cNvPr id="874" name="Shape 874"/>
          <p:cNvSpPr/>
          <p:nvPr/>
        </p:nvSpPr>
        <p:spPr>
          <a:xfrm>
            <a:off x="9505343" y="3108737"/>
            <a:ext cx="448243" cy="765270"/>
          </a:xfrm>
          <a:prstGeom prst="line">
            <a:avLst/>
          </a:prstGeom>
          <a:ln w="38100">
            <a:solidFill>
              <a:srgbClr val="FF26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 algn="ctr">
              <a:defRPr sz="2600"/>
            </a:pPr>
            <a:endParaRPr sz="1828"/>
          </a:p>
        </p:txBody>
      </p:sp>
      <p:sp>
        <p:nvSpPr>
          <p:cNvPr id="875" name="Shape 875"/>
          <p:cNvSpPr/>
          <p:nvPr/>
        </p:nvSpPr>
        <p:spPr>
          <a:xfrm flipH="1">
            <a:off x="8172005" y="3108737"/>
            <a:ext cx="416029" cy="765281"/>
          </a:xfrm>
          <a:prstGeom prst="line">
            <a:avLst/>
          </a:prstGeom>
          <a:ln w="38100">
            <a:solidFill>
              <a:srgbClr val="FF26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 algn="ctr">
              <a:defRPr sz="2600"/>
            </a:pPr>
            <a:endParaRPr sz="1828"/>
          </a:p>
        </p:txBody>
      </p:sp>
      <p:sp>
        <p:nvSpPr>
          <p:cNvPr id="876" name="Shape 876"/>
          <p:cNvSpPr/>
          <p:nvPr/>
        </p:nvSpPr>
        <p:spPr>
          <a:xfrm>
            <a:off x="9192804" y="3099807"/>
            <a:ext cx="299271" cy="780974"/>
          </a:xfrm>
          <a:prstGeom prst="line">
            <a:avLst/>
          </a:prstGeom>
          <a:ln w="38100">
            <a:solidFill>
              <a:srgbClr val="FF26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 algn="ctr">
              <a:defRPr sz="2600"/>
            </a:pPr>
            <a:endParaRPr sz="1828"/>
          </a:p>
        </p:txBody>
      </p:sp>
      <p:sp>
        <p:nvSpPr>
          <p:cNvPr id="877" name="Shape 877"/>
          <p:cNvSpPr/>
          <p:nvPr/>
        </p:nvSpPr>
        <p:spPr>
          <a:xfrm flipH="1">
            <a:off x="8738776" y="3099808"/>
            <a:ext cx="143937" cy="779309"/>
          </a:xfrm>
          <a:prstGeom prst="line">
            <a:avLst/>
          </a:prstGeom>
          <a:ln w="38100">
            <a:solidFill>
              <a:srgbClr val="FF2600"/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 lvl="0" algn="ctr">
              <a:defRPr sz="2600"/>
            </a:pPr>
            <a:endParaRPr sz="1828"/>
          </a:p>
        </p:txBody>
      </p:sp>
      <p:sp>
        <p:nvSpPr>
          <p:cNvPr id="878" name="Shape 878"/>
          <p:cNvSpPr/>
          <p:nvPr/>
        </p:nvSpPr>
        <p:spPr>
          <a:xfrm>
            <a:off x="2476570" y="1987189"/>
            <a:ext cx="1357353" cy="1340525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data</a:t>
            </a:r>
          </a:p>
        </p:txBody>
      </p:sp>
      <p:sp>
        <p:nvSpPr>
          <p:cNvPr id="879" name="Shape 879"/>
          <p:cNvSpPr/>
          <p:nvPr/>
        </p:nvSpPr>
        <p:spPr>
          <a:xfrm>
            <a:off x="4437072" y="1987189"/>
            <a:ext cx="1357353" cy="1340525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data</a:t>
            </a:r>
          </a:p>
        </p:txBody>
      </p:sp>
      <p:sp>
        <p:nvSpPr>
          <p:cNvPr id="880" name="Shape 880"/>
          <p:cNvSpPr/>
          <p:nvPr/>
        </p:nvSpPr>
        <p:spPr>
          <a:xfrm>
            <a:off x="6397575" y="1987189"/>
            <a:ext cx="1357353" cy="1340525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data</a:t>
            </a:r>
          </a:p>
        </p:txBody>
      </p:sp>
      <p:sp>
        <p:nvSpPr>
          <p:cNvPr id="881" name="Shape 881"/>
          <p:cNvSpPr/>
          <p:nvPr/>
        </p:nvSpPr>
        <p:spPr>
          <a:xfrm>
            <a:off x="4388601" y="4497339"/>
            <a:ext cx="4124527" cy="6261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600" dirty="0">
                <a:latin typeface="Helvetica" pitchFamily="2" charset="0"/>
              </a:rPr>
              <a:t>Better for small files</a:t>
            </a:r>
            <a:endParaRPr sz="36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2000107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Shape 698"/>
          <p:cNvSpPr/>
          <p:nvPr/>
        </p:nvSpPr>
        <p:spPr>
          <a:xfrm>
            <a:off x="2506453" y="2057885"/>
            <a:ext cx="4249293" cy="4434523"/>
          </a:xfrm>
          <a:prstGeom prst="rect">
            <a:avLst/>
          </a:prstGeom>
          <a:solidFill>
            <a:srgbClr val="308B16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sz="2250" b="1" dirty="0">
                <a:solidFill>
                  <a:schemeClr val="bg1"/>
                </a:solidFill>
                <a:latin typeface="Helvetica"/>
                <a:sym typeface="Helvetica"/>
              </a:rPr>
              <a:t>type</a:t>
            </a:r>
          </a:p>
          <a:p>
            <a:pPr algn="ctr">
              <a:defRPr sz="1800">
                <a:solidFill>
                  <a:srgbClr val="000000"/>
                </a:solidFill>
              </a:defRPr>
            </a:pPr>
            <a:r>
              <a:rPr sz="2250" b="1" dirty="0" err="1">
                <a:solidFill>
                  <a:schemeClr val="bg1"/>
                </a:solidFill>
                <a:latin typeface="Helvetica"/>
                <a:sym typeface="Helvetica"/>
              </a:rPr>
              <a:t>uid</a:t>
            </a:r>
            <a:endParaRPr sz="2250" b="1" dirty="0">
              <a:solidFill>
                <a:schemeClr val="bg1"/>
              </a:solidFill>
              <a:latin typeface="Helvetica"/>
              <a:sym typeface="Helvetica"/>
            </a:endParaRPr>
          </a:p>
          <a:p>
            <a:pPr algn="ctr">
              <a:defRPr sz="1800">
                <a:solidFill>
                  <a:srgbClr val="000000"/>
                </a:solidFill>
              </a:defRPr>
            </a:pPr>
            <a:r>
              <a:rPr sz="2250" b="1" dirty="0" err="1">
                <a:solidFill>
                  <a:schemeClr val="bg1"/>
                </a:solidFill>
                <a:latin typeface="Helvetica"/>
                <a:sym typeface="Helvetica"/>
              </a:rPr>
              <a:t>rwx</a:t>
            </a:r>
            <a:endParaRPr sz="2250" b="1" dirty="0">
              <a:solidFill>
                <a:schemeClr val="bg1"/>
              </a:solidFill>
              <a:latin typeface="Helvetica"/>
              <a:sym typeface="Helvetica"/>
            </a:endParaRPr>
          </a:p>
          <a:p>
            <a:pPr algn="ctr">
              <a:defRPr sz="1800">
                <a:solidFill>
                  <a:srgbClr val="000000"/>
                </a:solidFill>
              </a:defRPr>
            </a:pPr>
            <a:r>
              <a:rPr sz="2250" b="1" dirty="0">
                <a:solidFill>
                  <a:schemeClr val="bg1"/>
                </a:solidFill>
                <a:latin typeface="Helvetica"/>
                <a:sym typeface="Helvetica"/>
              </a:rPr>
              <a:t>size</a:t>
            </a:r>
          </a:p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2250" b="1" dirty="0">
                <a:solidFill>
                  <a:schemeClr val="bg1"/>
                </a:solidFill>
                <a:latin typeface="Helvetica"/>
                <a:sym typeface="Helvetica"/>
              </a:rPr>
              <a:t>B</a:t>
            </a:r>
            <a:r>
              <a:rPr sz="2250" b="1" dirty="0">
                <a:solidFill>
                  <a:schemeClr val="bg1"/>
                </a:solidFill>
                <a:latin typeface="Helvetica"/>
                <a:sym typeface="Helvetica"/>
              </a:rPr>
              <a:t>locks</a:t>
            </a:r>
            <a:r>
              <a:rPr lang="en-US" sz="2250" b="1" dirty="0">
                <a:solidFill>
                  <a:schemeClr val="bg1"/>
                </a:solidFill>
                <a:latin typeface="Helvetica"/>
                <a:sym typeface="Helvetica"/>
              </a:rPr>
              <a:t> (optional)</a:t>
            </a:r>
            <a:endParaRPr sz="2250" b="1" dirty="0">
              <a:solidFill>
                <a:schemeClr val="bg1"/>
              </a:solidFill>
              <a:latin typeface="Helvetica"/>
              <a:sym typeface="Helvetica"/>
            </a:endParaRPr>
          </a:p>
          <a:p>
            <a:pPr algn="ctr">
              <a:defRPr sz="1800">
                <a:solidFill>
                  <a:srgbClr val="000000"/>
                </a:solidFill>
              </a:defRPr>
            </a:pPr>
            <a:r>
              <a:rPr sz="2250" b="1" dirty="0">
                <a:solidFill>
                  <a:schemeClr val="bg1"/>
                </a:solidFill>
                <a:latin typeface="Helvetica"/>
                <a:sym typeface="Helvetica"/>
              </a:rPr>
              <a:t>time</a:t>
            </a:r>
          </a:p>
          <a:p>
            <a:pPr algn="ctr">
              <a:defRPr sz="1800">
                <a:solidFill>
                  <a:srgbClr val="000000"/>
                </a:solidFill>
              </a:defRPr>
            </a:pPr>
            <a:r>
              <a:rPr sz="2250" b="1" dirty="0" err="1">
                <a:solidFill>
                  <a:schemeClr val="bg1"/>
                </a:solidFill>
                <a:latin typeface="Helvetica"/>
                <a:sym typeface="Helvetica"/>
              </a:rPr>
              <a:t>ctime</a:t>
            </a:r>
            <a:endParaRPr sz="2250" b="1" dirty="0">
              <a:solidFill>
                <a:schemeClr val="bg1"/>
              </a:solidFill>
              <a:latin typeface="Helvetica"/>
              <a:sym typeface="Helvetica"/>
            </a:endParaRPr>
          </a:p>
          <a:p>
            <a:pPr algn="ctr">
              <a:defRPr sz="1800">
                <a:solidFill>
                  <a:srgbClr val="000000"/>
                </a:solidFill>
              </a:defRPr>
            </a:pPr>
            <a:r>
              <a:rPr sz="2250" b="1" dirty="0" err="1">
                <a:solidFill>
                  <a:schemeClr val="bg1"/>
                </a:solidFill>
                <a:latin typeface="Helvetica"/>
                <a:sym typeface="Helvetica"/>
              </a:rPr>
              <a:t>links_count</a:t>
            </a:r>
            <a:endParaRPr sz="2250" b="1" dirty="0">
              <a:solidFill>
                <a:schemeClr val="bg1"/>
              </a:solidFill>
              <a:latin typeface="Helvetica"/>
              <a:sym typeface="Helvetica"/>
            </a:endParaRPr>
          </a:p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2250" b="1" dirty="0" err="1">
                <a:solidFill>
                  <a:schemeClr val="bg1"/>
                </a:solidFill>
                <a:latin typeface="Helvetica"/>
              </a:rPr>
              <a:t>direct_ptr</a:t>
            </a:r>
            <a:r>
              <a:rPr sz="2250" b="1" dirty="0">
                <a:solidFill>
                  <a:schemeClr val="bg1"/>
                </a:solidFill>
                <a:latin typeface="Helvetica"/>
                <a:sym typeface="Helvetica"/>
              </a:rPr>
              <a:t>[N]</a:t>
            </a:r>
            <a:endParaRPr lang="en-US" sz="2250" b="1" dirty="0">
              <a:solidFill>
                <a:schemeClr val="bg1"/>
              </a:solidFill>
              <a:latin typeface="Helvetica"/>
              <a:sym typeface="Helvetica"/>
            </a:endParaRPr>
          </a:p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2250" b="1" dirty="0" err="1">
                <a:solidFill>
                  <a:schemeClr val="bg1"/>
                </a:solidFill>
                <a:latin typeface="Helvetica"/>
              </a:rPr>
              <a:t>indirect_ptr</a:t>
            </a:r>
            <a:r>
              <a:rPr lang="en-US" sz="2250" b="1" dirty="0">
                <a:solidFill>
                  <a:schemeClr val="bg1"/>
                </a:solidFill>
                <a:latin typeface="Helvetica"/>
              </a:rPr>
              <a:t>[N+X]</a:t>
            </a:r>
          </a:p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2250" b="1" dirty="0">
                <a:solidFill>
                  <a:schemeClr val="bg1"/>
                </a:solidFill>
                <a:latin typeface="Helvetica"/>
                <a:sym typeface="Helvetica"/>
              </a:rPr>
              <a:t>//Some stat structure</a:t>
            </a:r>
          </a:p>
          <a:p>
            <a:pPr lvl="0" algn="ctr">
              <a:defRPr sz="1800">
                <a:solidFill>
                  <a:srgbClr val="000000"/>
                </a:solidFill>
              </a:defRPr>
            </a:pPr>
            <a:endParaRPr sz="2250" b="1" dirty="0">
              <a:solidFill>
                <a:schemeClr val="bg1"/>
              </a:solidFill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699" name="Shape 69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56" dirty="0"/>
              <a:t>Inode</a:t>
            </a:r>
          </a:p>
        </p:txBody>
      </p:sp>
    </p:spTree>
    <p:extLst>
      <p:ext uri="{BB962C8B-B14F-4D97-AF65-F5344CB8AC3E}">
        <p14:creationId xmlns:p14="http://schemas.microsoft.com/office/powerpoint/2010/main" val="1785428941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Shape 883"/>
          <p:cNvSpPr/>
          <p:nvPr/>
        </p:nvSpPr>
        <p:spPr>
          <a:xfrm>
            <a:off x="2594651" y="1813885"/>
            <a:ext cx="218009" cy="418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32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250"/>
              <a:t>0</a:t>
            </a:r>
          </a:p>
        </p:txBody>
      </p:sp>
      <p:sp>
        <p:nvSpPr>
          <p:cNvPr id="884" name="Shape 884"/>
          <p:cNvSpPr/>
          <p:nvPr/>
        </p:nvSpPr>
        <p:spPr>
          <a:xfrm>
            <a:off x="5483660" y="1813885"/>
            <a:ext cx="218009" cy="418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32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250"/>
              <a:t>7</a:t>
            </a:r>
          </a:p>
        </p:txBody>
      </p:sp>
      <p:sp>
        <p:nvSpPr>
          <p:cNvPr id="885" name="Shape 885"/>
          <p:cNvSpPr/>
          <p:nvPr/>
        </p:nvSpPr>
        <p:spPr>
          <a:xfrm>
            <a:off x="6410316" y="1438472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D</a:t>
            </a:r>
          </a:p>
        </p:txBody>
      </p:sp>
      <p:sp>
        <p:nvSpPr>
          <p:cNvPr id="886" name="Shape 886"/>
          <p:cNvSpPr/>
          <p:nvPr/>
        </p:nvSpPr>
        <p:spPr>
          <a:xfrm>
            <a:off x="6823032" y="1438472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D</a:t>
            </a:r>
          </a:p>
        </p:txBody>
      </p:sp>
      <p:sp>
        <p:nvSpPr>
          <p:cNvPr id="887" name="Shape 887"/>
          <p:cNvSpPr/>
          <p:nvPr/>
        </p:nvSpPr>
        <p:spPr>
          <a:xfrm>
            <a:off x="7235747" y="1438472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D</a:t>
            </a:r>
          </a:p>
        </p:txBody>
      </p:sp>
      <p:sp>
        <p:nvSpPr>
          <p:cNvPr id="888" name="Shape 888"/>
          <p:cNvSpPr/>
          <p:nvPr/>
        </p:nvSpPr>
        <p:spPr>
          <a:xfrm>
            <a:off x="7648463" y="1438472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D</a:t>
            </a:r>
          </a:p>
        </p:txBody>
      </p:sp>
      <p:sp>
        <p:nvSpPr>
          <p:cNvPr id="889" name="Shape 889"/>
          <p:cNvSpPr/>
          <p:nvPr/>
        </p:nvSpPr>
        <p:spPr>
          <a:xfrm>
            <a:off x="8061178" y="1438472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D</a:t>
            </a:r>
          </a:p>
        </p:txBody>
      </p:sp>
      <p:sp>
        <p:nvSpPr>
          <p:cNvPr id="890" name="Shape 890"/>
          <p:cNvSpPr/>
          <p:nvPr/>
        </p:nvSpPr>
        <p:spPr>
          <a:xfrm>
            <a:off x="8473894" y="1438472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D</a:t>
            </a:r>
          </a:p>
        </p:txBody>
      </p:sp>
      <p:sp>
        <p:nvSpPr>
          <p:cNvPr id="891" name="Shape 891"/>
          <p:cNvSpPr/>
          <p:nvPr/>
        </p:nvSpPr>
        <p:spPr>
          <a:xfrm>
            <a:off x="8886609" y="1438472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D</a:t>
            </a:r>
          </a:p>
        </p:txBody>
      </p:sp>
      <p:sp>
        <p:nvSpPr>
          <p:cNvPr id="892" name="Shape 892"/>
          <p:cNvSpPr/>
          <p:nvPr/>
        </p:nvSpPr>
        <p:spPr>
          <a:xfrm>
            <a:off x="9299325" y="1438472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D</a:t>
            </a:r>
          </a:p>
        </p:txBody>
      </p:sp>
      <p:sp>
        <p:nvSpPr>
          <p:cNvPr id="893" name="Shape 893"/>
          <p:cNvSpPr/>
          <p:nvPr/>
        </p:nvSpPr>
        <p:spPr>
          <a:xfrm>
            <a:off x="6469095" y="1813885"/>
            <a:ext cx="218009" cy="418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32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250"/>
              <a:t>8</a:t>
            </a:r>
          </a:p>
        </p:txBody>
      </p:sp>
      <p:sp>
        <p:nvSpPr>
          <p:cNvPr id="894" name="Shape 894"/>
          <p:cNvSpPr/>
          <p:nvPr/>
        </p:nvSpPr>
        <p:spPr>
          <a:xfrm>
            <a:off x="9278666" y="1813885"/>
            <a:ext cx="363882" cy="418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32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250"/>
              <a:t>15</a:t>
            </a:r>
          </a:p>
        </p:txBody>
      </p:sp>
      <p:sp>
        <p:nvSpPr>
          <p:cNvPr id="895" name="Shape 895"/>
          <p:cNvSpPr/>
          <p:nvPr/>
        </p:nvSpPr>
        <p:spPr>
          <a:xfrm>
            <a:off x="2535872" y="2242144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D</a:t>
            </a:r>
          </a:p>
        </p:txBody>
      </p:sp>
      <p:sp>
        <p:nvSpPr>
          <p:cNvPr id="896" name="Shape 896"/>
          <p:cNvSpPr/>
          <p:nvPr/>
        </p:nvSpPr>
        <p:spPr>
          <a:xfrm>
            <a:off x="2948587" y="2242144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D</a:t>
            </a:r>
          </a:p>
        </p:txBody>
      </p:sp>
      <p:sp>
        <p:nvSpPr>
          <p:cNvPr id="897" name="Shape 897"/>
          <p:cNvSpPr/>
          <p:nvPr/>
        </p:nvSpPr>
        <p:spPr>
          <a:xfrm>
            <a:off x="3361303" y="2242144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D</a:t>
            </a:r>
          </a:p>
        </p:txBody>
      </p:sp>
      <p:sp>
        <p:nvSpPr>
          <p:cNvPr id="898" name="Shape 898"/>
          <p:cNvSpPr/>
          <p:nvPr/>
        </p:nvSpPr>
        <p:spPr>
          <a:xfrm>
            <a:off x="3774018" y="2242144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D</a:t>
            </a:r>
          </a:p>
        </p:txBody>
      </p:sp>
      <p:sp>
        <p:nvSpPr>
          <p:cNvPr id="899" name="Shape 899"/>
          <p:cNvSpPr/>
          <p:nvPr/>
        </p:nvSpPr>
        <p:spPr>
          <a:xfrm>
            <a:off x="4186733" y="2242144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D</a:t>
            </a:r>
          </a:p>
        </p:txBody>
      </p:sp>
      <p:sp>
        <p:nvSpPr>
          <p:cNvPr id="900" name="Shape 900"/>
          <p:cNvSpPr/>
          <p:nvPr/>
        </p:nvSpPr>
        <p:spPr>
          <a:xfrm>
            <a:off x="4599449" y="2242144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D</a:t>
            </a:r>
          </a:p>
        </p:txBody>
      </p:sp>
      <p:sp>
        <p:nvSpPr>
          <p:cNvPr id="901" name="Shape 901"/>
          <p:cNvSpPr/>
          <p:nvPr/>
        </p:nvSpPr>
        <p:spPr>
          <a:xfrm>
            <a:off x="5012165" y="2242144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D</a:t>
            </a:r>
          </a:p>
        </p:txBody>
      </p:sp>
      <p:sp>
        <p:nvSpPr>
          <p:cNvPr id="902" name="Shape 902"/>
          <p:cNvSpPr/>
          <p:nvPr/>
        </p:nvSpPr>
        <p:spPr>
          <a:xfrm>
            <a:off x="5424880" y="2242144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D</a:t>
            </a:r>
          </a:p>
        </p:txBody>
      </p:sp>
      <p:sp>
        <p:nvSpPr>
          <p:cNvPr id="903" name="Shape 903"/>
          <p:cNvSpPr/>
          <p:nvPr/>
        </p:nvSpPr>
        <p:spPr>
          <a:xfrm>
            <a:off x="2515212" y="2617557"/>
            <a:ext cx="363882" cy="418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32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250"/>
              <a:t>16</a:t>
            </a:r>
          </a:p>
        </p:txBody>
      </p:sp>
      <p:sp>
        <p:nvSpPr>
          <p:cNvPr id="904" name="Shape 904"/>
          <p:cNvSpPr/>
          <p:nvPr/>
        </p:nvSpPr>
        <p:spPr>
          <a:xfrm>
            <a:off x="5404221" y="2617557"/>
            <a:ext cx="363882" cy="418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32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250"/>
              <a:t>23</a:t>
            </a:r>
          </a:p>
        </p:txBody>
      </p:sp>
      <p:sp>
        <p:nvSpPr>
          <p:cNvPr id="905" name="Shape 905"/>
          <p:cNvSpPr/>
          <p:nvPr/>
        </p:nvSpPr>
        <p:spPr>
          <a:xfrm>
            <a:off x="6410316" y="2242144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D</a:t>
            </a:r>
          </a:p>
        </p:txBody>
      </p:sp>
      <p:sp>
        <p:nvSpPr>
          <p:cNvPr id="906" name="Shape 906"/>
          <p:cNvSpPr/>
          <p:nvPr/>
        </p:nvSpPr>
        <p:spPr>
          <a:xfrm>
            <a:off x="6823032" y="2242144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D</a:t>
            </a:r>
          </a:p>
        </p:txBody>
      </p:sp>
      <p:sp>
        <p:nvSpPr>
          <p:cNvPr id="907" name="Shape 907"/>
          <p:cNvSpPr/>
          <p:nvPr/>
        </p:nvSpPr>
        <p:spPr>
          <a:xfrm>
            <a:off x="7235747" y="2242144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D</a:t>
            </a:r>
          </a:p>
        </p:txBody>
      </p:sp>
      <p:sp>
        <p:nvSpPr>
          <p:cNvPr id="908" name="Shape 908"/>
          <p:cNvSpPr/>
          <p:nvPr/>
        </p:nvSpPr>
        <p:spPr>
          <a:xfrm>
            <a:off x="7648463" y="2242144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D</a:t>
            </a:r>
          </a:p>
        </p:txBody>
      </p:sp>
      <p:sp>
        <p:nvSpPr>
          <p:cNvPr id="909" name="Shape 909"/>
          <p:cNvSpPr/>
          <p:nvPr/>
        </p:nvSpPr>
        <p:spPr>
          <a:xfrm>
            <a:off x="8061179" y="2242144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D</a:t>
            </a:r>
          </a:p>
        </p:txBody>
      </p:sp>
      <p:sp>
        <p:nvSpPr>
          <p:cNvPr id="910" name="Shape 910"/>
          <p:cNvSpPr/>
          <p:nvPr/>
        </p:nvSpPr>
        <p:spPr>
          <a:xfrm>
            <a:off x="8473894" y="2242144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D</a:t>
            </a:r>
          </a:p>
        </p:txBody>
      </p:sp>
      <p:sp>
        <p:nvSpPr>
          <p:cNvPr id="911" name="Shape 911"/>
          <p:cNvSpPr/>
          <p:nvPr/>
        </p:nvSpPr>
        <p:spPr>
          <a:xfrm>
            <a:off x="8886609" y="2242144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D</a:t>
            </a:r>
          </a:p>
        </p:txBody>
      </p:sp>
      <p:sp>
        <p:nvSpPr>
          <p:cNvPr id="912" name="Shape 912"/>
          <p:cNvSpPr/>
          <p:nvPr/>
        </p:nvSpPr>
        <p:spPr>
          <a:xfrm>
            <a:off x="9299325" y="2242144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D</a:t>
            </a:r>
          </a:p>
        </p:txBody>
      </p:sp>
      <p:sp>
        <p:nvSpPr>
          <p:cNvPr id="913" name="Shape 913"/>
          <p:cNvSpPr/>
          <p:nvPr/>
        </p:nvSpPr>
        <p:spPr>
          <a:xfrm>
            <a:off x="6389658" y="2617557"/>
            <a:ext cx="363882" cy="418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32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250"/>
              <a:t>24</a:t>
            </a:r>
          </a:p>
        </p:txBody>
      </p:sp>
      <p:sp>
        <p:nvSpPr>
          <p:cNvPr id="914" name="Shape 914"/>
          <p:cNvSpPr/>
          <p:nvPr/>
        </p:nvSpPr>
        <p:spPr>
          <a:xfrm>
            <a:off x="9278666" y="2617557"/>
            <a:ext cx="363882" cy="418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32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250"/>
              <a:t>31</a:t>
            </a:r>
          </a:p>
        </p:txBody>
      </p:sp>
      <p:sp>
        <p:nvSpPr>
          <p:cNvPr id="915" name="Shape 915"/>
          <p:cNvSpPr/>
          <p:nvPr/>
        </p:nvSpPr>
        <p:spPr>
          <a:xfrm>
            <a:off x="2535872" y="3045816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D</a:t>
            </a:r>
          </a:p>
        </p:txBody>
      </p:sp>
      <p:sp>
        <p:nvSpPr>
          <p:cNvPr id="916" name="Shape 916"/>
          <p:cNvSpPr/>
          <p:nvPr/>
        </p:nvSpPr>
        <p:spPr>
          <a:xfrm>
            <a:off x="2948587" y="3045816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D</a:t>
            </a:r>
          </a:p>
        </p:txBody>
      </p:sp>
      <p:sp>
        <p:nvSpPr>
          <p:cNvPr id="917" name="Shape 917"/>
          <p:cNvSpPr/>
          <p:nvPr/>
        </p:nvSpPr>
        <p:spPr>
          <a:xfrm>
            <a:off x="3361303" y="3045816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D</a:t>
            </a:r>
          </a:p>
        </p:txBody>
      </p:sp>
      <p:sp>
        <p:nvSpPr>
          <p:cNvPr id="918" name="Shape 918"/>
          <p:cNvSpPr/>
          <p:nvPr/>
        </p:nvSpPr>
        <p:spPr>
          <a:xfrm>
            <a:off x="3774018" y="3045816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D</a:t>
            </a:r>
          </a:p>
        </p:txBody>
      </p:sp>
      <p:sp>
        <p:nvSpPr>
          <p:cNvPr id="919" name="Shape 919"/>
          <p:cNvSpPr/>
          <p:nvPr/>
        </p:nvSpPr>
        <p:spPr>
          <a:xfrm>
            <a:off x="4186733" y="3045816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D</a:t>
            </a:r>
          </a:p>
        </p:txBody>
      </p:sp>
      <p:sp>
        <p:nvSpPr>
          <p:cNvPr id="920" name="Shape 920"/>
          <p:cNvSpPr/>
          <p:nvPr/>
        </p:nvSpPr>
        <p:spPr>
          <a:xfrm>
            <a:off x="4599449" y="3045816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D</a:t>
            </a:r>
          </a:p>
        </p:txBody>
      </p:sp>
      <p:sp>
        <p:nvSpPr>
          <p:cNvPr id="921" name="Shape 921"/>
          <p:cNvSpPr/>
          <p:nvPr/>
        </p:nvSpPr>
        <p:spPr>
          <a:xfrm>
            <a:off x="5012165" y="3045816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D</a:t>
            </a:r>
          </a:p>
        </p:txBody>
      </p:sp>
      <p:sp>
        <p:nvSpPr>
          <p:cNvPr id="922" name="Shape 922"/>
          <p:cNvSpPr/>
          <p:nvPr/>
        </p:nvSpPr>
        <p:spPr>
          <a:xfrm>
            <a:off x="5424880" y="3045816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D</a:t>
            </a:r>
          </a:p>
        </p:txBody>
      </p:sp>
      <p:sp>
        <p:nvSpPr>
          <p:cNvPr id="923" name="Shape 923"/>
          <p:cNvSpPr/>
          <p:nvPr/>
        </p:nvSpPr>
        <p:spPr>
          <a:xfrm>
            <a:off x="2515212" y="3421229"/>
            <a:ext cx="363882" cy="418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32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250"/>
              <a:t>32</a:t>
            </a:r>
          </a:p>
        </p:txBody>
      </p:sp>
      <p:sp>
        <p:nvSpPr>
          <p:cNvPr id="924" name="Shape 924"/>
          <p:cNvSpPr/>
          <p:nvPr/>
        </p:nvSpPr>
        <p:spPr>
          <a:xfrm>
            <a:off x="5404221" y="3421229"/>
            <a:ext cx="363882" cy="418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32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250"/>
              <a:t>39</a:t>
            </a:r>
          </a:p>
        </p:txBody>
      </p:sp>
      <p:sp>
        <p:nvSpPr>
          <p:cNvPr id="925" name="Shape 925"/>
          <p:cNvSpPr/>
          <p:nvPr/>
        </p:nvSpPr>
        <p:spPr>
          <a:xfrm>
            <a:off x="6410316" y="3045816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D</a:t>
            </a:r>
          </a:p>
        </p:txBody>
      </p:sp>
      <p:sp>
        <p:nvSpPr>
          <p:cNvPr id="926" name="Shape 926"/>
          <p:cNvSpPr/>
          <p:nvPr/>
        </p:nvSpPr>
        <p:spPr>
          <a:xfrm>
            <a:off x="6823032" y="3045816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D</a:t>
            </a:r>
          </a:p>
        </p:txBody>
      </p:sp>
      <p:sp>
        <p:nvSpPr>
          <p:cNvPr id="927" name="Shape 927"/>
          <p:cNvSpPr/>
          <p:nvPr/>
        </p:nvSpPr>
        <p:spPr>
          <a:xfrm>
            <a:off x="7235747" y="3045816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D</a:t>
            </a:r>
          </a:p>
        </p:txBody>
      </p:sp>
      <p:sp>
        <p:nvSpPr>
          <p:cNvPr id="928" name="Shape 928"/>
          <p:cNvSpPr/>
          <p:nvPr/>
        </p:nvSpPr>
        <p:spPr>
          <a:xfrm>
            <a:off x="7648463" y="3045816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D</a:t>
            </a:r>
          </a:p>
        </p:txBody>
      </p:sp>
      <p:sp>
        <p:nvSpPr>
          <p:cNvPr id="929" name="Shape 929"/>
          <p:cNvSpPr/>
          <p:nvPr/>
        </p:nvSpPr>
        <p:spPr>
          <a:xfrm>
            <a:off x="8061179" y="3045816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D</a:t>
            </a:r>
          </a:p>
        </p:txBody>
      </p:sp>
      <p:sp>
        <p:nvSpPr>
          <p:cNvPr id="930" name="Shape 930"/>
          <p:cNvSpPr/>
          <p:nvPr/>
        </p:nvSpPr>
        <p:spPr>
          <a:xfrm>
            <a:off x="8473894" y="3045816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D</a:t>
            </a:r>
          </a:p>
        </p:txBody>
      </p:sp>
      <p:sp>
        <p:nvSpPr>
          <p:cNvPr id="931" name="Shape 931"/>
          <p:cNvSpPr/>
          <p:nvPr/>
        </p:nvSpPr>
        <p:spPr>
          <a:xfrm>
            <a:off x="8886609" y="3045816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D</a:t>
            </a:r>
          </a:p>
        </p:txBody>
      </p:sp>
      <p:sp>
        <p:nvSpPr>
          <p:cNvPr id="932" name="Shape 932"/>
          <p:cNvSpPr/>
          <p:nvPr/>
        </p:nvSpPr>
        <p:spPr>
          <a:xfrm>
            <a:off x="9299325" y="3045816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D</a:t>
            </a:r>
          </a:p>
        </p:txBody>
      </p:sp>
      <p:sp>
        <p:nvSpPr>
          <p:cNvPr id="933" name="Shape 933"/>
          <p:cNvSpPr/>
          <p:nvPr/>
        </p:nvSpPr>
        <p:spPr>
          <a:xfrm>
            <a:off x="6389658" y="3421229"/>
            <a:ext cx="363882" cy="418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32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250"/>
              <a:t>40</a:t>
            </a:r>
          </a:p>
        </p:txBody>
      </p:sp>
      <p:sp>
        <p:nvSpPr>
          <p:cNvPr id="934" name="Shape 934"/>
          <p:cNvSpPr/>
          <p:nvPr/>
        </p:nvSpPr>
        <p:spPr>
          <a:xfrm>
            <a:off x="9278666" y="3421229"/>
            <a:ext cx="363882" cy="418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32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250"/>
              <a:t>47</a:t>
            </a:r>
          </a:p>
        </p:txBody>
      </p:sp>
      <p:sp>
        <p:nvSpPr>
          <p:cNvPr id="935" name="Shape 935"/>
          <p:cNvSpPr/>
          <p:nvPr/>
        </p:nvSpPr>
        <p:spPr>
          <a:xfrm>
            <a:off x="2535872" y="3849487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D</a:t>
            </a:r>
          </a:p>
        </p:txBody>
      </p:sp>
      <p:sp>
        <p:nvSpPr>
          <p:cNvPr id="936" name="Shape 936"/>
          <p:cNvSpPr/>
          <p:nvPr/>
        </p:nvSpPr>
        <p:spPr>
          <a:xfrm>
            <a:off x="2948587" y="3849487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D</a:t>
            </a:r>
          </a:p>
        </p:txBody>
      </p:sp>
      <p:sp>
        <p:nvSpPr>
          <p:cNvPr id="937" name="Shape 937"/>
          <p:cNvSpPr/>
          <p:nvPr/>
        </p:nvSpPr>
        <p:spPr>
          <a:xfrm>
            <a:off x="3361303" y="3849487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D</a:t>
            </a:r>
          </a:p>
        </p:txBody>
      </p:sp>
      <p:sp>
        <p:nvSpPr>
          <p:cNvPr id="938" name="Shape 938"/>
          <p:cNvSpPr/>
          <p:nvPr/>
        </p:nvSpPr>
        <p:spPr>
          <a:xfrm>
            <a:off x="3774018" y="3849487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D</a:t>
            </a:r>
          </a:p>
        </p:txBody>
      </p:sp>
      <p:sp>
        <p:nvSpPr>
          <p:cNvPr id="939" name="Shape 939"/>
          <p:cNvSpPr/>
          <p:nvPr/>
        </p:nvSpPr>
        <p:spPr>
          <a:xfrm>
            <a:off x="4186733" y="3849487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D</a:t>
            </a:r>
          </a:p>
        </p:txBody>
      </p:sp>
      <p:sp>
        <p:nvSpPr>
          <p:cNvPr id="940" name="Shape 940"/>
          <p:cNvSpPr/>
          <p:nvPr/>
        </p:nvSpPr>
        <p:spPr>
          <a:xfrm>
            <a:off x="4599449" y="3849487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D</a:t>
            </a:r>
          </a:p>
        </p:txBody>
      </p:sp>
      <p:sp>
        <p:nvSpPr>
          <p:cNvPr id="941" name="Shape 941"/>
          <p:cNvSpPr/>
          <p:nvPr/>
        </p:nvSpPr>
        <p:spPr>
          <a:xfrm>
            <a:off x="5012165" y="3849487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D</a:t>
            </a:r>
          </a:p>
        </p:txBody>
      </p:sp>
      <p:sp>
        <p:nvSpPr>
          <p:cNvPr id="942" name="Shape 942"/>
          <p:cNvSpPr/>
          <p:nvPr/>
        </p:nvSpPr>
        <p:spPr>
          <a:xfrm>
            <a:off x="5424880" y="3849487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D</a:t>
            </a:r>
          </a:p>
        </p:txBody>
      </p:sp>
      <p:sp>
        <p:nvSpPr>
          <p:cNvPr id="943" name="Shape 943"/>
          <p:cNvSpPr/>
          <p:nvPr/>
        </p:nvSpPr>
        <p:spPr>
          <a:xfrm>
            <a:off x="2515212" y="4224901"/>
            <a:ext cx="363882" cy="418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32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250"/>
              <a:t>48</a:t>
            </a:r>
          </a:p>
        </p:txBody>
      </p:sp>
      <p:sp>
        <p:nvSpPr>
          <p:cNvPr id="944" name="Shape 944"/>
          <p:cNvSpPr/>
          <p:nvPr/>
        </p:nvSpPr>
        <p:spPr>
          <a:xfrm>
            <a:off x="5404221" y="4224901"/>
            <a:ext cx="363882" cy="418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32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250"/>
              <a:t>55</a:t>
            </a:r>
          </a:p>
        </p:txBody>
      </p:sp>
      <p:sp>
        <p:nvSpPr>
          <p:cNvPr id="945" name="Shape 945"/>
          <p:cNvSpPr/>
          <p:nvPr/>
        </p:nvSpPr>
        <p:spPr>
          <a:xfrm>
            <a:off x="6410316" y="3849487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D</a:t>
            </a:r>
          </a:p>
        </p:txBody>
      </p:sp>
      <p:sp>
        <p:nvSpPr>
          <p:cNvPr id="946" name="Shape 946"/>
          <p:cNvSpPr/>
          <p:nvPr/>
        </p:nvSpPr>
        <p:spPr>
          <a:xfrm>
            <a:off x="6823032" y="3849487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D</a:t>
            </a:r>
          </a:p>
        </p:txBody>
      </p:sp>
      <p:sp>
        <p:nvSpPr>
          <p:cNvPr id="947" name="Shape 947"/>
          <p:cNvSpPr/>
          <p:nvPr/>
        </p:nvSpPr>
        <p:spPr>
          <a:xfrm>
            <a:off x="7235747" y="3849487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D</a:t>
            </a:r>
          </a:p>
        </p:txBody>
      </p:sp>
      <p:sp>
        <p:nvSpPr>
          <p:cNvPr id="948" name="Shape 948"/>
          <p:cNvSpPr/>
          <p:nvPr/>
        </p:nvSpPr>
        <p:spPr>
          <a:xfrm>
            <a:off x="7648463" y="3849487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D</a:t>
            </a:r>
          </a:p>
        </p:txBody>
      </p:sp>
      <p:sp>
        <p:nvSpPr>
          <p:cNvPr id="949" name="Shape 949"/>
          <p:cNvSpPr/>
          <p:nvPr/>
        </p:nvSpPr>
        <p:spPr>
          <a:xfrm>
            <a:off x="8061179" y="3849487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D</a:t>
            </a:r>
          </a:p>
        </p:txBody>
      </p:sp>
      <p:sp>
        <p:nvSpPr>
          <p:cNvPr id="950" name="Shape 950"/>
          <p:cNvSpPr/>
          <p:nvPr/>
        </p:nvSpPr>
        <p:spPr>
          <a:xfrm>
            <a:off x="8473894" y="3849487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D</a:t>
            </a:r>
          </a:p>
        </p:txBody>
      </p:sp>
      <p:sp>
        <p:nvSpPr>
          <p:cNvPr id="951" name="Shape 951"/>
          <p:cNvSpPr/>
          <p:nvPr/>
        </p:nvSpPr>
        <p:spPr>
          <a:xfrm>
            <a:off x="8886609" y="3849487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D</a:t>
            </a:r>
          </a:p>
        </p:txBody>
      </p:sp>
      <p:sp>
        <p:nvSpPr>
          <p:cNvPr id="952" name="Shape 952"/>
          <p:cNvSpPr/>
          <p:nvPr/>
        </p:nvSpPr>
        <p:spPr>
          <a:xfrm>
            <a:off x="9299325" y="3849487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D</a:t>
            </a:r>
          </a:p>
        </p:txBody>
      </p:sp>
      <p:sp>
        <p:nvSpPr>
          <p:cNvPr id="953" name="Shape 953"/>
          <p:cNvSpPr/>
          <p:nvPr/>
        </p:nvSpPr>
        <p:spPr>
          <a:xfrm>
            <a:off x="6389658" y="4224901"/>
            <a:ext cx="363882" cy="418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32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250"/>
              <a:t>56</a:t>
            </a:r>
          </a:p>
        </p:txBody>
      </p:sp>
      <p:sp>
        <p:nvSpPr>
          <p:cNvPr id="954" name="Shape 954"/>
          <p:cNvSpPr/>
          <p:nvPr/>
        </p:nvSpPr>
        <p:spPr>
          <a:xfrm>
            <a:off x="9278666" y="4224901"/>
            <a:ext cx="363882" cy="418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32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250"/>
              <a:t>63</a:t>
            </a:r>
          </a:p>
        </p:txBody>
      </p:sp>
      <p:sp>
        <p:nvSpPr>
          <p:cNvPr id="955" name="Shape 955"/>
          <p:cNvSpPr/>
          <p:nvPr/>
        </p:nvSpPr>
        <p:spPr>
          <a:xfrm>
            <a:off x="2535872" y="1438472"/>
            <a:ext cx="356804" cy="395424"/>
          </a:xfrm>
          <a:prstGeom prst="rect">
            <a:avLst/>
          </a:prstGeom>
          <a:solidFill>
            <a:srgbClr val="53585F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solidFill>
                  <a:srgbClr val="53585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956" name="Shape 956"/>
          <p:cNvSpPr/>
          <p:nvPr/>
        </p:nvSpPr>
        <p:spPr>
          <a:xfrm>
            <a:off x="2948587" y="1438472"/>
            <a:ext cx="356804" cy="395424"/>
          </a:xfrm>
          <a:prstGeom prst="rect">
            <a:avLst/>
          </a:prstGeom>
          <a:solidFill>
            <a:srgbClr val="53585F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solidFill>
                  <a:srgbClr val="53585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957" name="Shape 957"/>
          <p:cNvSpPr/>
          <p:nvPr/>
        </p:nvSpPr>
        <p:spPr>
          <a:xfrm>
            <a:off x="3361303" y="1438472"/>
            <a:ext cx="356804" cy="395424"/>
          </a:xfrm>
          <a:prstGeom prst="rect">
            <a:avLst/>
          </a:prstGeom>
          <a:solidFill>
            <a:srgbClr val="53585F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solidFill>
                  <a:srgbClr val="53585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958" name="Shape 958"/>
          <p:cNvSpPr/>
          <p:nvPr/>
        </p:nvSpPr>
        <p:spPr>
          <a:xfrm>
            <a:off x="3774018" y="1438472"/>
            <a:ext cx="356804" cy="395424"/>
          </a:xfrm>
          <a:prstGeom prst="rect">
            <a:avLst/>
          </a:prstGeom>
          <a:solidFill>
            <a:srgbClr val="308B16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I</a:t>
            </a:r>
          </a:p>
        </p:txBody>
      </p:sp>
      <p:sp>
        <p:nvSpPr>
          <p:cNvPr id="959" name="Shape 959"/>
          <p:cNvSpPr/>
          <p:nvPr/>
        </p:nvSpPr>
        <p:spPr>
          <a:xfrm>
            <a:off x="4186733" y="1438472"/>
            <a:ext cx="356804" cy="395424"/>
          </a:xfrm>
          <a:prstGeom prst="rect">
            <a:avLst/>
          </a:prstGeom>
          <a:solidFill>
            <a:srgbClr val="308B16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I</a:t>
            </a:r>
          </a:p>
        </p:txBody>
      </p:sp>
      <p:sp>
        <p:nvSpPr>
          <p:cNvPr id="960" name="Shape 960"/>
          <p:cNvSpPr/>
          <p:nvPr/>
        </p:nvSpPr>
        <p:spPr>
          <a:xfrm>
            <a:off x="4599449" y="1438472"/>
            <a:ext cx="356804" cy="395424"/>
          </a:xfrm>
          <a:prstGeom prst="rect">
            <a:avLst/>
          </a:prstGeom>
          <a:solidFill>
            <a:srgbClr val="308B16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I</a:t>
            </a:r>
          </a:p>
        </p:txBody>
      </p:sp>
      <p:sp>
        <p:nvSpPr>
          <p:cNvPr id="961" name="Shape 961"/>
          <p:cNvSpPr/>
          <p:nvPr/>
        </p:nvSpPr>
        <p:spPr>
          <a:xfrm>
            <a:off x="5012165" y="1438472"/>
            <a:ext cx="356804" cy="395424"/>
          </a:xfrm>
          <a:prstGeom prst="rect">
            <a:avLst/>
          </a:prstGeom>
          <a:solidFill>
            <a:srgbClr val="308B16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I</a:t>
            </a:r>
          </a:p>
        </p:txBody>
      </p:sp>
      <p:sp>
        <p:nvSpPr>
          <p:cNvPr id="962" name="Shape 962"/>
          <p:cNvSpPr/>
          <p:nvPr/>
        </p:nvSpPr>
        <p:spPr>
          <a:xfrm>
            <a:off x="5424880" y="1438472"/>
            <a:ext cx="356804" cy="395424"/>
          </a:xfrm>
          <a:prstGeom prst="rect">
            <a:avLst/>
          </a:prstGeom>
          <a:solidFill>
            <a:srgbClr val="308B16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I</a:t>
            </a:r>
          </a:p>
        </p:txBody>
      </p:sp>
      <p:sp>
        <p:nvSpPr>
          <p:cNvPr id="963" name="Shape 963"/>
          <p:cNvSpPr/>
          <p:nvPr/>
        </p:nvSpPr>
        <p:spPr>
          <a:xfrm>
            <a:off x="2474887" y="235766"/>
            <a:ext cx="6463309" cy="8510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500" dirty="0">
                <a:latin typeface="Helvetica" pitchFamily="2" charset="0"/>
              </a:rPr>
              <a:t>Assume 256 byte inodes</a:t>
            </a:r>
            <a:r>
              <a:rPr lang="en-US" sz="2500" dirty="0">
                <a:latin typeface="Helvetica" pitchFamily="2" charset="0"/>
              </a:rPr>
              <a:t> (16 inodes/block)</a:t>
            </a:r>
            <a:r>
              <a:rPr sz="2500" dirty="0">
                <a:latin typeface="Helvetica" pitchFamily="2" charset="0"/>
              </a:rPr>
              <a:t>.  </a:t>
            </a:r>
            <a:endParaRPr lang="en-US" sz="2500" dirty="0">
              <a:latin typeface="Helvetica" pitchFamily="2" charset="0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500" dirty="0">
                <a:latin typeface="Helvetica" pitchFamily="2" charset="0"/>
              </a:rPr>
              <a:t>What is offset for inode</a:t>
            </a:r>
            <a:r>
              <a:rPr lang="en-US" sz="2500" dirty="0">
                <a:latin typeface="Helvetica" pitchFamily="2" charset="0"/>
              </a:rPr>
              <a:t> </a:t>
            </a:r>
            <a:r>
              <a:rPr sz="2500" dirty="0">
                <a:latin typeface="Helvetica" pitchFamily="2" charset="0"/>
              </a:rPr>
              <a:t>with number 0?</a:t>
            </a:r>
          </a:p>
        </p:txBody>
      </p:sp>
    </p:spTree>
    <p:extLst>
      <p:ext uri="{BB962C8B-B14F-4D97-AF65-F5344CB8AC3E}">
        <p14:creationId xmlns:p14="http://schemas.microsoft.com/office/powerpoint/2010/main" val="1082574623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Shape 965"/>
          <p:cNvSpPr/>
          <p:nvPr/>
        </p:nvSpPr>
        <p:spPr>
          <a:xfrm>
            <a:off x="2594651" y="1813885"/>
            <a:ext cx="218009" cy="418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32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250" dirty="0"/>
              <a:t>0</a:t>
            </a:r>
          </a:p>
        </p:txBody>
      </p:sp>
      <p:sp>
        <p:nvSpPr>
          <p:cNvPr id="966" name="Shape 966"/>
          <p:cNvSpPr/>
          <p:nvPr/>
        </p:nvSpPr>
        <p:spPr>
          <a:xfrm>
            <a:off x="5483660" y="1813885"/>
            <a:ext cx="218009" cy="418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32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250"/>
              <a:t>7</a:t>
            </a:r>
          </a:p>
        </p:txBody>
      </p:sp>
      <p:sp>
        <p:nvSpPr>
          <p:cNvPr id="967" name="Shape 967"/>
          <p:cNvSpPr/>
          <p:nvPr/>
        </p:nvSpPr>
        <p:spPr>
          <a:xfrm>
            <a:off x="6410316" y="1438472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D</a:t>
            </a:r>
          </a:p>
        </p:txBody>
      </p:sp>
      <p:sp>
        <p:nvSpPr>
          <p:cNvPr id="968" name="Shape 968"/>
          <p:cNvSpPr/>
          <p:nvPr/>
        </p:nvSpPr>
        <p:spPr>
          <a:xfrm>
            <a:off x="6823032" y="1438472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D</a:t>
            </a:r>
          </a:p>
        </p:txBody>
      </p:sp>
      <p:sp>
        <p:nvSpPr>
          <p:cNvPr id="969" name="Shape 969"/>
          <p:cNvSpPr/>
          <p:nvPr/>
        </p:nvSpPr>
        <p:spPr>
          <a:xfrm>
            <a:off x="7235747" y="1438472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D</a:t>
            </a:r>
          </a:p>
        </p:txBody>
      </p:sp>
      <p:sp>
        <p:nvSpPr>
          <p:cNvPr id="970" name="Shape 970"/>
          <p:cNvSpPr/>
          <p:nvPr/>
        </p:nvSpPr>
        <p:spPr>
          <a:xfrm>
            <a:off x="7648463" y="1438472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D</a:t>
            </a:r>
          </a:p>
        </p:txBody>
      </p:sp>
      <p:sp>
        <p:nvSpPr>
          <p:cNvPr id="971" name="Shape 971"/>
          <p:cNvSpPr/>
          <p:nvPr/>
        </p:nvSpPr>
        <p:spPr>
          <a:xfrm>
            <a:off x="8061178" y="1438472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D</a:t>
            </a:r>
          </a:p>
        </p:txBody>
      </p:sp>
      <p:sp>
        <p:nvSpPr>
          <p:cNvPr id="972" name="Shape 972"/>
          <p:cNvSpPr/>
          <p:nvPr/>
        </p:nvSpPr>
        <p:spPr>
          <a:xfrm>
            <a:off x="8473894" y="1438472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D</a:t>
            </a:r>
          </a:p>
        </p:txBody>
      </p:sp>
      <p:sp>
        <p:nvSpPr>
          <p:cNvPr id="973" name="Shape 973"/>
          <p:cNvSpPr/>
          <p:nvPr/>
        </p:nvSpPr>
        <p:spPr>
          <a:xfrm>
            <a:off x="8886609" y="1438472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D</a:t>
            </a:r>
          </a:p>
        </p:txBody>
      </p:sp>
      <p:sp>
        <p:nvSpPr>
          <p:cNvPr id="974" name="Shape 974"/>
          <p:cNvSpPr/>
          <p:nvPr/>
        </p:nvSpPr>
        <p:spPr>
          <a:xfrm>
            <a:off x="9299325" y="1438472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D</a:t>
            </a:r>
          </a:p>
        </p:txBody>
      </p:sp>
      <p:sp>
        <p:nvSpPr>
          <p:cNvPr id="975" name="Shape 975"/>
          <p:cNvSpPr/>
          <p:nvPr/>
        </p:nvSpPr>
        <p:spPr>
          <a:xfrm>
            <a:off x="6469095" y="1813885"/>
            <a:ext cx="218009" cy="418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32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250"/>
              <a:t>8</a:t>
            </a:r>
          </a:p>
        </p:txBody>
      </p:sp>
      <p:sp>
        <p:nvSpPr>
          <p:cNvPr id="976" name="Shape 976"/>
          <p:cNvSpPr/>
          <p:nvPr/>
        </p:nvSpPr>
        <p:spPr>
          <a:xfrm>
            <a:off x="9278666" y="1813885"/>
            <a:ext cx="363882" cy="418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32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250"/>
              <a:t>15</a:t>
            </a:r>
          </a:p>
        </p:txBody>
      </p:sp>
      <p:sp>
        <p:nvSpPr>
          <p:cNvPr id="977" name="Shape 977"/>
          <p:cNvSpPr/>
          <p:nvPr/>
        </p:nvSpPr>
        <p:spPr>
          <a:xfrm>
            <a:off x="2535872" y="2242144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D</a:t>
            </a:r>
          </a:p>
        </p:txBody>
      </p:sp>
      <p:sp>
        <p:nvSpPr>
          <p:cNvPr id="978" name="Shape 978"/>
          <p:cNvSpPr/>
          <p:nvPr/>
        </p:nvSpPr>
        <p:spPr>
          <a:xfrm>
            <a:off x="2948587" y="2242144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D</a:t>
            </a:r>
          </a:p>
        </p:txBody>
      </p:sp>
      <p:sp>
        <p:nvSpPr>
          <p:cNvPr id="979" name="Shape 979"/>
          <p:cNvSpPr/>
          <p:nvPr/>
        </p:nvSpPr>
        <p:spPr>
          <a:xfrm>
            <a:off x="3361303" y="2242144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D</a:t>
            </a:r>
          </a:p>
        </p:txBody>
      </p:sp>
      <p:sp>
        <p:nvSpPr>
          <p:cNvPr id="980" name="Shape 980"/>
          <p:cNvSpPr/>
          <p:nvPr/>
        </p:nvSpPr>
        <p:spPr>
          <a:xfrm>
            <a:off x="3774018" y="2242144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D</a:t>
            </a:r>
          </a:p>
        </p:txBody>
      </p:sp>
      <p:sp>
        <p:nvSpPr>
          <p:cNvPr id="981" name="Shape 981"/>
          <p:cNvSpPr/>
          <p:nvPr/>
        </p:nvSpPr>
        <p:spPr>
          <a:xfrm>
            <a:off x="4186733" y="2242144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D</a:t>
            </a:r>
          </a:p>
        </p:txBody>
      </p:sp>
      <p:sp>
        <p:nvSpPr>
          <p:cNvPr id="982" name="Shape 982"/>
          <p:cNvSpPr/>
          <p:nvPr/>
        </p:nvSpPr>
        <p:spPr>
          <a:xfrm>
            <a:off x="4599449" y="2242144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D</a:t>
            </a:r>
          </a:p>
        </p:txBody>
      </p:sp>
      <p:sp>
        <p:nvSpPr>
          <p:cNvPr id="983" name="Shape 983"/>
          <p:cNvSpPr/>
          <p:nvPr/>
        </p:nvSpPr>
        <p:spPr>
          <a:xfrm>
            <a:off x="5012165" y="2242144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D</a:t>
            </a:r>
          </a:p>
        </p:txBody>
      </p:sp>
      <p:sp>
        <p:nvSpPr>
          <p:cNvPr id="984" name="Shape 984"/>
          <p:cNvSpPr/>
          <p:nvPr/>
        </p:nvSpPr>
        <p:spPr>
          <a:xfrm>
            <a:off x="5424880" y="2242144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D</a:t>
            </a:r>
          </a:p>
        </p:txBody>
      </p:sp>
      <p:sp>
        <p:nvSpPr>
          <p:cNvPr id="985" name="Shape 985"/>
          <p:cNvSpPr/>
          <p:nvPr/>
        </p:nvSpPr>
        <p:spPr>
          <a:xfrm>
            <a:off x="2515212" y="2617557"/>
            <a:ext cx="363882" cy="418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32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250"/>
              <a:t>16</a:t>
            </a:r>
          </a:p>
        </p:txBody>
      </p:sp>
      <p:sp>
        <p:nvSpPr>
          <p:cNvPr id="986" name="Shape 986"/>
          <p:cNvSpPr/>
          <p:nvPr/>
        </p:nvSpPr>
        <p:spPr>
          <a:xfrm>
            <a:off x="5404221" y="2617557"/>
            <a:ext cx="363882" cy="418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32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250"/>
              <a:t>23</a:t>
            </a:r>
          </a:p>
        </p:txBody>
      </p:sp>
      <p:sp>
        <p:nvSpPr>
          <p:cNvPr id="987" name="Shape 987"/>
          <p:cNvSpPr/>
          <p:nvPr/>
        </p:nvSpPr>
        <p:spPr>
          <a:xfrm>
            <a:off x="6410316" y="2242144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D</a:t>
            </a:r>
          </a:p>
        </p:txBody>
      </p:sp>
      <p:sp>
        <p:nvSpPr>
          <p:cNvPr id="988" name="Shape 988"/>
          <p:cNvSpPr/>
          <p:nvPr/>
        </p:nvSpPr>
        <p:spPr>
          <a:xfrm>
            <a:off x="6823032" y="2242144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D</a:t>
            </a:r>
          </a:p>
        </p:txBody>
      </p:sp>
      <p:sp>
        <p:nvSpPr>
          <p:cNvPr id="989" name="Shape 989"/>
          <p:cNvSpPr/>
          <p:nvPr/>
        </p:nvSpPr>
        <p:spPr>
          <a:xfrm>
            <a:off x="7235747" y="2242144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D</a:t>
            </a:r>
          </a:p>
        </p:txBody>
      </p:sp>
      <p:sp>
        <p:nvSpPr>
          <p:cNvPr id="990" name="Shape 990"/>
          <p:cNvSpPr/>
          <p:nvPr/>
        </p:nvSpPr>
        <p:spPr>
          <a:xfrm>
            <a:off x="7648463" y="2242144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D</a:t>
            </a:r>
          </a:p>
        </p:txBody>
      </p:sp>
      <p:sp>
        <p:nvSpPr>
          <p:cNvPr id="991" name="Shape 991"/>
          <p:cNvSpPr/>
          <p:nvPr/>
        </p:nvSpPr>
        <p:spPr>
          <a:xfrm>
            <a:off x="8061179" y="2242144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D</a:t>
            </a:r>
          </a:p>
        </p:txBody>
      </p:sp>
      <p:sp>
        <p:nvSpPr>
          <p:cNvPr id="992" name="Shape 992"/>
          <p:cNvSpPr/>
          <p:nvPr/>
        </p:nvSpPr>
        <p:spPr>
          <a:xfrm>
            <a:off x="8473894" y="2242144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D</a:t>
            </a:r>
          </a:p>
        </p:txBody>
      </p:sp>
      <p:sp>
        <p:nvSpPr>
          <p:cNvPr id="993" name="Shape 993"/>
          <p:cNvSpPr/>
          <p:nvPr/>
        </p:nvSpPr>
        <p:spPr>
          <a:xfrm>
            <a:off x="8886609" y="2242144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D</a:t>
            </a:r>
          </a:p>
        </p:txBody>
      </p:sp>
      <p:sp>
        <p:nvSpPr>
          <p:cNvPr id="994" name="Shape 994"/>
          <p:cNvSpPr/>
          <p:nvPr/>
        </p:nvSpPr>
        <p:spPr>
          <a:xfrm>
            <a:off x="9299325" y="2242144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D</a:t>
            </a:r>
          </a:p>
        </p:txBody>
      </p:sp>
      <p:sp>
        <p:nvSpPr>
          <p:cNvPr id="995" name="Shape 995"/>
          <p:cNvSpPr/>
          <p:nvPr/>
        </p:nvSpPr>
        <p:spPr>
          <a:xfrm>
            <a:off x="6389658" y="2617557"/>
            <a:ext cx="363882" cy="418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32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250"/>
              <a:t>24</a:t>
            </a:r>
          </a:p>
        </p:txBody>
      </p:sp>
      <p:sp>
        <p:nvSpPr>
          <p:cNvPr id="996" name="Shape 996"/>
          <p:cNvSpPr/>
          <p:nvPr/>
        </p:nvSpPr>
        <p:spPr>
          <a:xfrm>
            <a:off x="9278666" y="2617557"/>
            <a:ext cx="363882" cy="418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32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250"/>
              <a:t>31</a:t>
            </a:r>
          </a:p>
        </p:txBody>
      </p:sp>
      <p:sp>
        <p:nvSpPr>
          <p:cNvPr id="997" name="Shape 997"/>
          <p:cNvSpPr/>
          <p:nvPr/>
        </p:nvSpPr>
        <p:spPr>
          <a:xfrm>
            <a:off x="2535872" y="3045816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D</a:t>
            </a:r>
          </a:p>
        </p:txBody>
      </p:sp>
      <p:sp>
        <p:nvSpPr>
          <p:cNvPr id="998" name="Shape 998"/>
          <p:cNvSpPr/>
          <p:nvPr/>
        </p:nvSpPr>
        <p:spPr>
          <a:xfrm>
            <a:off x="2948587" y="3045816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D</a:t>
            </a:r>
          </a:p>
        </p:txBody>
      </p:sp>
      <p:sp>
        <p:nvSpPr>
          <p:cNvPr id="999" name="Shape 999"/>
          <p:cNvSpPr/>
          <p:nvPr/>
        </p:nvSpPr>
        <p:spPr>
          <a:xfrm>
            <a:off x="3361303" y="3045816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D</a:t>
            </a:r>
          </a:p>
        </p:txBody>
      </p:sp>
      <p:sp>
        <p:nvSpPr>
          <p:cNvPr id="1000" name="Shape 1000"/>
          <p:cNvSpPr/>
          <p:nvPr/>
        </p:nvSpPr>
        <p:spPr>
          <a:xfrm>
            <a:off x="3774018" y="3045816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D</a:t>
            </a:r>
          </a:p>
        </p:txBody>
      </p:sp>
      <p:sp>
        <p:nvSpPr>
          <p:cNvPr id="1001" name="Shape 1001"/>
          <p:cNvSpPr/>
          <p:nvPr/>
        </p:nvSpPr>
        <p:spPr>
          <a:xfrm>
            <a:off x="4186733" y="3045816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D</a:t>
            </a:r>
          </a:p>
        </p:txBody>
      </p:sp>
      <p:sp>
        <p:nvSpPr>
          <p:cNvPr id="1002" name="Shape 1002"/>
          <p:cNvSpPr/>
          <p:nvPr/>
        </p:nvSpPr>
        <p:spPr>
          <a:xfrm>
            <a:off x="4599449" y="3045816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D</a:t>
            </a:r>
          </a:p>
        </p:txBody>
      </p:sp>
      <p:sp>
        <p:nvSpPr>
          <p:cNvPr id="1003" name="Shape 1003"/>
          <p:cNvSpPr/>
          <p:nvPr/>
        </p:nvSpPr>
        <p:spPr>
          <a:xfrm>
            <a:off x="5012165" y="3045816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D</a:t>
            </a:r>
          </a:p>
        </p:txBody>
      </p:sp>
      <p:sp>
        <p:nvSpPr>
          <p:cNvPr id="1004" name="Shape 1004"/>
          <p:cNvSpPr/>
          <p:nvPr/>
        </p:nvSpPr>
        <p:spPr>
          <a:xfrm>
            <a:off x="5424880" y="3045816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D</a:t>
            </a:r>
          </a:p>
        </p:txBody>
      </p:sp>
      <p:sp>
        <p:nvSpPr>
          <p:cNvPr id="1005" name="Shape 1005"/>
          <p:cNvSpPr/>
          <p:nvPr/>
        </p:nvSpPr>
        <p:spPr>
          <a:xfrm>
            <a:off x="2515212" y="3421229"/>
            <a:ext cx="363882" cy="418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32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250"/>
              <a:t>32</a:t>
            </a:r>
          </a:p>
        </p:txBody>
      </p:sp>
      <p:sp>
        <p:nvSpPr>
          <p:cNvPr id="1006" name="Shape 1006"/>
          <p:cNvSpPr/>
          <p:nvPr/>
        </p:nvSpPr>
        <p:spPr>
          <a:xfrm>
            <a:off x="5404221" y="3421229"/>
            <a:ext cx="363882" cy="418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32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250"/>
              <a:t>39</a:t>
            </a:r>
          </a:p>
        </p:txBody>
      </p:sp>
      <p:sp>
        <p:nvSpPr>
          <p:cNvPr id="1007" name="Shape 1007"/>
          <p:cNvSpPr/>
          <p:nvPr/>
        </p:nvSpPr>
        <p:spPr>
          <a:xfrm>
            <a:off x="6410316" y="3045816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D</a:t>
            </a:r>
          </a:p>
        </p:txBody>
      </p:sp>
      <p:sp>
        <p:nvSpPr>
          <p:cNvPr id="1008" name="Shape 1008"/>
          <p:cNvSpPr/>
          <p:nvPr/>
        </p:nvSpPr>
        <p:spPr>
          <a:xfrm>
            <a:off x="6823032" y="3045816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D</a:t>
            </a:r>
          </a:p>
        </p:txBody>
      </p:sp>
      <p:sp>
        <p:nvSpPr>
          <p:cNvPr id="1009" name="Shape 1009"/>
          <p:cNvSpPr/>
          <p:nvPr/>
        </p:nvSpPr>
        <p:spPr>
          <a:xfrm>
            <a:off x="7235747" y="3045816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D</a:t>
            </a:r>
          </a:p>
        </p:txBody>
      </p:sp>
      <p:sp>
        <p:nvSpPr>
          <p:cNvPr id="1010" name="Shape 1010"/>
          <p:cNvSpPr/>
          <p:nvPr/>
        </p:nvSpPr>
        <p:spPr>
          <a:xfrm>
            <a:off x="7648463" y="3045816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D</a:t>
            </a:r>
          </a:p>
        </p:txBody>
      </p:sp>
      <p:sp>
        <p:nvSpPr>
          <p:cNvPr id="1011" name="Shape 1011"/>
          <p:cNvSpPr/>
          <p:nvPr/>
        </p:nvSpPr>
        <p:spPr>
          <a:xfrm>
            <a:off x="8061179" y="3045816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D</a:t>
            </a:r>
          </a:p>
        </p:txBody>
      </p:sp>
      <p:sp>
        <p:nvSpPr>
          <p:cNvPr id="1012" name="Shape 1012"/>
          <p:cNvSpPr/>
          <p:nvPr/>
        </p:nvSpPr>
        <p:spPr>
          <a:xfrm>
            <a:off x="8473894" y="3045816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D</a:t>
            </a:r>
          </a:p>
        </p:txBody>
      </p:sp>
      <p:sp>
        <p:nvSpPr>
          <p:cNvPr id="1013" name="Shape 1013"/>
          <p:cNvSpPr/>
          <p:nvPr/>
        </p:nvSpPr>
        <p:spPr>
          <a:xfrm>
            <a:off x="8886609" y="3045816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D</a:t>
            </a:r>
          </a:p>
        </p:txBody>
      </p:sp>
      <p:sp>
        <p:nvSpPr>
          <p:cNvPr id="1014" name="Shape 1014"/>
          <p:cNvSpPr/>
          <p:nvPr/>
        </p:nvSpPr>
        <p:spPr>
          <a:xfrm>
            <a:off x="9299325" y="3045816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D</a:t>
            </a:r>
          </a:p>
        </p:txBody>
      </p:sp>
      <p:sp>
        <p:nvSpPr>
          <p:cNvPr id="1015" name="Shape 1015"/>
          <p:cNvSpPr/>
          <p:nvPr/>
        </p:nvSpPr>
        <p:spPr>
          <a:xfrm>
            <a:off x="6389658" y="3421229"/>
            <a:ext cx="363882" cy="418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32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250"/>
              <a:t>40</a:t>
            </a:r>
          </a:p>
        </p:txBody>
      </p:sp>
      <p:sp>
        <p:nvSpPr>
          <p:cNvPr id="1016" name="Shape 1016"/>
          <p:cNvSpPr/>
          <p:nvPr/>
        </p:nvSpPr>
        <p:spPr>
          <a:xfrm>
            <a:off x="9278666" y="3421229"/>
            <a:ext cx="363882" cy="418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32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250"/>
              <a:t>47</a:t>
            </a:r>
          </a:p>
        </p:txBody>
      </p:sp>
      <p:sp>
        <p:nvSpPr>
          <p:cNvPr id="1017" name="Shape 1017"/>
          <p:cNvSpPr/>
          <p:nvPr/>
        </p:nvSpPr>
        <p:spPr>
          <a:xfrm>
            <a:off x="2535872" y="3849487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D</a:t>
            </a:r>
          </a:p>
        </p:txBody>
      </p:sp>
      <p:sp>
        <p:nvSpPr>
          <p:cNvPr id="1018" name="Shape 1018"/>
          <p:cNvSpPr/>
          <p:nvPr/>
        </p:nvSpPr>
        <p:spPr>
          <a:xfrm>
            <a:off x="2948587" y="3849487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D</a:t>
            </a:r>
          </a:p>
        </p:txBody>
      </p:sp>
      <p:sp>
        <p:nvSpPr>
          <p:cNvPr id="1019" name="Shape 1019"/>
          <p:cNvSpPr/>
          <p:nvPr/>
        </p:nvSpPr>
        <p:spPr>
          <a:xfrm>
            <a:off x="3361303" y="3849487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D</a:t>
            </a:r>
          </a:p>
        </p:txBody>
      </p:sp>
      <p:sp>
        <p:nvSpPr>
          <p:cNvPr id="1020" name="Shape 1020"/>
          <p:cNvSpPr/>
          <p:nvPr/>
        </p:nvSpPr>
        <p:spPr>
          <a:xfrm>
            <a:off x="3774018" y="3849487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D</a:t>
            </a:r>
          </a:p>
        </p:txBody>
      </p:sp>
      <p:sp>
        <p:nvSpPr>
          <p:cNvPr id="1021" name="Shape 1021"/>
          <p:cNvSpPr/>
          <p:nvPr/>
        </p:nvSpPr>
        <p:spPr>
          <a:xfrm>
            <a:off x="4186733" y="3849487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D</a:t>
            </a:r>
          </a:p>
        </p:txBody>
      </p:sp>
      <p:sp>
        <p:nvSpPr>
          <p:cNvPr id="1022" name="Shape 1022"/>
          <p:cNvSpPr/>
          <p:nvPr/>
        </p:nvSpPr>
        <p:spPr>
          <a:xfrm>
            <a:off x="4599449" y="3849487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D</a:t>
            </a:r>
          </a:p>
        </p:txBody>
      </p:sp>
      <p:sp>
        <p:nvSpPr>
          <p:cNvPr id="1023" name="Shape 1023"/>
          <p:cNvSpPr/>
          <p:nvPr/>
        </p:nvSpPr>
        <p:spPr>
          <a:xfrm>
            <a:off x="5012165" y="3849487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D</a:t>
            </a:r>
          </a:p>
        </p:txBody>
      </p:sp>
      <p:sp>
        <p:nvSpPr>
          <p:cNvPr id="1024" name="Shape 1024"/>
          <p:cNvSpPr/>
          <p:nvPr/>
        </p:nvSpPr>
        <p:spPr>
          <a:xfrm>
            <a:off x="5424880" y="3849487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D</a:t>
            </a:r>
          </a:p>
        </p:txBody>
      </p:sp>
      <p:sp>
        <p:nvSpPr>
          <p:cNvPr id="1025" name="Shape 1025"/>
          <p:cNvSpPr/>
          <p:nvPr/>
        </p:nvSpPr>
        <p:spPr>
          <a:xfrm>
            <a:off x="2515212" y="4224901"/>
            <a:ext cx="363882" cy="418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32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250"/>
              <a:t>48</a:t>
            </a:r>
          </a:p>
        </p:txBody>
      </p:sp>
      <p:sp>
        <p:nvSpPr>
          <p:cNvPr id="1026" name="Shape 1026"/>
          <p:cNvSpPr/>
          <p:nvPr/>
        </p:nvSpPr>
        <p:spPr>
          <a:xfrm>
            <a:off x="5404221" y="4224901"/>
            <a:ext cx="363882" cy="418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32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250"/>
              <a:t>55</a:t>
            </a:r>
          </a:p>
        </p:txBody>
      </p:sp>
      <p:sp>
        <p:nvSpPr>
          <p:cNvPr id="1027" name="Shape 1027"/>
          <p:cNvSpPr/>
          <p:nvPr/>
        </p:nvSpPr>
        <p:spPr>
          <a:xfrm>
            <a:off x="6410316" y="3849487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D</a:t>
            </a:r>
          </a:p>
        </p:txBody>
      </p:sp>
      <p:sp>
        <p:nvSpPr>
          <p:cNvPr id="1028" name="Shape 1028"/>
          <p:cNvSpPr/>
          <p:nvPr/>
        </p:nvSpPr>
        <p:spPr>
          <a:xfrm>
            <a:off x="6823032" y="3849487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D</a:t>
            </a:r>
          </a:p>
        </p:txBody>
      </p:sp>
      <p:sp>
        <p:nvSpPr>
          <p:cNvPr id="1029" name="Shape 1029"/>
          <p:cNvSpPr/>
          <p:nvPr/>
        </p:nvSpPr>
        <p:spPr>
          <a:xfrm>
            <a:off x="7235747" y="3849487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D</a:t>
            </a:r>
          </a:p>
        </p:txBody>
      </p:sp>
      <p:sp>
        <p:nvSpPr>
          <p:cNvPr id="1030" name="Shape 1030"/>
          <p:cNvSpPr/>
          <p:nvPr/>
        </p:nvSpPr>
        <p:spPr>
          <a:xfrm>
            <a:off x="7648463" y="3849487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D</a:t>
            </a:r>
          </a:p>
        </p:txBody>
      </p:sp>
      <p:sp>
        <p:nvSpPr>
          <p:cNvPr id="1031" name="Shape 1031"/>
          <p:cNvSpPr/>
          <p:nvPr/>
        </p:nvSpPr>
        <p:spPr>
          <a:xfrm>
            <a:off x="8061179" y="3849487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D</a:t>
            </a:r>
          </a:p>
        </p:txBody>
      </p:sp>
      <p:sp>
        <p:nvSpPr>
          <p:cNvPr id="1032" name="Shape 1032"/>
          <p:cNvSpPr/>
          <p:nvPr/>
        </p:nvSpPr>
        <p:spPr>
          <a:xfrm>
            <a:off x="8473894" y="3849487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D</a:t>
            </a:r>
          </a:p>
        </p:txBody>
      </p:sp>
      <p:sp>
        <p:nvSpPr>
          <p:cNvPr id="1033" name="Shape 1033"/>
          <p:cNvSpPr/>
          <p:nvPr/>
        </p:nvSpPr>
        <p:spPr>
          <a:xfrm>
            <a:off x="8886609" y="3849487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D</a:t>
            </a:r>
          </a:p>
        </p:txBody>
      </p:sp>
      <p:sp>
        <p:nvSpPr>
          <p:cNvPr id="1034" name="Shape 1034"/>
          <p:cNvSpPr/>
          <p:nvPr/>
        </p:nvSpPr>
        <p:spPr>
          <a:xfrm>
            <a:off x="9299325" y="3849487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D</a:t>
            </a:r>
          </a:p>
        </p:txBody>
      </p:sp>
      <p:sp>
        <p:nvSpPr>
          <p:cNvPr id="1035" name="Shape 1035"/>
          <p:cNvSpPr/>
          <p:nvPr/>
        </p:nvSpPr>
        <p:spPr>
          <a:xfrm>
            <a:off x="6389658" y="4224901"/>
            <a:ext cx="363882" cy="418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32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250"/>
              <a:t>56</a:t>
            </a:r>
          </a:p>
        </p:txBody>
      </p:sp>
      <p:sp>
        <p:nvSpPr>
          <p:cNvPr id="1036" name="Shape 1036"/>
          <p:cNvSpPr/>
          <p:nvPr/>
        </p:nvSpPr>
        <p:spPr>
          <a:xfrm>
            <a:off x="9278666" y="4224901"/>
            <a:ext cx="363882" cy="418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32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250"/>
              <a:t>63</a:t>
            </a:r>
          </a:p>
        </p:txBody>
      </p:sp>
      <p:sp>
        <p:nvSpPr>
          <p:cNvPr id="1037" name="Shape 1037"/>
          <p:cNvSpPr/>
          <p:nvPr/>
        </p:nvSpPr>
        <p:spPr>
          <a:xfrm>
            <a:off x="2535872" y="1438472"/>
            <a:ext cx="356804" cy="395424"/>
          </a:xfrm>
          <a:prstGeom prst="rect">
            <a:avLst/>
          </a:prstGeom>
          <a:solidFill>
            <a:srgbClr val="53585F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solidFill>
                  <a:srgbClr val="53585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038" name="Shape 1038"/>
          <p:cNvSpPr/>
          <p:nvPr/>
        </p:nvSpPr>
        <p:spPr>
          <a:xfrm>
            <a:off x="2948587" y="1438472"/>
            <a:ext cx="356804" cy="395424"/>
          </a:xfrm>
          <a:prstGeom prst="rect">
            <a:avLst/>
          </a:prstGeom>
          <a:solidFill>
            <a:srgbClr val="53585F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solidFill>
                  <a:srgbClr val="53585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039" name="Shape 1039"/>
          <p:cNvSpPr/>
          <p:nvPr/>
        </p:nvSpPr>
        <p:spPr>
          <a:xfrm>
            <a:off x="3361303" y="1438472"/>
            <a:ext cx="356804" cy="395424"/>
          </a:xfrm>
          <a:prstGeom prst="rect">
            <a:avLst/>
          </a:prstGeom>
          <a:solidFill>
            <a:srgbClr val="53585F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solidFill>
                  <a:srgbClr val="53585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040" name="Shape 1040"/>
          <p:cNvSpPr/>
          <p:nvPr/>
        </p:nvSpPr>
        <p:spPr>
          <a:xfrm>
            <a:off x="3774018" y="1438472"/>
            <a:ext cx="356804" cy="395424"/>
          </a:xfrm>
          <a:prstGeom prst="rect">
            <a:avLst/>
          </a:prstGeom>
          <a:solidFill>
            <a:srgbClr val="308B16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I</a:t>
            </a:r>
          </a:p>
        </p:txBody>
      </p:sp>
      <p:sp>
        <p:nvSpPr>
          <p:cNvPr id="1041" name="Shape 1041"/>
          <p:cNvSpPr/>
          <p:nvPr/>
        </p:nvSpPr>
        <p:spPr>
          <a:xfrm>
            <a:off x="4186733" y="1438472"/>
            <a:ext cx="356804" cy="395424"/>
          </a:xfrm>
          <a:prstGeom prst="rect">
            <a:avLst/>
          </a:prstGeom>
          <a:solidFill>
            <a:srgbClr val="308B16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I</a:t>
            </a:r>
          </a:p>
        </p:txBody>
      </p:sp>
      <p:sp>
        <p:nvSpPr>
          <p:cNvPr id="1042" name="Shape 1042"/>
          <p:cNvSpPr/>
          <p:nvPr/>
        </p:nvSpPr>
        <p:spPr>
          <a:xfrm>
            <a:off x="4599449" y="1438472"/>
            <a:ext cx="356804" cy="395424"/>
          </a:xfrm>
          <a:prstGeom prst="rect">
            <a:avLst/>
          </a:prstGeom>
          <a:solidFill>
            <a:srgbClr val="308B16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I</a:t>
            </a:r>
          </a:p>
        </p:txBody>
      </p:sp>
      <p:sp>
        <p:nvSpPr>
          <p:cNvPr id="1043" name="Shape 1043"/>
          <p:cNvSpPr/>
          <p:nvPr/>
        </p:nvSpPr>
        <p:spPr>
          <a:xfrm>
            <a:off x="5012165" y="1438472"/>
            <a:ext cx="356804" cy="395424"/>
          </a:xfrm>
          <a:prstGeom prst="rect">
            <a:avLst/>
          </a:prstGeom>
          <a:solidFill>
            <a:srgbClr val="308B16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I</a:t>
            </a:r>
          </a:p>
        </p:txBody>
      </p:sp>
      <p:sp>
        <p:nvSpPr>
          <p:cNvPr id="1044" name="Shape 1044"/>
          <p:cNvSpPr/>
          <p:nvPr/>
        </p:nvSpPr>
        <p:spPr>
          <a:xfrm>
            <a:off x="5424880" y="1438472"/>
            <a:ext cx="356804" cy="395424"/>
          </a:xfrm>
          <a:prstGeom prst="rect">
            <a:avLst/>
          </a:prstGeom>
          <a:solidFill>
            <a:srgbClr val="308B16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I</a:t>
            </a:r>
          </a:p>
        </p:txBody>
      </p:sp>
      <p:sp>
        <p:nvSpPr>
          <p:cNvPr id="1045" name="Shape 1045"/>
          <p:cNvSpPr/>
          <p:nvPr/>
        </p:nvSpPr>
        <p:spPr>
          <a:xfrm>
            <a:off x="2474886" y="240511"/>
            <a:ext cx="6379953" cy="8415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rPr sz="2500" dirty="0">
                <a:latin typeface="Helvetica" pitchFamily="2" charset="0"/>
              </a:rPr>
              <a:t>Assume 256 byte inodes</a:t>
            </a:r>
            <a:r>
              <a:rPr lang="en-US" sz="2500" dirty="0">
                <a:latin typeface="Helvetica" pitchFamily="2" charset="0"/>
              </a:rPr>
              <a:t> (16 inodes/block)</a:t>
            </a:r>
            <a:r>
              <a:rPr sz="2500" dirty="0">
                <a:latin typeface="Helvetica" pitchFamily="2" charset="0"/>
              </a:rPr>
              <a:t>.  </a:t>
            </a:r>
            <a:br>
              <a:rPr lang="en-US" sz="2500" dirty="0">
                <a:latin typeface="Helvetica" pitchFamily="2" charset="0"/>
              </a:rPr>
            </a:br>
            <a:r>
              <a:rPr sz="2500" dirty="0">
                <a:latin typeface="Helvetica" pitchFamily="2" charset="0"/>
              </a:rPr>
              <a:t>What is offset for inode</a:t>
            </a:r>
            <a:r>
              <a:rPr lang="en-US" sz="2500" dirty="0">
                <a:latin typeface="Helvetica" pitchFamily="2" charset="0"/>
              </a:rPr>
              <a:t> </a:t>
            </a:r>
            <a:r>
              <a:rPr sz="2500" dirty="0">
                <a:latin typeface="Helvetica" pitchFamily="2" charset="0"/>
              </a:rPr>
              <a:t>with number 4?</a:t>
            </a:r>
          </a:p>
        </p:txBody>
      </p:sp>
    </p:spTree>
    <p:extLst>
      <p:ext uri="{BB962C8B-B14F-4D97-AF65-F5344CB8AC3E}">
        <p14:creationId xmlns:p14="http://schemas.microsoft.com/office/powerpoint/2010/main" val="2979752235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Shape 1047"/>
          <p:cNvSpPr/>
          <p:nvPr/>
        </p:nvSpPr>
        <p:spPr>
          <a:xfrm>
            <a:off x="2594651" y="1813885"/>
            <a:ext cx="218009" cy="418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32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250"/>
              <a:t>0</a:t>
            </a:r>
          </a:p>
        </p:txBody>
      </p:sp>
      <p:sp>
        <p:nvSpPr>
          <p:cNvPr id="1048" name="Shape 1048"/>
          <p:cNvSpPr/>
          <p:nvPr/>
        </p:nvSpPr>
        <p:spPr>
          <a:xfrm>
            <a:off x="5483660" y="1813885"/>
            <a:ext cx="218009" cy="418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32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250"/>
              <a:t>7</a:t>
            </a:r>
          </a:p>
        </p:txBody>
      </p:sp>
      <p:sp>
        <p:nvSpPr>
          <p:cNvPr id="1049" name="Shape 1049"/>
          <p:cNvSpPr/>
          <p:nvPr/>
        </p:nvSpPr>
        <p:spPr>
          <a:xfrm>
            <a:off x="6410316" y="1438472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D</a:t>
            </a:r>
          </a:p>
        </p:txBody>
      </p:sp>
      <p:sp>
        <p:nvSpPr>
          <p:cNvPr id="1050" name="Shape 1050"/>
          <p:cNvSpPr/>
          <p:nvPr/>
        </p:nvSpPr>
        <p:spPr>
          <a:xfrm>
            <a:off x="6823032" y="1438472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D</a:t>
            </a:r>
          </a:p>
        </p:txBody>
      </p:sp>
      <p:sp>
        <p:nvSpPr>
          <p:cNvPr id="1051" name="Shape 1051"/>
          <p:cNvSpPr/>
          <p:nvPr/>
        </p:nvSpPr>
        <p:spPr>
          <a:xfrm>
            <a:off x="7235747" y="1438472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D</a:t>
            </a:r>
          </a:p>
        </p:txBody>
      </p:sp>
      <p:sp>
        <p:nvSpPr>
          <p:cNvPr id="1052" name="Shape 1052"/>
          <p:cNvSpPr/>
          <p:nvPr/>
        </p:nvSpPr>
        <p:spPr>
          <a:xfrm>
            <a:off x="7648463" y="1438472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D</a:t>
            </a:r>
          </a:p>
        </p:txBody>
      </p:sp>
      <p:sp>
        <p:nvSpPr>
          <p:cNvPr id="1053" name="Shape 1053"/>
          <p:cNvSpPr/>
          <p:nvPr/>
        </p:nvSpPr>
        <p:spPr>
          <a:xfrm>
            <a:off x="8061178" y="1438472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D</a:t>
            </a:r>
          </a:p>
        </p:txBody>
      </p:sp>
      <p:sp>
        <p:nvSpPr>
          <p:cNvPr id="1054" name="Shape 1054"/>
          <p:cNvSpPr/>
          <p:nvPr/>
        </p:nvSpPr>
        <p:spPr>
          <a:xfrm>
            <a:off x="8473894" y="1438472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D</a:t>
            </a:r>
          </a:p>
        </p:txBody>
      </p:sp>
      <p:sp>
        <p:nvSpPr>
          <p:cNvPr id="1055" name="Shape 1055"/>
          <p:cNvSpPr/>
          <p:nvPr/>
        </p:nvSpPr>
        <p:spPr>
          <a:xfrm>
            <a:off x="8886609" y="1438472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D</a:t>
            </a:r>
          </a:p>
        </p:txBody>
      </p:sp>
      <p:sp>
        <p:nvSpPr>
          <p:cNvPr id="1056" name="Shape 1056"/>
          <p:cNvSpPr/>
          <p:nvPr/>
        </p:nvSpPr>
        <p:spPr>
          <a:xfrm>
            <a:off x="9299325" y="1438472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D</a:t>
            </a:r>
          </a:p>
        </p:txBody>
      </p:sp>
      <p:sp>
        <p:nvSpPr>
          <p:cNvPr id="1057" name="Shape 1057"/>
          <p:cNvSpPr/>
          <p:nvPr/>
        </p:nvSpPr>
        <p:spPr>
          <a:xfrm>
            <a:off x="6469095" y="1813885"/>
            <a:ext cx="218009" cy="418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32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250"/>
              <a:t>8</a:t>
            </a:r>
          </a:p>
        </p:txBody>
      </p:sp>
      <p:sp>
        <p:nvSpPr>
          <p:cNvPr id="1058" name="Shape 1058"/>
          <p:cNvSpPr/>
          <p:nvPr/>
        </p:nvSpPr>
        <p:spPr>
          <a:xfrm>
            <a:off x="9278666" y="1813885"/>
            <a:ext cx="363882" cy="418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32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250"/>
              <a:t>15</a:t>
            </a:r>
          </a:p>
        </p:txBody>
      </p:sp>
      <p:sp>
        <p:nvSpPr>
          <p:cNvPr id="1059" name="Shape 1059"/>
          <p:cNvSpPr/>
          <p:nvPr/>
        </p:nvSpPr>
        <p:spPr>
          <a:xfrm>
            <a:off x="2535872" y="2242144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D</a:t>
            </a:r>
          </a:p>
        </p:txBody>
      </p:sp>
      <p:sp>
        <p:nvSpPr>
          <p:cNvPr id="1060" name="Shape 1060"/>
          <p:cNvSpPr/>
          <p:nvPr/>
        </p:nvSpPr>
        <p:spPr>
          <a:xfrm>
            <a:off x="2948587" y="2242144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D</a:t>
            </a:r>
          </a:p>
        </p:txBody>
      </p:sp>
      <p:sp>
        <p:nvSpPr>
          <p:cNvPr id="1061" name="Shape 1061"/>
          <p:cNvSpPr/>
          <p:nvPr/>
        </p:nvSpPr>
        <p:spPr>
          <a:xfrm>
            <a:off x="3361303" y="2242144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D</a:t>
            </a:r>
          </a:p>
        </p:txBody>
      </p:sp>
      <p:sp>
        <p:nvSpPr>
          <p:cNvPr id="1062" name="Shape 1062"/>
          <p:cNvSpPr/>
          <p:nvPr/>
        </p:nvSpPr>
        <p:spPr>
          <a:xfrm>
            <a:off x="3774018" y="2242144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D</a:t>
            </a:r>
          </a:p>
        </p:txBody>
      </p:sp>
      <p:sp>
        <p:nvSpPr>
          <p:cNvPr id="1063" name="Shape 1063"/>
          <p:cNvSpPr/>
          <p:nvPr/>
        </p:nvSpPr>
        <p:spPr>
          <a:xfrm>
            <a:off x="4186733" y="2242144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D</a:t>
            </a:r>
          </a:p>
        </p:txBody>
      </p:sp>
      <p:sp>
        <p:nvSpPr>
          <p:cNvPr id="1064" name="Shape 1064"/>
          <p:cNvSpPr/>
          <p:nvPr/>
        </p:nvSpPr>
        <p:spPr>
          <a:xfrm>
            <a:off x="4599449" y="2242144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D</a:t>
            </a:r>
          </a:p>
        </p:txBody>
      </p:sp>
      <p:sp>
        <p:nvSpPr>
          <p:cNvPr id="1065" name="Shape 1065"/>
          <p:cNvSpPr/>
          <p:nvPr/>
        </p:nvSpPr>
        <p:spPr>
          <a:xfrm>
            <a:off x="5012165" y="2242144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D</a:t>
            </a:r>
          </a:p>
        </p:txBody>
      </p:sp>
      <p:sp>
        <p:nvSpPr>
          <p:cNvPr id="1066" name="Shape 1066"/>
          <p:cNvSpPr/>
          <p:nvPr/>
        </p:nvSpPr>
        <p:spPr>
          <a:xfrm>
            <a:off x="5424880" y="2242144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D</a:t>
            </a:r>
          </a:p>
        </p:txBody>
      </p:sp>
      <p:sp>
        <p:nvSpPr>
          <p:cNvPr id="1067" name="Shape 1067"/>
          <p:cNvSpPr/>
          <p:nvPr/>
        </p:nvSpPr>
        <p:spPr>
          <a:xfrm>
            <a:off x="2515212" y="2617557"/>
            <a:ext cx="363882" cy="418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32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250"/>
              <a:t>16</a:t>
            </a:r>
          </a:p>
        </p:txBody>
      </p:sp>
      <p:sp>
        <p:nvSpPr>
          <p:cNvPr id="1068" name="Shape 1068"/>
          <p:cNvSpPr/>
          <p:nvPr/>
        </p:nvSpPr>
        <p:spPr>
          <a:xfrm>
            <a:off x="5404221" y="2617557"/>
            <a:ext cx="363882" cy="418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32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250"/>
              <a:t>23</a:t>
            </a:r>
          </a:p>
        </p:txBody>
      </p:sp>
      <p:sp>
        <p:nvSpPr>
          <p:cNvPr id="1069" name="Shape 1069"/>
          <p:cNvSpPr/>
          <p:nvPr/>
        </p:nvSpPr>
        <p:spPr>
          <a:xfrm>
            <a:off x="6410316" y="2242144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D</a:t>
            </a:r>
          </a:p>
        </p:txBody>
      </p:sp>
      <p:sp>
        <p:nvSpPr>
          <p:cNvPr id="1070" name="Shape 1070"/>
          <p:cNvSpPr/>
          <p:nvPr/>
        </p:nvSpPr>
        <p:spPr>
          <a:xfrm>
            <a:off x="6823032" y="2242144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D</a:t>
            </a:r>
          </a:p>
        </p:txBody>
      </p:sp>
      <p:sp>
        <p:nvSpPr>
          <p:cNvPr id="1071" name="Shape 1071"/>
          <p:cNvSpPr/>
          <p:nvPr/>
        </p:nvSpPr>
        <p:spPr>
          <a:xfrm>
            <a:off x="7235747" y="2242144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D</a:t>
            </a:r>
          </a:p>
        </p:txBody>
      </p:sp>
      <p:sp>
        <p:nvSpPr>
          <p:cNvPr id="1072" name="Shape 1072"/>
          <p:cNvSpPr/>
          <p:nvPr/>
        </p:nvSpPr>
        <p:spPr>
          <a:xfrm>
            <a:off x="7648463" y="2242144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D</a:t>
            </a:r>
          </a:p>
        </p:txBody>
      </p:sp>
      <p:sp>
        <p:nvSpPr>
          <p:cNvPr id="1073" name="Shape 1073"/>
          <p:cNvSpPr/>
          <p:nvPr/>
        </p:nvSpPr>
        <p:spPr>
          <a:xfrm>
            <a:off x="8061179" y="2242144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D</a:t>
            </a:r>
          </a:p>
        </p:txBody>
      </p:sp>
      <p:sp>
        <p:nvSpPr>
          <p:cNvPr id="1074" name="Shape 1074"/>
          <p:cNvSpPr/>
          <p:nvPr/>
        </p:nvSpPr>
        <p:spPr>
          <a:xfrm>
            <a:off x="8473894" y="2242144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D</a:t>
            </a:r>
          </a:p>
        </p:txBody>
      </p:sp>
      <p:sp>
        <p:nvSpPr>
          <p:cNvPr id="1075" name="Shape 1075"/>
          <p:cNvSpPr/>
          <p:nvPr/>
        </p:nvSpPr>
        <p:spPr>
          <a:xfrm>
            <a:off x="8886609" y="2242144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D</a:t>
            </a:r>
          </a:p>
        </p:txBody>
      </p:sp>
      <p:sp>
        <p:nvSpPr>
          <p:cNvPr id="1076" name="Shape 1076"/>
          <p:cNvSpPr/>
          <p:nvPr/>
        </p:nvSpPr>
        <p:spPr>
          <a:xfrm>
            <a:off x="9299325" y="2242144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D</a:t>
            </a:r>
          </a:p>
        </p:txBody>
      </p:sp>
      <p:sp>
        <p:nvSpPr>
          <p:cNvPr id="1077" name="Shape 1077"/>
          <p:cNvSpPr/>
          <p:nvPr/>
        </p:nvSpPr>
        <p:spPr>
          <a:xfrm>
            <a:off x="6389658" y="2617557"/>
            <a:ext cx="363882" cy="418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32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250"/>
              <a:t>24</a:t>
            </a:r>
          </a:p>
        </p:txBody>
      </p:sp>
      <p:sp>
        <p:nvSpPr>
          <p:cNvPr id="1078" name="Shape 1078"/>
          <p:cNvSpPr/>
          <p:nvPr/>
        </p:nvSpPr>
        <p:spPr>
          <a:xfrm>
            <a:off x="9278666" y="2617557"/>
            <a:ext cx="363882" cy="418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32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250"/>
              <a:t>31</a:t>
            </a:r>
          </a:p>
        </p:txBody>
      </p:sp>
      <p:sp>
        <p:nvSpPr>
          <p:cNvPr id="1079" name="Shape 1079"/>
          <p:cNvSpPr/>
          <p:nvPr/>
        </p:nvSpPr>
        <p:spPr>
          <a:xfrm>
            <a:off x="2535872" y="3045816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D</a:t>
            </a:r>
          </a:p>
        </p:txBody>
      </p:sp>
      <p:sp>
        <p:nvSpPr>
          <p:cNvPr id="1080" name="Shape 1080"/>
          <p:cNvSpPr/>
          <p:nvPr/>
        </p:nvSpPr>
        <p:spPr>
          <a:xfrm>
            <a:off x="2948587" y="3045816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D</a:t>
            </a:r>
          </a:p>
        </p:txBody>
      </p:sp>
      <p:sp>
        <p:nvSpPr>
          <p:cNvPr id="1081" name="Shape 1081"/>
          <p:cNvSpPr/>
          <p:nvPr/>
        </p:nvSpPr>
        <p:spPr>
          <a:xfrm>
            <a:off x="3361303" y="3045816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D</a:t>
            </a:r>
          </a:p>
        </p:txBody>
      </p:sp>
      <p:sp>
        <p:nvSpPr>
          <p:cNvPr id="1082" name="Shape 1082"/>
          <p:cNvSpPr/>
          <p:nvPr/>
        </p:nvSpPr>
        <p:spPr>
          <a:xfrm>
            <a:off x="3774018" y="3045816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D</a:t>
            </a:r>
          </a:p>
        </p:txBody>
      </p:sp>
      <p:sp>
        <p:nvSpPr>
          <p:cNvPr id="1083" name="Shape 1083"/>
          <p:cNvSpPr/>
          <p:nvPr/>
        </p:nvSpPr>
        <p:spPr>
          <a:xfrm>
            <a:off x="4186733" y="3045816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D</a:t>
            </a:r>
          </a:p>
        </p:txBody>
      </p:sp>
      <p:sp>
        <p:nvSpPr>
          <p:cNvPr id="1084" name="Shape 1084"/>
          <p:cNvSpPr/>
          <p:nvPr/>
        </p:nvSpPr>
        <p:spPr>
          <a:xfrm>
            <a:off x="4599449" y="3045816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D</a:t>
            </a:r>
          </a:p>
        </p:txBody>
      </p:sp>
      <p:sp>
        <p:nvSpPr>
          <p:cNvPr id="1085" name="Shape 1085"/>
          <p:cNvSpPr/>
          <p:nvPr/>
        </p:nvSpPr>
        <p:spPr>
          <a:xfrm>
            <a:off x="5012165" y="3045816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D</a:t>
            </a:r>
          </a:p>
        </p:txBody>
      </p:sp>
      <p:sp>
        <p:nvSpPr>
          <p:cNvPr id="1086" name="Shape 1086"/>
          <p:cNvSpPr/>
          <p:nvPr/>
        </p:nvSpPr>
        <p:spPr>
          <a:xfrm>
            <a:off x="5424880" y="3045816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D</a:t>
            </a:r>
          </a:p>
        </p:txBody>
      </p:sp>
      <p:sp>
        <p:nvSpPr>
          <p:cNvPr id="1087" name="Shape 1087"/>
          <p:cNvSpPr/>
          <p:nvPr/>
        </p:nvSpPr>
        <p:spPr>
          <a:xfrm>
            <a:off x="2515212" y="3421229"/>
            <a:ext cx="363882" cy="418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32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250"/>
              <a:t>32</a:t>
            </a:r>
          </a:p>
        </p:txBody>
      </p:sp>
      <p:sp>
        <p:nvSpPr>
          <p:cNvPr id="1088" name="Shape 1088"/>
          <p:cNvSpPr/>
          <p:nvPr/>
        </p:nvSpPr>
        <p:spPr>
          <a:xfrm>
            <a:off x="5404221" y="3421229"/>
            <a:ext cx="363882" cy="418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32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250"/>
              <a:t>39</a:t>
            </a:r>
          </a:p>
        </p:txBody>
      </p:sp>
      <p:sp>
        <p:nvSpPr>
          <p:cNvPr id="1089" name="Shape 1089"/>
          <p:cNvSpPr/>
          <p:nvPr/>
        </p:nvSpPr>
        <p:spPr>
          <a:xfrm>
            <a:off x="6410316" y="3045816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D</a:t>
            </a:r>
          </a:p>
        </p:txBody>
      </p:sp>
      <p:sp>
        <p:nvSpPr>
          <p:cNvPr id="1090" name="Shape 1090"/>
          <p:cNvSpPr/>
          <p:nvPr/>
        </p:nvSpPr>
        <p:spPr>
          <a:xfrm>
            <a:off x="6823032" y="3045816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D</a:t>
            </a:r>
          </a:p>
        </p:txBody>
      </p:sp>
      <p:sp>
        <p:nvSpPr>
          <p:cNvPr id="1091" name="Shape 1091"/>
          <p:cNvSpPr/>
          <p:nvPr/>
        </p:nvSpPr>
        <p:spPr>
          <a:xfrm>
            <a:off x="7235747" y="3045816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D</a:t>
            </a:r>
          </a:p>
        </p:txBody>
      </p:sp>
      <p:sp>
        <p:nvSpPr>
          <p:cNvPr id="1092" name="Shape 1092"/>
          <p:cNvSpPr/>
          <p:nvPr/>
        </p:nvSpPr>
        <p:spPr>
          <a:xfrm>
            <a:off x="7648463" y="3045816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D</a:t>
            </a:r>
          </a:p>
        </p:txBody>
      </p:sp>
      <p:sp>
        <p:nvSpPr>
          <p:cNvPr id="1093" name="Shape 1093"/>
          <p:cNvSpPr/>
          <p:nvPr/>
        </p:nvSpPr>
        <p:spPr>
          <a:xfrm>
            <a:off x="8061179" y="3045816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D</a:t>
            </a:r>
          </a:p>
        </p:txBody>
      </p:sp>
      <p:sp>
        <p:nvSpPr>
          <p:cNvPr id="1094" name="Shape 1094"/>
          <p:cNvSpPr/>
          <p:nvPr/>
        </p:nvSpPr>
        <p:spPr>
          <a:xfrm>
            <a:off x="8473894" y="3045816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D</a:t>
            </a:r>
          </a:p>
        </p:txBody>
      </p:sp>
      <p:sp>
        <p:nvSpPr>
          <p:cNvPr id="1095" name="Shape 1095"/>
          <p:cNvSpPr/>
          <p:nvPr/>
        </p:nvSpPr>
        <p:spPr>
          <a:xfrm>
            <a:off x="8886609" y="3045816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D</a:t>
            </a:r>
          </a:p>
        </p:txBody>
      </p:sp>
      <p:sp>
        <p:nvSpPr>
          <p:cNvPr id="1096" name="Shape 1096"/>
          <p:cNvSpPr/>
          <p:nvPr/>
        </p:nvSpPr>
        <p:spPr>
          <a:xfrm>
            <a:off x="9299325" y="3045816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D</a:t>
            </a:r>
          </a:p>
        </p:txBody>
      </p:sp>
      <p:sp>
        <p:nvSpPr>
          <p:cNvPr id="1097" name="Shape 1097"/>
          <p:cNvSpPr/>
          <p:nvPr/>
        </p:nvSpPr>
        <p:spPr>
          <a:xfrm>
            <a:off x="6389658" y="3421229"/>
            <a:ext cx="363882" cy="418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32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250"/>
              <a:t>40</a:t>
            </a:r>
          </a:p>
        </p:txBody>
      </p:sp>
      <p:sp>
        <p:nvSpPr>
          <p:cNvPr id="1098" name="Shape 1098"/>
          <p:cNvSpPr/>
          <p:nvPr/>
        </p:nvSpPr>
        <p:spPr>
          <a:xfrm>
            <a:off x="9278666" y="3421229"/>
            <a:ext cx="363882" cy="418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32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250"/>
              <a:t>47</a:t>
            </a:r>
          </a:p>
        </p:txBody>
      </p:sp>
      <p:sp>
        <p:nvSpPr>
          <p:cNvPr id="1099" name="Shape 1099"/>
          <p:cNvSpPr/>
          <p:nvPr/>
        </p:nvSpPr>
        <p:spPr>
          <a:xfrm>
            <a:off x="2535872" y="3849487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D</a:t>
            </a:r>
          </a:p>
        </p:txBody>
      </p:sp>
      <p:sp>
        <p:nvSpPr>
          <p:cNvPr id="1100" name="Shape 1100"/>
          <p:cNvSpPr/>
          <p:nvPr/>
        </p:nvSpPr>
        <p:spPr>
          <a:xfrm>
            <a:off x="2948587" y="3849487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D</a:t>
            </a:r>
          </a:p>
        </p:txBody>
      </p:sp>
      <p:sp>
        <p:nvSpPr>
          <p:cNvPr id="1101" name="Shape 1101"/>
          <p:cNvSpPr/>
          <p:nvPr/>
        </p:nvSpPr>
        <p:spPr>
          <a:xfrm>
            <a:off x="3361303" y="3849487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D</a:t>
            </a:r>
          </a:p>
        </p:txBody>
      </p:sp>
      <p:sp>
        <p:nvSpPr>
          <p:cNvPr id="1102" name="Shape 1102"/>
          <p:cNvSpPr/>
          <p:nvPr/>
        </p:nvSpPr>
        <p:spPr>
          <a:xfrm>
            <a:off x="3774018" y="3849487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D</a:t>
            </a:r>
          </a:p>
        </p:txBody>
      </p:sp>
      <p:sp>
        <p:nvSpPr>
          <p:cNvPr id="1103" name="Shape 1103"/>
          <p:cNvSpPr/>
          <p:nvPr/>
        </p:nvSpPr>
        <p:spPr>
          <a:xfrm>
            <a:off x="4186733" y="3849487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D</a:t>
            </a:r>
          </a:p>
        </p:txBody>
      </p:sp>
      <p:sp>
        <p:nvSpPr>
          <p:cNvPr id="1104" name="Shape 1104"/>
          <p:cNvSpPr/>
          <p:nvPr/>
        </p:nvSpPr>
        <p:spPr>
          <a:xfrm>
            <a:off x="4599449" y="3849487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D</a:t>
            </a:r>
          </a:p>
        </p:txBody>
      </p:sp>
      <p:sp>
        <p:nvSpPr>
          <p:cNvPr id="1105" name="Shape 1105"/>
          <p:cNvSpPr/>
          <p:nvPr/>
        </p:nvSpPr>
        <p:spPr>
          <a:xfrm>
            <a:off x="5012165" y="3849487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D</a:t>
            </a:r>
          </a:p>
        </p:txBody>
      </p:sp>
      <p:sp>
        <p:nvSpPr>
          <p:cNvPr id="1106" name="Shape 1106"/>
          <p:cNvSpPr/>
          <p:nvPr/>
        </p:nvSpPr>
        <p:spPr>
          <a:xfrm>
            <a:off x="5424880" y="3849487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D</a:t>
            </a:r>
          </a:p>
        </p:txBody>
      </p:sp>
      <p:sp>
        <p:nvSpPr>
          <p:cNvPr id="1107" name="Shape 1107"/>
          <p:cNvSpPr/>
          <p:nvPr/>
        </p:nvSpPr>
        <p:spPr>
          <a:xfrm>
            <a:off x="2515212" y="4224901"/>
            <a:ext cx="363882" cy="418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32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250"/>
              <a:t>48</a:t>
            </a:r>
          </a:p>
        </p:txBody>
      </p:sp>
      <p:sp>
        <p:nvSpPr>
          <p:cNvPr id="1108" name="Shape 1108"/>
          <p:cNvSpPr/>
          <p:nvPr/>
        </p:nvSpPr>
        <p:spPr>
          <a:xfrm>
            <a:off x="5404221" y="4224901"/>
            <a:ext cx="363882" cy="418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32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250"/>
              <a:t>55</a:t>
            </a:r>
          </a:p>
        </p:txBody>
      </p:sp>
      <p:sp>
        <p:nvSpPr>
          <p:cNvPr id="1109" name="Shape 1109"/>
          <p:cNvSpPr/>
          <p:nvPr/>
        </p:nvSpPr>
        <p:spPr>
          <a:xfrm>
            <a:off x="6410316" y="3849487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D</a:t>
            </a:r>
          </a:p>
        </p:txBody>
      </p:sp>
      <p:sp>
        <p:nvSpPr>
          <p:cNvPr id="1110" name="Shape 1110"/>
          <p:cNvSpPr/>
          <p:nvPr/>
        </p:nvSpPr>
        <p:spPr>
          <a:xfrm>
            <a:off x="6823032" y="3849487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D</a:t>
            </a:r>
          </a:p>
        </p:txBody>
      </p:sp>
      <p:sp>
        <p:nvSpPr>
          <p:cNvPr id="1111" name="Shape 1111"/>
          <p:cNvSpPr/>
          <p:nvPr/>
        </p:nvSpPr>
        <p:spPr>
          <a:xfrm>
            <a:off x="7235747" y="3849487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D</a:t>
            </a:r>
          </a:p>
        </p:txBody>
      </p:sp>
      <p:sp>
        <p:nvSpPr>
          <p:cNvPr id="1112" name="Shape 1112"/>
          <p:cNvSpPr/>
          <p:nvPr/>
        </p:nvSpPr>
        <p:spPr>
          <a:xfrm>
            <a:off x="7648463" y="3849487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D</a:t>
            </a:r>
          </a:p>
        </p:txBody>
      </p:sp>
      <p:sp>
        <p:nvSpPr>
          <p:cNvPr id="1113" name="Shape 1113"/>
          <p:cNvSpPr/>
          <p:nvPr/>
        </p:nvSpPr>
        <p:spPr>
          <a:xfrm>
            <a:off x="8061179" y="3849487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D</a:t>
            </a:r>
          </a:p>
        </p:txBody>
      </p:sp>
      <p:sp>
        <p:nvSpPr>
          <p:cNvPr id="1114" name="Shape 1114"/>
          <p:cNvSpPr/>
          <p:nvPr/>
        </p:nvSpPr>
        <p:spPr>
          <a:xfrm>
            <a:off x="8473894" y="3849487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D</a:t>
            </a:r>
          </a:p>
        </p:txBody>
      </p:sp>
      <p:sp>
        <p:nvSpPr>
          <p:cNvPr id="1115" name="Shape 1115"/>
          <p:cNvSpPr/>
          <p:nvPr/>
        </p:nvSpPr>
        <p:spPr>
          <a:xfrm>
            <a:off x="8886609" y="3849487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D</a:t>
            </a:r>
          </a:p>
        </p:txBody>
      </p:sp>
      <p:sp>
        <p:nvSpPr>
          <p:cNvPr id="1116" name="Shape 1116"/>
          <p:cNvSpPr/>
          <p:nvPr/>
        </p:nvSpPr>
        <p:spPr>
          <a:xfrm>
            <a:off x="9299325" y="3849487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D</a:t>
            </a:r>
          </a:p>
        </p:txBody>
      </p:sp>
      <p:sp>
        <p:nvSpPr>
          <p:cNvPr id="1117" name="Shape 1117"/>
          <p:cNvSpPr/>
          <p:nvPr/>
        </p:nvSpPr>
        <p:spPr>
          <a:xfrm>
            <a:off x="6389658" y="4224901"/>
            <a:ext cx="363882" cy="418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32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250"/>
              <a:t>56</a:t>
            </a:r>
          </a:p>
        </p:txBody>
      </p:sp>
      <p:sp>
        <p:nvSpPr>
          <p:cNvPr id="1118" name="Shape 1118"/>
          <p:cNvSpPr/>
          <p:nvPr/>
        </p:nvSpPr>
        <p:spPr>
          <a:xfrm>
            <a:off x="9278666" y="4224901"/>
            <a:ext cx="363882" cy="418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32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250"/>
              <a:t>63</a:t>
            </a:r>
          </a:p>
        </p:txBody>
      </p:sp>
      <p:sp>
        <p:nvSpPr>
          <p:cNvPr id="1119" name="Shape 1119"/>
          <p:cNvSpPr/>
          <p:nvPr/>
        </p:nvSpPr>
        <p:spPr>
          <a:xfrm>
            <a:off x="2535872" y="1438472"/>
            <a:ext cx="356804" cy="395424"/>
          </a:xfrm>
          <a:prstGeom prst="rect">
            <a:avLst/>
          </a:prstGeom>
          <a:solidFill>
            <a:srgbClr val="53585F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solidFill>
                  <a:srgbClr val="53585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120" name="Shape 1120"/>
          <p:cNvSpPr/>
          <p:nvPr/>
        </p:nvSpPr>
        <p:spPr>
          <a:xfrm>
            <a:off x="2948587" y="1438472"/>
            <a:ext cx="356804" cy="395424"/>
          </a:xfrm>
          <a:prstGeom prst="rect">
            <a:avLst/>
          </a:prstGeom>
          <a:solidFill>
            <a:srgbClr val="53585F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solidFill>
                  <a:srgbClr val="53585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121" name="Shape 1121"/>
          <p:cNvSpPr/>
          <p:nvPr/>
        </p:nvSpPr>
        <p:spPr>
          <a:xfrm>
            <a:off x="3361303" y="1438472"/>
            <a:ext cx="356804" cy="395424"/>
          </a:xfrm>
          <a:prstGeom prst="rect">
            <a:avLst/>
          </a:prstGeom>
          <a:solidFill>
            <a:srgbClr val="53585F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solidFill>
                  <a:srgbClr val="53585F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122" name="Shape 1122"/>
          <p:cNvSpPr/>
          <p:nvPr/>
        </p:nvSpPr>
        <p:spPr>
          <a:xfrm>
            <a:off x="3774018" y="1438472"/>
            <a:ext cx="356804" cy="395424"/>
          </a:xfrm>
          <a:prstGeom prst="rect">
            <a:avLst/>
          </a:prstGeom>
          <a:solidFill>
            <a:srgbClr val="308B16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I</a:t>
            </a:r>
          </a:p>
        </p:txBody>
      </p:sp>
      <p:sp>
        <p:nvSpPr>
          <p:cNvPr id="1123" name="Shape 1123"/>
          <p:cNvSpPr/>
          <p:nvPr/>
        </p:nvSpPr>
        <p:spPr>
          <a:xfrm>
            <a:off x="4186733" y="1438472"/>
            <a:ext cx="356804" cy="395424"/>
          </a:xfrm>
          <a:prstGeom prst="rect">
            <a:avLst/>
          </a:prstGeom>
          <a:solidFill>
            <a:srgbClr val="308B16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I</a:t>
            </a:r>
          </a:p>
        </p:txBody>
      </p:sp>
      <p:sp>
        <p:nvSpPr>
          <p:cNvPr id="1124" name="Shape 1124"/>
          <p:cNvSpPr/>
          <p:nvPr/>
        </p:nvSpPr>
        <p:spPr>
          <a:xfrm>
            <a:off x="4599449" y="1438472"/>
            <a:ext cx="356804" cy="395424"/>
          </a:xfrm>
          <a:prstGeom prst="rect">
            <a:avLst/>
          </a:prstGeom>
          <a:solidFill>
            <a:srgbClr val="308B16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I</a:t>
            </a:r>
          </a:p>
        </p:txBody>
      </p:sp>
      <p:sp>
        <p:nvSpPr>
          <p:cNvPr id="1125" name="Shape 1125"/>
          <p:cNvSpPr/>
          <p:nvPr/>
        </p:nvSpPr>
        <p:spPr>
          <a:xfrm>
            <a:off x="5012165" y="1438472"/>
            <a:ext cx="356804" cy="395424"/>
          </a:xfrm>
          <a:prstGeom prst="rect">
            <a:avLst/>
          </a:prstGeom>
          <a:solidFill>
            <a:srgbClr val="308B16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I</a:t>
            </a:r>
          </a:p>
        </p:txBody>
      </p:sp>
      <p:sp>
        <p:nvSpPr>
          <p:cNvPr id="1126" name="Shape 1126"/>
          <p:cNvSpPr/>
          <p:nvPr/>
        </p:nvSpPr>
        <p:spPr>
          <a:xfrm>
            <a:off x="5424880" y="1438472"/>
            <a:ext cx="356804" cy="395424"/>
          </a:xfrm>
          <a:prstGeom prst="rect">
            <a:avLst/>
          </a:prstGeom>
          <a:solidFill>
            <a:srgbClr val="308B16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I</a:t>
            </a:r>
          </a:p>
        </p:txBody>
      </p:sp>
      <p:sp>
        <p:nvSpPr>
          <p:cNvPr id="1127" name="Shape 1127"/>
          <p:cNvSpPr/>
          <p:nvPr/>
        </p:nvSpPr>
        <p:spPr>
          <a:xfrm>
            <a:off x="2474887" y="235766"/>
            <a:ext cx="6463309" cy="8510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500" dirty="0">
                <a:latin typeface="Helvetica" pitchFamily="2" charset="0"/>
              </a:rPr>
              <a:t>Assume 256 byte inodes</a:t>
            </a:r>
            <a:r>
              <a:rPr lang="en-US" sz="2500" dirty="0">
                <a:latin typeface="Helvetica" pitchFamily="2" charset="0"/>
              </a:rPr>
              <a:t> (16 inodes/block)</a:t>
            </a:r>
            <a:r>
              <a:rPr sz="2500" dirty="0">
                <a:latin typeface="Helvetica" pitchFamily="2" charset="0"/>
              </a:rPr>
              <a:t>.  </a:t>
            </a:r>
            <a:endParaRPr lang="en-US" sz="2500" dirty="0">
              <a:latin typeface="Helvetica" pitchFamily="2" charset="0"/>
            </a:endParaRP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sz="2500" dirty="0">
                <a:latin typeface="Helvetica" pitchFamily="2" charset="0"/>
              </a:rPr>
              <a:t>What is offset for inode</a:t>
            </a:r>
            <a:r>
              <a:rPr lang="en-US" sz="2500" dirty="0">
                <a:latin typeface="Helvetica" pitchFamily="2" charset="0"/>
              </a:rPr>
              <a:t> </a:t>
            </a:r>
            <a:r>
              <a:rPr sz="2500" dirty="0">
                <a:latin typeface="Helvetica" pitchFamily="2" charset="0"/>
              </a:rPr>
              <a:t>with number 40?</a:t>
            </a:r>
          </a:p>
        </p:txBody>
      </p:sp>
    </p:spTree>
    <p:extLst>
      <p:ext uri="{BB962C8B-B14F-4D97-AF65-F5344CB8AC3E}">
        <p14:creationId xmlns:p14="http://schemas.microsoft.com/office/powerpoint/2010/main" val="1134561916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File Organization: The </a:t>
            </a:r>
            <a:r>
              <a:rPr lang="en-US" altLang="ko-KR" dirty="0" err="1"/>
              <a:t>inode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08529" y="1497263"/>
            <a:ext cx="10345271" cy="4297363"/>
          </a:xfrm>
        </p:spPr>
        <p:txBody>
          <a:bodyPr/>
          <a:lstStyle/>
          <a:p>
            <a:r>
              <a:rPr lang="en-US" altLang="ko-KR" dirty="0"/>
              <a:t>Each </a:t>
            </a:r>
            <a:r>
              <a:rPr lang="en-US" altLang="ko-KR" dirty="0" err="1"/>
              <a:t>inode</a:t>
            </a:r>
            <a:r>
              <a:rPr lang="en-US" altLang="ko-KR" dirty="0"/>
              <a:t> is referred to by </a:t>
            </a:r>
            <a:r>
              <a:rPr lang="en-US" altLang="ko-KR" dirty="0" err="1"/>
              <a:t>inode</a:t>
            </a:r>
            <a:r>
              <a:rPr lang="en-US" altLang="ko-KR" dirty="0"/>
              <a:t> number.</a:t>
            </a:r>
          </a:p>
          <a:p>
            <a:pPr lvl="1"/>
            <a:r>
              <a:rPr lang="en-US" altLang="ko-KR" dirty="0"/>
              <a:t>by </a:t>
            </a:r>
            <a:r>
              <a:rPr lang="en-US" altLang="ko-KR" dirty="0" err="1"/>
              <a:t>inode</a:t>
            </a:r>
            <a:r>
              <a:rPr lang="en-US" altLang="ko-KR" dirty="0"/>
              <a:t> number, File system calculate where the </a:t>
            </a:r>
            <a:r>
              <a:rPr lang="en-US" altLang="ko-KR" dirty="0" err="1"/>
              <a:t>inode</a:t>
            </a:r>
            <a:r>
              <a:rPr lang="en-US" altLang="ko-KR" dirty="0"/>
              <a:t> is on the disk.</a:t>
            </a:r>
          </a:p>
          <a:p>
            <a:pPr lvl="1"/>
            <a:r>
              <a:rPr lang="en-US" altLang="ko-KR" dirty="0">
                <a:cs typeface="Courier New" panose="02070309020205020404" pitchFamily="49" charset="0"/>
              </a:rPr>
              <a:t>Ex: </a:t>
            </a:r>
            <a:r>
              <a:rPr lang="en-US" altLang="ko-KR" dirty="0" err="1">
                <a:cs typeface="Courier New" panose="02070309020205020404" pitchFamily="49" charset="0"/>
              </a:rPr>
              <a:t>inode</a:t>
            </a:r>
            <a:r>
              <a:rPr lang="en-US" altLang="ko-KR" dirty="0">
                <a:cs typeface="Courier New" panose="02070309020205020404" pitchFamily="49" charset="0"/>
              </a:rPr>
              <a:t> number: 32</a:t>
            </a:r>
          </a:p>
          <a:p>
            <a:pPr lvl="2"/>
            <a:r>
              <a:rPr lang="en-US" altLang="ko-KR" dirty="0">
                <a:cs typeface="Courier New" panose="02070309020205020404" pitchFamily="49" charset="0"/>
              </a:rPr>
              <a:t>Calculate the offset into the </a:t>
            </a:r>
            <a:r>
              <a:rPr lang="en-US" altLang="ko-KR" dirty="0" err="1">
                <a:cs typeface="Courier New" panose="02070309020205020404" pitchFamily="49" charset="0"/>
              </a:rPr>
              <a:t>inode</a:t>
            </a:r>
            <a:r>
              <a:rPr lang="en-US" altLang="ko-KR" dirty="0">
                <a:cs typeface="Courier New" panose="02070309020205020404" pitchFamily="49" charset="0"/>
              </a:rPr>
              <a:t> region (32 x </a:t>
            </a:r>
            <a:r>
              <a:rPr lang="en-US" altLang="ko-KR" dirty="0" err="1">
                <a:cs typeface="Courier New" panose="02070309020205020404" pitchFamily="49" charset="0"/>
              </a:rPr>
              <a:t>sizeof</a:t>
            </a:r>
            <a:r>
              <a:rPr lang="en-US" altLang="ko-KR" dirty="0">
                <a:cs typeface="Courier New" panose="02070309020205020404" pitchFamily="49" charset="0"/>
              </a:rPr>
              <a:t>(</a:t>
            </a:r>
            <a:r>
              <a:rPr lang="en-US" altLang="ko-KR" dirty="0" err="1">
                <a:cs typeface="Courier New" panose="02070309020205020404" pitchFamily="49" charset="0"/>
              </a:rPr>
              <a:t>inode</a:t>
            </a:r>
            <a:r>
              <a:rPr lang="en-US" altLang="ko-KR" dirty="0">
                <a:cs typeface="Courier New" panose="02070309020205020404" pitchFamily="49" charset="0"/>
              </a:rPr>
              <a:t>) (256 bytes) = 8192</a:t>
            </a:r>
          </a:p>
          <a:p>
            <a:pPr lvl="2"/>
            <a:r>
              <a:rPr lang="en-US" altLang="ko-KR" dirty="0">
                <a:cs typeface="Courier New" panose="02070309020205020404" pitchFamily="49" charset="0"/>
              </a:rPr>
              <a:t>Add start address of the </a:t>
            </a:r>
            <a:r>
              <a:rPr lang="en-US" altLang="ko-KR" dirty="0" err="1">
                <a:cs typeface="Courier New" panose="02070309020205020404" pitchFamily="49" charset="0"/>
              </a:rPr>
              <a:t>inode</a:t>
            </a:r>
            <a:r>
              <a:rPr lang="en-US" altLang="ko-KR" dirty="0">
                <a:cs typeface="Courier New" panose="02070309020205020404" pitchFamily="49" charset="0"/>
              </a:rPr>
              <a:t> table(12 KB) + offset into </a:t>
            </a:r>
            <a:r>
              <a:rPr lang="en-US" altLang="ko-KR" dirty="0" err="1">
                <a:cs typeface="Courier New" panose="02070309020205020404" pitchFamily="49" charset="0"/>
              </a:rPr>
              <a:t>inode</a:t>
            </a:r>
            <a:r>
              <a:rPr lang="en-US" altLang="ko-KR" dirty="0">
                <a:cs typeface="Courier New" panose="02070309020205020404" pitchFamily="49" charset="0"/>
              </a:rPr>
              <a:t> region = 20 KB</a:t>
            </a:r>
          </a:p>
          <a:p>
            <a:pPr lvl="1"/>
            <a:endParaRPr lang="en-US" altLang="ko-KR" dirty="0">
              <a:cs typeface="Courier New" panose="02070309020205020404" pitchFamily="49" charset="0"/>
            </a:endParaRPr>
          </a:p>
          <a:p>
            <a:pPr lvl="1"/>
            <a:endParaRPr lang="en-US" altLang="ko-KR" dirty="0">
              <a:cs typeface="Courier New" panose="02070309020205020404" pitchFamily="49" charset="0"/>
            </a:endParaRPr>
          </a:p>
          <a:p>
            <a:pPr lvl="1"/>
            <a:endParaRPr lang="en-US" altLang="ko-KR" dirty="0">
              <a:cs typeface="Courier New" panose="02070309020205020404" pitchFamily="49" charset="0"/>
            </a:endParaRPr>
          </a:p>
          <a:p>
            <a:pPr lvl="1"/>
            <a:endParaRPr lang="en-US" altLang="ko-KR" dirty="0">
              <a:cs typeface="Courier New" panose="02070309020205020404" pitchFamily="49" charset="0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657080" y="5664088"/>
            <a:ext cx="2136428" cy="155154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ctr" defTabSz="642915" rtl="0" eaLnBrk="1" latinLnBrk="1" hangingPunct="1">
              <a:defRPr sz="703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321457" algn="l" defTabSz="642915" rtl="0" eaLnBrk="1" latinLnBrk="1" hangingPunct="1">
              <a:defRPr sz="12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2915" algn="l" defTabSz="642915" rtl="0" eaLnBrk="1" latinLnBrk="1" hangingPunct="1">
              <a:defRPr sz="12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4372" algn="l" defTabSz="642915" rtl="0" eaLnBrk="1" latinLnBrk="1" hangingPunct="1">
              <a:defRPr sz="12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5829" algn="l" defTabSz="642915" rtl="0" eaLnBrk="1" latinLnBrk="1" hangingPunct="1">
              <a:defRPr sz="12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7287" algn="l" defTabSz="642915" rtl="0" eaLnBrk="1" latinLnBrk="1" hangingPunct="1">
              <a:defRPr sz="12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8744" algn="l" defTabSz="642915" rtl="0" eaLnBrk="1" latinLnBrk="1" hangingPunct="1">
              <a:defRPr sz="12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50201" algn="l" defTabSz="642915" rtl="0" eaLnBrk="1" latinLnBrk="1" hangingPunct="1">
              <a:defRPr sz="12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71659" algn="l" defTabSz="642915" rtl="0" eaLnBrk="1" latinLnBrk="1" hangingPunct="1">
              <a:defRPr sz="12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/>
              <a:t>Youjip Won</a:t>
            </a:r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1566984" y="6010259"/>
            <a:ext cx="491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0KB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0" name="표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299767"/>
              </p:ext>
            </p:extLst>
          </p:nvPr>
        </p:nvGraphicFramePr>
        <p:xfrm>
          <a:off x="1631504" y="4986703"/>
          <a:ext cx="8929012" cy="1043554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1161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61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61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90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90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903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903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7903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7903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7903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7903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7903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7903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7903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79032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79032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79032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79032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79032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79032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79032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79032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79032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</a:tblGrid>
              <a:tr h="216024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Super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err="1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i-bmap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d-</a:t>
                      </a:r>
                      <a:r>
                        <a:rPr lang="en-US" altLang="ko-KR" sz="1200" b="0" dirty="0" err="1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bmap</a:t>
                      </a:r>
                      <a:endParaRPr lang="ko-KR" altLang="en-US" sz="1200" b="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7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7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7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7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1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7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7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70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7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7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7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70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2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70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70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7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70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7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70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70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7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70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70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70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7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71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575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70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7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7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70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70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70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70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70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72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70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73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7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74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7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75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575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70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70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70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7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7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7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7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kern="120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7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76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7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77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7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78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700" b="0" kern="12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79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51" name="직선 연결선 50"/>
          <p:cNvCxnSpPr/>
          <p:nvPr/>
        </p:nvCxnSpPr>
        <p:spPr>
          <a:xfrm>
            <a:off x="1640360" y="4713965"/>
            <a:ext cx="0" cy="339585"/>
          </a:xfrm>
          <a:prstGeom prst="line">
            <a:avLst/>
          </a:prstGeom>
          <a:ln w="12700">
            <a:solidFill>
              <a:schemeClr val="bg2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2745768" y="4713965"/>
            <a:ext cx="0" cy="339585"/>
          </a:xfrm>
          <a:prstGeom prst="line">
            <a:avLst/>
          </a:prstGeom>
          <a:ln w="12700">
            <a:solidFill>
              <a:schemeClr val="bg2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/>
          <p:cNvCxnSpPr/>
          <p:nvPr/>
        </p:nvCxnSpPr>
        <p:spPr>
          <a:xfrm>
            <a:off x="3876110" y="4713965"/>
            <a:ext cx="0" cy="339585"/>
          </a:xfrm>
          <a:prstGeom prst="line">
            <a:avLst/>
          </a:prstGeom>
          <a:ln w="12700">
            <a:solidFill>
              <a:schemeClr val="bg2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>
            <a:off x="4990174" y="4713965"/>
            <a:ext cx="0" cy="339585"/>
          </a:xfrm>
          <a:prstGeom prst="line">
            <a:avLst/>
          </a:prstGeom>
          <a:ln w="12700">
            <a:solidFill>
              <a:schemeClr val="bg2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>
            <a:off x="6104239" y="4713965"/>
            <a:ext cx="0" cy="339585"/>
          </a:xfrm>
          <a:prstGeom prst="line">
            <a:avLst/>
          </a:prstGeom>
          <a:ln w="12700">
            <a:solidFill>
              <a:schemeClr val="bg2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/>
          <p:nvPr/>
        </p:nvCxnSpPr>
        <p:spPr>
          <a:xfrm>
            <a:off x="7218303" y="4713965"/>
            <a:ext cx="0" cy="339585"/>
          </a:xfrm>
          <a:prstGeom prst="line">
            <a:avLst/>
          </a:prstGeom>
          <a:ln w="12700">
            <a:solidFill>
              <a:schemeClr val="bg2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>
            <a:off x="8332368" y="4713965"/>
            <a:ext cx="0" cy="339585"/>
          </a:xfrm>
          <a:prstGeom prst="line">
            <a:avLst/>
          </a:prstGeom>
          <a:ln w="12700">
            <a:solidFill>
              <a:schemeClr val="bg2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>
            <a:off x="9446432" y="4713965"/>
            <a:ext cx="0" cy="339585"/>
          </a:xfrm>
          <a:prstGeom prst="line">
            <a:avLst/>
          </a:prstGeom>
          <a:ln w="12700">
            <a:solidFill>
              <a:schemeClr val="bg2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10560496" y="4713965"/>
            <a:ext cx="0" cy="339585"/>
          </a:xfrm>
          <a:prstGeom prst="line">
            <a:avLst/>
          </a:prstGeom>
          <a:ln w="12700">
            <a:solidFill>
              <a:schemeClr val="bg2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5159897" y="4732214"/>
            <a:ext cx="8486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iblock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0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243890" y="4732214"/>
            <a:ext cx="8486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iblock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1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7407637" y="4732214"/>
            <a:ext cx="8486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iblock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2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8487758" y="4732214"/>
            <a:ext cx="8486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iblock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3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9639886" y="4732214"/>
            <a:ext cx="8486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iblock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4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507833" y="6010259"/>
            <a:ext cx="491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4KB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647728" y="6010259"/>
            <a:ext cx="491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8KB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4563386" y="6010259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12KB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5807968" y="6010259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16KB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6960096" y="6010259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20KB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8040216" y="6010259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24KB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9120336" y="6010259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28KB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0128448" y="6010259"/>
            <a:ext cx="720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32KB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5431129" y="4401028"/>
            <a:ext cx="14737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The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Inode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table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244616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5" name="Shape 1135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56" dirty="0"/>
              <a:t>Directories</a:t>
            </a:r>
          </a:p>
        </p:txBody>
      </p:sp>
      <p:sp>
        <p:nvSpPr>
          <p:cNvPr id="1136" name="Shape 1136"/>
          <p:cNvSpPr>
            <a:spLocks noGrp="1"/>
          </p:cNvSpPr>
          <p:nvPr>
            <p:ph type="body" idx="4294967295"/>
          </p:nvPr>
        </p:nvSpPr>
        <p:spPr>
          <a:xfrm>
            <a:off x="1853994" y="1689019"/>
            <a:ext cx="8486232" cy="4943389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2672" dirty="0">
                <a:solidFill>
                  <a:srgbClr val="333333"/>
                </a:solidFill>
              </a:rPr>
              <a:t>File systems vary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endParaRPr sz="2672" dirty="0">
              <a:solidFill>
                <a:srgbClr val="333333"/>
              </a:solidFill>
            </a:endParaRP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2672" dirty="0">
                <a:solidFill>
                  <a:srgbClr val="333333"/>
                </a:solidFill>
              </a:rPr>
              <a:t>Common design: </a:t>
            </a:r>
            <a:br>
              <a:rPr lang="en-US" sz="2672" dirty="0">
                <a:solidFill>
                  <a:srgbClr val="333333"/>
                </a:solidFill>
              </a:rPr>
            </a:br>
            <a:r>
              <a:rPr lang="en-US" sz="2672" dirty="0">
                <a:solidFill>
                  <a:srgbClr val="333333"/>
                </a:solidFill>
              </a:rPr>
              <a:t>S</a:t>
            </a:r>
            <a:r>
              <a:rPr sz="2672" dirty="0">
                <a:solidFill>
                  <a:srgbClr val="333333"/>
                </a:solidFill>
              </a:rPr>
              <a:t>tore directory entries in </a:t>
            </a:r>
            <a:r>
              <a:rPr lang="en-US" sz="2672" dirty="0">
                <a:solidFill>
                  <a:srgbClr val="333333"/>
                </a:solidFill>
              </a:rPr>
              <a:t>data blocks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lang="en-US" sz="2672" dirty="0">
                <a:solidFill>
                  <a:srgbClr val="333333"/>
                </a:solidFill>
              </a:rPr>
              <a:t>	Large directories just use multiple data blocks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lang="en-US" sz="2672" dirty="0">
                <a:solidFill>
                  <a:srgbClr val="333333"/>
                </a:solidFill>
              </a:rPr>
              <a:t>	Use bit in </a:t>
            </a:r>
            <a:r>
              <a:rPr lang="en-US" sz="2672" dirty="0" err="1">
                <a:solidFill>
                  <a:srgbClr val="333333"/>
                </a:solidFill>
              </a:rPr>
              <a:t>inode</a:t>
            </a:r>
            <a:r>
              <a:rPr lang="en-US" sz="2672" dirty="0">
                <a:solidFill>
                  <a:srgbClr val="333333"/>
                </a:solidFill>
              </a:rPr>
              <a:t> to distinguish directories from files</a:t>
            </a:r>
            <a:endParaRPr sz="2672" dirty="0">
              <a:solidFill>
                <a:srgbClr val="333333"/>
              </a:solidFill>
            </a:endParaRP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endParaRPr sz="2672" dirty="0">
              <a:solidFill>
                <a:srgbClr val="333333"/>
              </a:solidFill>
            </a:endParaRP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2672" dirty="0">
                <a:solidFill>
                  <a:srgbClr val="333333"/>
                </a:solidFill>
              </a:rPr>
              <a:t>Various formats could be used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2672" dirty="0">
                <a:solidFill>
                  <a:srgbClr val="333333"/>
                </a:solidFill>
              </a:rPr>
              <a:t> - lists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2672" dirty="0">
                <a:solidFill>
                  <a:srgbClr val="333333"/>
                </a:solidFill>
              </a:rPr>
              <a:t> - b-trees</a:t>
            </a:r>
          </a:p>
        </p:txBody>
      </p:sp>
    </p:spTree>
    <p:extLst>
      <p:ext uri="{BB962C8B-B14F-4D97-AF65-F5344CB8AC3E}">
        <p14:creationId xmlns:p14="http://schemas.microsoft.com/office/powerpoint/2010/main" val="3259428723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56" dirty="0"/>
              <a:t>Motivation</a:t>
            </a:r>
          </a:p>
        </p:txBody>
      </p:sp>
      <p:sp>
        <p:nvSpPr>
          <p:cNvPr id="42" name="Shape 42"/>
          <p:cNvSpPr>
            <a:spLocks noGrp="1"/>
          </p:cNvSpPr>
          <p:nvPr>
            <p:ph type="body" idx="4294967295"/>
          </p:nvPr>
        </p:nvSpPr>
        <p:spPr>
          <a:xfrm>
            <a:off x="1524000" y="1828354"/>
            <a:ext cx="8682318" cy="4297412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2672" dirty="0"/>
              <a:t>What good is a computer without any I/O devices?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2672" dirty="0"/>
              <a:t> - keyboard, display, disks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endParaRPr sz="2672" dirty="0"/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2672" dirty="0"/>
              <a:t>We want: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2672" dirty="0"/>
              <a:t> - </a:t>
            </a:r>
            <a:r>
              <a:rPr sz="2672" b="1" dirty="0">
                <a:latin typeface="Helvetica"/>
                <a:ea typeface="Helvetica"/>
                <a:cs typeface="Helvetica"/>
                <a:sym typeface="Helvetica"/>
              </a:rPr>
              <a:t>H/W</a:t>
            </a:r>
            <a:r>
              <a:rPr sz="2672" dirty="0"/>
              <a:t> that will let us plug in different devices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2672" dirty="0"/>
              <a:t> - </a:t>
            </a:r>
            <a:r>
              <a:rPr sz="2672" b="1" dirty="0">
                <a:latin typeface="Helvetica"/>
                <a:ea typeface="Helvetica"/>
                <a:cs typeface="Helvetica"/>
                <a:sym typeface="Helvetica"/>
              </a:rPr>
              <a:t>OS</a:t>
            </a:r>
            <a:r>
              <a:rPr sz="2672" dirty="0"/>
              <a:t> that can interact with different combinations</a:t>
            </a:r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8" name="Shape 113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56" dirty="0"/>
              <a:t>Simple </a:t>
            </a:r>
            <a:r>
              <a:rPr lang="en-US" sz="4556" dirty="0"/>
              <a:t>Directory </a:t>
            </a:r>
            <a:r>
              <a:rPr sz="4556" dirty="0"/>
              <a:t>List Example</a:t>
            </a:r>
          </a:p>
        </p:txBody>
      </p:sp>
      <p:sp>
        <p:nvSpPr>
          <p:cNvPr id="1139" name="Shape 1139"/>
          <p:cNvSpPr/>
          <p:nvPr/>
        </p:nvSpPr>
        <p:spPr>
          <a:xfrm>
            <a:off x="4179569" y="1977091"/>
            <a:ext cx="3475675" cy="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>
              <a:solidFill>
                <a:srgbClr val="333333"/>
              </a:solidFill>
            </a:endParaRPr>
          </a:p>
        </p:txBody>
      </p:sp>
      <p:sp>
        <p:nvSpPr>
          <p:cNvPr id="1140" name="Shape 1140"/>
          <p:cNvSpPr/>
          <p:nvPr/>
        </p:nvSpPr>
        <p:spPr>
          <a:xfrm>
            <a:off x="4384615" y="1554937"/>
            <a:ext cx="587533" cy="396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109">
                <a:solidFill>
                  <a:srgbClr val="333333"/>
                </a:solidFill>
              </a:rPr>
              <a:t>valid</a:t>
            </a:r>
          </a:p>
        </p:txBody>
      </p:sp>
      <p:sp>
        <p:nvSpPr>
          <p:cNvPr id="1141" name="Shape 1141"/>
          <p:cNvSpPr/>
          <p:nvPr/>
        </p:nvSpPr>
        <p:spPr>
          <a:xfrm>
            <a:off x="5515283" y="1554937"/>
            <a:ext cx="695704" cy="396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109">
                <a:solidFill>
                  <a:srgbClr val="333333"/>
                </a:solidFill>
              </a:rPr>
              <a:t>name</a:t>
            </a:r>
          </a:p>
        </p:txBody>
      </p:sp>
      <p:sp>
        <p:nvSpPr>
          <p:cNvPr id="1142" name="Shape 1142"/>
          <p:cNvSpPr/>
          <p:nvPr/>
        </p:nvSpPr>
        <p:spPr>
          <a:xfrm>
            <a:off x="6672049" y="1554937"/>
            <a:ext cx="697307" cy="396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109">
                <a:solidFill>
                  <a:srgbClr val="333333"/>
                </a:solidFill>
              </a:rPr>
              <a:t>inode</a:t>
            </a:r>
          </a:p>
        </p:txBody>
      </p:sp>
      <p:sp>
        <p:nvSpPr>
          <p:cNvPr id="1143" name="Shape 1143"/>
          <p:cNvSpPr/>
          <p:nvPr/>
        </p:nvSpPr>
        <p:spPr>
          <a:xfrm>
            <a:off x="4179569" y="2334280"/>
            <a:ext cx="3475675" cy="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>
              <a:solidFill>
                <a:srgbClr val="333333"/>
              </a:solidFill>
            </a:endParaRPr>
          </a:p>
        </p:txBody>
      </p:sp>
      <p:sp>
        <p:nvSpPr>
          <p:cNvPr id="1144" name="Shape 1144"/>
          <p:cNvSpPr/>
          <p:nvPr/>
        </p:nvSpPr>
        <p:spPr>
          <a:xfrm>
            <a:off x="4179569" y="2691467"/>
            <a:ext cx="3475675" cy="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>
              <a:solidFill>
                <a:srgbClr val="333333"/>
              </a:solidFill>
            </a:endParaRPr>
          </a:p>
        </p:txBody>
      </p:sp>
      <p:sp>
        <p:nvSpPr>
          <p:cNvPr id="1145" name="Shape 1145"/>
          <p:cNvSpPr/>
          <p:nvPr/>
        </p:nvSpPr>
        <p:spPr>
          <a:xfrm>
            <a:off x="4179569" y="3048655"/>
            <a:ext cx="3475675" cy="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>
              <a:solidFill>
                <a:srgbClr val="333333"/>
              </a:solidFill>
            </a:endParaRPr>
          </a:p>
        </p:txBody>
      </p:sp>
      <p:sp>
        <p:nvSpPr>
          <p:cNvPr id="1146" name="Shape 1146"/>
          <p:cNvSpPr/>
          <p:nvPr/>
        </p:nvSpPr>
        <p:spPr>
          <a:xfrm flipH="1">
            <a:off x="4179569" y="1977091"/>
            <a:ext cx="1" cy="142875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>
              <a:solidFill>
                <a:srgbClr val="333333"/>
              </a:solidFill>
            </a:endParaRPr>
          </a:p>
        </p:txBody>
      </p:sp>
      <p:sp>
        <p:nvSpPr>
          <p:cNvPr id="1147" name="Shape 1147"/>
          <p:cNvSpPr/>
          <p:nvPr/>
        </p:nvSpPr>
        <p:spPr>
          <a:xfrm>
            <a:off x="4583546" y="1948400"/>
            <a:ext cx="209994" cy="396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109">
                <a:solidFill>
                  <a:srgbClr val="333333"/>
                </a:solidFill>
              </a:rPr>
              <a:t>1</a:t>
            </a:r>
          </a:p>
        </p:txBody>
      </p:sp>
      <p:sp>
        <p:nvSpPr>
          <p:cNvPr id="1148" name="Shape 1148"/>
          <p:cNvSpPr/>
          <p:nvPr/>
        </p:nvSpPr>
        <p:spPr>
          <a:xfrm>
            <a:off x="4583546" y="2305588"/>
            <a:ext cx="209994" cy="396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109">
                <a:solidFill>
                  <a:srgbClr val="333333"/>
                </a:solidFill>
              </a:rPr>
              <a:t>1</a:t>
            </a:r>
          </a:p>
        </p:txBody>
      </p:sp>
      <p:sp>
        <p:nvSpPr>
          <p:cNvPr id="1149" name="Shape 1149"/>
          <p:cNvSpPr/>
          <p:nvPr/>
        </p:nvSpPr>
        <p:spPr>
          <a:xfrm>
            <a:off x="4583546" y="2662775"/>
            <a:ext cx="209994" cy="396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109">
                <a:solidFill>
                  <a:srgbClr val="333333"/>
                </a:solidFill>
              </a:rPr>
              <a:t>1</a:t>
            </a:r>
          </a:p>
        </p:txBody>
      </p:sp>
      <p:sp>
        <p:nvSpPr>
          <p:cNvPr id="1150" name="Shape 1150"/>
          <p:cNvSpPr/>
          <p:nvPr/>
        </p:nvSpPr>
        <p:spPr>
          <a:xfrm>
            <a:off x="5775379" y="1948400"/>
            <a:ext cx="141065" cy="396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109">
                <a:solidFill>
                  <a:srgbClr val="333333"/>
                </a:solidFill>
              </a:rPr>
              <a:t>.</a:t>
            </a:r>
          </a:p>
        </p:txBody>
      </p:sp>
      <p:sp>
        <p:nvSpPr>
          <p:cNvPr id="1151" name="Shape 1151"/>
          <p:cNvSpPr/>
          <p:nvPr/>
        </p:nvSpPr>
        <p:spPr>
          <a:xfrm>
            <a:off x="5734763" y="2305588"/>
            <a:ext cx="209994" cy="396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109">
                <a:solidFill>
                  <a:srgbClr val="333333"/>
                </a:solidFill>
              </a:rPr>
              <a:t>..</a:t>
            </a:r>
          </a:p>
        </p:txBody>
      </p:sp>
      <p:sp>
        <p:nvSpPr>
          <p:cNvPr id="1152" name="Shape 1152"/>
          <p:cNvSpPr/>
          <p:nvPr/>
        </p:nvSpPr>
        <p:spPr>
          <a:xfrm>
            <a:off x="5623053" y="2662775"/>
            <a:ext cx="433517" cy="396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109">
                <a:solidFill>
                  <a:srgbClr val="333333"/>
                </a:solidFill>
              </a:rPr>
              <a:t>foo</a:t>
            </a:r>
          </a:p>
        </p:txBody>
      </p:sp>
      <p:sp>
        <p:nvSpPr>
          <p:cNvPr id="1153" name="Shape 1153"/>
          <p:cNvSpPr/>
          <p:nvPr/>
        </p:nvSpPr>
        <p:spPr>
          <a:xfrm>
            <a:off x="6829332" y="1948400"/>
            <a:ext cx="485710" cy="396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109">
                <a:solidFill>
                  <a:srgbClr val="333333"/>
                </a:solidFill>
              </a:rPr>
              <a:t>134</a:t>
            </a:r>
          </a:p>
        </p:txBody>
      </p:sp>
      <p:sp>
        <p:nvSpPr>
          <p:cNvPr id="1154" name="Shape 1154"/>
          <p:cNvSpPr/>
          <p:nvPr/>
        </p:nvSpPr>
        <p:spPr>
          <a:xfrm>
            <a:off x="6898825" y="2305588"/>
            <a:ext cx="347852" cy="396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109">
                <a:solidFill>
                  <a:srgbClr val="333333"/>
                </a:solidFill>
              </a:rPr>
              <a:t>35</a:t>
            </a:r>
          </a:p>
        </p:txBody>
      </p:sp>
      <p:sp>
        <p:nvSpPr>
          <p:cNvPr id="1155" name="Shape 1155"/>
          <p:cNvSpPr/>
          <p:nvPr/>
        </p:nvSpPr>
        <p:spPr>
          <a:xfrm>
            <a:off x="6898825" y="2662775"/>
            <a:ext cx="347852" cy="396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109">
                <a:solidFill>
                  <a:srgbClr val="333333"/>
                </a:solidFill>
              </a:rPr>
              <a:t>80</a:t>
            </a:r>
          </a:p>
        </p:txBody>
      </p:sp>
      <p:sp>
        <p:nvSpPr>
          <p:cNvPr id="1156" name="Shape 1156"/>
          <p:cNvSpPr/>
          <p:nvPr/>
        </p:nvSpPr>
        <p:spPr>
          <a:xfrm>
            <a:off x="4179569" y="3405842"/>
            <a:ext cx="3475675" cy="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>
              <a:solidFill>
                <a:srgbClr val="333333"/>
              </a:solidFill>
            </a:endParaRPr>
          </a:p>
        </p:txBody>
      </p:sp>
      <p:sp>
        <p:nvSpPr>
          <p:cNvPr id="1157" name="Shape 1157"/>
          <p:cNvSpPr/>
          <p:nvPr/>
        </p:nvSpPr>
        <p:spPr>
          <a:xfrm flipH="1">
            <a:off x="5251132" y="1977091"/>
            <a:ext cx="1" cy="142875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>
              <a:solidFill>
                <a:srgbClr val="333333"/>
              </a:solidFill>
            </a:endParaRPr>
          </a:p>
        </p:txBody>
      </p:sp>
      <p:sp>
        <p:nvSpPr>
          <p:cNvPr id="1158" name="Shape 1158"/>
          <p:cNvSpPr/>
          <p:nvPr/>
        </p:nvSpPr>
        <p:spPr>
          <a:xfrm>
            <a:off x="6411991" y="1977091"/>
            <a:ext cx="1" cy="142875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>
              <a:solidFill>
                <a:srgbClr val="333333"/>
              </a:solidFill>
            </a:endParaRPr>
          </a:p>
        </p:txBody>
      </p:sp>
      <p:sp>
        <p:nvSpPr>
          <p:cNvPr id="1159" name="Shape 1159"/>
          <p:cNvSpPr/>
          <p:nvPr/>
        </p:nvSpPr>
        <p:spPr>
          <a:xfrm>
            <a:off x="7662147" y="1977091"/>
            <a:ext cx="1" cy="142875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>
              <a:solidFill>
                <a:srgbClr val="333333"/>
              </a:solidFill>
            </a:endParaRPr>
          </a:p>
        </p:txBody>
      </p:sp>
      <p:sp>
        <p:nvSpPr>
          <p:cNvPr id="1160" name="Shape 1160"/>
          <p:cNvSpPr/>
          <p:nvPr/>
        </p:nvSpPr>
        <p:spPr>
          <a:xfrm>
            <a:off x="4583546" y="3019963"/>
            <a:ext cx="209994" cy="396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109">
                <a:solidFill>
                  <a:srgbClr val="333333"/>
                </a:solidFill>
              </a:rPr>
              <a:t>1</a:t>
            </a:r>
          </a:p>
        </p:txBody>
      </p:sp>
      <p:sp>
        <p:nvSpPr>
          <p:cNvPr id="1161" name="Shape 1161"/>
          <p:cNvSpPr/>
          <p:nvPr/>
        </p:nvSpPr>
        <p:spPr>
          <a:xfrm>
            <a:off x="5628507" y="3019963"/>
            <a:ext cx="439224" cy="396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109">
                <a:solidFill>
                  <a:srgbClr val="333333"/>
                </a:solidFill>
              </a:rPr>
              <a:t>bar</a:t>
            </a:r>
          </a:p>
        </p:txBody>
      </p:sp>
      <p:sp>
        <p:nvSpPr>
          <p:cNvPr id="1162" name="Shape 1162"/>
          <p:cNvSpPr/>
          <p:nvPr/>
        </p:nvSpPr>
        <p:spPr>
          <a:xfrm>
            <a:off x="6898825" y="3019963"/>
            <a:ext cx="347852" cy="3967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3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109">
                <a:solidFill>
                  <a:srgbClr val="333333"/>
                </a:solidFill>
              </a:rPr>
              <a:t>23</a:t>
            </a:r>
          </a:p>
        </p:txBody>
      </p:sp>
      <p:sp>
        <p:nvSpPr>
          <p:cNvPr id="27" name="Shape 1189"/>
          <p:cNvSpPr/>
          <p:nvPr/>
        </p:nvSpPr>
        <p:spPr>
          <a:xfrm>
            <a:off x="5126843" y="3704320"/>
            <a:ext cx="1780552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rgbClr val="333333"/>
                </a:solidFill>
              </a:rPr>
              <a:t>unlink(“foo”)</a:t>
            </a:r>
          </a:p>
        </p:txBody>
      </p:sp>
    </p:spTree>
    <p:extLst>
      <p:ext uri="{BB962C8B-B14F-4D97-AF65-F5344CB8AC3E}">
        <p14:creationId xmlns:p14="http://schemas.microsoft.com/office/powerpoint/2010/main" val="2292346975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4" name="Shape 185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556" dirty="0"/>
              <a:t>Hard links and Soft (symbolic) links</a:t>
            </a:r>
            <a:endParaRPr sz="4556" dirty="0"/>
          </a:p>
        </p:txBody>
      </p:sp>
      <p:sp>
        <p:nvSpPr>
          <p:cNvPr id="1855" name="Shape 1855"/>
          <p:cNvSpPr>
            <a:spLocks noGrp="1"/>
          </p:cNvSpPr>
          <p:nvPr>
            <p:ph type="body" idx="4294967295"/>
          </p:nvPr>
        </p:nvSpPr>
        <p:spPr>
          <a:xfrm>
            <a:off x="1196788" y="1492624"/>
            <a:ext cx="10157012" cy="525780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0" indent="0">
              <a:lnSpc>
                <a:spcPct val="120000"/>
              </a:lnSpc>
              <a:buNone/>
              <a:defRPr sz="1800">
                <a:solidFill>
                  <a:srgbClr val="000000"/>
                </a:solidFill>
              </a:defRPr>
            </a:pPr>
            <a:r>
              <a:rPr lang="en-US" sz="2000" dirty="0"/>
              <a:t>Hard Link :</a:t>
            </a:r>
          </a:p>
          <a:p>
            <a:pPr lvl="0">
              <a:lnSpc>
                <a:spcPct val="120000"/>
              </a:lnSpc>
              <a:defRPr sz="1800">
                <a:solidFill>
                  <a:srgbClr val="000000"/>
                </a:solidFill>
              </a:defRPr>
            </a:pPr>
            <a:r>
              <a:rPr lang="en-US" sz="2000" dirty="0"/>
              <a:t>A hard link acts as a copy (mirrored) of the selected file. It accesses the data available in the original file.</a:t>
            </a:r>
          </a:p>
          <a:p>
            <a:pPr lvl="0">
              <a:lnSpc>
                <a:spcPct val="120000"/>
              </a:lnSpc>
              <a:defRPr sz="1800">
                <a:solidFill>
                  <a:srgbClr val="000000"/>
                </a:solidFill>
              </a:defRPr>
            </a:pPr>
            <a:r>
              <a:rPr lang="en-US" sz="2000" dirty="0"/>
              <a:t>If earlier selected file is deleted, the hard link to the file will still contain the data of that file.</a:t>
            </a:r>
          </a:p>
          <a:p>
            <a:pPr marL="0" indent="0">
              <a:lnSpc>
                <a:spcPct val="120000"/>
              </a:lnSpc>
              <a:buNone/>
              <a:defRPr sz="1800">
                <a:solidFill>
                  <a:srgbClr val="000000"/>
                </a:solidFill>
              </a:defRPr>
            </a:pPr>
            <a:r>
              <a:rPr lang="en-US" sz="1600" b="1" dirty="0"/>
              <a:t>		</a:t>
            </a:r>
            <a:r>
              <a:rPr lang="en-US" sz="2000" b="1" dirty="0"/>
              <a:t>ln /path/to/source /path/to/link</a:t>
            </a:r>
          </a:p>
          <a:p>
            <a:pPr marL="0" indent="0">
              <a:lnSpc>
                <a:spcPct val="120000"/>
              </a:lnSpc>
              <a:buNone/>
              <a:defRPr sz="1800">
                <a:solidFill>
                  <a:srgbClr val="000000"/>
                </a:solidFill>
              </a:defRPr>
            </a:pPr>
            <a:r>
              <a:rPr lang="en-US" sz="2000" dirty="0">
                <a:solidFill>
                  <a:srgbClr val="000000"/>
                </a:solidFill>
              </a:rPr>
              <a:t>Soft Link :</a:t>
            </a:r>
          </a:p>
          <a:p>
            <a:pPr>
              <a:lnSpc>
                <a:spcPct val="120000"/>
              </a:lnSpc>
              <a:defRPr sz="1800">
                <a:solidFill>
                  <a:srgbClr val="000000"/>
                </a:solidFill>
              </a:defRPr>
            </a:pPr>
            <a:r>
              <a:rPr lang="en-US" sz="2000" dirty="0">
                <a:solidFill>
                  <a:srgbClr val="000000"/>
                </a:solidFill>
              </a:rPr>
              <a:t>A soft link (also known as symbolic link) acts as a pointer or a reference to the file name. It does not access the data available </a:t>
            </a:r>
          </a:p>
          <a:p>
            <a:pPr>
              <a:lnSpc>
                <a:spcPct val="120000"/>
              </a:lnSpc>
              <a:defRPr sz="1800">
                <a:solidFill>
                  <a:srgbClr val="000000"/>
                </a:solidFill>
              </a:defRPr>
            </a:pPr>
            <a:r>
              <a:rPr lang="en-US" sz="2000" dirty="0">
                <a:solidFill>
                  <a:srgbClr val="000000"/>
                </a:solidFill>
              </a:rPr>
              <a:t>in the original file. If the earlier file is deleted, the soft link will be pointing to a file that does not exist anymore</a:t>
            </a:r>
            <a:endParaRPr lang="en-US" sz="1600" dirty="0">
              <a:solidFill>
                <a:srgbClr val="000000"/>
              </a:solidFill>
            </a:endParaRPr>
          </a:p>
          <a:p>
            <a:pPr marL="857203" lvl="4" indent="0">
              <a:lnSpc>
                <a:spcPct val="120000"/>
              </a:lnSpc>
              <a:buNone/>
              <a:defRPr sz="1800">
                <a:solidFill>
                  <a:srgbClr val="000000"/>
                </a:solidFill>
              </a:defRPr>
            </a:pPr>
            <a:r>
              <a:rPr lang="en-US" sz="2000" dirty="0">
                <a:solidFill>
                  <a:srgbClr val="000000"/>
                </a:solidFill>
              </a:rPr>
              <a:t>	</a:t>
            </a:r>
            <a:r>
              <a:rPr lang="en-US" sz="2000" b="1" dirty="0">
                <a:solidFill>
                  <a:srgbClr val="000000"/>
                </a:solidFill>
              </a:rPr>
              <a:t>ln -s /path/to/source /path/to/link</a:t>
            </a:r>
          </a:p>
        </p:txBody>
      </p:sp>
    </p:spTree>
    <p:extLst>
      <p:ext uri="{BB962C8B-B14F-4D97-AF65-F5344CB8AC3E}">
        <p14:creationId xmlns:p14="http://schemas.microsoft.com/office/powerpoint/2010/main" val="1927960189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7" name="Shape 119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56" dirty="0"/>
              <a:t>Allocation</a:t>
            </a:r>
          </a:p>
        </p:txBody>
      </p:sp>
      <p:sp>
        <p:nvSpPr>
          <p:cNvPr id="1198" name="Shape 1198"/>
          <p:cNvSpPr>
            <a:spLocks noGrp="1"/>
          </p:cNvSpPr>
          <p:nvPr>
            <p:ph type="body" idx="4294967295"/>
          </p:nvPr>
        </p:nvSpPr>
        <p:spPr>
          <a:xfrm>
            <a:off x="1902523" y="1630777"/>
            <a:ext cx="7804547" cy="3718099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2672" dirty="0">
                <a:solidFill>
                  <a:srgbClr val="333333"/>
                </a:solidFill>
              </a:rPr>
              <a:t>How do we find free data blocks or free inodes?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endParaRPr sz="2672" dirty="0">
              <a:solidFill>
                <a:srgbClr val="333333"/>
              </a:solidFill>
            </a:endParaRP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2672" dirty="0">
                <a:solidFill>
                  <a:srgbClr val="333333"/>
                </a:solidFill>
              </a:rPr>
              <a:t>Free list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endParaRPr sz="2672" dirty="0">
              <a:solidFill>
                <a:srgbClr val="333333"/>
              </a:solidFill>
            </a:endParaRP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2672" dirty="0">
                <a:solidFill>
                  <a:srgbClr val="333333"/>
                </a:solidFill>
              </a:rPr>
              <a:t>Bitmaps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endParaRPr sz="2672" dirty="0">
              <a:solidFill>
                <a:srgbClr val="333333"/>
              </a:solidFill>
            </a:endParaRP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2672" dirty="0">
                <a:solidFill>
                  <a:srgbClr val="333333"/>
                </a:solidFill>
              </a:rPr>
              <a:t>Tradeoffs</a:t>
            </a:r>
            <a:r>
              <a:rPr lang="en-US" sz="2672" dirty="0">
                <a:solidFill>
                  <a:srgbClr val="333333"/>
                </a:solidFill>
              </a:rPr>
              <a:t>!</a:t>
            </a:r>
            <a:endParaRPr sz="2672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5753050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0" name="Shape 120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56" dirty="0"/>
              <a:t>Bitmaps</a:t>
            </a:r>
            <a:r>
              <a:rPr lang="en-US" sz="4556" dirty="0"/>
              <a:t>?</a:t>
            </a:r>
            <a:endParaRPr sz="4556" dirty="0"/>
          </a:p>
        </p:txBody>
      </p:sp>
      <p:grpSp>
        <p:nvGrpSpPr>
          <p:cNvPr id="83" name="Group 82"/>
          <p:cNvGrpSpPr/>
          <p:nvPr/>
        </p:nvGrpSpPr>
        <p:grpSpPr>
          <a:xfrm>
            <a:off x="2318805" y="2023906"/>
            <a:ext cx="7127336" cy="3204813"/>
            <a:chOff x="1544523" y="2888174"/>
            <a:chExt cx="10136655" cy="4557957"/>
          </a:xfrm>
        </p:grpSpPr>
        <p:sp>
          <p:nvSpPr>
            <p:cNvPr id="1201" name="Shape 1201"/>
            <p:cNvSpPr/>
            <p:nvPr/>
          </p:nvSpPr>
          <p:spPr>
            <a:xfrm>
              <a:off x="1649521" y="3422095"/>
              <a:ext cx="310057" cy="5950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5719" tIns="35719" rIns="35719" bIns="35719" anchor="ctr">
              <a:spAutoFit/>
            </a:bodyPr>
            <a:lstStyle>
              <a:lvl1pPr>
                <a:defRPr sz="3200"/>
              </a:lvl1pPr>
            </a:lstStyle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sz="2250" dirty="0"/>
                <a:t>0</a:t>
              </a:r>
            </a:p>
          </p:txBody>
        </p:sp>
        <p:sp>
          <p:nvSpPr>
            <p:cNvPr id="1202" name="Shape 1202"/>
            <p:cNvSpPr/>
            <p:nvPr/>
          </p:nvSpPr>
          <p:spPr>
            <a:xfrm>
              <a:off x="5758333" y="3422095"/>
              <a:ext cx="310057" cy="5950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5719" tIns="35719" rIns="35719" bIns="35719" anchor="ctr">
              <a:spAutoFit/>
            </a:bodyPr>
            <a:lstStyle>
              <a:lvl1pPr>
                <a:defRPr sz="3200"/>
              </a:lvl1pPr>
            </a:lstStyle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sz="2250"/>
                <a:t>7</a:t>
              </a:r>
            </a:p>
          </p:txBody>
        </p:sp>
        <p:sp>
          <p:nvSpPr>
            <p:cNvPr id="1203" name="Shape 1203"/>
            <p:cNvSpPr/>
            <p:nvPr/>
          </p:nvSpPr>
          <p:spPr>
            <a:xfrm>
              <a:off x="7062407" y="288817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1204" name="Shape 1204"/>
            <p:cNvSpPr/>
            <p:nvPr/>
          </p:nvSpPr>
          <p:spPr>
            <a:xfrm>
              <a:off x="7649380" y="288817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1205" name="Shape 1205"/>
            <p:cNvSpPr/>
            <p:nvPr/>
          </p:nvSpPr>
          <p:spPr>
            <a:xfrm>
              <a:off x="8236353" y="288817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1206" name="Shape 1206"/>
            <p:cNvSpPr/>
            <p:nvPr/>
          </p:nvSpPr>
          <p:spPr>
            <a:xfrm>
              <a:off x="8823326" y="288817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1207" name="Shape 1207"/>
            <p:cNvSpPr/>
            <p:nvPr/>
          </p:nvSpPr>
          <p:spPr>
            <a:xfrm>
              <a:off x="9410300" y="2888174"/>
              <a:ext cx="507454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1208" name="Shape 1208"/>
            <p:cNvSpPr/>
            <p:nvPr/>
          </p:nvSpPr>
          <p:spPr>
            <a:xfrm>
              <a:off x="9997273" y="288817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1209" name="Shape 1209"/>
            <p:cNvSpPr/>
            <p:nvPr/>
          </p:nvSpPr>
          <p:spPr>
            <a:xfrm>
              <a:off x="10584246" y="288817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1210" name="Shape 1210"/>
            <p:cNvSpPr/>
            <p:nvPr/>
          </p:nvSpPr>
          <p:spPr>
            <a:xfrm>
              <a:off x="11171219" y="288817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1211" name="Shape 1211"/>
            <p:cNvSpPr/>
            <p:nvPr/>
          </p:nvSpPr>
          <p:spPr>
            <a:xfrm>
              <a:off x="7159842" y="3422095"/>
              <a:ext cx="310057" cy="5950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5719" tIns="35719" rIns="35719" bIns="35719" anchor="ctr">
              <a:spAutoFit/>
            </a:bodyPr>
            <a:lstStyle>
              <a:lvl1pPr>
                <a:defRPr sz="3200"/>
              </a:lvl1pPr>
            </a:lstStyle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sz="2250"/>
                <a:t>8</a:t>
              </a:r>
            </a:p>
          </p:txBody>
        </p:sp>
        <p:sp>
          <p:nvSpPr>
            <p:cNvPr id="1212" name="Shape 1212"/>
            <p:cNvSpPr/>
            <p:nvPr/>
          </p:nvSpPr>
          <p:spPr>
            <a:xfrm>
              <a:off x="11163657" y="3422095"/>
              <a:ext cx="517521" cy="5950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5719" tIns="35719" rIns="35719" bIns="35719" anchor="ctr">
              <a:spAutoFit/>
            </a:bodyPr>
            <a:lstStyle>
              <a:lvl1pPr>
                <a:defRPr sz="3200"/>
              </a:lvl1pPr>
            </a:lstStyle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sz="2250"/>
                <a:t>15</a:t>
              </a:r>
            </a:p>
          </p:txBody>
        </p:sp>
        <p:sp>
          <p:nvSpPr>
            <p:cNvPr id="1213" name="Shape 1213"/>
            <p:cNvSpPr/>
            <p:nvPr/>
          </p:nvSpPr>
          <p:spPr>
            <a:xfrm>
              <a:off x="1552086" y="403117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1214" name="Shape 1214"/>
            <p:cNvSpPr/>
            <p:nvPr/>
          </p:nvSpPr>
          <p:spPr>
            <a:xfrm>
              <a:off x="2139059" y="403117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1215" name="Shape 1215"/>
            <p:cNvSpPr/>
            <p:nvPr/>
          </p:nvSpPr>
          <p:spPr>
            <a:xfrm>
              <a:off x="2726032" y="403117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1216" name="Shape 1216"/>
            <p:cNvSpPr/>
            <p:nvPr/>
          </p:nvSpPr>
          <p:spPr>
            <a:xfrm>
              <a:off x="3313005" y="403117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1217" name="Shape 1217"/>
            <p:cNvSpPr/>
            <p:nvPr/>
          </p:nvSpPr>
          <p:spPr>
            <a:xfrm>
              <a:off x="3899979" y="4031174"/>
              <a:ext cx="507454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1218" name="Shape 1218"/>
            <p:cNvSpPr/>
            <p:nvPr/>
          </p:nvSpPr>
          <p:spPr>
            <a:xfrm>
              <a:off x="4486952" y="4031174"/>
              <a:ext cx="507454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1219" name="Shape 1219"/>
            <p:cNvSpPr/>
            <p:nvPr/>
          </p:nvSpPr>
          <p:spPr>
            <a:xfrm>
              <a:off x="5073925" y="403117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1220" name="Shape 1220"/>
            <p:cNvSpPr/>
            <p:nvPr/>
          </p:nvSpPr>
          <p:spPr>
            <a:xfrm>
              <a:off x="5660898" y="403117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1221" name="Shape 1221"/>
            <p:cNvSpPr/>
            <p:nvPr/>
          </p:nvSpPr>
          <p:spPr>
            <a:xfrm>
              <a:off x="1544523" y="4565095"/>
              <a:ext cx="517521" cy="5950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5719" tIns="35719" rIns="35719" bIns="35719" anchor="ctr">
              <a:spAutoFit/>
            </a:bodyPr>
            <a:lstStyle>
              <a:lvl1pPr>
                <a:defRPr sz="3200"/>
              </a:lvl1pPr>
            </a:lstStyle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sz="2250"/>
                <a:t>16</a:t>
              </a:r>
            </a:p>
          </p:txBody>
        </p:sp>
        <p:sp>
          <p:nvSpPr>
            <p:cNvPr id="1222" name="Shape 1222"/>
            <p:cNvSpPr/>
            <p:nvPr/>
          </p:nvSpPr>
          <p:spPr>
            <a:xfrm>
              <a:off x="5653336" y="4565095"/>
              <a:ext cx="517521" cy="5950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5719" tIns="35719" rIns="35719" bIns="35719" anchor="ctr">
              <a:spAutoFit/>
            </a:bodyPr>
            <a:lstStyle>
              <a:lvl1pPr>
                <a:defRPr sz="3200"/>
              </a:lvl1pPr>
            </a:lstStyle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sz="2250"/>
                <a:t>23</a:t>
              </a:r>
            </a:p>
          </p:txBody>
        </p:sp>
        <p:sp>
          <p:nvSpPr>
            <p:cNvPr id="1223" name="Shape 1223"/>
            <p:cNvSpPr/>
            <p:nvPr/>
          </p:nvSpPr>
          <p:spPr>
            <a:xfrm>
              <a:off x="7062407" y="403117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1224" name="Shape 1224"/>
            <p:cNvSpPr/>
            <p:nvPr/>
          </p:nvSpPr>
          <p:spPr>
            <a:xfrm>
              <a:off x="7649381" y="403117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1225" name="Shape 1225"/>
            <p:cNvSpPr/>
            <p:nvPr/>
          </p:nvSpPr>
          <p:spPr>
            <a:xfrm>
              <a:off x="8236353" y="403117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1226" name="Shape 1226"/>
            <p:cNvSpPr/>
            <p:nvPr/>
          </p:nvSpPr>
          <p:spPr>
            <a:xfrm>
              <a:off x="8823327" y="403117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1227" name="Shape 1227"/>
            <p:cNvSpPr/>
            <p:nvPr/>
          </p:nvSpPr>
          <p:spPr>
            <a:xfrm>
              <a:off x="9410300" y="403117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1228" name="Shape 1228"/>
            <p:cNvSpPr/>
            <p:nvPr/>
          </p:nvSpPr>
          <p:spPr>
            <a:xfrm>
              <a:off x="9997273" y="403117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1229" name="Shape 1229"/>
            <p:cNvSpPr/>
            <p:nvPr/>
          </p:nvSpPr>
          <p:spPr>
            <a:xfrm>
              <a:off x="10584247" y="4031174"/>
              <a:ext cx="507454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1230" name="Shape 1230"/>
            <p:cNvSpPr/>
            <p:nvPr/>
          </p:nvSpPr>
          <p:spPr>
            <a:xfrm>
              <a:off x="11171219" y="403117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1231" name="Shape 1231"/>
            <p:cNvSpPr/>
            <p:nvPr/>
          </p:nvSpPr>
          <p:spPr>
            <a:xfrm>
              <a:off x="7054844" y="4565095"/>
              <a:ext cx="517521" cy="5950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5719" tIns="35719" rIns="35719" bIns="35719" anchor="ctr">
              <a:spAutoFit/>
            </a:bodyPr>
            <a:lstStyle>
              <a:lvl1pPr>
                <a:defRPr sz="3200"/>
              </a:lvl1pPr>
            </a:lstStyle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sz="2250"/>
                <a:t>24</a:t>
              </a:r>
            </a:p>
          </p:txBody>
        </p:sp>
        <p:sp>
          <p:nvSpPr>
            <p:cNvPr id="1232" name="Shape 1232"/>
            <p:cNvSpPr/>
            <p:nvPr/>
          </p:nvSpPr>
          <p:spPr>
            <a:xfrm>
              <a:off x="11163657" y="4565095"/>
              <a:ext cx="517521" cy="5950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5719" tIns="35719" rIns="35719" bIns="35719" anchor="ctr">
              <a:spAutoFit/>
            </a:bodyPr>
            <a:lstStyle>
              <a:lvl1pPr>
                <a:defRPr sz="3200"/>
              </a:lvl1pPr>
            </a:lstStyle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sz="2250"/>
                <a:t>31</a:t>
              </a:r>
            </a:p>
          </p:txBody>
        </p:sp>
        <p:sp>
          <p:nvSpPr>
            <p:cNvPr id="1233" name="Shape 1233"/>
            <p:cNvSpPr/>
            <p:nvPr/>
          </p:nvSpPr>
          <p:spPr>
            <a:xfrm>
              <a:off x="1552086" y="517417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1234" name="Shape 1234"/>
            <p:cNvSpPr/>
            <p:nvPr/>
          </p:nvSpPr>
          <p:spPr>
            <a:xfrm>
              <a:off x="2139059" y="517417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1235" name="Shape 1235"/>
            <p:cNvSpPr/>
            <p:nvPr/>
          </p:nvSpPr>
          <p:spPr>
            <a:xfrm>
              <a:off x="2726032" y="517417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1236" name="Shape 1236"/>
            <p:cNvSpPr/>
            <p:nvPr/>
          </p:nvSpPr>
          <p:spPr>
            <a:xfrm>
              <a:off x="3313005" y="517417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1237" name="Shape 1237"/>
            <p:cNvSpPr/>
            <p:nvPr/>
          </p:nvSpPr>
          <p:spPr>
            <a:xfrm>
              <a:off x="3899979" y="5174174"/>
              <a:ext cx="507454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1238" name="Shape 1238"/>
            <p:cNvSpPr/>
            <p:nvPr/>
          </p:nvSpPr>
          <p:spPr>
            <a:xfrm>
              <a:off x="4486952" y="5174174"/>
              <a:ext cx="507454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1239" name="Shape 1239"/>
            <p:cNvSpPr/>
            <p:nvPr/>
          </p:nvSpPr>
          <p:spPr>
            <a:xfrm>
              <a:off x="5073925" y="517417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1240" name="Shape 1240"/>
            <p:cNvSpPr/>
            <p:nvPr/>
          </p:nvSpPr>
          <p:spPr>
            <a:xfrm>
              <a:off x="5660898" y="517417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1241" name="Shape 1241"/>
            <p:cNvSpPr/>
            <p:nvPr/>
          </p:nvSpPr>
          <p:spPr>
            <a:xfrm>
              <a:off x="1544523" y="5708095"/>
              <a:ext cx="517521" cy="5950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5719" tIns="35719" rIns="35719" bIns="35719" anchor="ctr">
              <a:spAutoFit/>
            </a:bodyPr>
            <a:lstStyle>
              <a:lvl1pPr>
                <a:defRPr sz="3200"/>
              </a:lvl1pPr>
            </a:lstStyle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sz="2250"/>
                <a:t>32</a:t>
              </a:r>
            </a:p>
          </p:txBody>
        </p:sp>
        <p:sp>
          <p:nvSpPr>
            <p:cNvPr id="1242" name="Shape 1242"/>
            <p:cNvSpPr/>
            <p:nvPr/>
          </p:nvSpPr>
          <p:spPr>
            <a:xfrm>
              <a:off x="5653336" y="5708095"/>
              <a:ext cx="517521" cy="5950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5719" tIns="35719" rIns="35719" bIns="35719" anchor="ctr">
              <a:spAutoFit/>
            </a:bodyPr>
            <a:lstStyle>
              <a:lvl1pPr>
                <a:defRPr sz="3200"/>
              </a:lvl1pPr>
            </a:lstStyle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sz="2250"/>
                <a:t>39</a:t>
              </a:r>
            </a:p>
          </p:txBody>
        </p:sp>
        <p:sp>
          <p:nvSpPr>
            <p:cNvPr id="1243" name="Shape 1243"/>
            <p:cNvSpPr/>
            <p:nvPr/>
          </p:nvSpPr>
          <p:spPr>
            <a:xfrm>
              <a:off x="7062407" y="517417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1244" name="Shape 1244"/>
            <p:cNvSpPr/>
            <p:nvPr/>
          </p:nvSpPr>
          <p:spPr>
            <a:xfrm>
              <a:off x="7649381" y="517417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1245" name="Shape 1245"/>
            <p:cNvSpPr/>
            <p:nvPr/>
          </p:nvSpPr>
          <p:spPr>
            <a:xfrm>
              <a:off x="8236353" y="517417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1246" name="Shape 1246"/>
            <p:cNvSpPr/>
            <p:nvPr/>
          </p:nvSpPr>
          <p:spPr>
            <a:xfrm>
              <a:off x="8823327" y="517417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1247" name="Shape 1247"/>
            <p:cNvSpPr/>
            <p:nvPr/>
          </p:nvSpPr>
          <p:spPr>
            <a:xfrm>
              <a:off x="9410300" y="517417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1248" name="Shape 1248"/>
            <p:cNvSpPr/>
            <p:nvPr/>
          </p:nvSpPr>
          <p:spPr>
            <a:xfrm>
              <a:off x="9997273" y="517417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1249" name="Shape 1249"/>
            <p:cNvSpPr/>
            <p:nvPr/>
          </p:nvSpPr>
          <p:spPr>
            <a:xfrm>
              <a:off x="10584247" y="5174174"/>
              <a:ext cx="507454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1250" name="Shape 1250"/>
            <p:cNvSpPr/>
            <p:nvPr/>
          </p:nvSpPr>
          <p:spPr>
            <a:xfrm>
              <a:off x="11171219" y="517417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1251" name="Shape 1251"/>
            <p:cNvSpPr/>
            <p:nvPr/>
          </p:nvSpPr>
          <p:spPr>
            <a:xfrm>
              <a:off x="7054844" y="5708095"/>
              <a:ext cx="517521" cy="5950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5719" tIns="35719" rIns="35719" bIns="35719" anchor="ctr">
              <a:spAutoFit/>
            </a:bodyPr>
            <a:lstStyle>
              <a:lvl1pPr>
                <a:defRPr sz="3200"/>
              </a:lvl1pPr>
            </a:lstStyle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sz="2250"/>
                <a:t>40</a:t>
              </a:r>
            </a:p>
          </p:txBody>
        </p:sp>
        <p:sp>
          <p:nvSpPr>
            <p:cNvPr id="1252" name="Shape 1252"/>
            <p:cNvSpPr/>
            <p:nvPr/>
          </p:nvSpPr>
          <p:spPr>
            <a:xfrm>
              <a:off x="11163657" y="5708095"/>
              <a:ext cx="517521" cy="5950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5719" tIns="35719" rIns="35719" bIns="35719" anchor="ctr">
              <a:spAutoFit/>
            </a:bodyPr>
            <a:lstStyle>
              <a:lvl1pPr>
                <a:defRPr sz="3200"/>
              </a:lvl1pPr>
            </a:lstStyle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sz="2250"/>
                <a:t>47</a:t>
              </a:r>
            </a:p>
          </p:txBody>
        </p:sp>
        <p:sp>
          <p:nvSpPr>
            <p:cNvPr id="1253" name="Shape 1253"/>
            <p:cNvSpPr/>
            <p:nvPr/>
          </p:nvSpPr>
          <p:spPr>
            <a:xfrm>
              <a:off x="1552086" y="631717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1254" name="Shape 1254"/>
            <p:cNvSpPr/>
            <p:nvPr/>
          </p:nvSpPr>
          <p:spPr>
            <a:xfrm>
              <a:off x="2139059" y="631717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1255" name="Shape 1255"/>
            <p:cNvSpPr/>
            <p:nvPr/>
          </p:nvSpPr>
          <p:spPr>
            <a:xfrm>
              <a:off x="2726032" y="631717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1256" name="Shape 1256"/>
            <p:cNvSpPr/>
            <p:nvPr/>
          </p:nvSpPr>
          <p:spPr>
            <a:xfrm>
              <a:off x="3313005" y="631717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1257" name="Shape 1257"/>
            <p:cNvSpPr/>
            <p:nvPr/>
          </p:nvSpPr>
          <p:spPr>
            <a:xfrm>
              <a:off x="3899979" y="6317174"/>
              <a:ext cx="507454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1258" name="Shape 1258"/>
            <p:cNvSpPr/>
            <p:nvPr/>
          </p:nvSpPr>
          <p:spPr>
            <a:xfrm>
              <a:off x="4486952" y="6317174"/>
              <a:ext cx="507454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1259" name="Shape 1259"/>
            <p:cNvSpPr/>
            <p:nvPr/>
          </p:nvSpPr>
          <p:spPr>
            <a:xfrm>
              <a:off x="5073925" y="631717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1260" name="Shape 1260"/>
            <p:cNvSpPr/>
            <p:nvPr/>
          </p:nvSpPr>
          <p:spPr>
            <a:xfrm>
              <a:off x="5660898" y="631717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1261" name="Shape 1261"/>
            <p:cNvSpPr/>
            <p:nvPr/>
          </p:nvSpPr>
          <p:spPr>
            <a:xfrm>
              <a:off x="1544523" y="6851096"/>
              <a:ext cx="517521" cy="5950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5719" tIns="35719" rIns="35719" bIns="35719" anchor="ctr">
              <a:spAutoFit/>
            </a:bodyPr>
            <a:lstStyle>
              <a:lvl1pPr>
                <a:defRPr sz="3200"/>
              </a:lvl1pPr>
            </a:lstStyle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sz="2250"/>
                <a:t>48</a:t>
              </a:r>
            </a:p>
          </p:txBody>
        </p:sp>
        <p:sp>
          <p:nvSpPr>
            <p:cNvPr id="1262" name="Shape 1262"/>
            <p:cNvSpPr/>
            <p:nvPr/>
          </p:nvSpPr>
          <p:spPr>
            <a:xfrm>
              <a:off x="5653336" y="6851096"/>
              <a:ext cx="517521" cy="5950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5719" tIns="35719" rIns="35719" bIns="35719" anchor="ctr">
              <a:spAutoFit/>
            </a:bodyPr>
            <a:lstStyle>
              <a:lvl1pPr>
                <a:defRPr sz="3200"/>
              </a:lvl1pPr>
            </a:lstStyle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sz="2250"/>
                <a:t>55</a:t>
              </a:r>
            </a:p>
          </p:txBody>
        </p:sp>
        <p:sp>
          <p:nvSpPr>
            <p:cNvPr id="1263" name="Shape 1263"/>
            <p:cNvSpPr/>
            <p:nvPr/>
          </p:nvSpPr>
          <p:spPr>
            <a:xfrm>
              <a:off x="7062407" y="631717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1264" name="Shape 1264"/>
            <p:cNvSpPr/>
            <p:nvPr/>
          </p:nvSpPr>
          <p:spPr>
            <a:xfrm>
              <a:off x="7649381" y="631717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1265" name="Shape 1265"/>
            <p:cNvSpPr/>
            <p:nvPr/>
          </p:nvSpPr>
          <p:spPr>
            <a:xfrm>
              <a:off x="8236353" y="631717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1266" name="Shape 1266"/>
            <p:cNvSpPr/>
            <p:nvPr/>
          </p:nvSpPr>
          <p:spPr>
            <a:xfrm>
              <a:off x="8823327" y="631717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1267" name="Shape 1267"/>
            <p:cNvSpPr/>
            <p:nvPr/>
          </p:nvSpPr>
          <p:spPr>
            <a:xfrm>
              <a:off x="9410300" y="631717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1268" name="Shape 1268"/>
            <p:cNvSpPr/>
            <p:nvPr/>
          </p:nvSpPr>
          <p:spPr>
            <a:xfrm>
              <a:off x="9997273" y="631717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1269" name="Shape 1269"/>
            <p:cNvSpPr/>
            <p:nvPr/>
          </p:nvSpPr>
          <p:spPr>
            <a:xfrm>
              <a:off x="10584247" y="6317174"/>
              <a:ext cx="507454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1270" name="Shape 1270"/>
            <p:cNvSpPr/>
            <p:nvPr/>
          </p:nvSpPr>
          <p:spPr>
            <a:xfrm>
              <a:off x="11171219" y="631717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1271" name="Shape 1271"/>
            <p:cNvSpPr/>
            <p:nvPr/>
          </p:nvSpPr>
          <p:spPr>
            <a:xfrm>
              <a:off x="7054844" y="6851096"/>
              <a:ext cx="517521" cy="5950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5719" tIns="35719" rIns="35719" bIns="35719" anchor="ctr">
              <a:spAutoFit/>
            </a:bodyPr>
            <a:lstStyle>
              <a:lvl1pPr>
                <a:defRPr sz="3200"/>
              </a:lvl1pPr>
            </a:lstStyle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sz="2250"/>
                <a:t>56</a:t>
              </a:r>
            </a:p>
          </p:txBody>
        </p:sp>
        <p:sp>
          <p:nvSpPr>
            <p:cNvPr id="1272" name="Shape 1272"/>
            <p:cNvSpPr/>
            <p:nvPr/>
          </p:nvSpPr>
          <p:spPr>
            <a:xfrm>
              <a:off x="11163657" y="6851096"/>
              <a:ext cx="517521" cy="5950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5719" tIns="35719" rIns="35719" bIns="35719" anchor="ctr">
              <a:spAutoFit/>
            </a:bodyPr>
            <a:lstStyle>
              <a:lvl1pPr>
                <a:defRPr sz="3200"/>
              </a:lvl1pPr>
            </a:lstStyle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sz="2250"/>
                <a:t>63</a:t>
              </a:r>
            </a:p>
          </p:txBody>
        </p:sp>
        <p:sp>
          <p:nvSpPr>
            <p:cNvPr id="1273" name="Shape 1273"/>
            <p:cNvSpPr/>
            <p:nvPr/>
          </p:nvSpPr>
          <p:spPr>
            <a:xfrm>
              <a:off x="1552086" y="2888174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1274" name="Shape 1274"/>
            <p:cNvSpPr/>
            <p:nvPr/>
          </p:nvSpPr>
          <p:spPr>
            <a:xfrm>
              <a:off x="2139059" y="2888174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1275" name="Shape 1275"/>
            <p:cNvSpPr/>
            <p:nvPr/>
          </p:nvSpPr>
          <p:spPr>
            <a:xfrm>
              <a:off x="2726032" y="2888174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1276" name="Shape 1276"/>
            <p:cNvSpPr/>
            <p:nvPr/>
          </p:nvSpPr>
          <p:spPr>
            <a:xfrm>
              <a:off x="3313005" y="2888174"/>
              <a:ext cx="507455" cy="562381"/>
            </a:xfrm>
            <a:prstGeom prst="rect">
              <a:avLst/>
            </a:prstGeom>
            <a:solidFill>
              <a:srgbClr val="308B16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I</a:t>
              </a:r>
            </a:p>
          </p:txBody>
        </p:sp>
        <p:sp>
          <p:nvSpPr>
            <p:cNvPr id="1277" name="Shape 1277"/>
            <p:cNvSpPr/>
            <p:nvPr/>
          </p:nvSpPr>
          <p:spPr>
            <a:xfrm>
              <a:off x="3899979" y="2888174"/>
              <a:ext cx="507454" cy="562381"/>
            </a:xfrm>
            <a:prstGeom prst="rect">
              <a:avLst/>
            </a:prstGeom>
            <a:solidFill>
              <a:srgbClr val="308B16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I</a:t>
              </a:r>
            </a:p>
          </p:txBody>
        </p:sp>
        <p:sp>
          <p:nvSpPr>
            <p:cNvPr id="1278" name="Shape 1278"/>
            <p:cNvSpPr/>
            <p:nvPr/>
          </p:nvSpPr>
          <p:spPr>
            <a:xfrm>
              <a:off x="4486952" y="2888174"/>
              <a:ext cx="507454" cy="562381"/>
            </a:xfrm>
            <a:prstGeom prst="rect">
              <a:avLst/>
            </a:prstGeom>
            <a:solidFill>
              <a:srgbClr val="308B16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I</a:t>
              </a:r>
            </a:p>
          </p:txBody>
        </p:sp>
        <p:sp>
          <p:nvSpPr>
            <p:cNvPr id="1279" name="Shape 1279"/>
            <p:cNvSpPr/>
            <p:nvPr/>
          </p:nvSpPr>
          <p:spPr>
            <a:xfrm>
              <a:off x="5073925" y="2888174"/>
              <a:ext cx="507455" cy="562381"/>
            </a:xfrm>
            <a:prstGeom prst="rect">
              <a:avLst/>
            </a:prstGeom>
            <a:solidFill>
              <a:srgbClr val="308B16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I</a:t>
              </a:r>
            </a:p>
          </p:txBody>
        </p:sp>
        <p:sp>
          <p:nvSpPr>
            <p:cNvPr id="1280" name="Shape 1280"/>
            <p:cNvSpPr/>
            <p:nvPr/>
          </p:nvSpPr>
          <p:spPr>
            <a:xfrm>
              <a:off x="5660898" y="2888174"/>
              <a:ext cx="507455" cy="562381"/>
            </a:xfrm>
            <a:prstGeom prst="rect">
              <a:avLst/>
            </a:prstGeom>
            <a:solidFill>
              <a:srgbClr val="308B16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0178326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6" name="Shape 144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91414">
              <a:defRPr sz="536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769" dirty="0"/>
              <a:t>Opportunity for Inconsistency</a:t>
            </a:r>
          </a:p>
        </p:txBody>
      </p:sp>
      <p:grpSp>
        <p:nvGrpSpPr>
          <p:cNvPr id="83" name="Group 82"/>
          <p:cNvGrpSpPr/>
          <p:nvPr/>
        </p:nvGrpSpPr>
        <p:grpSpPr>
          <a:xfrm>
            <a:off x="2339464" y="1970522"/>
            <a:ext cx="7127336" cy="3204813"/>
            <a:chOff x="1431543" y="2585164"/>
            <a:chExt cx="10136655" cy="4557957"/>
          </a:xfrm>
        </p:grpSpPr>
        <p:sp>
          <p:nvSpPr>
            <p:cNvPr id="1447" name="Shape 1447"/>
            <p:cNvSpPr/>
            <p:nvPr/>
          </p:nvSpPr>
          <p:spPr>
            <a:xfrm>
              <a:off x="1536541" y="3119085"/>
              <a:ext cx="310057" cy="5950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5719" tIns="35719" rIns="35719" bIns="35719" anchor="ctr">
              <a:spAutoFit/>
            </a:bodyPr>
            <a:lstStyle>
              <a:lvl1pPr>
                <a:defRPr sz="3200"/>
              </a:lvl1pPr>
            </a:lstStyle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sz="2250" dirty="0"/>
                <a:t>0</a:t>
              </a:r>
            </a:p>
          </p:txBody>
        </p:sp>
        <p:sp>
          <p:nvSpPr>
            <p:cNvPr id="1448" name="Shape 1448"/>
            <p:cNvSpPr/>
            <p:nvPr/>
          </p:nvSpPr>
          <p:spPr>
            <a:xfrm>
              <a:off x="5645353" y="3119085"/>
              <a:ext cx="310057" cy="5950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5719" tIns="35719" rIns="35719" bIns="35719" anchor="ctr">
              <a:spAutoFit/>
            </a:bodyPr>
            <a:lstStyle>
              <a:lvl1pPr>
                <a:defRPr sz="3200"/>
              </a:lvl1pPr>
            </a:lstStyle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sz="2250"/>
                <a:t>7</a:t>
              </a:r>
            </a:p>
          </p:txBody>
        </p:sp>
        <p:sp>
          <p:nvSpPr>
            <p:cNvPr id="1449" name="Shape 1449"/>
            <p:cNvSpPr/>
            <p:nvPr/>
          </p:nvSpPr>
          <p:spPr>
            <a:xfrm>
              <a:off x="6949427" y="258516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1450" name="Shape 1450"/>
            <p:cNvSpPr/>
            <p:nvPr/>
          </p:nvSpPr>
          <p:spPr>
            <a:xfrm>
              <a:off x="7536400" y="258516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1451" name="Shape 1451"/>
            <p:cNvSpPr/>
            <p:nvPr/>
          </p:nvSpPr>
          <p:spPr>
            <a:xfrm>
              <a:off x="8123373" y="258516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1452" name="Shape 1452"/>
            <p:cNvSpPr/>
            <p:nvPr/>
          </p:nvSpPr>
          <p:spPr>
            <a:xfrm>
              <a:off x="8710346" y="258516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1453" name="Shape 1453"/>
            <p:cNvSpPr/>
            <p:nvPr/>
          </p:nvSpPr>
          <p:spPr>
            <a:xfrm>
              <a:off x="9297320" y="2585164"/>
              <a:ext cx="507454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1454" name="Shape 1454"/>
            <p:cNvSpPr/>
            <p:nvPr/>
          </p:nvSpPr>
          <p:spPr>
            <a:xfrm>
              <a:off x="9884293" y="258516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1455" name="Shape 1455"/>
            <p:cNvSpPr/>
            <p:nvPr/>
          </p:nvSpPr>
          <p:spPr>
            <a:xfrm>
              <a:off x="10471266" y="258516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1456" name="Shape 1456"/>
            <p:cNvSpPr/>
            <p:nvPr/>
          </p:nvSpPr>
          <p:spPr>
            <a:xfrm>
              <a:off x="11058239" y="258516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1457" name="Shape 1457"/>
            <p:cNvSpPr/>
            <p:nvPr/>
          </p:nvSpPr>
          <p:spPr>
            <a:xfrm>
              <a:off x="7046862" y="3119085"/>
              <a:ext cx="310057" cy="5950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5719" tIns="35719" rIns="35719" bIns="35719" anchor="ctr">
              <a:spAutoFit/>
            </a:bodyPr>
            <a:lstStyle>
              <a:lvl1pPr>
                <a:defRPr sz="3200"/>
              </a:lvl1pPr>
            </a:lstStyle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sz="2250"/>
                <a:t>8</a:t>
              </a:r>
            </a:p>
          </p:txBody>
        </p:sp>
        <p:sp>
          <p:nvSpPr>
            <p:cNvPr id="1458" name="Shape 1458"/>
            <p:cNvSpPr/>
            <p:nvPr/>
          </p:nvSpPr>
          <p:spPr>
            <a:xfrm>
              <a:off x="11050677" y="3119085"/>
              <a:ext cx="517521" cy="5950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5719" tIns="35719" rIns="35719" bIns="35719" anchor="ctr">
              <a:spAutoFit/>
            </a:bodyPr>
            <a:lstStyle>
              <a:lvl1pPr>
                <a:defRPr sz="3200"/>
              </a:lvl1pPr>
            </a:lstStyle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sz="2250"/>
                <a:t>15</a:t>
              </a:r>
            </a:p>
          </p:txBody>
        </p:sp>
        <p:sp>
          <p:nvSpPr>
            <p:cNvPr id="1459" name="Shape 1459"/>
            <p:cNvSpPr/>
            <p:nvPr/>
          </p:nvSpPr>
          <p:spPr>
            <a:xfrm>
              <a:off x="1439106" y="372816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1460" name="Shape 1460"/>
            <p:cNvSpPr/>
            <p:nvPr/>
          </p:nvSpPr>
          <p:spPr>
            <a:xfrm>
              <a:off x="2026079" y="372816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1461" name="Shape 1461"/>
            <p:cNvSpPr/>
            <p:nvPr/>
          </p:nvSpPr>
          <p:spPr>
            <a:xfrm>
              <a:off x="2613052" y="372816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1462" name="Shape 1462"/>
            <p:cNvSpPr/>
            <p:nvPr/>
          </p:nvSpPr>
          <p:spPr>
            <a:xfrm>
              <a:off x="3200025" y="372816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1463" name="Shape 1463"/>
            <p:cNvSpPr/>
            <p:nvPr/>
          </p:nvSpPr>
          <p:spPr>
            <a:xfrm>
              <a:off x="3786999" y="3728164"/>
              <a:ext cx="507454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1464" name="Shape 1464"/>
            <p:cNvSpPr/>
            <p:nvPr/>
          </p:nvSpPr>
          <p:spPr>
            <a:xfrm>
              <a:off x="4373972" y="3728164"/>
              <a:ext cx="507454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1465" name="Shape 1465"/>
            <p:cNvSpPr/>
            <p:nvPr/>
          </p:nvSpPr>
          <p:spPr>
            <a:xfrm>
              <a:off x="4960945" y="372816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1466" name="Shape 1466"/>
            <p:cNvSpPr/>
            <p:nvPr/>
          </p:nvSpPr>
          <p:spPr>
            <a:xfrm>
              <a:off x="5547918" y="372816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1467" name="Shape 1467"/>
            <p:cNvSpPr/>
            <p:nvPr/>
          </p:nvSpPr>
          <p:spPr>
            <a:xfrm>
              <a:off x="1431543" y="4262085"/>
              <a:ext cx="517521" cy="5950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5719" tIns="35719" rIns="35719" bIns="35719" anchor="ctr">
              <a:spAutoFit/>
            </a:bodyPr>
            <a:lstStyle>
              <a:lvl1pPr>
                <a:defRPr sz="3200"/>
              </a:lvl1pPr>
            </a:lstStyle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sz="2250"/>
                <a:t>16</a:t>
              </a:r>
            </a:p>
          </p:txBody>
        </p:sp>
        <p:sp>
          <p:nvSpPr>
            <p:cNvPr id="1468" name="Shape 1468"/>
            <p:cNvSpPr/>
            <p:nvPr/>
          </p:nvSpPr>
          <p:spPr>
            <a:xfrm>
              <a:off x="5540356" y="4262085"/>
              <a:ext cx="517521" cy="5950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5719" tIns="35719" rIns="35719" bIns="35719" anchor="ctr">
              <a:spAutoFit/>
            </a:bodyPr>
            <a:lstStyle>
              <a:lvl1pPr>
                <a:defRPr sz="3200"/>
              </a:lvl1pPr>
            </a:lstStyle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sz="2250"/>
                <a:t>23</a:t>
              </a:r>
            </a:p>
          </p:txBody>
        </p:sp>
        <p:sp>
          <p:nvSpPr>
            <p:cNvPr id="1469" name="Shape 1469"/>
            <p:cNvSpPr/>
            <p:nvPr/>
          </p:nvSpPr>
          <p:spPr>
            <a:xfrm>
              <a:off x="6949427" y="372816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1470" name="Shape 1470"/>
            <p:cNvSpPr/>
            <p:nvPr/>
          </p:nvSpPr>
          <p:spPr>
            <a:xfrm>
              <a:off x="7536401" y="372816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1471" name="Shape 1471"/>
            <p:cNvSpPr/>
            <p:nvPr/>
          </p:nvSpPr>
          <p:spPr>
            <a:xfrm>
              <a:off x="8123373" y="372816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1472" name="Shape 1472"/>
            <p:cNvSpPr/>
            <p:nvPr/>
          </p:nvSpPr>
          <p:spPr>
            <a:xfrm>
              <a:off x="8710347" y="372816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1473" name="Shape 1473"/>
            <p:cNvSpPr/>
            <p:nvPr/>
          </p:nvSpPr>
          <p:spPr>
            <a:xfrm>
              <a:off x="9297320" y="372816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1474" name="Shape 1474"/>
            <p:cNvSpPr/>
            <p:nvPr/>
          </p:nvSpPr>
          <p:spPr>
            <a:xfrm>
              <a:off x="9884293" y="372816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1475" name="Shape 1475"/>
            <p:cNvSpPr/>
            <p:nvPr/>
          </p:nvSpPr>
          <p:spPr>
            <a:xfrm>
              <a:off x="10471267" y="3728164"/>
              <a:ext cx="507454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1476" name="Shape 1476"/>
            <p:cNvSpPr/>
            <p:nvPr/>
          </p:nvSpPr>
          <p:spPr>
            <a:xfrm>
              <a:off x="11058239" y="372816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1477" name="Shape 1477"/>
            <p:cNvSpPr/>
            <p:nvPr/>
          </p:nvSpPr>
          <p:spPr>
            <a:xfrm>
              <a:off x="6941864" y="4262085"/>
              <a:ext cx="517521" cy="5950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5719" tIns="35719" rIns="35719" bIns="35719" anchor="ctr">
              <a:spAutoFit/>
            </a:bodyPr>
            <a:lstStyle>
              <a:lvl1pPr>
                <a:defRPr sz="3200"/>
              </a:lvl1pPr>
            </a:lstStyle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sz="2250"/>
                <a:t>24</a:t>
              </a:r>
            </a:p>
          </p:txBody>
        </p:sp>
        <p:sp>
          <p:nvSpPr>
            <p:cNvPr id="1478" name="Shape 1478"/>
            <p:cNvSpPr/>
            <p:nvPr/>
          </p:nvSpPr>
          <p:spPr>
            <a:xfrm>
              <a:off x="11050677" y="4262085"/>
              <a:ext cx="517521" cy="5950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5719" tIns="35719" rIns="35719" bIns="35719" anchor="ctr">
              <a:spAutoFit/>
            </a:bodyPr>
            <a:lstStyle>
              <a:lvl1pPr>
                <a:defRPr sz="3200"/>
              </a:lvl1pPr>
            </a:lstStyle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sz="2250"/>
                <a:t>31</a:t>
              </a:r>
            </a:p>
          </p:txBody>
        </p:sp>
        <p:sp>
          <p:nvSpPr>
            <p:cNvPr id="1479" name="Shape 1479"/>
            <p:cNvSpPr/>
            <p:nvPr/>
          </p:nvSpPr>
          <p:spPr>
            <a:xfrm>
              <a:off x="1439106" y="487116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1480" name="Shape 1480"/>
            <p:cNvSpPr/>
            <p:nvPr/>
          </p:nvSpPr>
          <p:spPr>
            <a:xfrm>
              <a:off x="2026079" y="487116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1481" name="Shape 1481"/>
            <p:cNvSpPr/>
            <p:nvPr/>
          </p:nvSpPr>
          <p:spPr>
            <a:xfrm>
              <a:off x="2613052" y="487116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1482" name="Shape 1482"/>
            <p:cNvSpPr/>
            <p:nvPr/>
          </p:nvSpPr>
          <p:spPr>
            <a:xfrm>
              <a:off x="3200025" y="487116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1483" name="Shape 1483"/>
            <p:cNvSpPr/>
            <p:nvPr/>
          </p:nvSpPr>
          <p:spPr>
            <a:xfrm>
              <a:off x="3786999" y="4871164"/>
              <a:ext cx="507454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1484" name="Shape 1484"/>
            <p:cNvSpPr/>
            <p:nvPr/>
          </p:nvSpPr>
          <p:spPr>
            <a:xfrm>
              <a:off x="4373972" y="4871164"/>
              <a:ext cx="507454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1485" name="Shape 1485"/>
            <p:cNvSpPr/>
            <p:nvPr/>
          </p:nvSpPr>
          <p:spPr>
            <a:xfrm>
              <a:off x="4960945" y="487116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1486" name="Shape 1486"/>
            <p:cNvSpPr/>
            <p:nvPr/>
          </p:nvSpPr>
          <p:spPr>
            <a:xfrm>
              <a:off x="5547918" y="487116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1487" name="Shape 1487"/>
            <p:cNvSpPr/>
            <p:nvPr/>
          </p:nvSpPr>
          <p:spPr>
            <a:xfrm>
              <a:off x="1431543" y="5405085"/>
              <a:ext cx="517521" cy="5950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5719" tIns="35719" rIns="35719" bIns="35719" anchor="ctr">
              <a:spAutoFit/>
            </a:bodyPr>
            <a:lstStyle>
              <a:lvl1pPr>
                <a:defRPr sz="3200"/>
              </a:lvl1pPr>
            </a:lstStyle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sz="2250"/>
                <a:t>32</a:t>
              </a:r>
            </a:p>
          </p:txBody>
        </p:sp>
        <p:sp>
          <p:nvSpPr>
            <p:cNvPr id="1488" name="Shape 1488"/>
            <p:cNvSpPr/>
            <p:nvPr/>
          </p:nvSpPr>
          <p:spPr>
            <a:xfrm>
              <a:off x="5540356" y="5405085"/>
              <a:ext cx="517521" cy="5950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5719" tIns="35719" rIns="35719" bIns="35719" anchor="ctr">
              <a:spAutoFit/>
            </a:bodyPr>
            <a:lstStyle>
              <a:lvl1pPr>
                <a:defRPr sz="3200"/>
              </a:lvl1pPr>
            </a:lstStyle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sz="2250"/>
                <a:t>39</a:t>
              </a:r>
            </a:p>
          </p:txBody>
        </p:sp>
        <p:sp>
          <p:nvSpPr>
            <p:cNvPr id="1489" name="Shape 1489"/>
            <p:cNvSpPr/>
            <p:nvPr/>
          </p:nvSpPr>
          <p:spPr>
            <a:xfrm>
              <a:off x="6949427" y="487116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1490" name="Shape 1490"/>
            <p:cNvSpPr/>
            <p:nvPr/>
          </p:nvSpPr>
          <p:spPr>
            <a:xfrm>
              <a:off x="7536401" y="487116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1491" name="Shape 1491"/>
            <p:cNvSpPr/>
            <p:nvPr/>
          </p:nvSpPr>
          <p:spPr>
            <a:xfrm>
              <a:off x="8123373" y="487116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1492" name="Shape 1492"/>
            <p:cNvSpPr/>
            <p:nvPr/>
          </p:nvSpPr>
          <p:spPr>
            <a:xfrm>
              <a:off x="8710347" y="487116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1493" name="Shape 1493"/>
            <p:cNvSpPr/>
            <p:nvPr/>
          </p:nvSpPr>
          <p:spPr>
            <a:xfrm>
              <a:off x="9297320" y="487116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1494" name="Shape 1494"/>
            <p:cNvSpPr/>
            <p:nvPr/>
          </p:nvSpPr>
          <p:spPr>
            <a:xfrm>
              <a:off x="9884293" y="487116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1495" name="Shape 1495"/>
            <p:cNvSpPr/>
            <p:nvPr/>
          </p:nvSpPr>
          <p:spPr>
            <a:xfrm>
              <a:off x="10471267" y="4871164"/>
              <a:ext cx="507454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1496" name="Shape 1496"/>
            <p:cNvSpPr/>
            <p:nvPr/>
          </p:nvSpPr>
          <p:spPr>
            <a:xfrm>
              <a:off x="11058239" y="487116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1497" name="Shape 1497"/>
            <p:cNvSpPr/>
            <p:nvPr/>
          </p:nvSpPr>
          <p:spPr>
            <a:xfrm>
              <a:off x="6941864" y="5405085"/>
              <a:ext cx="517521" cy="5950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5719" tIns="35719" rIns="35719" bIns="35719" anchor="ctr">
              <a:spAutoFit/>
            </a:bodyPr>
            <a:lstStyle>
              <a:lvl1pPr>
                <a:defRPr sz="3200"/>
              </a:lvl1pPr>
            </a:lstStyle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sz="2250"/>
                <a:t>40</a:t>
              </a:r>
            </a:p>
          </p:txBody>
        </p:sp>
        <p:sp>
          <p:nvSpPr>
            <p:cNvPr id="1498" name="Shape 1498"/>
            <p:cNvSpPr/>
            <p:nvPr/>
          </p:nvSpPr>
          <p:spPr>
            <a:xfrm>
              <a:off x="11050677" y="5405085"/>
              <a:ext cx="517521" cy="5950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5719" tIns="35719" rIns="35719" bIns="35719" anchor="ctr">
              <a:spAutoFit/>
            </a:bodyPr>
            <a:lstStyle>
              <a:lvl1pPr>
                <a:defRPr sz="3200"/>
              </a:lvl1pPr>
            </a:lstStyle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sz="2250"/>
                <a:t>47</a:t>
              </a:r>
            </a:p>
          </p:txBody>
        </p:sp>
        <p:sp>
          <p:nvSpPr>
            <p:cNvPr id="1499" name="Shape 1499"/>
            <p:cNvSpPr/>
            <p:nvPr/>
          </p:nvSpPr>
          <p:spPr>
            <a:xfrm>
              <a:off x="1439106" y="601416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1500" name="Shape 1500"/>
            <p:cNvSpPr/>
            <p:nvPr/>
          </p:nvSpPr>
          <p:spPr>
            <a:xfrm>
              <a:off x="2026079" y="601416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1501" name="Shape 1501"/>
            <p:cNvSpPr/>
            <p:nvPr/>
          </p:nvSpPr>
          <p:spPr>
            <a:xfrm>
              <a:off x="2613052" y="601416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1502" name="Shape 1502"/>
            <p:cNvSpPr/>
            <p:nvPr/>
          </p:nvSpPr>
          <p:spPr>
            <a:xfrm>
              <a:off x="3200025" y="601416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1503" name="Shape 1503"/>
            <p:cNvSpPr/>
            <p:nvPr/>
          </p:nvSpPr>
          <p:spPr>
            <a:xfrm>
              <a:off x="3786999" y="6014164"/>
              <a:ext cx="507454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1504" name="Shape 1504"/>
            <p:cNvSpPr/>
            <p:nvPr/>
          </p:nvSpPr>
          <p:spPr>
            <a:xfrm>
              <a:off x="4373972" y="6014164"/>
              <a:ext cx="507454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1505" name="Shape 1505"/>
            <p:cNvSpPr/>
            <p:nvPr/>
          </p:nvSpPr>
          <p:spPr>
            <a:xfrm>
              <a:off x="4960945" y="601416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1506" name="Shape 1506"/>
            <p:cNvSpPr/>
            <p:nvPr/>
          </p:nvSpPr>
          <p:spPr>
            <a:xfrm>
              <a:off x="5547918" y="601416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1507" name="Shape 1507"/>
            <p:cNvSpPr/>
            <p:nvPr/>
          </p:nvSpPr>
          <p:spPr>
            <a:xfrm>
              <a:off x="1431543" y="6548086"/>
              <a:ext cx="517521" cy="5950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5719" tIns="35719" rIns="35719" bIns="35719" anchor="ctr">
              <a:spAutoFit/>
            </a:bodyPr>
            <a:lstStyle>
              <a:lvl1pPr>
                <a:defRPr sz="3200"/>
              </a:lvl1pPr>
            </a:lstStyle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sz="2250"/>
                <a:t>48</a:t>
              </a:r>
            </a:p>
          </p:txBody>
        </p:sp>
        <p:sp>
          <p:nvSpPr>
            <p:cNvPr id="1508" name="Shape 1508"/>
            <p:cNvSpPr/>
            <p:nvPr/>
          </p:nvSpPr>
          <p:spPr>
            <a:xfrm>
              <a:off x="5540356" y="6548086"/>
              <a:ext cx="517521" cy="5950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5719" tIns="35719" rIns="35719" bIns="35719" anchor="ctr">
              <a:spAutoFit/>
            </a:bodyPr>
            <a:lstStyle>
              <a:lvl1pPr>
                <a:defRPr sz="3200"/>
              </a:lvl1pPr>
            </a:lstStyle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sz="2250"/>
                <a:t>55</a:t>
              </a:r>
            </a:p>
          </p:txBody>
        </p:sp>
        <p:sp>
          <p:nvSpPr>
            <p:cNvPr id="1509" name="Shape 1509"/>
            <p:cNvSpPr/>
            <p:nvPr/>
          </p:nvSpPr>
          <p:spPr>
            <a:xfrm>
              <a:off x="6949427" y="601416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1510" name="Shape 1510"/>
            <p:cNvSpPr/>
            <p:nvPr/>
          </p:nvSpPr>
          <p:spPr>
            <a:xfrm>
              <a:off x="7536401" y="601416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1511" name="Shape 1511"/>
            <p:cNvSpPr/>
            <p:nvPr/>
          </p:nvSpPr>
          <p:spPr>
            <a:xfrm>
              <a:off x="8123373" y="601416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1512" name="Shape 1512"/>
            <p:cNvSpPr/>
            <p:nvPr/>
          </p:nvSpPr>
          <p:spPr>
            <a:xfrm>
              <a:off x="8710347" y="601416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1513" name="Shape 1513"/>
            <p:cNvSpPr/>
            <p:nvPr/>
          </p:nvSpPr>
          <p:spPr>
            <a:xfrm>
              <a:off x="9297320" y="601416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1514" name="Shape 1514"/>
            <p:cNvSpPr/>
            <p:nvPr/>
          </p:nvSpPr>
          <p:spPr>
            <a:xfrm>
              <a:off x="9884293" y="601416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1515" name="Shape 1515"/>
            <p:cNvSpPr/>
            <p:nvPr/>
          </p:nvSpPr>
          <p:spPr>
            <a:xfrm>
              <a:off x="10471267" y="6014164"/>
              <a:ext cx="507454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1516" name="Shape 1516"/>
            <p:cNvSpPr/>
            <p:nvPr/>
          </p:nvSpPr>
          <p:spPr>
            <a:xfrm>
              <a:off x="11058239" y="6014164"/>
              <a:ext cx="507455" cy="562381"/>
            </a:xfrm>
            <a:prstGeom prst="rect">
              <a:avLst/>
            </a:prstGeom>
            <a:solidFill>
              <a:srgbClr val="0065C1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1517" name="Shape 1517"/>
            <p:cNvSpPr/>
            <p:nvPr/>
          </p:nvSpPr>
          <p:spPr>
            <a:xfrm>
              <a:off x="6941864" y="6548086"/>
              <a:ext cx="517521" cy="5950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5719" tIns="35719" rIns="35719" bIns="35719" anchor="ctr">
              <a:spAutoFit/>
            </a:bodyPr>
            <a:lstStyle>
              <a:lvl1pPr>
                <a:defRPr sz="3200"/>
              </a:lvl1pPr>
            </a:lstStyle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sz="2250"/>
                <a:t>56</a:t>
              </a:r>
            </a:p>
          </p:txBody>
        </p:sp>
        <p:sp>
          <p:nvSpPr>
            <p:cNvPr id="1518" name="Shape 1518"/>
            <p:cNvSpPr/>
            <p:nvPr/>
          </p:nvSpPr>
          <p:spPr>
            <a:xfrm>
              <a:off x="11050677" y="6548086"/>
              <a:ext cx="517521" cy="5950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35719" tIns="35719" rIns="35719" bIns="35719" anchor="ctr">
              <a:spAutoFit/>
            </a:bodyPr>
            <a:lstStyle>
              <a:lvl1pPr>
                <a:defRPr sz="3200"/>
              </a:lvl1pPr>
            </a:lstStyle>
            <a:p>
              <a:pPr lvl="0" algn="ctr">
                <a:defRPr sz="1800">
                  <a:solidFill>
                    <a:srgbClr val="000000"/>
                  </a:solidFill>
                </a:defRPr>
              </a:pPr>
              <a:r>
                <a:rPr sz="2250"/>
                <a:t>63</a:t>
              </a:r>
            </a:p>
          </p:txBody>
        </p:sp>
        <p:sp>
          <p:nvSpPr>
            <p:cNvPr id="1519" name="Shape 1519"/>
            <p:cNvSpPr/>
            <p:nvPr/>
          </p:nvSpPr>
          <p:spPr>
            <a:xfrm>
              <a:off x="1439106" y="2585164"/>
              <a:ext cx="507455" cy="562381"/>
            </a:xfrm>
            <a:prstGeom prst="rect">
              <a:avLst/>
            </a:prstGeom>
            <a:solidFill>
              <a:srgbClr val="53585F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solidFill>
                    <a:srgbClr val="53585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1520" name="Shape 1520"/>
            <p:cNvSpPr/>
            <p:nvPr/>
          </p:nvSpPr>
          <p:spPr>
            <a:xfrm>
              <a:off x="2026079" y="2585164"/>
              <a:ext cx="507455" cy="562381"/>
            </a:xfrm>
            <a:prstGeom prst="rect">
              <a:avLst/>
            </a:prstGeom>
            <a:solidFill>
              <a:srgbClr val="971817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i</a:t>
              </a:r>
            </a:p>
          </p:txBody>
        </p:sp>
        <p:sp>
          <p:nvSpPr>
            <p:cNvPr id="1521" name="Shape 1521"/>
            <p:cNvSpPr/>
            <p:nvPr/>
          </p:nvSpPr>
          <p:spPr>
            <a:xfrm>
              <a:off x="2613052" y="2585164"/>
              <a:ext cx="507455" cy="562381"/>
            </a:xfrm>
            <a:prstGeom prst="rect">
              <a:avLst/>
            </a:prstGeom>
            <a:solidFill>
              <a:srgbClr val="BC8027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d</a:t>
              </a:r>
            </a:p>
          </p:txBody>
        </p:sp>
        <p:sp>
          <p:nvSpPr>
            <p:cNvPr id="1522" name="Shape 1522"/>
            <p:cNvSpPr/>
            <p:nvPr/>
          </p:nvSpPr>
          <p:spPr>
            <a:xfrm>
              <a:off x="3200025" y="2585164"/>
              <a:ext cx="507455" cy="562381"/>
            </a:xfrm>
            <a:prstGeom prst="rect">
              <a:avLst/>
            </a:prstGeom>
            <a:solidFill>
              <a:srgbClr val="308B16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I</a:t>
              </a:r>
            </a:p>
          </p:txBody>
        </p:sp>
        <p:sp>
          <p:nvSpPr>
            <p:cNvPr id="1523" name="Shape 1523"/>
            <p:cNvSpPr/>
            <p:nvPr/>
          </p:nvSpPr>
          <p:spPr>
            <a:xfrm>
              <a:off x="3786999" y="2585164"/>
              <a:ext cx="507454" cy="562381"/>
            </a:xfrm>
            <a:prstGeom prst="rect">
              <a:avLst/>
            </a:prstGeom>
            <a:solidFill>
              <a:srgbClr val="308B16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I</a:t>
              </a:r>
            </a:p>
          </p:txBody>
        </p:sp>
        <p:sp>
          <p:nvSpPr>
            <p:cNvPr id="1524" name="Shape 1524"/>
            <p:cNvSpPr/>
            <p:nvPr/>
          </p:nvSpPr>
          <p:spPr>
            <a:xfrm>
              <a:off x="4373972" y="2585164"/>
              <a:ext cx="507454" cy="562381"/>
            </a:xfrm>
            <a:prstGeom prst="rect">
              <a:avLst/>
            </a:prstGeom>
            <a:solidFill>
              <a:srgbClr val="308B16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I</a:t>
              </a:r>
            </a:p>
          </p:txBody>
        </p:sp>
        <p:sp>
          <p:nvSpPr>
            <p:cNvPr id="1525" name="Shape 1525"/>
            <p:cNvSpPr/>
            <p:nvPr/>
          </p:nvSpPr>
          <p:spPr>
            <a:xfrm>
              <a:off x="4960945" y="2585164"/>
              <a:ext cx="507455" cy="562381"/>
            </a:xfrm>
            <a:prstGeom prst="rect">
              <a:avLst/>
            </a:prstGeom>
            <a:solidFill>
              <a:srgbClr val="308B16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I</a:t>
              </a:r>
            </a:p>
          </p:txBody>
        </p:sp>
        <p:sp>
          <p:nvSpPr>
            <p:cNvPr id="1526" name="Shape 1526"/>
            <p:cNvSpPr/>
            <p:nvPr/>
          </p:nvSpPr>
          <p:spPr>
            <a:xfrm>
              <a:off x="5547918" y="2585164"/>
              <a:ext cx="507455" cy="562381"/>
            </a:xfrm>
            <a:prstGeom prst="rect">
              <a:avLst/>
            </a:prstGeom>
            <a:solidFill>
              <a:srgbClr val="308B16"/>
            </a:solidFill>
            <a:ln w="38100">
              <a:solidFill>
                <a:srgbClr val="FFFFF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0" tIns="0" rIns="0" bIns="0" anchor="ctr"/>
            <a:lstStyle>
              <a:lvl1pPr>
                <a:defRPr sz="3200" b="1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pPr lvl="0" algn="ctr">
                <a:defRPr sz="1800" b="0">
                  <a:solidFill>
                    <a:srgbClr val="000000"/>
                  </a:solidFill>
                </a:defRPr>
              </a:pPr>
              <a:r>
                <a:rPr sz="2250"/>
                <a:t>I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A8D2C35-C650-07FA-7F61-1F5B7D8CC719}"/>
              </a:ext>
            </a:extLst>
          </p:cNvPr>
          <p:cNvSpPr txBox="1"/>
          <p:nvPr/>
        </p:nvSpPr>
        <p:spPr>
          <a:xfrm>
            <a:off x="2757497" y="5560623"/>
            <a:ext cx="60515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</a:rPr>
              <a:t>(Need file system checking)</a:t>
            </a:r>
          </a:p>
        </p:txBody>
      </p:sp>
    </p:spTree>
    <p:extLst>
      <p:ext uri="{BB962C8B-B14F-4D97-AF65-F5344CB8AC3E}">
        <p14:creationId xmlns:p14="http://schemas.microsoft.com/office/powerpoint/2010/main" val="2644083303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1" name="Shape 153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56" dirty="0"/>
              <a:t>Superblock</a:t>
            </a:r>
          </a:p>
        </p:txBody>
      </p:sp>
      <p:sp>
        <p:nvSpPr>
          <p:cNvPr id="1532" name="Shape 1532"/>
          <p:cNvSpPr>
            <a:spLocks noGrp="1"/>
          </p:cNvSpPr>
          <p:nvPr>
            <p:ph type="body" idx="4294967295"/>
          </p:nvPr>
        </p:nvSpPr>
        <p:spPr>
          <a:xfrm>
            <a:off x="1902523" y="1553121"/>
            <a:ext cx="8504166" cy="4436102"/>
          </a:xfrm>
          <a:prstGeom prst="rect">
            <a:avLst/>
          </a:prstGeom>
        </p:spPr>
        <p:txBody>
          <a:bodyPr/>
          <a:lstStyle/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2672" dirty="0">
                <a:solidFill>
                  <a:srgbClr val="333333"/>
                </a:solidFill>
              </a:rPr>
              <a:t>Need to know basic FS </a:t>
            </a:r>
            <a:r>
              <a:rPr lang="en-US" sz="2672" dirty="0">
                <a:solidFill>
                  <a:srgbClr val="333333"/>
                </a:solidFill>
              </a:rPr>
              <a:t>configuration </a:t>
            </a:r>
            <a:r>
              <a:rPr sz="2672" dirty="0">
                <a:solidFill>
                  <a:srgbClr val="333333"/>
                </a:solidFill>
              </a:rPr>
              <a:t>metadata, like: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2672" dirty="0">
                <a:solidFill>
                  <a:srgbClr val="333333"/>
                </a:solidFill>
              </a:rPr>
              <a:t> - block size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2672" dirty="0">
                <a:solidFill>
                  <a:srgbClr val="333333"/>
                </a:solidFill>
              </a:rPr>
              <a:t> - </a:t>
            </a:r>
            <a:r>
              <a:rPr lang="en-US" sz="2672" dirty="0">
                <a:solidFill>
                  <a:srgbClr val="333333"/>
                </a:solidFill>
              </a:rPr>
              <a:t># of inodes</a:t>
            </a:r>
            <a:endParaRPr sz="2672" dirty="0">
              <a:solidFill>
                <a:srgbClr val="333333"/>
              </a:solidFill>
            </a:endParaRP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endParaRPr sz="2672" dirty="0">
              <a:solidFill>
                <a:srgbClr val="333333"/>
              </a:solidFill>
            </a:endParaRP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2672" dirty="0">
                <a:solidFill>
                  <a:srgbClr val="333333"/>
                </a:solidFill>
              </a:rPr>
              <a:t>Store this in superblock</a:t>
            </a:r>
          </a:p>
        </p:txBody>
      </p:sp>
    </p:spTree>
    <p:extLst>
      <p:ext uri="{BB962C8B-B14F-4D97-AF65-F5344CB8AC3E}">
        <p14:creationId xmlns:p14="http://schemas.microsoft.com/office/powerpoint/2010/main" val="1715982380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1" name="Shape 1531"/>
          <p:cNvSpPr>
            <a:spLocks noGrp="1"/>
          </p:cNvSpPr>
          <p:nvPr>
            <p:ph type="title"/>
          </p:nvPr>
        </p:nvSpPr>
        <p:spPr>
          <a:xfrm>
            <a:off x="2303463" y="63500"/>
            <a:ext cx="8259481" cy="1282700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56" dirty="0"/>
              <a:t>Superblock</a:t>
            </a:r>
            <a:r>
              <a:rPr lang="en-US" sz="4556" dirty="0"/>
              <a:t> – Real FS (also FUSE)</a:t>
            </a:r>
            <a:endParaRPr sz="4556" dirty="0"/>
          </a:p>
        </p:txBody>
      </p:sp>
      <p:sp>
        <p:nvSpPr>
          <p:cNvPr id="1532" name="Shape 1532"/>
          <p:cNvSpPr>
            <a:spLocks noGrp="1"/>
          </p:cNvSpPr>
          <p:nvPr>
            <p:ph type="body" idx="4294967295"/>
          </p:nvPr>
        </p:nvSpPr>
        <p:spPr>
          <a:xfrm>
            <a:off x="1902523" y="1553121"/>
            <a:ext cx="8504166" cy="4436102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None/>
              <a:defRPr sz="1800">
                <a:solidFill>
                  <a:srgbClr val="000000"/>
                </a:solidFill>
              </a:defRPr>
            </a:pPr>
            <a:r>
              <a:rPr lang="en-US" sz="2672" dirty="0">
                <a:solidFill>
                  <a:srgbClr val="333333"/>
                </a:solidFill>
              </a:rPr>
              <a:t>Struct superblock{</a:t>
            </a:r>
          </a:p>
          <a:p>
            <a:pPr>
              <a:buNone/>
              <a:defRPr sz="1800">
                <a:solidFill>
                  <a:srgbClr val="000000"/>
                </a:solidFill>
              </a:defRPr>
            </a:pPr>
            <a:r>
              <a:rPr lang="en-US" sz="2672" dirty="0">
                <a:solidFill>
                  <a:srgbClr val="333333"/>
                </a:solidFill>
              </a:rPr>
              <a:t> 	 start address of inode bitmap</a:t>
            </a:r>
          </a:p>
          <a:p>
            <a:pPr>
              <a:buNone/>
              <a:defRPr sz="1800">
                <a:solidFill>
                  <a:srgbClr val="000000"/>
                </a:solidFill>
              </a:defRPr>
            </a:pPr>
            <a:r>
              <a:rPr lang="en-US" sz="2672" dirty="0">
                <a:solidFill>
                  <a:srgbClr val="333333"/>
                </a:solidFill>
              </a:rPr>
              <a:t>   start address of data block bitmap</a:t>
            </a:r>
          </a:p>
          <a:p>
            <a:pPr>
              <a:buNone/>
              <a:defRPr sz="1800">
                <a:solidFill>
                  <a:srgbClr val="000000"/>
                </a:solidFill>
              </a:defRPr>
            </a:pPr>
            <a:r>
              <a:rPr lang="en-US" sz="2672" dirty="0">
                <a:solidFill>
                  <a:srgbClr val="333333"/>
                </a:solidFill>
              </a:rPr>
              <a:t>   start address of inode region</a:t>
            </a:r>
          </a:p>
          <a:p>
            <a:pPr>
              <a:buNone/>
              <a:defRPr sz="1800">
                <a:solidFill>
                  <a:srgbClr val="000000"/>
                </a:solidFill>
              </a:defRPr>
            </a:pPr>
            <a:r>
              <a:rPr lang="en-US" sz="2672" dirty="0">
                <a:solidFill>
                  <a:srgbClr val="333333"/>
                </a:solidFill>
              </a:rPr>
              <a:t>   start address of data block region</a:t>
            </a:r>
          </a:p>
          <a:p>
            <a:pPr>
              <a:buNone/>
              <a:defRPr sz="1800">
                <a:solidFill>
                  <a:srgbClr val="000000"/>
                </a:solidFill>
              </a:defRPr>
            </a:pPr>
            <a:r>
              <a:rPr lang="en-US" sz="2672" dirty="0">
                <a:solidFill>
                  <a:srgbClr val="333333"/>
                </a:solidFill>
              </a:rPr>
              <a:t>   //Anything else that is required </a:t>
            </a:r>
          </a:p>
          <a:p>
            <a:pPr>
              <a:buNone/>
              <a:defRPr sz="1800">
                <a:solidFill>
                  <a:srgbClr val="000000"/>
                </a:solidFill>
              </a:defRPr>
            </a:pPr>
            <a:r>
              <a:rPr lang="en-US" sz="2672" dirty="0">
                <a:solidFill>
                  <a:srgbClr val="333333"/>
                </a:solidFill>
              </a:rPr>
              <a:t>}</a:t>
            </a:r>
            <a:endParaRPr sz="2672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3924783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6" name="Shape 1616"/>
          <p:cNvSpPr>
            <a:spLocks noGrp="1"/>
          </p:cNvSpPr>
          <p:nvPr>
            <p:ph type="title"/>
          </p:nvPr>
        </p:nvSpPr>
        <p:spPr>
          <a:xfrm>
            <a:off x="2193726" y="279582"/>
            <a:ext cx="7804547" cy="769302"/>
          </a:xfrm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556" dirty="0"/>
              <a:t>Super</a:t>
            </a:r>
            <a:r>
              <a:rPr lang="en-US" sz="4556" dirty="0"/>
              <a:t>b</a:t>
            </a:r>
            <a:r>
              <a:rPr sz="4556" dirty="0"/>
              <a:t>lock</a:t>
            </a:r>
          </a:p>
        </p:txBody>
      </p:sp>
      <p:sp>
        <p:nvSpPr>
          <p:cNvPr id="1617" name="Shape 1617"/>
          <p:cNvSpPr/>
          <p:nvPr/>
        </p:nvSpPr>
        <p:spPr>
          <a:xfrm>
            <a:off x="2594651" y="1813885"/>
            <a:ext cx="218009" cy="418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32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250"/>
              <a:t>0</a:t>
            </a:r>
          </a:p>
        </p:txBody>
      </p:sp>
      <p:sp>
        <p:nvSpPr>
          <p:cNvPr id="1618" name="Shape 1618"/>
          <p:cNvSpPr/>
          <p:nvPr/>
        </p:nvSpPr>
        <p:spPr>
          <a:xfrm>
            <a:off x="5483660" y="1813885"/>
            <a:ext cx="218009" cy="418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32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250"/>
              <a:t>7</a:t>
            </a:r>
          </a:p>
        </p:txBody>
      </p:sp>
      <p:sp>
        <p:nvSpPr>
          <p:cNvPr id="1619" name="Shape 1619"/>
          <p:cNvSpPr/>
          <p:nvPr/>
        </p:nvSpPr>
        <p:spPr>
          <a:xfrm>
            <a:off x="6410316" y="1438472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D</a:t>
            </a:r>
          </a:p>
        </p:txBody>
      </p:sp>
      <p:sp>
        <p:nvSpPr>
          <p:cNvPr id="1620" name="Shape 1620"/>
          <p:cNvSpPr/>
          <p:nvPr/>
        </p:nvSpPr>
        <p:spPr>
          <a:xfrm>
            <a:off x="6823032" y="1438472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D</a:t>
            </a:r>
          </a:p>
        </p:txBody>
      </p:sp>
      <p:sp>
        <p:nvSpPr>
          <p:cNvPr id="1621" name="Shape 1621"/>
          <p:cNvSpPr/>
          <p:nvPr/>
        </p:nvSpPr>
        <p:spPr>
          <a:xfrm>
            <a:off x="7235747" y="1438472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D</a:t>
            </a:r>
          </a:p>
        </p:txBody>
      </p:sp>
      <p:sp>
        <p:nvSpPr>
          <p:cNvPr id="1622" name="Shape 1622"/>
          <p:cNvSpPr/>
          <p:nvPr/>
        </p:nvSpPr>
        <p:spPr>
          <a:xfrm>
            <a:off x="7648463" y="1438472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D</a:t>
            </a:r>
          </a:p>
        </p:txBody>
      </p:sp>
      <p:sp>
        <p:nvSpPr>
          <p:cNvPr id="1623" name="Shape 1623"/>
          <p:cNvSpPr/>
          <p:nvPr/>
        </p:nvSpPr>
        <p:spPr>
          <a:xfrm>
            <a:off x="8061178" y="1438472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D</a:t>
            </a:r>
          </a:p>
        </p:txBody>
      </p:sp>
      <p:sp>
        <p:nvSpPr>
          <p:cNvPr id="1624" name="Shape 1624"/>
          <p:cNvSpPr/>
          <p:nvPr/>
        </p:nvSpPr>
        <p:spPr>
          <a:xfrm>
            <a:off x="8473894" y="1438472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D</a:t>
            </a:r>
          </a:p>
        </p:txBody>
      </p:sp>
      <p:sp>
        <p:nvSpPr>
          <p:cNvPr id="1625" name="Shape 1625"/>
          <p:cNvSpPr/>
          <p:nvPr/>
        </p:nvSpPr>
        <p:spPr>
          <a:xfrm>
            <a:off x="8886609" y="1438472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D</a:t>
            </a:r>
          </a:p>
        </p:txBody>
      </p:sp>
      <p:sp>
        <p:nvSpPr>
          <p:cNvPr id="1626" name="Shape 1626"/>
          <p:cNvSpPr/>
          <p:nvPr/>
        </p:nvSpPr>
        <p:spPr>
          <a:xfrm>
            <a:off x="9299325" y="1438472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D</a:t>
            </a:r>
          </a:p>
        </p:txBody>
      </p:sp>
      <p:sp>
        <p:nvSpPr>
          <p:cNvPr id="1627" name="Shape 1627"/>
          <p:cNvSpPr/>
          <p:nvPr/>
        </p:nvSpPr>
        <p:spPr>
          <a:xfrm>
            <a:off x="6469095" y="1813885"/>
            <a:ext cx="218009" cy="418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32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250"/>
              <a:t>8</a:t>
            </a:r>
          </a:p>
        </p:txBody>
      </p:sp>
      <p:sp>
        <p:nvSpPr>
          <p:cNvPr id="1628" name="Shape 1628"/>
          <p:cNvSpPr/>
          <p:nvPr/>
        </p:nvSpPr>
        <p:spPr>
          <a:xfrm>
            <a:off x="9278666" y="1813885"/>
            <a:ext cx="363882" cy="418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32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250"/>
              <a:t>15</a:t>
            </a:r>
          </a:p>
        </p:txBody>
      </p:sp>
      <p:sp>
        <p:nvSpPr>
          <p:cNvPr id="1629" name="Shape 1629"/>
          <p:cNvSpPr/>
          <p:nvPr/>
        </p:nvSpPr>
        <p:spPr>
          <a:xfrm>
            <a:off x="2535872" y="2242144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D</a:t>
            </a:r>
          </a:p>
        </p:txBody>
      </p:sp>
      <p:sp>
        <p:nvSpPr>
          <p:cNvPr id="1630" name="Shape 1630"/>
          <p:cNvSpPr/>
          <p:nvPr/>
        </p:nvSpPr>
        <p:spPr>
          <a:xfrm>
            <a:off x="2948587" y="2242144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D</a:t>
            </a:r>
          </a:p>
        </p:txBody>
      </p:sp>
      <p:sp>
        <p:nvSpPr>
          <p:cNvPr id="1631" name="Shape 1631"/>
          <p:cNvSpPr/>
          <p:nvPr/>
        </p:nvSpPr>
        <p:spPr>
          <a:xfrm>
            <a:off x="3361303" y="2242144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D</a:t>
            </a:r>
          </a:p>
        </p:txBody>
      </p:sp>
      <p:sp>
        <p:nvSpPr>
          <p:cNvPr id="1632" name="Shape 1632"/>
          <p:cNvSpPr/>
          <p:nvPr/>
        </p:nvSpPr>
        <p:spPr>
          <a:xfrm>
            <a:off x="3774018" y="2242144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D</a:t>
            </a:r>
          </a:p>
        </p:txBody>
      </p:sp>
      <p:sp>
        <p:nvSpPr>
          <p:cNvPr id="1633" name="Shape 1633"/>
          <p:cNvSpPr/>
          <p:nvPr/>
        </p:nvSpPr>
        <p:spPr>
          <a:xfrm>
            <a:off x="4186733" y="2242144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D</a:t>
            </a:r>
          </a:p>
        </p:txBody>
      </p:sp>
      <p:sp>
        <p:nvSpPr>
          <p:cNvPr id="1634" name="Shape 1634"/>
          <p:cNvSpPr/>
          <p:nvPr/>
        </p:nvSpPr>
        <p:spPr>
          <a:xfrm>
            <a:off x="4599449" y="2242144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D</a:t>
            </a:r>
          </a:p>
        </p:txBody>
      </p:sp>
      <p:sp>
        <p:nvSpPr>
          <p:cNvPr id="1635" name="Shape 1635"/>
          <p:cNvSpPr/>
          <p:nvPr/>
        </p:nvSpPr>
        <p:spPr>
          <a:xfrm>
            <a:off x="5012165" y="2242144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D</a:t>
            </a:r>
          </a:p>
        </p:txBody>
      </p:sp>
      <p:sp>
        <p:nvSpPr>
          <p:cNvPr id="1636" name="Shape 1636"/>
          <p:cNvSpPr/>
          <p:nvPr/>
        </p:nvSpPr>
        <p:spPr>
          <a:xfrm>
            <a:off x="5424880" y="2242144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D</a:t>
            </a:r>
          </a:p>
        </p:txBody>
      </p:sp>
      <p:sp>
        <p:nvSpPr>
          <p:cNvPr id="1637" name="Shape 1637"/>
          <p:cNvSpPr/>
          <p:nvPr/>
        </p:nvSpPr>
        <p:spPr>
          <a:xfrm>
            <a:off x="2515212" y="2617557"/>
            <a:ext cx="363882" cy="418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32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250"/>
              <a:t>16</a:t>
            </a:r>
          </a:p>
        </p:txBody>
      </p:sp>
      <p:sp>
        <p:nvSpPr>
          <p:cNvPr id="1638" name="Shape 1638"/>
          <p:cNvSpPr/>
          <p:nvPr/>
        </p:nvSpPr>
        <p:spPr>
          <a:xfrm>
            <a:off x="5404221" y="2617557"/>
            <a:ext cx="363882" cy="418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32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250"/>
              <a:t>23</a:t>
            </a:r>
          </a:p>
        </p:txBody>
      </p:sp>
      <p:sp>
        <p:nvSpPr>
          <p:cNvPr id="1639" name="Shape 1639"/>
          <p:cNvSpPr/>
          <p:nvPr/>
        </p:nvSpPr>
        <p:spPr>
          <a:xfrm>
            <a:off x="6410316" y="2242144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D</a:t>
            </a:r>
          </a:p>
        </p:txBody>
      </p:sp>
      <p:sp>
        <p:nvSpPr>
          <p:cNvPr id="1640" name="Shape 1640"/>
          <p:cNvSpPr/>
          <p:nvPr/>
        </p:nvSpPr>
        <p:spPr>
          <a:xfrm>
            <a:off x="6823032" y="2242144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D</a:t>
            </a:r>
          </a:p>
        </p:txBody>
      </p:sp>
      <p:sp>
        <p:nvSpPr>
          <p:cNvPr id="1641" name="Shape 1641"/>
          <p:cNvSpPr/>
          <p:nvPr/>
        </p:nvSpPr>
        <p:spPr>
          <a:xfrm>
            <a:off x="7235747" y="2242144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D</a:t>
            </a:r>
          </a:p>
        </p:txBody>
      </p:sp>
      <p:sp>
        <p:nvSpPr>
          <p:cNvPr id="1642" name="Shape 1642"/>
          <p:cNvSpPr/>
          <p:nvPr/>
        </p:nvSpPr>
        <p:spPr>
          <a:xfrm>
            <a:off x="7648463" y="2242144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D</a:t>
            </a:r>
          </a:p>
        </p:txBody>
      </p:sp>
      <p:sp>
        <p:nvSpPr>
          <p:cNvPr id="1643" name="Shape 1643"/>
          <p:cNvSpPr/>
          <p:nvPr/>
        </p:nvSpPr>
        <p:spPr>
          <a:xfrm>
            <a:off x="8061179" y="2242144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D</a:t>
            </a:r>
          </a:p>
        </p:txBody>
      </p:sp>
      <p:sp>
        <p:nvSpPr>
          <p:cNvPr id="1644" name="Shape 1644"/>
          <p:cNvSpPr/>
          <p:nvPr/>
        </p:nvSpPr>
        <p:spPr>
          <a:xfrm>
            <a:off x="8473894" y="2242144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D</a:t>
            </a:r>
          </a:p>
        </p:txBody>
      </p:sp>
      <p:sp>
        <p:nvSpPr>
          <p:cNvPr id="1645" name="Shape 1645"/>
          <p:cNvSpPr/>
          <p:nvPr/>
        </p:nvSpPr>
        <p:spPr>
          <a:xfrm>
            <a:off x="8886609" y="2242144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D</a:t>
            </a:r>
          </a:p>
        </p:txBody>
      </p:sp>
      <p:sp>
        <p:nvSpPr>
          <p:cNvPr id="1646" name="Shape 1646"/>
          <p:cNvSpPr/>
          <p:nvPr/>
        </p:nvSpPr>
        <p:spPr>
          <a:xfrm>
            <a:off x="9299325" y="2242144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D</a:t>
            </a:r>
          </a:p>
        </p:txBody>
      </p:sp>
      <p:sp>
        <p:nvSpPr>
          <p:cNvPr id="1647" name="Shape 1647"/>
          <p:cNvSpPr/>
          <p:nvPr/>
        </p:nvSpPr>
        <p:spPr>
          <a:xfrm>
            <a:off x="6389658" y="2617557"/>
            <a:ext cx="363882" cy="418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32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250"/>
              <a:t>24</a:t>
            </a:r>
          </a:p>
        </p:txBody>
      </p:sp>
      <p:sp>
        <p:nvSpPr>
          <p:cNvPr id="1648" name="Shape 1648"/>
          <p:cNvSpPr/>
          <p:nvPr/>
        </p:nvSpPr>
        <p:spPr>
          <a:xfrm>
            <a:off x="9278666" y="2617557"/>
            <a:ext cx="363882" cy="418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32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250"/>
              <a:t>31</a:t>
            </a:r>
          </a:p>
        </p:txBody>
      </p:sp>
      <p:sp>
        <p:nvSpPr>
          <p:cNvPr id="1649" name="Shape 1649"/>
          <p:cNvSpPr/>
          <p:nvPr/>
        </p:nvSpPr>
        <p:spPr>
          <a:xfrm>
            <a:off x="2535872" y="3045816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D</a:t>
            </a:r>
          </a:p>
        </p:txBody>
      </p:sp>
      <p:sp>
        <p:nvSpPr>
          <p:cNvPr id="1650" name="Shape 1650"/>
          <p:cNvSpPr/>
          <p:nvPr/>
        </p:nvSpPr>
        <p:spPr>
          <a:xfrm>
            <a:off x="2948587" y="3045816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D</a:t>
            </a:r>
          </a:p>
        </p:txBody>
      </p:sp>
      <p:sp>
        <p:nvSpPr>
          <p:cNvPr id="1651" name="Shape 1651"/>
          <p:cNvSpPr/>
          <p:nvPr/>
        </p:nvSpPr>
        <p:spPr>
          <a:xfrm>
            <a:off x="3361303" y="3045816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D</a:t>
            </a:r>
          </a:p>
        </p:txBody>
      </p:sp>
      <p:sp>
        <p:nvSpPr>
          <p:cNvPr id="1652" name="Shape 1652"/>
          <p:cNvSpPr/>
          <p:nvPr/>
        </p:nvSpPr>
        <p:spPr>
          <a:xfrm>
            <a:off x="3774018" y="3045816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D</a:t>
            </a:r>
          </a:p>
        </p:txBody>
      </p:sp>
      <p:sp>
        <p:nvSpPr>
          <p:cNvPr id="1653" name="Shape 1653"/>
          <p:cNvSpPr/>
          <p:nvPr/>
        </p:nvSpPr>
        <p:spPr>
          <a:xfrm>
            <a:off x="4186733" y="3045816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D</a:t>
            </a:r>
          </a:p>
        </p:txBody>
      </p:sp>
      <p:sp>
        <p:nvSpPr>
          <p:cNvPr id="1654" name="Shape 1654"/>
          <p:cNvSpPr/>
          <p:nvPr/>
        </p:nvSpPr>
        <p:spPr>
          <a:xfrm>
            <a:off x="4599449" y="3045816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D</a:t>
            </a:r>
          </a:p>
        </p:txBody>
      </p:sp>
      <p:sp>
        <p:nvSpPr>
          <p:cNvPr id="1655" name="Shape 1655"/>
          <p:cNvSpPr/>
          <p:nvPr/>
        </p:nvSpPr>
        <p:spPr>
          <a:xfrm>
            <a:off x="5012165" y="3045816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D</a:t>
            </a:r>
          </a:p>
        </p:txBody>
      </p:sp>
      <p:sp>
        <p:nvSpPr>
          <p:cNvPr id="1656" name="Shape 1656"/>
          <p:cNvSpPr/>
          <p:nvPr/>
        </p:nvSpPr>
        <p:spPr>
          <a:xfrm>
            <a:off x="5424880" y="3045816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D</a:t>
            </a:r>
          </a:p>
        </p:txBody>
      </p:sp>
      <p:sp>
        <p:nvSpPr>
          <p:cNvPr id="1657" name="Shape 1657"/>
          <p:cNvSpPr/>
          <p:nvPr/>
        </p:nvSpPr>
        <p:spPr>
          <a:xfrm>
            <a:off x="2515212" y="3421229"/>
            <a:ext cx="363882" cy="418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32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250"/>
              <a:t>32</a:t>
            </a:r>
          </a:p>
        </p:txBody>
      </p:sp>
      <p:sp>
        <p:nvSpPr>
          <p:cNvPr id="1658" name="Shape 1658"/>
          <p:cNvSpPr/>
          <p:nvPr/>
        </p:nvSpPr>
        <p:spPr>
          <a:xfrm>
            <a:off x="5404221" y="3421229"/>
            <a:ext cx="363882" cy="418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32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250"/>
              <a:t>39</a:t>
            </a:r>
          </a:p>
        </p:txBody>
      </p:sp>
      <p:sp>
        <p:nvSpPr>
          <p:cNvPr id="1659" name="Shape 1659"/>
          <p:cNvSpPr/>
          <p:nvPr/>
        </p:nvSpPr>
        <p:spPr>
          <a:xfrm>
            <a:off x="6410316" y="3045816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D</a:t>
            </a:r>
          </a:p>
        </p:txBody>
      </p:sp>
      <p:sp>
        <p:nvSpPr>
          <p:cNvPr id="1660" name="Shape 1660"/>
          <p:cNvSpPr/>
          <p:nvPr/>
        </p:nvSpPr>
        <p:spPr>
          <a:xfrm>
            <a:off x="6823032" y="3045816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D</a:t>
            </a:r>
          </a:p>
        </p:txBody>
      </p:sp>
      <p:sp>
        <p:nvSpPr>
          <p:cNvPr id="1661" name="Shape 1661"/>
          <p:cNvSpPr/>
          <p:nvPr/>
        </p:nvSpPr>
        <p:spPr>
          <a:xfrm>
            <a:off x="7235747" y="3045816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D</a:t>
            </a:r>
          </a:p>
        </p:txBody>
      </p:sp>
      <p:sp>
        <p:nvSpPr>
          <p:cNvPr id="1662" name="Shape 1662"/>
          <p:cNvSpPr/>
          <p:nvPr/>
        </p:nvSpPr>
        <p:spPr>
          <a:xfrm>
            <a:off x="7648463" y="3045816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D</a:t>
            </a:r>
          </a:p>
        </p:txBody>
      </p:sp>
      <p:sp>
        <p:nvSpPr>
          <p:cNvPr id="1663" name="Shape 1663"/>
          <p:cNvSpPr/>
          <p:nvPr/>
        </p:nvSpPr>
        <p:spPr>
          <a:xfrm>
            <a:off x="8061179" y="3045816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D</a:t>
            </a:r>
          </a:p>
        </p:txBody>
      </p:sp>
      <p:sp>
        <p:nvSpPr>
          <p:cNvPr id="1664" name="Shape 1664"/>
          <p:cNvSpPr/>
          <p:nvPr/>
        </p:nvSpPr>
        <p:spPr>
          <a:xfrm>
            <a:off x="8473894" y="3045816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D</a:t>
            </a:r>
          </a:p>
        </p:txBody>
      </p:sp>
      <p:sp>
        <p:nvSpPr>
          <p:cNvPr id="1665" name="Shape 1665"/>
          <p:cNvSpPr/>
          <p:nvPr/>
        </p:nvSpPr>
        <p:spPr>
          <a:xfrm>
            <a:off x="8886609" y="3045816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D</a:t>
            </a:r>
          </a:p>
        </p:txBody>
      </p:sp>
      <p:sp>
        <p:nvSpPr>
          <p:cNvPr id="1666" name="Shape 1666"/>
          <p:cNvSpPr/>
          <p:nvPr/>
        </p:nvSpPr>
        <p:spPr>
          <a:xfrm>
            <a:off x="9299325" y="3045816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D</a:t>
            </a:r>
          </a:p>
        </p:txBody>
      </p:sp>
      <p:sp>
        <p:nvSpPr>
          <p:cNvPr id="1667" name="Shape 1667"/>
          <p:cNvSpPr/>
          <p:nvPr/>
        </p:nvSpPr>
        <p:spPr>
          <a:xfrm>
            <a:off x="6389658" y="3421229"/>
            <a:ext cx="363882" cy="418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32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250"/>
              <a:t>40</a:t>
            </a:r>
          </a:p>
        </p:txBody>
      </p:sp>
      <p:sp>
        <p:nvSpPr>
          <p:cNvPr id="1668" name="Shape 1668"/>
          <p:cNvSpPr/>
          <p:nvPr/>
        </p:nvSpPr>
        <p:spPr>
          <a:xfrm>
            <a:off x="9278666" y="3421229"/>
            <a:ext cx="363882" cy="418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32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250"/>
              <a:t>47</a:t>
            </a:r>
          </a:p>
        </p:txBody>
      </p:sp>
      <p:sp>
        <p:nvSpPr>
          <p:cNvPr id="1669" name="Shape 1669"/>
          <p:cNvSpPr/>
          <p:nvPr/>
        </p:nvSpPr>
        <p:spPr>
          <a:xfrm>
            <a:off x="2535872" y="3849487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D</a:t>
            </a:r>
          </a:p>
        </p:txBody>
      </p:sp>
      <p:sp>
        <p:nvSpPr>
          <p:cNvPr id="1670" name="Shape 1670"/>
          <p:cNvSpPr/>
          <p:nvPr/>
        </p:nvSpPr>
        <p:spPr>
          <a:xfrm>
            <a:off x="2948587" y="3849487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D</a:t>
            </a:r>
          </a:p>
        </p:txBody>
      </p:sp>
      <p:sp>
        <p:nvSpPr>
          <p:cNvPr id="1671" name="Shape 1671"/>
          <p:cNvSpPr/>
          <p:nvPr/>
        </p:nvSpPr>
        <p:spPr>
          <a:xfrm>
            <a:off x="3361303" y="3849487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D</a:t>
            </a:r>
          </a:p>
        </p:txBody>
      </p:sp>
      <p:sp>
        <p:nvSpPr>
          <p:cNvPr id="1672" name="Shape 1672"/>
          <p:cNvSpPr/>
          <p:nvPr/>
        </p:nvSpPr>
        <p:spPr>
          <a:xfrm>
            <a:off x="3774018" y="3849487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D</a:t>
            </a:r>
          </a:p>
        </p:txBody>
      </p:sp>
      <p:sp>
        <p:nvSpPr>
          <p:cNvPr id="1673" name="Shape 1673"/>
          <p:cNvSpPr/>
          <p:nvPr/>
        </p:nvSpPr>
        <p:spPr>
          <a:xfrm>
            <a:off x="4186733" y="3849487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D</a:t>
            </a:r>
          </a:p>
        </p:txBody>
      </p:sp>
      <p:sp>
        <p:nvSpPr>
          <p:cNvPr id="1674" name="Shape 1674"/>
          <p:cNvSpPr/>
          <p:nvPr/>
        </p:nvSpPr>
        <p:spPr>
          <a:xfrm>
            <a:off x="4599449" y="3849487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D</a:t>
            </a:r>
          </a:p>
        </p:txBody>
      </p:sp>
      <p:sp>
        <p:nvSpPr>
          <p:cNvPr id="1675" name="Shape 1675"/>
          <p:cNvSpPr/>
          <p:nvPr/>
        </p:nvSpPr>
        <p:spPr>
          <a:xfrm>
            <a:off x="5012165" y="3849487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D</a:t>
            </a:r>
          </a:p>
        </p:txBody>
      </p:sp>
      <p:sp>
        <p:nvSpPr>
          <p:cNvPr id="1676" name="Shape 1676"/>
          <p:cNvSpPr/>
          <p:nvPr/>
        </p:nvSpPr>
        <p:spPr>
          <a:xfrm>
            <a:off x="5424880" y="3849487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D</a:t>
            </a:r>
          </a:p>
        </p:txBody>
      </p:sp>
      <p:sp>
        <p:nvSpPr>
          <p:cNvPr id="1677" name="Shape 1677"/>
          <p:cNvSpPr/>
          <p:nvPr/>
        </p:nvSpPr>
        <p:spPr>
          <a:xfrm>
            <a:off x="2515212" y="4224901"/>
            <a:ext cx="363882" cy="418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32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250"/>
              <a:t>48</a:t>
            </a:r>
          </a:p>
        </p:txBody>
      </p:sp>
      <p:sp>
        <p:nvSpPr>
          <p:cNvPr id="1678" name="Shape 1678"/>
          <p:cNvSpPr/>
          <p:nvPr/>
        </p:nvSpPr>
        <p:spPr>
          <a:xfrm>
            <a:off x="5404221" y="4224901"/>
            <a:ext cx="363882" cy="418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32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250"/>
              <a:t>55</a:t>
            </a:r>
          </a:p>
        </p:txBody>
      </p:sp>
      <p:sp>
        <p:nvSpPr>
          <p:cNvPr id="1679" name="Shape 1679"/>
          <p:cNvSpPr/>
          <p:nvPr/>
        </p:nvSpPr>
        <p:spPr>
          <a:xfrm>
            <a:off x="6410316" y="3849487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D</a:t>
            </a:r>
          </a:p>
        </p:txBody>
      </p:sp>
      <p:sp>
        <p:nvSpPr>
          <p:cNvPr id="1680" name="Shape 1680"/>
          <p:cNvSpPr/>
          <p:nvPr/>
        </p:nvSpPr>
        <p:spPr>
          <a:xfrm>
            <a:off x="6823032" y="3849487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D</a:t>
            </a:r>
          </a:p>
        </p:txBody>
      </p:sp>
      <p:sp>
        <p:nvSpPr>
          <p:cNvPr id="1681" name="Shape 1681"/>
          <p:cNvSpPr/>
          <p:nvPr/>
        </p:nvSpPr>
        <p:spPr>
          <a:xfrm>
            <a:off x="7235747" y="3849487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D</a:t>
            </a:r>
          </a:p>
        </p:txBody>
      </p:sp>
      <p:sp>
        <p:nvSpPr>
          <p:cNvPr id="1682" name="Shape 1682"/>
          <p:cNvSpPr/>
          <p:nvPr/>
        </p:nvSpPr>
        <p:spPr>
          <a:xfrm>
            <a:off x="7648463" y="3849487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D</a:t>
            </a:r>
          </a:p>
        </p:txBody>
      </p:sp>
      <p:sp>
        <p:nvSpPr>
          <p:cNvPr id="1683" name="Shape 1683"/>
          <p:cNvSpPr/>
          <p:nvPr/>
        </p:nvSpPr>
        <p:spPr>
          <a:xfrm>
            <a:off x="8061179" y="3849487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D</a:t>
            </a:r>
          </a:p>
        </p:txBody>
      </p:sp>
      <p:sp>
        <p:nvSpPr>
          <p:cNvPr id="1684" name="Shape 1684"/>
          <p:cNvSpPr/>
          <p:nvPr/>
        </p:nvSpPr>
        <p:spPr>
          <a:xfrm>
            <a:off x="8473894" y="3849487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D</a:t>
            </a:r>
          </a:p>
        </p:txBody>
      </p:sp>
      <p:sp>
        <p:nvSpPr>
          <p:cNvPr id="1685" name="Shape 1685"/>
          <p:cNvSpPr/>
          <p:nvPr/>
        </p:nvSpPr>
        <p:spPr>
          <a:xfrm>
            <a:off x="8886609" y="3849487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D</a:t>
            </a:r>
          </a:p>
        </p:txBody>
      </p:sp>
      <p:sp>
        <p:nvSpPr>
          <p:cNvPr id="1686" name="Shape 1686"/>
          <p:cNvSpPr/>
          <p:nvPr/>
        </p:nvSpPr>
        <p:spPr>
          <a:xfrm>
            <a:off x="9299325" y="3849487"/>
            <a:ext cx="356804" cy="395424"/>
          </a:xfrm>
          <a:prstGeom prst="rect">
            <a:avLst/>
          </a:prstGeom>
          <a:solidFill>
            <a:srgbClr val="0065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D</a:t>
            </a:r>
          </a:p>
        </p:txBody>
      </p:sp>
      <p:sp>
        <p:nvSpPr>
          <p:cNvPr id="1687" name="Shape 1687"/>
          <p:cNvSpPr/>
          <p:nvPr/>
        </p:nvSpPr>
        <p:spPr>
          <a:xfrm>
            <a:off x="6389658" y="4224901"/>
            <a:ext cx="363882" cy="418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32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250"/>
              <a:t>56</a:t>
            </a:r>
          </a:p>
        </p:txBody>
      </p:sp>
      <p:sp>
        <p:nvSpPr>
          <p:cNvPr id="1688" name="Shape 1688"/>
          <p:cNvSpPr/>
          <p:nvPr/>
        </p:nvSpPr>
        <p:spPr>
          <a:xfrm>
            <a:off x="9278666" y="4224901"/>
            <a:ext cx="363882" cy="418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32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2250"/>
              <a:t>63</a:t>
            </a:r>
          </a:p>
        </p:txBody>
      </p:sp>
      <p:sp>
        <p:nvSpPr>
          <p:cNvPr id="1689" name="Shape 1689"/>
          <p:cNvSpPr/>
          <p:nvPr/>
        </p:nvSpPr>
        <p:spPr>
          <a:xfrm>
            <a:off x="2535872" y="1438472"/>
            <a:ext cx="356804" cy="395424"/>
          </a:xfrm>
          <a:prstGeom prst="rect">
            <a:avLst/>
          </a:prstGeom>
          <a:solidFill>
            <a:srgbClr val="5747C1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S</a:t>
            </a:r>
          </a:p>
        </p:txBody>
      </p:sp>
      <p:sp>
        <p:nvSpPr>
          <p:cNvPr id="1690" name="Shape 1690"/>
          <p:cNvSpPr/>
          <p:nvPr/>
        </p:nvSpPr>
        <p:spPr>
          <a:xfrm>
            <a:off x="2948587" y="1438472"/>
            <a:ext cx="356804" cy="395424"/>
          </a:xfrm>
          <a:prstGeom prst="rect">
            <a:avLst/>
          </a:prstGeom>
          <a:solidFill>
            <a:srgbClr val="971817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i</a:t>
            </a:r>
          </a:p>
        </p:txBody>
      </p:sp>
      <p:sp>
        <p:nvSpPr>
          <p:cNvPr id="1691" name="Shape 1691"/>
          <p:cNvSpPr/>
          <p:nvPr/>
        </p:nvSpPr>
        <p:spPr>
          <a:xfrm>
            <a:off x="3361303" y="1438472"/>
            <a:ext cx="356804" cy="395424"/>
          </a:xfrm>
          <a:prstGeom prst="rect">
            <a:avLst/>
          </a:prstGeom>
          <a:solidFill>
            <a:srgbClr val="BC8027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d</a:t>
            </a:r>
          </a:p>
        </p:txBody>
      </p:sp>
      <p:sp>
        <p:nvSpPr>
          <p:cNvPr id="1692" name="Shape 1692"/>
          <p:cNvSpPr/>
          <p:nvPr/>
        </p:nvSpPr>
        <p:spPr>
          <a:xfrm>
            <a:off x="3774018" y="1438472"/>
            <a:ext cx="356804" cy="395424"/>
          </a:xfrm>
          <a:prstGeom prst="rect">
            <a:avLst/>
          </a:prstGeom>
          <a:solidFill>
            <a:srgbClr val="308B16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I</a:t>
            </a:r>
          </a:p>
        </p:txBody>
      </p:sp>
      <p:sp>
        <p:nvSpPr>
          <p:cNvPr id="1693" name="Shape 1693"/>
          <p:cNvSpPr/>
          <p:nvPr/>
        </p:nvSpPr>
        <p:spPr>
          <a:xfrm>
            <a:off x="4186733" y="1438472"/>
            <a:ext cx="356804" cy="395424"/>
          </a:xfrm>
          <a:prstGeom prst="rect">
            <a:avLst/>
          </a:prstGeom>
          <a:solidFill>
            <a:srgbClr val="308B16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I</a:t>
            </a:r>
          </a:p>
        </p:txBody>
      </p:sp>
      <p:sp>
        <p:nvSpPr>
          <p:cNvPr id="1694" name="Shape 1694"/>
          <p:cNvSpPr/>
          <p:nvPr/>
        </p:nvSpPr>
        <p:spPr>
          <a:xfrm>
            <a:off x="4599449" y="1438472"/>
            <a:ext cx="356804" cy="395424"/>
          </a:xfrm>
          <a:prstGeom prst="rect">
            <a:avLst/>
          </a:prstGeom>
          <a:solidFill>
            <a:srgbClr val="308B16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I</a:t>
            </a:r>
          </a:p>
        </p:txBody>
      </p:sp>
      <p:sp>
        <p:nvSpPr>
          <p:cNvPr id="1695" name="Shape 1695"/>
          <p:cNvSpPr/>
          <p:nvPr/>
        </p:nvSpPr>
        <p:spPr>
          <a:xfrm>
            <a:off x="5012165" y="1438472"/>
            <a:ext cx="356804" cy="395424"/>
          </a:xfrm>
          <a:prstGeom prst="rect">
            <a:avLst/>
          </a:prstGeom>
          <a:solidFill>
            <a:srgbClr val="308B16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I</a:t>
            </a:r>
          </a:p>
        </p:txBody>
      </p:sp>
      <p:sp>
        <p:nvSpPr>
          <p:cNvPr id="1696" name="Shape 1696"/>
          <p:cNvSpPr/>
          <p:nvPr/>
        </p:nvSpPr>
        <p:spPr>
          <a:xfrm>
            <a:off x="5424880" y="1438472"/>
            <a:ext cx="356804" cy="395424"/>
          </a:xfrm>
          <a:prstGeom prst="rect">
            <a:avLst/>
          </a:prstGeom>
          <a:solidFill>
            <a:srgbClr val="308B16"/>
          </a:solidFill>
          <a:ln w="38100">
            <a:solidFill>
              <a:srgbClr val="FFFFF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2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250"/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1671091500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6" name="Shape 174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556" dirty="0"/>
              <a:t>On-Disk </a:t>
            </a:r>
            <a:r>
              <a:rPr sz="4556" dirty="0"/>
              <a:t>Structure</a:t>
            </a:r>
            <a:r>
              <a:rPr lang="en-US" sz="4556" dirty="0"/>
              <a:t>s</a:t>
            </a:r>
            <a:endParaRPr sz="4556" dirty="0"/>
          </a:p>
        </p:txBody>
      </p:sp>
      <p:sp>
        <p:nvSpPr>
          <p:cNvPr id="1749" name="Shape 1749"/>
          <p:cNvSpPr/>
          <p:nvPr/>
        </p:nvSpPr>
        <p:spPr>
          <a:xfrm>
            <a:off x="3729852" y="1633015"/>
            <a:ext cx="2860429" cy="1062971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4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391">
                <a:solidFill>
                  <a:srgbClr val="FFFFFF"/>
                </a:solidFill>
              </a:rPr>
              <a:t>Super Block</a:t>
            </a:r>
          </a:p>
        </p:txBody>
      </p:sp>
      <p:sp>
        <p:nvSpPr>
          <p:cNvPr id="1750" name="Shape 1750"/>
          <p:cNvSpPr/>
          <p:nvPr/>
        </p:nvSpPr>
        <p:spPr>
          <a:xfrm>
            <a:off x="2588468" y="2914999"/>
            <a:ext cx="2860429" cy="1062971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4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391" dirty="0">
                <a:solidFill>
                  <a:srgbClr val="FFFFFF"/>
                </a:solidFill>
              </a:rPr>
              <a:t>Data Block</a:t>
            </a:r>
            <a:br>
              <a:rPr lang="en-US" sz="2391" dirty="0">
                <a:solidFill>
                  <a:srgbClr val="FFFFFF"/>
                </a:solidFill>
              </a:rPr>
            </a:br>
            <a:endParaRPr sz="2391" dirty="0">
              <a:solidFill>
                <a:srgbClr val="FFFFFF"/>
              </a:solidFill>
            </a:endParaRPr>
          </a:p>
        </p:txBody>
      </p:sp>
      <p:sp>
        <p:nvSpPr>
          <p:cNvPr id="1751" name="Shape 1751"/>
          <p:cNvSpPr/>
          <p:nvPr/>
        </p:nvSpPr>
        <p:spPr>
          <a:xfrm>
            <a:off x="3072731" y="5328035"/>
            <a:ext cx="2860429" cy="1062971"/>
          </a:xfrm>
          <a:prstGeom prst="rect">
            <a:avLst/>
          </a:prstGeom>
          <a:solidFill>
            <a:srgbClr val="0065C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4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391">
                <a:solidFill>
                  <a:srgbClr val="FFFFFF"/>
                </a:solidFill>
              </a:rPr>
              <a:t>Inode Table</a:t>
            </a:r>
          </a:p>
        </p:txBody>
      </p:sp>
      <p:sp>
        <p:nvSpPr>
          <p:cNvPr id="1752" name="Shape 1752"/>
          <p:cNvSpPr/>
          <p:nvPr/>
        </p:nvSpPr>
        <p:spPr>
          <a:xfrm>
            <a:off x="6793028" y="2211467"/>
            <a:ext cx="2860429" cy="1062971"/>
          </a:xfrm>
          <a:prstGeom prst="rect">
            <a:avLst/>
          </a:prstGeom>
          <a:solidFill>
            <a:srgbClr val="BC802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4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391">
                <a:solidFill>
                  <a:srgbClr val="FFFFFF"/>
                </a:solidFill>
              </a:rPr>
              <a:t>Data Bitmap</a:t>
            </a:r>
          </a:p>
        </p:txBody>
      </p:sp>
      <p:sp>
        <p:nvSpPr>
          <p:cNvPr id="1753" name="Shape 1753"/>
          <p:cNvSpPr/>
          <p:nvPr/>
        </p:nvSpPr>
        <p:spPr>
          <a:xfrm>
            <a:off x="5933159" y="3929246"/>
            <a:ext cx="2908166" cy="1062971"/>
          </a:xfrm>
          <a:prstGeom prst="rect">
            <a:avLst/>
          </a:prstGeom>
          <a:solidFill>
            <a:srgbClr val="BC802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34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2391">
                <a:solidFill>
                  <a:srgbClr val="FFFFFF"/>
                </a:solidFill>
              </a:rPr>
              <a:t>Inode Bitmap</a:t>
            </a:r>
          </a:p>
        </p:txBody>
      </p:sp>
      <p:sp>
        <p:nvSpPr>
          <p:cNvPr id="1754" name="Shape 1754"/>
          <p:cNvSpPr/>
          <p:nvPr/>
        </p:nvSpPr>
        <p:spPr>
          <a:xfrm>
            <a:off x="2603832" y="3502941"/>
            <a:ext cx="1414851" cy="426305"/>
          </a:xfrm>
          <a:prstGeom prst="rect">
            <a:avLst/>
          </a:prstGeom>
          <a:solidFill>
            <a:srgbClr val="97181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8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directories</a:t>
            </a:r>
          </a:p>
        </p:txBody>
      </p:sp>
      <p:sp>
        <p:nvSpPr>
          <p:cNvPr id="1755" name="Shape 1755"/>
          <p:cNvSpPr/>
          <p:nvPr/>
        </p:nvSpPr>
        <p:spPr>
          <a:xfrm>
            <a:off x="4129449" y="3502941"/>
            <a:ext cx="1252751" cy="426305"/>
          </a:xfrm>
          <a:prstGeom prst="rect">
            <a:avLst/>
          </a:prstGeom>
          <a:solidFill>
            <a:srgbClr val="971817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/>
          <a:lstStyle>
            <a:lvl1pPr>
              <a:defRPr sz="2800" b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1969">
                <a:solidFill>
                  <a:srgbClr val="FFFFFF"/>
                </a:solidFill>
              </a:rPr>
              <a:t>indirects</a:t>
            </a:r>
          </a:p>
        </p:txBody>
      </p:sp>
    </p:spTree>
    <p:extLst>
      <p:ext uri="{BB962C8B-B14F-4D97-AF65-F5344CB8AC3E}">
        <p14:creationId xmlns:p14="http://schemas.microsoft.com/office/powerpoint/2010/main" val="1851098447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4" name="Shape 1854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556" dirty="0"/>
              <a:t>Part 2 : </a:t>
            </a:r>
            <a:r>
              <a:rPr sz="4556" dirty="0"/>
              <a:t>Operations</a:t>
            </a:r>
          </a:p>
        </p:txBody>
      </p:sp>
      <p:sp>
        <p:nvSpPr>
          <p:cNvPr id="1855" name="Shape 1855"/>
          <p:cNvSpPr>
            <a:spLocks noGrp="1"/>
          </p:cNvSpPr>
          <p:nvPr>
            <p:ph type="body" idx="4294967295"/>
          </p:nvPr>
        </p:nvSpPr>
        <p:spPr>
          <a:xfrm>
            <a:off x="2174283" y="1582242"/>
            <a:ext cx="7358063" cy="5018522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2391" dirty="0">
                <a:solidFill>
                  <a:srgbClr val="FFFFFF"/>
                </a:solidFill>
              </a:rPr>
              <a:t> </a:t>
            </a:r>
            <a:r>
              <a:rPr sz="2391" dirty="0">
                <a:solidFill>
                  <a:srgbClr val="333333"/>
                </a:solidFill>
              </a:rPr>
              <a:t>- create</a:t>
            </a:r>
            <a:r>
              <a:rPr lang="en-US" sz="2391" dirty="0">
                <a:solidFill>
                  <a:srgbClr val="333333"/>
                </a:solidFill>
              </a:rPr>
              <a:t> file</a:t>
            </a:r>
            <a:endParaRPr sz="2391" dirty="0">
              <a:solidFill>
                <a:srgbClr val="333333"/>
              </a:solidFill>
            </a:endParaRP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2391" dirty="0">
                <a:solidFill>
                  <a:srgbClr val="333333"/>
                </a:solidFill>
              </a:rPr>
              <a:t> - write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2391" dirty="0">
                <a:solidFill>
                  <a:srgbClr val="333333"/>
                </a:solidFill>
              </a:rPr>
              <a:t> - open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2391" dirty="0">
                <a:solidFill>
                  <a:srgbClr val="333333"/>
                </a:solidFill>
              </a:rPr>
              <a:t> - read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2391" dirty="0">
                <a:solidFill>
                  <a:srgbClr val="333333"/>
                </a:solidFill>
              </a:rPr>
              <a:t> - close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EB40D03-8227-7A14-9B73-BEC78FA4D467}"/>
              </a:ext>
            </a:extLst>
          </p:cNvPr>
          <p:cNvSpPr txBox="1"/>
          <p:nvPr/>
        </p:nvSpPr>
        <p:spPr>
          <a:xfrm>
            <a:off x="1169895" y="4437529"/>
            <a:ext cx="1018390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Helvetica" pitchFamily="2" charset="0"/>
              </a:rPr>
              <a:t>How do they affect the data structures in the filesystem? </a:t>
            </a:r>
          </a:p>
        </p:txBody>
      </p:sp>
    </p:spTree>
    <p:extLst>
      <p:ext uri="{BB962C8B-B14F-4D97-AF65-F5344CB8AC3E}">
        <p14:creationId xmlns:p14="http://schemas.microsoft.com/office/powerpoint/2010/main" val="2947393643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0F0BA-5DB4-DD87-01A0-EFC75D619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Disk</a:t>
            </a:r>
          </a:p>
        </p:txBody>
      </p:sp>
      <p:pic>
        <p:nvPicPr>
          <p:cNvPr id="4" name="Picture 3" descr="A circular object with numbers and a black dot&#10;&#10;Description automatically generated">
            <a:extLst>
              <a:ext uri="{FF2B5EF4-FFF2-40B4-BE49-F238E27FC236}">
                <a16:creationId xmlns:a16="http://schemas.microsoft.com/office/drawing/2014/main" id="{E01AAA27-95A4-3F67-1782-7EFAB06EB7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8398" y="571759"/>
            <a:ext cx="2489566" cy="2114923"/>
          </a:xfrm>
          <a:prstGeom prst="rect">
            <a:avLst/>
          </a:prstGeom>
        </p:spPr>
      </p:pic>
      <p:pic>
        <p:nvPicPr>
          <p:cNvPr id="6" name="Picture 5" descr="A diagram of a spinning wheel&#10;&#10;Description automatically generated">
            <a:extLst>
              <a:ext uri="{FF2B5EF4-FFF2-40B4-BE49-F238E27FC236}">
                <a16:creationId xmlns:a16="http://schemas.microsoft.com/office/drawing/2014/main" id="{C093FE9E-0695-B808-C461-3677942E84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6921" y="165435"/>
            <a:ext cx="2683939" cy="2407024"/>
          </a:xfrm>
          <a:prstGeom prst="rect">
            <a:avLst/>
          </a:prstGeom>
        </p:spPr>
      </p:pic>
      <p:pic>
        <p:nvPicPr>
          <p:cNvPr id="8" name="Picture 7" descr="A circular diagram of a spinning wheel&#10;&#10;Description automatically generated">
            <a:extLst>
              <a:ext uri="{FF2B5EF4-FFF2-40B4-BE49-F238E27FC236}">
                <a16:creationId xmlns:a16="http://schemas.microsoft.com/office/drawing/2014/main" id="{736748F9-89BC-CC72-9B48-BF03C8C2F0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3291" y="3046299"/>
            <a:ext cx="3391624" cy="3577636"/>
          </a:xfrm>
          <a:prstGeom prst="rect">
            <a:avLst/>
          </a:prstGeom>
        </p:spPr>
      </p:pic>
      <p:pic>
        <p:nvPicPr>
          <p:cNvPr id="10" name="Picture 9" descr="A diagram of a spinning wheel&#10;&#10;Description automatically generated">
            <a:extLst>
              <a:ext uri="{FF2B5EF4-FFF2-40B4-BE49-F238E27FC236}">
                <a16:creationId xmlns:a16="http://schemas.microsoft.com/office/drawing/2014/main" id="{E3D63713-06C2-2381-0259-0361A81546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4994" y="2614873"/>
            <a:ext cx="4033901" cy="403390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DFEA2A4-1D64-5CB3-ECC7-2C2552EF6058}"/>
              </a:ext>
            </a:extLst>
          </p:cNvPr>
          <p:cNvSpPr txBox="1"/>
          <p:nvPr/>
        </p:nvSpPr>
        <p:spPr>
          <a:xfrm>
            <a:off x="4686031" y="443131"/>
            <a:ext cx="15464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Helvetica" pitchFamily="2" charset="0"/>
              </a:rPr>
              <a:t>sector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96C6B31-8471-E434-EE7B-A7D70E5417E3}"/>
              </a:ext>
            </a:extLst>
          </p:cNvPr>
          <p:cNvCxnSpPr>
            <a:stCxn id="11" idx="2"/>
          </p:cNvCxnSpPr>
          <p:nvPr/>
        </p:nvCxnSpPr>
        <p:spPr>
          <a:xfrm flipH="1">
            <a:off x="5136776" y="1027906"/>
            <a:ext cx="322461" cy="182329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4100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9" name="Shape 1999"/>
          <p:cNvSpPr/>
          <p:nvPr/>
        </p:nvSpPr>
        <p:spPr>
          <a:xfrm>
            <a:off x="2958122" y="876054"/>
            <a:ext cx="525145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data</a:t>
            </a:r>
          </a:p>
        </p:txBody>
      </p:sp>
      <p:sp>
        <p:nvSpPr>
          <p:cNvPr id="2000" name="Shape 2000"/>
          <p:cNvSpPr/>
          <p:nvPr/>
        </p:nvSpPr>
        <p:spPr>
          <a:xfrm>
            <a:off x="3882611" y="876054"/>
            <a:ext cx="65402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inode</a:t>
            </a:r>
          </a:p>
        </p:txBody>
      </p:sp>
      <p:sp>
        <p:nvSpPr>
          <p:cNvPr id="2001" name="Shape 2001"/>
          <p:cNvSpPr/>
          <p:nvPr/>
        </p:nvSpPr>
        <p:spPr>
          <a:xfrm>
            <a:off x="5031627" y="876054"/>
            <a:ext cx="507319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root</a:t>
            </a:r>
          </a:p>
        </p:txBody>
      </p:sp>
      <p:sp>
        <p:nvSpPr>
          <p:cNvPr id="2002" name="Shape 2002"/>
          <p:cNvSpPr/>
          <p:nvPr/>
        </p:nvSpPr>
        <p:spPr>
          <a:xfrm>
            <a:off x="6020999" y="876054"/>
            <a:ext cx="409857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foo</a:t>
            </a:r>
          </a:p>
        </p:txBody>
      </p:sp>
      <p:sp>
        <p:nvSpPr>
          <p:cNvPr id="2003" name="Shape 2003"/>
          <p:cNvSpPr/>
          <p:nvPr/>
        </p:nvSpPr>
        <p:spPr>
          <a:xfrm>
            <a:off x="6917860" y="876054"/>
            <a:ext cx="4135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bar</a:t>
            </a:r>
          </a:p>
        </p:txBody>
      </p:sp>
      <p:sp>
        <p:nvSpPr>
          <p:cNvPr id="2004" name="Shape 2004"/>
          <p:cNvSpPr/>
          <p:nvPr/>
        </p:nvSpPr>
        <p:spPr>
          <a:xfrm>
            <a:off x="7816595" y="876054"/>
            <a:ext cx="507319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root</a:t>
            </a:r>
          </a:p>
        </p:txBody>
      </p:sp>
      <p:sp>
        <p:nvSpPr>
          <p:cNvPr id="2005" name="Shape 2005"/>
          <p:cNvSpPr/>
          <p:nvPr/>
        </p:nvSpPr>
        <p:spPr>
          <a:xfrm>
            <a:off x="8805968" y="876054"/>
            <a:ext cx="409857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foo</a:t>
            </a:r>
          </a:p>
        </p:txBody>
      </p:sp>
      <p:sp>
        <p:nvSpPr>
          <p:cNvPr id="2006" name="Shape 2006"/>
          <p:cNvSpPr/>
          <p:nvPr/>
        </p:nvSpPr>
        <p:spPr>
          <a:xfrm>
            <a:off x="2819354" y="1143945"/>
            <a:ext cx="803105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bitmap</a:t>
            </a:r>
          </a:p>
        </p:txBody>
      </p:sp>
      <p:sp>
        <p:nvSpPr>
          <p:cNvPr id="2007" name="Shape 2007"/>
          <p:cNvSpPr/>
          <p:nvPr/>
        </p:nvSpPr>
        <p:spPr>
          <a:xfrm>
            <a:off x="3806351" y="1143945"/>
            <a:ext cx="803105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bitmap</a:t>
            </a:r>
          </a:p>
        </p:txBody>
      </p:sp>
      <p:sp>
        <p:nvSpPr>
          <p:cNvPr id="2008" name="Shape 2008"/>
          <p:cNvSpPr/>
          <p:nvPr/>
        </p:nvSpPr>
        <p:spPr>
          <a:xfrm>
            <a:off x="4932115" y="1143945"/>
            <a:ext cx="65402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inode</a:t>
            </a:r>
          </a:p>
        </p:txBody>
      </p:sp>
      <p:sp>
        <p:nvSpPr>
          <p:cNvPr id="2009" name="Shape 2009"/>
          <p:cNvSpPr/>
          <p:nvPr/>
        </p:nvSpPr>
        <p:spPr>
          <a:xfrm>
            <a:off x="5882107" y="1143945"/>
            <a:ext cx="65402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inode</a:t>
            </a:r>
          </a:p>
        </p:txBody>
      </p:sp>
      <p:sp>
        <p:nvSpPr>
          <p:cNvPr id="2010" name="Shape 2010"/>
          <p:cNvSpPr/>
          <p:nvPr/>
        </p:nvSpPr>
        <p:spPr>
          <a:xfrm>
            <a:off x="6792719" y="1143945"/>
            <a:ext cx="65402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inode</a:t>
            </a:r>
          </a:p>
        </p:txBody>
      </p:sp>
      <p:sp>
        <p:nvSpPr>
          <p:cNvPr id="2011" name="Shape 2011"/>
          <p:cNvSpPr/>
          <p:nvPr/>
        </p:nvSpPr>
        <p:spPr>
          <a:xfrm>
            <a:off x="7779591" y="1143945"/>
            <a:ext cx="525145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data</a:t>
            </a:r>
          </a:p>
        </p:txBody>
      </p:sp>
      <p:sp>
        <p:nvSpPr>
          <p:cNvPr id="2012" name="Shape 2012"/>
          <p:cNvSpPr/>
          <p:nvPr/>
        </p:nvSpPr>
        <p:spPr>
          <a:xfrm>
            <a:off x="8729583" y="1143945"/>
            <a:ext cx="525145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data</a:t>
            </a:r>
          </a:p>
        </p:txBody>
      </p:sp>
      <p:sp>
        <p:nvSpPr>
          <p:cNvPr id="2013" name="Shape 2013"/>
          <p:cNvSpPr/>
          <p:nvPr/>
        </p:nvSpPr>
        <p:spPr>
          <a:xfrm>
            <a:off x="2639518" y="1651992"/>
            <a:ext cx="6912964" cy="0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2014" name="Shape 2014"/>
          <p:cNvSpPr/>
          <p:nvPr/>
        </p:nvSpPr>
        <p:spPr>
          <a:xfrm flipV="1">
            <a:off x="4848096" y="939344"/>
            <a:ext cx="1" cy="2797509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2015" name="Shape 2015"/>
          <p:cNvSpPr/>
          <p:nvPr/>
        </p:nvSpPr>
        <p:spPr>
          <a:xfrm flipV="1">
            <a:off x="7627439" y="939344"/>
            <a:ext cx="1" cy="2797510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2016" name="Shape 2016"/>
          <p:cNvSpPr/>
          <p:nvPr/>
        </p:nvSpPr>
        <p:spPr>
          <a:xfrm>
            <a:off x="4991431" y="241775"/>
            <a:ext cx="2099998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/>
              <a:t>create /foo/bar</a:t>
            </a:r>
          </a:p>
        </p:txBody>
      </p:sp>
      <p:sp>
        <p:nvSpPr>
          <p:cNvPr id="2017" name="Shape 2017"/>
          <p:cNvSpPr/>
          <p:nvPr/>
        </p:nvSpPr>
        <p:spPr>
          <a:xfrm>
            <a:off x="4989997" y="1661866"/>
            <a:ext cx="5352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dirty="0"/>
              <a:t>read</a:t>
            </a:r>
          </a:p>
        </p:txBody>
      </p:sp>
      <p:sp>
        <p:nvSpPr>
          <p:cNvPr id="2018" name="Shape 2018"/>
          <p:cNvSpPr/>
          <p:nvPr/>
        </p:nvSpPr>
        <p:spPr>
          <a:xfrm>
            <a:off x="7758200" y="1929757"/>
            <a:ext cx="5352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dirty="0"/>
              <a:t>read</a:t>
            </a:r>
          </a:p>
        </p:txBody>
      </p:sp>
      <p:sp>
        <p:nvSpPr>
          <p:cNvPr id="2019" name="Shape 2019"/>
          <p:cNvSpPr/>
          <p:nvPr/>
        </p:nvSpPr>
        <p:spPr>
          <a:xfrm>
            <a:off x="5882966" y="2197648"/>
            <a:ext cx="5352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dirty="0"/>
              <a:t>read</a:t>
            </a:r>
          </a:p>
        </p:txBody>
      </p:sp>
      <p:sp>
        <p:nvSpPr>
          <p:cNvPr id="2020" name="Shape 2020"/>
          <p:cNvSpPr/>
          <p:nvPr/>
        </p:nvSpPr>
        <p:spPr>
          <a:xfrm>
            <a:off x="8749396" y="2465538"/>
            <a:ext cx="5352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dirty="0"/>
              <a:t>read</a:t>
            </a:r>
          </a:p>
        </p:txBody>
      </p:sp>
      <p:sp>
        <p:nvSpPr>
          <p:cNvPr id="2021" name="Shape 2021"/>
          <p:cNvSpPr/>
          <p:nvPr/>
        </p:nvSpPr>
        <p:spPr>
          <a:xfrm>
            <a:off x="3927364" y="2733429"/>
            <a:ext cx="5352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dirty="0"/>
              <a:t>read</a:t>
            </a:r>
          </a:p>
        </p:txBody>
      </p:sp>
      <p:sp>
        <p:nvSpPr>
          <p:cNvPr id="2022" name="Shape 2022"/>
          <p:cNvSpPr/>
          <p:nvPr/>
        </p:nvSpPr>
        <p:spPr>
          <a:xfrm>
            <a:off x="3918237" y="3001320"/>
            <a:ext cx="606449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dirty="0"/>
              <a:t>write</a:t>
            </a:r>
          </a:p>
        </p:txBody>
      </p:sp>
      <p:sp>
        <p:nvSpPr>
          <p:cNvPr id="2023" name="Shape 2023"/>
          <p:cNvSpPr/>
          <p:nvPr/>
        </p:nvSpPr>
        <p:spPr>
          <a:xfrm>
            <a:off x="6874161" y="3626398"/>
            <a:ext cx="5352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dirty="0"/>
              <a:t>read</a:t>
            </a:r>
          </a:p>
        </p:txBody>
      </p:sp>
      <p:sp>
        <p:nvSpPr>
          <p:cNvPr id="2024" name="Shape 2024"/>
          <p:cNvSpPr/>
          <p:nvPr/>
        </p:nvSpPr>
        <p:spPr>
          <a:xfrm>
            <a:off x="6865034" y="3894288"/>
            <a:ext cx="606449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dirty="0"/>
              <a:t>write</a:t>
            </a:r>
          </a:p>
        </p:txBody>
      </p:sp>
      <p:sp>
        <p:nvSpPr>
          <p:cNvPr id="2025" name="Shape 2025"/>
          <p:cNvSpPr/>
          <p:nvPr/>
        </p:nvSpPr>
        <p:spPr>
          <a:xfrm>
            <a:off x="8715831" y="3269210"/>
            <a:ext cx="606449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dirty="0"/>
              <a:t>write</a:t>
            </a:r>
          </a:p>
        </p:txBody>
      </p:sp>
      <p:sp>
        <p:nvSpPr>
          <p:cNvPr id="2026" name="Shape 2026"/>
          <p:cNvSpPr/>
          <p:nvPr/>
        </p:nvSpPr>
        <p:spPr>
          <a:xfrm>
            <a:off x="5882769" y="4251476"/>
            <a:ext cx="606449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dirty="0"/>
              <a:t>write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749480" y="5528216"/>
            <a:ext cx="526458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>
                <a:latin typeface="Helvetica" pitchFamily="2" charset="0"/>
              </a:rPr>
              <a:t>What needs to be read and written?</a:t>
            </a:r>
          </a:p>
        </p:txBody>
      </p:sp>
    </p:spTree>
    <p:extLst>
      <p:ext uri="{BB962C8B-B14F-4D97-AF65-F5344CB8AC3E}">
        <p14:creationId xmlns:p14="http://schemas.microsoft.com/office/powerpoint/2010/main" val="384290977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7" grpId="0" animBg="1"/>
      <p:bldP spid="2018" grpId="0" animBg="1"/>
      <p:bldP spid="2019" grpId="0" animBg="1"/>
      <p:bldP spid="2020" grpId="0" animBg="1"/>
      <p:bldP spid="2021" grpId="0" animBg="1"/>
      <p:bldP spid="2022" grpId="0" animBg="1"/>
      <p:bldP spid="2023" grpId="0" animBg="1"/>
      <p:bldP spid="2024" grpId="0" animBg="1"/>
      <p:bldP spid="2025" grpId="0" animBg="1"/>
      <p:bldP spid="2026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0" name="Shape 2290"/>
          <p:cNvSpPr/>
          <p:nvPr/>
        </p:nvSpPr>
        <p:spPr>
          <a:xfrm>
            <a:off x="2600934" y="1233241"/>
            <a:ext cx="525145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data</a:t>
            </a:r>
          </a:p>
        </p:txBody>
      </p:sp>
      <p:sp>
        <p:nvSpPr>
          <p:cNvPr id="2291" name="Shape 2291"/>
          <p:cNvSpPr/>
          <p:nvPr/>
        </p:nvSpPr>
        <p:spPr>
          <a:xfrm>
            <a:off x="3525423" y="1233241"/>
            <a:ext cx="65402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inode</a:t>
            </a:r>
          </a:p>
        </p:txBody>
      </p:sp>
      <p:sp>
        <p:nvSpPr>
          <p:cNvPr id="2292" name="Shape 2292"/>
          <p:cNvSpPr/>
          <p:nvPr/>
        </p:nvSpPr>
        <p:spPr>
          <a:xfrm>
            <a:off x="4674439" y="1233241"/>
            <a:ext cx="507319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root</a:t>
            </a:r>
          </a:p>
        </p:txBody>
      </p:sp>
      <p:sp>
        <p:nvSpPr>
          <p:cNvPr id="2293" name="Shape 2293"/>
          <p:cNvSpPr/>
          <p:nvPr/>
        </p:nvSpPr>
        <p:spPr>
          <a:xfrm>
            <a:off x="5663812" y="1233241"/>
            <a:ext cx="409857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foo</a:t>
            </a:r>
          </a:p>
        </p:txBody>
      </p:sp>
      <p:sp>
        <p:nvSpPr>
          <p:cNvPr id="2294" name="Shape 2294"/>
          <p:cNvSpPr/>
          <p:nvPr/>
        </p:nvSpPr>
        <p:spPr>
          <a:xfrm>
            <a:off x="6560672" y="1233241"/>
            <a:ext cx="4135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bar</a:t>
            </a:r>
          </a:p>
        </p:txBody>
      </p:sp>
      <p:sp>
        <p:nvSpPr>
          <p:cNvPr id="2295" name="Shape 2295"/>
          <p:cNvSpPr/>
          <p:nvPr/>
        </p:nvSpPr>
        <p:spPr>
          <a:xfrm>
            <a:off x="7459408" y="1233241"/>
            <a:ext cx="507319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root</a:t>
            </a:r>
          </a:p>
        </p:txBody>
      </p:sp>
      <p:sp>
        <p:nvSpPr>
          <p:cNvPr id="2296" name="Shape 2296"/>
          <p:cNvSpPr/>
          <p:nvPr/>
        </p:nvSpPr>
        <p:spPr>
          <a:xfrm>
            <a:off x="8448780" y="1233241"/>
            <a:ext cx="409857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foo</a:t>
            </a:r>
          </a:p>
        </p:txBody>
      </p:sp>
      <p:sp>
        <p:nvSpPr>
          <p:cNvPr id="2297" name="Shape 2297"/>
          <p:cNvSpPr/>
          <p:nvPr/>
        </p:nvSpPr>
        <p:spPr>
          <a:xfrm>
            <a:off x="2462166" y="1501132"/>
            <a:ext cx="803105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bitmap</a:t>
            </a:r>
          </a:p>
        </p:txBody>
      </p:sp>
      <p:sp>
        <p:nvSpPr>
          <p:cNvPr id="2298" name="Shape 2298"/>
          <p:cNvSpPr/>
          <p:nvPr/>
        </p:nvSpPr>
        <p:spPr>
          <a:xfrm>
            <a:off x="3449163" y="1501132"/>
            <a:ext cx="803105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bitmap</a:t>
            </a:r>
          </a:p>
        </p:txBody>
      </p:sp>
      <p:sp>
        <p:nvSpPr>
          <p:cNvPr id="2299" name="Shape 2299"/>
          <p:cNvSpPr/>
          <p:nvPr/>
        </p:nvSpPr>
        <p:spPr>
          <a:xfrm>
            <a:off x="4574927" y="1501132"/>
            <a:ext cx="65402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inode</a:t>
            </a:r>
          </a:p>
        </p:txBody>
      </p:sp>
      <p:sp>
        <p:nvSpPr>
          <p:cNvPr id="2300" name="Shape 2300"/>
          <p:cNvSpPr/>
          <p:nvPr/>
        </p:nvSpPr>
        <p:spPr>
          <a:xfrm>
            <a:off x="5524919" y="1501132"/>
            <a:ext cx="65402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inode</a:t>
            </a:r>
          </a:p>
        </p:txBody>
      </p:sp>
      <p:sp>
        <p:nvSpPr>
          <p:cNvPr id="2301" name="Shape 2301"/>
          <p:cNvSpPr/>
          <p:nvPr/>
        </p:nvSpPr>
        <p:spPr>
          <a:xfrm>
            <a:off x="6435532" y="1501132"/>
            <a:ext cx="65402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inode</a:t>
            </a:r>
          </a:p>
        </p:txBody>
      </p:sp>
      <p:sp>
        <p:nvSpPr>
          <p:cNvPr id="2302" name="Shape 2302"/>
          <p:cNvSpPr/>
          <p:nvPr/>
        </p:nvSpPr>
        <p:spPr>
          <a:xfrm>
            <a:off x="7422403" y="1501132"/>
            <a:ext cx="525145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data</a:t>
            </a:r>
          </a:p>
        </p:txBody>
      </p:sp>
      <p:sp>
        <p:nvSpPr>
          <p:cNvPr id="2303" name="Shape 2303"/>
          <p:cNvSpPr/>
          <p:nvPr/>
        </p:nvSpPr>
        <p:spPr>
          <a:xfrm>
            <a:off x="8372396" y="1501132"/>
            <a:ext cx="525145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data</a:t>
            </a:r>
          </a:p>
        </p:txBody>
      </p:sp>
      <p:sp>
        <p:nvSpPr>
          <p:cNvPr id="2304" name="Shape 2304"/>
          <p:cNvSpPr/>
          <p:nvPr/>
        </p:nvSpPr>
        <p:spPr>
          <a:xfrm>
            <a:off x="2282330" y="2009180"/>
            <a:ext cx="7618785" cy="0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2305" name="Shape 2305"/>
          <p:cNvSpPr/>
          <p:nvPr/>
        </p:nvSpPr>
        <p:spPr>
          <a:xfrm flipV="1">
            <a:off x="4490909" y="1296531"/>
            <a:ext cx="1" cy="2797509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2306" name="Shape 2306"/>
          <p:cNvSpPr/>
          <p:nvPr/>
        </p:nvSpPr>
        <p:spPr>
          <a:xfrm flipV="1">
            <a:off x="7270251" y="1296531"/>
            <a:ext cx="1" cy="2797510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2307" name="Shape 2307"/>
          <p:cNvSpPr/>
          <p:nvPr/>
        </p:nvSpPr>
        <p:spPr>
          <a:xfrm>
            <a:off x="5090928" y="241775"/>
            <a:ext cx="1944058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open /foo/bar</a:t>
            </a:r>
          </a:p>
        </p:txBody>
      </p:sp>
      <p:sp>
        <p:nvSpPr>
          <p:cNvPr id="2308" name="Shape 2308"/>
          <p:cNvSpPr/>
          <p:nvPr/>
        </p:nvSpPr>
        <p:spPr>
          <a:xfrm>
            <a:off x="9176068" y="1501132"/>
            <a:ext cx="525145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data</a:t>
            </a:r>
          </a:p>
        </p:txBody>
      </p:sp>
      <p:sp>
        <p:nvSpPr>
          <p:cNvPr id="2309" name="Shape 2309"/>
          <p:cNvSpPr/>
          <p:nvPr/>
        </p:nvSpPr>
        <p:spPr>
          <a:xfrm>
            <a:off x="9238700" y="1233241"/>
            <a:ext cx="4135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bar</a:t>
            </a:r>
          </a:p>
        </p:txBody>
      </p:sp>
      <p:sp>
        <p:nvSpPr>
          <p:cNvPr id="2310" name="Shape 2310"/>
          <p:cNvSpPr/>
          <p:nvPr/>
        </p:nvSpPr>
        <p:spPr>
          <a:xfrm>
            <a:off x="4632810" y="2036913"/>
            <a:ext cx="5352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dirty="0"/>
              <a:t>read</a:t>
            </a:r>
          </a:p>
        </p:txBody>
      </p:sp>
      <p:sp>
        <p:nvSpPr>
          <p:cNvPr id="2311" name="Shape 2311"/>
          <p:cNvSpPr/>
          <p:nvPr/>
        </p:nvSpPr>
        <p:spPr>
          <a:xfrm>
            <a:off x="7472450" y="2394101"/>
            <a:ext cx="5352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dirty="0"/>
              <a:t>read</a:t>
            </a:r>
          </a:p>
        </p:txBody>
      </p:sp>
      <p:sp>
        <p:nvSpPr>
          <p:cNvPr id="2312" name="Shape 2312"/>
          <p:cNvSpPr/>
          <p:nvPr/>
        </p:nvSpPr>
        <p:spPr>
          <a:xfrm>
            <a:off x="5597216" y="2661991"/>
            <a:ext cx="5352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dirty="0"/>
              <a:t>read</a:t>
            </a:r>
          </a:p>
        </p:txBody>
      </p:sp>
      <p:sp>
        <p:nvSpPr>
          <p:cNvPr id="2313" name="Shape 2313"/>
          <p:cNvSpPr/>
          <p:nvPr/>
        </p:nvSpPr>
        <p:spPr>
          <a:xfrm>
            <a:off x="8454716" y="3019179"/>
            <a:ext cx="5352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dirty="0"/>
              <a:t>read</a:t>
            </a:r>
          </a:p>
        </p:txBody>
      </p:sp>
      <p:sp>
        <p:nvSpPr>
          <p:cNvPr id="2314" name="Shape 2314"/>
          <p:cNvSpPr/>
          <p:nvPr/>
        </p:nvSpPr>
        <p:spPr>
          <a:xfrm>
            <a:off x="6490185" y="3287070"/>
            <a:ext cx="5352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dirty="0"/>
              <a:t>read</a:t>
            </a:r>
          </a:p>
        </p:txBody>
      </p:sp>
    </p:spTree>
    <p:extLst>
      <p:ext uri="{BB962C8B-B14F-4D97-AF65-F5344CB8AC3E}">
        <p14:creationId xmlns:p14="http://schemas.microsoft.com/office/powerpoint/2010/main" val="112759052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10" grpId="0" animBg="1"/>
      <p:bldP spid="2311" grpId="0" animBg="1"/>
      <p:bldP spid="2312" grpId="0" animBg="1"/>
      <p:bldP spid="2313" grpId="0" animBg="1"/>
      <p:bldP spid="2314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6" name="Shape 2146"/>
          <p:cNvSpPr/>
          <p:nvPr/>
        </p:nvSpPr>
        <p:spPr>
          <a:xfrm>
            <a:off x="2600934" y="1233241"/>
            <a:ext cx="525145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data</a:t>
            </a:r>
          </a:p>
        </p:txBody>
      </p:sp>
      <p:sp>
        <p:nvSpPr>
          <p:cNvPr id="2147" name="Shape 2147"/>
          <p:cNvSpPr/>
          <p:nvPr/>
        </p:nvSpPr>
        <p:spPr>
          <a:xfrm>
            <a:off x="3525423" y="1233241"/>
            <a:ext cx="65402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inode</a:t>
            </a:r>
          </a:p>
        </p:txBody>
      </p:sp>
      <p:sp>
        <p:nvSpPr>
          <p:cNvPr id="2148" name="Shape 2148"/>
          <p:cNvSpPr/>
          <p:nvPr/>
        </p:nvSpPr>
        <p:spPr>
          <a:xfrm>
            <a:off x="4674439" y="1233241"/>
            <a:ext cx="507319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root</a:t>
            </a:r>
          </a:p>
        </p:txBody>
      </p:sp>
      <p:sp>
        <p:nvSpPr>
          <p:cNvPr id="2149" name="Shape 2149"/>
          <p:cNvSpPr/>
          <p:nvPr/>
        </p:nvSpPr>
        <p:spPr>
          <a:xfrm>
            <a:off x="5663812" y="1233241"/>
            <a:ext cx="409857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foo</a:t>
            </a:r>
          </a:p>
        </p:txBody>
      </p:sp>
      <p:sp>
        <p:nvSpPr>
          <p:cNvPr id="2150" name="Shape 2150"/>
          <p:cNvSpPr/>
          <p:nvPr/>
        </p:nvSpPr>
        <p:spPr>
          <a:xfrm>
            <a:off x="6560672" y="1233241"/>
            <a:ext cx="4135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bar</a:t>
            </a:r>
          </a:p>
        </p:txBody>
      </p:sp>
      <p:sp>
        <p:nvSpPr>
          <p:cNvPr id="2151" name="Shape 2151"/>
          <p:cNvSpPr/>
          <p:nvPr/>
        </p:nvSpPr>
        <p:spPr>
          <a:xfrm>
            <a:off x="7459408" y="1233241"/>
            <a:ext cx="507319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root</a:t>
            </a:r>
          </a:p>
        </p:txBody>
      </p:sp>
      <p:sp>
        <p:nvSpPr>
          <p:cNvPr id="2152" name="Shape 2152"/>
          <p:cNvSpPr/>
          <p:nvPr/>
        </p:nvSpPr>
        <p:spPr>
          <a:xfrm>
            <a:off x="8448780" y="1233241"/>
            <a:ext cx="409857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foo</a:t>
            </a:r>
          </a:p>
        </p:txBody>
      </p:sp>
      <p:sp>
        <p:nvSpPr>
          <p:cNvPr id="2153" name="Shape 2153"/>
          <p:cNvSpPr/>
          <p:nvPr/>
        </p:nvSpPr>
        <p:spPr>
          <a:xfrm>
            <a:off x="2462166" y="1501132"/>
            <a:ext cx="803105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bitmap</a:t>
            </a:r>
          </a:p>
        </p:txBody>
      </p:sp>
      <p:sp>
        <p:nvSpPr>
          <p:cNvPr id="2154" name="Shape 2154"/>
          <p:cNvSpPr/>
          <p:nvPr/>
        </p:nvSpPr>
        <p:spPr>
          <a:xfrm>
            <a:off x="3449163" y="1501132"/>
            <a:ext cx="803105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bitmap</a:t>
            </a:r>
          </a:p>
        </p:txBody>
      </p:sp>
      <p:sp>
        <p:nvSpPr>
          <p:cNvPr id="2155" name="Shape 2155"/>
          <p:cNvSpPr/>
          <p:nvPr/>
        </p:nvSpPr>
        <p:spPr>
          <a:xfrm>
            <a:off x="4574927" y="1501132"/>
            <a:ext cx="65402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inode</a:t>
            </a:r>
          </a:p>
        </p:txBody>
      </p:sp>
      <p:sp>
        <p:nvSpPr>
          <p:cNvPr id="2156" name="Shape 2156"/>
          <p:cNvSpPr/>
          <p:nvPr/>
        </p:nvSpPr>
        <p:spPr>
          <a:xfrm>
            <a:off x="5524919" y="1501132"/>
            <a:ext cx="65402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inode</a:t>
            </a:r>
          </a:p>
        </p:txBody>
      </p:sp>
      <p:sp>
        <p:nvSpPr>
          <p:cNvPr id="2157" name="Shape 2157"/>
          <p:cNvSpPr/>
          <p:nvPr/>
        </p:nvSpPr>
        <p:spPr>
          <a:xfrm>
            <a:off x="6435532" y="1501132"/>
            <a:ext cx="65402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inode</a:t>
            </a:r>
          </a:p>
        </p:txBody>
      </p:sp>
      <p:sp>
        <p:nvSpPr>
          <p:cNvPr id="2158" name="Shape 2158"/>
          <p:cNvSpPr/>
          <p:nvPr/>
        </p:nvSpPr>
        <p:spPr>
          <a:xfrm>
            <a:off x="7422403" y="1501132"/>
            <a:ext cx="525145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data</a:t>
            </a:r>
          </a:p>
        </p:txBody>
      </p:sp>
      <p:sp>
        <p:nvSpPr>
          <p:cNvPr id="2159" name="Shape 2159"/>
          <p:cNvSpPr/>
          <p:nvPr/>
        </p:nvSpPr>
        <p:spPr>
          <a:xfrm>
            <a:off x="8372396" y="1501132"/>
            <a:ext cx="525145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data</a:t>
            </a:r>
          </a:p>
        </p:txBody>
      </p:sp>
      <p:sp>
        <p:nvSpPr>
          <p:cNvPr id="2160" name="Shape 2160"/>
          <p:cNvSpPr/>
          <p:nvPr/>
        </p:nvSpPr>
        <p:spPr>
          <a:xfrm>
            <a:off x="2282330" y="2009180"/>
            <a:ext cx="7618785" cy="0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2161" name="Shape 2161"/>
          <p:cNvSpPr/>
          <p:nvPr/>
        </p:nvSpPr>
        <p:spPr>
          <a:xfrm flipV="1">
            <a:off x="4490909" y="1296531"/>
            <a:ext cx="1" cy="2797509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2162" name="Shape 2162"/>
          <p:cNvSpPr/>
          <p:nvPr/>
        </p:nvSpPr>
        <p:spPr>
          <a:xfrm flipV="1">
            <a:off x="7270251" y="1296531"/>
            <a:ext cx="1" cy="2797510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2163" name="Shape 2163"/>
          <p:cNvSpPr/>
          <p:nvPr/>
        </p:nvSpPr>
        <p:spPr>
          <a:xfrm>
            <a:off x="2073352" y="241775"/>
            <a:ext cx="7776617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/>
              <a:t>write to /foo/bar</a:t>
            </a:r>
            <a:r>
              <a:rPr lang="en-US" sz="2531" dirty="0"/>
              <a:t> (assume file exists and has been opened)</a:t>
            </a:r>
            <a:endParaRPr sz="2531" dirty="0"/>
          </a:p>
        </p:txBody>
      </p:sp>
      <p:sp>
        <p:nvSpPr>
          <p:cNvPr id="2164" name="Shape 2164"/>
          <p:cNvSpPr/>
          <p:nvPr/>
        </p:nvSpPr>
        <p:spPr>
          <a:xfrm>
            <a:off x="9238700" y="1233241"/>
            <a:ext cx="4135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bar</a:t>
            </a:r>
          </a:p>
        </p:txBody>
      </p:sp>
      <p:sp>
        <p:nvSpPr>
          <p:cNvPr id="2165" name="Shape 2165"/>
          <p:cNvSpPr/>
          <p:nvPr/>
        </p:nvSpPr>
        <p:spPr>
          <a:xfrm>
            <a:off x="9176068" y="1501132"/>
            <a:ext cx="525145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data</a:t>
            </a:r>
          </a:p>
        </p:txBody>
      </p:sp>
      <p:sp>
        <p:nvSpPr>
          <p:cNvPr id="2166" name="Shape 2166"/>
          <p:cNvSpPr/>
          <p:nvPr/>
        </p:nvSpPr>
        <p:spPr>
          <a:xfrm>
            <a:off x="6493414" y="2036913"/>
            <a:ext cx="5352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dirty="0"/>
              <a:t>read</a:t>
            </a:r>
          </a:p>
        </p:txBody>
      </p:sp>
      <p:sp>
        <p:nvSpPr>
          <p:cNvPr id="2167" name="Shape 2167"/>
          <p:cNvSpPr/>
          <p:nvPr/>
        </p:nvSpPr>
        <p:spPr>
          <a:xfrm>
            <a:off x="2564352" y="2304804"/>
            <a:ext cx="5352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dirty="0"/>
              <a:t>read</a:t>
            </a:r>
          </a:p>
        </p:txBody>
      </p:sp>
      <p:sp>
        <p:nvSpPr>
          <p:cNvPr id="2168" name="Shape 2168"/>
          <p:cNvSpPr/>
          <p:nvPr/>
        </p:nvSpPr>
        <p:spPr>
          <a:xfrm>
            <a:off x="2555225" y="2661991"/>
            <a:ext cx="606449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dirty="0"/>
              <a:t>write</a:t>
            </a:r>
          </a:p>
        </p:txBody>
      </p:sp>
      <p:sp>
        <p:nvSpPr>
          <p:cNvPr id="2169" name="Shape 2169"/>
          <p:cNvSpPr/>
          <p:nvPr/>
        </p:nvSpPr>
        <p:spPr>
          <a:xfrm>
            <a:off x="9163193" y="2929882"/>
            <a:ext cx="606449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dirty="0"/>
              <a:t>write</a:t>
            </a:r>
          </a:p>
        </p:txBody>
      </p:sp>
      <p:sp>
        <p:nvSpPr>
          <p:cNvPr id="2170" name="Shape 2170"/>
          <p:cNvSpPr/>
          <p:nvPr/>
        </p:nvSpPr>
        <p:spPr>
          <a:xfrm>
            <a:off x="6484287" y="3197773"/>
            <a:ext cx="606449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dirty="0"/>
              <a:t>write</a:t>
            </a:r>
          </a:p>
        </p:txBody>
      </p:sp>
    </p:spTree>
    <p:extLst>
      <p:ext uri="{BB962C8B-B14F-4D97-AF65-F5344CB8AC3E}">
        <p14:creationId xmlns:p14="http://schemas.microsoft.com/office/powerpoint/2010/main" val="100636327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66" grpId="0" animBg="1"/>
      <p:bldP spid="2167" grpId="0" animBg="1"/>
      <p:bldP spid="2168" grpId="0" animBg="1"/>
      <p:bldP spid="2169" grpId="0" animBg="1"/>
      <p:bldP spid="2170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" name="Shape 2385"/>
          <p:cNvSpPr/>
          <p:nvPr/>
        </p:nvSpPr>
        <p:spPr>
          <a:xfrm>
            <a:off x="2600934" y="1233241"/>
            <a:ext cx="525145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data</a:t>
            </a:r>
          </a:p>
        </p:txBody>
      </p:sp>
      <p:sp>
        <p:nvSpPr>
          <p:cNvPr id="2386" name="Shape 2386"/>
          <p:cNvSpPr/>
          <p:nvPr/>
        </p:nvSpPr>
        <p:spPr>
          <a:xfrm>
            <a:off x="3525423" y="1233241"/>
            <a:ext cx="65402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inode</a:t>
            </a:r>
          </a:p>
        </p:txBody>
      </p:sp>
      <p:sp>
        <p:nvSpPr>
          <p:cNvPr id="2387" name="Shape 2387"/>
          <p:cNvSpPr/>
          <p:nvPr/>
        </p:nvSpPr>
        <p:spPr>
          <a:xfrm>
            <a:off x="4674439" y="1233241"/>
            <a:ext cx="507319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root</a:t>
            </a:r>
          </a:p>
        </p:txBody>
      </p:sp>
      <p:sp>
        <p:nvSpPr>
          <p:cNvPr id="2388" name="Shape 2388"/>
          <p:cNvSpPr/>
          <p:nvPr/>
        </p:nvSpPr>
        <p:spPr>
          <a:xfrm>
            <a:off x="5663812" y="1233241"/>
            <a:ext cx="409857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foo</a:t>
            </a:r>
          </a:p>
        </p:txBody>
      </p:sp>
      <p:sp>
        <p:nvSpPr>
          <p:cNvPr id="2389" name="Shape 2389"/>
          <p:cNvSpPr/>
          <p:nvPr/>
        </p:nvSpPr>
        <p:spPr>
          <a:xfrm>
            <a:off x="6560672" y="1233241"/>
            <a:ext cx="4135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bar</a:t>
            </a:r>
          </a:p>
        </p:txBody>
      </p:sp>
      <p:sp>
        <p:nvSpPr>
          <p:cNvPr id="2390" name="Shape 2390"/>
          <p:cNvSpPr/>
          <p:nvPr/>
        </p:nvSpPr>
        <p:spPr>
          <a:xfrm>
            <a:off x="7459408" y="1233241"/>
            <a:ext cx="507319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root</a:t>
            </a:r>
          </a:p>
        </p:txBody>
      </p:sp>
      <p:sp>
        <p:nvSpPr>
          <p:cNvPr id="2391" name="Shape 2391"/>
          <p:cNvSpPr/>
          <p:nvPr/>
        </p:nvSpPr>
        <p:spPr>
          <a:xfrm>
            <a:off x="8448780" y="1233241"/>
            <a:ext cx="409857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foo</a:t>
            </a:r>
          </a:p>
        </p:txBody>
      </p:sp>
      <p:sp>
        <p:nvSpPr>
          <p:cNvPr id="2392" name="Shape 2392"/>
          <p:cNvSpPr/>
          <p:nvPr/>
        </p:nvSpPr>
        <p:spPr>
          <a:xfrm>
            <a:off x="2462166" y="1501132"/>
            <a:ext cx="803105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bitmap</a:t>
            </a:r>
          </a:p>
        </p:txBody>
      </p:sp>
      <p:sp>
        <p:nvSpPr>
          <p:cNvPr id="2393" name="Shape 2393"/>
          <p:cNvSpPr/>
          <p:nvPr/>
        </p:nvSpPr>
        <p:spPr>
          <a:xfrm>
            <a:off x="3449163" y="1501132"/>
            <a:ext cx="803105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bitmap</a:t>
            </a:r>
          </a:p>
        </p:txBody>
      </p:sp>
      <p:sp>
        <p:nvSpPr>
          <p:cNvPr id="2394" name="Shape 2394"/>
          <p:cNvSpPr/>
          <p:nvPr/>
        </p:nvSpPr>
        <p:spPr>
          <a:xfrm>
            <a:off x="4574927" y="1501132"/>
            <a:ext cx="65402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inode</a:t>
            </a:r>
          </a:p>
        </p:txBody>
      </p:sp>
      <p:sp>
        <p:nvSpPr>
          <p:cNvPr id="2395" name="Shape 2395"/>
          <p:cNvSpPr/>
          <p:nvPr/>
        </p:nvSpPr>
        <p:spPr>
          <a:xfrm>
            <a:off x="5524919" y="1501132"/>
            <a:ext cx="65402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inode</a:t>
            </a:r>
          </a:p>
        </p:txBody>
      </p:sp>
      <p:sp>
        <p:nvSpPr>
          <p:cNvPr id="2396" name="Shape 2396"/>
          <p:cNvSpPr/>
          <p:nvPr/>
        </p:nvSpPr>
        <p:spPr>
          <a:xfrm>
            <a:off x="6435532" y="1501132"/>
            <a:ext cx="65402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inode</a:t>
            </a:r>
          </a:p>
        </p:txBody>
      </p:sp>
      <p:sp>
        <p:nvSpPr>
          <p:cNvPr id="2397" name="Shape 2397"/>
          <p:cNvSpPr/>
          <p:nvPr/>
        </p:nvSpPr>
        <p:spPr>
          <a:xfrm>
            <a:off x="7422403" y="1501132"/>
            <a:ext cx="525145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data</a:t>
            </a:r>
          </a:p>
        </p:txBody>
      </p:sp>
      <p:sp>
        <p:nvSpPr>
          <p:cNvPr id="2398" name="Shape 2398"/>
          <p:cNvSpPr/>
          <p:nvPr/>
        </p:nvSpPr>
        <p:spPr>
          <a:xfrm>
            <a:off x="8372396" y="1501132"/>
            <a:ext cx="525145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data</a:t>
            </a:r>
          </a:p>
        </p:txBody>
      </p:sp>
      <p:sp>
        <p:nvSpPr>
          <p:cNvPr id="2399" name="Shape 2399"/>
          <p:cNvSpPr/>
          <p:nvPr/>
        </p:nvSpPr>
        <p:spPr>
          <a:xfrm>
            <a:off x="2282330" y="2009180"/>
            <a:ext cx="7618785" cy="0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2400" name="Shape 2400"/>
          <p:cNvSpPr/>
          <p:nvPr/>
        </p:nvSpPr>
        <p:spPr>
          <a:xfrm flipV="1">
            <a:off x="4490909" y="1296531"/>
            <a:ext cx="1" cy="2797509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2401" name="Shape 2401"/>
          <p:cNvSpPr/>
          <p:nvPr/>
        </p:nvSpPr>
        <p:spPr>
          <a:xfrm flipV="1">
            <a:off x="7270251" y="1296531"/>
            <a:ext cx="1" cy="2797510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2402" name="Shape 2402"/>
          <p:cNvSpPr/>
          <p:nvPr/>
        </p:nvSpPr>
        <p:spPr>
          <a:xfrm>
            <a:off x="3891936" y="241775"/>
            <a:ext cx="4256102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/>
              <a:t>read /foo/bar</a:t>
            </a:r>
            <a:r>
              <a:rPr lang="en-US" sz="2531" dirty="0"/>
              <a:t> – assume opened</a:t>
            </a:r>
            <a:endParaRPr sz="2531" dirty="0"/>
          </a:p>
        </p:txBody>
      </p:sp>
      <p:sp>
        <p:nvSpPr>
          <p:cNvPr id="2403" name="Shape 2403"/>
          <p:cNvSpPr/>
          <p:nvPr/>
        </p:nvSpPr>
        <p:spPr>
          <a:xfrm>
            <a:off x="9176068" y="1501132"/>
            <a:ext cx="525145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data</a:t>
            </a:r>
          </a:p>
        </p:txBody>
      </p:sp>
      <p:sp>
        <p:nvSpPr>
          <p:cNvPr id="2404" name="Shape 2404"/>
          <p:cNvSpPr/>
          <p:nvPr/>
        </p:nvSpPr>
        <p:spPr>
          <a:xfrm>
            <a:off x="9238700" y="1233241"/>
            <a:ext cx="4135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bar</a:t>
            </a:r>
          </a:p>
        </p:txBody>
      </p:sp>
      <p:sp>
        <p:nvSpPr>
          <p:cNvPr id="2405" name="Shape 2405"/>
          <p:cNvSpPr/>
          <p:nvPr/>
        </p:nvSpPr>
        <p:spPr>
          <a:xfrm>
            <a:off x="6493414" y="2036913"/>
            <a:ext cx="5352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dirty="0"/>
              <a:t>read</a:t>
            </a:r>
          </a:p>
        </p:txBody>
      </p:sp>
      <p:sp>
        <p:nvSpPr>
          <p:cNvPr id="2406" name="Shape 2406"/>
          <p:cNvSpPr/>
          <p:nvPr/>
        </p:nvSpPr>
        <p:spPr>
          <a:xfrm>
            <a:off x="9171442" y="2411960"/>
            <a:ext cx="5352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dirty="0"/>
              <a:t>read</a:t>
            </a:r>
          </a:p>
        </p:txBody>
      </p:sp>
      <p:sp>
        <p:nvSpPr>
          <p:cNvPr id="2407" name="Shape 2407"/>
          <p:cNvSpPr/>
          <p:nvPr/>
        </p:nvSpPr>
        <p:spPr>
          <a:xfrm>
            <a:off x="6484287" y="2751288"/>
            <a:ext cx="606449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 dirty="0"/>
              <a:t>write</a:t>
            </a:r>
          </a:p>
        </p:txBody>
      </p:sp>
    </p:spTree>
    <p:extLst>
      <p:ext uri="{BB962C8B-B14F-4D97-AF65-F5344CB8AC3E}">
        <p14:creationId xmlns:p14="http://schemas.microsoft.com/office/powerpoint/2010/main" val="288402736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05" grpId="0" animBg="1"/>
      <p:bldP spid="2406" grpId="0" animBg="1"/>
      <p:bldP spid="2407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3" name="Shape 2433"/>
          <p:cNvSpPr/>
          <p:nvPr/>
        </p:nvSpPr>
        <p:spPr>
          <a:xfrm>
            <a:off x="2600934" y="1233241"/>
            <a:ext cx="525145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data</a:t>
            </a:r>
          </a:p>
        </p:txBody>
      </p:sp>
      <p:sp>
        <p:nvSpPr>
          <p:cNvPr id="2434" name="Shape 2434"/>
          <p:cNvSpPr/>
          <p:nvPr/>
        </p:nvSpPr>
        <p:spPr>
          <a:xfrm>
            <a:off x="3525423" y="1233241"/>
            <a:ext cx="65402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inode</a:t>
            </a:r>
          </a:p>
        </p:txBody>
      </p:sp>
      <p:sp>
        <p:nvSpPr>
          <p:cNvPr id="2435" name="Shape 2435"/>
          <p:cNvSpPr/>
          <p:nvPr/>
        </p:nvSpPr>
        <p:spPr>
          <a:xfrm>
            <a:off x="4674439" y="1233241"/>
            <a:ext cx="507319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root</a:t>
            </a:r>
          </a:p>
        </p:txBody>
      </p:sp>
      <p:sp>
        <p:nvSpPr>
          <p:cNvPr id="2436" name="Shape 2436"/>
          <p:cNvSpPr/>
          <p:nvPr/>
        </p:nvSpPr>
        <p:spPr>
          <a:xfrm>
            <a:off x="5663812" y="1233241"/>
            <a:ext cx="409857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foo</a:t>
            </a:r>
          </a:p>
        </p:txBody>
      </p:sp>
      <p:sp>
        <p:nvSpPr>
          <p:cNvPr id="2437" name="Shape 2437"/>
          <p:cNvSpPr/>
          <p:nvPr/>
        </p:nvSpPr>
        <p:spPr>
          <a:xfrm>
            <a:off x="6560672" y="1233241"/>
            <a:ext cx="4135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bar</a:t>
            </a:r>
          </a:p>
        </p:txBody>
      </p:sp>
      <p:sp>
        <p:nvSpPr>
          <p:cNvPr id="2438" name="Shape 2438"/>
          <p:cNvSpPr/>
          <p:nvPr/>
        </p:nvSpPr>
        <p:spPr>
          <a:xfrm>
            <a:off x="7459408" y="1233241"/>
            <a:ext cx="507319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root</a:t>
            </a:r>
          </a:p>
        </p:txBody>
      </p:sp>
      <p:sp>
        <p:nvSpPr>
          <p:cNvPr id="2439" name="Shape 2439"/>
          <p:cNvSpPr/>
          <p:nvPr/>
        </p:nvSpPr>
        <p:spPr>
          <a:xfrm>
            <a:off x="8448780" y="1233241"/>
            <a:ext cx="409857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foo</a:t>
            </a:r>
          </a:p>
        </p:txBody>
      </p:sp>
      <p:sp>
        <p:nvSpPr>
          <p:cNvPr id="2440" name="Shape 2440"/>
          <p:cNvSpPr/>
          <p:nvPr/>
        </p:nvSpPr>
        <p:spPr>
          <a:xfrm>
            <a:off x="2462166" y="1501132"/>
            <a:ext cx="803105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bitmap</a:t>
            </a:r>
          </a:p>
        </p:txBody>
      </p:sp>
      <p:sp>
        <p:nvSpPr>
          <p:cNvPr id="2441" name="Shape 2441"/>
          <p:cNvSpPr/>
          <p:nvPr/>
        </p:nvSpPr>
        <p:spPr>
          <a:xfrm>
            <a:off x="3449163" y="1501132"/>
            <a:ext cx="803105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bitmap</a:t>
            </a:r>
          </a:p>
        </p:txBody>
      </p:sp>
      <p:sp>
        <p:nvSpPr>
          <p:cNvPr id="2442" name="Shape 2442"/>
          <p:cNvSpPr/>
          <p:nvPr/>
        </p:nvSpPr>
        <p:spPr>
          <a:xfrm>
            <a:off x="4574927" y="1501132"/>
            <a:ext cx="65402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inode</a:t>
            </a:r>
          </a:p>
        </p:txBody>
      </p:sp>
      <p:sp>
        <p:nvSpPr>
          <p:cNvPr id="2443" name="Shape 2443"/>
          <p:cNvSpPr/>
          <p:nvPr/>
        </p:nvSpPr>
        <p:spPr>
          <a:xfrm>
            <a:off x="5524919" y="1501132"/>
            <a:ext cx="65402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inode</a:t>
            </a:r>
          </a:p>
        </p:txBody>
      </p:sp>
      <p:sp>
        <p:nvSpPr>
          <p:cNvPr id="2444" name="Shape 2444"/>
          <p:cNvSpPr/>
          <p:nvPr/>
        </p:nvSpPr>
        <p:spPr>
          <a:xfrm>
            <a:off x="6435532" y="1501132"/>
            <a:ext cx="65402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inode</a:t>
            </a:r>
          </a:p>
        </p:txBody>
      </p:sp>
      <p:sp>
        <p:nvSpPr>
          <p:cNvPr id="2445" name="Shape 2445"/>
          <p:cNvSpPr/>
          <p:nvPr/>
        </p:nvSpPr>
        <p:spPr>
          <a:xfrm>
            <a:off x="7422403" y="1501132"/>
            <a:ext cx="525145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data</a:t>
            </a:r>
          </a:p>
        </p:txBody>
      </p:sp>
      <p:sp>
        <p:nvSpPr>
          <p:cNvPr id="2446" name="Shape 2446"/>
          <p:cNvSpPr/>
          <p:nvPr/>
        </p:nvSpPr>
        <p:spPr>
          <a:xfrm>
            <a:off x="8372396" y="1501132"/>
            <a:ext cx="525145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data</a:t>
            </a:r>
          </a:p>
        </p:txBody>
      </p:sp>
      <p:sp>
        <p:nvSpPr>
          <p:cNvPr id="2447" name="Shape 2447"/>
          <p:cNvSpPr/>
          <p:nvPr/>
        </p:nvSpPr>
        <p:spPr>
          <a:xfrm>
            <a:off x="2282330" y="2009180"/>
            <a:ext cx="7618785" cy="0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2448" name="Shape 2448"/>
          <p:cNvSpPr/>
          <p:nvPr/>
        </p:nvSpPr>
        <p:spPr>
          <a:xfrm flipV="1">
            <a:off x="4490909" y="1296531"/>
            <a:ext cx="1" cy="2797509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2449" name="Shape 2449"/>
          <p:cNvSpPr/>
          <p:nvPr/>
        </p:nvSpPr>
        <p:spPr>
          <a:xfrm flipV="1">
            <a:off x="7270251" y="1296531"/>
            <a:ext cx="1" cy="2797510"/>
          </a:xfrm>
          <a:prstGeom prst="line">
            <a:avLst/>
          </a:prstGeom>
          <a:ln w="25400">
            <a:solidFill>
              <a:schemeClr val="tx1"/>
            </a:solidFill>
            <a:miter lim="400000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2450" name="Shape 2450"/>
          <p:cNvSpPr/>
          <p:nvPr/>
        </p:nvSpPr>
        <p:spPr>
          <a:xfrm>
            <a:off x="5073086" y="241775"/>
            <a:ext cx="1942456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/>
              <a:t>close /foo/bar</a:t>
            </a:r>
          </a:p>
        </p:txBody>
      </p:sp>
      <p:sp>
        <p:nvSpPr>
          <p:cNvPr id="2451" name="Shape 2451"/>
          <p:cNvSpPr/>
          <p:nvPr/>
        </p:nvSpPr>
        <p:spPr>
          <a:xfrm>
            <a:off x="9176068" y="1501132"/>
            <a:ext cx="525145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data</a:t>
            </a:r>
          </a:p>
        </p:txBody>
      </p:sp>
      <p:sp>
        <p:nvSpPr>
          <p:cNvPr id="2452" name="Shape 2452"/>
          <p:cNvSpPr/>
          <p:nvPr/>
        </p:nvSpPr>
        <p:spPr>
          <a:xfrm>
            <a:off x="9238700" y="1233241"/>
            <a:ext cx="413576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969"/>
              <a:t>bar</a:t>
            </a:r>
          </a:p>
        </p:txBody>
      </p:sp>
      <p:sp>
        <p:nvSpPr>
          <p:cNvPr id="2453" name="Shape 2453"/>
          <p:cNvSpPr/>
          <p:nvPr/>
        </p:nvSpPr>
        <p:spPr>
          <a:xfrm>
            <a:off x="4488236" y="4191654"/>
            <a:ext cx="2967224" cy="46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9" tIns="35719" rIns="35719" bIns="35719" anchor="ctr">
            <a:spAutoFit/>
          </a:bodyPr>
          <a:lstStyle>
            <a:lvl1pPr>
              <a:defRPr>
                <a:solidFill>
                  <a:srgbClr val="E8A433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chemeClr val="tx1"/>
                </a:solidFill>
              </a:rPr>
              <a:t>nothing to do on disk!</a:t>
            </a:r>
          </a:p>
        </p:txBody>
      </p:sp>
    </p:spTree>
    <p:extLst>
      <p:ext uri="{BB962C8B-B14F-4D97-AF65-F5344CB8AC3E}">
        <p14:creationId xmlns:p14="http://schemas.microsoft.com/office/powerpoint/2010/main" val="412358879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B6C34-1019-0C7B-73D8-CDC5D0B82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Filesystems</a:t>
            </a:r>
          </a:p>
        </p:txBody>
      </p:sp>
      <p:pic>
        <p:nvPicPr>
          <p:cNvPr id="4" name="Picture 3" descr="A diagram of a network&#10;&#10;Description automatically generated">
            <a:extLst>
              <a:ext uri="{FF2B5EF4-FFF2-40B4-BE49-F238E27FC236}">
                <a16:creationId xmlns:a16="http://schemas.microsoft.com/office/drawing/2014/main" id="{AB322FCF-4E79-A387-EB8B-D322D9B13E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4280" y="2541495"/>
            <a:ext cx="4816367" cy="3655278"/>
          </a:xfrm>
          <a:prstGeom prst="rect">
            <a:avLst/>
          </a:prstGeom>
        </p:spPr>
      </p:pic>
      <p:sp>
        <p:nvSpPr>
          <p:cNvPr id="5" name="Shape 42">
            <a:extLst>
              <a:ext uri="{FF2B5EF4-FFF2-40B4-BE49-F238E27FC236}">
                <a16:creationId xmlns:a16="http://schemas.microsoft.com/office/drawing/2014/main" id="{65A28C64-4A97-A328-EE74-857ABBC21F4F}"/>
              </a:ext>
            </a:extLst>
          </p:cNvPr>
          <p:cNvSpPr txBox="1">
            <a:spLocks/>
          </p:cNvSpPr>
          <p:nvPr/>
        </p:nvSpPr>
        <p:spPr>
          <a:xfrm>
            <a:off x="1308847" y="1899361"/>
            <a:ext cx="8682318" cy="4297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None/>
              <a:defRPr sz="1800">
                <a:solidFill>
                  <a:srgbClr val="000000"/>
                </a:solidFill>
              </a:defRPr>
            </a:pPr>
            <a:r>
              <a:rPr lang="en-IN" sz="2672" dirty="0">
                <a:solidFill>
                  <a:srgbClr val="000000"/>
                </a:solidFill>
              </a:rPr>
              <a:t>Abstractions over blocks of data</a:t>
            </a:r>
          </a:p>
          <a:p>
            <a:pPr>
              <a:buFont typeface="Arial" panose="020B0604020202020204" pitchFamily="34" charset="0"/>
              <a:buNone/>
              <a:defRPr sz="1800">
                <a:solidFill>
                  <a:srgbClr val="000000"/>
                </a:solidFill>
              </a:defRPr>
            </a:pPr>
            <a:endParaRPr lang="en-IN" sz="2672" dirty="0">
              <a:solidFill>
                <a:srgbClr val="000000"/>
              </a:solidFill>
            </a:endParaRPr>
          </a:p>
          <a:p>
            <a:pPr>
              <a:buFont typeface="Arial" panose="020B0604020202020204" pitchFamily="34" charset="0"/>
              <a:buNone/>
              <a:defRPr sz="1800">
                <a:solidFill>
                  <a:srgbClr val="000000"/>
                </a:solidFill>
              </a:defRPr>
            </a:pPr>
            <a:r>
              <a:rPr lang="en-IN" sz="2672" dirty="0">
                <a:solidFill>
                  <a:srgbClr val="000000"/>
                </a:solidFill>
              </a:rPr>
              <a:t>Flat mapping of name to blocks? E.g. hash table</a:t>
            </a:r>
          </a:p>
          <a:p>
            <a:pPr>
              <a:buFont typeface="Arial" panose="020B0604020202020204" pitchFamily="34" charset="0"/>
              <a:buNone/>
              <a:defRPr sz="1800">
                <a:solidFill>
                  <a:srgbClr val="000000"/>
                </a:solidFill>
              </a:defRPr>
            </a:pPr>
            <a:endParaRPr lang="en-IN" sz="2672" dirty="0">
              <a:solidFill>
                <a:srgbClr val="000000"/>
              </a:solidFill>
            </a:endParaRPr>
          </a:p>
          <a:p>
            <a:pPr>
              <a:buFont typeface="Arial" panose="020B0604020202020204" pitchFamily="34" charset="0"/>
              <a:buNone/>
              <a:defRPr sz="1800">
                <a:solidFill>
                  <a:srgbClr val="000000"/>
                </a:solidFill>
              </a:defRPr>
            </a:pPr>
            <a:r>
              <a:rPr lang="en-IN" sz="2672" dirty="0">
                <a:solidFill>
                  <a:srgbClr val="000000"/>
                </a:solidFill>
              </a:rPr>
              <a:t>Something a bit more flexible:</a:t>
            </a:r>
          </a:p>
          <a:p>
            <a:pPr>
              <a:buFont typeface="Arial" panose="020B0604020202020204" pitchFamily="34" charset="0"/>
              <a:buNone/>
              <a:defRPr sz="1800">
                <a:solidFill>
                  <a:srgbClr val="000000"/>
                </a:solidFill>
              </a:defRPr>
            </a:pPr>
            <a:r>
              <a:rPr lang="en-IN" sz="2672" dirty="0">
                <a:solidFill>
                  <a:srgbClr val="000000"/>
                </a:solidFill>
              </a:rPr>
              <a:t>A </a:t>
            </a:r>
            <a:r>
              <a:rPr lang="en-IN" sz="2672" dirty="0">
                <a:solidFill>
                  <a:srgbClr val="C00000"/>
                </a:solidFill>
              </a:rPr>
              <a:t>hierarchy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C78097-7231-173E-3E70-DAD3B57FD2FA}"/>
              </a:ext>
            </a:extLst>
          </p:cNvPr>
          <p:cNvSpPr txBox="1"/>
          <p:nvPr/>
        </p:nvSpPr>
        <p:spPr>
          <a:xfrm>
            <a:off x="291353" y="5096435"/>
            <a:ext cx="75527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Courier" pitchFamily="2" charset="0"/>
              </a:rPr>
              <a:t>creat</a:t>
            </a:r>
            <a:r>
              <a:rPr lang="en-US" sz="2400" dirty="0">
                <a:latin typeface="Courier" pitchFamily="2" charset="0"/>
              </a:rPr>
              <a:t>(), open(), </a:t>
            </a:r>
          </a:p>
          <a:p>
            <a:pPr algn="ctr"/>
            <a:r>
              <a:rPr lang="en-US" sz="2400" dirty="0">
                <a:latin typeface="Courier" pitchFamily="2" charset="0"/>
              </a:rPr>
              <a:t>read(), write(),</a:t>
            </a:r>
          </a:p>
          <a:p>
            <a:pPr algn="ctr"/>
            <a:r>
              <a:rPr lang="en-US" sz="2400" dirty="0" err="1">
                <a:latin typeface="Courier" pitchFamily="2" charset="0"/>
              </a:rPr>
              <a:t>mkdir</a:t>
            </a:r>
            <a:r>
              <a:rPr lang="en-US" sz="2400" dirty="0">
                <a:latin typeface="Courier" pitchFamily="2" charset="0"/>
              </a:rPr>
              <a:t>(), </a:t>
            </a:r>
            <a:r>
              <a:rPr lang="en-US" sz="2400" dirty="0" err="1">
                <a:latin typeface="Courier" pitchFamily="2" charset="0"/>
              </a:rPr>
              <a:t>readdir</a:t>
            </a:r>
            <a:r>
              <a:rPr lang="en-US" sz="2400" dirty="0">
                <a:latin typeface="Courier" pitchFamily="2" charset="0"/>
              </a:rPr>
              <a:t>(), …</a:t>
            </a:r>
          </a:p>
          <a:p>
            <a:pPr algn="ctr"/>
            <a:r>
              <a:rPr lang="en-US" sz="2400" dirty="0">
                <a:latin typeface="Courier" pitchFamily="2" charset="0"/>
              </a:rPr>
              <a:t>link(), unlink()</a:t>
            </a:r>
          </a:p>
        </p:txBody>
      </p:sp>
    </p:spTree>
    <p:extLst>
      <p:ext uri="{BB962C8B-B14F-4D97-AF65-F5344CB8AC3E}">
        <p14:creationId xmlns:p14="http://schemas.microsoft.com/office/powerpoint/2010/main" val="3627461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6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500" dirty="0"/>
              <a:t>Filesystems</a:t>
            </a:r>
            <a:endParaRPr sz="4500" dirty="0"/>
          </a:p>
        </p:txBody>
      </p:sp>
      <p:sp>
        <p:nvSpPr>
          <p:cNvPr id="4" name="Why are file systems useful?…">
            <a:extLst>
              <a:ext uri="{FF2B5EF4-FFF2-40B4-BE49-F238E27FC236}">
                <a16:creationId xmlns:a16="http://schemas.microsoft.com/office/drawing/2014/main" id="{BFE21E69-CBAE-6F45-89BE-9DB5D1F36815}"/>
              </a:ext>
            </a:extLst>
          </p:cNvPr>
          <p:cNvSpPr txBox="1"/>
          <p:nvPr/>
        </p:nvSpPr>
        <p:spPr>
          <a:xfrm>
            <a:off x="1761644" y="1546555"/>
            <a:ext cx="5142434" cy="15438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defTabSz="8929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3400" b="0">
                <a:solidFill>
                  <a:srgbClr val="D53BD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2391" dirty="0">
                <a:latin typeface="Helvetica" pitchFamily="2" charset="0"/>
              </a:rPr>
              <a:t>Why are file systems useful?</a:t>
            </a:r>
          </a:p>
          <a:p>
            <a:pPr defTabSz="8929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3400" b="0">
                <a:latin typeface="Menlo"/>
                <a:ea typeface="Menlo"/>
                <a:cs typeface="Menlo"/>
                <a:sym typeface="Menlo"/>
              </a:defRPr>
            </a:pPr>
            <a:r>
              <a:rPr sz="2391" dirty="0">
                <a:latin typeface="Helvetica" pitchFamily="2" charset="0"/>
              </a:rPr>
              <a:t>- Durability across restarts</a:t>
            </a:r>
          </a:p>
          <a:p>
            <a:pPr defTabSz="8929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3400" b="0">
                <a:latin typeface="Menlo"/>
                <a:ea typeface="Menlo"/>
                <a:cs typeface="Menlo"/>
                <a:sym typeface="Menlo"/>
              </a:defRPr>
            </a:pPr>
            <a:r>
              <a:rPr sz="2391" dirty="0">
                <a:latin typeface="Helvetica" pitchFamily="2" charset="0"/>
              </a:rPr>
              <a:t>- Naming and organization</a:t>
            </a:r>
          </a:p>
          <a:p>
            <a:pPr defTabSz="8929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3400" b="0">
                <a:latin typeface="Menlo"/>
                <a:ea typeface="Menlo"/>
                <a:cs typeface="Menlo"/>
                <a:sym typeface="Menlo"/>
              </a:defRPr>
            </a:pPr>
            <a:r>
              <a:rPr sz="2391" dirty="0">
                <a:latin typeface="Helvetica" pitchFamily="2" charset="0"/>
              </a:rPr>
              <a:t>- Sharing among programs and users</a:t>
            </a:r>
          </a:p>
        </p:txBody>
      </p:sp>
      <p:sp>
        <p:nvSpPr>
          <p:cNvPr id="5" name="Why interesting?…">
            <a:extLst>
              <a:ext uri="{FF2B5EF4-FFF2-40B4-BE49-F238E27FC236}">
                <a16:creationId xmlns:a16="http://schemas.microsoft.com/office/drawing/2014/main" id="{96C2B75B-2099-9E49-BF81-7095B47FF624}"/>
              </a:ext>
            </a:extLst>
          </p:cNvPr>
          <p:cNvSpPr txBox="1"/>
          <p:nvPr/>
        </p:nvSpPr>
        <p:spPr>
          <a:xfrm>
            <a:off x="1761643" y="3301929"/>
            <a:ext cx="5426487" cy="26475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35719" tIns="35719" rIns="35719" bIns="35719" anchor="ctr">
            <a:spAutoFit/>
          </a:bodyPr>
          <a:lstStyle/>
          <a:p>
            <a:pPr defTabSz="8929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3400" b="0">
                <a:solidFill>
                  <a:srgbClr val="D53BD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sz="2391" dirty="0">
                <a:latin typeface="Helvetica" pitchFamily="2" charset="0"/>
              </a:rPr>
              <a:t>Why interesting?</a:t>
            </a:r>
          </a:p>
          <a:p>
            <a:pPr defTabSz="8929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3400" b="0">
                <a:latin typeface="Menlo"/>
                <a:ea typeface="Menlo"/>
                <a:cs typeface="Menlo"/>
                <a:sym typeface="Menlo"/>
              </a:defRPr>
            </a:pPr>
            <a:r>
              <a:rPr sz="2391" dirty="0">
                <a:latin typeface="Helvetica" pitchFamily="2" charset="0"/>
              </a:rPr>
              <a:t>- Crash recovery</a:t>
            </a:r>
          </a:p>
          <a:p>
            <a:pPr defTabSz="8929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3400" b="0">
                <a:latin typeface="Menlo"/>
                <a:ea typeface="Menlo"/>
                <a:cs typeface="Menlo"/>
                <a:sym typeface="Menlo"/>
              </a:defRPr>
            </a:pPr>
            <a:r>
              <a:rPr sz="2391" dirty="0">
                <a:latin typeface="Helvetica" pitchFamily="2" charset="0"/>
              </a:rPr>
              <a:t>- Performance</a:t>
            </a:r>
          </a:p>
          <a:p>
            <a:pPr defTabSz="8929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3400" b="0">
                <a:latin typeface="Menlo"/>
                <a:ea typeface="Menlo"/>
                <a:cs typeface="Menlo"/>
                <a:sym typeface="Menlo"/>
              </a:defRPr>
            </a:pPr>
            <a:r>
              <a:rPr sz="2391" dirty="0">
                <a:latin typeface="Helvetica" pitchFamily="2" charset="0"/>
              </a:rPr>
              <a:t>- API design for sharing</a:t>
            </a:r>
          </a:p>
          <a:p>
            <a:pPr defTabSz="8929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3400" b="0">
                <a:latin typeface="Menlo"/>
                <a:ea typeface="Menlo"/>
                <a:cs typeface="Menlo"/>
                <a:sym typeface="Menlo"/>
              </a:defRPr>
            </a:pPr>
            <a:r>
              <a:rPr sz="2391" dirty="0">
                <a:latin typeface="Helvetica" pitchFamily="2" charset="0"/>
              </a:rPr>
              <a:t>- Security for sharing</a:t>
            </a:r>
          </a:p>
          <a:p>
            <a:pPr marL="332061" indent="-332061" defTabSz="8929">
              <a:buSzPct val="145000"/>
              <a:buChar char="-"/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3400" b="0">
                <a:latin typeface="Menlo"/>
                <a:ea typeface="Menlo"/>
                <a:cs typeface="Menlo"/>
                <a:sym typeface="Menlo"/>
              </a:defRPr>
            </a:pPr>
            <a:r>
              <a:rPr sz="2391" dirty="0">
                <a:latin typeface="Helvetica" pitchFamily="2" charset="0"/>
              </a:rPr>
              <a:t>Abstraction is useful: pipes, devices, </a:t>
            </a:r>
          </a:p>
          <a:p>
            <a:pPr marL="644589" lvl="1" indent="-332061" defTabSz="8929">
              <a:buSzPct val="145000"/>
              <a:buChar char="-"/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3400" b="0">
                <a:latin typeface="Menlo"/>
                <a:ea typeface="Menlo"/>
                <a:cs typeface="Menlo"/>
                <a:sym typeface="Menlo"/>
              </a:defRPr>
            </a:pPr>
            <a:r>
              <a:rPr sz="2391" dirty="0">
                <a:latin typeface="Helvetica" pitchFamily="2" charset="0"/>
              </a:rPr>
              <a:t>/proc, /</a:t>
            </a:r>
            <a:r>
              <a:rPr sz="2391" dirty="0" err="1">
                <a:latin typeface="Helvetica" pitchFamily="2" charset="0"/>
              </a:rPr>
              <a:t>afs</a:t>
            </a:r>
            <a:r>
              <a:rPr sz="2391" dirty="0">
                <a:latin typeface="Helvetica" pitchFamily="2" charset="0"/>
              </a:rPr>
              <a:t>, etc.</a:t>
            </a:r>
          </a:p>
        </p:txBody>
      </p:sp>
    </p:spTree>
    <p:extLst>
      <p:ext uri="{BB962C8B-B14F-4D97-AF65-F5344CB8AC3E}">
        <p14:creationId xmlns:p14="http://schemas.microsoft.com/office/powerpoint/2010/main" val="2674520645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6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500" dirty="0"/>
              <a:t>Filesystems</a:t>
            </a:r>
            <a:endParaRPr sz="45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E95E630-5F58-F046-A2CB-2E4C381FD391}"/>
              </a:ext>
            </a:extLst>
          </p:cNvPr>
          <p:cNvSpPr/>
          <p:nvPr/>
        </p:nvSpPr>
        <p:spPr>
          <a:xfrm>
            <a:off x="1922009" y="1621745"/>
            <a:ext cx="7082518" cy="41394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8929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3400" b="0">
                <a:solidFill>
                  <a:srgbClr val="D53BD3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sz="2391" dirty="0">
                <a:latin typeface="Gill Sans MT" panose="020B0502020104020203" pitchFamily="34" charset="77"/>
              </a:rPr>
              <a:t>API example -- UNIX/</a:t>
            </a:r>
            <a:r>
              <a:rPr lang="en-US" sz="2391" dirty="0" err="1">
                <a:latin typeface="Gill Sans MT" panose="020B0502020104020203" pitchFamily="34" charset="77"/>
              </a:rPr>
              <a:t>Posix</a:t>
            </a:r>
            <a:r>
              <a:rPr lang="en-US" sz="2391" dirty="0">
                <a:latin typeface="Gill Sans MT" panose="020B0502020104020203" pitchFamily="34" charset="77"/>
              </a:rPr>
              <a:t>/Linux/xv6/&amp;c:</a:t>
            </a:r>
          </a:p>
          <a:p>
            <a:pPr defTabSz="8929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3400" b="0">
                <a:latin typeface="Menlo"/>
                <a:ea typeface="Menlo"/>
                <a:cs typeface="Menlo"/>
                <a:sym typeface="Menlo"/>
              </a:defRPr>
            </a:pPr>
            <a:endParaRPr lang="en-US" sz="2391" dirty="0"/>
          </a:p>
          <a:p>
            <a:pPr defTabSz="8929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3400" b="0">
                <a:latin typeface="Menlo"/>
                <a:ea typeface="Menlo"/>
                <a:cs typeface="Menlo"/>
                <a:sym typeface="Menlo"/>
              </a:defRPr>
            </a:pPr>
            <a:r>
              <a:rPr lang="en-US" sz="2391" dirty="0">
                <a:latin typeface="Gill Sans MT" panose="020B0502020104020203" pitchFamily="34" charset="77"/>
              </a:rPr>
              <a:t>- </a:t>
            </a:r>
            <a:r>
              <a:rPr lang="en-US" sz="2391" dirty="0" err="1">
                <a:latin typeface="Gill Sans MT" panose="020B0502020104020203" pitchFamily="34" charset="77"/>
              </a:rPr>
              <a:t>fd</a:t>
            </a:r>
            <a:r>
              <a:rPr lang="en-US" sz="2391" dirty="0">
                <a:latin typeface="Gill Sans MT" panose="020B0502020104020203" pitchFamily="34" charset="77"/>
              </a:rPr>
              <a:t> = open("x/y", -);</a:t>
            </a:r>
          </a:p>
          <a:p>
            <a:pPr defTabSz="8929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3400" b="0">
                <a:latin typeface="Menlo"/>
                <a:ea typeface="Menlo"/>
                <a:cs typeface="Menlo"/>
                <a:sym typeface="Menlo"/>
              </a:defRPr>
            </a:pPr>
            <a:r>
              <a:rPr lang="en-US" sz="2391" dirty="0">
                <a:latin typeface="Gill Sans MT" panose="020B0502020104020203" pitchFamily="34" charset="77"/>
              </a:rPr>
              <a:t>- write(</a:t>
            </a:r>
            <a:r>
              <a:rPr lang="en-US" sz="2391" dirty="0" err="1">
                <a:latin typeface="Gill Sans MT" panose="020B0502020104020203" pitchFamily="34" charset="77"/>
              </a:rPr>
              <a:t>fd</a:t>
            </a:r>
            <a:r>
              <a:rPr lang="en-US" sz="2391" dirty="0">
                <a:latin typeface="Gill Sans MT" panose="020B0502020104020203" pitchFamily="34" charset="77"/>
              </a:rPr>
              <a:t>, "</a:t>
            </a:r>
            <a:r>
              <a:rPr lang="en-US" sz="2391" dirty="0" err="1">
                <a:latin typeface="Gill Sans MT" panose="020B0502020104020203" pitchFamily="34" charset="77"/>
              </a:rPr>
              <a:t>abc</a:t>
            </a:r>
            <a:r>
              <a:rPr lang="en-US" sz="2391" dirty="0">
                <a:latin typeface="Gill Sans MT" panose="020B0502020104020203" pitchFamily="34" charset="77"/>
              </a:rPr>
              <a:t>", 3);</a:t>
            </a:r>
          </a:p>
          <a:p>
            <a:pPr defTabSz="8929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3400" b="0">
                <a:latin typeface="Menlo"/>
                <a:ea typeface="Menlo"/>
                <a:cs typeface="Menlo"/>
                <a:sym typeface="Menlo"/>
              </a:defRPr>
            </a:pPr>
            <a:r>
              <a:rPr lang="en-US" sz="2391" dirty="0">
                <a:latin typeface="Gill Sans MT" panose="020B0502020104020203" pitchFamily="34" charset="77"/>
              </a:rPr>
              <a:t>- link("x/y", "x/z");</a:t>
            </a:r>
          </a:p>
          <a:p>
            <a:pPr defTabSz="8929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3400" b="0">
                <a:latin typeface="Menlo"/>
                <a:ea typeface="Menlo"/>
                <a:cs typeface="Menlo"/>
                <a:sym typeface="Menlo"/>
              </a:defRPr>
            </a:pPr>
            <a:r>
              <a:rPr lang="en-US" sz="2391" dirty="0">
                <a:latin typeface="Gill Sans MT" panose="020B0502020104020203" pitchFamily="34" charset="77"/>
              </a:rPr>
              <a:t>- unlink("x/y");</a:t>
            </a:r>
          </a:p>
          <a:p>
            <a:pPr defTabSz="8929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3400" b="0">
                <a:latin typeface="Menlo"/>
                <a:ea typeface="Menlo"/>
                <a:cs typeface="Menlo"/>
                <a:sym typeface="Menlo"/>
              </a:defRPr>
            </a:pPr>
            <a:endParaRPr lang="en-US" sz="2391" dirty="0">
              <a:latin typeface="Gill Sans MT" panose="020B0502020104020203" pitchFamily="34" charset="77"/>
            </a:endParaRPr>
          </a:p>
          <a:p>
            <a:pPr defTabSz="8929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3400" b="0">
                <a:latin typeface="Menlo"/>
                <a:ea typeface="Menlo"/>
                <a:cs typeface="Menlo"/>
                <a:sym typeface="Menlo"/>
              </a:defRPr>
            </a:pPr>
            <a:r>
              <a:rPr lang="en-US" sz="2391" dirty="0">
                <a:latin typeface="Gill Sans MT" panose="020B0502020104020203" pitchFamily="34" charset="77"/>
              </a:rPr>
              <a:t>- Plan 9 OS (Bell labs) - Attempts to structure entire OS as a filesystem</a:t>
            </a:r>
          </a:p>
          <a:p>
            <a:pPr defTabSz="8929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3400" b="0">
                <a:latin typeface="Menlo"/>
                <a:ea typeface="Menlo"/>
                <a:cs typeface="Menlo"/>
                <a:sym typeface="Menlo"/>
              </a:defRPr>
            </a:pPr>
            <a:endParaRPr lang="en-US" sz="2391" dirty="0">
              <a:latin typeface="Gill Sans MT" panose="020B0502020104020203" pitchFamily="34" charset="77"/>
            </a:endParaRPr>
          </a:p>
          <a:p>
            <a:pPr defTabSz="8929"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3400" b="0">
                <a:latin typeface="Menlo"/>
                <a:ea typeface="Menlo"/>
                <a:cs typeface="Menlo"/>
                <a:sym typeface="Menlo"/>
              </a:defRPr>
            </a:pPr>
            <a:r>
              <a:rPr lang="en-US" sz="2391" dirty="0">
                <a:latin typeface="Gill Sans MT" panose="020B0502020104020203" pitchFamily="34" charset="77"/>
              </a:rPr>
              <a:t>- http://plan9.bell-labs.com/plan9/</a:t>
            </a:r>
          </a:p>
        </p:txBody>
      </p:sp>
    </p:spTree>
    <p:extLst>
      <p:ext uri="{BB962C8B-B14F-4D97-AF65-F5344CB8AC3E}">
        <p14:creationId xmlns:p14="http://schemas.microsoft.com/office/powerpoint/2010/main" val="4026871728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9BA4C-ACCA-2AEF-ED1A-D596F1E0E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for filesystems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76035-6136-5AE7-D02F-73EF6F130E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9569" indent="-609569" algn="l"/>
            <a:r>
              <a:rPr lang="en-US" dirty="0"/>
              <a:t>What </a:t>
            </a:r>
            <a:r>
              <a:rPr lang="en-US" b="1" dirty="0"/>
              <a:t>on-disk structures </a:t>
            </a:r>
            <a:r>
              <a:rPr lang="en-US" dirty="0"/>
              <a:t>to represent files and directories?</a:t>
            </a:r>
          </a:p>
          <a:p>
            <a:pPr marL="1066745" lvl="1" indent="-609569" algn="l"/>
            <a:r>
              <a:rPr lang="en-US" sz="2000" dirty="0">
                <a:solidFill>
                  <a:schemeClr val="tx1"/>
                </a:solidFill>
              </a:rPr>
              <a:t>Contiguous, Extents, Linked, FAT, Indexed, Multi-level indexed</a:t>
            </a:r>
          </a:p>
          <a:p>
            <a:pPr marL="1066745" lvl="1" indent="-609569" algn="l"/>
            <a:r>
              <a:rPr lang="en-US" sz="2000" dirty="0">
                <a:solidFill>
                  <a:schemeClr val="tx1"/>
                </a:solidFill>
              </a:rPr>
              <a:t>Which are good for different </a:t>
            </a:r>
            <a:r>
              <a:rPr lang="en-US" sz="2000" b="1" dirty="0">
                <a:solidFill>
                  <a:schemeClr val="tx1"/>
                </a:solidFill>
              </a:rPr>
              <a:t>metrics</a:t>
            </a:r>
            <a:r>
              <a:rPr lang="en-US" sz="2000" dirty="0">
                <a:solidFill>
                  <a:schemeClr val="tx1"/>
                </a:solidFill>
              </a:rPr>
              <a:t>?</a:t>
            </a:r>
            <a:endParaRPr lang="en-US" dirty="0"/>
          </a:p>
          <a:p>
            <a:pPr marL="609569" indent="-609569" algn="l"/>
            <a:r>
              <a:rPr lang="en-US" dirty="0"/>
              <a:t>What disk </a:t>
            </a:r>
            <a:r>
              <a:rPr lang="en-US" b="1" dirty="0"/>
              <a:t>operations</a:t>
            </a:r>
            <a:r>
              <a:rPr lang="en-US" dirty="0"/>
              <a:t> are needed for:</a:t>
            </a:r>
          </a:p>
          <a:p>
            <a:pPr marL="609569" indent="-609569" algn="l"/>
            <a:r>
              <a:rPr lang="en-US" dirty="0"/>
              <a:t>	make directory</a:t>
            </a:r>
          </a:p>
          <a:p>
            <a:pPr marL="609569" indent="-609569" algn="l"/>
            <a:r>
              <a:rPr lang="en-US" dirty="0"/>
              <a:t>	open file</a:t>
            </a:r>
          </a:p>
          <a:p>
            <a:pPr marL="609569" indent="-609569" algn="l"/>
            <a:r>
              <a:rPr lang="en-US" dirty="0"/>
              <a:t>	write/read file</a:t>
            </a:r>
          </a:p>
          <a:p>
            <a:pPr marL="609569" indent="-609569" algn="l"/>
            <a:r>
              <a:rPr lang="en-US" dirty="0"/>
              <a:t>	close file</a:t>
            </a:r>
          </a:p>
        </p:txBody>
      </p:sp>
    </p:spTree>
    <p:extLst>
      <p:ext uri="{BB962C8B-B14F-4D97-AF65-F5344CB8AC3E}">
        <p14:creationId xmlns:p14="http://schemas.microsoft.com/office/powerpoint/2010/main" val="35401598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556" dirty="0"/>
              <a:t>FS </a:t>
            </a:r>
            <a:r>
              <a:rPr sz="4556" dirty="0"/>
              <a:t>Implementation</a:t>
            </a:r>
          </a:p>
        </p:txBody>
      </p:sp>
      <p:sp>
        <p:nvSpPr>
          <p:cNvPr id="181" name="Shape 181"/>
          <p:cNvSpPr>
            <a:spLocks noGrp="1"/>
          </p:cNvSpPr>
          <p:nvPr>
            <p:ph type="body" idx="4294967295"/>
          </p:nvPr>
        </p:nvSpPr>
        <p:spPr>
          <a:xfrm>
            <a:off x="1877383" y="1698727"/>
            <a:ext cx="8198569" cy="4795261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2672" dirty="0">
                <a:solidFill>
                  <a:srgbClr val="333333"/>
                </a:solidFill>
              </a:rPr>
              <a:t>1. On-disk structures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2672" dirty="0">
                <a:solidFill>
                  <a:srgbClr val="333333"/>
                </a:solidFill>
              </a:rPr>
              <a:t>     - how do</a:t>
            </a:r>
            <a:r>
              <a:rPr lang="en-US" sz="2672" dirty="0">
                <a:solidFill>
                  <a:srgbClr val="333333"/>
                </a:solidFill>
              </a:rPr>
              <a:t>es file system </a:t>
            </a:r>
            <a:r>
              <a:rPr sz="2672" dirty="0">
                <a:solidFill>
                  <a:srgbClr val="333333"/>
                </a:solidFill>
              </a:rPr>
              <a:t>represent files, directories?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endParaRPr sz="2672" dirty="0">
              <a:solidFill>
                <a:srgbClr val="333333"/>
              </a:solidFill>
            </a:endParaRP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2672" dirty="0">
                <a:solidFill>
                  <a:srgbClr val="333333"/>
                </a:solidFill>
              </a:rPr>
              <a:t>2. Access methods</a:t>
            </a:r>
          </a:p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2672" dirty="0">
                <a:solidFill>
                  <a:srgbClr val="333333"/>
                </a:solidFill>
              </a:rPr>
              <a:t>     - what steps must reads/writes take?</a:t>
            </a:r>
          </a:p>
        </p:txBody>
      </p:sp>
    </p:spTree>
    <p:extLst>
      <p:ext uri="{BB962C8B-B14F-4D97-AF65-F5344CB8AC3E}">
        <p14:creationId xmlns:p14="http://schemas.microsoft.com/office/powerpoint/2010/main" val="1994443808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50800">
          <a:solidFill>
            <a:schemeClr val="tx1"/>
          </a:solidFill>
        </a:ln>
      </a:spPr>
      <a:bodyPr rtlCol="0" anchor="ctr"/>
      <a:lstStyle>
        <a:defPPr algn="ctr">
          <a:defRPr sz="3200" dirty="0" smtClean="0">
            <a:solidFill>
              <a:schemeClr val="tx1"/>
            </a:solidFill>
            <a:latin typeface="Helvetica" pitchFamily="2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508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ctr">
          <a:defRPr sz="3200" dirty="0" smtClean="0">
            <a:latin typeface="Helvetica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3581</TotalTime>
  <Words>2338</Words>
  <Application>Microsoft Macintosh PowerPoint</Application>
  <PresentationFormat>Widescreen</PresentationFormat>
  <Paragraphs>1373</Paragraphs>
  <Slides>44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2" baseType="lpstr">
      <vt:lpstr>맑은 고딕</vt:lpstr>
      <vt:lpstr>Arial</vt:lpstr>
      <vt:lpstr>Calibri</vt:lpstr>
      <vt:lpstr>Courier</vt:lpstr>
      <vt:lpstr>Gill Sans MT</vt:lpstr>
      <vt:lpstr>Helvetica</vt:lpstr>
      <vt:lpstr>Menlo</vt:lpstr>
      <vt:lpstr>Office Theme</vt:lpstr>
      <vt:lpstr>PowerPoint Presentation</vt:lpstr>
      <vt:lpstr>PowerPoint Presentation</vt:lpstr>
      <vt:lpstr>Motivation</vt:lpstr>
      <vt:lpstr>Disk</vt:lpstr>
      <vt:lpstr>Filesystems</vt:lpstr>
      <vt:lpstr>Filesystems</vt:lpstr>
      <vt:lpstr>Filesystems</vt:lpstr>
      <vt:lpstr>Questions for filesystems</vt:lpstr>
      <vt:lpstr>FS Implementation</vt:lpstr>
      <vt:lpstr>Part 1: Disk Structures</vt:lpstr>
      <vt:lpstr>Persistent Store</vt:lpstr>
      <vt:lpstr>Similarity to Memory?</vt:lpstr>
      <vt:lpstr>On-Disk Structures</vt:lpstr>
      <vt:lpstr>FS Structs: Empty Disk</vt:lpstr>
      <vt:lpstr>Data Blocks</vt:lpstr>
      <vt:lpstr>Inodes</vt:lpstr>
      <vt:lpstr>One Inode Block</vt:lpstr>
      <vt:lpstr>Inode</vt:lpstr>
      <vt:lpstr>Inodes</vt:lpstr>
      <vt:lpstr>Inode</vt:lpstr>
      <vt:lpstr>PowerPoint Presentation</vt:lpstr>
      <vt:lpstr>PowerPoint Presentation</vt:lpstr>
      <vt:lpstr>PowerPoint Presentation</vt:lpstr>
      <vt:lpstr>Inode</vt:lpstr>
      <vt:lpstr>PowerPoint Presentation</vt:lpstr>
      <vt:lpstr>PowerPoint Presentation</vt:lpstr>
      <vt:lpstr>PowerPoint Presentation</vt:lpstr>
      <vt:lpstr>File Organization: The inode</vt:lpstr>
      <vt:lpstr>Directories</vt:lpstr>
      <vt:lpstr>Simple Directory List Example</vt:lpstr>
      <vt:lpstr>Hard links and Soft (symbolic) links</vt:lpstr>
      <vt:lpstr>Allocation</vt:lpstr>
      <vt:lpstr>Bitmaps?</vt:lpstr>
      <vt:lpstr>Opportunity for Inconsistency</vt:lpstr>
      <vt:lpstr>Superblock</vt:lpstr>
      <vt:lpstr>Superblock – Real FS (also FUSE)</vt:lpstr>
      <vt:lpstr>Superblock</vt:lpstr>
      <vt:lpstr>On-Disk Structures</vt:lpstr>
      <vt:lpstr>Part 2 : Operations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 Narayana Ganapathy</dc:creator>
  <cp:lastModifiedBy>Srinivas Narayana Ganapathy</cp:lastModifiedBy>
  <cp:revision>3542</cp:revision>
  <dcterms:created xsi:type="dcterms:W3CDTF">2019-01-23T03:40:12Z</dcterms:created>
  <dcterms:modified xsi:type="dcterms:W3CDTF">2023-12-06T18:25:28Z</dcterms:modified>
</cp:coreProperties>
</file>