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686" r:id="rId2"/>
    <p:sldId id="731" r:id="rId3"/>
    <p:sldId id="368" r:id="rId4"/>
    <p:sldId id="374" r:id="rId5"/>
    <p:sldId id="723" r:id="rId6"/>
    <p:sldId id="728" r:id="rId7"/>
    <p:sldId id="711" r:id="rId8"/>
    <p:sldId id="712" r:id="rId9"/>
    <p:sldId id="713" r:id="rId10"/>
    <p:sldId id="714" r:id="rId11"/>
    <p:sldId id="715" r:id="rId12"/>
    <p:sldId id="732" r:id="rId13"/>
    <p:sldId id="733" r:id="rId14"/>
    <p:sldId id="716" r:id="rId15"/>
    <p:sldId id="717" r:id="rId16"/>
    <p:sldId id="718" r:id="rId17"/>
    <p:sldId id="719" r:id="rId18"/>
    <p:sldId id="383" r:id="rId19"/>
    <p:sldId id="429" r:id="rId20"/>
    <p:sldId id="275" r:id="rId21"/>
    <p:sldId id="279" r:id="rId22"/>
    <p:sldId id="284" r:id="rId23"/>
    <p:sldId id="286" r:id="rId24"/>
    <p:sldId id="289" r:id="rId25"/>
    <p:sldId id="291" r:id="rId26"/>
    <p:sldId id="296" r:id="rId27"/>
    <p:sldId id="297" r:id="rId28"/>
    <p:sldId id="299" r:id="rId29"/>
    <p:sldId id="300" r:id="rId30"/>
    <p:sldId id="301" r:id="rId31"/>
    <p:sldId id="303" r:id="rId32"/>
    <p:sldId id="304" r:id="rId33"/>
    <p:sldId id="30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40"/>
    <p:restoredTop sz="94664"/>
  </p:normalViewPr>
  <p:slideViewPr>
    <p:cSldViewPr snapToGrid="0" snapToObjects="1">
      <p:cViewPr varScale="1">
        <p:scale>
          <a:sx n="136" d="100"/>
          <a:sy n="136" d="100"/>
        </p:scale>
        <p:origin x="22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12/6/23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056623" lvl="1" indent="-406394" algn="l">
              <a:lnSpc>
                <a:spcPct val="90000"/>
              </a:lnSpc>
              <a:spcBef>
                <a:spcPct val="20000"/>
              </a:spcBef>
              <a:buFont typeface="Times" charset="0"/>
              <a:buChar char="•"/>
            </a:pPr>
            <a:endParaRPr lang="en-US" sz="2800" dirty="0">
              <a:solidFill>
                <a:schemeClr val="tx1"/>
              </a:solidFill>
              <a:ea typeface="ＭＳ Ｐゴシック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402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056623" lvl="1" indent="-406394" algn="l">
              <a:lnSpc>
                <a:spcPct val="90000"/>
              </a:lnSpc>
              <a:spcBef>
                <a:spcPct val="20000"/>
              </a:spcBef>
              <a:buFont typeface="Times" charset="0"/>
              <a:buChar char="•"/>
            </a:pPr>
            <a:r>
              <a:rPr lang="en-US" sz="2800" dirty="0">
                <a:solidFill>
                  <a:schemeClr val="tx1"/>
                </a:solidFill>
                <a:ea typeface="ＭＳ Ｐゴシック" charset="-128"/>
              </a:rPr>
              <a:t>Larger --&gt; ??</a:t>
            </a:r>
          </a:p>
          <a:p>
            <a:pPr marL="1056623" lvl="1" indent="-406394" algn="l">
              <a:lnSpc>
                <a:spcPct val="90000"/>
              </a:lnSpc>
              <a:spcBef>
                <a:spcPct val="20000"/>
              </a:spcBef>
              <a:buFont typeface="Times" charset="0"/>
              <a:buChar char="•"/>
            </a:pPr>
            <a:r>
              <a:rPr lang="en-US" sz="2800" dirty="0">
                <a:solidFill>
                  <a:schemeClr val="tx1"/>
                </a:solidFill>
                <a:ea typeface="ＭＳ Ｐゴシック" charset="-128"/>
              </a:rPr>
              <a:t>Smaller --&gt; ??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462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056623" lvl="1" indent="-406394" algn="l">
              <a:lnSpc>
                <a:spcPct val="90000"/>
              </a:lnSpc>
              <a:spcBef>
                <a:spcPct val="20000"/>
              </a:spcBef>
              <a:buFont typeface="Times" charset="0"/>
              <a:buChar char="•"/>
            </a:pPr>
            <a:endParaRPr lang="en-US" sz="2800" dirty="0">
              <a:solidFill>
                <a:schemeClr val="tx1"/>
              </a:solidFill>
              <a:ea typeface="ＭＳ Ｐゴシック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82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54A6C3-26C7-AFFE-353E-E6C0EB27C4C9}"/>
              </a:ext>
            </a:extLst>
          </p:cNvPr>
          <p:cNvSpPr txBox="1"/>
          <p:nvPr/>
        </p:nvSpPr>
        <p:spPr>
          <a:xfrm>
            <a:off x="1794371" y="2577994"/>
            <a:ext cx="8769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C00000"/>
                </a:solidFill>
                <a:latin typeface="Helvetica" pitchFamily="2" charset="0"/>
              </a:rPr>
              <a:t>Persistence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9CD0F6-C75F-1F3C-CDC7-7179D9576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102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Linked Allocation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43100" y="1447801"/>
            <a:ext cx="8458200" cy="12192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dirty="0"/>
              <a:t>Allocate linked-list of </a:t>
            </a:r>
            <a:r>
              <a:rPr lang="en-US" b="1" dirty="0"/>
              <a:t>fixed-sized </a:t>
            </a:r>
            <a:r>
              <a:rPr lang="en-US" dirty="0"/>
              <a:t>blocks (multiple sectors)</a:t>
            </a:r>
          </a:p>
          <a:p>
            <a:pPr lvl="1">
              <a:lnSpc>
                <a:spcPct val="90000"/>
              </a:lnSpc>
            </a:pPr>
            <a:r>
              <a:rPr lang="en-US" sz="1969" dirty="0">
                <a:solidFill>
                  <a:schemeClr val="tx1"/>
                </a:solidFill>
              </a:rPr>
              <a:t>Meta-data: </a:t>
            </a:r>
            <a:br>
              <a:rPr lang="en-US" sz="1969" dirty="0">
                <a:solidFill>
                  <a:schemeClr val="tx1"/>
                </a:solidFill>
              </a:rPr>
            </a:br>
            <a:endParaRPr lang="en-US" sz="1969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1969" dirty="0">
                <a:solidFill>
                  <a:schemeClr val="tx1"/>
                </a:solidFill>
              </a:rPr>
              <a:t>Examples: TOPS-10, Alto</a:t>
            </a:r>
          </a:p>
        </p:txBody>
      </p:sp>
      <p:sp>
        <p:nvSpPr>
          <p:cNvPr id="361476" name="Rectangle 4"/>
          <p:cNvSpPr>
            <a:spLocks noChangeArrowheads="1"/>
          </p:cNvSpPr>
          <p:nvPr/>
        </p:nvSpPr>
        <p:spPr bwMode="auto">
          <a:xfrm>
            <a:off x="1714500" y="3416866"/>
            <a:ext cx="84582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pPr marL="342882" indent="-342882">
              <a:lnSpc>
                <a:spcPct val="90000"/>
              </a:lnSpc>
              <a:spcBef>
                <a:spcPct val="20000"/>
              </a:spcBef>
            </a:pPr>
            <a:endParaRPr lang="en-US" sz="1969" dirty="0">
              <a:ea typeface="ＭＳ Ｐゴシック" charset="-128"/>
            </a:endParaRP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1943100" y="2667001"/>
            <a:ext cx="8229600" cy="609600"/>
            <a:chOff x="288" y="1584"/>
            <a:chExt cx="5184" cy="384"/>
          </a:xfrm>
        </p:grpSpPr>
        <p:sp>
          <p:nvSpPr>
            <p:cNvPr id="361477" name="Rectangle 5"/>
            <p:cNvSpPr>
              <a:spLocks noChangeArrowheads="1"/>
            </p:cNvSpPr>
            <p:nvPr/>
          </p:nvSpPr>
          <p:spPr bwMode="auto">
            <a:xfrm>
              <a:off x="288" y="1680"/>
              <a:ext cx="288" cy="28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361478" name="Rectangle 6"/>
            <p:cNvSpPr>
              <a:spLocks noChangeArrowheads="1"/>
            </p:cNvSpPr>
            <p:nvPr/>
          </p:nvSpPr>
          <p:spPr bwMode="auto">
            <a:xfrm>
              <a:off x="864" y="1680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61479" name="Rectangle 7"/>
            <p:cNvSpPr>
              <a:spLocks noChangeArrowheads="1"/>
            </p:cNvSpPr>
            <p:nvPr/>
          </p:nvSpPr>
          <p:spPr bwMode="auto">
            <a:xfrm>
              <a:off x="1152" y="1680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61480" name="Rectangle 8"/>
            <p:cNvSpPr>
              <a:spLocks noChangeArrowheads="1"/>
            </p:cNvSpPr>
            <p:nvPr/>
          </p:nvSpPr>
          <p:spPr bwMode="auto">
            <a:xfrm>
              <a:off x="1440" y="1680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61481" name="Rectangle 9"/>
            <p:cNvSpPr>
              <a:spLocks noChangeArrowheads="1"/>
            </p:cNvSpPr>
            <p:nvPr/>
          </p:nvSpPr>
          <p:spPr bwMode="auto">
            <a:xfrm>
              <a:off x="2016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1482" name="Rectangle 10"/>
            <p:cNvSpPr>
              <a:spLocks noChangeArrowheads="1"/>
            </p:cNvSpPr>
            <p:nvPr/>
          </p:nvSpPr>
          <p:spPr bwMode="auto">
            <a:xfrm>
              <a:off x="2304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1483" name="Rectangle 11"/>
            <p:cNvSpPr>
              <a:spLocks noChangeArrowheads="1"/>
            </p:cNvSpPr>
            <p:nvPr/>
          </p:nvSpPr>
          <p:spPr bwMode="auto">
            <a:xfrm>
              <a:off x="2592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1484" name="Rectangle 12"/>
            <p:cNvSpPr>
              <a:spLocks noChangeArrowheads="1"/>
            </p:cNvSpPr>
            <p:nvPr/>
          </p:nvSpPr>
          <p:spPr bwMode="auto">
            <a:xfrm>
              <a:off x="2880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1485" name="Rectangle 13"/>
            <p:cNvSpPr>
              <a:spLocks noChangeArrowheads="1"/>
            </p:cNvSpPr>
            <p:nvPr/>
          </p:nvSpPr>
          <p:spPr bwMode="auto">
            <a:xfrm>
              <a:off x="3168" y="1680"/>
              <a:ext cx="288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61486" name="Rectangle 14"/>
            <p:cNvSpPr>
              <a:spLocks noChangeArrowheads="1"/>
            </p:cNvSpPr>
            <p:nvPr/>
          </p:nvSpPr>
          <p:spPr bwMode="auto">
            <a:xfrm>
              <a:off x="3456" y="1680"/>
              <a:ext cx="288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61487" name="Rectangle 15"/>
            <p:cNvSpPr>
              <a:spLocks noChangeArrowheads="1"/>
            </p:cNvSpPr>
            <p:nvPr/>
          </p:nvSpPr>
          <p:spPr bwMode="auto">
            <a:xfrm>
              <a:off x="3744" y="1680"/>
              <a:ext cx="288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61488" name="Rectangle 16"/>
            <p:cNvSpPr>
              <a:spLocks noChangeArrowheads="1"/>
            </p:cNvSpPr>
            <p:nvPr/>
          </p:nvSpPr>
          <p:spPr bwMode="auto">
            <a:xfrm>
              <a:off x="4032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1489" name="Rectangle 17"/>
            <p:cNvSpPr>
              <a:spLocks noChangeArrowheads="1"/>
            </p:cNvSpPr>
            <p:nvPr/>
          </p:nvSpPr>
          <p:spPr bwMode="auto">
            <a:xfrm>
              <a:off x="4320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1490" name="Rectangle 18"/>
            <p:cNvSpPr>
              <a:spLocks noChangeArrowheads="1"/>
            </p:cNvSpPr>
            <p:nvPr/>
          </p:nvSpPr>
          <p:spPr bwMode="auto">
            <a:xfrm>
              <a:off x="576" y="1680"/>
              <a:ext cx="288" cy="28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361491" name="Rectangle 19"/>
            <p:cNvSpPr>
              <a:spLocks noChangeArrowheads="1"/>
            </p:cNvSpPr>
            <p:nvPr/>
          </p:nvSpPr>
          <p:spPr bwMode="auto">
            <a:xfrm>
              <a:off x="1728" y="1680"/>
              <a:ext cx="288" cy="28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361492" name="Rectangle 20"/>
            <p:cNvSpPr>
              <a:spLocks noChangeArrowheads="1"/>
            </p:cNvSpPr>
            <p:nvPr/>
          </p:nvSpPr>
          <p:spPr bwMode="auto">
            <a:xfrm>
              <a:off x="4608" y="1680"/>
              <a:ext cx="288" cy="28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361494" name="Rectangle 22"/>
            <p:cNvSpPr>
              <a:spLocks noChangeArrowheads="1"/>
            </p:cNvSpPr>
            <p:nvPr/>
          </p:nvSpPr>
          <p:spPr bwMode="auto">
            <a:xfrm>
              <a:off x="5184" y="1680"/>
              <a:ext cx="288" cy="28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361495" name="Rectangle 23"/>
            <p:cNvSpPr>
              <a:spLocks noChangeArrowheads="1"/>
            </p:cNvSpPr>
            <p:nvPr/>
          </p:nvSpPr>
          <p:spPr bwMode="auto">
            <a:xfrm>
              <a:off x="4896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1496" name="Freeform 24"/>
            <p:cNvSpPr>
              <a:spLocks/>
            </p:cNvSpPr>
            <p:nvPr/>
          </p:nvSpPr>
          <p:spPr bwMode="auto">
            <a:xfrm>
              <a:off x="528" y="158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61497" name="Freeform 25"/>
            <p:cNvSpPr>
              <a:spLocks/>
            </p:cNvSpPr>
            <p:nvPr/>
          </p:nvSpPr>
          <p:spPr bwMode="auto">
            <a:xfrm>
              <a:off x="1104" y="158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61498" name="Freeform 26"/>
            <p:cNvSpPr>
              <a:spLocks/>
            </p:cNvSpPr>
            <p:nvPr/>
          </p:nvSpPr>
          <p:spPr bwMode="auto">
            <a:xfrm>
              <a:off x="1392" y="158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61499" name="Freeform 27"/>
            <p:cNvSpPr>
              <a:spLocks/>
            </p:cNvSpPr>
            <p:nvPr/>
          </p:nvSpPr>
          <p:spPr bwMode="auto">
            <a:xfrm>
              <a:off x="2256" y="158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61500" name="Freeform 28"/>
            <p:cNvSpPr>
              <a:spLocks/>
            </p:cNvSpPr>
            <p:nvPr/>
          </p:nvSpPr>
          <p:spPr bwMode="auto">
            <a:xfrm>
              <a:off x="2544" y="158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61501" name="Freeform 29"/>
            <p:cNvSpPr>
              <a:spLocks/>
            </p:cNvSpPr>
            <p:nvPr/>
          </p:nvSpPr>
          <p:spPr bwMode="auto">
            <a:xfrm>
              <a:off x="2832" y="158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61502" name="Freeform 30"/>
            <p:cNvSpPr>
              <a:spLocks/>
            </p:cNvSpPr>
            <p:nvPr/>
          </p:nvSpPr>
          <p:spPr bwMode="auto">
            <a:xfrm>
              <a:off x="4224" y="158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61503" name="Freeform 31"/>
            <p:cNvSpPr>
              <a:spLocks/>
            </p:cNvSpPr>
            <p:nvPr/>
          </p:nvSpPr>
          <p:spPr bwMode="auto">
            <a:xfrm>
              <a:off x="3120" y="1584"/>
              <a:ext cx="1008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61504" name="Freeform 32"/>
            <p:cNvSpPr>
              <a:spLocks/>
            </p:cNvSpPr>
            <p:nvPr/>
          </p:nvSpPr>
          <p:spPr bwMode="auto">
            <a:xfrm>
              <a:off x="4512" y="1584"/>
              <a:ext cx="432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61505" name="Freeform 33"/>
            <p:cNvSpPr>
              <a:spLocks/>
            </p:cNvSpPr>
            <p:nvPr/>
          </p:nvSpPr>
          <p:spPr bwMode="auto">
            <a:xfrm>
              <a:off x="816" y="1584"/>
              <a:ext cx="1008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61506" name="Freeform 34"/>
            <p:cNvSpPr>
              <a:spLocks/>
            </p:cNvSpPr>
            <p:nvPr/>
          </p:nvSpPr>
          <p:spPr bwMode="auto">
            <a:xfrm>
              <a:off x="1968" y="1584"/>
              <a:ext cx="2688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61507" name="Freeform 35"/>
            <p:cNvSpPr>
              <a:spLocks/>
            </p:cNvSpPr>
            <p:nvPr/>
          </p:nvSpPr>
          <p:spPr bwMode="auto">
            <a:xfrm>
              <a:off x="4848" y="1584"/>
              <a:ext cx="432" cy="48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61508" name="Freeform 36"/>
            <p:cNvSpPr>
              <a:spLocks/>
            </p:cNvSpPr>
            <p:nvPr/>
          </p:nvSpPr>
          <p:spPr bwMode="auto">
            <a:xfrm>
              <a:off x="3408" y="158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61509" name="Freeform 37"/>
            <p:cNvSpPr>
              <a:spLocks/>
            </p:cNvSpPr>
            <p:nvPr/>
          </p:nvSpPr>
          <p:spPr bwMode="auto">
            <a:xfrm>
              <a:off x="3696" y="158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</p:grpSp>
      <p:sp>
        <p:nvSpPr>
          <p:cNvPr id="38" name="Rectangle 37"/>
          <p:cNvSpPr/>
          <p:nvPr/>
        </p:nvSpPr>
        <p:spPr>
          <a:xfrm>
            <a:off x="767138" y="3416866"/>
            <a:ext cx="5633662" cy="2586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>
              <a:lnSpc>
                <a:spcPct val="90000"/>
              </a:lnSpc>
            </a:pPr>
            <a:r>
              <a:rPr lang="en-US" sz="2000" dirty="0">
                <a:latin typeface="Helvetica" pitchFamily="2" charset="0"/>
              </a:rPr>
              <a:t>Fragmentation (internal and external)?</a:t>
            </a:r>
          </a:p>
          <a:p>
            <a:pPr lvl="1" algn="l">
              <a:lnSpc>
                <a:spcPct val="90000"/>
              </a:lnSpc>
            </a:pPr>
            <a:endParaRPr lang="en-US" sz="2000" dirty="0">
              <a:latin typeface="Helvetica" pitchFamily="2" charset="0"/>
            </a:endParaRPr>
          </a:p>
          <a:p>
            <a:pPr lvl="1" algn="l">
              <a:lnSpc>
                <a:spcPct val="90000"/>
              </a:lnSpc>
            </a:pPr>
            <a:r>
              <a:rPr lang="en-US" sz="2000" dirty="0">
                <a:latin typeface="Helvetica" pitchFamily="2" charset="0"/>
              </a:rPr>
              <a:t>Ability to grow file over time?</a:t>
            </a:r>
          </a:p>
          <a:p>
            <a:pPr lvl="1" algn="l">
              <a:lnSpc>
                <a:spcPct val="90000"/>
              </a:lnSpc>
            </a:pPr>
            <a:endParaRPr lang="en-US" sz="2000" dirty="0">
              <a:latin typeface="Helvetica" pitchFamily="2" charset="0"/>
            </a:endParaRPr>
          </a:p>
          <a:p>
            <a:pPr lvl="1" algn="l">
              <a:lnSpc>
                <a:spcPct val="90000"/>
              </a:lnSpc>
            </a:pPr>
            <a:r>
              <a:rPr lang="en-US" sz="2000" dirty="0">
                <a:latin typeface="Helvetica" pitchFamily="2" charset="0"/>
              </a:rPr>
              <a:t>Seek cost for sequential accesses?</a:t>
            </a:r>
          </a:p>
          <a:p>
            <a:pPr lvl="1" algn="l">
              <a:lnSpc>
                <a:spcPct val="90000"/>
              </a:lnSpc>
            </a:pPr>
            <a:endParaRPr lang="en-US" sz="2000" dirty="0">
              <a:latin typeface="Helvetica" pitchFamily="2" charset="0"/>
            </a:endParaRPr>
          </a:p>
          <a:p>
            <a:pPr lvl="1" algn="l">
              <a:lnSpc>
                <a:spcPct val="90000"/>
              </a:lnSpc>
            </a:pPr>
            <a:r>
              <a:rPr lang="en-US" sz="2000" dirty="0">
                <a:latin typeface="Helvetica" pitchFamily="2" charset="0"/>
              </a:rPr>
              <a:t>Speed to calculate random accesses?</a:t>
            </a:r>
          </a:p>
          <a:p>
            <a:pPr lvl="1" algn="l">
              <a:lnSpc>
                <a:spcPct val="90000"/>
              </a:lnSpc>
            </a:pPr>
            <a:endParaRPr lang="en-US" sz="2000" dirty="0">
              <a:latin typeface="Helvetica" pitchFamily="2" charset="0"/>
            </a:endParaRPr>
          </a:p>
          <a:p>
            <a:pPr lvl="1" algn="l">
              <a:lnSpc>
                <a:spcPct val="90000"/>
              </a:lnSpc>
            </a:pPr>
            <a:r>
              <a:rPr lang="en-US" sz="2000" dirty="0">
                <a:latin typeface="Helvetica" pitchFamily="2" charset="0"/>
              </a:rPr>
              <a:t>Wasted space for meta-data?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995805" y="5598232"/>
            <a:ext cx="4176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12" lvl="1" indent="-285736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Helvetica" pitchFamily="2" charset="0"/>
                <a:ea typeface="ＭＳ Ｐゴシック" charset="-128"/>
              </a:rPr>
              <a:t>- Waste pointer per block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995805" y="444122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12" lvl="1" indent="-285736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Helvetica" pitchFamily="2" charset="0"/>
                <a:ea typeface="ＭＳ Ｐゴシック" charset="-128"/>
              </a:rPr>
              <a:t>+/- Depends on data layout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995805" y="502657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12" lvl="1" indent="-285736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Helvetica" pitchFamily="2" charset="0"/>
                <a:ea typeface="ＭＳ Ｐゴシック" charset="-128"/>
              </a:rPr>
              <a:t>- Ridiculously poor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975310" y="3431885"/>
            <a:ext cx="5297152" cy="370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12" indent="-285736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Helvetica" pitchFamily="2" charset="0"/>
                <a:ea typeface="ＭＳ Ｐゴシック" charset="-128"/>
              </a:rPr>
              <a:t>+ No external frag (use any block); 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995805" y="390548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12" lvl="1" indent="-285736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Helvetica" pitchFamily="2" charset="0"/>
                <a:ea typeface="ＭＳ Ｐゴシック" charset="-128"/>
              </a:rPr>
              <a:t>+ Can grow easily</a:t>
            </a:r>
          </a:p>
        </p:txBody>
      </p:sp>
      <p:sp>
        <p:nvSpPr>
          <p:cNvPr id="3" name="Rectangle 2"/>
          <p:cNvSpPr/>
          <p:nvPr/>
        </p:nvSpPr>
        <p:spPr>
          <a:xfrm>
            <a:off x="4504323" y="1824939"/>
            <a:ext cx="6764754" cy="61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sz="1969" dirty="0">
                <a:latin typeface="Helvetica" pitchFamily="2" charset="0"/>
              </a:rPr>
              <a:t>Location of first block of file</a:t>
            </a:r>
          </a:p>
          <a:p>
            <a:pPr lvl="2">
              <a:lnSpc>
                <a:spcPct val="90000"/>
              </a:lnSpc>
            </a:pPr>
            <a:r>
              <a:rPr lang="en-US" sz="1828" dirty="0">
                <a:latin typeface="Helvetica" pitchFamily="2" charset="0"/>
              </a:rPr>
              <a:t>Each block also contains pointer to next block</a:t>
            </a:r>
          </a:p>
        </p:txBody>
      </p:sp>
    </p:spTree>
    <p:extLst>
      <p:ext uri="{BB962C8B-B14F-4D97-AF65-F5344CB8AC3E}">
        <p14:creationId xmlns:p14="http://schemas.microsoft.com/office/powerpoint/2010/main" val="3327675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/>
      <p:bldP spid="43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File-Allocation Table (FAT)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524000"/>
            <a:ext cx="8458200" cy="1447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dirty="0"/>
              <a:t>Variation of Linked allocation</a:t>
            </a:r>
          </a:p>
          <a:p>
            <a:pPr lvl="1">
              <a:lnSpc>
                <a:spcPct val="90000"/>
              </a:lnSpc>
            </a:pPr>
            <a:r>
              <a:rPr lang="en-US" sz="1969" dirty="0">
                <a:solidFill>
                  <a:schemeClr val="tx1"/>
                </a:solidFill>
              </a:rPr>
              <a:t>Keep linked-list information for all files in on-disk FAT table </a:t>
            </a:r>
          </a:p>
          <a:p>
            <a:pPr lvl="1">
              <a:lnSpc>
                <a:spcPct val="90000"/>
              </a:lnSpc>
            </a:pPr>
            <a:r>
              <a:rPr lang="en-US" sz="1969" dirty="0">
                <a:solidFill>
                  <a:schemeClr val="tx1"/>
                </a:solidFill>
              </a:rPr>
              <a:t>Meta-data: Location of first block of file</a:t>
            </a:r>
          </a:p>
          <a:p>
            <a:pPr lvl="2">
              <a:lnSpc>
                <a:spcPct val="90000"/>
              </a:lnSpc>
            </a:pPr>
            <a:r>
              <a:rPr lang="en-US" sz="1828" dirty="0"/>
              <a:t>And, FAT table itself</a:t>
            </a:r>
          </a:p>
        </p:txBody>
      </p:sp>
      <p:sp>
        <p:nvSpPr>
          <p:cNvPr id="362500" name="Rectangle 4"/>
          <p:cNvSpPr>
            <a:spLocks noChangeArrowheads="1"/>
          </p:cNvSpPr>
          <p:nvPr/>
        </p:nvSpPr>
        <p:spPr bwMode="auto">
          <a:xfrm>
            <a:off x="1752600" y="3924301"/>
            <a:ext cx="8458200" cy="2666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pPr marL="342882" indent="-342882">
              <a:lnSpc>
                <a:spcPct val="90000"/>
              </a:lnSpc>
              <a:spcBef>
                <a:spcPct val="20000"/>
              </a:spcBef>
            </a:pPr>
            <a:r>
              <a:rPr lang="en-US" sz="2391" dirty="0">
                <a:solidFill>
                  <a:srgbClr val="333333"/>
                </a:solidFill>
                <a:latin typeface="Helvetica" pitchFamily="2" charset="0"/>
              </a:rPr>
              <a:t>Draw corresponding FAT Table?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828800" y="3048000"/>
            <a:ext cx="8229600" cy="609600"/>
            <a:chOff x="288" y="1584"/>
            <a:chExt cx="5184" cy="384"/>
          </a:xfrm>
        </p:grpSpPr>
        <p:sp>
          <p:nvSpPr>
            <p:cNvPr id="362502" name="Rectangle 6"/>
            <p:cNvSpPr>
              <a:spLocks noChangeArrowheads="1"/>
            </p:cNvSpPr>
            <p:nvPr/>
          </p:nvSpPr>
          <p:spPr bwMode="auto">
            <a:xfrm>
              <a:off x="288" y="1680"/>
              <a:ext cx="288" cy="28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362503" name="Rectangle 7"/>
            <p:cNvSpPr>
              <a:spLocks noChangeArrowheads="1"/>
            </p:cNvSpPr>
            <p:nvPr/>
          </p:nvSpPr>
          <p:spPr bwMode="auto">
            <a:xfrm>
              <a:off x="864" y="1680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62504" name="Rectangle 8"/>
            <p:cNvSpPr>
              <a:spLocks noChangeArrowheads="1"/>
            </p:cNvSpPr>
            <p:nvPr/>
          </p:nvSpPr>
          <p:spPr bwMode="auto">
            <a:xfrm>
              <a:off x="1152" y="1680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62505" name="Rectangle 9"/>
            <p:cNvSpPr>
              <a:spLocks noChangeArrowheads="1"/>
            </p:cNvSpPr>
            <p:nvPr/>
          </p:nvSpPr>
          <p:spPr bwMode="auto">
            <a:xfrm>
              <a:off x="1440" y="1680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62506" name="Rectangle 10"/>
            <p:cNvSpPr>
              <a:spLocks noChangeArrowheads="1"/>
            </p:cNvSpPr>
            <p:nvPr/>
          </p:nvSpPr>
          <p:spPr bwMode="auto">
            <a:xfrm>
              <a:off x="2016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2507" name="Rectangle 11"/>
            <p:cNvSpPr>
              <a:spLocks noChangeArrowheads="1"/>
            </p:cNvSpPr>
            <p:nvPr/>
          </p:nvSpPr>
          <p:spPr bwMode="auto">
            <a:xfrm>
              <a:off x="2304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2508" name="Rectangle 12"/>
            <p:cNvSpPr>
              <a:spLocks noChangeArrowheads="1"/>
            </p:cNvSpPr>
            <p:nvPr/>
          </p:nvSpPr>
          <p:spPr bwMode="auto">
            <a:xfrm>
              <a:off x="2592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2509" name="Rectangle 13"/>
            <p:cNvSpPr>
              <a:spLocks noChangeArrowheads="1"/>
            </p:cNvSpPr>
            <p:nvPr/>
          </p:nvSpPr>
          <p:spPr bwMode="auto">
            <a:xfrm>
              <a:off x="2880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2510" name="Rectangle 14"/>
            <p:cNvSpPr>
              <a:spLocks noChangeArrowheads="1"/>
            </p:cNvSpPr>
            <p:nvPr/>
          </p:nvSpPr>
          <p:spPr bwMode="auto">
            <a:xfrm>
              <a:off x="3168" y="1680"/>
              <a:ext cx="288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62511" name="Rectangle 15"/>
            <p:cNvSpPr>
              <a:spLocks noChangeArrowheads="1"/>
            </p:cNvSpPr>
            <p:nvPr/>
          </p:nvSpPr>
          <p:spPr bwMode="auto">
            <a:xfrm>
              <a:off x="3456" y="1680"/>
              <a:ext cx="288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62512" name="Rectangle 16"/>
            <p:cNvSpPr>
              <a:spLocks noChangeArrowheads="1"/>
            </p:cNvSpPr>
            <p:nvPr/>
          </p:nvSpPr>
          <p:spPr bwMode="auto">
            <a:xfrm>
              <a:off x="3744" y="1680"/>
              <a:ext cx="288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62513" name="Rectangle 17"/>
            <p:cNvSpPr>
              <a:spLocks noChangeArrowheads="1"/>
            </p:cNvSpPr>
            <p:nvPr/>
          </p:nvSpPr>
          <p:spPr bwMode="auto">
            <a:xfrm>
              <a:off x="4032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2514" name="Rectangle 18"/>
            <p:cNvSpPr>
              <a:spLocks noChangeArrowheads="1"/>
            </p:cNvSpPr>
            <p:nvPr/>
          </p:nvSpPr>
          <p:spPr bwMode="auto">
            <a:xfrm>
              <a:off x="4320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2515" name="Rectangle 19"/>
            <p:cNvSpPr>
              <a:spLocks noChangeArrowheads="1"/>
            </p:cNvSpPr>
            <p:nvPr/>
          </p:nvSpPr>
          <p:spPr bwMode="auto">
            <a:xfrm>
              <a:off x="576" y="1680"/>
              <a:ext cx="288" cy="28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362516" name="Rectangle 20"/>
            <p:cNvSpPr>
              <a:spLocks noChangeArrowheads="1"/>
            </p:cNvSpPr>
            <p:nvPr/>
          </p:nvSpPr>
          <p:spPr bwMode="auto">
            <a:xfrm>
              <a:off x="1728" y="1680"/>
              <a:ext cx="288" cy="28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362517" name="Rectangle 21"/>
            <p:cNvSpPr>
              <a:spLocks noChangeArrowheads="1"/>
            </p:cNvSpPr>
            <p:nvPr/>
          </p:nvSpPr>
          <p:spPr bwMode="auto">
            <a:xfrm>
              <a:off x="4608" y="1680"/>
              <a:ext cx="288" cy="28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362518" name="Rectangle 22"/>
            <p:cNvSpPr>
              <a:spLocks noChangeArrowheads="1"/>
            </p:cNvSpPr>
            <p:nvPr/>
          </p:nvSpPr>
          <p:spPr bwMode="auto">
            <a:xfrm>
              <a:off x="5184" y="1680"/>
              <a:ext cx="288" cy="28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362519" name="Rectangle 23"/>
            <p:cNvSpPr>
              <a:spLocks noChangeArrowheads="1"/>
            </p:cNvSpPr>
            <p:nvPr/>
          </p:nvSpPr>
          <p:spPr bwMode="auto">
            <a:xfrm>
              <a:off x="4896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2520" name="Freeform 24"/>
            <p:cNvSpPr>
              <a:spLocks/>
            </p:cNvSpPr>
            <p:nvPr/>
          </p:nvSpPr>
          <p:spPr bwMode="auto">
            <a:xfrm>
              <a:off x="528" y="158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62521" name="Freeform 25"/>
            <p:cNvSpPr>
              <a:spLocks/>
            </p:cNvSpPr>
            <p:nvPr/>
          </p:nvSpPr>
          <p:spPr bwMode="auto">
            <a:xfrm>
              <a:off x="1104" y="158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62522" name="Freeform 26"/>
            <p:cNvSpPr>
              <a:spLocks/>
            </p:cNvSpPr>
            <p:nvPr/>
          </p:nvSpPr>
          <p:spPr bwMode="auto">
            <a:xfrm>
              <a:off x="1392" y="158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62523" name="Freeform 27"/>
            <p:cNvSpPr>
              <a:spLocks/>
            </p:cNvSpPr>
            <p:nvPr/>
          </p:nvSpPr>
          <p:spPr bwMode="auto">
            <a:xfrm>
              <a:off x="2256" y="158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62524" name="Freeform 28"/>
            <p:cNvSpPr>
              <a:spLocks/>
            </p:cNvSpPr>
            <p:nvPr/>
          </p:nvSpPr>
          <p:spPr bwMode="auto">
            <a:xfrm>
              <a:off x="2544" y="158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62525" name="Freeform 29"/>
            <p:cNvSpPr>
              <a:spLocks/>
            </p:cNvSpPr>
            <p:nvPr/>
          </p:nvSpPr>
          <p:spPr bwMode="auto">
            <a:xfrm>
              <a:off x="2832" y="158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62526" name="Freeform 30"/>
            <p:cNvSpPr>
              <a:spLocks/>
            </p:cNvSpPr>
            <p:nvPr/>
          </p:nvSpPr>
          <p:spPr bwMode="auto">
            <a:xfrm>
              <a:off x="4224" y="158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62527" name="Freeform 31"/>
            <p:cNvSpPr>
              <a:spLocks/>
            </p:cNvSpPr>
            <p:nvPr/>
          </p:nvSpPr>
          <p:spPr bwMode="auto">
            <a:xfrm>
              <a:off x="3120" y="1584"/>
              <a:ext cx="1008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62528" name="Freeform 32"/>
            <p:cNvSpPr>
              <a:spLocks/>
            </p:cNvSpPr>
            <p:nvPr/>
          </p:nvSpPr>
          <p:spPr bwMode="auto">
            <a:xfrm>
              <a:off x="4512" y="1584"/>
              <a:ext cx="432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62529" name="Freeform 33"/>
            <p:cNvSpPr>
              <a:spLocks/>
            </p:cNvSpPr>
            <p:nvPr/>
          </p:nvSpPr>
          <p:spPr bwMode="auto">
            <a:xfrm>
              <a:off x="816" y="1584"/>
              <a:ext cx="1008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62530" name="Freeform 34"/>
            <p:cNvSpPr>
              <a:spLocks/>
            </p:cNvSpPr>
            <p:nvPr/>
          </p:nvSpPr>
          <p:spPr bwMode="auto">
            <a:xfrm>
              <a:off x="1968" y="1584"/>
              <a:ext cx="2688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62531" name="Freeform 35"/>
            <p:cNvSpPr>
              <a:spLocks/>
            </p:cNvSpPr>
            <p:nvPr/>
          </p:nvSpPr>
          <p:spPr bwMode="auto">
            <a:xfrm>
              <a:off x="4848" y="1584"/>
              <a:ext cx="432" cy="48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62532" name="Freeform 36"/>
            <p:cNvSpPr>
              <a:spLocks/>
            </p:cNvSpPr>
            <p:nvPr/>
          </p:nvSpPr>
          <p:spPr bwMode="auto">
            <a:xfrm>
              <a:off x="3408" y="158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62533" name="Freeform 37"/>
            <p:cNvSpPr>
              <a:spLocks/>
            </p:cNvSpPr>
            <p:nvPr/>
          </p:nvSpPr>
          <p:spPr bwMode="auto">
            <a:xfrm>
              <a:off x="3696" y="158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0807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8BEF3-130B-2CD1-C5F3-904572E3B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FAT</a:t>
            </a:r>
          </a:p>
        </p:txBody>
      </p:sp>
      <p:pic>
        <p:nvPicPr>
          <p:cNvPr id="5" name="Content Placeholder 4" descr="A diagram of a file allocation table&#10;&#10;Description automatically generated">
            <a:extLst>
              <a:ext uri="{FF2B5EF4-FFF2-40B4-BE49-F238E27FC236}">
                <a16:creationId xmlns:a16="http://schemas.microsoft.com/office/drawing/2014/main" id="{94BE981E-ABCA-854B-DFE3-8217556EC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6998" y="1845361"/>
            <a:ext cx="773571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DE3715-174B-27E0-CFC7-39EAD3A9C263}"/>
              </a:ext>
            </a:extLst>
          </p:cNvPr>
          <p:cNvSpPr txBox="1"/>
          <p:nvPr/>
        </p:nvSpPr>
        <p:spPr>
          <a:xfrm>
            <a:off x="1767015" y="6351373"/>
            <a:ext cx="9971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pitchFamily="2" charset="0"/>
              </a:rPr>
              <a:t>https://</a:t>
            </a:r>
            <a:r>
              <a:rPr lang="en-US" sz="1400" dirty="0" err="1">
                <a:latin typeface="Helvetica" pitchFamily="2" charset="0"/>
              </a:rPr>
              <a:t>www.youtube.com</a:t>
            </a:r>
            <a:r>
              <a:rPr lang="en-US" sz="1400" dirty="0">
                <a:latin typeface="Helvetica" pitchFamily="2" charset="0"/>
              </a:rPr>
              <a:t>/</a:t>
            </a:r>
            <a:r>
              <a:rPr lang="en-US" sz="1400" dirty="0" err="1">
                <a:latin typeface="Helvetica" pitchFamily="2" charset="0"/>
              </a:rPr>
              <a:t>watch?v</a:t>
            </a:r>
            <a:r>
              <a:rPr lang="en-US" sz="1400" dirty="0">
                <a:latin typeface="Helvetica" pitchFamily="2" charset="0"/>
              </a:rPr>
              <a:t>=mgQtlXBxH0c</a:t>
            </a:r>
          </a:p>
        </p:txBody>
      </p:sp>
    </p:spTree>
    <p:extLst>
      <p:ext uri="{BB962C8B-B14F-4D97-AF65-F5344CB8AC3E}">
        <p14:creationId xmlns:p14="http://schemas.microsoft.com/office/powerpoint/2010/main" val="1475835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File-Allocation Table (FAT)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524000"/>
            <a:ext cx="8458200" cy="1447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dirty="0"/>
              <a:t>Variation of Linked allocation</a:t>
            </a:r>
          </a:p>
          <a:p>
            <a:pPr lvl="1">
              <a:lnSpc>
                <a:spcPct val="90000"/>
              </a:lnSpc>
            </a:pPr>
            <a:r>
              <a:rPr lang="en-US" sz="1969" dirty="0">
                <a:solidFill>
                  <a:schemeClr val="tx1"/>
                </a:solidFill>
              </a:rPr>
              <a:t>Keep linked-list information for all files in on-disk FAT table </a:t>
            </a:r>
          </a:p>
          <a:p>
            <a:pPr lvl="1">
              <a:lnSpc>
                <a:spcPct val="90000"/>
              </a:lnSpc>
            </a:pPr>
            <a:r>
              <a:rPr lang="en-US" sz="1969" dirty="0">
                <a:solidFill>
                  <a:schemeClr val="tx1"/>
                </a:solidFill>
              </a:rPr>
              <a:t>Meta-data: Location of first block of file</a:t>
            </a:r>
          </a:p>
          <a:p>
            <a:pPr lvl="2">
              <a:lnSpc>
                <a:spcPct val="90000"/>
              </a:lnSpc>
            </a:pPr>
            <a:r>
              <a:rPr lang="en-US" sz="1828" dirty="0"/>
              <a:t>And, FAT table itself</a:t>
            </a:r>
          </a:p>
        </p:txBody>
      </p:sp>
      <p:sp>
        <p:nvSpPr>
          <p:cNvPr id="362500" name="Rectangle 4"/>
          <p:cNvSpPr>
            <a:spLocks noChangeArrowheads="1"/>
          </p:cNvSpPr>
          <p:nvPr/>
        </p:nvSpPr>
        <p:spPr bwMode="auto">
          <a:xfrm>
            <a:off x="1752600" y="3924301"/>
            <a:ext cx="8458200" cy="2666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pPr marL="342882" indent="-342882">
              <a:lnSpc>
                <a:spcPct val="90000"/>
              </a:lnSpc>
              <a:spcBef>
                <a:spcPct val="20000"/>
              </a:spcBef>
            </a:pPr>
            <a:r>
              <a:rPr lang="en-US" sz="2391" dirty="0">
                <a:solidFill>
                  <a:srgbClr val="333333"/>
                </a:solidFill>
                <a:latin typeface="Helvetica" pitchFamily="2" charset="0"/>
              </a:rPr>
              <a:t>Draw corresponding FAT Table?</a:t>
            </a:r>
          </a:p>
          <a:p>
            <a:pPr marL="342882" indent="-342882">
              <a:lnSpc>
                <a:spcPct val="90000"/>
              </a:lnSpc>
              <a:spcBef>
                <a:spcPct val="20000"/>
              </a:spcBef>
            </a:pPr>
            <a:r>
              <a:rPr lang="en-US" sz="2391" dirty="0">
                <a:solidFill>
                  <a:srgbClr val="333333"/>
                </a:solidFill>
                <a:latin typeface="Helvetica" pitchFamily="2" charset="0"/>
              </a:rPr>
              <a:t>Comparison to Linked Allocation</a:t>
            </a:r>
          </a:p>
          <a:p>
            <a:pPr marL="742912" lvl="1" indent="-285736">
              <a:lnSpc>
                <a:spcPct val="90000"/>
              </a:lnSpc>
              <a:spcBef>
                <a:spcPct val="20000"/>
              </a:spcBef>
              <a:buFont typeface="Times" charset="0"/>
              <a:buChar char="•"/>
            </a:pPr>
            <a:r>
              <a:rPr lang="en-US" sz="1969" dirty="0">
                <a:solidFill>
                  <a:srgbClr val="333333"/>
                </a:solidFill>
                <a:latin typeface="Helvetica" pitchFamily="2" charset="0"/>
                <a:ea typeface="ＭＳ Ｐゴシック" charset="-128"/>
              </a:rPr>
              <a:t>Same basic advantages and disadvantages</a:t>
            </a:r>
          </a:p>
          <a:p>
            <a:pPr marL="742912" lvl="1" indent="-285736">
              <a:lnSpc>
                <a:spcPct val="90000"/>
              </a:lnSpc>
              <a:spcBef>
                <a:spcPct val="20000"/>
              </a:spcBef>
              <a:buFont typeface="Times" charset="0"/>
              <a:buChar char="•"/>
            </a:pPr>
            <a:r>
              <a:rPr lang="en-US" sz="1969" dirty="0">
                <a:solidFill>
                  <a:srgbClr val="333333"/>
                </a:solidFill>
                <a:latin typeface="Helvetica" pitchFamily="2" charset="0"/>
                <a:ea typeface="ＭＳ Ｐゴシック" charset="-128"/>
              </a:rPr>
              <a:t>Disadvantage: Read from two disk locations for every data read</a:t>
            </a:r>
          </a:p>
          <a:p>
            <a:pPr marL="742912" lvl="1" indent="-285736">
              <a:lnSpc>
                <a:spcPct val="90000"/>
              </a:lnSpc>
              <a:spcBef>
                <a:spcPct val="20000"/>
              </a:spcBef>
              <a:buFont typeface="Times" charset="0"/>
              <a:buChar char="•"/>
            </a:pPr>
            <a:r>
              <a:rPr lang="en-US" sz="1969" dirty="0">
                <a:solidFill>
                  <a:srgbClr val="333333"/>
                </a:solidFill>
                <a:latin typeface="Helvetica" pitchFamily="2" charset="0"/>
                <a:ea typeface="ＭＳ Ｐゴシック" charset="-128"/>
              </a:rPr>
              <a:t>Optimization: Cache FAT in main memory</a:t>
            </a:r>
          </a:p>
          <a:p>
            <a:pPr marL="1142942" lvl="2" indent="-228588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828" dirty="0">
                <a:solidFill>
                  <a:srgbClr val="333333"/>
                </a:solidFill>
                <a:latin typeface="Helvetica" pitchFamily="2" charset="0"/>
                <a:ea typeface="ＭＳ Ｐゴシック" charset="-128"/>
              </a:rPr>
              <a:t>Advantage: Greatly improves random accesses</a:t>
            </a:r>
          </a:p>
          <a:p>
            <a:pPr marL="1142942" lvl="2" indent="-228588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828" dirty="0">
                <a:solidFill>
                  <a:srgbClr val="333333"/>
                </a:solidFill>
                <a:latin typeface="Helvetica" pitchFamily="2" charset="0"/>
                <a:ea typeface="ＭＳ Ｐゴシック" charset="-128"/>
              </a:rPr>
              <a:t>What portions should be cached?  Scale with larger file systems?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828800" y="3048000"/>
            <a:ext cx="8229600" cy="609600"/>
            <a:chOff x="288" y="1584"/>
            <a:chExt cx="5184" cy="384"/>
          </a:xfrm>
        </p:grpSpPr>
        <p:sp>
          <p:nvSpPr>
            <p:cNvPr id="362502" name="Rectangle 6"/>
            <p:cNvSpPr>
              <a:spLocks noChangeArrowheads="1"/>
            </p:cNvSpPr>
            <p:nvPr/>
          </p:nvSpPr>
          <p:spPr bwMode="auto">
            <a:xfrm>
              <a:off x="288" y="1680"/>
              <a:ext cx="288" cy="28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362503" name="Rectangle 7"/>
            <p:cNvSpPr>
              <a:spLocks noChangeArrowheads="1"/>
            </p:cNvSpPr>
            <p:nvPr/>
          </p:nvSpPr>
          <p:spPr bwMode="auto">
            <a:xfrm>
              <a:off x="864" y="1680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62504" name="Rectangle 8"/>
            <p:cNvSpPr>
              <a:spLocks noChangeArrowheads="1"/>
            </p:cNvSpPr>
            <p:nvPr/>
          </p:nvSpPr>
          <p:spPr bwMode="auto">
            <a:xfrm>
              <a:off x="1152" y="1680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62505" name="Rectangle 9"/>
            <p:cNvSpPr>
              <a:spLocks noChangeArrowheads="1"/>
            </p:cNvSpPr>
            <p:nvPr/>
          </p:nvSpPr>
          <p:spPr bwMode="auto">
            <a:xfrm>
              <a:off x="1440" y="1680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62506" name="Rectangle 10"/>
            <p:cNvSpPr>
              <a:spLocks noChangeArrowheads="1"/>
            </p:cNvSpPr>
            <p:nvPr/>
          </p:nvSpPr>
          <p:spPr bwMode="auto">
            <a:xfrm>
              <a:off x="2016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2507" name="Rectangle 11"/>
            <p:cNvSpPr>
              <a:spLocks noChangeArrowheads="1"/>
            </p:cNvSpPr>
            <p:nvPr/>
          </p:nvSpPr>
          <p:spPr bwMode="auto">
            <a:xfrm>
              <a:off x="2304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2508" name="Rectangle 12"/>
            <p:cNvSpPr>
              <a:spLocks noChangeArrowheads="1"/>
            </p:cNvSpPr>
            <p:nvPr/>
          </p:nvSpPr>
          <p:spPr bwMode="auto">
            <a:xfrm>
              <a:off x="2592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2509" name="Rectangle 13"/>
            <p:cNvSpPr>
              <a:spLocks noChangeArrowheads="1"/>
            </p:cNvSpPr>
            <p:nvPr/>
          </p:nvSpPr>
          <p:spPr bwMode="auto">
            <a:xfrm>
              <a:off x="2880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2510" name="Rectangle 14"/>
            <p:cNvSpPr>
              <a:spLocks noChangeArrowheads="1"/>
            </p:cNvSpPr>
            <p:nvPr/>
          </p:nvSpPr>
          <p:spPr bwMode="auto">
            <a:xfrm>
              <a:off x="3168" y="1680"/>
              <a:ext cx="288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62511" name="Rectangle 15"/>
            <p:cNvSpPr>
              <a:spLocks noChangeArrowheads="1"/>
            </p:cNvSpPr>
            <p:nvPr/>
          </p:nvSpPr>
          <p:spPr bwMode="auto">
            <a:xfrm>
              <a:off x="3456" y="1680"/>
              <a:ext cx="288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62512" name="Rectangle 16"/>
            <p:cNvSpPr>
              <a:spLocks noChangeArrowheads="1"/>
            </p:cNvSpPr>
            <p:nvPr/>
          </p:nvSpPr>
          <p:spPr bwMode="auto">
            <a:xfrm>
              <a:off x="3744" y="1680"/>
              <a:ext cx="288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62513" name="Rectangle 17"/>
            <p:cNvSpPr>
              <a:spLocks noChangeArrowheads="1"/>
            </p:cNvSpPr>
            <p:nvPr/>
          </p:nvSpPr>
          <p:spPr bwMode="auto">
            <a:xfrm>
              <a:off x="4032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2514" name="Rectangle 18"/>
            <p:cNvSpPr>
              <a:spLocks noChangeArrowheads="1"/>
            </p:cNvSpPr>
            <p:nvPr/>
          </p:nvSpPr>
          <p:spPr bwMode="auto">
            <a:xfrm>
              <a:off x="4320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2515" name="Rectangle 19"/>
            <p:cNvSpPr>
              <a:spLocks noChangeArrowheads="1"/>
            </p:cNvSpPr>
            <p:nvPr/>
          </p:nvSpPr>
          <p:spPr bwMode="auto">
            <a:xfrm>
              <a:off x="576" y="1680"/>
              <a:ext cx="288" cy="28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362516" name="Rectangle 20"/>
            <p:cNvSpPr>
              <a:spLocks noChangeArrowheads="1"/>
            </p:cNvSpPr>
            <p:nvPr/>
          </p:nvSpPr>
          <p:spPr bwMode="auto">
            <a:xfrm>
              <a:off x="1728" y="1680"/>
              <a:ext cx="288" cy="28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362517" name="Rectangle 21"/>
            <p:cNvSpPr>
              <a:spLocks noChangeArrowheads="1"/>
            </p:cNvSpPr>
            <p:nvPr/>
          </p:nvSpPr>
          <p:spPr bwMode="auto">
            <a:xfrm>
              <a:off x="4608" y="1680"/>
              <a:ext cx="288" cy="28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362518" name="Rectangle 22"/>
            <p:cNvSpPr>
              <a:spLocks noChangeArrowheads="1"/>
            </p:cNvSpPr>
            <p:nvPr/>
          </p:nvSpPr>
          <p:spPr bwMode="auto">
            <a:xfrm>
              <a:off x="5184" y="1680"/>
              <a:ext cx="288" cy="28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362519" name="Rectangle 23"/>
            <p:cNvSpPr>
              <a:spLocks noChangeArrowheads="1"/>
            </p:cNvSpPr>
            <p:nvPr/>
          </p:nvSpPr>
          <p:spPr bwMode="auto">
            <a:xfrm>
              <a:off x="4896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2520" name="Freeform 24"/>
            <p:cNvSpPr>
              <a:spLocks/>
            </p:cNvSpPr>
            <p:nvPr/>
          </p:nvSpPr>
          <p:spPr bwMode="auto">
            <a:xfrm>
              <a:off x="528" y="158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62521" name="Freeform 25"/>
            <p:cNvSpPr>
              <a:spLocks/>
            </p:cNvSpPr>
            <p:nvPr/>
          </p:nvSpPr>
          <p:spPr bwMode="auto">
            <a:xfrm>
              <a:off x="1104" y="158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62522" name="Freeform 26"/>
            <p:cNvSpPr>
              <a:spLocks/>
            </p:cNvSpPr>
            <p:nvPr/>
          </p:nvSpPr>
          <p:spPr bwMode="auto">
            <a:xfrm>
              <a:off x="1392" y="158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62523" name="Freeform 27"/>
            <p:cNvSpPr>
              <a:spLocks/>
            </p:cNvSpPr>
            <p:nvPr/>
          </p:nvSpPr>
          <p:spPr bwMode="auto">
            <a:xfrm>
              <a:off x="2256" y="158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62524" name="Freeform 28"/>
            <p:cNvSpPr>
              <a:spLocks/>
            </p:cNvSpPr>
            <p:nvPr/>
          </p:nvSpPr>
          <p:spPr bwMode="auto">
            <a:xfrm>
              <a:off x="2544" y="158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62525" name="Freeform 29"/>
            <p:cNvSpPr>
              <a:spLocks/>
            </p:cNvSpPr>
            <p:nvPr/>
          </p:nvSpPr>
          <p:spPr bwMode="auto">
            <a:xfrm>
              <a:off x="2832" y="158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62526" name="Freeform 30"/>
            <p:cNvSpPr>
              <a:spLocks/>
            </p:cNvSpPr>
            <p:nvPr/>
          </p:nvSpPr>
          <p:spPr bwMode="auto">
            <a:xfrm>
              <a:off x="4224" y="158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62527" name="Freeform 31"/>
            <p:cNvSpPr>
              <a:spLocks/>
            </p:cNvSpPr>
            <p:nvPr/>
          </p:nvSpPr>
          <p:spPr bwMode="auto">
            <a:xfrm>
              <a:off x="3120" y="1584"/>
              <a:ext cx="1008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62528" name="Freeform 32"/>
            <p:cNvSpPr>
              <a:spLocks/>
            </p:cNvSpPr>
            <p:nvPr/>
          </p:nvSpPr>
          <p:spPr bwMode="auto">
            <a:xfrm>
              <a:off x="4512" y="1584"/>
              <a:ext cx="432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62529" name="Freeform 33"/>
            <p:cNvSpPr>
              <a:spLocks/>
            </p:cNvSpPr>
            <p:nvPr/>
          </p:nvSpPr>
          <p:spPr bwMode="auto">
            <a:xfrm>
              <a:off x="816" y="1584"/>
              <a:ext cx="1008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62530" name="Freeform 34"/>
            <p:cNvSpPr>
              <a:spLocks/>
            </p:cNvSpPr>
            <p:nvPr/>
          </p:nvSpPr>
          <p:spPr bwMode="auto">
            <a:xfrm>
              <a:off x="1968" y="1584"/>
              <a:ext cx="2688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62531" name="Freeform 35"/>
            <p:cNvSpPr>
              <a:spLocks/>
            </p:cNvSpPr>
            <p:nvPr/>
          </p:nvSpPr>
          <p:spPr bwMode="auto">
            <a:xfrm>
              <a:off x="4848" y="1584"/>
              <a:ext cx="432" cy="48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62532" name="Freeform 36"/>
            <p:cNvSpPr>
              <a:spLocks/>
            </p:cNvSpPr>
            <p:nvPr/>
          </p:nvSpPr>
          <p:spPr bwMode="auto">
            <a:xfrm>
              <a:off x="3408" y="158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62533" name="Freeform 37"/>
            <p:cNvSpPr>
              <a:spLocks/>
            </p:cNvSpPr>
            <p:nvPr/>
          </p:nvSpPr>
          <p:spPr bwMode="auto">
            <a:xfrm>
              <a:off x="3696" y="158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899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Indexed Allocation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524001"/>
            <a:ext cx="8458200" cy="1066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dirty="0"/>
              <a:t>Allocate fixed-sized blocks for each file</a:t>
            </a:r>
          </a:p>
          <a:p>
            <a:pPr lvl="1">
              <a:lnSpc>
                <a:spcPct val="90000"/>
              </a:lnSpc>
            </a:pPr>
            <a:r>
              <a:rPr lang="en-US" sz="1969" dirty="0"/>
              <a:t>Meta-data: </a:t>
            </a:r>
          </a:p>
          <a:p>
            <a:pPr lvl="1">
              <a:lnSpc>
                <a:spcPct val="90000"/>
              </a:lnSpc>
            </a:pPr>
            <a:r>
              <a:rPr lang="en-US" sz="1828" dirty="0"/>
              <a:t>Allocate space for pointers at file creation time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363524" name="Rectangle 4"/>
          <p:cNvSpPr>
            <a:spLocks noChangeArrowheads="1"/>
          </p:cNvSpPr>
          <p:nvPr/>
        </p:nvSpPr>
        <p:spPr bwMode="auto">
          <a:xfrm>
            <a:off x="1676400" y="4114800"/>
            <a:ext cx="84582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pPr marL="342882" indent="-342882">
              <a:lnSpc>
                <a:spcPct val="90000"/>
              </a:lnSpc>
              <a:spcBef>
                <a:spcPct val="20000"/>
              </a:spcBef>
            </a:pPr>
            <a:r>
              <a:rPr lang="en-US" sz="2391" dirty="0">
                <a:latin typeface="Helvetica" pitchFamily="2" charset="0"/>
              </a:rPr>
              <a:t>Advantages</a:t>
            </a:r>
          </a:p>
          <a:p>
            <a:pPr marL="742912" lvl="1" indent="-285736">
              <a:lnSpc>
                <a:spcPct val="90000"/>
              </a:lnSpc>
              <a:spcBef>
                <a:spcPct val="20000"/>
              </a:spcBef>
              <a:buFont typeface="Times" charset="0"/>
              <a:buChar char="•"/>
            </a:pPr>
            <a:r>
              <a:rPr lang="en-US" sz="1969" dirty="0">
                <a:latin typeface="Helvetica" pitchFamily="2" charset="0"/>
                <a:ea typeface="ＭＳ Ｐゴシック" charset="-128"/>
              </a:rPr>
              <a:t>No external fragmentation</a:t>
            </a:r>
          </a:p>
          <a:p>
            <a:pPr marL="742912" lvl="1" indent="-285736">
              <a:lnSpc>
                <a:spcPct val="90000"/>
              </a:lnSpc>
              <a:spcBef>
                <a:spcPct val="20000"/>
              </a:spcBef>
              <a:buFont typeface="Times" charset="0"/>
              <a:buChar char="•"/>
            </a:pPr>
            <a:r>
              <a:rPr lang="en-US" sz="1969" dirty="0">
                <a:latin typeface="Helvetica" pitchFamily="2" charset="0"/>
                <a:ea typeface="ＭＳ Ｐゴシック" charset="-128"/>
              </a:rPr>
              <a:t>Files can be easily grown up to max file size</a:t>
            </a:r>
          </a:p>
          <a:p>
            <a:pPr marL="742912" lvl="1" indent="-285736">
              <a:lnSpc>
                <a:spcPct val="90000"/>
              </a:lnSpc>
              <a:spcBef>
                <a:spcPct val="20000"/>
              </a:spcBef>
              <a:buFont typeface="Times" charset="0"/>
              <a:buChar char="•"/>
            </a:pPr>
            <a:r>
              <a:rPr lang="en-US" sz="1969" dirty="0">
                <a:latin typeface="Helvetica" pitchFamily="2" charset="0"/>
                <a:ea typeface="ＭＳ Ｐゴシック" charset="-128"/>
              </a:rPr>
              <a:t>Supports random access</a:t>
            </a:r>
          </a:p>
          <a:p>
            <a:pPr marL="342882" indent="-342882">
              <a:lnSpc>
                <a:spcPct val="90000"/>
              </a:lnSpc>
              <a:spcBef>
                <a:spcPct val="20000"/>
              </a:spcBef>
            </a:pPr>
            <a:r>
              <a:rPr lang="en-US" sz="2391" dirty="0">
                <a:latin typeface="Helvetica" pitchFamily="2" charset="0"/>
              </a:rPr>
              <a:t>Disadvantages</a:t>
            </a:r>
          </a:p>
          <a:p>
            <a:pPr marL="742912" lvl="1" indent="-285736">
              <a:lnSpc>
                <a:spcPct val="90000"/>
              </a:lnSpc>
              <a:spcBef>
                <a:spcPct val="20000"/>
              </a:spcBef>
              <a:buFont typeface="Times" charset="0"/>
              <a:buChar char="•"/>
            </a:pPr>
            <a:r>
              <a:rPr lang="en-US" sz="1969" dirty="0">
                <a:latin typeface="Helvetica" pitchFamily="2" charset="0"/>
                <a:ea typeface="ＭＳ Ｐゴシック" charset="-128"/>
              </a:rPr>
              <a:t>Large overhead for meta-data:</a:t>
            </a:r>
          </a:p>
          <a:p>
            <a:pPr marL="1142942" lvl="2" indent="-228588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828" dirty="0">
                <a:latin typeface="Helvetica" pitchFamily="2" charset="0"/>
                <a:ea typeface="ＭＳ Ｐゴシック" charset="-128"/>
              </a:rPr>
              <a:t>Wastes space for unneeded pointers (most files are small!)</a:t>
            </a:r>
          </a:p>
          <a:p>
            <a:pPr marL="742912" lvl="1" indent="-285736">
              <a:lnSpc>
                <a:spcPct val="90000"/>
              </a:lnSpc>
              <a:spcBef>
                <a:spcPct val="20000"/>
              </a:spcBef>
              <a:buFont typeface="Times" charset="0"/>
              <a:buChar char="•"/>
            </a:pPr>
            <a:endParaRPr lang="en-US" sz="1969" dirty="0">
              <a:latin typeface="Helvetica" pitchFamily="2" charset="0"/>
              <a:ea typeface="ＭＳ Ｐゴシック" charset="-128"/>
            </a:endParaRPr>
          </a:p>
          <a:p>
            <a:pPr marL="342882" indent="-342882">
              <a:lnSpc>
                <a:spcPct val="90000"/>
              </a:lnSpc>
              <a:spcBef>
                <a:spcPct val="20000"/>
              </a:spcBef>
            </a:pPr>
            <a:endParaRPr lang="en-US" sz="2391" dirty="0">
              <a:latin typeface="Helvetica" pitchFamily="2" charset="0"/>
            </a:endParaRPr>
          </a:p>
        </p:txBody>
      </p:sp>
      <p:sp>
        <p:nvSpPr>
          <p:cNvPr id="363526" name="Rectangle 6"/>
          <p:cNvSpPr>
            <a:spLocks noChangeArrowheads="1"/>
          </p:cNvSpPr>
          <p:nvPr/>
        </p:nvSpPr>
        <p:spPr bwMode="auto">
          <a:xfrm>
            <a:off x="1828800" y="3200400"/>
            <a:ext cx="457200" cy="4572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266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63527" name="Rectangle 7"/>
          <p:cNvSpPr>
            <a:spLocks noChangeArrowheads="1"/>
          </p:cNvSpPr>
          <p:nvPr/>
        </p:nvSpPr>
        <p:spPr bwMode="auto">
          <a:xfrm>
            <a:off x="2743200" y="32004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266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63528" name="Rectangle 8"/>
          <p:cNvSpPr>
            <a:spLocks noChangeArrowheads="1"/>
          </p:cNvSpPr>
          <p:nvPr/>
        </p:nvSpPr>
        <p:spPr bwMode="auto">
          <a:xfrm>
            <a:off x="3200400" y="32004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266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63529" name="Rectangle 9"/>
          <p:cNvSpPr>
            <a:spLocks noChangeArrowheads="1"/>
          </p:cNvSpPr>
          <p:nvPr/>
        </p:nvSpPr>
        <p:spPr bwMode="auto">
          <a:xfrm>
            <a:off x="3657600" y="32004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266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63530" name="Rectangle 10"/>
          <p:cNvSpPr>
            <a:spLocks noChangeArrowheads="1"/>
          </p:cNvSpPr>
          <p:nvPr/>
        </p:nvSpPr>
        <p:spPr bwMode="auto">
          <a:xfrm>
            <a:off x="4572000" y="32004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266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63531" name="Rectangle 11"/>
          <p:cNvSpPr>
            <a:spLocks noChangeArrowheads="1"/>
          </p:cNvSpPr>
          <p:nvPr/>
        </p:nvSpPr>
        <p:spPr bwMode="auto">
          <a:xfrm>
            <a:off x="5029200" y="32004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266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63532" name="Rectangle 12"/>
          <p:cNvSpPr>
            <a:spLocks noChangeArrowheads="1"/>
          </p:cNvSpPr>
          <p:nvPr/>
        </p:nvSpPr>
        <p:spPr bwMode="auto">
          <a:xfrm>
            <a:off x="5486400" y="32004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266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63533" name="Rectangle 13"/>
          <p:cNvSpPr>
            <a:spLocks noChangeArrowheads="1"/>
          </p:cNvSpPr>
          <p:nvPr/>
        </p:nvSpPr>
        <p:spPr bwMode="auto">
          <a:xfrm>
            <a:off x="5943600" y="32004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266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63534" name="Rectangle 14"/>
          <p:cNvSpPr>
            <a:spLocks noChangeArrowheads="1"/>
          </p:cNvSpPr>
          <p:nvPr/>
        </p:nvSpPr>
        <p:spPr bwMode="auto">
          <a:xfrm>
            <a:off x="6400800" y="3200400"/>
            <a:ext cx="4572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266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63535" name="Rectangle 15"/>
          <p:cNvSpPr>
            <a:spLocks noChangeArrowheads="1"/>
          </p:cNvSpPr>
          <p:nvPr/>
        </p:nvSpPr>
        <p:spPr bwMode="auto">
          <a:xfrm>
            <a:off x="6858000" y="3200400"/>
            <a:ext cx="4572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266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63536" name="Rectangle 16"/>
          <p:cNvSpPr>
            <a:spLocks noChangeArrowheads="1"/>
          </p:cNvSpPr>
          <p:nvPr/>
        </p:nvSpPr>
        <p:spPr bwMode="auto">
          <a:xfrm>
            <a:off x="7315200" y="3200400"/>
            <a:ext cx="4572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266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63537" name="Rectangle 17"/>
          <p:cNvSpPr>
            <a:spLocks noChangeArrowheads="1"/>
          </p:cNvSpPr>
          <p:nvPr/>
        </p:nvSpPr>
        <p:spPr bwMode="auto">
          <a:xfrm>
            <a:off x="7772400" y="32004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266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63538" name="Rectangle 18"/>
          <p:cNvSpPr>
            <a:spLocks noChangeArrowheads="1"/>
          </p:cNvSpPr>
          <p:nvPr/>
        </p:nvSpPr>
        <p:spPr bwMode="auto">
          <a:xfrm>
            <a:off x="8229600" y="32004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266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63539" name="Rectangle 19"/>
          <p:cNvSpPr>
            <a:spLocks noChangeArrowheads="1"/>
          </p:cNvSpPr>
          <p:nvPr/>
        </p:nvSpPr>
        <p:spPr bwMode="auto">
          <a:xfrm>
            <a:off x="2286000" y="3200400"/>
            <a:ext cx="457200" cy="4572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266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63540" name="Rectangle 20"/>
          <p:cNvSpPr>
            <a:spLocks noChangeArrowheads="1"/>
          </p:cNvSpPr>
          <p:nvPr/>
        </p:nvSpPr>
        <p:spPr bwMode="auto">
          <a:xfrm>
            <a:off x="4114800" y="3200400"/>
            <a:ext cx="457200" cy="4572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266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63541" name="Rectangle 21"/>
          <p:cNvSpPr>
            <a:spLocks noChangeArrowheads="1"/>
          </p:cNvSpPr>
          <p:nvPr/>
        </p:nvSpPr>
        <p:spPr bwMode="auto">
          <a:xfrm>
            <a:off x="8686800" y="3200400"/>
            <a:ext cx="457200" cy="4572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266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63542" name="Rectangle 22"/>
          <p:cNvSpPr>
            <a:spLocks noChangeArrowheads="1"/>
          </p:cNvSpPr>
          <p:nvPr/>
        </p:nvSpPr>
        <p:spPr bwMode="auto">
          <a:xfrm>
            <a:off x="9601200" y="3200400"/>
            <a:ext cx="457200" cy="4572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266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63543" name="Rectangle 23"/>
          <p:cNvSpPr>
            <a:spLocks noChangeArrowheads="1"/>
          </p:cNvSpPr>
          <p:nvPr/>
        </p:nvSpPr>
        <p:spPr bwMode="auto">
          <a:xfrm>
            <a:off x="9144000" y="32004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266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" name="Rectangle 1"/>
          <p:cNvSpPr/>
          <p:nvPr/>
        </p:nvSpPr>
        <p:spPr>
          <a:xfrm>
            <a:off x="3657600" y="1888604"/>
            <a:ext cx="4501553" cy="3665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sz="1969" dirty="0">
                <a:latin typeface="Helvetica" pitchFamily="2" charset="0"/>
              </a:rPr>
              <a:t>Fixed-sized array of block pointers</a:t>
            </a:r>
          </a:p>
        </p:txBody>
      </p:sp>
    </p:spTree>
    <p:extLst>
      <p:ext uri="{BB962C8B-B14F-4D97-AF65-F5344CB8AC3E}">
        <p14:creationId xmlns:p14="http://schemas.microsoft.com/office/powerpoint/2010/main" val="13539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Multi-Level Indexing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524000"/>
            <a:ext cx="8458200" cy="1447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None/>
            </a:pPr>
            <a:r>
              <a:rPr lang="en-US" dirty="0"/>
              <a:t>Variation of Indexed Allocation</a:t>
            </a:r>
          </a:p>
          <a:p>
            <a:pPr lvl="1">
              <a:lnSpc>
                <a:spcPct val="90000"/>
              </a:lnSpc>
            </a:pPr>
            <a:r>
              <a:rPr lang="en-US" sz="1969" dirty="0"/>
              <a:t>Dynamically allocate hierarchy of pointers to blocks as needed</a:t>
            </a:r>
          </a:p>
          <a:p>
            <a:pPr lvl="1">
              <a:lnSpc>
                <a:spcPct val="90000"/>
              </a:lnSpc>
            </a:pPr>
            <a:r>
              <a:rPr lang="en-US" sz="1969" dirty="0"/>
              <a:t>Meta-data: Small number of pointers allocated statically</a:t>
            </a:r>
          </a:p>
          <a:p>
            <a:pPr lvl="2">
              <a:lnSpc>
                <a:spcPct val="90000"/>
              </a:lnSpc>
            </a:pPr>
            <a:r>
              <a:rPr lang="en-US" sz="1828" dirty="0"/>
              <a:t>Additional pointers to blocks of pointers</a:t>
            </a:r>
          </a:p>
          <a:p>
            <a:pPr lvl="1">
              <a:lnSpc>
                <a:spcPct val="90000"/>
              </a:lnSpc>
            </a:pPr>
            <a:r>
              <a:rPr lang="en-US" sz="1969" dirty="0"/>
              <a:t>Examples: UNIX FFS-based file systems, ext2, ext3</a:t>
            </a:r>
          </a:p>
        </p:txBody>
      </p:sp>
      <p:sp>
        <p:nvSpPr>
          <p:cNvPr id="364548" name="Rectangle 4"/>
          <p:cNvSpPr>
            <a:spLocks noChangeArrowheads="1"/>
          </p:cNvSpPr>
          <p:nvPr/>
        </p:nvSpPr>
        <p:spPr bwMode="auto">
          <a:xfrm>
            <a:off x="838200" y="4726458"/>
            <a:ext cx="10690654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pPr marL="342882" indent="-342882">
              <a:lnSpc>
                <a:spcPct val="90000"/>
              </a:lnSpc>
              <a:spcBef>
                <a:spcPct val="20000"/>
              </a:spcBef>
            </a:pPr>
            <a:r>
              <a:rPr lang="en-US" sz="2391" dirty="0">
                <a:latin typeface="Helvetica" pitchFamily="2" charset="0"/>
              </a:rPr>
              <a:t>Comparison to Indexed Allocation</a:t>
            </a:r>
          </a:p>
          <a:p>
            <a:pPr marL="742912" lvl="1" indent="-285736">
              <a:lnSpc>
                <a:spcPct val="60000"/>
              </a:lnSpc>
              <a:spcBef>
                <a:spcPct val="20000"/>
              </a:spcBef>
              <a:buFont typeface="Times" charset="0"/>
              <a:buChar char="•"/>
            </a:pPr>
            <a:r>
              <a:rPr lang="en-US" sz="1969" dirty="0">
                <a:latin typeface="Helvetica" pitchFamily="2" charset="0"/>
                <a:ea typeface="ＭＳ Ｐゴシック" charset="-128"/>
              </a:rPr>
              <a:t>Advantage: Does not waste space for unneeded pointers</a:t>
            </a:r>
          </a:p>
          <a:p>
            <a:pPr marL="1142942" lvl="2" indent="-228588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828" dirty="0">
                <a:latin typeface="Helvetica" pitchFamily="2" charset="0"/>
                <a:ea typeface="ＭＳ Ｐゴシック" charset="-128"/>
              </a:rPr>
              <a:t>Still fast access for small files</a:t>
            </a:r>
          </a:p>
          <a:p>
            <a:pPr marL="1142942" lvl="2" indent="-228588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828" dirty="0">
                <a:latin typeface="Helvetica" pitchFamily="2" charset="0"/>
                <a:ea typeface="ＭＳ Ｐゴシック" charset="-128"/>
              </a:rPr>
              <a:t>Can grow to what size?</a:t>
            </a:r>
          </a:p>
          <a:p>
            <a:pPr marL="742912" lvl="1" indent="-285736">
              <a:lnSpc>
                <a:spcPct val="90000"/>
              </a:lnSpc>
              <a:spcBef>
                <a:spcPct val="20000"/>
              </a:spcBef>
              <a:buFont typeface="Times" charset="0"/>
              <a:buChar char="•"/>
            </a:pPr>
            <a:r>
              <a:rPr lang="en-US" sz="1969" dirty="0">
                <a:latin typeface="Helvetica" pitchFamily="2" charset="0"/>
                <a:ea typeface="ＭＳ Ｐゴシック" charset="-128"/>
              </a:rPr>
              <a:t>Disadvantage: Need to read indirect blocks of pointers to calculate addresses (extra disk read)</a:t>
            </a:r>
          </a:p>
          <a:p>
            <a:pPr marL="1142942" lvl="2" indent="-228588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828" dirty="0">
                <a:latin typeface="Helvetica" pitchFamily="2" charset="0"/>
                <a:ea typeface="ＭＳ Ｐゴシック" charset="-128"/>
              </a:rPr>
              <a:t>Keep indirect blocks cached in main memory</a:t>
            </a:r>
          </a:p>
        </p:txBody>
      </p:sp>
      <p:sp>
        <p:nvSpPr>
          <p:cNvPr id="364549" name="Rectangle 5"/>
          <p:cNvSpPr>
            <a:spLocks noChangeArrowheads="1"/>
          </p:cNvSpPr>
          <p:nvPr/>
        </p:nvSpPr>
        <p:spPr bwMode="auto">
          <a:xfrm>
            <a:off x="2514600" y="3352801"/>
            <a:ext cx="9144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50" name="Rectangle 6"/>
          <p:cNvSpPr>
            <a:spLocks noChangeArrowheads="1"/>
          </p:cNvSpPr>
          <p:nvPr/>
        </p:nvSpPr>
        <p:spPr bwMode="auto">
          <a:xfrm>
            <a:off x="4495800" y="3733801"/>
            <a:ext cx="685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51" name="Rectangle 7"/>
          <p:cNvSpPr>
            <a:spLocks noChangeArrowheads="1"/>
          </p:cNvSpPr>
          <p:nvPr/>
        </p:nvSpPr>
        <p:spPr bwMode="auto">
          <a:xfrm>
            <a:off x="2514600" y="3581401"/>
            <a:ext cx="914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52" name="Rectangle 8"/>
          <p:cNvSpPr>
            <a:spLocks noChangeArrowheads="1"/>
          </p:cNvSpPr>
          <p:nvPr/>
        </p:nvSpPr>
        <p:spPr bwMode="auto">
          <a:xfrm>
            <a:off x="2514600" y="3886200"/>
            <a:ext cx="914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53" name="Rectangle 9"/>
          <p:cNvSpPr>
            <a:spLocks noChangeArrowheads="1"/>
          </p:cNvSpPr>
          <p:nvPr/>
        </p:nvSpPr>
        <p:spPr bwMode="auto">
          <a:xfrm>
            <a:off x="2514600" y="4191000"/>
            <a:ext cx="914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54" name="Rectangle 10"/>
          <p:cNvSpPr>
            <a:spLocks noChangeArrowheads="1"/>
          </p:cNvSpPr>
          <p:nvPr/>
        </p:nvSpPr>
        <p:spPr bwMode="auto">
          <a:xfrm>
            <a:off x="2514600" y="4495801"/>
            <a:ext cx="914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55" name="Rectangle 11"/>
          <p:cNvSpPr>
            <a:spLocks noChangeArrowheads="1"/>
          </p:cNvSpPr>
          <p:nvPr/>
        </p:nvSpPr>
        <p:spPr bwMode="auto">
          <a:xfrm>
            <a:off x="4038600" y="3581400"/>
            <a:ext cx="228600" cy="228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56" name="Rectangle 12"/>
          <p:cNvSpPr>
            <a:spLocks noChangeArrowheads="1"/>
          </p:cNvSpPr>
          <p:nvPr/>
        </p:nvSpPr>
        <p:spPr bwMode="auto">
          <a:xfrm>
            <a:off x="3657600" y="3352800"/>
            <a:ext cx="228600" cy="228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57" name="Rectangle 13"/>
          <p:cNvSpPr>
            <a:spLocks noChangeArrowheads="1"/>
          </p:cNvSpPr>
          <p:nvPr/>
        </p:nvSpPr>
        <p:spPr bwMode="auto">
          <a:xfrm>
            <a:off x="3657600" y="3733800"/>
            <a:ext cx="228600" cy="228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58" name="Line 14"/>
          <p:cNvSpPr>
            <a:spLocks noChangeShapeType="1"/>
          </p:cNvSpPr>
          <p:nvPr/>
        </p:nvSpPr>
        <p:spPr bwMode="auto">
          <a:xfrm flipV="1">
            <a:off x="3429000" y="3505200"/>
            <a:ext cx="228600" cy="15240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59" name="Line 15"/>
          <p:cNvSpPr>
            <a:spLocks noChangeShapeType="1"/>
          </p:cNvSpPr>
          <p:nvPr/>
        </p:nvSpPr>
        <p:spPr bwMode="auto">
          <a:xfrm flipV="1">
            <a:off x="3352800" y="3657600"/>
            <a:ext cx="762000" cy="15240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60" name="Line 16"/>
          <p:cNvSpPr>
            <a:spLocks noChangeShapeType="1"/>
          </p:cNvSpPr>
          <p:nvPr/>
        </p:nvSpPr>
        <p:spPr bwMode="auto">
          <a:xfrm flipV="1">
            <a:off x="3352800" y="3886200"/>
            <a:ext cx="381000" cy="7620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61" name="Rectangle 17"/>
          <p:cNvSpPr>
            <a:spLocks noChangeArrowheads="1"/>
          </p:cNvSpPr>
          <p:nvPr/>
        </p:nvSpPr>
        <p:spPr bwMode="auto">
          <a:xfrm>
            <a:off x="3962400" y="3886200"/>
            <a:ext cx="228600" cy="228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62" name="Line 18"/>
          <p:cNvSpPr>
            <a:spLocks noChangeShapeType="1"/>
          </p:cNvSpPr>
          <p:nvPr/>
        </p:nvSpPr>
        <p:spPr bwMode="auto">
          <a:xfrm flipV="1">
            <a:off x="3429001" y="4038600"/>
            <a:ext cx="533400" cy="7620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64" name="Rectangle 20"/>
          <p:cNvSpPr>
            <a:spLocks noChangeArrowheads="1"/>
          </p:cNvSpPr>
          <p:nvPr/>
        </p:nvSpPr>
        <p:spPr bwMode="auto">
          <a:xfrm>
            <a:off x="4495800" y="3886200"/>
            <a:ext cx="685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65" name="Rectangle 21"/>
          <p:cNvSpPr>
            <a:spLocks noChangeArrowheads="1"/>
          </p:cNvSpPr>
          <p:nvPr/>
        </p:nvSpPr>
        <p:spPr bwMode="auto">
          <a:xfrm>
            <a:off x="4495800" y="4191000"/>
            <a:ext cx="685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66" name="Line 22"/>
          <p:cNvSpPr>
            <a:spLocks noChangeShapeType="1"/>
          </p:cNvSpPr>
          <p:nvPr/>
        </p:nvSpPr>
        <p:spPr bwMode="auto">
          <a:xfrm>
            <a:off x="3429000" y="4267200"/>
            <a:ext cx="106680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67" name="Rectangle 23"/>
          <p:cNvSpPr>
            <a:spLocks noChangeArrowheads="1"/>
          </p:cNvSpPr>
          <p:nvPr/>
        </p:nvSpPr>
        <p:spPr bwMode="auto">
          <a:xfrm>
            <a:off x="5791200" y="3733800"/>
            <a:ext cx="228600" cy="228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68" name="Rectangle 24"/>
          <p:cNvSpPr>
            <a:spLocks noChangeArrowheads="1"/>
          </p:cNvSpPr>
          <p:nvPr/>
        </p:nvSpPr>
        <p:spPr bwMode="auto">
          <a:xfrm>
            <a:off x="5410200" y="3505200"/>
            <a:ext cx="228600" cy="228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69" name="Rectangle 25"/>
          <p:cNvSpPr>
            <a:spLocks noChangeArrowheads="1"/>
          </p:cNvSpPr>
          <p:nvPr/>
        </p:nvSpPr>
        <p:spPr bwMode="auto">
          <a:xfrm>
            <a:off x="5410200" y="3886200"/>
            <a:ext cx="228600" cy="228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70" name="Line 26"/>
          <p:cNvSpPr>
            <a:spLocks noChangeShapeType="1"/>
          </p:cNvSpPr>
          <p:nvPr/>
        </p:nvSpPr>
        <p:spPr bwMode="auto">
          <a:xfrm flipV="1">
            <a:off x="5181600" y="3657600"/>
            <a:ext cx="228600" cy="15240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71" name="Line 27"/>
          <p:cNvSpPr>
            <a:spLocks noChangeShapeType="1"/>
          </p:cNvSpPr>
          <p:nvPr/>
        </p:nvSpPr>
        <p:spPr bwMode="auto">
          <a:xfrm flipV="1">
            <a:off x="5105400" y="3810001"/>
            <a:ext cx="762000" cy="15240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72" name="Line 28"/>
          <p:cNvSpPr>
            <a:spLocks noChangeShapeType="1"/>
          </p:cNvSpPr>
          <p:nvPr/>
        </p:nvSpPr>
        <p:spPr bwMode="auto">
          <a:xfrm flipV="1">
            <a:off x="5105401" y="4038600"/>
            <a:ext cx="381000" cy="7620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73" name="Rectangle 29"/>
          <p:cNvSpPr>
            <a:spLocks noChangeArrowheads="1"/>
          </p:cNvSpPr>
          <p:nvPr/>
        </p:nvSpPr>
        <p:spPr bwMode="auto">
          <a:xfrm>
            <a:off x="5715000" y="4038600"/>
            <a:ext cx="228600" cy="228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74" name="Line 30"/>
          <p:cNvSpPr>
            <a:spLocks noChangeShapeType="1"/>
          </p:cNvSpPr>
          <p:nvPr/>
        </p:nvSpPr>
        <p:spPr bwMode="auto">
          <a:xfrm flipV="1">
            <a:off x="5181600" y="4191001"/>
            <a:ext cx="533400" cy="7620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75" name="Line 31"/>
          <p:cNvSpPr>
            <a:spLocks noChangeShapeType="1"/>
          </p:cNvSpPr>
          <p:nvPr/>
        </p:nvSpPr>
        <p:spPr bwMode="auto">
          <a:xfrm flipV="1">
            <a:off x="5181600" y="4343400"/>
            <a:ext cx="533400" cy="7620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76" name="Rectangle 32"/>
          <p:cNvSpPr>
            <a:spLocks noChangeArrowheads="1"/>
          </p:cNvSpPr>
          <p:nvPr/>
        </p:nvSpPr>
        <p:spPr bwMode="auto">
          <a:xfrm>
            <a:off x="5715000" y="4267200"/>
            <a:ext cx="228600" cy="228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77" name="Rectangle 33"/>
          <p:cNvSpPr>
            <a:spLocks noChangeArrowheads="1"/>
          </p:cNvSpPr>
          <p:nvPr/>
        </p:nvSpPr>
        <p:spPr bwMode="auto">
          <a:xfrm>
            <a:off x="7696200" y="3429000"/>
            <a:ext cx="685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78" name="Rectangle 34"/>
          <p:cNvSpPr>
            <a:spLocks noChangeArrowheads="1"/>
          </p:cNvSpPr>
          <p:nvPr/>
        </p:nvSpPr>
        <p:spPr bwMode="auto">
          <a:xfrm>
            <a:off x="7696200" y="3581401"/>
            <a:ext cx="685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79" name="Rectangle 35"/>
          <p:cNvSpPr>
            <a:spLocks noChangeArrowheads="1"/>
          </p:cNvSpPr>
          <p:nvPr/>
        </p:nvSpPr>
        <p:spPr bwMode="auto">
          <a:xfrm>
            <a:off x="7696200" y="3886200"/>
            <a:ext cx="685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80" name="Rectangle 36"/>
          <p:cNvSpPr>
            <a:spLocks noChangeArrowheads="1"/>
          </p:cNvSpPr>
          <p:nvPr/>
        </p:nvSpPr>
        <p:spPr bwMode="auto">
          <a:xfrm>
            <a:off x="8991600" y="3429000"/>
            <a:ext cx="228600" cy="228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81" name="Rectangle 37"/>
          <p:cNvSpPr>
            <a:spLocks noChangeArrowheads="1"/>
          </p:cNvSpPr>
          <p:nvPr/>
        </p:nvSpPr>
        <p:spPr bwMode="auto">
          <a:xfrm>
            <a:off x="8610600" y="3200400"/>
            <a:ext cx="228600" cy="228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82" name="Rectangle 38"/>
          <p:cNvSpPr>
            <a:spLocks noChangeArrowheads="1"/>
          </p:cNvSpPr>
          <p:nvPr/>
        </p:nvSpPr>
        <p:spPr bwMode="auto">
          <a:xfrm>
            <a:off x="8610600" y="3581400"/>
            <a:ext cx="228600" cy="228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83" name="Line 39"/>
          <p:cNvSpPr>
            <a:spLocks noChangeShapeType="1"/>
          </p:cNvSpPr>
          <p:nvPr/>
        </p:nvSpPr>
        <p:spPr bwMode="auto">
          <a:xfrm flipV="1">
            <a:off x="8382000" y="3352801"/>
            <a:ext cx="228600" cy="15240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84" name="Line 40"/>
          <p:cNvSpPr>
            <a:spLocks noChangeShapeType="1"/>
          </p:cNvSpPr>
          <p:nvPr/>
        </p:nvSpPr>
        <p:spPr bwMode="auto">
          <a:xfrm flipV="1">
            <a:off x="8305800" y="3505200"/>
            <a:ext cx="762000" cy="15240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85" name="Line 41"/>
          <p:cNvSpPr>
            <a:spLocks noChangeShapeType="1"/>
          </p:cNvSpPr>
          <p:nvPr/>
        </p:nvSpPr>
        <p:spPr bwMode="auto">
          <a:xfrm flipV="1">
            <a:off x="8305801" y="3733801"/>
            <a:ext cx="381000" cy="7620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86" name="Rectangle 42"/>
          <p:cNvSpPr>
            <a:spLocks noChangeArrowheads="1"/>
          </p:cNvSpPr>
          <p:nvPr/>
        </p:nvSpPr>
        <p:spPr bwMode="auto">
          <a:xfrm>
            <a:off x="8915400" y="3733800"/>
            <a:ext cx="228600" cy="228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87" name="Line 43"/>
          <p:cNvSpPr>
            <a:spLocks noChangeShapeType="1"/>
          </p:cNvSpPr>
          <p:nvPr/>
        </p:nvSpPr>
        <p:spPr bwMode="auto">
          <a:xfrm flipV="1">
            <a:off x="8382000" y="3886200"/>
            <a:ext cx="533400" cy="7620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88" name="Line 44"/>
          <p:cNvSpPr>
            <a:spLocks noChangeShapeType="1"/>
          </p:cNvSpPr>
          <p:nvPr/>
        </p:nvSpPr>
        <p:spPr bwMode="auto">
          <a:xfrm flipV="1">
            <a:off x="8382000" y="4038600"/>
            <a:ext cx="533400" cy="7620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89" name="Rectangle 45"/>
          <p:cNvSpPr>
            <a:spLocks noChangeArrowheads="1"/>
          </p:cNvSpPr>
          <p:nvPr/>
        </p:nvSpPr>
        <p:spPr bwMode="auto">
          <a:xfrm>
            <a:off x="8915400" y="3962400"/>
            <a:ext cx="228600" cy="228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90" name="Rectangle 46"/>
          <p:cNvSpPr>
            <a:spLocks noChangeArrowheads="1"/>
          </p:cNvSpPr>
          <p:nvPr/>
        </p:nvSpPr>
        <p:spPr bwMode="auto">
          <a:xfrm>
            <a:off x="6781800" y="3581400"/>
            <a:ext cx="685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91" name="Rectangle 47"/>
          <p:cNvSpPr>
            <a:spLocks noChangeArrowheads="1"/>
          </p:cNvSpPr>
          <p:nvPr/>
        </p:nvSpPr>
        <p:spPr bwMode="auto">
          <a:xfrm>
            <a:off x="6781800" y="3733800"/>
            <a:ext cx="685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92" name="Rectangle 48"/>
          <p:cNvSpPr>
            <a:spLocks noChangeArrowheads="1"/>
          </p:cNvSpPr>
          <p:nvPr/>
        </p:nvSpPr>
        <p:spPr bwMode="auto">
          <a:xfrm>
            <a:off x="6781800" y="4038601"/>
            <a:ext cx="685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93" name="Line 49"/>
          <p:cNvSpPr>
            <a:spLocks noChangeShapeType="1"/>
          </p:cNvSpPr>
          <p:nvPr/>
        </p:nvSpPr>
        <p:spPr bwMode="auto">
          <a:xfrm flipV="1">
            <a:off x="7467600" y="3505200"/>
            <a:ext cx="228600" cy="15240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94" name="Freeform 50"/>
          <p:cNvSpPr>
            <a:spLocks/>
          </p:cNvSpPr>
          <p:nvPr/>
        </p:nvSpPr>
        <p:spPr bwMode="auto">
          <a:xfrm>
            <a:off x="3429000" y="4038601"/>
            <a:ext cx="3352800" cy="7239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1200" y="432"/>
              </a:cxn>
              <a:cxn ang="0">
                <a:pos x="1776" y="384"/>
              </a:cxn>
              <a:cxn ang="0">
                <a:pos x="2112" y="0"/>
              </a:cxn>
            </a:cxnLst>
            <a:rect l="0" t="0" r="r" b="b"/>
            <a:pathLst>
              <a:path w="2112" h="456">
                <a:moveTo>
                  <a:pt x="0" y="240"/>
                </a:moveTo>
                <a:cubicBezTo>
                  <a:pt x="452" y="324"/>
                  <a:pt x="904" y="408"/>
                  <a:pt x="1200" y="432"/>
                </a:cubicBezTo>
                <a:cubicBezTo>
                  <a:pt x="1496" y="456"/>
                  <a:pt x="1624" y="456"/>
                  <a:pt x="1776" y="384"/>
                </a:cubicBezTo>
                <a:cubicBezTo>
                  <a:pt x="1928" y="312"/>
                  <a:pt x="2020" y="156"/>
                  <a:pt x="2112" y="0"/>
                </a:cubicBezTo>
              </a:path>
            </a:pathLst>
          </a:cu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95" name="Text Box 51"/>
          <p:cNvSpPr txBox="1">
            <a:spLocks noChangeArrowheads="1"/>
          </p:cNvSpPr>
          <p:nvPr/>
        </p:nvSpPr>
        <p:spPr bwMode="auto">
          <a:xfrm>
            <a:off x="4369438" y="3352800"/>
            <a:ext cx="968405" cy="39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r>
              <a:rPr lang="en-US" sz="1969" dirty="0"/>
              <a:t>indirect</a:t>
            </a:r>
            <a:endParaRPr lang="en-US" sz="1266" dirty="0"/>
          </a:p>
        </p:txBody>
      </p:sp>
      <p:sp>
        <p:nvSpPr>
          <p:cNvPr id="364596" name="Text Box 52"/>
          <p:cNvSpPr txBox="1">
            <a:spLocks noChangeArrowheads="1"/>
          </p:cNvSpPr>
          <p:nvPr/>
        </p:nvSpPr>
        <p:spPr bwMode="auto">
          <a:xfrm>
            <a:off x="6579238" y="2971801"/>
            <a:ext cx="968405" cy="698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r>
              <a:rPr lang="en-US" sz="1969" dirty="0"/>
              <a:t>double</a:t>
            </a:r>
            <a:br>
              <a:rPr lang="en-US" sz="1969" dirty="0"/>
            </a:br>
            <a:r>
              <a:rPr lang="en-US" sz="1969" dirty="0"/>
              <a:t>indirect</a:t>
            </a:r>
            <a:endParaRPr lang="en-US" sz="1266" dirty="0"/>
          </a:p>
        </p:txBody>
      </p:sp>
      <p:sp>
        <p:nvSpPr>
          <p:cNvPr id="364597" name="Text Box 53"/>
          <p:cNvSpPr txBox="1">
            <a:spLocks noChangeArrowheads="1"/>
          </p:cNvSpPr>
          <p:nvPr/>
        </p:nvSpPr>
        <p:spPr bwMode="auto">
          <a:xfrm>
            <a:off x="7569838" y="3124200"/>
            <a:ext cx="968405" cy="39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r>
              <a:rPr lang="en-US" sz="1969" dirty="0"/>
              <a:t>indirect</a:t>
            </a:r>
            <a:endParaRPr lang="en-US" sz="1266" dirty="0"/>
          </a:p>
        </p:txBody>
      </p:sp>
      <p:sp>
        <p:nvSpPr>
          <p:cNvPr id="364598" name="Rectangle 54"/>
          <p:cNvSpPr>
            <a:spLocks noChangeArrowheads="1"/>
          </p:cNvSpPr>
          <p:nvPr/>
        </p:nvSpPr>
        <p:spPr bwMode="auto">
          <a:xfrm>
            <a:off x="9296400" y="4038600"/>
            <a:ext cx="685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99" name="Rectangle 55"/>
          <p:cNvSpPr>
            <a:spLocks noChangeArrowheads="1"/>
          </p:cNvSpPr>
          <p:nvPr/>
        </p:nvSpPr>
        <p:spPr bwMode="auto">
          <a:xfrm>
            <a:off x="9296400" y="4191000"/>
            <a:ext cx="685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600" name="Rectangle 56"/>
          <p:cNvSpPr>
            <a:spLocks noChangeArrowheads="1"/>
          </p:cNvSpPr>
          <p:nvPr/>
        </p:nvSpPr>
        <p:spPr bwMode="auto">
          <a:xfrm>
            <a:off x="9296400" y="4495801"/>
            <a:ext cx="685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602" name="Freeform 58"/>
          <p:cNvSpPr>
            <a:spLocks/>
          </p:cNvSpPr>
          <p:nvPr/>
        </p:nvSpPr>
        <p:spPr bwMode="auto">
          <a:xfrm>
            <a:off x="3429001" y="4191000"/>
            <a:ext cx="5791200" cy="7239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1200" y="432"/>
              </a:cxn>
              <a:cxn ang="0">
                <a:pos x="1776" y="384"/>
              </a:cxn>
              <a:cxn ang="0">
                <a:pos x="2112" y="0"/>
              </a:cxn>
            </a:cxnLst>
            <a:rect l="0" t="0" r="r" b="b"/>
            <a:pathLst>
              <a:path w="2112" h="456">
                <a:moveTo>
                  <a:pt x="0" y="240"/>
                </a:moveTo>
                <a:cubicBezTo>
                  <a:pt x="452" y="324"/>
                  <a:pt x="904" y="408"/>
                  <a:pt x="1200" y="432"/>
                </a:cubicBezTo>
                <a:cubicBezTo>
                  <a:pt x="1496" y="456"/>
                  <a:pt x="1624" y="456"/>
                  <a:pt x="1776" y="384"/>
                </a:cubicBezTo>
                <a:cubicBezTo>
                  <a:pt x="1928" y="312"/>
                  <a:pt x="2020" y="156"/>
                  <a:pt x="2112" y="0"/>
                </a:cubicBezTo>
              </a:path>
            </a:pathLst>
          </a:cu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604" name="Text Box 60"/>
          <p:cNvSpPr txBox="1">
            <a:spLocks noChangeArrowheads="1"/>
          </p:cNvSpPr>
          <p:nvPr/>
        </p:nvSpPr>
        <p:spPr bwMode="auto">
          <a:xfrm>
            <a:off x="9170038" y="3429001"/>
            <a:ext cx="968405" cy="698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r>
              <a:rPr lang="en-US" sz="1969" dirty="0"/>
              <a:t>triple</a:t>
            </a:r>
            <a:br>
              <a:rPr lang="en-US" sz="1969" dirty="0"/>
            </a:br>
            <a:r>
              <a:rPr lang="en-US" sz="1969" dirty="0"/>
              <a:t>indirect</a:t>
            </a:r>
            <a:endParaRPr lang="en-US" sz="1266" dirty="0"/>
          </a:p>
        </p:txBody>
      </p:sp>
    </p:spTree>
    <p:extLst>
      <p:ext uri="{BB962C8B-B14F-4D97-AF65-F5344CB8AC3E}">
        <p14:creationId xmlns:p14="http://schemas.microsoft.com/office/powerpoint/2010/main" val="219572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Flexible # of Extents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514293"/>
            <a:ext cx="8458200" cy="2064873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  <a:buNone/>
            </a:pPr>
            <a:r>
              <a:rPr lang="en-US" dirty="0"/>
              <a:t>Modern file systems: </a:t>
            </a:r>
            <a:br>
              <a:rPr lang="en-US" dirty="0"/>
            </a:br>
            <a:r>
              <a:rPr lang="en-US" dirty="0"/>
              <a:t>Dynamic multiple contiguous regions (extents) per file</a:t>
            </a:r>
          </a:p>
          <a:p>
            <a:pPr lvl="1">
              <a:lnSpc>
                <a:spcPct val="90000"/>
              </a:lnSpc>
            </a:pPr>
            <a:r>
              <a:rPr lang="en-US" sz="1969" dirty="0"/>
              <a:t>Organize extents into multi-level tree structure</a:t>
            </a:r>
          </a:p>
          <a:p>
            <a:pPr lvl="2">
              <a:lnSpc>
                <a:spcPct val="90000"/>
              </a:lnSpc>
            </a:pPr>
            <a:r>
              <a:rPr lang="en-US" sz="1828" dirty="0"/>
              <a:t>Each leaf node: starting block and contiguous size</a:t>
            </a:r>
          </a:p>
          <a:p>
            <a:pPr lvl="2">
              <a:lnSpc>
                <a:spcPct val="90000"/>
              </a:lnSpc>
            </a:pPr>
            <a:r>
              <a:rPr lang="en-US" sz="1828" dirty="0"/>
              <a:t>Minimizes meta-data overhead when have few extents</a:t>
            </a:r>
          </a:p>
          <a:p>
            <a:pPr lvl="2">
              <a:lnSpc>
                <a:spcPct val="90000"/>
              </a:lnSpc>
            </a:pPr>
            <a:r>
              <a:rPr lang="en-US" sz="1828" dirty="0"/>
              <a:t>Allows growth beyond fixed number of extents</a:t>
            </a:r>
          </a:p>
          <a:p>
            <a:pPr lvl="1">
              <a:lnSpc>
                <a:spcPct val="90000"/>
              </a:lnSpc>
            </a:pPr>
            <a:endParaRPr lang="en-US" sz="1969" dirty="0"/>
          </a:p>
        </p:txBody>
      </p:sp>
      <p:sp>
        <p:nvSpPr>
          <p:cNvPr id="360452" name="Rectangle 4"/>
          <p:cNvSpPr>
            <a:spLocks noChangeArrowheads="1"/>
          </p:cNvSpPr>
          <p:nvPr/>
        </p:nvSpPr>
        <p:spPr bwMode="auto">
          <a:xfrm>
            <a:off x="6794205" y="3222726"/>
            <a:ext cx="3624558" cy="3382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pPr marL="742912" lvl="1" indent="-285736">
              <a:lnSpc>
                <a:spcPct val="90000"/>
              </a:lnSpc>
              <a:spcBef>
                <a:spcPct val="20000"/>
              </a:spcBef>
              <a:buFont typeface="Times" charset="0"/>
              <a:buChar char="•"/>
            </a:pPr>
            <a:endParaRPr lang="en-US" sz="1969" dirty="0">
              <a:ea typeface="ＭＳ Ｐゴシック" charset="-128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00200" y="4114800"/>
            <a:ext cx="4800600" cy="2337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>
              <a:lnSpc>
                <a:spcPct val="90000"/>
              </a:lnSpc>
            </a:pPr>
            <a:r>
              <a:rPr lang="en-US" dirty="0">
                <a:latin typeface="Helvetica" pitchFamily="2" charset="0"/>
              </a:rPr>
              <a:t>Fragmentation (internal and external)?</a:t>
            </a:r>
          </a:p>
          <a:p>
            <a:pPr lvl="1" algn="l">
              <a:lnSpc>
                <a:spcPct val="90000"/>
              </a:lnSpc>
            </a:pPr>
            <a:endParaRPr lang="en-US" dirty="0">
              <a:latin typeface="Helvetica" pitchFamily="2" charset="0"/>
            </a:endParaRPr>
          </a:p>
          <a:p>
            <a:pPr lvl="1" algn="l">
              <a:lnSpc>
                <a:spcPct val="90000"/>
              </a:lnSpc>
            </a:pPr>
            <a:r>
              <a:rPr lang="en-US" dirty="0">
                <a:latin typeface="Helvetica" pitchFamily="2" charset="0"/>
              </a:rPr>
              <a:t>Ability to grow file over time?</a:t>
            </a:r>
          </a:p>
          <a:p>
            <a:pPr lvl="1" algn="l">
              <a:lnSpc>
                <a:spcPct val="90000"/>
              </a:lnSpc>
            </a:pPr>
            <a:endParaRPr lang="en-US" dirty="0">
              <a:latin typeface="Helvetica" pitchFamily="2" charset="0"/>
            </a:endParaRPr>
          </a:p>
          <a:p>
            <a:pPr lvl="1" algn="l">
              <a:lnSpc>
                <a:spcPct val="90000"/>
              </a:lnSpc>
            </a:pPr>
            <a:r>
              <a:rPr lang="en-US" dirty="0">
                <a:latin typeface="Helvetica" pitchFamily="2" charset="0"/>
              </a:rPr>
              <a:t>Seek cost for sequential accesses?</a:t>
            </a:r>
          </a:p>
          <a:p>
            <a:pPr lvl="1" algn="l">
              <a:lnSpc>
                <a:spcPct val="90000"/>
              </a:lnSpc>
            </a:pPr>
            <a:endParaRPr lang="en-US" dirty="0">
              <a:latin typeface="Helvetica" pitchFamily="2" charset="0"/>
            </a:endParaRPr>
          </a:p>
          <a:p>
            <a:pPr lvl="1" algn="l">
              <a:lnSpc>
                <a:spcPct val="90000"/>
              </a:lnSpc>
            </a:pPr>
            <a:r>
              <a:rPr lang="en-US" dirty="0">
                <a:latin typeface="Helvetica" pitchFamily="2" charset="0"/>
              </a:rPr>
              <a:t>Speed to calculate random accesses?</a:t>
            </a:r>
          </a:p>
          <a:p>
            <a:pPr lvl="1" algn="l">
              <a:lnSpc>
                <a:spcPct val="90000"/>
              </a:lnSpc>
            </a:pPr>
            <a:endParaRPr lang="en-US" dirty="0">
              <a:latin typeface="Helvetica" pitchFamily="2" charset="0"/>
            </a:endParaRPr>
          </a:p>
          <a:p>
            <a:pPr lvl="1" algn="l">
              <a:lnSpc>
                <a:spcPct val="90000"/>
              </a:lnSpc>
            </a:pPr>
            <a:r>
              <a:rPr lang="en-US" dirty="0">
                <a:latin typeface="Helvetica" pitchFamily="2" charset="0"/>
              </a:rPr>
              <a:t>Wasted space for meta-data?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995805" y="6296166"/>
            <a:ext cx="3474028" cy="342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12" lvl="1" indent="-285736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Helvetica" pitchFamily="2" charset="0"/>
                <a:ea typeface="ＭＳ Ｐゴシック" charset="-128"/>
              </a:rPr>
              <a:t>+ Relatively small overhead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995805" y="5139160"/>
            <a:ext cx="4572000" cy="342979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12" lvl="1" indent="-285736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Helvetica" pitchFamily="2" charset="0"/>
                <a:ea typeface="ＭＳ Ｐゴシック" charset="-128"/>
              </a:rPr>
              <a:t>+ Still good performance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995804" y="5724508"/>
            <a:ext cx="5594833" cy="34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12" lvl="1" indent="-285736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Helvetica" pitchFamily="2" charset="0"/>
                <a:ea typeface="ＭＳ Ｐゴシック" charset="-128"/>
              </a:rPr>
              <a:t>+/- Some calculations depending on size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995805" y="4114800"/>
            <a:ext cx="4572000" cy="342979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12" indent="-285736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Helvetica" pitchFamily="2" charset="0"/>
                <a:ea typeface="ＭＳ Ｐゴシック" charset="-128"/>
              </a:rPr>
              <a:t>+ Both reasonable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995805" y="4603417"/>
            <a:ext cx="4572000" cy="342979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12" lvl="1" indent="-285736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Helvetica" pitchFamily="2" charset="0"/>
                <a:ea typeface="ＭＳ Ｐゴシック" charset="-128"/>
              </a:rPr>
              <a:t>+ Can grow </a:t>
            </a:r>
          </a:p>
        </p:txBody>
      </p:sp>
    </p:spTree>
    <p:extLst>
      <p:ext uri="{BB962C8B-B14F-4D97-AF65-F5344CB8AC3E}">
        <p14:creationId xmlns:p14="http://schemas.microsoft.com/office/powerpoint/2010/main" val="75473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Assume Multi-Level 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3463" y="1811882"/>
            <a:ext cx="8142999" cy="4297363"/>
          </a:xfrm>
        </p:spPr>
        <p:txBody>
          <a:bodyPr/>
          <a:lstStyle/>
          <a:p>
            <a:pPr>
              <a:buNone/>
            </a:pPr>
            <a:r>
              <a:rPr lang="en-US" dirty="0"/>
              <a:t>Simple approach</a:t>
            </a:r>
          </a:p>
          <a:p>
            <a:pPr>
              <a:buNone/>
            </a:pPr>
            <a:r>
              <a:rPr lang="en-US" dirty="0"/>
              <a:t>More complex file systems build from these basic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974192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2" name="Shape 25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Summary/Future</a:t>
            </a:r>
          </a:p>
        </p:txBody>
      </p:sp>
      <p:sp>
        <p:nvSpPr>
          <p:cNvPr id="2543" name="Shape 2543"/>
          <p:cNvSpPr>
            <a:spLocks noGrp="1"/>
          </p:cNvSpPr>
          <p:nvPr>
            <p:ph type="body" idx="4294967295"/>
          </p:nvPr>
        </p:nvSpPr>
        <p:spPr>
          <a:xfrm>
            <a:off x="1913787" y="1776382"/>
            <a:ext cx="8362839" cy="466991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333333"/>
                </a:solidFill>
              </a:rPr>
              <a:t>We’ve described a very simple FS.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333333"/>
                </a:solidFill>
              </a:rPr>
              <a:t> - basic on-disk structures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333333"/>
                </a:solidFill>
              </a:rPr>
              <a:t> - the basic ops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2672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333333"/>
                </a:solidFill>
              </a:rPr>
              <a:t>Future questions: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333333"/>
                </a:solidFill>
              </a:rPr>
              <a:t>- how to handle </a:t>
            </a:r>
            <a:r>
              <a:rPr sz="2672" b="1" dirty="0">
                <a:solidFill>
                  <a:srgbClr val="333333"/>
                </a:solidFill>
              </a:rPr>
              <a:t>crashes</a:t>
            </a:r>
            <a:r>
              <a:rPr sz="2672" dirty="0">
                <a:solidFill>
                  <a:srgbClr val="333333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669242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1402487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/>
              <a:t>Crash Consistency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2916961"/>
            <a:ext cx="9265508" cy="3063727"/>
          </a:xfrm>
        </p:spPr>
        <p:txBody>
          <a:bodyPr>
            <a:normAutofit/>
          </a:bodyPr>
          <a:lstStyle/>
          <a:p>
            <a:pPr marL="609569" indent="-609569" algn="l"/>
            <a:r>
              <a:rPr lang="en-US" b="1" dirty="0"/>
              <a:t>Questions answered:</a:t>
            </a:r>
          </a:p>
          <a:p>
            <a:pPr marL="609569" indent="-609569" algn="l"/>
            <a:r>
              <a:rPr lang="en-US" dirty="0"/>
              <a:t>What benefits and complexities exist because of data </a:t>
            </a:r>
            <a:r>
              <a:rPr lang="en-US" b="1" dirty="0"/>
              <a:t>redundancy?</a:t>
            </a:r>
          </a:p>
          <a:p>
            <a:pPr marL="609569" indent="-609569" algn="l"/>
            <a:r>
              <a:rPr lang="en-US" dirty="0"/>
              <a:t>What can go wrong if disk blocks are not updated consistently?</a:t>
            </a:r>
          </a:p>
          <a:p>
            <a:pPr marL="609569" indent="-609569" algn="l"/>
            <a:r>
              <a:rPr lang="en-US" dirty="0"/>
              <a:t>How can file system be </a:t>
            </a:r>
            <a:r>
              <a:rPr lang="en-US" b="1" dirty="0"/>
              <a:t>checked and fixed </a:t>
            </a:r>
            <a:r>
              <a:rPr lang="en-US" dirty="0"/>
              <a:t>after crash?</a:t>
            </a:r>
          </a:p>
          <a:p>
            <a:pPr marL="609569" indent="-609569" algn="l"/>
            <a:r>
              <a:rPr lang="en-US" dirty="0"/>
              <a:t>How can </a:t>
            </a:r>
            <a:r>
              <a:rPr lang="en-US" b="1" dirty="0"/>
              <a:t>journaling</a:t>
            </a:r>
            <a:r>
              <a:rPr lang="en-US" dirty="0"/>
              <a:t> be used to obtain </a:t>
            </a:r>
            <a:r>
              <a:rPr lang="en-US" b="1" dirty="0"/>
              <a:t>atomic updates</a:t>
            </a:r>
            <a:r>
              <a:rPr lang="en-US" dirty="0"/>
              <a:t>?</a:t>
            </a:r>
          </a:p>
          <a:p>
            <a:pPr marL="609569" indent="-609569" algn="l"/>
            <a:r>
              <a:rPr lang="en-US" dirty="0"/>
              <a:t>How can the </a:t>
            </a:r>
            <a:r>
              <a:rPr lang="en-US" b="1" dirty="0"/>
              <a:t>performance</a:t>
            </a:r>
            <a:r>
              <a:rPr lang="en-US" dirty="0"/>
              <a:t> of journaling be improved?</a:t>
            </a:r>
          </a:p>
          <a:p>
            <a:pPr marL="609569" indent="-609569" algn="l"/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29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diagram of a data center&#10;&#10;Description automatically generated">
            <a:extLst>
              <a:ext uri="{FF2B5EF4-FFF2-40B4-BE49-F238E27FC236}">
                <a16:creationId xmlns:a16="http://schemas.microsoft.com/office/drawing/2014/main" id="{37C9A4B4-2900-76F6-825D-611EBA7A9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328" y="2013850"/>
            <a:ext cx="3658801" cy="1827076"/>
          </a:xfrm>
          <a:prstGeom prst="rect">
            <a:avLst/>
          </a:prstGeom>
        </p:spPr>
      </p:pic>
      <p:pic>
        <p:nvPicPr>
          <p:cNvPr id="2" name="Picture 1" descr="A circular diagram of a spinning wheel&#10;&#10;Description automatically generated">
            <a:extLst>
              <a:ext uri="{FF2B5EF4-FFF2-40B4-BE49-F238E27FC236}">
                <a16:creationId xmlns:a16="http://schemas.microsoft.com/office/drawing/2014/main" id="{762CAD33-E499-2C55-2285-E2AABD00F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61" y="366706"/>
            <a:ext cx="2144391" cy="2261999"/>
          </a:xfrm>
          <a:prstGeom prst="rect">
            <a:avLst/>
          </a:prstGeom>
        </p:spPr>
      </p:pic>
      <p:pic>
        <p:nvPicPr>
          <p:cNvPr id="3" name="Picture 2" descr="A diagram of a network&#10;&#10;Description automatically generated">
            <a:extLst>
              <a:ext uri="{FF2B5EF4-FFF2-40B4-BE49-F238E27FC236}">
                <a16:creationId xmlns:a16="http://schemas.microsoft.com/office/drawing/2014/main" id="{2E923589-285E-91EC-05BB-9E1D7BEE4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5558" y="361606"/>
            <a:ext cx="3242050" cy="2460484"/>
          </a:xfrm>
          <a:prstGeom prst="rect">
            <a:avLst/>
          </a:prstGeom>
        </p:spPr>
      </p:pic>
      <p:pic>
        <p:nvPicPr>
          <p:cNvPr id="5" name="Picture 4" descr="A group of blue and green squares with black numbers&#10;&#10;Description automatically generated">
            <a:extLst>
              <a:ext uri="{FF2B5EF4-FFF2-40B4-BE49-F238E27FC236}">
                <a16:creationId xmlns:a16="http://schemas.microsoft.com/office/drawing/2014/main" id="{A39D5A06-4FB1-A79C-23D7-85A6E90F52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361" y="3299254"/>
            <a:ext cx="6761633" cy="319204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1589E0-77DB-FAE7-2438-47AC6F961226}"/>
              </a:ext>
            </a:extLst>
          </p:cNvPr>
          <p:cNvCxnSpPr>
            <a:cxnSpLocks/>
          </p:cNvCxnSpPr>
          <p:nvPr/>
        </p:nvCxnSpPr>
        <p:spPr>
          <a:xfrm flipH="1">
            <a:off x="1346886" y="3840926"/>
            <a:ext cx="605481" cy="105434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22389B-5CBC-FABF-DFCE-2ABF606A4B5A}"/>
              </a:ext>
            </a:extLst>
          </p:cNvPr>
          <p:cNvCxnSpPr>
            <a:cxnSpLocks/>
          </p:cNvCxnSpPr>
          <p:nvPr/>
        </p:nvCxnSpPr>
        <p:spPr>
          <a:xfrm>
            <a:off x="2004935" y="3840926"/>
            <a:ext cx="750623" cy="171961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group of black text&#10;&#10;Description automatically generated">
            <a:extLst>
              <a:ext uri="{FF2B5EF4-FFF2-40B4-BE49-F238E27FC236}">
                <a16:creationId xmlns:a16="http://schemas.microsoft.com/office/drawing/2014/main" id="{25642733-7386-A416-D758-A058D0F55D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4394" y="176905"/>
            <a:ext cx="3179325" cy="1997884"/>
          </a:xfrm>
          <a:prstGeom prst="rect">
            <a:avLst/>
          </a:prstGeom>
        </p:spPr>
      </p:pic>
      <p:pic>
        <p:nvPicPr>
          <p:cNvPr id="15" name="Picture 14" descr="A diagram of a bar&#10;&#10;Description automatically generated">
            <a:extLst>
              <a:ext uri="{FF2B5EF4-FFF2-40B4-BE49-F238E27FC236}">
                <a16:creationId xmlns:a16="http://schemas.microsoft.com/office/drawing/2014/main" id="{FDC900C0-694F-E77A-5B30-69FC57A1EB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38769" y="3793697"/>
            <a:ext cx="4378976" cy="269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30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/>
              <a:t>Data </a:t>
            </a:r>
            <a:r>
              <a:rPr sz="4556" dirty="0"/>
              <a:t>Redundancy</a:t>
            </a:r>
          </a:p>
        </p:txBody>
      </p:sp>
      <p:sp>
        <p:nvSpPr>
          <p:cNvPr id="237" name="Shape 237"/>
          <p:cNvSpPr>
            <a:spLocks noGrp="1"/>
          </p:cNvSpPr>
          <p:nvPr>
            <p:ph type="body" idx="4294967295"/>
          </p:nvPr>
        </p:nvSpPr>
        <p:spPr>
          <a:xfrm>
            <a:off x="1322174" y="1532558"/>
            <a:ext cx="9345828" cy="532544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531" b="1" dirty="0">
                <a:latin typeface="Helvetica"/>
                <a:ea typeface="Helvetica"/>
                <a:cs typeface="Helvetica"/>
                <a:sym typeface="Helvetica"/>
              </a:rPr>
              <a:t>Definition</a:t>
            </a:r>
            <a:r>
              <a:rPr sz="2531" dirty="0"/>
              <a:t>: </a:t>
            </a:r>
            <a:br>
              <a:rPr lang="en-US" sz="2531" dirty="0"/>
            </a:br>
            <a:r>
              <a:rPr lang="en-US" sz="2531" dirty="0"/>
              <a:t>	</a:t>
            </a:r>
            <a:r>
              <a:rPr sz="2531" dirty="0"/>
              <a:t>if </a:t>
            </a:r>
            <a:r>
              <a:rPr sz="2531" i="1" dirty="0"/>
              <a:t>A</a:t>
            </a:r>
            <a:r>
              <a:rPr sz="2531" dirty="0"/>
              <a:t> and </a:t>
            </a:r>
            <a:r>
              <a:rPr sz="2531" i="1" dirty="0"/>
              <a:t>B</a:t>
            </a:r>
            <a:r>
              <a:rPr sz="2531" dirty="0"/>
              <a:t> are two pieces of data, </a:t>
            </a:r>
            <a:br>
              <a:rPr lang="en-US" sz="2531" dirty="0"/>
            </a:br>
            <a:r>
              <a:rPr lang="en-US" sz="2531" dirty="0"/>
              <a:t>	</a:t>
            </a:r>
            <a:r>
              <a:rPr sz="2531" dirty="0"/>
              <a:t>and knowing </a:t>
            </a:r>
            <a:r>
              <a:rPr sz="2531" i="1" dirty="0"/>
              <a:t>A</a:t>
            </a:r>
            <a:r>
              <a:rPr sz="2531" dirty="0"/>
              <a:t> eliminates some or all values </a:t>
            </a:r>
            <a:r>
              <a:rPr sz="2531" i="1" dirty="0"/>
              <a:t>B</a:t>
            </a:r>
            <a:r>
              <a:rPr sz="2531" dirty="0"/>
              <a:t> could</a:t>
            </a:r>
            <a:r>
              <a:rPr lang="en-US" sz="2531" dirty="0"/>
              <a:t> be,</a:t>
            </a:r>
            <a:r>
              <a:rPr sz="2531" dirty="0"/>
              <a:t> </a:t>
            </a:r>
            <a:br>
              <a:rPr lang="en-US" sz="2531" dirty="0"/>
            </a:br>
            <a:r>
              <a:rPr lang="en-US" sz="2531" dirty="0"/>
              <a:t>	</a:t>
            </a:r>
            <a:r>
              <a:rPr sz="2531" dirty="0"/>
              <a:t>there is </a:t>
            </a:r>
            <a:r>
              <a:rPr sz="2531" u="sng" dirty="0"/>
              <a:t>redundancy</a:t>
            </a:r>
            <a:r>
              <a:rPr sz="2531" dirty="0"/>
              <a:t> between </a:t>
            </a:r>
            <a:r>
              <a:rPr sz="2531" i="1" dirty="0"/>
              <a:t>A</a:t>
            </a:r>
            <a:r>
              <a:rPr sz="2531" dirty="0"/>
              <a:t> and </a:t>
            </a:r>
            <a:r>
              <a:rPr sz="2531" i="1" dirty="0"/>
              <a:t>B</a:t>
            </a:r>
            <a:endParaRPr sz="2531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531" dirty="0">
                <a:ea typeface="Helvetica"/>
                <a:cs typeface="Helvetica"/>
                <a:sym typeface="Helvetica"/>
              </a:rPr>
              <a:t>File system examples:</a:t>
            </a:r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r>
              <a:rPr lang="en-US" sz="2320" b="1" dirty="0">
                <a:latin typeface="Helvetica"/>
                <a:ea typeface="Helvetica"/>
                <a:cs typeface="Helvetica"/>
                <a:sym typeface="Helvetica"/>
              </a:rPr>
              <a:t>Superblock</a:t>
            </a:r>
            <a:r>
              <a:rPr lang="en-US" sz="2320" dirty="0"/>
              <a:t>: field contains total blocks in FS</a:t>
            </a:r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r>
              <a:rPr lang="en-US" sz="2531" b="1" dirty="0" err="1">
                <a:latin typeface="Helvetica"/>
                <a:ea typeface="Helvetica"/>
                <a:cs typeface="Helvetica"/>
                <a:sym typeface="Helvetica"/>
              </a:rPr>
              <a:t>Inodes</a:t>
            </a:r>
            <a:r>
              <a:rPr lang="en-US" sz="2531" dirty="0"/>
              <a:t>: field contains pointer to data block</a:t>
            </a:r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r>
              <a:rPr lang="en-US" sz="2531" dirty="0"/>
              <a:t>Is there redundancy between these two types of fields?  </a:t>
            </a:r>
            <a:br>
              <a:rPr lang="en-US" sz="2531" dirty="0"/>
            </a:br>
            <a:r>
              <a:rPr lang="en-US" sz="2531" dirty="0"/>
              <a:t>Why or why not?</a:t>
            </a:r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endParaRPr sz="253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/>
              <a:t>File System Redundancy </a:t>
            </a:r>
            <a:r>
              <a:rPr sz="4556" dirty="0"/>
              <a:t>Example</a:t>
            </a:r>
          </a:p>
        </p:txBody>
      </p:sp>
      <p:sp>
        <p:nvSpPr>
          <p:cNvPr id="249" name="Shape 249"/>
          <p:cNvSpPr>
            <a:spLocks noGrp="1"/>
          </p:cNvSpPr>
          <p:nvPr>
            <p:ph type="body" idx="4294967295"/>
          </p:nvPr>
        </p:nvSpPr>
        <p:spPr>
          <a:xfrm>
            <a:off x="1524000" y="1655341"/>
            <a:ext cx="8582546" cy="50530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531" b="1" dirty="0">
                <a:latin typeface="Helvetica"/>
                <a:ea typeface="Helvetica"/>
                <a:cs typeface="Helvetica"/>
                <a:sym typeface="Helvetica"/>
              </a:rPr>
              <a:t>Superblock</a:t>
            </a:r>
            <a:r>
              <a:rPr sz="2531" dirty="0"/>
              <a:t>: field contains total </a:t>
            </a:r>
            <a:r>
              <a:rPr lang="en-US" sz="2531" dirty="0"/>
              <a:t>number of </a:t>
            </a:r>
            <a:r>
              <a:rPr sz="2531" dirty="0"/>
              <a:t>blocks in FS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531" dirty="0"/>
              <a:t>DATA = N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sz="2531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531" b="1" dirty="0">
                <a:latin typeface="Helvetica"/>
                <a:ea typeface="Helvetica"/>
                <a:cs typeface="Helvetica"/>
                <a:sym typeface="Helvetica"/>
              </a:rPr>
              <a:t>Inode</a:t>
            </a:r>
            <a:r>
              <a:rPr sz="2531" dirty="0"/>
              <a:t>: field contains pointer to data block</a:t>
            </a:r>
            <a:r>
              <a:rPr lang="en-US" sz="2531" dirty="0"/>
              <a:t>; possible DATA?</a:t>
            </a:r>
            <a:endParaRPr sz="2531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531" dirty="0"/>
              <a:t>DATA in {0, 1, 2, …, N - 1}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sz="2531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531" dirty="0"/>
              <a:t>Pointers to block N or after are invalid!</a:t>
            </a:r>
            <a:endParaRPr lang="en-US" sz="2531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531" dirty="0"/>
              <a:t>Total-blocks field has redundancy with </a:t>
            </a:r>
            <a:r>
              <a:rPr lang="en-US" sz="2531" dirty="0" err="1"/>
              <a:t>inode</a:t>
            </a:r>
            <a:r>
              <a:rPr lang="en-US" sz="2531" dirty="0"/>
              <a:t> pointers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sz="253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/>
              <a:t>Pros and CONs of </a:t>
            </a:r>
            <a:r>
              <a:rPr sz="4556" dirty="0"/>
              <a:t>Redundancy</a:t>
            </a:r>
          </a:p>
        </p:txBody>
      </p:sp>
      <p:sp>
        <p:nvSpPr>
          <p:cNvPr id="264" name="Shape 264"/>
          <p:cNvSpPr>
            <a:spLocks noGrp="1"/>
          </p:cNvSpPr>
          <p:nvPr>
            <p:ph idx="1"/>
          </p:nvPr>
        </p:nvSpPr>
        <p:spPr>
          <a:xfrm>
            <a:off x="1874839" y="1650207"/>
            <a:ext cx="9209172" cy="49577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531" dirty="0"/>
              <a:t>Redundancy may improve:</a:t>
            </a:r>
          </a:p>
          <a:p>
            <a:pPr marL="295260" lvl="1" indent="0">
              <a:buNone/>
              <a:defRPr sz="1800">
                <a:solidFill>
                  <a:srgbClr val="000000"/>
                </a:solidFill>
              </a:defRPr>
            </a:pPr>
            <a:r>
              <a:rPr sz="2320" dirty="0"/>
              <a:t> </a:t>
            </a:r>
            <a:r>
              <a:rPr lang="en-US" sz="2320" dirty="0"/>
              <a:t>- reliability </a:t>
            </a:r>
          </a:p>
          <a:p>
            <a:pPr marL="899278" lvl="2" indent="-321457">
              <a:defRPr sz="1800">
                <a:solidFill>
                  <a:srgbClr val="000000"/>
                </a:solidFill>
              </a:defRPr>
            </a:pPr>
            <a:r>
              <a:rPr lang="en-US" sz="2109" dirty="0"/>
              <a:t>Superblocks in FFS</a:t>
            </a:r>
          </a:p>
          <a:p>
            <a:pPr marL="295260" lvl="1" indent="0">
              <a:buNone/>
              <a:defRPr sz="1800">
                <a:solidFill>
                  <a:srgbClr val="000000"/>
                </a:solidFill>
              </a:defRPr>
            </a:pPr>
            <a:r>
              <a:rPr sz="2320" dirty="0"/>
              <a:t>- performance </a:t>
            </a:r>
            <a:endParaRPr lang="en-US" sz="2320" dirty="0"/>
          </a:p>
          <a:p>
            <a:pPr marL="899278" lvl="2" indent="-321457">
              <a:defRPr sz="1800">
                <a:solidFill>
                  <a:srgbClr val="000000"/>
                </a:solidFill>
              </a:defRPr>
            </a:pPr>
            <a:r>
              <a:rPr lang="en-US" sz="2109" dirty="0"/>
              <a:t>bitmaps</a:t>
            </a:r>
            <a:endParaRPr sz="2320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531" dirty="0"/>
              <a:t>But </a:t>
            </a:r>
            <a:r>
              <a:rPr sz="2531" dirty="0"/>
              <a:t>Redundancy </a:t>
            </a:r>
            <a:r>
              <a:rPr lang="en-US" sz="2531" dirty="0"/>
              <a:t>could </a:t>
            </a:r>
            <a:r>
              <a:rPr sz="2531" dirty="0"/>
              <a:t>hurt</a:t>
            </a:r>
            <a:r>
              <a:rPr lang="en-US" sz="2531" dirty="0"/>
              <a:t>!</a:t>
            </a:r>
            <a:endParaRPr sz="2531" dirty="0"/>
          </a:p>
          <a:p>
            <a:pPr marL="295260" lvl="1" indent="0">
              <a:buNone/>
              <a:defRPr sz="1800">
                <a:solidFill>
                  <a:srgbClr val="000000"/>
                </a:solidFill>
              </a:defRPr>
            </a:pPr>
            <a:r>
              <a:rPr sz="2320" dirty="0"/>
              <a:t> - capacity</a:t>
            </a:r>
            <a:endParaRPr lang="en-US" sz="2320" dirty="0"/>
          </a:p>
          <a:p>
            <a:pPr marL="295260" lvl="1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320" dirty="0"/>
              <a:t> - consistency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Redundancy implies certain combinations of values are (possibly) illegal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200" dirty="0">
                <a:solidFill>
                  <a:srgbClr val="C00000"/>
                </a:solidFill>
              </a:rPr>
              <a:t>Illegal combinations: inconsistency</a:t>
            </a:r>
          </a:p>
          <a:p>
            <a:pPr marL="295260" lvl="1" indent="0">
              <a:buNone/>
              <a:defRPr sz="1800">
                <a:solidFill>
                  <a:srgbClr val="000000"/>
                </a:solidFill>
              </a:defRPr>
            </a:pPr>
            <a:endParaRPr sz="232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/>
              <a:t>Consistency </a:t>
            </a:r>
            <a:r>
              <a:rPr sz="4556" dirty="0"/>
              <a:t>Example</a:t>
            </a:r>
            <a:r>
              <a:rPr lang="en-US" sz="4556" dirty="0"/>
              <a:t>s</a:t>
            </a:r>
            <a:endParaRPr sz="4556" dirty="0"/>
          </a:p>
        </p:txBody>
      </p:sp>
      <p:sp>
        <p:nvSpPr>
          <p:cNvPr id="270" name="Shape 270"/>
          <p:cNvSpPr>
            <a:spLocks noGrp="1"/>
          </p:cNvSpPr>
          <p:nvPr>
            <p:ph type="body" idx="4294967295"/>
          </p:nvPr>
        </p:nvSpPr>
        <p:spPr>
          <a:xfrm>
            <a:off x="1524000" y="1476748"/>
            <a:ext cx="7804547" cy="5381253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531" b="1" dirty="0">
                <a:latin typeface="Helvetica"/>
                <a:ea typeface="Helvetica"/>
                <a:cs typeface="Helvetica"/>
                <a:sym typeface="Helvetica"/>
              </a:rPr>
              <a:t>Assumptions:</a:t>
            </a:r>
          </a:p>
          <a:p>
            <a:pPr marL="295260" lvl="1" indent="0">
              <a:buNone/>
              <a:defRPr sz="1800">
                <a:solidFill>
                  <a:srgbClr val="000000"/>
                </a:solidFill>
              </a:defRPr>
            </a:pPr>
            <a:r>
              <a:rPr sz="2320" b="1" dirty="0">
                <a:latin typeface="Helvetica"/>
                <a:ea typeface="Helvetica"/>
                <a:cs typeface="Helvetica"/>
                <a:sym typeface="Helvetica"/>
              </a:rPr>
              <a:t>Superblock</a:t>
            </a:r>
            <a:r>
              <a:rPr sz="2320" dirty="0"/>
              <a:t>: field contains total blocks in FS.</a:t>
            </a:r>
          </a:p>
          <a:p>
            <a:pPr marL="295260" lvl="1" indent="0">
              <a:buNone/>
              <a:defRPr sz="1800">
                <a:solidFill>
                  <a:srgbClr val="000000"/>
                </a:solidFill>
              </a:defRPr>
            </a:pPr>
            <a:r>
              <a:rPr sz="2320" dirty="0"/>
              <a:t>DATA = 1024</a:t>
            </a:r>
          </a:p>
          <a:p>
            <a:pPr marL="295260" lvl="1" indent="0">
              <a:buNone/>
              <a:defRPr sz="1800">
                <a:solidFill>
                  <a:srgbClr val="000000"/>
                </a:solidFill>
              </a:defRPr>
            </a:pPr>
            <a:r>
              <a:rPr sz="2320" b="1" dirty="0">
                <a:latin typeface="Helvetica"/>
                <a:ea typeface="Helvetica"/>
                <a:cs typeface="Helvetica"/>
                <a:sym typeface="Helvetica"/>
              </a:rPr>
              <a:t>Inode</a:t>
            </a:r>
            <a:r>
              <a:rPr sz="2320" dirty="0"/>
              <a:t>: field contains pointer to data block.</a:t>
            </a:r>
          </a:p>
          <a:p>
            <a:pPr marL="295260" lvl="1" indent="0">
              <a:buNone/>
              <a:defRPr sz="1800">
                <a:solidFill>
                  <a:srgbClr val="000000"/>
                </a:solidFill>
              </a:defRPr>
            </a:pPr>
            <a:r>
              <a:rPr sz="2320" dirty="0"/>
              <a:t>DATA in {0, 1, 2, …, 1023}</a:t>
            </a:r>
            <a:endParaRPr lang="en-US" sz="2320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531" b="1" dirty="0">
                <a:latin typeface="Helvetica"/>
                <a:ea typeface="Helvetica"/>
                <a:cs typeface="Helvetica"/>
                <a:sym typeface="Helvetica"/>
              </a:rPr>
              <a:t>Scenario 1: Consistent or not?</a:t>
            </a:r>
          </a:p>
          <a:p>
            <a:pPr marL="295260" lvl="1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320" b="1" dirty="0">
                <a:latin typeface="Helvetica"/>
                <a:ea typeface="Helvetica"/>
                <a:cs typeface="Helvetica"/>
                <a:sym typeface="Helvetica"/>
              </a:rPr>
              <a:t>Superblock</a:t>
            </a:r>
            <a:r>
              <a:rPr lang="en-US" sz="2320" dirty="0"/>
              <a:t>: field contains total blocks in FS.</a:t>
            </a:r>
          </a:p>
          <a:p>
            <a:pPr marL="295260" lvl="1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320" dirty="0"/>
              <a:t>DATA = 1024</a:t>
            </a:r>
          </a:p>
          <a:p>
            <a:pPr marL="295260" lvl="1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320" b="1" dirty="0" err="1">
                <a:latin typeface="Helvetica"/>
                <a:ea typeface="Helvetica"/>
                <a:cs typeface="Helvetica"/>
                <a:sym typeface="Helvetica"/>
              </a:rPr>
              <a:t>Inode</a:t>
            </a:r>
            <a:r>
              <a:rPr lang="en-US" sz="2320" dirty="0"/>
              <a:t>: field contains pointer to data block.</a:t>
            </a:r>
          </a:p>
          <a:p>
            <a:pPr marL="295260" lvl="1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320" dirty="0"/>
              <a:t>DATA = 241</a:t>
            </a:r>
          </a:p>
          <a:p>
            <a:pPr marL="295260" lvl="1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531" b="1" dirty="0">
                <a:solidFill>
                  <a:schemeClr val="bg1"/>
                </a:solidFill>
              </a:rPr>
              <a:t>Consistent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812" b="1" dirty="0">
                <a:latin typeface="Helvetica"/>
                <a:ea typeface="Helvetica"/>
                <a:cs typeface="Helvetica"/>
                <a:sym typeface="Helvetica"/>
              </a:rPr>
              <a:t>Scenario 2: Consistent or not?</a:t>
            </a:r>
            <a:endParaRPr lang="en-US" sz="2742" dirty="0"/>
          </a:p>
          <a:p>
            <a:pPr marL="295260" lvl="1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320" b="1" dirty="0">
                <a:latin typeface="Helvetica"/>
                <a:ea typeface="Helvetica"/>
                <a:cs typeface="Helvetica"/>
                <a:sym typeface="Helvetica"/>
              </a:rPr>
              <a:t>Superblock</a:t>
            </a:r>
            <a:r>
              <a:rPr lang="en-US" sz="2320" dirty="0"/>
              <a:t>: field contains total blocks in FS.</a:t>
            </a:r>
          </a:p>
          <a:p>
            <a:pPr marL="295260" lvl="1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320" dirty="0"/>
              <a:t>DATA = 1024</a:t>
            </a:r>
          </a:p>
          <a:p>
            <a:pPr marL="295260" lvl="1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320" b="1" dirty="0">
                <a:latin typeface="Helvetica"/>
                <a:ea typeface="Helvetica"/>
                <a:cs typeface="Helvetica"/>
                <a:sym typeface="Helvetica"/>
              </a:rPr>
              <a:t>node</a:t>
            </a:r>
            <a:r>
              <a:rPr lang="en-US" sz="2320" dirty="0"/>
              <a:t>: field contains pointer to data block.</a:t>
            </a:r>
          </a:p>
          <a:p>
            <a:pPr marL="295260" lvl="1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320" dirty="0"/>
              <a:t>DATA = 2345</a:t>
            </a:r>
          </a:p>
          <a:p>
            <a:pPr marL="295260" lvl="1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531" dirty="0">
                <a:solidFill>
                  <a:schemeClr val="bg1"/>
                </a:solidFill>
              </a:rPr>
              <a:t>Inconsistent</a:t>
            </a:r>
          </a:p>
          <a:p>
            <a:pPr marL="295260" lvl="1" indent="0">
              <a:buNone/>
              <a:defRPr sz="1800">
                <a:solidFill>
                  <a:srgbClr val="000000"/>
                </a:solidFill>
              </a:defRPr>
            </a:pPr>
            <a:endParaRPr lang="en-US" sz="2531" dirty="0"/>
          </a:p>
          <a:p>
            <a:pPr marL="295260" lvl="1" indent="0">
              <a:buNone/>
              <a:defRPr sz="1800">
                <a:solidFill>
                  <a:srgbClr val="000000"/>
                </a:solidFill>
              </a:defRPr>
            </a:pPr>
            <a:endParaRPr sz="232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/>
              <a:t>Why is consistency challenging?</a:t>
            </a:r>
            <a:endParaRPr sz="4556" dirty="0"/>
          </a:p>
        </p:txBody>
      </p:sp>
      <p:sp>
        <p:nvSpPr>
          <p:cNvPr id="279" name="Shape 279"/>
          <p:cNvSpPr>
            <a:spLocks noGrp="1"/>
          </p:cNvSpPr>
          <p:nvPr>
            <p:ph type="body" idx="4294967295"/>
          </p:nvPr>
        </p:nvSpPr>
        <p:spPr>
          <a:xfrm>
            <a:off x="1408670" y="1541488"/>
            <a:ext cx="9945130" cy="505085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461" dirty="0"/>
              <a:t>File system </a:t>
            </a:r>
            <a:r>
              <a:rPr sz="2461" dirty="0"/>
              <a:t>may </a:t>
            </a:r>
            <a:r>
              <a:rPr lang="en-US" sz="2461" dirty="0"/>
              <a:t>perform </a:t>
            </a:r>
            <a:r>
              <a:rPr sz="2461" dirty="0"/>
              <a:t>several disk writes to redundant blocks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sz="2461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461" dirty="0"/>
              <a:t>If file system is interrupted between writes, may leave data in inconsistent state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2461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461" dirty="0"/>
              <a:t>What can interrupt write operations?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461" dirty="0"/>
              <a:t> - power loss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461" dirty="0"/>
              <a:t> - kernel panic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461" dirty="0"/>
              <a:t> - reboot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2461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461" dirty="0"/>
              <a:t>Bad things that can happen: inconsistency, garbage data, data loss,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/>
              <a:t>Question for You…</a:t>
            </a:r>
            <a:endParaRPr sz="4556" dirty="0"/>
          </a:p>
        </p:txBody>
      </p:sp>
      <p:sp>
        <p:nvSpPr>
          <p:cNvPr id="285" name="Shape 285"/>
          <p:cNvSpPr>
            <a:spLocks noGrp="1"/>
          </p:cNvSpPr>
          <p:nvPr>
            <p:ph type="body" idx="4294967295"/>
          </p:nvPr>
        </p:nvSpPr>
        <p:spPr>
          <a:xfrm>
            <a:off x="1524000" y="1553766"/>
            <a:ext cx="9485870" cy="514796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/>
              <a:t>File system is </a:t>
            </a:r>
            <a:r>
              <a:rPr sz="2672" dirty="0"/>
              <a:t>appending to a file and must </a:t>
            </a:r>
            <a:r>
              <a:rPr lang="en-US" sz="2672" dirty="0"/>
              <a:t>update:</a:t>
            </a:r>
            <a:endParaRPr sz="2672" dirty="0"/>
          </a:p>
          <a:p>
            <a:pPr marL="295260" lvl="1" indent="0">
              <a:buNone/>
              <a:defRPr sz="1800">
                <a:solidFill>
                  <a:srgbClr val="000000"/>
                </a:solidFill>
              </a:defRPr>
            </a:pPr>
            <a:r>
              <a:rPr sz="2461" dirty="0"/>
              <a:t> - inode</a:t>
            </a:r>
          </a:p>
          <a:p>
            <a:pPr marL="295260" lvl="1" indent="0">
              <a:buNone/>
              <a:defRPr sz="1800">
                <a:solidFill>
                  <a:srgbClr val="000000"/>
                </a:solidFill>
              </a:defRPr>
            </a:pPr>
            <a:r>
              <a:rPr sz="2461" dirty="0"/>
              <a:t> - data bitmap</a:t>
            </a:r>
          </a:p>
          <a:p>
            <a:pPr marL="295260" lvl="1" indent="0">
              <a:buNone/>
              <a:defRPr sz="1800">
                <a:solidFill>
                  <a:srgbClr val="000000"/>
                </a:solidFill>
              </a:defRPr>
            </a:pPr>
            <a:r>
              <a:rPr sz="2461" dirty="0"/>
              <a:t> - data block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What happens if crash after only updating some</a:t>
            </a:r>
            <a:r>
              <a:rPr lang="en-US" sz="2672" dirty="0"/>
              <a:t> blocks?</a:t>
            </a:r>
          </a:p>
          <a:p>
            <a:pPr marL="295260" lvl="1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601" dirty="0">
                <a:latin typeface="Helvetica"/>
                <a:ea typeface="Helvetica"/>
                <a:cs typeface="Helvetica"/>
                <a:sym typeface="Helvetica"/>
              </a:rPr>
              <a:t>a) </a:t>
            </a:r>
            <a:r>
              <a:rPr lang="en-US" sz="2601" b="1" dirty="0">
                <a:latin typeface="Helvetica"/>
                <a:ea typeface="Helvetica"/>
                <a:cs typeface="Helvetica"/>
                <a:sym typeface="Helvetica"/>
              </a:rPr>
              <a:t>bitmap</a:t>
            </a:r>
            <a:r>
              <a:rPr lang="en-US" sz="2601" dirty="0"/>
              <a:t>: </a:t>
            </a:r>
          </a:p>
          <a:p>
            <a:pPr marL="295260" lvl="1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601" dirty="0"/>
              <a:t>b) </a:t>
            </a:r>
            <a:r>
              <a:rPr lang="en-US" sz="2601" b="1" dirty="0">
                <a:latin typeface="Helvetica"/>
                <a:ea typeface="Helvetica"/>
                <a:cs typeface="Helvetica"/>
                <a:sym typeface="Helvetica"/>
              </a:rPr>
              <a:t>data</a:t>
            </a:r>
            <a:r>
              <a:rPr lang="en-US" sz="2601" dirty="0"/>
              <a:t>: </a:t>
            </a:r>
          </a:p>
          <a:p>
            <a:pPr marL="295260" lvl="1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601" dirty="0"/>
              <a:t>c) </a:t>
            </a:r>
            <a:r>
              <a:rPr lang="en-US" sz="2601" b="1" dirty="0" err="1">
                <a:latin typeface="Helvetica"/>
                <a:ea typeface="Helvetica"/>
                <a:cs typeface="Helvetica"/>
                <a:sym typeface="Helvetica"/>
              </a:rPr>
              <a:t>inode</a:t>
            </a:r>
            <a:r>
              <a:rPr lang="en-US" sz="2601" dirty="0"/>
              <a:t>: </a:t>
            </a:r>
          </a:p>
          <a:p>
            <a:pPr marL="295260" lvl="1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601" dirty="0"/>
              <a:t>d) </a:t>
            </a:r>
            <a:r>
              <a:rPr lang="en-US" sz="2601" b="1" dirty="0">
                <a:latin typeface="Helvetica"/>
                <a:ea typeface="Helvetica"/>
                <a:cs typeface="Helvetica"/>
                <a:sym typeface="Helvetica"/>
              </a:rPr>
              <a:t>bitmap </a:t>
            </a:r>
            <a:r>
              <a:rPr lang="en-US" sz="2601" dirty="0"/>
              <a:t>and</a:t>
            </a:r>
            <a:r>
              <a:rPr lang="en-US" sz="2601" b="1" dirty="0">
                <a:latin typeface="Helvetica"/>
                <a:ea typeface="Helvetica"/>
                <a:cs typeface="Helvetica"/>
                <a:sym typeface="Helvetica"/>
              </a:rPr>
              <a:t> data</a:t>
            </a:r>
            <a:r>
              <a:rPr lang="en-US" sz="2601" dirty="0"/>
              <a:t>: </a:t>
            </a:r>
          </a:p>
          <a:p>
            <a:pPr marL="295260" lvl="1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601" dirty="0"/>
              <a:t>e) </a:t>
            </a:r>
            <a:r>
              <a:rPr lang="en-US" sz="2601" b="1" dirty="0">
                <a:latin typeface="Helvetica"/>
                <a:ea typeface="Helvetica"/>
                <a:cs typeface="Helvetica"/>
                <a:sym typeface="Helvetica"/>
              </a:rPr>
              <a:t>bitmap </a:t>
            </a:r>
            <a:r>
              <a:rPr lang="en-US" sz="2601" dirty="0"/>
              <a:t>and</a:t>
            </a:r>
            <a:r>
              <a:rPr lang="en-US" sz="2601" b="1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US" sz="2601" b="1" dirty="0" err="1">
                <a:latin typeface="Helvetica"/>
                <a:ea typeface="Helvetica"/>
                <a:cs typeface="Helvetica"/>
                <a:sym typeface="Helvetica"/>
              </a:rPr>
              <a:t>inode</a:t>
            </a:r>
            <a:r>
              <a:rPr lang="en-US" sz="2601" dirty="0"/>
              <a:t>: </a:t>
            </a:r>
          </a:p>
          <a:p>
            <a:pPr marL="295260" lvl="1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601" dirty="0"/>
              <a:t>f) </a:t>
            </a:r>
            <a:r>
              <a:rPr lang="en-US" sz="2601" b="1" dirty="0">
                <a:latin typeface="Helvetica"/>
                <a:ea typeface="Helvetica"/>
                <a:cs typeface="Helvetica"/>
                <a:sym typeface="Helvetica"/>
              </a:rPr>
              <a:t>data</a:t>
            </a:r>
            <a:r>
              <a:rPr lang="en-US" sz="2601" dirty="0"/>
              <a:t> and </a:t>
            </a:r>
            <a:r>
              <a:rPr lang="en-US" sz="2601" b="1" dirty="0" err="1">
                <a:latin typeface="Helvetica"/>
                <a:ea typeface="Helvetica"/>
                <a:cs typeface="Helvetica"/>
                <a:sym typeface="Helvetica"/>
              </a:rPr>
              <a:t>inode</a:t>
            </a:r>
            <a:r>
              <a:rPr lang="en-US" sz="2601" dirty="0"/>
              <a:t>:</a:t>
            </a:r>
          </a:p>
        </p:txBody>
      </p:sp>
      <p:sp>
        <p:nvSpPr>
          <p:cNvPr id="2" name="Rectangle 1"/>
          <p:cNvSpPr/>
          <p:nvPr/>
        </p:nvSpPr>
        <p:spPr>
          <a:xfrm>
            <a:off x="5065598" y="3688729"/>
            <a:ext cx="2044149" cy="3953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latin typeface="Arial" panose="020B0604020202020204" pitchFamily="34" charset="0"/>
                <a:cs typeface="Arial" panose="020B0604020202020204" pitchFamily="34" charset="0"/>
              </a:rPr>
              <a:t>lost block &amp; data</a:t>
            </a:r>
          </a:p>
        </p:txBody>
      </p:sp>
      <p:sp>
        <p:nvSpPr>
          <p:cNvPr id="3" name="Rectangle 2"/>
          <p:cNvSpPr/>
          <p:nvPr/>
        </p:nvSpPr>
        <p:spPr>
          <a:xfrm>
            <a:off x="5048045" y="4169918"/>
            <a:ext cx="3324949" cy="3953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latin typeface="Arial" panose="020B0604020202020204" pitchFamily="34" charset="0"/>
                <a:cs typeface="Arial" panose="020B0604020202020204" pitchFamily="34" charset="0"/>
              </a:rPr>
              <a:t>Data loss, but otherwise OK</a:t>
            </a:r>
          </a:p>
        </p:txBody>
      </p:sp>
      <p:sp>
        <p:nvSpPr>
          <p:cNvPr id="4" name="Rectangle 3"/>
          <p:cNvSpPr/>
          <p:nvPr/>
        </p:nvSpPr>
        <p:spPr>
          <a:xfrm>
            <a:off x="5065598" y="4601447"/>
            <a:ext cx="5516254" cy="3953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to garbage (what?), </a:t>
            </a:r>
            <a:r>
              <a:rPr lang="en-US" sz="1969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another file may use</a:t>
            </a:r>
          </a:p>
        </p:txBody>
      </p:sp>
      <p:sp>
        <p:nvSpPr>
          <p:cNvPr id="5" name="Rectangle 4"/>
          <p:cNvSpPr/>
          <p:nvPr/>
        </p:nvSpPr>
        <p:spPr>
          <a:xfrm>
            <a:off x="5065598" y="4987612"/>
            <a:ext cx="4493538" cy="3953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latin typeface="Arial" panose="020B0604020202020204" pitchFamily="34" charset="0"/>
                <a:cs typeface="Arial" panose="020B0604020202020204" pitchFamily="34" charset="0"/>
              </a:rPr>
              <a:t>lost block &amp; data (nothing can reach it)</a:t>
            </a:r>
          </a:p>
        </p:txBody>
      </p:sp>
      <p:sp>
        <p:nvSpPr>
          <p:cNvPr id="6" name="Rectangle 5"/>
          <p:cNvSpPr/>
          <p:nvPr/>
        </p:nvSpPr>
        <p:spPr>
          <a:xfrm>
            <a:off x="5160847" y="5372981"/>
            <a:ext cx="2016899" cy="3953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to garbage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5048045" y="5852725"/>
            <a:ext cx="4323620" cy="3953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1969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another file may use (from bitmap)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/>
              <a:t>How can file system fix Inconsistencies?</a:t>
            </a:r>
            <a:endParaRPr sz="4556" dirty="0"/>
          </a:p>
        </p:txBody>
      </p:sp>
      <p:sp>
        <p:nvSpPr>
          <p:cNvPr id="299" name="Shape 299"/>
          <p:cNvSpPr>
            <a:spLocks noGrp="1"/>
          </p:cNvSpPr>
          <p:nvPr>
            <p:ph type="body" idx="4294967295"/>
          </p:nvPr>
        </p:nvSpPr>
        <p:spPr>
          <a:xfrm>
            <a:off x="1524000" y="1554883"/>
            <a:ext cx="8745513" cy="488677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531" dirty="0"/>
              <a:t>Solution #1:</a:t>
            </a:r>
          </a:p>
          <a:p>
            <a:pPr marL="295260" lvl="1" indent="0">
              <a:buNone/>
              <a:defRPr sz="1800">
                <a:solidFill>
                  <a:srgbClr val="000000"/>
                </a:solidFill>
              </a:defRPr>
            </a:pPr>
            <a:r>
              <a:rPr sz="2320" dirty="0"/>
              <a:t>FSCK = file system checker</a:t>
            </a:r>
            <a:endParaRPr sz="2531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531" dirty="0"/>
              <a:t>Strategy: </a:t>
            </a:r>
            <a:endParaRPr lang="en-US" sz="2531" dirty="0"/>
          </a:p>
          <a:p>
            <a:pPr marL="295260" lvl="1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320" dirty="0"/>
              <a:t>After </a:t>
            </a:r>
            <a:r>
              <a:rPr sz="2320" dirty="0"/>
              <a:t>crash, scan whole disk for contradictions</a:t>
            </a:r>
            <a:r>
              <a:rPr lang="en-US" sz="2320" dirty="0"/>
              <a:t> and “fix” if needed</a:t>
            </a:r>
          </a:p>
          <a:p>
            <a:pPr marL="295260" lvl="1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320" dirty="0"/>
              <a:t>Keep file system off-line until FSCK completes</a:t>
            </a:r>
            <a:endParaRPr sz="2531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531" dirty="0"/>
              <a:t>For example, </a:t>
            </a:r>
            <a:r>
              <a:rPr lang="en-US" sz="2531" dirty="0"/>
              <a:t>how to tell if</a:t>
            </a:r>
            <a:r>
              <a:rPr sz="2531" dirty="0"/>
              <a:t> </a:t>
            </a:r>
            <a:r>
              <a:rPr lang="en-US" sz="2531" dirty="0"/>
              <a:t>data </a:t>
            </a:r>
            <a:r>
              <a:rPr sz="2531" dirty="0"/>
              <a:t>bitmap block </a:t>
            </a:r>
            <a:r>
              <a:rPr lang="en-US" sz="2531" dirty="0"/>
              <a:t>is consistent?</a:t>
            </a:r>
            <a:endParaRPr sz="2531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sz="2531" dirty="0"/>
          </a:p>
        </p:txBody>
      </p:sp>
      <p:sp>
        <p:nvSpPr>
          <p:cNvPr id="2" name="Rectangle 1"/>
          <p:cNvSpPr/>
          <p:nvPr/>
        </p:nvSpPr>
        <p:spPr>
          <a:xfrm>
            <a:off x="1970181" y="5189070"/>
            <a:ext cx="8593044" cy="698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latin typeface="Arial" panose="020B0604020202020204" pitchFamily="34" charset="0"/>
                <a:cs typeface="Arial" panose="020B0604020202020204" pitchFamily="34" charset="0"/>
              </a:rPr>
              <a:t>Read every valid </a:t>
            </a:r>
            <a:r>
              <a:rPr lang="en-US" sz="1969" dirty="0" err="1">
                <a:latin typeface="Arial" panose="020B0604020202020204" pitchFamily="34" charset="0"/>
                <a:cs typeface="Arial" panose="020B0604020202020204" pitchFamily="34" charset="0"/>
              </a:rPr>
              <a:t>inode+indirect</a:t>
            </a:r>
            <a:r>
              <a:rPr lang="en-US" sz="1969" dirty="0">
                <a:latin typeface="Arial" panose="020B0604020202020204" pitchFamily="34" charset="0"/>
                <a:cs typeface="Arial" panose="020B0604020202020204" pitchFamily="34" charset="0"/>
              </a:rPr>
              <a:t> block  </a:t>
            </a:r>
            <a:br>
              <a:rPr lang="en-US" sz="1969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969" dirty="0">
                <a:latin typeface="Arial" panose="020B0604020202020204" pitchFamily="34" charset="0"/>
                <a:cs typeface="Arial" panose="020B0604020202020204" pitchFamily="34" charset="0"/>
              </a:rPr>
              <a:t>If pointer to data block, the corresponding bit should be 1; else bit is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 err="1"/>
              <a:t>F</a:t>
            </a:r>
            <a:r>
              <a:rPr sz="4556" dirty="0" err="1"/>
              <a:t>sck</a:t>
            </a:r>
            <a:r>
              <a:rPr lang="en-US" sz="4556" dirty="0"/>
              <a:t> Checks</a:t>
            </a:r>
            <a:endParaRPr sz="4556" dirty="0"/>
          </a:p>
        </p:txBody>
      </p:sp>
      <p:sp>
        <p:nvSpPr>
          <p:cNvPr id="302" name="Shape 302"/>
          <p:cNvSpPr>
            <a:spLocks noGrp="1"/>
          </p:cNvSpPr>
          <p:nvPr>
            <p:ph type="body" idx="4294967295"/>
          </p:nvPr>
        </p:nvSpPr>
        <p:spPr>
          <a:xfrm>
            <a:off x="1524000" y="1716733"/>
            <a:ext cx="8523387" cy="487560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/>
              <a:t>Hundreds of types of checks over different fields…</a:t>
            </a:r>
            <a:endParaRPr sz="2672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Do superblocks match?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/>
              <a:t>Do directories contain “.” and “..”?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Do number of dir entries equal </a:t>
            </a:r>
            <a:r>
              <a:rPr sz="2672" b="1" dirty="0"/>
              <a:t>inode link counts</a:t>
            </a:r>
            <a:r>
              <a:rPr sz="2672" dirty="0"/>
              <a:t>?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Do different inodes ever point to </a:t>
            </a:r>
            <a:r>
              <a:rPr sz="2672" b="1" dirty="0"/>
              <a:t>same block</a:t>
            </a:r>
            <a:r>
              <a:rPr sz="2672" dirty="0"/>
              <a:t>?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…</a:t>
            </a:r>
            <a:endParaRPr lang="en-US" sz="2672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/>
              <a:t>How to solve problems?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sz="2672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Link Count (example 1)</a:t>
            </a:r>
          </a:p>
        </p:txBody>
      </p:sp>
      <p:sp>
        <p:nvSpPr>
          <p:cNvPr id="308" name="Shape 308"/>
          <p:cNvSpPr/>
          <p:nvPr/>
        </p:nvSpPr>
        <p:spPr>
          <a:xfrm>
            <a:off x="3811026" y="1667146"/>
            <a:ext cx="1334929" cy="579758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35719" tIns="35719" rIns="35719" bIns="35719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Dir Entry</a:t>
            </a:r>
          </a:p>
        </p:txBody>
      </p:sp>
      <p:sp>
        <p:nvSpPr>
          <p:cNvPr id="309" name="Shape 309"/>
          <p:cNvSpPr/>
          <p:nvPr/>
        </p:nvSpPr>
        <p:spPr>
          <a:xfrm>
            <a:off x="3811026" y="3088235"/>
            <a:ext cx="1334929" cy="57975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35719" tIns="35719" rIns="35719" bIns="35719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Dir Entry</a:t>
            </a:r>
          </a:p>
        </p:txBody>
      </p:sp>
      <p:sp>
        <p:nvSpPr>
          <p:cNvPr id="310" name="Shape 310"/>
          <p:cNvSpPr/>
          <p:nvPr/>
        </p:nvSpPr>
        <p:spPr>
          <a:xfrm>
            <a:off x="6330435" y="1914684"/>
            <a:ext cx="2050540" cy="1381949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35719" tIns="35719" rIns="35719" bIns="3571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link_count = 1</a:t>
            </a:r>
          </a:p>
        </p:txBody>
      </p:sp>
      <p:sp>
        <p:nvSpPr>
          <p:cNvPr id="311" name="Shape 311"/>
          <p:cNvSpPr/>
          <p:nvPr/>
        </p:nvSpPr>
        <p:spPr>
          <a:xfrm flipV="1">
            <a:off x="5140888" y="3063004"/>
            <a:ext cx="1197263" cy="333523"/>
          </a:xfrm>
          <a:prstGeom prst="line">
            <a:avLst/>
          </a:prstGeom>
          <a:ln w="381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312" name="Shape 312"/>
          <p:cNvSpPr/>
          <p:nvPr/>
        </p:nvSpPr>
        <p:spPr>
          <a:xfrm>
            <a:off x="5140888" y="1991441"/>
            <a:ext cx="1197263" cy="333523"/>
          </a:xfrm>
          <a:prstGeom prst="line">
            <a:avLst/>
          </a:prstGeom>
          <a:ln w="381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78490" y="3976810"/>
            <a:ext cx="486864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How to fix to have consistent file system?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Link Count (example 1)</a:t>
            </a:r>
          </a:p>
        </p:txBody>
      </p:sp>
      <p:sp>
        <p:nvSpPr>
          <p:cNvPr id="315" name="Shape 315"/>
          <p:cNvSpPr/>
          <p:nvPr/>
        </p:nvSpPr>
        <p:spPr>
          <a:xfrm>
            <a:off x="3811026" y="1667146"/>
            <a:ext cx="1334929" cy="579758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35719" tIns="35719" rIns="35719" bIns="35719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Dir Entry</a:t>
            </a:r>
          </a:p>
        </p:txBody>
      </p:sp>
      <p:sp>
        <p:nvSpPr>
          <p:cNvPr id="316" name="Shape 316"/>
          <p:cNvSpPr/>
          <p:nvPr/>
        </p:nvSpPr>
        <p:spPr>
          <a:xfrm>
            <a:off x="3811026" y="3088235"/>
            <a:ext cx="1334929" cy="57975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35719" tIns="35719" rIns="35719" bIns="35719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Dir Entry</a:t>
            </a:r>
          </a:p>
        </p:txBody>
      </p:sp>
      <p:sp>
        <p:nvSpPr>
          <p:cNvPr id="317" name="Shape 317"/>
          <p:cNvSpPr/>
          <p:nvPr/>
        </p:nvSpPr>
        <p:spPr>
          <a:xfrm>
            <a:off x="6330435" y="1914684"/>
            <a:ext cx="2050540" cy="1381949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35719" tIns="35719" rIns="35719" bIns="3571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link_count = 2</a:t>
            </a:r>
          </a:p>
        </p:txBody>
      </p:sp>
      <p:sp>
        <p:nvSpPr>
          <p:cNvPr id="318" name="Shape 318"/>
          <p:cNvSpPr/>
          <p:nvPr/>
        </p:nvSpPr>
        <p:spPr>
          <a:xfrm flipV="1">
            <a:off x="5140888" y="3063004"/>
            <a:ext cx="1197263" cy="333523"/>
          </a:xfrm>
          <a:prstGeom prst="line">
            <a:avLst/>
          </a:prstGeom>
          <a:ln w="381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19" name="Shape 319"/>
          <p:cNvSpPr/>
          <p:nvPr/>
        </p:nvSpPr>
        <p:spPr>
          <a:xfrm>
            <a:off x="5140888" y="1991441"/>
            <a:ext cx="1197263" cy="333523"/>
          </a:xfrm>
          <a:prstGeom prst="line">
            <a:avLst/>
          </a:prstGeom>
          <a:ln w="381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20" name="Shape 320"/>
          <p:cNvSpPr/>
          <p:nvPr/>
        </p:nvSpPr>
        <p:spPr>
          <a:xfrm>
            <a:off x="8637734" y="2624895"/>
            <a:ext cx="1255152" cy="379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Simple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fix!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0" name="Shape 24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Efficiency</a:t>
            </a:r>
          </a:p>
        </p:txBody>
      </p:sp>
      <p:sp>
        <p:nvSpPr>
          <p:cNvPr id="2461" name="Shape 2461"/>
          <p:cNvSpPr>
            <a:spLocks noGrp="1"/>
          </p:cNvSpPr>
          <p:nvPr>
            <p:ph type="body" idx="4294967295"/>
          </p:nvPr>
        </p:nvSpPr>
        <p:spPr>
          <a:xfrm>
            <a:off x="1873405" y="1737554"/>
            <a:ext cx="7804547" cy="3523878"/>
          </a:xfrm>
          <a:prstGeom prst="rect">
            <a:avLst/>
          </a:prstGeom>
        </p:spPr>
        <p:txBody>
          <a:bodyPr/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01" dirty="0">
                <a:solidFill>
                  <a:srgbClr val="333333"/>
                </a:solidFill>
              </a:rPr>
              <a:t>How can we avoid this excessive I/O for basic ops?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2601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01" dirty="0">
                <a:solidFill>
                  <a:srgbClr val="333333"/>
                </a:solidFill>
              </a:rPr>
              <a:t>Cache for: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01" dirty="0">
                <a:solidFill>
                  <a:srgbClr val="333333"/>
                </a:solidFill>
              </a:rPr>
              <a:t> - reads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01" dirty="0">
                <a:solidFill>
                  <a:srgbClr val="333333"/>
                </a:solidFill>
              </a:rPr>
              <a:t> - write buffering</a:t>
            </a:r>
          </a:p>
        </p:txBody>
      </p:sp>
    </p:spTree>
    <p:extLst>
      <p:ext uri="{BB962C8B-B14F-4D97-AF65-F5344CB8AC3E}">
        <p14:creationId xmlns:p14="http://schemas.microsoft.com/office/powerpoint/2010/main" val="28977704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Link Count (example 2)</a:t>
            </a:r>
          </a:p>
        </p:txBody>
      </p:sp>
      <p:sp>
        <p:nvSpPr>
          <p:cNvPr id="323" name="Shape 323"/>
          <p:cNvSpPr/>
          <p:nvPr/>
        </p:nvSpPr>
        <p:spPr>
          <a:xfrm>
            <a:off x="8116372" y="1646794"/>
            <a:ext cx="2050540" cy="1381949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35719" tIns="35719" rIns="35719" bIns="3571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link_count = 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116372" y="3329616"/>
            <a:ext cx="18950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How to fix???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Link Count (example 2)</a:t>
            </a:r>
          </a:p>
        </p:txBody>
      </p:sp>
      <p:sp>
        <p:nvSpPr>
          <p:cNvPr id="332" name="Shape 332"/>
          <p:cNvSpPr/>
          <p:nvPr/>
        </p:nvSpPr>
        <p:spPr>
          <a:xfrm>
            <a:off x="8116372" y="1646794"/>
            <a:ext cx="2050540" cy="1381949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35719" tIns="35719" rIns="35719" bIns="3571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link_count = 1</a:t>
            </a:r>
          </a:p>
        </p:txBody>
      </p:sp>
      <p:sp>
        <p:nvSpPr>
          <p:cNvPr id="333" name="Shape 333"/>
          <p:cNvSpPr/>
          <p:nvPr/>
        </p:nvSpPr>
        <p:spPr>
          <a:xfrm>
            <a:off x="5596963" y="1399256"/>
            <a:ext cx="1334929" cy="579758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35719" tIns="35719" rIns="35719" bIns="35719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Dir Entry</a:t>
            </a:r>
          </a:p>
        </p:txBody>
      </p:sp>
      <p:sp>
        <p:nvSpPr>
          <p:cNvPr id="334" name="Shape 334"/>
          <p:cNvSpPr/>
          <p:nvPr/>
        </p:nvSpPr>
        <p:spPr>
          <a:xfrm>
            <a:off x="6926825" y="1723551"/>
            <a:ext cx="1197264" cy="333523"/>
          </a:xfrm>
          <a:prstGeom prst="line">
            <a:avLst/>
          </a:prstGeom>
          <a:ln w="381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35" name="Shape 335"/>
          <p:cNvSpPr/>
          <p:nvPr/>
        </p:nvSpPr>
        <p:spPr>
          <a:xfrm>
            <a:off x="7391336" y="1341852"/>
            <a:ext cx="445636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rgbClr val="C00000"/>
                </a:solidFill>
              </a:rPr>
              <a:t>fix!</a:t>
            </a:r>
          </a:p>
        </p:txBody>
      </p:sp>
      <p:sp>
        <p:nvSpPr>
          <p:cNvPr id="336" name="Shape 336"/>
          <p:cNvSpPr/>
          <p:nvPr/>
        </p:nvSpPr>
        <p:spPr>
          <a:xfrm>
            <a:off x="1674783" y="2047725"/>
            <a:ext cx="7077258" cy="2799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Menlo"/>
                <a:ea typeface="Menlo"/>
                <a:cs typeface="Menlo"/>
                <a:sym typeface="Menlo"/>
              </a:rPr>
              <a:t>ls -l /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Menlo"/>
                <a:ea typeface="Menlo"/>
                <a:cs typeface="Menlo"/>
                <a:sym typeface="Menlo"/>
              </a:rPr>
              <a:t>total 150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Menlo"/>
                <a:ea typeface="Menlo"/>
                <a:cs typeface="Menlo"/>
                <a:sym typeface="Menlo"/>
              </a:rPr>
              <a:t>drwxr-xr-x  401 18432 Dec 31  1969 afs/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Menlo"/>
                <a:ea typeface="Menlo"/>
                <a:cs typeface="Menlo"/>
                <a:sym typeface="Menlo"/>
              </a:rPr>
              <a:t>drwxr-xr-x.   2 4096  Nov  3 09:42 bin/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Menlo"/>
                <a:ea typeface="Menlo"/>
                <a:cs typeface="Menlo"/>
                <a:sym typeface="Menlo"/>
              </a:rPr>
              <a:t>drwxr-xr-x.   5 4096  Aug  1 14:21 boot/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Menlo"/>
                <a:ea typeface="Menlo"/>
                <a:cs typeface="Menlo"/>
                <a:sym typeface="Menlo"/>
              </a:rPr>
              <a:t>dr-xr-xr-x.  13 4096  Nov  3 09:41 lib/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Menlo"/>
                <a:ea typeface="Menlo"/>
                <a:cs typeface="Menlo"/>
                <a:sym typeface="Menlo"/>
              </a:rPr>
              <a:t>dr-xr-xr-x.  10 12288 Nov  3 09:41 lib64/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FF0000"/>
                </a:solidFill>
                <a:latin typeface="Menlo"/>
                <a:ea typeface="Menlo"/>
                <a:cs typeface="Menlo"/>
                <a:sym typeface="Menlo"/>
              </a:rPr>
              <a:t>drwx------.   2 16384 Aug  1 10:57 lost+found/</a:t>
            </a:r>
            <a:endParaRPr sz="1969" dirty="0"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Menlo"/>
                <a:ea typeface="Menlo"/>
                <a:cs typeface="Menlo"/>
                <a:sym typeface="Menlo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Data Bitmap</a:t>
            </a:r>
          </a:p>
        </p:txBody>
      </p:sp>
      <p:sp>
        <p:nvSpPr>
          <p:cNvPr id="339" name="Shape 339"/>
          <p:cNvSpPr/>
          <p:nvPr/>
        </p:nvSpPr>
        <p:spPr>
          <a:xfrm>
            <a:off x="3245884" y="1764344"/>
            <a:ext cx="2050540" cy="138195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35719" tIns="35719" rIns="35719" bIns="3571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link_count = 1</a:t>
            </a:r>
          </a:p>
        </p:txBody>
      </p:sp>
      <p:sp>
        <p:nvSpPr>
          <p:cNvPr id="340" name="Shape 340"/>
          <p:cNvSpPr/>
          <p:nvPr/>
        </p:nvSpPr>
        <p:spPr>
          <a:xfrm>
            <a:off x="6895576" y="1764344"/>
            <a:ext cx="2050540" cy="138195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35719" tIns="35719" rIns="35719" bIns="3571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block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(number 123)</a:t>
            </a:r>
          </a:p>
        </p:txBody>
      </p:sp>
      <p:sp>
        <p:nvSpPr>
          <p:cNvPr id="341" name="Shape 341"/>
          <p:cNvSpPr/>
          <p:nvPr/>
        </p:nvSpPr>
        <p:spPr>
          <a:xfrm>
            <a:off x="5299216" y="2496666"/>
            <a:ext cx="1593568" cy="1"/>
          </a:xfrm>
          <a:prstGeom prst="line">
            <a:avLst/>
          </a:prstGeom>
          <a:ln w="381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342" name="Shape 342"/>
          <p:cNvSpPr/>
          <p:nvPr/>
        </p:nvSpPr>
        <p:spPr>
          <a:xfrm>
            <a:off x="3245884" y="3537762"/>
            <a:ext cx="2050540" cy="989622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35719" tIns="35719" rIns="35719" bIns="3571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data bitmap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0011001100</a:t>
            </a:r>
          </a:p>
        </p:txBody>
      </p:sp>
      <p:sp>
        <p:nvSpPr>
          <p:cNvPr id="343" name="Shape 343"/>
          <p:cNvSpPr/>
          <p:nvPr/>
        </p:nvSpPr>
        <p:spPr>
          <a:xfrm>
            <a:off x="3312546" y="4826464"/>
            <a:ext cx="1931619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Arial" panose="020B0604020202020204" pitchFamily="34" charset="0"/>
                <a:cs typeface="Arial" panose="020B0604020202020204" pitchFamily="34" charset="0"/>
              </a:rPr>
              <a:t>for block 123</a:t>
            </a:r>
          </a:p>
        </p:txBody>
      </p:sp>
      <p:sp>
        <p:nvSpPr>
          <p:cNvPr id="344" name="Shape 344"/>
          <p:cNvSpPr/>
          <p:nvPr/>
        </p:nvSpPr>
        <p:spPr>
          <a:xfrm flipV="1">
            <a:off x="4988167" y="4374727"/>
            <a:ext cx="1" cy="458693"/>
          </a:xfrm>
          <a:prstGeom prst="line">
            <a:avLst/>
          </a:prstGeom>
          <a:ln w="381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92784" y="3805347"/>
            <a:ext cx="177003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How to fix?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Data Bitmap</a:t>
            </a:r>
          </a:p>
        </p:txBody>
      </p:sp>
      <p:sp>
        <p:nvSpPr>
          <p:cNvPr id="347" name="Shape 347"/>
          <p:cNvSpPr/>
          <p:nvPr/>
        </p:nvSpPr>
        <p:spPr>
          <a:xfrm>
            <a:off x="3245884" y="1843071"/>
            <a:ext cx="2050540" cy="138195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35719" tIns="35719" rIns="35719" bIns="3571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link_count = 1</a:t>
            </a:r>
          </a:p>
        </p:txBody>
      </p:sp>
      <p:sp>
        <p:nvSpPr>
          <p:cNvPr id="348" name="Shape 348"/>
          <p:cNvSpPr/>
          <p:nvPr/>
        </p:nvSpPr>
        <p:spPr>
          <a:xfrm>
            <a:off x="6895576" y="1843071"/>
            <a:ext cx="2050540" cy="138195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35719" tIns="35719" rIns="35719" bIns="3571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block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(number 123)</a:t>
            </a:r>
          </a:p>
        </p:txBody>
      </p:sp>
      <p:sp>
        <p:nvSpPr>
          <p:cNvPr id="349" name="Shape 349"/>
          <p:cNvSpPr/>
          <p:nvPr/>
        </p:nvSpPr>
        <p:spPr>
          <a:xfrm>
            <a:off x="5299216" y="2575393"/>
            <a:ext cx="1593568" cy="1"/>
          </a:xfrm>
          <a:prstGeom prst="line">
            <a:avLst/>
          </a:prstGeom>
          <a:ln w="38100">
            <a:solidFill>
              <a:schemeClr val="bg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50" name="Shape 350"/>
          <p:cNvSpPr/>
          <p:nvPr/>
        </p:nvSpPr>
        <p:spPr>
          <a:xfrm>
            <a:off x="3245884" y="3616489"/>
            <a:ext cx="2050540" cy="989622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35719" tIns="35719" rIns="35719" bIns="3571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data bitmap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0011001101</a:t>
            </a:r>
          </a:p>
        </p:txBody>
      </p:sp>
      <p:sp>
        <p:nvSpPr>
          <p:cNvPr id="351" name="Shape 351"/>
          <p:cNvSpPr/>
          <p:nvPr/>
        </p:nvSpPr>
        <p:spPr>
          <a:xfrm>
            <a:off x="3339596" y="4905191"/>
            <a:ext cx="1931619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Arial" panose="020B0604020202020204" pitchFamily="34" charset="0"/>
                <a:cs typeface="Arial" panose="020B0604020202020204" pitchFamily="34" charset="0"/>
              </a:rPr>
              <a:t>for block 123</a:t>
            </a:r>
          </a:p>
        </p:txBody>
      </p:sp>
      <p:sp>
        <p:nvSpPr>
          <p:cNvPr id="352" name="Shape 352"/>
          <p:cNvSpPr/>
          <p:nvPr/>
        </p:nvSpPr>
        <p:spPr>
          <a:xfrm flipV="1">
            <a:off x="4988167" y="4453453"/>
            <a:ext cx="1" cy="458693"/>
          </a:xfrm>
          <a:prstGeom prst="line">
            <a:avLst/>
          </a:prstGeom>
          <a:ln w="38100">
            <a:solidFill>
              <a:srgbClr val="C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53" name="Shape 353"/>
          <p:cNvSpPr/>
          <p:nvPr/>
        </p:nvSpPr>
        <p:spPr>
          <a:xfrm>
            <a:off x="5399778" y="4015834"/>
            <a:ext cx="1550104" cy="456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 </a:t>
            </a:r>
            <a:r>
              <a:rPr sz="2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1" name="Shape 24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Write Buffering</a:t>
            </a:r>
          </a:p>
        </p:txBody>
      </p:sp>
      <p:sp>
        <p:nvSpPr>
          <p:cNvPr id="2482" name="Shape 2482"/>
          <p:cNvSpPr>
            <a:spLocks noGrp="1"/>
          </p:cNvSpPr>
          <p:nvPr>
            <p:ph type="body" idx="4294967295"/>
          </p:nvPr>
        </p:nvSpPr>
        <p:spPr>
          <a:xfrm>
            <a:off x="1844289" y="1601656"/>
            <a:ext cx="7804547" cy="476614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333333"/>
                </a:solidFill>
              </a:rPr>
              <a:t>Why does procrastination help?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2531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333333"/>
                </a:solidFill>
              </a:rPr>
              <a:t>Overwrites, deletes, scheduling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2531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333333"/>
                </a:solidFill>
              </a:rPr>
              <a:t>Shared structs (e.g., bitmaps+dirs) often overwritten.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2531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333333"/>
                </a:solidFill>
              </a:rPr>
              <a:t>We decide: how much to buffer, how long to buffer…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333333"/>
                </a:solidFill>
              </a:rPr>
              <a:t> - tradeoff</a:t>
            </a:r>
            <a:r>
              <a:rPr lang="en-US" sz="2531" dirty="0">
                <a:solidFill>
                  <a:srgbClr val="333333"/>
                </a:solidFill>
              </a:rPr>
              <a:t> durability vs. performance</a:t>
            </a:r>
            <a:endParaRPr sz="2531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93812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0CB32-5898-7F5A-AE45-55D0EC6F5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allocate file data to disk blocks?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D2A22-B957-8945-1D70-8A81809B32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31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E41C0-0FE4-06A2-C6CB-25281B7D3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layout of data matters!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4356A-889B-1EE2-8627-5C5C2BFAF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  <a:p>
            <a:r>
              <a:rPr lang="en-US" dirty="0"/>
              <a:t>Positioning latency: disk rotation; seek</a:t>
            </a:r>
          </a:p>
          <a:p>
            <a:r>
              <a:rPr lang="en-US" dirty="0"/>
              <a:t>Sequential reads are faster than random reads</a:t>
            </a:r>
          </a:p>
        </p:txBody>
      </p:sp>
    </p:spTree>
    <p:extLst>
      <p:ext uri="{BB962C8B-B14F-4D97-AF65-F5344CB8AC3E}">
        <p14:creationId xmlns:p14="http://schemas.microsoft.com/office/powerpoint/2010/main" val="1735445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Allocation Strategies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4706" y="1504587"/>
            <a:ext cx="9695329" cy="502822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dirty="0"/>
              <a:t>Many different approaches</a:t>
            </a:r>
          </a:p>
          <a:p>
            <a:pPr lvl="1">
              <a:lnSpc>
                <a:spcPct val="90000"/>
              </a:lnSpc>
            </a:pPr>
            <a:r>
              <a:rPr lang="en-US" sz="1969" dirty="0"/>
              <a:t>Contiguous</a:t>
            </a:r>
          </a:p>
          <a:p>
            <a:pPr lvl="1">
              <a:lnSpc>
                <a:spcPct val="90000"/>
              </a:lnSpc>
            </a:pPr>
            <a:r>
              <a:rPr lang="en-US" sz="1969" dirty="0"/>
              <a:t>Extent-based</a:t>
            </a:r>
          </a:p>
          <a:p>
            <a:pPr lvl="1">
              <a:lnSpc>
                <a:spcPct val="90000"/>
              </a:lnSpc>
            </a:pPr>
            <a:r>
              <a:rPr lang="en-US" sz="1969" dirty="0"/>
              <a:t>Linked</a:t>
            </a:r>
          </a:p>
          <a:p>
            <a:pPr lvl="1">
              <a:lnSpc>
                <a:spcPct val="90000"/>
              </a:lnSpc>
            </a:pPr>
            <a:r>
              <a:rPr lang="en-US" sz="1969" dirty="0"/>
              <a:t>File-allocation Tables</a:t>
            </a:r>
          </a:p>
          <a:p>
            <a:pPr lvl="1">
              <a:lnSpc>
                <a:spcPct val="90000"/>
              </a:lnSpc>
            </a:pPr>
            <a:r>
              <a:rPr lang="en-US" sz="1969" dirty="0"/>
              <a:t>Indexed</a:t>
            </a:r>
          </a:p>
          <a:p>
            <a:pPr lvl="1">
              <a:lnSpc>
                <a:spcPct val="90000"/>
              </a:lnSpc>
            </a:pPr>
            <a:r>
              <a:rPr lang="en-US" sz="1969" dirty="0"/>
              <a:t>Multi-level Indexed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Questions</a:t>
            </a:r>
          </a:p>
          <a:p>
            <a:pPr lvl="1">
              <a:lnSpc>
                <a:spcPct val="90000"/>
              </a:lnSpc>
            </a:pPr>
            <a:r>
              <a:rPr lang="en-US" sz="1969" dirty="0"/>
              <a:t>Amount of fragmentation (internal and external)</a:t>
            </a:r>
            <a:br>
              <a:rPr lang="en-US" sz="1969" dirty="0"/>
            </a:br>
            <a:r>
              <a:rPr lang="en-US" sz="1969" dirty="0"/>
              <a:t>	 – free space that can’t be used</a:t>
            </a:r>
          </a:p>
          <a:p>
            <a:pPr lvl="1">
              <a:lnSpc>
                <a:spcPct val="90000"/>
              </a:lnSpc>
            </a:pPr>
            <a:r>
              <a:rPr lang="en-US" sz="1969" dirty="0"/>
              <a:t>Ability to grow file over time?</a:t>
            </a:r>
          </a:p>
          <a:p>
            <a:pPr lvl="1">
              <a:lnSpc>
                <a:spcPct val="90000"/>
              </a:lnSpc>
            </a:pPr>
            <a:r>
              <a:rPr lang="en-US" sz="1969" dirty="0"/>
              <a:t>Performance of sequential accesses (contiguous layout)?</a:t>
            </a:r>
          </a:p>
          <a:p>
            <a:pPr lvl="1">
              <a:lnSpc>
                <a:spcPct val="90000"/>
              </a:lnSpc>
            </a:pPr>
            <a:r>
              <a:rPr lang="en-US" sz="1969" dirty="0"/>
              <a:t>Speed to find data blocks for random accesses?</a:t>
            </a:r>
          </a:p>
          <a:p>
            <a:pPr lvl="1">
              <a:lnSpc>
                <a:spcPct val="90000"/>
              </a:lnSpc>
            </a:pPr>
            <a:r>
              <a:rPr lang="en-US" sz="1969" dirty="0"/>
              <a:t>Wasted space for meta-data overhead (everything that isn’t data)?</a:t>
            </a:r>
          </a:p>
          <a:p>
            <a:pPr lvl="2">
              <a:lnSpc>
                <a:spcPct val="90000"/>
              </a:lnSpc>
            </a:pPr>
            <a:r>
              <a:rPr lang="en-US" sz="1758" dirty="0"/>
              <a:t>Meta-data must be stored persistently too!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39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FE4B6604-B1F0-DE40-A94C-69F6515940E6}"/>
              </a:ext>
            </a:extLst>
          </p:cNvPr>
          <p:cNvGrpSpPr/>
          <p:nvPr/>
        </p:nvGrpSpPr>
        <p:grpSpPr>
          <a:xfrm>
            <a:off x="4819512" y="3244078"/>
            <a:ext cx="3200400" cy="457200"/>
            <a:chOff x="4660053" y="4604832"/>
            <a:chExt cx="4551680" cy="650240"/>
          </a:xfrm>
        </p:grpSpPr>
        <p:sp>
          <p:nvSpPr>
            <p:cNvPr id="33" name="Rectangle 12">
              <a:extLst>
                <a:ext uri="{FF2B5EF4-FFF2-40B4-BE49-F238E27FC236}">
                  <a16:creationId xmlns:a16="http://schemas.microsoft.com/office/drawing/2014/main" id="{48754633-163D-DD4D-B7B6-3953DAE9C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053" y="4604832"/>
              <a:ext cx="650240" cy="650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4" name="Rectangle 14">
              <a:extLst>
                <a:ext uri="{FF2B5EF4-FFF2-40B4-BE49-F238E27FC236}">
                  <a16:creationId xmlns:a16="http://schemas.microsoft.com/office/drawing/2014/main" id="{999026AA-B113-054F-AFEC-A2796C480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0293" y="4604832"/>
              <a:ext cx="650240" cy="650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15">
              <a:extLst>
                <a:ext uri="{FF2B5EF4-FFF2-40B4-BE49-F238E27FC236}">
                  <a16:creationId xmlns:a16="http://schemas.microsoft.com/office/drawing/2014/main" id="{032C739D-1977-7845-AA66-9B0DC039D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0533" y="4604832"/>
              <a:ext cx="650240" cy="650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16">
              <a:extLst>
                <a:ext uri="{FF2B5EF4-FFF2-40B4-BE49-F238E27FC236}">
                  <a16:creationId xmlns:a16="http://schemas.microsoft.com/office/drawing/2014/main" id="{FBB67C79-BA48-174E-90E5-427B07032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773" y="4604832"/>
              <a:ext cx="650240" cy="650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7" name="Rectangle 17">
              <a:extLst>
                <a:ext uri="{FF2B5EF4-FFF2-40B4-BE49-F238E27FC236}">
                  <a16:creationId xmlns:a16="http://schemas.microsoft.com/office/drawing/2014/main" id="{B6F611F3-3E70-B747-9345-714371231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1013" y="4604832"/>
              <a:ext cx="650240" cy="650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8" name="Rectangle 19">
              <a:extLst>
                <a:ext uri="{FF2B5EF4-FFF2-40B4-BE49-F238E27FC236}">
                  <a16:creationId xmlns:a16="http://schemas.microsoft.com/office/drawing/2014/main" id="{EC3AE6B9-2AEE-6447-BB18-DBFB77C3B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1253" y="4604832"/>
              <a:ext cx="650240" cy="650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20">
              <a:extLst>
                <a:ext uri="{FF2B5EF4-FFF2-40B4-BE49-F238E27FC236}">
                  <a16:creationId xmlns:a16="http://schemas.microsoft.com/office/drawing/2014/main" id="{46EA592B-F204-634B-AC5C-92A3B7BF3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1493" y="4604832"/>
              <a:ext cx="650240" cy="650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Contiguous Allocation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485173"/>
            <a:ext cx="8534400" cy="17526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dirty="0"/>
              <a:t>Allocate each file to contiguous sectors on disk</a:t>
            </a:r>
          </a:p>
          <a:p>
            <a:pPr lvl="1">
              <a:lnSpc>
                <a:spcPct val="90000"/>
              </a:lnSpc>
            </a:pPr>
            <a:r>
              <a:rPr lang="en-US" sz="1969" dirty="0">
                <a:solidFill>
                  <a:schemeClr val="tx1"/>
                </a:solidFill>
              </a:rPr>
              <a:t>Meta-data: </a:t>
            </a:r>
          </a:p>
          <a:p>
            <a:pPr lvl="1">
              <a:lnSpc>
                <a:spcPct val="90000"/>
              </a:lnSpc>
            </a:pPr>
            <a:r>
              <a:rPr lang="en-US" sz="1969" dirty="0">
                <a:solidFill>
                  <a:schemeClr val="tx1"/>
                </a:solidFill>
              </a:rPr>
              <a:t>OS allocates by finding sufficient free space</a:t>
            </a:r>
          </a:p>
          <a:p>
            <a:pPr lvl="2">
              <a:lnSpc>
                <a:spcPct val="90000"/>
              </a:lnSpc>
            </a:pPr>
            <a:r>
              <a:rPr lang="en-US" sz="1828" dirty="0"/>
              <a:t>Must predict future size of file; Should space be reserved?</a:t>
            </a:r>
          </a:p>
          <a:p>
            <a:pPr lvl="1">
              <a:lnSpc>
                <a:spcPct val="90000"/>
              </a:lnSpc>
            </a:pPr>
            <a:r>
              <a:rPr lang="en-US" sz="1969" dirty="0">
                <a:solidFill>
                  <a:schemeClr val="tx1"/>
                </a:solidFill>
              </a:rPr>
              <a:t>Example: IBM OS/360</a:t>
            </a:r>
          </a:p>
        </p:txBody>
      </p:sp>
      <p:sp>
        <p:nvSpPr>
          <p:cNvPr id="359429" name="Rectangle 5"/>
          <p:cNvSpPr>
            <a:spLocks noChangeArrowheads="1"/>
          </p:cNvSpPr>
          <p:nvPr/>
        </p:nvSpPr>
        <p:spPr bwMode="auto">
          <a:xfrm>
            <a:off x="2057400" y="3237773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430" name="Rectangle 6"/>
          <p:cNvSpPr>
            <a:spLocks noChangeArrowheads="1"/>
          </p:cNvSpPr>
          <p:nvPr/>
        </p:nvSpPr>
        <p:spPr bwMode="auto">
          <a:xfrm>
            <a:off x="2514600" y="3237773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431" name="Rectangle 7"/>
          <p:cNvSpPr>
            <a:spLocks noChangeArrowheads="1"/>
          </p:cNvSpPr>
          <p:nvPr/>
        </p:nvSpPr>
        <p:spPr bwMode="auto">
          <a:xfrm>
            <a:off x="2971800" y="3237773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59434" name="Rectangle 10"/>
          <p:cNvSpPr>
            <a:spLocks noChangeArrowheads="1"/>
          </p:cNvSpPr>
          <p:nvPr/>
        </p:nvSpPr>
        <p:spPr bwMode="auto">
          <a:xfrm>
            <a:off x="3429000" y="3237773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59435" name="Rectangle 11"/>
          <p:cNvSpPr>
            <a:spLocks noChangeArrowheads="1"/>
          </p:cNvSpPr>
          <p:nvPr/>
        </p:nvSpPr>
        <p:spPr bwMode="auto">
          <a:xfrm>
            <a:off x="3886200" y="3237773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59437" name="Rectangle 13"/>
          <p:cNvSpPr>
            <a:spLocks noChangeArrowheads="1"/>
          </p:cNvSpPr>
          <p:nvPr/>
        </p:nvSpPr>
        <p:spPr bwMode="auto">
          <a:xfrm>
            <a:off x="4343400" y="3237773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B41E92E-D74F-F545-ACD7-ADADF4D026AE}"/>
              </a:ext>
            </a:extLst>
          </p:cNvPr>
          <p:cNvGrpSpPr/>
          <p:nvPr/>
        </p:nvGrpSpPr>
        <p:grpSpPr>
          <a:xfrm>
            <a:off x="4800600" y="3237773"/>
            <a:ext cx="3200400" cy="457200"/>
            <a:chOff x="4660053" y="4604832"/>
            <a:chExt cx="4551680" cy="650240"/>
          </a:xfrm>
        </p:grpSpPr>
        <p:sp>
          <p:nvSpPr>
            <p:cNvPr id="359436" name="Rectangle 12"/>
            <p:cNvSpPr>
              <a:spLocks noChangeArrowheads="1"/>
            </p:cNvSpPr>
            <p:nvPr/>
          </p:nvSpPr>
          <p:spPr bwMode="auto">
            <a:xfrm>
              <a:off x="4660053" y="4604832"/>
              <a:ext cx="650240" cy="650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59438" name="Rectangle 14"/>
            <p:cNvSpPr>
              <a:spLocks noChangeArrowheads="1"/>
            </p:cNvSpPr>
            <p:nvPr/>
          </p:nvSpPr>
          <p:spPr bwMode="auto">
            <a:xfrm>
              <a:off x="5310293" y="4604832"/>
              <a:ext cx="650240" cy="650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59439" name="Rectangle 15"/>
            <p:cNvSpPr>
              <a:spLocks noChangeArrowheads="1"/>
            </p:cNvSpPr>
            <p:nvPr/>
          </p:nvSpPr>
          <p:spPr bwMode="auto">
            <a:xfrm>
              <a:off x="5960533" y="4604832"/>
              <a:ext cx="650240" cy="650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59440" name="Rectangle 16"/>
            <p:cNvSpPr>
              <a:spLocks noChangeArrowheads="1"/>
            </p:cNvSpPr>
            <p:nvPr/>
          </p:nvSpPr>
          <p:spPr bwMode="auto">
            <a:xfrm>
              <a:off x="6610773" y="4604832"/>
              <a:ext cx="650240" cy="650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59441" name="Rectangle 17"/>
            <p:cNvSpPr>
              <a:spLocks noChangeArrowheads="1"/>
            </p:cNvSpPr>
            <p:nvPr/>
          </p:nvSpPr>
          <p:spPr bwMode="auto">
            <a:xfrm>
              <a:off x="7261013" y="4604832"/>
              <a:ext cx="650240" cy="650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59443" name="Rectangle 19"/>
            <p:cNvSpPr>
              <a:spLocks noChangeArrowheads="1"/>
            </p:cNvSpPr>
            <p:nvPr/>
          </p:nvSpPr>
          <p:spPr bwMode="auto">
            <a:xfrm>
              <a:off x="7911253" y="4604832"/>
              <a:ext cx="650240" cy="650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59444" name="Rectangle 20"/>
            <p:cNvSpPr>
              <a:spLocks noChangeArrowheads="1"/>
            </p:cNvSpPr>
            <p:nvPr/>
          </p:nvSpPr>
          <p:spPr bwMode="auto">
            <a:xfrm>
              <a:off x="8561493" y="4604832"/>
              <a:ext cx="650240" cy="650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C</a:t>
              </a:r>
            </a:p>
          </p:txBody>
        </p:sp>
      </p:grpSp>
      <p:sp>
        <p:nvSpPr>
          <p:cNvPr id="359446" name="Rectangle 22"/>
          <p:cNvSpPr>
            <a:spLocks noChangeArrowheads="1"/>
          </p:cNvSpPr>
          <p:nvPr/>
        </p:nvSpPr>
        <p:spPr bwMode="auto">
          <a:xfrm>
            <a:off x="8001000" y="3237773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447" name="Rectangle 23"/>
          <p:cNvSpPr>
            <a:spLocks noChangeArrowheads="1"/>
          </p:cNvSpPr>
          <p:nvPr/>
        </p:nvSpPr>
        <p:spPr bwMode="auto">
          <a:xfrm>
            <a:off x="8458200" y="3237773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600200" y="4114800"/>
            <a:ext cx="4800600" cy="2337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>
              <a:lnSpc>
                <a:spcPct val="90000"/>
              </a:lnSpc>
            </a:pPr>
            <a:r>
              <a:rPr lang="en-US" dirty="0">
                <a:latin typeface="Helvetica" pitchFamily="2" charset="0"/>
              </a:rPr>
              <a:t>Fragmentation (internal and external)?</a:t>
            </a:r>
          </a:p>
          <a:p>
            <a:pPr lvl="1" algn="l">
              <a:lnSpc>
                <a:spcPct val="90000"/>
              </a:lnSpc>
            </a:pPr>
            <a:endParaRPr lang="en-US" dirty="0">
              <a:latin typeface="Helvetica" pitchFamily="2" charset="0"/>
            </a:endParaRPr>
          </a:p>
          <a:p>
            <a:pPr lvl="1" algn="l">
              <a:lnSpc>
                <a:spcPct val="90000"/>
              </a:lnSpc>
            </a:pPr>
            <a:r>
              <a:rPr lang="en-US" dirty="0">
                <a:latin typeface="Helvetica" pitchFamily="2" charset="0"/>
              </a:rPr>
              <a:t>Ability to grow file over time?</a:t>
            </a:r>
          </a:p>
          <a:p>
            <a:pPr lvl="1" algn="l">
              <a:lnSpc>
                <a:spcPct val="90000"/>
              </a:lnSpc>
            </a:pPr>
            <a:endParaRPr lang="en-US" dirty="0">
              <a:latin typeface="Helvetica" pitchFamily="2" charset="0"/>
            </a:endParaRPr>
          </a:p>
          <a:p>
            <a:pPr lvl="1" algn="l">
              <a:lnSpc>
                <a:spcPct val="90000"/>
              </a:lnSpc>
            </a:pPr>
            <a:r>
              <a:rPr lang="en-US" dirty="0">
                <a:latin typeface="Helvetica" pitchFamily="2" charset="0"/>
              </a:rPr>
              <a:t>Seek cost for sequential accesses?</a:t>
            </a:r>
          </a:p>
          <a:p>
            <a:pPr lvl="1" algn="l">
              <a:lnSpc>
                <a:spcPct val="90000"/>
              </a:lnSpc>
            </a:pPr>
            <a:endParaRPr lang="en-US" dirty="0">
              <a:latin typeface="Helvetica" pitchFamily="2" charset="0"/>
            </a:endParaRPr>
          </a:p>
          <a:p>
            <a:pPr lvl="1" algn="l">
              <a:lnSpc>
                <a:spcPct val="90000"/>
              </a:lnSpc>
            </a:pPr>
            <a:r>
              <a:rPr lang="en-US" dirty="0">
                <a:latin typeface="Helvetica" pitchFamily="2" charset="0"/>
              </a:rPr>
              <a:t>Speed to calculate random accesses?</a:t>
            </a:r>
          </a:p>
          <a:p>
            <a:pPr lvl="1" algn="l">
              <a:lnSpc>
                <a:spcPct val="90000"/>
              </a:lnSpc>
            </a:pPr>
            <a:endParaRPr lang="en-US" dirty="0">
              <a:latin typeface="Helvetica" pitchFamily="2" charset="0"/>
            </a:endParaRPr>
          </a:p>
          <a:p>
            <a:pPr lvl="1" algn="l">
              <a:lnSpc>
                <a:spcPct val="90000"/>
              </a:lnSpc>
            </a:pPr>
            <a:r>
              <a:rPr lang="en-US" dirty="0">
                <a:latin typeface="Helvetica" pitchFamily="2" charset="0"/>
              </a:rPr>
              <a:t>Wasted space for meta-data?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995805" y="6296166"/>
            <a:ext cx="3794629" cy="342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12" lvl="1" indent="-285736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Helvetica" pitchFamily="2" charset="0"/>
                <a:ea typeface="ＭＳ Ｐゴシック" charset="-128"/>
              </a:rPr>
              <a:t>+ Little overhead for meta-data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995805" y="5139160"/>
            <a:ext cx="4572000" cy="342979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12" lvl="1" indent="-285736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Helvetica" pitchFamily="2" charset="0"/>
                <a:ea typeface="ＭＳ Ｐゴシック" charset="-128"/>
              </a:rPr>
              <a:t>+ Excellent performance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995805" y="5724508"/>
            <a:ext cx="4572000" cy="342979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12" lvl="1" indent="-285736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Helvetica" pitchFamily="2" charset="0"/>
                <a:ea typeface="ＭＳ Ｐゴシック" charset="-128"/>
              </a:rPr>
              <a:t>+ Simple calculation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995805" y="4114800"/>
            <a:ext cx="6076746" cy="34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12" indent="-285736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Helvetica" pitchFamily="2" charset="0"/>
                <a:ea typeface="ＭＳ Ｐゴシック" charset="-128"/>
              </a:rPr>
              <a:t>- Horrible external </a:t>
            </a:r>
            <a:r>
              <a:rPr lang="en-US" dirty="0" err="1">
                <a:latin typeface="Helvetica" pitchFamily="2" charset="0"/>
                <a:ea typeface="ＭＳ Ｐゴシック" charset="-128"/>
              </a:rPr>
              <a:t>frag</a:t>
            </a:r>
            <a:r>
              <a:rPr lang="en-US" dirty="0">
                <a:latin typeface="Helvetica" pitchFamily="2" charset="0"/>
                <a:ea typeface="ＭＳ Ｐゴシック" charset="-128"/>
              </a:rPr>
              <a:t>  (needs periodic compaction)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995805" y="4603417"/>
            <a:ext cx="4572000" cy="342979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12" lvl="1" indent="-285736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Helvetica" pitchFamily="2" charset="0"/>
                <a:ea typeface="ＭＳ Ｐゴシック" charset="-128"/>
              </a:rPr>
              <a:t>- May not be able to without moving </a:t>
            </a:r>
          </a:p>
        </p:txBody>
      </p:sp>
      <p:sp>
        <p:nvSpPr>
          <p:cNvPr id="3" name="Rectangle 2"/>
          <p:cNvSpPr/>
          <p:nvPr/>
        </p:nvSpPr>
        <p:spPr>
          <a:xfrm>
            <a:off x="3568147" y="1855084"/>
            <a:ext cx="3871573" cy="3650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sz="1969" dirty="0">
                <a:latin typeface="Arial" panose="020B0604020202020204" pitchFamily="34" charset="0"/>
                <a:cs typeface="Arial" panose="020B0604020202020204" pitchFamily="34" charset="0"/>
              </a:rPr>
              <a:t>Starting block and size of file</a:t>
            </a: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8915400" y="3238583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23"/>
          <p:cNvSpPr>
            <a:spLocks noChangeArrowheads="1"/>
          </p:cNvSpPr>
          <p:nvPr/>
        </p:nvSpPr>
        <p:spPr bwMode="auto">
          <a:xfrm>
            <a:off x="9372600" y="3238583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1614487" y="3232853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23"/>
          <p:cNvSpPr>
            <a:spLocks noChangeArrowheads="1"/>
          </p:cNvSpPr>
          <p:nvPr/>
        </p:nvSpPr>
        <p:spPr bwMode="auto">
          <a:xfrm>
            <a:off x="9815512" y="3232853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5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# of Extents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514293"/>
            <a:ext cx="8458200" cy="99060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  <a:buNone/>
            </a:pPr>
            <a:r>
              <a:rPr lang="en-US" dirty="0"/>
              <a:t>Allocate multiple contiguous regions (extents) per file</a:t>
            </a:r>
          </a:p>
          <a:p>
            <a:pPr lvl="1">
              <a:lnSpc>
                <a:spcPct val="90000"/>
              </a:lnSpc>
            </a:pPr>
            <a:r>
              <a:rPr lang="en-US" sz="1969" dirty="0">
                <a:solidFill>
                  <a:schemeClr val="tx1"/>
                </a:solidFill>
              </a:rPr>
              <a:t>Meta-data:</a:t>
            </a:r>
          </a:p>
        </p:txBody>
      </p:sp>
      <p:sp>
        <p:nvSpPr>
          <p:cNvPr id="360452" name="Rectangle 4"/>
          <p:cNvSpPr>
            <a:spLocks noChangeArrowheads="1"/>
          </p:cNvSpPr>
          <p:nvPr/>
        </p:nvSpPr>
        <p:spPr bwMode="auto">
          <a:xfrm>
            <a:off x="6794205" y="3222726"/>
            <a:ext cx="3624558" cy="3382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pPr marL="742912" lvl="1" indent="-285736">
              <a:lnSpc>
                <a:spcPct val="90000"/>
              </a:lnSpc>
              <a:spcBef>
                <a:spcPct val="20000"/>
              </a:spcBef>
              <a:buFont typeface="Times" charset="0"/>
              <a:buChar char="•"/>
            </a:pPr>
            <a:endParaRPr lang="en-US" sz="1969" dirty="0">
              <a:ea typeface="ＭＳ Ｐゴシック" charset="-128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2074863" y="3313526"/>
            <a:ext cx="6858000" cy="457200"/>
            <a:chOff x="783450" y="3684693"/>
            <a:chExt cx="9753600" cy="650240"/>
          </a:xfrm>
        </p:grpSpPr>
        <p:sp>
          <p:nvSpPr>
            <p:cNvPr id="360454" name="Rectangle 6"/>
            <p:cNvSpPr>
              <a:spLocks noChangeArrowheads="1"/>
            </p:cNvSpPr>
            <p:nvPr/>
          </p:nvSpPr>
          <p:spPr bwMode="auto">
            <a:xfrm>
              <a:off x="783450" y="3684693"/>
              <a:ext cx="650240" cy="650240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9" tIns="45719" rIns="91439" bIns="45719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360456" name="Rectangle 8"/>
            <p:cNvSpPr>
              <a:spLocks noChangeArrowheads="1"/>
            </p:cNvSpPr>
            <p:nvPr/>
          </p:nvSpPr>
          <p:spPr bwMode="auto">
            <a:xfrm>
              <a:off x="2083930" y="3684693"/>
              <a:ext cx="650240" cy="650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9" tIns="45719" rIns="91439" bIns="45719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60457" name="Rectangle 9"/>
            <p:cNvSpPr>
              <a:spLocks noChangeArrowheads="1"/>
            </p:cNvSpPr>
            <p:nvPr/>
          </p:nvSpPr>
          <p:spPr bwMode="auto">
            <a:xfrm>
              <a:off x="2734170" y="3684693"/>
              <a:ext cx="650240" cy="650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9" tIns="45719" rIns="91439" bIns="45719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60458" name="Rectangle 10"/>
            <p:cNvSpPr>
              <a:spLocks noChangeArrowheads="1"/>
            </p:cNvSpPr>
            <p:nvPr/>
          </p:nvSpPr>
          <p:spPr bwMode="auto">
            <a:xfrm>
              <a:off x="3384410" y="3684693"/>
              <a:ext cx="650240" cy="650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9" tIns="45719" rIns="91439" bIns="45719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60459" name="Rectangle 11"/>
            <p:cNvSpPr>
              <a:spLocks noChangeArrowheads="1"/>
            </p:cNvSpPr>
            <p:nvPr/>
          </p:nvSpPr>
          <p:spPr bwMode="auto">
            <a:xfrm>
              <a:off x="4684890" y="3684693"/>
              <a:ext cx="650240" cy="650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9" tIns="45719" rIns="91439" bIns="45719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0461" name="Rectangle 13"/>
            <p:cNvSpPr>
              <a:spLocks noChangeArrowheads="1"/>
            </p:cNvSpPr>
            <p:nvPr/>
          </p:nvSpPr>
          <p:spPr bwMode="auto">
            <a:xfrm>
              <a:off x="5335130" y="3684693"/>
              <a:ext cx="650240" cy="650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9" tIns="45719" rIns="91439" bIns="45719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0462" name="Rectangle 14"/>
            <p:cNvSpPr>
              <a:spLocks noChangeArrowheads="1"/>
            </p:cNvSpPr>
            <p:nvPr/>
          </p:nvSpPr>
          <p:spPr bwMode="auto">
            <a:xfrm>
              <a:off x="5985370" y="3684693"/>
              <a:ext cx="650240" cy="650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9" tIns="45719" rIns="91439" bIns="45719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0463" name="Rectangle 15"/>
            <p:cNvSpPr>
              <a:spLocks noChangeArrowheads="1"/>
            </p:cNvSpPr>
            <p:nvPr/>
          </p:nvSpPr>
          <p:spPr bwMode="auto">
            <a:xfrm>
              <a:off x="6635610" y="3684693"/>
              <a:ext cx="650240" cy="650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9" tIns="45719" rIns="91439" bIns="45719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0464" name="Rectangle 16"/>
            <p:cNvSpPr>
              <a:spLocks noChangeArrowheads="1"/>
            </p:cNvSpPr>
            <p:nvPr/>
          </p:nvSpPr>
          <p:spPr bwMode="auto">
            <a:xfrm>
              <a:off x="7285850" y="3684693"/>
              <a:ext cx="650240" cy="650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9" tIns="45719" rIns="91439" bIns="45719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60465" name="Rectangle 17"/>
            <p:cNvSpPr>
              <a:spLocks noChangeArrowheads="1"/>
            </p:cNvSpPr>
            <p:nvPr/>
          </p:nvSpPr>
          <p:spPr bwMode="auto">
            <a:xfrm>
              <a:off x="7936090" y="3684693"/>
              <a:ext cx="650240" cy="650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9" tIns="45719" rIns="91439" bIns="45719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60466" name="Rectangle 18"/>
            <p:cNvSpPr>
              <a:spLocks noChangeArrowheads="1"/>
            </p:cNvSpPr>
            <p:nvPr/>
          </p:nvSpPr>
          <p:spPr bwMode="auto">
            <a:xfrm>
              <a:off x="8586330" y="3684693"/>
              <a:ext cx="650240" cy="650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9" tIns="45719" rIns="91439" bIns="45719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60485" name="Rectangle 37"/>
            <p:cNvSpPr>
              <a:spLocks noChangeArrowheads="1"/>
            </p:cNvSpPr>
            <p:nvPr/>
          </p:nvSpPr>
          <p:spPr bwMode="auto">
            <a:xfrm>
              <a:off x="9236570" y="3684693"/>
              <a:ext cx="650240" cy="650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9" tIns="45719" rIns="91439" bIns="45719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0486" name="Rectangle 38"/>
            <p:cNvSpPr>
              <a:spLocks noChangeArrowheads="1"/>
            </p:cNvSpPr>
            <p:nvPr/>
          </p:nvSpPr>
          <p:spPr bwMode="auto">
            <a:xfrm>
              <a:off x="9886810" y="3684693"/>
              <a:ext cx="650240" cy="650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9" tIns="45719" rIns="91439" bIns="45719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0488" name="Rectangle 40"/>
            <p:cNvSpPr>
              <a:spLocks noChangeArrowheads="1"/>
            </p:cNvSpPr>
            <p:nvPr/>
          </p:nvSpPr>
          <p:spPr bwMode="auto">
            <a:xfrm>
              <a:off x="1433690" y="3684693"/>
              <a:ext cx="650240" cy="650240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9" tIns="45719" rIns="91439" bIns="45719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360489" name="Rectangle 41"/>
            <p:cNvSpPr>
              <a:spLocks noChangeArrowheads="1"/>
            </p:cNvSpPr>
            <p:nvPr/>
          </p:nvSpPr>
          <p:spPr bwMode="auto">
            <a:xfrm>
              <a:off x="4034650" y="3684693"/>
              <a:ext cx="650240" cy="650240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9" tIns="45719" rIns="91439" bIns="45719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D</a:t>
              </a:r>
            </a:p>
          </p:txBody>
        </p:sp>
      </p:grpSp>
      <p:grpSp>
        <p:nvGrpSpPr>
          <p:cNvPr id="20" name="Group 25"/>
          <p:cNvGrpSpPr>
            <a:grpSpLocks/>
          </p:cNvGrpSpPr>
          <p:nvPr/>
        </p:nvGrpSpPr>
        <p:grpSpPr bwMode="auto">
          <a:xfrm>
            <a:off x="2074863" y="2594009"/>
            <a:ext cx="6858000" cy="457200"/>
            <a:chOff x="336" y="1920"/>
            <a:chExt cx="4320" cy="288"/>
          </a:xfrm>
        </p:grpSpPr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336" y="1920"/>
              <a:ext cx="28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22" name="Rectangle 6"/>
            <p:cNvSpPr>
              <a:spLocks noChangeArrowheads="1"/>
            </p:cNvSpPr>
            <p:nvPr/>
          </p:nvSpPr>
          <p:spPr bwMode="auto">
            <a:xfrm>
              <a:off x="624" y="1920"/>
              <a:ext cx="28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912" y="1920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4" name="Rectangle 10"/>
            <p:cNvSpPr>
              <a:spLocks noChangeArrowheads="1"/>
            </p:cNvSpPr>
            <p:nvPr/>
          </p:nvSpPr>
          <p:spPr bwMode="auto">
            <a:xfrm>
              <a:off x="1200" y="1920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5" name="Rectangle 11"/>
            <p:cNvSpPr>
              <a:spLocks noChangeArrowheads="1"/>
            </p:cNvSpPr>
            <p:nvPr/>
          </p:nvSpPr>
          <p:spPr bwMode="auto">
            <a:xfrm>
              <a:off x="1488" y="1920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6" name="Rectangle 12"/>
            <p:cNvSpPr>
              <a:spLocks noChangeArrowheads="1"/>
            </p:cNvSpPr>
            <p:nvPr/>
          </p:nvSpPr>
          <p:spPr bwMode="auto">
            <a:xfrm>
              <a:off x="2064" y="1920"/>
              <a:ext cx="28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27" name="Rectangle 13"/>
            <p:cNvSpPr>
              <a:spLocks noChangeArrowheads="1"/>
            </p:cNvSpPr>
            <p:nvPr/>
          </p:nvSpPr>
          <p:spPr bwMode="auto">
            <a:xfrm>
              <a:off x="1776" y="1920"/>
              <a:ext cx="28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28" name="Rectangle 14"/>
            <p:cNvSpPr>
              <a:spLocks noChangeArrowheads="1"/>
            </p:cNvSpPr>
            <p:nvPr/>
          </p:nvSpPr>
          <p:spPr bwMode="auto">
            <a:xfrm>
              <a:off x="2352" y="1920"/>
              <a:ext cx="28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29" name="Rectangle 15"/>
            <p:cNvSpPr>
              <a:spLocks noChangeArrowheads="1"/>
            </p:cNvSpPr>
            <p:nvPr/>
          </p:nvSpPr>
          <p:spPr bwMode="auto">
            <a:xfrm>
              <a:off x="2640" y="1920"/>
              <a:ext cx="28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0" name="Rectangle 16"/>
            <p:cNvSpPr>
              <a:spLocks noChangeArrowheads="1"/>
            </p:cNvSpPr>
            <p:nvPr/>
          </p:nvSpPr>
          <p:spPr bwMode="auto">
            <a:xfrm>
              <a:off x="2928" y="1920"/>
              <a:ext cx="28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3216" y="1920"/>
              <a:ext cx="288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2" name="Rectangle 19"/>
            <p:cNvSpPr>
              <a:spLocks noChangeArrowheads="1"/>
            </p:cNvSpPr>
            <p:nvPr/>
          </p:nvSpPr>
          <p:spPr bwMode="auto">
            <a:xfrm>
              <a:off x="3504" y="1920"/>
              <a:ext cx="288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3" name="Rectangle 20"/>
            <p:cNvSpPr>
              <a:spLocks noChangeArrowheads="1"/>
            </p:cNvSpPr>
            <p:nvPr/>
          </p:nvSpPr>
          <p:spPr bwMode="auto">
            <a:xfrm>
              <a:off x="3792" y="1920"/>
              <a:ext cx="288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4" name="Rectangle 22"/>
            <p:cNvSpPr>
              <a:spLocks noChangeArrowheads="1"/>
            </p:cNvSpPr>
            <p:nvPr/>
          </p:nvSpPr>
          <p:spPr bwMode="auto">
            <a:xfrm>
              <a:off x="4080" y="1920"/>
              <a:ext cx="28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5" name="Rectangle 23"/>
            <p:cNvSpPr>
              <a:spLocks noChangeArrowheads="1"/>
            </p:cNvSpPr>
            <p:nvPr/>
          </p:nvSpPr>
          <p:spPr bwMode="auto">
            <a:xfrm>
              <a:off x="4368" y="1920"/>
              <a:ext cx="28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>
            <a:off x="1600200" y="4114800"/>
            <a:ext cx="4800600" cy="2337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>
              <a:lnSpc>
                <a:spcPct val="90000"/>
              </a:lnSpc>
            </a:pPr>
            <a:r>
              <a:rPr lang="en-US" dirty="0">
                <a:latin typeface="Helvetica" pitchFamily="2" charset="0"/>
              </a:rPr>
              <a:t>Fragmentation (internal and external)?</a:t>
            </a:r>
          </a:p>
          <a:p>
            <a:pPr lvl="1" algn="l">
              <a:lnSpc>
                <a:spcPct val="90000"/>
              </a:lnSpc>
            </a:pPr>
            <a:endParaRPr lang="en-US" dirty="0">
              <a:latin typeface="Helvetica" pitchFamily="2" charset="0"/>
            </a:endParaRPr>
          </a:p>
          <a:p>
            <a:pPr lvl="1" algn="l">
              <a:lnSpc>
                <a:spcPct val="90000"/>
              </a:lnSpc>
            </a:pPr>
            <a:r>
              <a:rPr lang="en-US" dirty="0">
                <a:latin typeface="Helvetica" pitchFamily="2" charset="0"/>
              </a:rPr>
              <a:t>Ability to grow file over time?</a:t>
            </a:r>
          </a:p>
          <a:p>
            <a:pPr lvl="1" algn="l">
              <a:lnSpc>
                <a:spcPct val="90000"/>
              </a:lnSpc>
            </a:pPr>
            <a:endParaRPr lang="en-US" dirty="0">
              <a:latin typeface="Helvetica" pitchFamily="2" charset="0"/>
            </a:endParaRPr>
          </a:p>
          <a:p>
            <a:pPr lvl="1" algn="l">
              <a:lnSpc>
                <a:spcPct val="90000"/>
              </a:lnSpc>
            </a:pPr>
            <a:r>
              <a:rPr lang="en-US" dirty="0">
                <a:latin typeface="Helvetica" pitchFamily="2" charset="0"/>
              </a:rPr>
              <a:t>Seek cost for sequential accesses?</a:t>
            </a:r>
          </a:p>
          <a:p>
            <a:pPr lvl="1" algn="l">
              <a:lnSpc>
                <a:spcPct val="90000"/>
              </a:lnSpc>
            </a:pPr>
            <a:endParaRPr lang="en-US" dirty="0">
              <a:latin typeface="Helvetica" pitchFamily="2" charset="0"/>
            </a:endParaRPr>
          </a:p>
          <a:p>
            <a:pPr lvl="1" algn="l">
              <a:lnSpc>
                <a:spcPct val="90000"/>
              </a:lnSpc>
            </a:pPr>
            <a:r>
              <a:rPr lang="en-US" dirty="0">
                <a:latin typeface="Helvetica" pitchFamily="2" charset="0"/>
              </a:rPr>
              <a:t>Speed to calculate random accesses?</a:t>
            </a:r>
          </a:p>
          <a:p>
            <a:pPr lvl="1" algn="l">
              <a:lnSpc>
                <a:spcPct val="90000"/>
              </a:lnSpc>
            </a:pPr>
            <a:endParaRPr lang="en-US" dirty="0">
              <a:latin typeface="Helvetica" pitchFamily="2" charset="0"/>
            </a:endParaRPr>
          </a:p>
          <a:p>
            <a:pPr lvl="1" algn="l">
              <a:lnSpc>
                <a:spcPct val="90000"/>
              </a:lnSpc>
            </a:pPr>
            <a:r>
              <a:rPr lang="en-US" dirty="0">
                <a:latin typeface="Helvetica" pitchFamily="2" charset="0"/>
              </a:rPr>
              <a:t>Wasted space for meta-data?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995805" y="6296166"/>
            <a:ext cx="4281941" cy="342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12" lvl="1" indent="-285736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Helvetica" pitchFamily="2" charset="0"/>
                <a:ea typeface="ＭＳ Ｐゴシック" charset="-128"/>
              </a:rPr>
              <a:t>+ Still small overhead for meta-data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995805" y="5139160"/>
            <a:ext cx="4572000" cy="342979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12" lvl="1" indent="-285736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Helvetica" pitchFamily="2" charset="0"/>
                <a:ea typeface="ＭＳ Ｐゴシック" charset="-128"/>
              </a:rPr>
              <a:t>+ Still good performance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995805" y="5724508"/>
            <a:ext cx="4572000" cy="342979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12" lvl="1" indent="-285736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Helvetica" pitchFamily="2" charset="0"/>
                <a:ea typeface="ＭＳ Ｐゴシック" charset="-128"/>
              </a:rPr>
              <a:t>+ Still simple calculation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995805" y="4114800"/>
            <a:ext cx="4572000" cy="342979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12" indent="-285736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Helvetica" pitchFamily="2" charset="0"/>
                <a:ea typeface="ＭＳ Ｐゴシック" charset="-128"/>
              </a:rPr>
              <a:t>- Helps external fragmentation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995805" y="4603417"/>
            <a:ext cx="4572000" cy="342979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12" lvl="1" indent="-285736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Helvetica" pitchFamily="2" charset="0"/>
                <a:ea typeface="ＭＳ Ｐゴシック" charset="-128"/>
              </a:rPr>
              <a:t>- Can grow (until run out of extents)</a:t>
            </a:r>
          </a:p>
        </p:txBody>
      </p:sp>
      <p:sp>
        <p:nvSpPr>
          <p:cNvPr id="2" name="Rectangle 1"/>
          <p:cNvSpPr/>
          <p:nvPr/>
        </p:nvSpPr>
        <p:spPr>
          <a:xfrm>
            <a:off x="3334462" y="1881869"/>
            <a:ext cx="58169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Small array (2-6) designating each extent 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Each entry: starting block and size</a:t>
            </a:r>
          </a:p>
        </p:txBody>
      </p:sp>
    </p:spTree>
    <p:extLst>
      <p:ext uri="{BB962C8B-B14F-4D97-AF65-F5344CB8AC3E}">
        <p14:creationId xmlns:p14="http://schemas.microsoft.com/office/powerpoint/2010/main" val="260534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2" grpId="0"/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</a:ln>
      </a:spPr>
      <a:bodyPr rtlCol="0" anchor="ctr"/>
      <a:lstStyle>
        <a:defPPr algn="ctr">
          <a:defRPr sz="3200" dirty="0" smtClean="0">
            <a:solidFill>
              <a:schemeClr val="tx1"/>
            </a:solidFill>
            <a:latin typeface="Helvetica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3200"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3700</TotalTime>
  <Words>1808</Words>
  <Application>Microsoft Macintosh PowerPoint</Application>
  <PresentationFormat>Widescreen</PresentationFormat>
  <Paragraphs>427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Helvetica</vt:lpstr>
      <vt:lpstr>Menlo</vt:lpstr>
      <vt:lpstr>Times</vt:lpstr>
      <vt:lpstr>Office Theme</vt:lpstr>
      <vt:lpstr>PowerPoint Presentation</vt:lpstr>
      <vt:lpstr>PowerPoint Presentation</vt:lpstr>
      <vt:lpstr>Efficiency</vt:lpstr>
      <vt:lpstr>Write Buffering</vt:lpstr>
      <vt:lpstr>How to allocate file data to disk blocks?</vt:lpstr>
      <vt:lpstr>Disk layout of data matters!</vt:lpstr>
      <vt:lpstr>Allocation Strategies</vt:lpstr>
      <vt:lpstr>Contiguous Allocation</vt:lpstr>
      <vt:lpstr>Small # of Extents</vt:lpstr>
      <vt:lpstr>Linked Allocation</vt:lpstr>
      <vt:lpstr>File-Allocation Table (FAT)</vt:lpstr>
      <vt:lpstr>Example of a FAT</vt:lpstr>
      <vt:lpstr>File-Allocation Table (FAT)</vt:lpstr>
      <vt:lpstr>Indexed Allocation</vt:lpstr>
      <vt:lpstr>Multi-Level Indexing</vt:lpstr>
      <vt:lpstr>Flexible # of Extents</vt:lpstr>
      <vt:lpstr>Assume Multi-Level Indexing</vt:lpstr>
      <vt:lpstr>Summary/Future</vt:lpstr>
      <vt:lpstr>Crash Consistency</vt:lpstr>
      <vt:lpstr>Data Redundancy</vt:lpstr>
      <vt:lpstr>File System Redundancy Example</vt:lpstr>
      <vt:lpstr>Pros and CONs of Redundancy</vt:lpstr>
      <vt:lpstr>Consistency Examples</vt:lpstr>
      <vt:lpstr>Why is consistency challenging?</vt:lpstr>
      <vt:lpstr>Question for You…</vt:lpstr>
      <vt:lpstr>How can file system fix Inconsistencies?</vt:lpstr>
      <vt:lpstr>Fsck Checks</vt:lpstr>
      <vt:lpstr>Link Count (example 1)</vt:lpstr>
      <vt:lpstr>Link Count (example 1)</vt:lpstr>
      <vt:lpstr>Link Count (example 2)</vt:lpstr>
      <vt:lpstr>Link Count (example 2)</vt:lpstr>
      <vt:lpstr>Data Bitmap</vt:lpstr>
      <vt:lpstr>Data Bitmap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3598</cp:revision>
  <dcterms:created xsi:type="dcterms:W3CDTF">2019-01-23T03:40:12Z</dcterms:created>
  <dcterms:modified xsi:type="dcterms:W3CDTF">2023-12-06T18:24:42Z</dcterms:modified>
</cp:coreProperties>
</file>