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4" r:id="rId2"/>
    <p:sldId id="558" r:id="rId3"/>
    <p:sldId id="781" r:id="rId4"/>
    <p:sldId id="782" r:id="rId5"/>
    <p:sldId id="783" r:id="rId6"/>
    <p:sldId id="784" r:id="rId7"/>
    <p:sldId id="785" r:id="rId8"/>
    <p:sldId id="786" r:id="rId9"/>
    <p:sldId id="562" r:id="rId10"/>
    <p:sldId id="788" r:id="rId11"/>
    <p:sldId id="794" r:id="rId12"/>
    <p:sldId id="801" r:id="rId13"/>
    <p:sldId id="795" r:id="rId14"/>
    <p:sldId id="802" r:id="rId15"/>
    <p:sldId id="803" r:id="rId16"/>
    <p:sldId id="624" r:id="rId17"/>
    <p:sldId id="825" r:id="rId18"/>
    <p:sldId id="824" r:id="rId19"/>
    <p:sldId id="660" r:id="rId20"/>
    <p:sldId id="827" r:id="rId21"/>
    <p:sldId id="821" r:id="rId22"/>
    <p:sldId id="822" r:id="rId23"/>
    <p:sldId id="828" r:id="rId24"/>
    <p:sldId id="817" r:id="rId25"/>
    <p:sldId id="818" r:id="rId26"/>
    <p:sldId id="833" r:id="rId27"/>
    <p:sldId id="834" r:id="rId28"/>
    <p:sldId id="8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6"/>
    <p:restoredTop sz="94014"/>
  </p:normalViewPr>
  <p:slideViewPr>
    <p:cSldViewPr snapToGrid="0" snapToObjects="1">
      <p:cViewPr varScale="1">
        <p:scale>
          <a:sx n="133" d="100"/>
          <a:sy n="13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0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6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75025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7330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12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1055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12,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 Security</a:t>
            </a:r>
          </a:p>
          <a:p>
            <a:pPr algn="ctr"/>
            <a:r>
              <a:rPr lang="en-US" sz="4000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7" y="2928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851" y="4067175"/>
            <a:ext cx="9798423" cy="26938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Symmetric keys</a:t>
            </a:r>
            <a:r>
              <a:rPr lang="en-US" sz="2400" dirty="0"/>
              <a:t>: Bob and Alice share same (symmetric) key: 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Main techniques of symmetric key cryptography:</a:t>
            </a:r>
            <a:r>
              <a:rPr lang="en-US" sz="2400" i="1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Substitution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Permutation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i="1" u="sng" dirty="0">
                <a:solidFill>
                  <a:srgbClr val="C00000"/>
                </a:solidFill>
              </a:rPr>
              <a:t>Q: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how do Bob and Alice agree on key value?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070851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067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689350" y="1716089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666876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506789" y="2573339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532189" y="2582864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6624638" y="2571751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645276" y="2595564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4927601" y="2986089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3897314" y="2193926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762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8072439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5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6875464" y="1665289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7083425" y="2143126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1539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1420336" y="2654300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5272895" y="3055497"/>
            <a:ext cx="853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8213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28914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/>
          <a:lstStyle/>
          <a:p>
            <a:r>
              <a:rPr lang="en-US" dirty="0"/>
              <a:t>In reality: two parties may meet in person or communicate “out of band” to exchange shared key </a:t>
            </a:r>
          </a:p>
          <a:p>
            <a:r>
              <a:rPr lang="en-US" dirty="0"/>
              <a:t>But communicating parties may never meet in person</a:t>
            </a:r>
          </a:p>
          <a:p>
            <a:pPr lvl="1"/>
            <a:r>
              <a:rPr lang="en-US" dirty="0"/>
              <a:t>Example: An online retailer and customer</a:t>
            </a:r>
          </a:p>
          <a:p>
            <a:pPr lvl="1"/>
            <a:r>
              <a:rPr lang="en-US" dirty="0"/>
              <a:t>Much more common for a network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What if the shared secret is stolen?</a:t>
            </a:r>
          </a:p>
          <a:p>
            <a:pPr lvl="1"/>
            <a:r>
              <a:rPr lang="en-US" dirty="0"/>
              <a:t>All secret communications can now be decrypted and are visible</a:t>
            </a:r>
          </a:p>
          <a:p>
            <a:pPr lvl="1"/>
            <a:r>
              <a:rPr lang="en-US" dirty="0"/>
              <a:t>Including earlier ones that were encrypted using that secret</a:t>
            </a:r>
          </a:p>
          <a:p>
            <a:r>
              <a:rPr lang="en-US" dirty="0"/>
              <a:t>How to communicate without necessitating key exchange?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2233914" y="6124580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2156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820738" y="348094"/>
            <a:ext cx="7772400" cy="1143000"/>
          </a:xfrm>
        </p:spPr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5064" name="Rectangle 1"/>
          <p:cNvSpPr>
            <a:spLocks noChangeArrowheads="1"/>
          </p:cNvSpPr>
          <p:nvPr/>
        </p:nvSpPr>
        <p:spPr bwMode="auto">
          <a:xfrm>
            <a:off x="6277643" y="2142839"/>
            <a:ext cx="2449423" cy="473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1223991" y="1982349"/>
            <a:ext cx="10244109" cy="439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latin typeface="Helvetica" pitchFamily="2" charset="0"/>
              </a:rPr>
              <a:t>Sender and receiver do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not</a:t>
            </a:r>
            <a:r>
              <a:rPr lang="en-US" sz="3200" dirty="0">
                <a:latin typeface="Helvetica" pitchFamily="2" charset="0"/>
              </a:rPr>
              <a:t> share secret key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32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encryption key known to</a:t>
            </a:r>
            <a:r>
              <a:rPr lang="en-US" sz="32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all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3200" dirty="0">
                <a:latin typeface="Helvetica" pitchFamily="2" charset="0"/>
              </a:rPr>
              <a:t> decryption key known only to the receiver</a:t>
            </a:r>
            <a:endParaRPr lang="en-US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8356" y="434976"/>
            <a:ext cx="9303543" cy="1143000"/>
          </a:xfrm>
        </p:spPr>
        <p:txBody>
          <a:bodyPr>
            <a:normAutofit/>
          </a:bodyPr>
          <a:lstStyle/>
          <a:p>
            <a:r>
              <a:rPr lang="en-US" dirty="0"/>
              <a:t>Public key cryptography (</a:t>
            </a:r>
            <a:r>
              <a:rPr lang="en-US" dirty="0" err="1"/>
              <a:t>eg</a:t>
            </a:r>
            <a:r>
              <a:rPr lang="en-US" dirty="0"/>
              <a:t>: RSA)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341438" y="3865562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4" y="3081339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997826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3098801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8332789" y="3830639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7537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7681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7689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7994651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7546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7754938" y="2640014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7788276" y="2360614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8364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6F6C-85BC-E344-98E8-C7642709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 Merkle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FEAA-D28B-DC47-96D4-5DACDF4C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54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Alice and Bob agree on a </a:t>
            </a:r>
            <a:r>
              <a:rPr lang="en-US" dirty="0">
                <a:solidFill>
                  <a:srgbClr val="C00000"/>
                </a:solidFill>
              </a:rPr>
              <a:t>modulus p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base g</a:t>
            </a:r>
          </a:p>
          <a:p>
            <a:endParaRPr lang="en-US" dirty="0"/>
          </a:p>
          <a:p>
            <a:r>
              <a:rPr lang="en-US" dirty="0"/>
              <a:t>Alice chooses secret a, sends bob </a:t>
            </a:r>
            <a:r>
              <a:rPr lang="en-US" dirty="0">
                <a:solidFill>
                  <a:srgbClr val="C00000"/>
                </a:solidFill>
              </a:rPr>
              <a:t>A = </a:t>
            </a:r>
            <a:r>
              <a:rPr lang="en-US" dirty="0" err="1">
                <a:solidFill>
                  <a:srgbClr val="C00000"/>
                </a:solidFill>
              </a:rPr>
              <a:t>g</a:t>
            </a:r>
            <a:r>
              <a:rPr lang="en-US" baseline="30000" dirty="0" err="1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Bob chooses secret b, sends bob </a:t>
            </a:r>
            <a:r>
              <a:rPr lang="en-US" dirty="0">
                <a:solidFill>
                  <a:srgbClr val="C00000"/>
                </a:solidFill>
              </a:rPr>
              <a:t>B = </a:t>
            </a:r>
            <a:r>
              <a:rPr lang="en-US" dirty="0" err="1">
                <a:solidFill>
                  <a:srgbClr val="C00000"/>
                </a:solidFill>
              </a:rPr>
              <a:t>g</a:t>
            </a:r>
            <a:r>
              <a:rPr lang="en-US" baseline="30000" dirty="0" err="1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mob p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Alice computes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baseline="30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  <a:p>
            <a:r>
              <a:rPr lang="en-US" dirty="0"/>
              <a:t>Bob computes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30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8748-6393-D842-BD05-B19D7C323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common key computed by Alice and Bob the same?</a:t>
            </a:r>
          </a:p>
          <a:p>
            <a:endParaRPr lang="en-US" dirty="0"/>
          </a:p>
          <a:p>
            <a:r>
              <a:rPr lang="en-US" dirty="0"/>
              <a:t>In what sense is D-H-M key exchange secure?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AEB-E94F-E446-8B87-D03FB1B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vs. Symmetric key crypto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95189F-F7FD-4A44-9DA8-35272A249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54575"/>
          </a:xfrm>
        </p:spPr>
        <p:txBody>
          <a:bodyPr>
            <a:normAutofit/>
          </a:bodyPr>
          <a:lstStyle/>
          <a:p>
            <a:r>
              <a:rPr lang="en-US" dirty="0"/>
              <a:t>Public key crypto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Expensive to encrypt using just modular exponentiation operations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 need to exchange keys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8CFB3C-6D8B-BE44-9029-8DCAB98EA7D0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Symmetric key crypto</a:t>
            </a:r>
          </a:p>
          <a:p>
            <a:endParaRPr lang="en-US" dirty="0"/>
          </a:p>
          <a:p>
            <a:r>
              <a:rPr lang="en-US" dirty="0"/>
              <a:t>Encryption and decryption are fast</a:t>
            </a:r>
          </a:p>
          <a:p>
            <a:endParaRPr lang="en-US" dirty="0"/>
          </a:p>
          <a:p>
            <a:r>
              <a:rPr lang="en-US" dirty="0"/>
              <a:t>But need to solve the key exchange problem</a:t>
            </a:r>
          </a:p>
        </p:txBody>
      </p:sp>
    </p:spTree>
    <p:extLst>
      <p:ext uri="{BB962C8B-B14F-4D97-AF65-F5344CB8AC3E}">
        <p14:creationId xmlns:p14="http://schemas.microsoft.com/office/powerpoint/2010/main" val="38638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60B260E-638D-4186-BF84-349224616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22" y="457200"/>
            <a:ext cx="10239022" cy="869950"/>
          </a:xfrm>
        </p:spPr>
        <p:txBody>
          <a:bodyPr>
            <a:normAutofit/>
          </a:bodyPr>
          <a:lstStyle/>
          <a:p>
            <a:r>
              <a:rPr lang="en-US" altLang="en-US" dirty="0"/>
              <a:t>Crypto in practice: session keys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35335AB-8A91-429A-A228-ADA1361E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48" y="2226702"/>
            <a:ext cx="381000" cy="2971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2443949-49E7-488C-925A-7DE6D1BB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48" y="2226702"/>
            <a:ext cx="381000" cy="2971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9D9F39B5-49EA-4808-B827-C008EF3D3E9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57431" y="3541122"/>
            <a:ext cx="742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Sally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E98DCBFD-E3FB-4C81-BD72-8F5B0C40803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12487" y="3541916"/>
            <a:ext cx="592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Jeff</a:t>
            </a: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509795CA-F99B-4BB6-ABD4-9D35A390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272041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73D53FEF-D4AB-4192-8657-0815159C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36" y="2226702"/>
            <a:ext cx="267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rgbClr val="C00000"/>
                </a:solidFill>
              </a:rPr>
              <a:t>E</a:t>
            </a:r>
            <a:r>
              <a:rPr lang="en-US" alt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1800" i="1" baseline="-25000" dirty="0" err="1">
                <a:solidFill>
                  <a:srgbClr val="C00000"/>
                </a:solidFill>
              </a:rPr>
              <a:t>pub,Jeff</a:t>
            </a:r>
            <a:r>
              <a:rPr lang="en-US" altLang="en-US" sz="2400" dirty="0">
                <a:solidFill>
                  <a:srgbClr val="C00000"/>
                </a:solidFill>
              </a:rPr>
              <a:t>(</a:t>
            </a:r>
            <a:r>
              <a:rPr lang="en-US" altLang="en-US" sz="2400" dirty="0" err="1">
                <a:solidFill>
                  <a:srgbClr val="C00000"/>
                </a:solidFill>
              </a:rPr>
              <a:t>Sally,R</a:t>
            </a:r>
            <a:r>
              <a:rPr lang="en-US" altLang="en-US" sz="2400" baseline="-25000" dirty="0" err="1">
                <a:solidFill>
                  <a:srgbClr val="C00000"/>
                </a:solidFill>
              </a:rPr>
              <a:t>Sally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06ECE174-7332-407A-857D-EF8C86B6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367450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1E830045-62C2-4548-A0DB-85F76540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466510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67030F02-7065-42DD-AA4E-7821BD2E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48" y="3217302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E</a:t>
            </a:r>
            <a:r>
              <a:rPr lang="en-US" altLang="en-US" sz="2400" baseline="-25000">
                <a:solidFill>
                  <a:srgbClr val="C00000"/>
                </a:solidFill>
              </a:rPr>
              <a:t>K</a:t>
            </a:r>
            <a:r>
              <a:rPr lang="en-US" altLang="en-US" sz="1800" i="1" baseline="-25000">
                <a:solidFill>
                  <a:srgbClr val="C00000"/>
                </a:solidFill>
              </a:rPr>
              <a:t>pub,Sally</a:t>
            </a:r>
            <a:r>
              <a:rPr lang="en-US" altLang="en-US" sz="2400">
                <a:solidFill>
                  <a:srgbClr val="C00000"/>
                </a:solidFill>
              </a:rPr>
              <a:t>(R</a:t>
            </a:r>
            <a:r>
              <a:rPr lang="en-US" altLang="en-US" sz="2400" baseline="-25000">
                <a:solidFill>
                  <a:srgbClr val="C00000"/>
                </a:solidFill>
              </a:rPr>
              <a:t>Sally</a:t>
            </a:r>
            <a:r>
              <a:rPr lang="en-US" altLang="en-US" sz="2400">
                <a:solidFill>
                  <a:srgbClr val="C00000"/>
                </a:solidFill>
              </a:rPr>
              <a:t>, R</a:t>
            </a:r>
            <a:r>
              <a:rPr lang="en-US" altLang="en-US" sz="2400" baseline="-25000">
                <a:solidFill>
                  <a:srgbClr val="C00000"/>
                </a:solidFill>
              </a:rPr>
              <a:t>Jeff</a:t>
            </a:r>
            <a:r>
              <a:rPr lang="en-US" altLang="en-US" sz="2400">
                <a:solidFill>
                  <a:srgbClr val="C00000"/>
                </a:solidFill>
              </a:rPr>
              <a:t>, K</a:t>
            </a:r>
            <a:r>
              <a:rPr lang="en-US" altLang="en-US" sz="2400" baseline="-25000">
                <a:solidFill>
                  <a:srgbClr val="C00000"/>
                </a:solidFill>
              </a:rPr>
              <a:t>S</a:t>
            </a:r>
            <a:r>
              <a:rPr lang="en-US" altLang="en-US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C57E6CA8-5A79-4BE7-B8EA-4452D821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936" y="4207902"/>
            <a:ext cx="137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E</a:t>
            </a:r>
            <a:r>
              <a:rPr lang="en-US" altLang="en-US" sz="2400" baseline="-25000">
                <a:solidFill>
                  <a:srgbClr val="C00000"/>
                </a:solidFill>
              </a:rPr>
              <a:t>K</a:t>
            </a:r>
            <a:r>
              <a:rPr lang="en-US" altLang="en-US" sz="1800" i="1" baseline="-25000">
                <a:solidFill>
                  <a:srgbClr val="C00000"/>
                </a:solidFill>
              </a:rPr>
              <a:t>S</a:t>
            </a:r>
            <a:r>
              <a:rPr lang="en-US" altLang="en-US" sz="2400">
                <a:solidFill>
                  <a:srgbClr val="C00000"/>
                </a:solidFill>
              </a:rPr>
              <a:t>(R</a:t>
            </a:r>
            <a:r>
              <a:rPr lang="en-US" altLang="en-US" sz="2400" baseline="-25000">
                <a:solidFill>
                  <a:srgbClr val="C00000"/>
                </a:solidFill>
              </a:rPr>
              <a:t>Jeff</a:t>
            </a:r>
            <a:r>
              <a:rPr lang="en-US" altLang="en-US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D8933-EAB8-8840-B835-EF194DAE33FC}"/>
              </a:ext>
            </a:extLst>
          </p:cNvPr>
          <p:cNvSpPr txBox="1"/>
          <p:nvPr/>
        </p:nvSpPr>
        <p:spPr>
          <a:xfrm>
            <a:off x="6603903" y="1904787"/>
            <a:ext cx="4991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Use public key crypto or key exchange to agree on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symmetric session key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Use symmetric key to protect the rest of the session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30517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messages get across without tampering?</a:t>
            </a:r>
          </a:p>
        </p:txBody>
      </p:sp>
    </p:spTree>
    <p:extLst>
      <p:ext uri="{BB962C8B-B14F-4D97-AF65-F5344CB8AC3E}">
        <p14:creationId xmlns:p14="http://schemas.microsoft.com/office/powerpoint/2010/main" val="178624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378" y="1739899"/>
            <a:ext cx="5296172" cy="469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Can we ensure that a receiver can detect message tampering?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Idea: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dirty="0"/>
              <a:t>fixed-length, easy- to-compute digital </a:t>
            </a:r>
            <a:r>
              <a:rPr lang="ja-JP" altLang="en-US" dirty="0"/>
              <a:t>“</a:t>
            </a:r>
            <a:r>
              <a:rPr lang="en-US" altLang="ja-JP" dirty="0"/>
              <a:t>fingerprint</a:t>
            </a:r>
            <a:r>
              <a:rPr lang="ja-JP" altLang="en-US"/>
              <a:t>”</a:t>
            </a:r>
            <a:r>
              <a:rPr lang="en-US" altLang="ja-JP" dirty="0"/>
              <a:t> of a message</a:t>
            </a:r>
          </a:p>
          <a:p>
            <a:r>
              <a:rPr lang="en-US" sz="2400" dirty="0"/>
              <a:t>apply hash function H to </a:t>
            </a:r>
            <a:r>
              <a:rPr lang="en-US" sz="2400" i="1" dirty="0"/>
              <a:t>m</a:t>
            </a:r>
            <a:r>
              <a:rPr lang="en-US" sz="2400" dirty="0"/>
              <a:t>, get fixed size message digest, </a:t>
            </a:r>
            <a:r>
              <a:rPr lang="en-US" sz="2400" i="1" dirty="0"/>
              <a:t>H(m).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1" y="2965451"/>
            <a:ext cx="5778320" cy="346551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Cryptographic hash function</a:t>
            </a:r>
            <a:r>
              <a:rPr lang="en-US" sz="2400" dirty="0"/>
              <a:t> properties:</a:t>
            </a:r>
            <a:endParaRPr lang="en-US" sz="2400" dirty="0">
              <a:solidFill>
                <a:srgbClr val="C00000"/>
              </a:solidFill>
            </a:endParaRPr>
          </a:p>
          <a:p>
            <a:pPr marL="277813" indent="-277813"/>
            <a:r>
              <a:rPr lang="en-US" sz="2400" dirty="0"/>
              <a:t>Easy to calculate</a:t>
            </a:r>
          </a:p>
          <a:p>
            <a:pPr marL="277813" indent="-277813"/>
            <a:r>
              <a:rPr lang="en-US" sz="2400" dirty="0"/>
              <a:t>Produces fixed-size msg digest (fingerprint)</a:t>
            </a:r>
          </a:p>
          <a:p>
            <a:pPr marL="277813" indent="-277813"/>
            <a:r>
              <a:rPr lang="en-US" sz="2400" dirty="0"/>
              <a:t>Hard to reverse: given </a:t>
            </a:r>
            <a:r>
              <a:rPr lang="en-US" sz="2400" dirty="0" err="1"/>
              <a:t>msg</a:t>
            </a:r>
            <a:r>
              <a:rPr lang="en-US" sz="2400" dirty="0"/>
              <a:t> digest x,</a:t>
            </a:r>
          </a:p>
          <a:p>
            <a:pPr marL="735013" lvl="1" indent="-277813"/>
            <a:r>
              <a:rPr lang="en-US" sz="2000" dirty="0"/>
              <a:t>computationally infeasible to find m such that x = H(m)</a:t>
            </a:r>
          </a:p>
          <a:p>
            <a:pPr marL="735013" lvl="1" indent="-277813"/>
            <a:r>
              <a:rPr lang="en-US" sz="2000" dirty="0"/>
              <a:t>Or another m’ such that H(m) = H(m’)</a:t>
            </a:r>
          </a:p>
          <a:p>
            <a:pPr>
              <a:buFont typeface="Wingdings" charset="0"/>
              <a:buNone/>
            </a:pPr>
            <a:endParaRPr lang="en-US" sz="2400" dirty="0"/>
          </a:p>
          <a:p>
            <a:pPr>
              <a:buFont typeface="Wingdings" charset="0"/>
              <a:buNone/>
            </a:pPr>
            <a:endParaRPr lang="en-US" sz="2000" dirty="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8370888" y="2305051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402389" y="850901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6397626" y="839789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8256589" y="966789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8216901" y="962026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7762876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8321676" y="2328864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8688388" y="1739901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/>
      <p:bldP spid="48134" grpId="0" animBg="1"/>
      <p:bldP spid="48135" grpId="0" animBg="1"/>
      <p:bldP spid="48136" grpId="0"/>
      <p:bldP spid="77832" grpId="0" animBg="1"/>
      <p:bldP spid="48138" grpId="0"/>
      <p:bldP spid="48139" grpId="0" animBg="1"/>
      <p:bldP spid="48140" grpId="0"/>
      <p:bldP spid="481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EEF7DF6-5E72-4C1B-9B8C-EF04CBD9C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433" y="139700"/>
            <a:ext cx="975756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Using message digests for integrity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4DA6D87C-2CE8-49CB-860D-674652A17EF9}"/>
              </a:ext>
            </a:extLst>
          </p:cNvPr>
          <p:cNvGrpSpPr>
            <a:grpSpLocks/>
          </p:cNvGrpSpPr>
          <p:nvPr/>
        </p:nvGrpSpPr>
        <p:grpSpPr bwMode="auto">
          <a:xfrm>
            <a:off x="2251868" y="1377953"/>
            <a:ext cx="7688263" cy="3262313"/>
            <a:chOff x="403" y="964"/>
            <a:chExt cx="4843" cy="2055"/>
          </a:xfrm>
        </p:grpSpPr>
        <p:grpSp>
          <p:nvGrpSpPr>
            <p:cNvPr id="67589" name="Group 4">
              <a:extLst>
                <a:ext uri="{FF2B5EF4-FFF2-40B4-BE49-F238E27FC236}">
                  <a16:creationId xmlns:a16="http://schemas.microsoft.com/office/drawing/2014/main" id="{4A1E83AC-DF73-4CF6-93D4-0AE97E4C73B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73" y="1334"/>
              <a:ext cx="808" cy="252"/>
              <a:chOff x="637" y="1333"/>
              <a:chExt cx="808" cy="252"/>
            </a:xfrm>
          </p:grpSpPr>
          <p:sp>
            <p:nvSpPr>
              <p:cNvPr id="67629" name="Rectangle 5">
                <a:extLst>
                  <a:ext uri="{FF2B5EF4-FFF2-40B4-BE49-F238E27FC236}">
                    <a16:creationId xmlns:a16="http://schemas.microsoft.com/office/drawing/2014/main" id="{DA5689DE-7952-4E5B-A762-337591A3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30" name="Text Box 6">
                <a:extLst>
                  <a:ext uri="{FF2B5EF4-FFF2-40B4-BE49-F238E27FC236}">
                    <a16:creationId xmlns:a16="http://schemas.microsoft.com/office/drawing/2014/main" id="{36B6DDA6-F07E-42E9-887A-52EB9E835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1333"/>
                <a:ext cx="8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message</a:t>
                </a:r>
              </a:p>
            </p:txBody>
          </p:sp>
        </p:grpSp>
        <p:grpSp>
          <p:nvGrpSpPr>
            <p:cNvPr id="67590" name="Group 7">
              <a:extLst>
                <a:ext uri="{FF2B5EF4-FFF2-40B4-BE49-F238E27FC236}">
                  <a16:creationId xmlns:a16="http://schemas.microsoft.com/office/drawing/2014/main" id="{FBC701A1-79A6-455E-88F4-4C8F29946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2166"/>
              <a:ext cx="553" cy="304"/>
              <a:chOff x="550" y="1968"/>
              <a:chExt cx="553" cy="336"/>
            </a:xfrm>
          </p:grpSpPr>
          <p:sp>
            <p:nvSpPr>
              <p:cNvPr id="67627" name="Oval 8">
                <a:extLst>
                  <a:ext uri="{FF2B5EF4-FFF2-40B4-BE49-F238E27FC236}">
                    <a16:creationId xmlns:a16="http://schemas.microsoft.com/office/drawing/2014/main" id="{DE34F1EA-311C-4018-8B9F-3CB8647B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0EA08E0E-D8EA-4629-A429-0D21A6971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3B7C4D45-C4BC-44F1-8E18-04BADEF0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96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592" name="Line 11">
              <a:extLst>
                <a:ext uri="{FF2B5EF4-FFF2-40B4-BE49-F238E27FC236}">
                  <a16:creationId xmlns:a16="http://schemas.microsoft.com/office/drawing/2014/main" id="{CDC41A8A-ACF5-4535-863A-743C0D8AC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3" name="Rectangle 12">
              <a:extLst>
                <a:ext uri="{FF2B5EF4-FFF2-40B4-BE49-F238E27FC236}">
                  <a16:creationId xmlns:a16="http://schemas.microsoft.com/office/drawing/2014/main" id="{253B5F3D-0A44-4AA8-B3B8-0B82F8C0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2784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594" name="Line 13">
              <a:extLst>
                <a:ext uri="{FF2B5EF4-FFF2-40B4-BE49-F238E27FC236}">
                  <a16:creationId xmlns:a16="http://schemas.microsoft.com/office/drawing/2014/main" id="{C0A50FBC-66A1-4E3C-BADA-AD0AC0933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7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595" name="Group 14">
              <a:extLst>
                <a:ext uri="{FF2B5EF4-FFF2-40B4-BE49-F238E27FC236}">
                  <a16:creationId xmlns:a16="http://schemas.microsoft.com/office/drawing/2014/main" id="{B12665E1-BFC1-4E0D-A336-DD30BA0AA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3" y="1311"/>
              <a:ext cx="252" cy="916"/>
              <a:chOff x="1343" y="1311"/>
              <a:chExt cx="252" cy="916"/>
            </a:xfrm>
          </p:grpSpPr>
          <p:grpSp>
            <p:nvGrpSpPr>
              <p:cNvPr id="67623" name="Group 15">
                <a:extLst>
                  <a:ext uri="{FF2B5EF4-FFF2-40B4-BE49-F238E27FC236}">
                    <a16:creationId xmlns:a16="http://schemas.microsoft.com/office/drawing/2014/main" id="{D70FC209-EBA5-4B67-937D-42C24AC4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5" name="Rectangle 16">
                  <a:extLst>
                    <a:ext uri="{FF2B5EF4-FFF2-40B4-BE49-F238E27FC236}">
                      <a16:creationId xmlns:a16="http://schemas.microsoft.com/office/drawing/2014/main" id="{813670FC-C918-4B00-A88A-B4430A65D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6" name="Text Box 17">
                  <a:extLst>
                    <a:ext uri="{FF2B5EF4-FFF2-40B4-BE49-F238E27FC236}">
                      <a16:creationId xmlns:a16="http://schemas.microsoft.com/office/drawing/2014/main" id="{3BFB804F-B097-46FB-8A52-8F49130702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4" name="Rectangle 18">
                <a:extLst>
                  <a:ext uri="{FF2B5EF4-FFF2-40B4-BE49-F238E27FC236}">
                    <a16:creationId xmlns:a16="http://schemas.microsoft.com/office/drawing/2014/main" id="{940920C4-E2B0-491F-8A28-3CAB105EC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596" name="Line 19">
              <a:extLst>
                <a:ext uri="{FF2B5EF4-FFF2-40B4-BE49-F238E27FC236}">
                  <a16:creationId xmlns:a16="http://schemas.microsoft.com/office/drawing/2014/main" id="{EC0FA87B-F8EC-4253-B2CA-BF8351ED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857"/>
              <a:ext cx="28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7" name="Line 20">
              <a:extLst>
                <a:ext uri="{FF2B5EF4-FFF2-40B4-BE49-F238E27FC236}">
                  <a16:creationId xmlns:a16="http://schemas.microsoft.com/office/drawing/2014/main" id="{572CFDD8-2EA3-4B58-9B77-99B0EAD7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" y="2172"/>
              <a:ext cx="0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8" name="Line 21">
              <a:extLst>
                <a:ext uri="{FF2B5EF4-FFF2-40B4-BE49-F238E27FC236}">
                  <a16:creationId xmlns:a16="http://schemas.microsoft.com/office/drawing/2014/main" id="{9B82269E-7CEC-41D5-A3A9-C9E17844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72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9" name="Line 22">
              <a:extLst>
                <a:ext uri="{FF2B5EF4-FFF2-40B4-BE49-F238E27FC236}">
                  <a16:creationId xmlns:a16="http://schemas.microsoft.com/office/drawing/2014/main" id="{327DF82B-CBF3-4755-9032-3DF513FA9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1814"/>
              <a:ext cx="303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0" name="Freeform 23">
              <a:extLst>
                <a:ext uri="{FF2B5EF4-FFF2-40B4-BE49-F238E27FC236}">
                  <a16:creationId xmlns:a16="http://schemas.microsoft.com/office/drawing/2014/main" id="{5BC5BBEB-9086-4CC2-B834-753D68D0A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1400"/>
              <a:ext cx="1017" cy="979"/>
            </a:xfrm>
            <a:custGeom>
              <a:avLst/>
              <a:gdLst>
                <a:gd name="T0" fmla="*/ 91 w 1292"/>
                <a:gd name="T1" fmla="*/ 2 h 1255"/>
                <a:gd name="T2" fmla="*/ 13 w 1292"/>
                <a:gd name="T3" fmla="*/ 58 h 1255"/>
                <a:gd name="T4" fmla="*/ 11 w 1292"/>
                <a:gd name="T5" fmla="*/ 193 h 1255"/>
                <a:gd name="T6" fmla="*/ 20 w 1292"/>
                <a:gd name="T7" fmla="*/ 307 h 1255"/>
                <a:gd name="T8" fmla="*/ 94 w 1292"/>
                <a:gd name="T9" fmla="*/ 322 h 1255"/>
                <a:gd name="T10" fmla="*/ 249 w 1292"/>
                <a:gd name="T11" fmla="*/ 418 h 1255"/>
                <a:gd name="T12" fmla="*/ 382 w 1292"/>
                <a:gd name="T13" fmla="*/ 458 h 1255"/>
                <a:gd name="T14" fmla="*/ 460 w 1292"/>
                <a:gd name="T15" fmla="*/ 378 h 1255"/>
                <a:gd name="T16" fmla="*/ 487 w 1292"/>
                <a:gd name="T17" fmla="*/ 165 h 1255"/>
                <a:gd name="T18" fmla="*/ 463 w 1292"/>
                <a:gd name="T19" fmla="*/ 79 h 1255"/>
                <a:gd name="T20" fmla="*/ 287 w 1292"/>
                <a:gd name="T21" fmla="*/ 43 h 1255"/>
                <a:gd name="T22" fmla="*/ 91 w 1292"/>
                <a:gd name="T23" fmla="*/ 2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601" name="Group 24">
              <a:extLst>
                <a:ext uri="{FF2B5EF4-FFF2-40B4-BE49-F238E27FC236}">
                  <a16:creationId xmlns:a16="http://schemas.microsoft.com/office/drawing/2014/main" id="{3A2EBCAD-86C6-4A7E-906B-CE7F98D4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291"/>
              <a:ext cx="252" cy="916"/>
              <a:chOff x="1343" y="1311"/>
              <a:chExt cx="252" cy="916"/>
            </a:xfrm>
          </p:grpSpPr>
          <p:grpSp>
            <p:nvGrpSpPr>
              <p:cNvPr id="67619" name="Group 25">
                <a:extLst>
                  <a:ext uri="{FF2B5EF4-FFF2-40B4-BE49-F238E27FC236}">
                    <a16:creationId xmlns:a16="http://schemas.microsoft.com/office/drawing/2014/main" id="{C1F5CC3E-DFB8-482F-B1FF-91AE36902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1" name="Rectangle 26">
                  <a:extLst>
                    <a:ext uri="{FF2B5EF4-FFF2-40B4-BE49-F238E27FC236}">
                      <a16:creationId xmlns:a16="http://schemas.microsoft.com/office/drawing/2014/main" id="{35537459-00C6-4E1C-9389-FD2510927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2" name="Text Box 27">
                  <a:extLst>
                    <a:ext uri="{FF2B5EF4-FFF2-40B4-BE49-F238E27FC236}">
                      <a16:creationId xmlns:a16="http://schemas.microsoft.com/office/drawing/2014/main" id="{720325DB-54BA-4B3F-AC93-20B3AF79F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0" name="Rectangle 28">
                <a:extLst>
                  <a:ext uri="{FF2B5EF4-FFF2-40B4-BE49-F238E27FC236}">
                    <a16:creationId xmlns:a16="http://schemas.microsoft.com/office/drawing/2014/main" id="{102F6C58-D1C2-4BA8-A91D-44D3893BA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602" name="Line 29">
              <a:extLst>
                <a:ext uri="{FF2B5EF4-FFF2-40B4-BE49-F238E27FC236}">
                  <a16:creationId xmlns:a16="http://schemas.microsoft.com/office/drawing/2014/main" id="{B93D0C9C-829B-4369-8040-936542ED3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9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3" name="Rectangle 30">
              <a:extLst>
                <a:ext uri="{FF2B5EF4-FFF2-40B4-BE49-F238E27FC236}">
                  <a16:creationId xmlns:a16="http://schemas.microsoft.com/office/drawing/2014/main" id="{07142479-91EE-4C0A-B9F2-A04E65C5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199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604" name="AutoShape 31">
              <a:extLst>
                <a:ext uri="{FF2B5EF4-FFF2-40B4-BE49-F238E27FC236}">
                  <a16:creationId xmlns:a16="http://schemas.microsoft.com/office/drawing/2014/main" id="{D00E4DF4-E88E-4A6D-B3D4-E542327B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19"/>
              <a:ext cx="96" cy="864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67605" name="Group 32">
              <a:extLst>
                <a:ext uri="{FF2B5EF4-FFF2-40B4-BE49-F238E27FC236}">
                  <a16:creationId xmlns:a16="http://schemas.microsoft.com/office/drawing/2014/main" id="{731C5D93-3306-4966-86E9-036D17DC4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1510"/>
              <a:ext cx="553" cy="304"/>
              <a:chOff x="550" y="1968"/>
              <a:chExt cx="553" cy="336"/>
            </a:xfrm>
          </p:grpSpPr>
          <p:sp>
            <p:nvSpPr>
              <p:cNvPr id="67617" name="Oval 33">
                <a:extLst>
                  <a:ext uri="{FF2B5EF4-FFF2-40B4-BE49-F238E27FC236}">
                    <a16:creationId xmlns:a16="http://schemas.microsoft.com/office/drawing/2014/main" id="{A6BABCB6-7196-486E-8A29-0AFDF64B9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18" name="Text Box 34">
                <a:extLst>
                  <a:ext uri="{FF2B5EF4-FFF2-40B4-BE49-F238E27FC236}">
                    <a16:creationId xmlns:a16="http://schemas.microsoft.com/office/drawing/2014/main" id="{15AD80D4-B730-478B-909E-D116D72D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606" name="Line 35">
              <a:extLst>
                <a:ext uri="{FF2B5EF4-FFF2-40B4-BE49-F238E27FC236}">
                  <a16:creationId xmlns:a16="http://schemas.microsoft.com/office/drawing/2014/main" id="{2D1FCED8-F38B-4C1C-9BF9-4240DAAC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" y="1658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7" name="Rectangle 36">
              <a:extLst>
                <a:ext uri="{FF2B5EF4-FFF2-40B4-BE49-F238E27FC236}">
                  <a16:creationId xmlns:a16="http://schemas.microsoft.com/office/drawing/2014/main" id="{EDF7A430-08C0-48CE-AA36-520DD8D8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580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08" name="Line 37">
              <a:extLst>
                <a:ext uri="{FF2B5EF4-FFF2-40B4-BE49-F238E27FC236}">
                  <a16:creationId xmlns:a16="http://schemas.microsoft.com/office/drawing/2014/main" id="{DA6C1235-A8C2-4EA8-9375-468A17963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650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9" name="Line 38">
              <a:extLst>
                <a:ext uri="{FF2B5EF4-FFF2-40B4-BE49-F238E27FC236}">
                  <a16:creationId xmlns:a16="http://schemas.microsoft.com/office/drawing/2014/main" id="{E0711AD3-3DFF-4CF1-8BBD-A5693C3E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2141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0" name="Line 39">
              <a:extLst>
                <a:ext uri="{FF2B5EF4-FFF2-40B4-BE49-F238E27FC236}">
                  <a16:creationId xmlns:a16="http://schemas.microsoft.com/office/drawing/2014/main" id="{A89AF515-1537-4FCB-9F54-30171023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141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1" name="Line 40">
              <a:extLst>
                <a:ext uri="{FF2B5EF4-FFF2-40B4-BE49-F238E27FC236}">
                  <a16:creationId xmlns:a16="http://schemas.microsoft.com/office/drawing/2014/main" id="{E69AFF7D-5E17-4D64-830B-183C14C7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2926"/>
              <a:ext cx="10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2" name="Rectangle 41">
              <a:extLst>
                <a:ext uri="{FF2B5EF4-FFF2-40B4-BE49-F238E27FC236}">
                  <a16:creationId xmlns:a16="http://schemas.microsoft.com/office/drawing/2014/main" id="{1CD7734D-60A0-4035-89B7-E7E55C7F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875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13" name="Text Box 42">
              <a:extLst>
                <a:ext uri="{FF2B5EF4-FFF2-40B4-BE49-F238E27FC236}">
                  <a16:creationId xmlns:a16="http://schemas.microsoft.com/office/drawing/2014/main" id="{B77C22AA-E53F-49A6-8010-F51ACE78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124"/>
              <a:ext cx="7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compare</a:t>
              </a:r>
            </a:p>
          </p:txBody>
        </p:sp>
        <p:sp>
          <p:nvSpPr>
            <p:cNvPr id="67614" name="Line 43">
              <a:extLst>
                <a:ext uri="{FF2B5EF4-FFF2-40B4-BE49-F238E27FC236}">
                  <a16:creationId xmlns:a16="http://schemas.microsoft.com/office/drawing/2014/main" id="{D3E1F261-640F-48D7-869C-430C2223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3" y="1728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5" name="Line 44">
              <a:extLst>
                <a:ext uri="{FF2B5EF4-FFF2-40B4-BE49-F238E27FC236}">
                  <a16:creationId xmlns:a16="http://schemas.microsoft.com/office/drawing/2014/main" id="{F8FCBAAD-9A2D-4C13-9D93-FD105701B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2444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6" name="Text Box 45">
              <a:extLst>
                <a:ext uri="{FF2B5EF4-FFF2-40B4-BE49-F238E27FC236}">
                  <a16:creationId xmlns:a16="http://schemas.microsoft.com/office/drawing/2014/main" id="{60A2207C-13A9-4D27-913E-06BA4B11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024"/>
              <a:ext cx="1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Helvetica" pitchFamily="2" charset="0"/>
                </a:rPr>
                <a:t>s = shared secret</a:t>
              </a:r>
            </a:p>
          </p:txBody>
        </p:sp>
      </p:grpSp>
      <p:sp>
        <p:nvSpPr>
          <p:cNvPr id="67588" name="Rectangle 46">
            <a:extLst>
              <a:ext uri="{FF2B5EF4-FFF2-40B4-BE49-F238E27FC236}">
                <a16:creationId xmlns:a16="http://schemas.microsoft.com/office/drawing/2014/main" id="{BB4A5942-165C-451C-8425-D1AB89AAF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8607" y="4795841"/>
            <a:ext cx="9467558" cy="1865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Verifies message integrity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Requires a secret shared key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No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DEC37-18BD-7840-B01A-473E0235F845}"/>
              </a:ext>
            </a:extLst>
          </p:cNvPr>
          <p:cNvSpPr txBox="1"/>
          <p:nvPr/>
        </p:nvSpPr>
        <p:spPr>
          <a:xfrm>
            <a:off x="4866166" y="246697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133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Malicious people share your network</a:t>
            </a:r>
          </a:p>
          <a:p>
            <a:pPr lvl="1"/>
            <a:r>
              <a:rPr lang="en-US" altLang="en-US" dirty="0"/>
              <a:t>People who want to snoop, corrupt, destroy, pretend, steal, …</a:t>
            </a:r>
          </a:p>
          <a:p>
            <a:endParaRPr lang="en-US" altLang="en-US" dirty="0"/>
          </a:p>
          <a:p>
            <a:r>
              <a:rPr lang="en-US" altLang="en-US" dirty="0"/>
              <a:t>Problem made more severe as Internet becomes more commercialized</a:t>
            </a:r>
          </a:p>
          <a:p>
            <a:endParaRPr lang="en-US" altLang="en-US" dirty="0"/>
          </a:p>
          <a:p>
            <a:r>
              <a:rPr lang="en-US" altLang="en-US" dirty="0"/>
              <a:t>Active and passive attacks</a:t>
            </a:r>
          </a:p>
        </p:txBody>
      </p:sp>
    </p:spTree>
    <p:extLst>
      <p:ext uri="{BB962C8B-B14F-4D97-AF65-F5344CB8AC3E}">
        <p14:creationId xmlns:p14="http://schemas.microsoft.com/office/powerpoint/2010/main" val="105909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108585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You’ll see the term “MAC” or Message Authentication Codes</a:t>
            </a:r>
          </a:p>
          <a:p>
            <a:pPr lvl="1"/>
            <a:r>
              <a:rPr lang="en-US" sz="3000" dirty="0"/>
              <a:t>I find it confusing (medium access); I will avoid using it.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lvl="1"/>
            <a:endParaRPr lang="en-US" sz="2800" dirty="0"/>
          </a:p>
          <a:p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sz="2400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393624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1" y="348654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77988"/>
            <a:ext cx="10617200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Cryptographic technique analogous to handwritten signatures:</a:t>
            </a:r>
          </a:p>
          <a:p>
            <a:endParaRPr lang="en-US" sz="3200" dirty="0"/>
          </a:p>
          <a:p>
            <a:r>
              <a:rPr lang="en-US" sz="3200" dirty="0"/>
              <a:t>sender (Bob) digitally signs document, establishing he is document owner/creator. 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verifiable, nonforgeable:</a:t>
            </a:r>
            <a:r>
              <a:rPr lang="en-US" sz="3200" i="1" dirty="0"/>
              <a:t> </a:t>
            </a:r>
            <a:r>
              <a:rPr lang="en-US" sz="3200" dirty="0"/>
              <a:t>recipient (Alice) can prove to someone that Bob, and no one else (including Alice), must have signed document </a:t>
            </a:r>
          </a:p>
        </p:txBody>
      </p:sp>
    </p:spTree>
    <p:extLst>
      <p:ext uri="{BB962C8B-B14F-4D97-AF65-F5344CB8AC3E}">
        <p14:creationId xmlns:p14="http://schemas.microsoft.com/office/powerpoint/2010/main" val="136459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7354000" y="4556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994600" y="4479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75550" y="1717676"/>
            <a:ext cx="797331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r>
              <a:rPr lang="en-US" sz="2400" dirty="0"/>
              <a:t>Bob signs m by encrypting with his private key K</a:t>
            </a:r>
            <a:r>
              <a:rPr lang="en-US" sz="2400" baseline="-25000" dirty="0"/>
              <a:t>B</a:t>
            </a:r>
            <a:r>
              <a:rPr lang="en-US" sz="2400" dirty="0"/>
              <a:t>, creating </a:t>
            </a:r>
            <a:r>
              <a:rPr lang="ja-JP" altLang="en-US" sz="2400"/>
              <a:t>“</a:t>
            </a:r>
            <a:r>
              <a:rPr lang="en-US" altLang="ja-JP" sz="2400" dirty="0"/>
              <a:t>signed</a:t>
            </a:r>
            <a:r>
              <a:rPr lang="ja-JP" altLang="en-US" sz="2400"/>
              <a:t>”</a:t>
            </a:r>
            <a:r>
              <a:rPr lang="en-US" altLang="ja-JP" sz="2400" dirty="0"/>
              <a:t> message, K</a:t>
            </a:r>
            <a:r>
              <a:rPr lang="en-US" altLang="ja-JP" sz="2400" baseline="-25000" dirty="0"/>
              <a:t>B</a:t>
            </a:r>
            <a:r>
              <a:rPr lang="en-US" altLang="ja-JP" sz="2400" dirty="0"/>
              <a:t>(m)</a:t>
            </a:r>
            <a:endParaRPr lang="en-US" dirty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612514" y="2022476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056126" y="24145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032700" y="4479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Helvetica" pitchFamily="2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694563" y="4060826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5183889" y="4822826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223576" y="4857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52050" y="5286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950651" y="4013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056889" y="4194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5528375" y="3962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5531550" y="4346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6636450" y="5286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7481000" y="4657726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7902063" y="4137025"/>
            <a:ext cx="7104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8398576" y="4291014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8404925" y="3990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8423976" y="4106864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" y="381001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</p:spTree>
    <p:extLst>
      <p:ext uri="{BB962C8B-B14F-4D97-AF65-F5344CB8AC3E}">
        <p14:creationId xmlns:p14="http://schemas.microsoft.com/office/powerpoint/2010/main" val="4125343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know you are who you say you are?</a:t>
            </a:r>
          </a:p>
        </p:txBody>
      </p:sp>
    </p:spTree>
    <p:extLst>
      <p:ext uri="{BB962C8B-B14F-4D97-AF65-F5344CB8AC3E}">
        <p14:creationId xmlns:p14="http://schemas.microsoft.com/office/powerpoint/2010/main" val="25043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public key crypto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en-US" dirty="0"/>
              <a:t>Idea: Use </a:t>
            </a:r>
            <a:r>
              <a:rPr lang="en-US" dirty="0">
                <a:solidFill>
                  <a:srgbClr val="C00000"/>
                </a:solidFill>
              </a:rPr>
              <a:t>nonce</a:t>
            </a:r>
            <a:r>
              <a:rPr lang="en-US" dirty="0"/>
              <a:t> and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44805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339725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168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4124541" y="3178176"/>
            <a:ext cx="1826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Helvetica" pitchFamily="2" charset="0"/>
                <a:cs typeface="Arial" charset="0"/>
              </a:rPr>
              <a:t>“</a:t>
            </a:r>
            <a:r>
              <a:rPr lang="en-US" sz="2400" dirty="0">
                <a:latin typeface="Helvetica" pitchFamily="2" charset="0"/>
                <a:cs typeface="Arial" charset="0"/>
              </a:rPr>
              <a:t>I am Alice</a:t>
            </a:r>
            <a:r>
              <a:rPr lang="ja-JP" altLang="en-US" sz="2400">
                <a:latin typeface="Helvetica" pitchFamily="2" charset="0"/>
                <a:cs typeface="Arial" charset="0"/>
              </a:rPr>
              <a:t>”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3133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184525" y="4389439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3898900" y="3708401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8539956" y="3258841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Helvetica" pitchFamily="2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5592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3170239" y="48117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84576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Helvetica" pitchFamily="2" charset="0"/>
                <a:cs typeface="Arial" charset="0"/>
              </a:rPr>
              <a:t>“</a:t>
            </a:r>
            <a:r>
              <a:rPr lang="en-US" sz="1800" dirty="0">
                <a:latin typeface="Helvetica" pitchFamily="2" charset="0"/>
                <a:cs typeface="Arial" charset="0"/>
              </a:rPr>
              <a:t>send me your public key</a:t>
            </a:r>
            <a:r>
              <a:rPr lang="ja-JP" altLang="en-US" sz="1800">
                <a:latin typeface="Helvetica" pitchFamily="2" charset="0"/>
                <a:cs typeface="Arial" charset="0"/>
              </a:rPr>
              <a:t>”</a:t>
            </a:r>
            <a:endParaRPr lang="en-US" sz="1800" dirty="0">
              <a:latin typeface="Helvetica" pitchFamily="2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3221039" y="53832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6045201" y="4960939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8508205" y="3526236"/>
            <a:ext cx="2197100" cy="714375"/>
            <a:chOff x="1037" y="3592"/>
            <a:chExt cx="138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037" y="3599"/>
              <a:ext cx="422" cy="443"/>
              <a:chOff x="741" y="3255"/>
              <a:chExt cx="42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741" y="3355"/>
                <a:ext cx="4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8070055" y="4155779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8703467" y="5255917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/>
      <p:bldP spid="40969" grpId="0" animBg="1"/>
      <p:bldP spid="40970" grpId="0" animBg="1"/>
      <p:bldP spid="40971" grpId="0"/>
      <p:bldP spid="40972" grpId="0"/>
      <p:bldP spid="40974" grpId="0" animBg="1"/>
      <p:bldP spid="40975" grpId="0" animBg="1"/>
      <p:bldP spid="40976" grpId="0" animBg="1"/>
      <p:bldP spid="409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85" y="228601"/>
            <a:ext cx="11151315" cy="952500"/>
          </a:xfrm>
        </p:spPr>
        <p:txBody>
          <a:bodyPr>
            <a:normAutofit/>
          </a:bodyPr>
          <a:lstStyle/>
          <a:p>
            <a:r>
              <a:rPr lang="en-US" dirty="0"/>
              <a:t>Security hole -- if you ask for public keys!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0438" y="1210470"/>
            <a:ext cx="10287000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man (or woman) in the middle attack: </a:t>
            </a:r>
            <a:r>
              <a:rPr lang="en-US" sz="2400" dirty="0"/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7175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9" y="2195513"/>
            <a:ext cx="752475" cy="9271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789364" y="2328864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7035801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6746875" y="27860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6845301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6775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8005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6813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6659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6843714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8461375" y="3525839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3424238" y="34305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3452814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4668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3490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3336926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3521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5024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6888164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7499351" y="4506914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5338764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5470526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5238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3306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4090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  <a:endParaRPr lang="en-US" sz="24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1820864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3748089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67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  <p:bldP spid="41993" grpId="0"/>
      <p:bldP spid="41994" grpId="0" animBg="1"/>
      <p:bldP spid="41995" grpId="0"/>
      <p:bldP spid="41996" grpId="0" animBg="1"/>
      <p:bldP spid="41997" grpId="0"/>
      <p:bldP spid="41998" grpId="0" animBg="1"/>
      <p:bldP spid="42000" grpId="0" animBg="1"/>
      <p:bldP spid="42001" grpId="0"/>
      <p:bldP spid="42002" grpId="0" animBg="1"/>
      <p:bldP spid="42004" grpId="0" animBg="1"/>
      <p:bldP spid="42005" grpId="0" animBg="1"/>
      <p:bldP spid="42007" grpId="0" animBg="1"/>
      <p:bldP spid="42008" grpId="0"/>
      <p:bldP spid="42009" grpId="0" animBg="1"/>
      <p:bldP spid="42011" grpId="0" animBg="1"/>
      <p:bldP spid="42011" grpId="1" animBg="1"/>
      <p:bldP spid="42014" grpId="0"/>
      <p:bldP spid="42015" grpId="0"/>
      <p:bldP spid="42016" grpId="0" animBg="1"/>
      <p:bldP spid="420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7" y="255587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8987" y="1382713"/>
            <a:ext cx="10614025" cy="464820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E.</a:t>
            </a:r>
          </a:p>
          <a:p>
            <a:r>
              <a:rPr lang="en-US" dirty="0"/>
              <a:t>E (person, router) registers its public key with CA.</a:t>
            </a:r>
          </a:p>
          <a:p>
            <a:pPr lvl="1"/>
            <a:r>
              <a:rPr lang="en-US" sz="2400" dirty="0"/>
              <a:t>E provides </a:t>
            </a:r>
            <a:r>
              <a:rPr lang="ja-JP" altLang="en-US" sz="2400"/>
              <a:t>“</a:t>
            </a:r>
            <a:r>
              <a:rPr lang="en-US" altLang="ja-JP" sz="2400" dirty="0"/>
              <a:t>proof of identity</a:t>
            </a:r>
            <a:r>
              <a:rPr lang="ja-JP" altLang="en-US" sz="2400"/>
              <a:t>”</a:t>
            </a:r>
            <a:r>
              <a:rPr lang="en-US" altLang="ja-JP" sz="2400" dirty="0"/>
              <a:t> to CA. </a:t>
            </a:r>
          </a:p>
          <a:p>
            <a:pPr lvl="1"/>
            <a:r>
              <a:rPr lang="en-US" sz="2400" dirty="0"/>
              <a:t>CA creates certificate binding E to its public key.</a:t>
            </a:r>
          </a:p>
          <a:p>
            <a:pPr lvl="1"/>
            <a:r>
              <a:rPr lang="en-US" sz="2400" dirty="0"/>
              <a:t>certificate containing E</a:t>
            </a:r>
            <a:r>
              <a:rPr lang="ja-JP" altLang="en-US" sz="2400"/>
              <a:t>’</a:t>
            </a:r>
            <a:r>
              <a:rPr lang="en-US" altLang="ja-JP" sz="2400" dirty="0"/>
              <a:t>s public key digitally signed by CA – CA says </a:t>
            </a:r>
            <a:r>
              <a:rPr lang="ja-JP" altLang="en-US" sz="2400"/>
              <a:t>“</a:t>
            </a:r>
            <a:r>
              <a:rPr lang="en-US" altLang="ja-JP" sz="2400" dirty="0"/>
              <a:t>this is E</a:t>
            </a:r>
            <a:r>
              <a:rPr lang="ja-JP" altLang="en-US" sz="2400"/>
              <a:t>’</a:t>
            </a:r>
            <a:r>
              <a:rPr lang="en-US" altLang="ja-JP" sz="2400" dirty="0"/>
              <a:t>s public key</a:t>
            </a:r>
            <a:r>
              <a:rPr lang="ja-JP" altLang="en-US" sz="2400"/>
              <a:t>”</a:t>
            </a:r>
            <a:endParaRPr lang="en-US" sz="2400" dirty="0"/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8225" y="4979989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679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57600" y="440531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3567113" y="4643439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4086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2089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4049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6380163" y="4224339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6070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39000" y="531336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6927851" y="5551489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7167563" y="5368926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7158038" y="5132389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4137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7613651" y="4495801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8582025" y="4203701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7843839" y="5297489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certificate for 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public key, signed by CA</a:t>
            </a:r>
            <a:endParaRPr lang="en-US" dirty="0"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2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977900" y="1325563"/>
            <a:ext cx="107061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When Alice wants Bob</a:t>
            </a:r>
            <a:r>
              <a:rPr lang="ja-JP" altLang="en-US" sz="3200"/>
              <a:t>’</a:t>
            </a:r>
            <a:r>
              <a:rPr lang="en-US" altLang="ja-JP" sz="3200" dirty="0"/>
              <a:t>s public key: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gets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certificate (from Bob or elsewhere).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apply CA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public key to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certificate, get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public key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9688" y="5742584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7581900" y="3967759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413625" y="409317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7323139" y="433129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968876" y="392648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4500564" y="5023447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40400" y="5031384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5719763" y="531078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5935664" y="514568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5543550" y="4950422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3319464" y="4374159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6188076" y="438686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2498725" y="380583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300037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</p:spTree>
    <p:extLst>
      <p:ext uri="{BB962C8B-B14F-4D97-AF65-F5344CB8AC3E}">
        <p14:creationId xmlns:p14="http://schemas.microsoft.com/office/powerpoint/2010/main" val="223564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A752-035A-C542-A97E-EF60186D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EE7D-72F5-6A41-A7F0-367510A354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12B06-ABB9-4042-9FB3-4F099E8B462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02AB7-8145-3D45-91F1-4E7AFEF552E7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8090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authentication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C00000"/>
                </a:solidFill>
              </a:rPr>
              <a:t>non-repudiation</a:t>
            </a:r>
            <a:r>
              <a:rPr lang="en-US" altLang="en-US" i="1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1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60645" y="1632756"/>
            <a:ext cx="8142288" cy="1617663"/>
          </a:xfrm>
        </p:spPr>
        <p:txBody>
          <a:bodyPr/>
          <a:lstStyle/>
          <a:p>
            <a:r>
              <a:rPr lang="en-US" sz="2400" dirty="0"/>
              <a:t>well-known in network security world</a:t>
            </a:r>
          </a:p>
          <a:p>
            <a:r>
              <a:rPr lang="en-US" sz="2400" dirty="0"/>
              <a:t>Bob and Alice want to communicate </a:t>
            </a:r>
            <a:r>
              <a:rPr lang="ja-JP" altLang="en-US" sz="2400"/>
              <a:t>“</a:t>
            </a:r>
            <a:r>
              <a:rPr lang="en-US" altLang="ja-JP" sz="2400" dirty="0"/>
              <a:t>securely</a:t>
            </a:r>
            <a:r>
              <a:rPr lang="ja-JP" altLang="en-US" sz="2400"/>
              <a:t>”</a:t>
            </a:r>
            <a:endParaRPr lang="en-US" altLang="ja-JP" sz="2400" dirty="0"/>
          </a:p>
          <a:p>
            <a:r>
              <a:rPr lang="en-US" sz="2400" dirty="0"/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2489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3562351" y="4205289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3676651" y="4235451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7304088" y="4217989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7391401" y="4248151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4576764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5292726" y="3883026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4856164" y="4403726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4899026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5724526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6570664" y="4035426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5378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6053139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2803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2028826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8610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9398001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2225676" y="3089275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9194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4883151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Trudy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E2382-4BE9-844A-8B4F-5231CA0CDB3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Friends and enemies: Alice, Bob, Trudy</a:t>
            </a:r>
          </a:p>
        </p:txBody>
      </p:sp>
    </p:spTree>
    <p:extLst>
      <p:ext uri="{BB962C8B-B14F-4D97-AF65-F5344CB8AC3E}">
        <p14:creationId xmlns:p14="http://schemas.microsoft.com/office/powerpoint/2010/main" val="36957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9942653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/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/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</p:txBody>
      </p:sp>
    </p:spTree>
    <p:extLst>
      <p:ext uri="{BB962C8B-B14F-4D97-AF65-F5344CB8AC3E}">
        <p14:creationId xmlns:p14="http://schemas.microsoft.com/office/powerpoint/2010/main" val="18726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21" y="297797"/>
            <a:ext cx="8718550" cy="1000125"/>
          </a:xfrm>
        </p:spPr>
        <p:txBody>
          <a:bodyPr>
            <a:normAutofit/>
          </a:bodyPr>
          <a:lstStyle/>
          <a:p>
            <a:r>
              <a:rPr lang="en-US" dirty="0"/>
              <a:t>What can bad actors do?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76131" y="1693465"/>
            <a:ext cx="10039738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A lot!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eavesdrop: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actively </a:t>
            </a:r>
            <a:r>
              <a:rPr lang="en-US" sz="2800" i="1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impersonation: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hijacking: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ja-JP" altLang="en-US" sz="2800"/>
              <a:t>“</a:t>
            </a:r>
            <a:r>
              <a:rPr lang="en-US" altLang="ja-JP" sz="2800" dirty="0"/>
              <a:t>take over</a:t>
            </a:r>
            <a:r>
              <a:rPr lang="ja-JP" altLang="en-US" sz="2800"/>
              <a:t>”</a:t>
            </a:r>
            <a:r>
              <a:rPr lang="en-US" altLang="ja-JP" sz="2800" dirty="0"/>
              <a:t> ongoing connection by removing sender or receiver, inserting itself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denial of service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prevent service from being used by others (e.g.,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Cryptography: preventing adversaries from reading private messages</a:t>
            </a:r>
          </a:p>
        </p:txBody>
      </p:sp>
    </p:spTree>
    <p:extLst>
      <p:ext uri="{BB962C8B-B14F-4D97-AF65-F5344CB8AC3E}">
        <p14:creationId xmlns:p14="http://schemas.microsoft.com/office/powerpoint/2010/main" val="307631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682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Cryptography: Terminology</a:t>
            </a:r>
            <a:endParaRPr lang="en-US" sz="5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954" y="4652963"/>
            <a:ext cx="10094258" cy="210806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plaintext message</a:t>
            </a:r>
          </a:p>
          <a:p>
            <a:pPr>
              <a:buNone/>
            </a:pPr>
            <a:r>
              <a:rPr lang="en-US" sz="2400" dirty="0"/>
              <a:t>c = K</a:t>
            </a:r>
            <a:r>
              <a:rPr lang="en-US" sz="2400" baseline="-25000" dirty="0"/>
              <a:t>A</a:t>
            </a:r>
            <a:r>
              <a:rPr lang="en-US" sz="2400" dirty="0"/>
              <a:t>(m),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</a:t>
            </a:r>
            <a:r>
              <a:rPr lang="en-US" sz="2400" dirty="0"/>
              <a:t>ciphertext, encrypted with key K</a:t>
            </a:r>
            <a:r>
              <a:rPr lang="en-US" sz="2400" baseline="-25000" dirty="0"/>
              <a:t>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m’ = K</a:t>
            </a:r>
            <a:r>
              <a:rPr lang="en-US" sz="2400" baseline="-25000" dirty="0"/>
              <a:t>B</a:t>
            </a:r>
            <a:r>
              <a:rPr lang="en-US" sz="2400" dirty="0"/>
              <a:t>(c),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(c)</a:t>
            </a:r>
            <a:r>
              <a:rPr lang="en-US" sz="2400" dirty="0"/>
              <a:t> decrypted plaintext with key K</a:t>
            </a:r>
            <a:r>
              <a:rPr lang="en-US" sz="2400" baseline="-25000" dirty="0"/>
              <a:t>B</a:t>
            </a:r>
          </a:p>
          <a:p>
            <a:pPr>
              <a:buNone/>
            </a:pPr>
            <a:r>
              <a:rPr lang="en-US" sz="2400" dirty="0"/>
              <a:t>Want: m =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(m))</a:t>
            </a:r>
          </a:p>
          <a:p>
            <a:pPr>
              <a:buNone/>
            </a:pPr>
            <a:r>
              <a:rPr lang="en-US" sz="2400" dirty="0"/>
              <a:t>Want: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to be uncorrelated with m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925641" y="1447800"/>
            <a:ext cx="8001002" cy="3309938"/>
            <a:chOff x="234" y="896"/>
            <a:chExt cx="5040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234" y="1657"/>
              <a:ext cx="94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plaintext, m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Alice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Bob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3059D0-9BD2-994D-A03D-320086E9EA29}"/>
              </a:ext>
            </a:extLst>
          </p:cNvPr>
          <p:cNvSpPr txBox="1"/>
          <p:nvPr/>
        </p:nvSpPr>
        <p:spPr>
          <a:xfrm>
            <a:off x="8721169" y="4576415"/>
            <a:ext cx="320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En</a:t>
            </a:r>
            <a:r>
              <a:rPr lang="en-US" sz="2800" dirty="0">
                <a:latin typeface="Helvetica" pitchFamily="2" charset="0"/>
              </a:rPr>
              <a:t>/decryption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42569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3E6CA5-AFE0-4FCD-AFF9-522EA92F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Cryptography: Algorithms and Keys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3E40C2-8E42-4637-AFAA-23435AF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Cryptography requires both an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-/decryption </a:t>
            </a:r>
            <a:r>
              <a:rPr lang="en-US" altLang="en-US" sz="2400" dirty="0">
                <a:solidFill>
                  <a:srgbClr val="C00000"/>
                </a:solidFill>
              </a:rPr>
              <a:t>algorithm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C00000"/>
                </a:solidFill>
              </a:rPr>
              <a:t>keys</a:t>
            </a:r>
            <a:endParaRPr lang="en-US" altLang="en-US" sz="2400" dirty="0"/>
          </a:p>
          <a:p>
            <a:pPr lvl="1"/>
            <a:r>
              <a:rPr lang="en-US" altLang="en-US" sz="2000" dirty="0"/>
              <a:t>Key is a string known only to Alice and Bob, which controls how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Algorithm should be public and known to all</a:t>
            </a:r>
          </a:p>
          <a:p>
            <a:pPr lvl="1"/>
            <a:r>
              <a:rPr lang="en-US" altLang="en-US" sz="2000" dirty="0"/>
              <a:t>Inspires trust that the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Keys</a:t>
            </a:r>
          </a:p>
          <a:p>
            <a:pPr lvl="1"/>
            <a:r>
              <a:rPr lang="en-US" altLang="en-US" sz="2000" dirty="0"/>
              <a:t>Should be long enough to prevent easy breaking of the encryption</a:t>
            </a:r>
          </a:p>
          <a:p>
            <a:pPr lvl="1"/>
            <a:r>
              <a:rPr lang="en-US" altLang="en-US" sz="2000" dirty="0"/>
              <a:t>Should be short enough to keep algorithm efficient</a:t>
            </a:r>
          </a:p>
          <a:p>
            <a:pPr lvl="1"/>
            <a:r>
              <a:rPr lang="en-US" altLang="en-US" sz="2000" dirty="0"/>
              <a:t>Typical key lengths: 56-bit, 128-bit, 256-bit, 512-bit </a:t>
            </a:r>
          </a:p>
        </p:txBody>
      </p:sp>
    </p:spTree>
    <p:extLst>
      <p:ext uri="{BB962C8B-B14F-4D97-AF65-F5344CB8AC3E}">
        <p14:creationId xmlns:p14="http://schemas.microsoft.com/office/powerpoint/2010/main" val="214824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1636</Words>
  <Application>Microsoft Macintosh PowerPoint</Application>
  <PresentationFormat>Widescreen</PresentationFormat>
  <Paragraphs>374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Times New Roman</vt:lpstr>
      <vt:lpstr>Wingdings</vt:lpstr>
      <vt:lpstr>Office Theme</vt:lpstr>
      <vt:lpstr>PowerPoint Presentation</vt:lpstr>
      <vt:lpstr>Why security?</vt:lpstr>
      <vt:lpstr>Key aspects of network security</vt:lpstr>
      <vt:lpstr>PowerPoint Presentation</vt:lpstr>
      <vt:lpstr>Who might Bob and Alice be?</vt:lpstr>
      <vt:lpstr>What can bad actors do?</vt:lpstr>
      <vt:lpstr>Confidentiality</vt:lpstr>
      <vt:lpstr>Cryptography: Terminology</vt:lpstr>
      <vt:lpstr>Cryptography: Algorithms and Keys</vt:lpstr>
      <vt:lpstr>Symmetric key cryptography</vt:lpstr>
      <vt:lpstr>How to agree on a shared secret key?</vt:lpstr>
      <vt:lpstr>Public Key Cryptography</vt:lpstr>
      <vt:lpstr>Public key cryptography (eg: RSA)</vt:lpstr>
      <vt:lpstr>Diffie Hellman Merkle key exchange</vt:lpstr>
      <vt:lpstr>Public vs. Symmetric key crypto</vt:lpstr>
      <vt:lpstr>Crypto in practice: session keys</vt:lpstr>
      <vt:lpstr>Integrity</vt:lpstr>
      <vt:lpstr>Message digests</vt:lpstr>
      <vt:lpstr>Using message digests for integrity</vt:lpstr>
      <vt:lpstr>Message digest algorithms</vt:lpstr>
      <vt:lpstr>Digital signatures </vt:lpstr>
      <vt:lpstr>Digital signatures </vt:lpstr>
      <vt:lpstr>Authentication</vt:lpstr>
      <vt:lpstr>Authentication using public key crypto</vt:lpstr>
      <vt:lpstr>Security hole -- if you ask for public keys!</vt:lpstr>
      <vt:lpstr>Certification authorities</vt:lpstr>
      <vt:lpstr>Certification authorities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1160</cp:revision>
  <cp:lastPrinted>2019-10-03T17:55:02Z</cp:lastPrinted>
  <dcterms:created xsi:type="dcterms:W3CDTF">2019-09-25T10:37:02Z</dcterms:created>
  <dcterms:modified xsi:type="dcterms:W3CDTF">2019-10-21T14:27:16Z</dcterms:modified>
</cp:coreProperties>
</file>