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384" r:id="rId2"/>
    <p:sldId id="385" r:id="rId3"/>
    <p:sldId id="387" r:id="rId4"/>
    <p:sldId id="438" r:id="rId5"/>
    <p:sldId id="434" r:id="rId6"/>
    <p:sldId id="439" r:id="rId7"/>
    <p:sldId id="440" r:id="rId8"/>
    <p:sldId id="441" r:id="rId9"/>
    <p:sldId id="386" r:id="rId10"/>
    <p:sldId id="388" r:id="rId11"/>
    <p:sldId id="442" r:id="rId12"/>
    <p:sldId id="443" r:id="rId13"/>
    <p:sldId id="444" r:id="rId14"/>
    <p:sldId id="445" r:id="rId15"/>
    <p:sldId id="446" r:id="rId16"/>
    <p:sldId id="390" r:id="rId17"/>
    <p:sldId id="39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/>
    <p:restoredTop sz="81148"/>
  </p:normalViewPr>
  <p:slideViewPr>
    <p:cSldViewPr snapToGrid="0" snapToObjects="1">
      <p:cViewPr varScale="1">
        <p:scale>
          <a:sx n="106" d="100"/>
          <a:sy n="106" d="100"/>
        </p:scale>
        <p:origin x="20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material heavily adapted courtesy of Albert Greenberg, </a:t>
            </a:r>
            <a:r>
              <a:rPr lang="en-US" dirty="0" err="1"/>
              <a:t>Changhoon</a:t>
            </a:r>
            <a:r>
              <a:rPr lang="en-US" dirty="0"/>
              <a:t> Kim, Mohammad Alizadeh.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CFC95-A4B1-B94A-8100-0CEEF7FB33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82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Lecture 19, Computer Networks (198:552)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2019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Wide-Area Congestion Control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98A6-D96F-E247-8B3B-9F4951AF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FCEDE-FF42-9449-8308-6ED1EB6B0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778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176569" y="3018903"/>
            <a:ext cx="1411404" cy="11211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88" y="3130162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695" y="307323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1791728" y="3638819"/>
            <a:ext cx="17936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788473" y="3235850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091" y="3071061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147583" y="3241303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27837" y="3253293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24537" y="2678057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94881" y="2678057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688540" y="4103907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871519" y="2992966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03892" y="2413272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Queuing delay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90298" y="4205489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Single flow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80960" y="4041801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Link rate 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6F0209-BD76-3A43-85A3-93539DED8B2D}"/>
              </a:ext>
            </a:extLst>
          </p:cNvPr>
          <p:cNvSpPr txBox="1"/>
          <p:nvPr/>
        </p:nvSpPr>
        <p:spPr>
          <a:xfrm>
            <a:off x="6224901" y="1275859"/>
            <a:ext cx="31121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Propagation delay </a:t>
            </a:r>
            <a:r>
              <a:rPr lang="en-US" sz="2600" dirty="0" err="1">
                <a:latin typeface="Helvetica" charset="0"/>
                <a:ea typeface="Helvetica" charset="0"/>
                <a:cs typeface="Helvetica" charset="0"/>
              </a:rPr>
              <a:t>RT</a:t>
            </a:r>
            <a:r>
              <a:rPr lang="en-US" sz="2600" baseline="-25000" dirty="0" err="1">
                <a:latin typeface="Helvetica" charset="0"/>
                <a:ea typeface="Helvetica" charset="0"/>
                <a:cs typeface="Helvetica" charset="0"/>
              </a:rPr>
              <a:t>prop</a:t>
            </a:r>
            <a:endParaRPr lang="en-US" sz="2600" baseline="-25000" dirty="0"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6D46D-CE79-1849-9C8A-8B2FD66F8224}"/>
              </a:ext>
            </a:extLst>
          </p:cNvPr>
          <p:cNvCxnSpPr>
            <a:cxnSpLocks/>
          </p:cNvCxnSpPr>
          <p:nvPr/>
        </p:nvCxnSpPr>
        <p:spPr>
          <a:xfrm>
            <a:off x="1742018" y="2183322"/>
            <a:ext cx="8635773" cy="17979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441E647-22E8-4A41-9542-CB47A1023B52}"/>
              </a:ext>
            </a:extLst>
          </p:cNvPr>
          <p:cNvSpPr txBox="1"/>
          <p:nvPr/>
        </p:nvSpPr>
        <p:spPr>
          <a:xfrm>
            <a:off x="246498" y="5458675"/>
            <a:ext cx="8635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1. Estimate the bottleneck link rate C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2. Estimate the propagation delay </a:t>
            </a:r>
            <a:r>
              <a:rPr lang="en-US" sz="2400" dirty="0" err="1">
                <a:latin typeface="Helvetica" pitchFamily="2" charset="0"/>
              </a:rPr>
              <a:t>RT</a:t>
            </a:r>
            <a:r>
              <a:rPr lang="en-US" sz="2400" baseline="-25000" dirty="0" err="1">
                <a:latin typeface="Helvetica" pitchFamily="2" charset="0"/>
              </a:rPr>
              <a:t>prop</a:t>
            </a:r>
            <a:endParaRPr lang="en-US" sz="2400" baseline="-250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3.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Send at rate C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with at most k * C * </a:t>
            </a:r>
            <a:r>
              <a:rPr lang="en-US" sz="2400" dirty="0" err="1">
                <a:solidFill>
                  <a:srgbClr val="C00000"/>
                </a:solidFill>
                <a:latin typeface="Helvetica" pitchFamily="2" charset="0"/>
              </a:rPr>
              <a:t>RT</a:t>
            </a:r>
            <a:r>
              <a:rPr 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prop</a:t>
            </a:r>
            <a:r>
              <a:rPr lang="en-US" sz="2400" baseline="-25000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packets in flight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BE92F-B54A-AA47-8DF1-38D5D01BF2D9}"/>
              </a:ext>
            </a:extLst>
          </p:cNvPr>
          <p:cNvSpPr txBox="1"/>
          <p:nvPr/>
        </p:nvSpPr>
        <p:spPr>
          <a:xfrm>
            <a:off x="8882271" y="5458675"/>
            <a:ext cx="2379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Pros and Cons?</a:t>
            </a:r>
          </a:p>
        </p:txBody>
      </p:sp>
    </p:spTree>
    <p:extLst>
      <p:ext uri="{BB962C8B-B14F-4D97-AF65-F5344CB8AC3E}">
        <p14:creationId xmlns:p14="http://schemas.microsoft.com/office/powerpoint/2010/main" val="51453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B088-C2E1-624E-996E-20C658C33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Estimating the bottleneck link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CB832-D968-074C-A666-93641B375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can’t be delivered to a receiver faster than the bottleneck link rate</a:t>
            </a:r>
          </a:p>
          <a:p>
            <a:endParaRPr lang="en-US" dirty="0"/>
          </a:p>
          <a:p>
            <a:r>
              <a:rPr lang="en-US" dirty="0"/>
              <a:t>Measure the </a:t>
            </a:r>
            <a:r>
              <a:rPr lang="en-US" dirty="0">
                <a:solidFill>
                  <a:srgbClr val="C00000"/>
                </a:solidFill>
              </a:rPr>
              <a:t>data delivery rate</a:t>
            </a:r>
          </a:p>
          <a:p>
            <a:pPr lvl="1"/>
            <a:r>
              <a:rPr lang="en-US" dirty="0"/>
              <a:t>And use the maximum value over the recent past</a:t>
            </a:r>
          </a:p>
          <a:p>
            <a:pPr lvl="1"/>
            <a:r>
              <a:rPr lang="en-US" dirty="0"/>
              <a:t>Important: measurements time out after a certain period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Occasionally send higher (PROBE_BW cycling) to see if changed</a:t>
            </a:r>
          </a:p>
          <a:p>
            <a:pPr lvl="1"/>
            <a:endParaRPr lang="en-US" dirty="0"/>
          </a:p>
          <a:p>
            <a:r>
              <a:rPr lang="en-US" dirty="0"/>
              <a:t>Q: how would you measure delivery rate at the receiver?</a:t>
            </a:r>
          </a:p>
          <a:p>
            <a:endParaRPr lang="en-US" dirty="0"/>
          </a:p>
          <a:p>
            <a:r>
              <a:rPr lang="en-US" dirty="0"/>
              <a:t>Q: how would you measure delivery rate at the sender?</a:t>
            </a:r>
          </a:p>
        </p:txBody>
      </p:sp>
    </p:spTree>
    <p:extLst>
      <p:ext uri="{BB962C8B-B14F-4D97-AF65-F5344CB8AC3E}">
        <p14:creationId xmlns:p14="http://schemas.microsoft.com/office/powerpoint/2010/main" val="1320940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D1DA-BCE2-AA47-AF11-0A92085D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delivery rate at the sender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E552A1-9BEC-BA45-88A0-5154F6ACE2BF}"/>
              </a:ext>
            </a:extLst>
          </p:cNvPr>
          <p:cNvCxnSpPr/>
          <p:nvPr/>
        </p:nvCxnSpPr>
        <p:spPr>
          <a:xfrm>
            <a:off x="6003758" y="1690688"/>
            <a:ext cx="0" cy="46379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A89B78-58BD-5740-B28A-E64F7883CFBA}"/>
              </a:ext>
            </a:extLst>
          </p:cNvPr>
          <p:cNvCxnSpPr/>
          <p:nvPr/>
        </p:nvCxnSpPr>
        <p:spPr>
          <a:xfrm>
            <a:off x="10655969" y="1690688"/>
            <a:ext cx="0" cy="46379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213272-0ECD-E24C-AC88-E9FC3A24FF29}"/>
              </a:ext>
            </a:extLst>
          </p:cNvPr>
          <p:cNvCxnSpPr/>
          <p:nvPr/>
        </p:nvCxnSpPr>
        <p:spPr>
          <a:xfrm>
            <a:off x="6148137" y="1840830"/>
            <a:ext cx="4283242" cy="7098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6F4C027-E64C-A444-8E25-574BC98EA3C2}"/>
              </a:ext>
            </a:extLst>
          </p:cNvPr>
          <p:cNvCxnSpPr/>
          <p:nvPr/>
        </p:nvCxnSpPr>
        <p:spPr>
          <a:xfrm>
            <a:off x="6148137" y="2063164"/>
            <a:ext cx="4283242" cy="7098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66C7BD-7996-1C4E-8F3F-39CB63ED0DDA}"/>
              </a:ext>
            </a:extLst>
          </p:cNvPr>
          <p:cNvCxnSpPr/>
          <p:nvPr/>
        </p:nvCxnSpPr>
        <p:spPr>
          <a:xfrm>
            <a:off x="6148137" y="2292014"/>
            <a:ext cx="4283242" cy="7098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B04616-5FC9-514C-B003-4C6B79592996}"/>
              </a:ext>
            </a:extLst>
          </p:cNvPr>
          <p:cNvCxnSpPr/>
          <p:nvPr/>
        </p:nvCxnSpPr>
        <p:spPr>
          <a:xfrm>
            <a:off x="6148137" y="2520864"/>
            <a:ext cx="4283242" cy="7098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DE7262-F5E6-A941-872D-7B1CA521C673}"/>
              </a:ext>
            </a:extLst>
          </p:cNvPr>
          <p:cNvCxnSpPr>
            <a:cxnSpLocks/>
          </p:cNvCxnSpPr>
          <p:nvPr/>
        </p:nvCxnSpPr>
        <p:spPr>
          <a:xfrm flipH="1">
            <a:off x="6148137" y="2593056"/>
            <a:ext cx="4038601" cy="103421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08B4E9-E6BD-2A4D-8CC6-966B0A5D443D}"/>
              </a:ext>
            </a:extLst>
          </p:cNvPr>
          <p:cNvCxnSpPr>
            <a:cxnSpLocks/>
          </p:cNvCxnSpPr>
          <p:nvPr/>
        </p:nvCxnSpPr>
        <p:spPr>
          <a:xfrm flipH="1">
            <a:off x="6148137" y="2843081"/>
            <a:ext cx="4038601" cy="103421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FB1C74-0C8B-9845-9076-B2DAED9EEA01}"/>
              </a:ext>
            </a:extLst>
          </p:cNvPr>
          <p:cNvCxnSpPr>
            <a:cxnSpLocks/>
          </p:cNvCxnSpPr>
          <p:nvPr/>
        </p:nvCxnSpPr>
        <p:spPr>
          <a:xfrm flipH="1">
            <a:off x="6148137" y="3051250"/>
            <a:ext cx="4038601" cy="103421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C0CACE-7A26-094F-A31F-4692E42FAB8D}"/>
              </a:ext>
            </a:extLst>
          </p:cNvPr>
          <p:cNvCxnSpPr>
            <a:cxnSpLocks/>
          </p:cNvCxnSpPr>
          <p:nvPr/>
        </p:nvCxnSpPr>
        <p:spPr>
          <a:xfrm flipH="1">
            <a:off x="6173203" y="3300781"/>
            <a:ext cx="4038601" cy="103421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eft Brace 17">
            <a:extLst>
              <a:ext uri="{FF2B5EF4-FFF2-40B4-BE49-F238E27FC236}">
                <a16:creationId xmlns:a16="http://schemas.microsoft.com/office/drawing/2014/main" id="{8FF57182-B20C-F94F-9E76-1F267668A20E}"/>
              </a:ext>
            </a:extLst>
          </p:cNvPr>
          <p:cNvSpPr/>
          <p:nvPr/>
        </p:nvSpPr>
        <p:spPr>
          <a:xfrm>
            <a:off x="5366097" y="1690688"/>
            <a:ext cx="468217" cy="772773"/>
          </a:xfrm>
          <a:prstGeom prst="leftBrace">
            <a:avLst>
              <a:gd name="adj1" fmla="val 8333"/>
              <a:gd name="adj2" fmla="val 48346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698B28-0E59-A545-9E37-FDDAF3619856}"/>
              </a:ext>
            </a:extLst>
          </p:cNvPr>
          <p:cNvSpPr txBox="1"/>
          <p:nvPr/>
        </p:nvSpPr>
        <p:spPr>
          <a:xfrm rot="559520">
            <a:off x="7530320" y="1806752"/>
            <a:ext cx="240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692C3C-179A-7049-B9E4-9D655F8CA719}"/>
              </a:ext>
            </a:extLst>
          </p:cNvPr>
          <p:cNvSpPr txBox="1"/>
          <p:nvPr/>
        </p:nvSpPr>
        <p:spPr>
          <a:xfrm rot="20664387">
            <a:off x="7662667" y="3650650"/>
            <a:ext cx="240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E94EA0-C589-924A-B175-D24BF9EAB8A9}"/>
              </a:ext>
            </a:extLst>
          </p:cNvPr>
          <p:cNvSpPr txBox="1"/>
          <p:nvPr/>
        </p:nvSpPr>
        <p:spPr>
          <a:xfrm>
            <a:off x="721924" y="1614842"/>
            <a:ext cx="448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Data that is </a:t>
            </a:r>
            <a:r>
              <a:rPr lang="en-US" sz="2400" dirty="0" err="1">
                <a:latin typeface="Helvetica" pitchFamily="2" charset="0"/>
              </a:rPr>
              <a:t>unACKed</a:t>
            </a:r>
            <a:r>
              <a:rPr lang="en-US" sz="2400" dirty="0">
                <a:latin typeface="Helvetica" pitchFamily="2" charset="0"/>
              </a:rPr>
              <a:t> at the time of transmitting packet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98E8BA-0D6E-4149-A396-CE099D7CB57C}"/>
              </a:ext>
            </a:extLst>
          </p:cNvPr>
          <p:cNvSpPr txBox="1"/>
          <p:nvPr/>
        </p:nvSpPr>
        <p:spPr>
          <a:xfrm>
            <a:off x="216568" y="2969096"/>
            <a:ext cx="510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Normal case: All that data (and only that data) is </a:t>
            </a:r>
            <a:r>
              <a:rPr lang="en-US" sz="2400" dirty="0" err="1">
                <a:latin typeface="Helvetica" pitchFamily="2" charset="0"/>
              </a:rPr>
              <a:t>ACKed</a:t>
            </a:r>
            <a:r>
              <a:rPr lang="en-US" sz="2400" dirty="0">
                <a:latin typeface="Helvetica" pitchFamily="2" charset="0"/>
              </a:rPr>
              <a:t> by this point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6F0AF9-6E54-EA4E-B143-71FC55757DA9}"/>
              </a:ext>
            </a:extLst>
          </p:cNvPr>
          <p:cNvCxnSpPr/>
          <p:nvPr/>
        </p:nvCxnSpPr>
        <p:spPr>
          <a:xfrm>
            <a:off x="5366097" y="3627274"/>
            <a:ext cx="553440" cy="70772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C3D0508-EE8F-154D-BA26-ACF15A92EEA8}"/>
              </a:ext>
            </a:extLst>
          </p:cNvPr>
          <p:cNvSpPr txBox="1"/>
          <p:nvPr/>
        </p:nvSpPr>
        <p:spPr>
          <a:xfrm>
            <a:off x="348916" y="5077326"/>
            <a:ext cx="4977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Helvetica" pitchFamily="2" charset="0"/>
              </a:rPr>
              <a:t>unACKed</a:t>
            </a:r>
            <a:r>
              <a:rPr lang="en-US" sz="2400" dirty="0">
                <a:latin typeface="Helvetica" pitchFamily="2" charset="0"/>
              </a:rPr>
              <a:t> data at pkt transmit time</a:t>
            </a:r>
          </a:p>
          <a:p>
            <a:pPr algn="ctr"/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Round trip time between pkt-ACK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1218E7-8667-5545-B6D5-335E1ABC870D}"/>
              </a:ext>
            </a:extLst>
          </p:cNvPr>
          <p:cNvCxnSpPr>
            <a:cxnSpLocks/>
          </p:cNvCxnSpPr>
          <p:nvPr/>
        </p:nvCxnSpPr>
        <p:spPr>
          <a:xfrm>
            <a:off x="216568" y="5690937"/>
            <a:ext cx="526983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179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/>
      <p:bldP spid="23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F07D7-A26B-3F49-95E9-7E3873E1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Quirk: Often, ACKs are “aggregated”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92A063-EB9C-5B47-A146-87E504FBA5AC}"/>
              </a:ext>
            </a:extLst>
          </p:cNvPr>
          <p:cNvCxnSpPr/>
          <p:nvPr/>
        </p:nvCxnSpPr>
        <p:spPr>
          <a:xfrm>
            <a:off x="6003758" y="1690688"/>
            <a:ext cx="0" cy="46379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3F2F98-1FFD-E242-BA74-F8FFE0EB3242}"/>
              </a:ext>
            </a:extLst>
          </p:cNvPr>
          <p:cNvCxnSpPr/>
          <p:nvPr/>
        </p:nvCxnSpPr>
        <p:spPr>
          <a:xfrm>
            <a:off x="10655969" y="1690688"/>
            <a:ext cx="0" cy="46379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8065A6-C600-474B-B83B-9E8EE4A477FD}"/>
              </a:ext>
            </a:extLst>
          </p:cNvPr>
          <p:cNvCxnSpPr/>
          <p:nvPr/>
        </p:nvCxnSpPr>
        <p:spPr>
          <a:xfrm>
            <a:off x="6148137" y="1840830"/>
            <a:ext cx="4283242" cy="7098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32B817-9B25-2C42-97EE-BB57CDC94482}"/>
              </a:ext>
            </a:extLst>
          </p:cNvPr>
          <p:cNvCxnSpPr/>
          <p:nvPr/>
        </p:nvCxnSpPr>
        <p:spPr>
          <a:xfrm>
            <a:off x="6148137" y="2063164"/>
            <a:ext cx="4283242" cy="7098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66D6F2-8EA0-5549-85FD-D570311C60C3}"/>
              </a:ext>
            </a:extLst>
          </p:cNvPr>
          <p:cNvCxnSpPr/>
          <p:nvPr/>
        </p:nvCxnSpPr>
        <p:spPr>
          <a:xfrm>
            <a:off x="6148137" y="2292014"/>
            <a:ext cx="4283242" cy="70986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00EEF0-2548-2D47-BD53-EE8102000F8F}"/>
              </a:ext>
            </a:extLst>
          </p:cNvPr>
          <p:cNvCxnSpPr/>
          <p:nvPr/>
        </p:nvCxnSpPr>
        <p:spPr>
          <a:xfrm>
            <a:off x="6148137" y="2520864"/>
            <a:ext cx="4283242" cy="7098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99262-B4A9-FE4D-8068-D85FE023DBD1}"/>
              </a:ext>
            </a:extLst>
          </p:cNvPr>
          <p:cNvCxnSpPr>
            <a:cxnSpLocks/>
          </p:cNvCxnSpPr>
          <p:nvPr/>
        </p:nvCxnSpPr>
        <p:spPr>
          <a:xfrm flipH="1">
            <a:off x="6148137" y="2593056"/>
            <a:ext cx="4038601" cy="103421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D41D7E-C0A3-F74E-9DA1-75A20741337F}"/>
              </a:ext>
            </a:extLst>
          </p:cNvPr>
          <p:cNvCxnSpPr>
            <a:cxnSpLocks/>
          </p:cNvCxnSpPr>
          <p:nvPr/>
        </p:nvCxnSpPr>
        <p:spPr>
          <a:xfrm flipH="1">
            <a:off x="6148137" y="2843081"/>
            <a:ext cx="4038601" cy="103421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1EFFA5-AF1A-E044-B22A-179D28A581DE}"/>
              </a:ext>
            </a:extLst>
          </p:cNvPr>
          <p:cNvCxnSpPr>
            <a:cxnSpLocks/>
          </p:cNvCxnSpPr>
          <p:nvPr/>
        </p:nvCxnSpPr>
        <p:spPr>
          <a:xfrm flipH="1">
            <a:off x="6148137" y="3051250"/>
            <a:ext cx="4038601" cy="1034218"/>
          </a:xfrm>
          <a:prstGeom prst="straightConnector1">
            <a:avLst/>
          </a:prstGeom>
          <a:ln w="508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7E8287-C18C-5C40-830C-D64CA9ED6254}"/>
              </a:ext>
            </a:extLst>
          </p:cNvPr>
          <p:cNvCxnSpPr>
            <a:cxnSpLocks/>
          </p:cNvCxnSpPr>
          <p:nvPr/>
        </p:nvCxnSpPr>
        <p:spPr>
          <a:xfrm flipH="1">
            <a:off x="6173203" y="3300781"/>
            <a:ext cx="4038601" cy="1034218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D120FEE3-EF28-B644-AA24-D532CDB951AB}"/>
              </a:ext>
            </a:extLst>
          </p:cNvPr>
          <p:cNvSpPr/>
          <p:nvPr/>
        </p:nvSpPr>
        <p:spPr>
          <a:xfrm>
            <a:off x="5366097" y="1690688"/>
            <a:ext cx="468217" cy="772773"/>
          </a:xfrm>
          <a:prstGeom prst="leftBrace">
            <a:avLst>
              <a:gd name="adj1" fmla="val 8333"/>
              <a:gd name="adj2" fmla="val 48346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B98E02-E9CF-554E-B480-592DF55AB2AD}"/>
              </a:ext>
            </a:extLst>
          </p:cNvPr>
          <p:cNvSpPr txBox="1"/>
          <p:nvPr/>
        </p:nvSpPr>
        <p:spPr>
          <a:xfrm rot="559520">
            <a:off x="7530320" y="1806752"/>
            <a:ext cx="240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16111B-0EF5-6C4E-A360-F96428EA9C3E}"/>
              </a:ext>
            </a:extLst>
          </p:cNvPr>
          <p:cNvSpPr txBox="1"/>
          <p:nvPr/>
        </p:nvSpPr>
        <p:spPr>
          <a:xfrm rot="20664387">
            <a:off x="7662667" y="3650650"/>
            <a:ext cx="2406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B073C-12F9-194D-89F6-E7BB969937BC}"/>
              </a:ext>
            </a:extLst>
          </p:cNvPr>
          <p:cNvSpPr txBox="1"/>
          <p:nvPr/>
        </p:nvSpPr>
        <p:spPr>
          <a:xfrm>
            <a:off x="721924" y="1614842"/>
            <a:ext cx="448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More data appears to be in flight than there actually 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8ADFE-9BB1-924E-9A77-74A995A8F0E9}"/>
              </a:ext>
            </a:extLst>
          </p:cNvPr>
          <p:cNvSpPr txBox="1"/>
          <p:nvPr/>
        </p:nvSpPr>
        <p:spPr>
          <a:xfrm>
            <a:off x="216568" y="2969096"/>
            <a:ext cx="5109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Idea: use minimum of sent rate and received rate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0AB9C4-A462-D242-BFF2-8B257DE794D6}"/>
              </a:ext>
            </a:extLst>
          </p:cNvPr>
          <p:cNvSpPr txBox="1"/>
          <p:nvPr/>
        </p:nvSpPr>
        <p:spPr>
          <a:xfrm>
            <a:off x="243221" y="4334999"/>
            <a:ext cx="5109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Q: how would you measure the rate at which data was sent?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(Note: packets of received data and sent data must be the same)</a:t>
            </a:r>
          </a:p>
        </p:txBody>
      </p:sp>
    </p:spTree>
    <p:extLst>
      <p:ext uri="{BB962C8B-B14F-4D97-AF65-F5344CB8AC3E}">
        <p14:creationId xmlns:p14="http://schemas.microsoft.com/office/powerpoint/2010/main" val="407790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075DE-147B-FC46-A949-EE159CEC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Estimating </a:t>
            </a:r>
            <a:r>
              <a:rPr lang="en-US" dirty="0" err="1"/>
              <a:t>RT</a:t>
            </a:r>
            <a:r>
              <a:rPr lang="en-US" baseline="-25000" dirty="0" err="1"/>
              <a:t>prop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0ADB-B6E7-254F-B984-83FFA5CE5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the minimum of the RTT values experienced so far</a:t>
            </a:r>
          </a:p>
          <a:p>
            <a:endParaRPr lang="en-US" dirty="0"/>
          </a:p>
          <a:p>
            <a:r>
              <a:rPr lang="en-US" dirty="0"/>
              <a:t>If you’re sending at high rate, it is difficult to see the true </a:t>
            </a:r>
            <a:r>
              <a:rPr lang="en-US" dirty="0" err="1"/>
              <a:t>RT</a:t>
            </a:r>
            <a:r>
              <a:rPr lang="en-US" baseline="-25000" dirty="0" err="1"/>
              <a:t>prop</a:t>
            </a:r>
            <a:r>
              <a:rPr lang="en-US" dirty="0"/>
              <a:t> of the path</a:t>
            </a:r>
          </a:p>
          <a:p>
            <a:pPr lvl="1"/>
            <a:r>
              <a:rPr lang="en-US" dirty="0"/>
              <a:t>Q: why?</a:t>
            </a:r>
          </a:p>
          <a:p>
            <a:pPr lvl="1"/>
            <a:endParaRPr lang="en-US" dirty="0"/>
          </a:p>
          <a:p>
            <a:r>
              <a:rPr lang="en-US" dirty="0"/>
              <a:t>Occasionally send just a few packets in an RTT to measure </a:t>
            </a:r>
            <a:r>
              <a:rPr lang="en-US" dirty="0" err="1"/>
              <a:t>RT</a:t>
            </a:r>
            <a:r>
              <a:rPr lang="en-US" baseline="-25000" dirty="0" err="1"/>
              <a:t>prop</a:t>
            </a:r>
            <a:r>
              <a:rPr lang="en-US" baseline="-25000" dirty="0"/>
              <a:t> </a:t>
            </a:r>
            <a:r>
              <a:rPr lang="en-US" dirty="0">
                <a:solidFill>
                  <a:srgbClr val="C00000"/>
                </a:solidFill>
              </a:rPr>
              <a:t>(PROBE_RTT cycling)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Also allows achieving </a:t>
            </a:r>
            <a:r>
              <a:rPr lang="en-US" dirty="0">
                <a:solidFill>
                  <a:srgbClr val="C00000"/>
                </a:solidFill>
              </a:rPr>
              <a:t>fairness </a:t>
            </a:r>
            <a:r>
              <a:rPr lang="en-US" dirty="0"/>
              <a:t>among BBR flows</a:t>
            </a:r>
          </a:p>
        </p:txBody>
      </p:sp>
    </p:spTree>
    <p:extLst>
      <p:ext uri="{BB962C8B-B14F-4D97-AF65-F5344CB8AC3E}">
        <p14:creationId xmlns:p14="http://schemas.microsoft.com/office/powerpoint/2010/main" val="41350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A1D1-7CB4-2B4A-91FA-791073FEA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specific to wide-area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A5C84-881D-4E42-92E7-2E5B809BE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92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50D1-1ABD-C74B-855F-1833A3388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Internet: Many things to consider…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FB8C-942E-E24F-930D-7DBE615E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Bufferbloat</a:t>
            </a:r>
            <a:endParaRPr lang="en-US" dirty="0"/>
          </a:p>
          <a:p>
            <a:r>
              <a:rPr lang="en-US" dirty="0"/>
              <a:t>Token-bucket policers</a:t>
            </a:r>
          </a:p>
          <a:p>
            <a:r>
              <a:rPr lang="en-US" dirty="0"/>
              <a:t>Cellular base station scheduling</a:t>
            </a:r>
          </a:p>
          <a:p>
            <a:r>
              <a:rPr lang="en-US" dirty="0"/>
              <a:t>Sometimes compete with few streams, sometimes many</a:t>
            </a:r>
          </a:p>
          <a:p>
            <a:r>
              <a:rPr lang="en-US" dirty="0"/>
              <a:t>Delayed and aggregated ACKs (</a:t>
            </a:r>
            <a:r>
              <a:rPr lang="en-US" dirty="0" err="1"/>
              <a:t>WiFi</a:t>
            </a:r>
            <a:r>
              <a:rPr lang="en-US" dirty="0"/>
              <a:t>)</a:t>
            </a:r>
          </a:p>
          <a:p>
            <a:r>
              <a:rPr lang="en-US" dirty="0"/>
              <a:t>Coexisting with legacy protocols (e.g., Cubic)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7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48F4-702F-A341-86DB-611C7B258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TCP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5458-E21F-304A-A2BB-A226763DB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 some </a:t>
            </a:r>
            <a:r>
              <a:rPr lang="en-US" dirty="0">
                <a:solidFill>
                  <a:srgbClr val="C00000"/>
                </a:solidFill>
              </a:rPr>
              <a:t>in-flight</a:t>
            </a:r>
            <a:r>
              <a:rPr lang="en-US" dirty="0"/>
              <a:t> (un-</a:t>
            </a:r>
            <a:r>
              <a:rPr lang="en-US" dirty="0" err="1"/>
              <a:t>ACK’ed</a:t>
            </a:r>
            <a:r>
              <a:rPr lang="en-US" dirty="0"/>
              <a:t>) packets: </a:t>
            </a:r>
            <a:r>
              <a:rPr lang="en-US" dirty="0">
                <a:solidFill>
                  <a:srgbClr val="C00000"/>
                </a:solidFill>
              </a:rPr>
              <a:t>congestion window</a:t>
            </a:r>
          </a:p>
          <a:p>
            <a:endParaRPr lang="en-US" dirty="0"/>
          </a:p>
          <a:p>
            <a:r>
              <a:rPr lang="en-US" dirty="0"/>
              <a:t>Adjust window based on several algorithms:</a:t>
            </a:r>
          </a:p>
          <a:p>
            <a:pPr lvl="1"/>
            <a:r>
              <a:rPr lang="en-US" dirty="0"/>
              <a:t>Startup: slow start</a:t>
            </a:r>
          </a:p>
          <a:p>
            <a:pPr lvl="1"/>
            <a:r>
              <a:rPr lang="en-US" dirty="0"/>
              <a:t>Steady state: AIMD</a:t>
            </a:r>
          </a:p>
          <a:p>
            <a:pPr lvl="1"/>
            <a:r>
              <a:rPr lang="en-US" dirty="0"/>
              <a:t>Loss: fast retransmission, fast recovery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Window</a:t>
            </a:r>
            <a:r>
              <a:rPr lang="en-US" dirty="0"/>
              <a:t> versus </a:t>
            </a:r>
            <a:r>
              <a:rPr lang="en-US" dirty="0">
                <a:solidFill>
                  <a:srgbClr val="C00000"/>
                </a:solidFill>
              </a:rPr>
              <a:t>rate-based </a:t>
            </a:r>
            <a:r>
              <a:rPr lang="en-US" dirty="0"/>
              <a:t>protocols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23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75A7F-DE50-FB4F-9FAB-CC6711D5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Dynamics with TCP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FD4B4-1F70-DB48-BBFE-AC1194580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Steady-state behavior</a:t>
            </a:r>
          </a:p>
        </p:txBody>
      </p:sp>
    </p:spTree>
    <p:extLst>
      <p:ext uri="{BB962C8B-B14F-4D97-AF65-F5344CB8AC3E}">
        <p14:creationId xmlns:p14="http://schemas.microsoft.com/office/powerpoint/2010/main" val="33845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4" y="3464895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1827823" y="3823211"/>
            <a:ext cx="17936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183678" y="3425695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60632" y="2862449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30976" y="2862449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Queuing delay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64594" y="5478737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Single flow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Link rate 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968" y="2779544"/>
            <a:ext cx="3502307" cy="332135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06F0209-BD76-3A43-85A3-93539DED8B2D}"/>
              </a:ext>
            </a:extLst>
          </p:cNvPr>
          <p:cNvSpPr txBox="1"/>
          <p:nvPr/>
        </p:nvSpPr>
        <p:spPr>
          <a:xfrm>
            <a:off x="6260996" y="1460251"/>
            <a:ext cx="31121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Propagation delay </a:t>
            </a:r>
            <a:r>
              <a:rPr lang="en-US" sz="2600" dirty="0" err="1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RT</a:t>
            </a:r>
            <a:r>
              <a:rPr lang="en-US" sz="2600" baseline="-25000" dirty="0" err="1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prop</a:t>
            </a:r>
            <a:endParaRPr lang="en-US" sz="2600" baseline="-25000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6D46D-CE79-1849-9C8A-8B2FD66F8224}"/>
              </a:ext>
            </a:extLst>
          </p:cNvPr>
          <p:cNvCxnSpPr>
            <a:cxnSpLocks/>
          </p:cNvCxnSpPr>
          <p:nvPr/>
        </p:nvCxnSpPr>
        <p:spPr>
          <a:xfrm>
            <a:off x="1778113" y="2367714"/>
            <a:ext cx="8635773" cy="17979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02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 behavior at steady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Congestion avoidance: Additive increase, multiplicative decrease (</a:t>
            </a:r>
            <a:r>
              <a:rPr lang="en-US" dirty="0">
                <a:solidFill>
                  <a:srgbClr val="C00000"/>
                </a:solidFill>
              </a:rPr>
              <a:t>AIMD</a:t>
            </a:r>
            <a:r>
              <a:rPr lang="en-US" dirty="0"/>
              <a:t>)</a:t>
            </a:r>
          </a:p>
          <a:p>
            <a:r>
              <a:rPr lang="en-US" dirty="0"/>
              <a:t>Steady state isn’t static: lose pkts, grow </a:t>
            </a:r>
            <a:r>
              <a:rPr lang="en-US" dirty="0" err="1"/>
              <a:t>cwnd</a:t>
            </a:r>
            <a:r>
              <a:rPr lang="en-US" dirty="0"/>
              <a:t>, lose pkts, …</a:t>
            </a:r>
          </a:p>
          <a:p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906868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2A281-CF8F-1C47-8E7C-D1CE0316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Sender behavior at steady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904CA-88B7-4B4C-AF38-74E1A1B13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712"/>
            <a:ext cx="10515600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How does the queue size at the bottleneck look, over time?</a:t>
            </a:r>
          </a:p>
          <a:p>
            <a:pPr lvl="1"/>
            <a:r>
              <a:rPr lang="en-US" dirty="0"/>
              <a:t>Case 1: B = C * </a:t>
            </a:r>
            <a:r>
              <a:rPr lang="en-US" dirty="0" err="1"/>
              <a:t>RT</a:t>
            </a:r>
            <a:r>
              <a:rPr lang="en-US" baseline="-25000" dirty="0" err="1"/>
              <a:t>prop</a:t>
            </a:r>
            <a:endParaRPr lang="en-US" baseline="-25000" dirty="0"/>
          </a:p>
          <a:p>
            <a:pPr lvl="1"/>
            <a:r>
              <a:rPr lang="en-US" dirty="0"/>
              <a:t>Case 2: B &gt; C * </a:t>
            </a:r>
            <a:r>
              <a:rPr lang="en-US" dirty="0" err="1"/>
              <a:t>RT</a:t>
            </a:r>
            <a:r>
              <a:rPr lang="en-US" baseline="-25000" dirty="0" err="1"/>
              <a:t>prop</a:t>
            </a:r>
            <a:endParaRPr lang="en-US" baseline="-25000" dirty="0"/>
          </a:p>
          <a:p>
            <a:pPr lvl="1"/>
            <a:r>
              <a:rPr lang="en-US" dirty="0"/>
              <a:t>Case 3: B &lt; C * </a:t>
            </a:r>
            <a:r>
              <a:rPr lang="en-US" dirty="0" err="1"/>
              <a:t>RT_prop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929EE182-C60B-1847-8A36-435753603EAA}"/>
              </a:ext>
            </a:extLst>
          </p:cNvPr>
          <p:cNvSpPr>
            <a:spLocks/>
          </p:cNvSpPr>
          <p:nvPr/>
        </p:nvSpPr>
        <p:spPr bwMode="auto">
          <a:xfrm>
            <a:off x="2667000" y="3486157"/>
            <a:ext cx="7010400" cy="2667000"/>
          </a:xfrm>
          <a:custGeom>
            <a:avLst/>
            <a:gdLst>
              <a:gd name="T0" fmla="*/ 0 w 4416"/>
              <a:gd name="T1" fmla="*/ 0 h 1968"/>
              <a:gd name="T2" fmla="*/ 0 w 4416"/>
              <a:gd name="T3" fmla="*/ 1968 h 1968"/>
              <a:gd name="T4" fmla="*/ 4416 w 4416"/>
              <a:gd name="T5" fmla="*/ 1968 h 1968"/>
              <a:gd name="T6" fmla="*/ 0 60000 65536"/>
              <a:gd name="T7" fmla="*/ 0 60000 65536"/>
              <a:gd name="T8" fmla="*/ 0 60000 65536"/>
              <a:gd name="T9" fmla="*/ 0 w 4416"/>
              <a:gd name="T10" fmla="*/ 0 h 1968"/>
              <a:gd name="T11" fmla="*/ 4416 w 4416"/>
              <a:gd name="T12" fmla="*/ 1968 h 19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16" h="1968">
                <a:moveTo>
                  <a:pt x="0" y="0"/>
                </a:moveTo>
                <a:lnTo>
                  <a:pt x="0" y="1968"/>
                </a:lnTo>
                <a:lnTo>
                  <a:pt x="4416" y="196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5A095B62-AC7C-EE42-9D7A-B9B1F548AA54}"/>
              </a:ext>
            </a:extLst>
          </p:cNvPr>
          <p:cNvSpPr>
            <a:spLocks/>
          </p:cNvSpPr>
          <p:nvPr/>
        </p:nvSpPr>
        <p:spPr bwMode="auto">
          <a:xfrm>
            <a:off x="2667000" y="4143381"/>
            <a:ext cx="7162800" cy="1981200"/>
          </a:xfrm>
          <a:custGeom>
            <a:avLst/>
            <a:gdLst>
              <a:gd name="T0" fmla="*/ 0 w 4512"/>
              <a:gd name="T1" fmla="*/ 1248 h 1248"/>
              <a:gd name="T2" fmla="*/ 1152 w 4512"/>
              <a:gd name="T3" fmla="*/ 336 h 1248"/>
              <a:gd name="T4" fmla="*/ 1152 w 4512"/>
              <a:gd name="T5" fmla="*/ 816 h 1248"/>
              <a:gd name="T6" fmla="*/ 1536 w 4512"/>
              <a:gd name="T7" fmla="*/ 528 h 1248"/>
              <a:gd name="T8" fmla="*/ 1536 w 4512"/>
              <a:gd name="T9" fmla="*/ 960 h 1248"/>
              <a:gd name="T10" fmla="*/ 2832 w 4512"/>
              <a:gd name="T11" fmla="*/ 0 h 1248"/>
              <a:gd name="T12" fmla="*/ 2832 w 4512"/>
              <a:gd name="T13" fmla="*/ 720 h 1248"/>
              <a:gd name="T14" fmla="*/ 3504 w 4512"/>
              <a:gd name="T15" fmla="*/ 240 h 1248"/>
              <a:gd name="T16" fmla="*/ 3504 w 4512"/>
              <a:gd name="T17" fmla="*/ 864 h 1248"/>
              <a:gd name="T18" fmla="*/ 4224 w 4512"/>
              <a:gd name="T19" fmla="*/ 288 h 1248"/>
              <a:gd name="T20" fmla="*/ 4224 w 4512"/>
              <a:gd name="T21" fmla="*/ 816 h 1248"/>
              <a:gd name="T22" fmla="*/ 4512 w 4512"/>
              <a:gd name="T23" fmla="*/ 576 h 1248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4512"/>
              <a:gd name="T37" fmla="*/ 0 h 1248"/>
              <a:gd name="T38" fmla="*/ 4512 w 4512"/>
              <a:gd name="T39" fmla="*/ 1248 h 1248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4512" h="1248">
                <a:moveTo>
                  <a:pt x="0" y="1248"/>
                </a:moveTo>
                <a:lnTo>
                  <a:pt x="1152" y="336"/>
                </a:lnTo>
                <a:lnTo>
                  <a:pt x="1152" y="816"/>
                </a:lnTo>
                <a:lnTo>
                  <a:pt x="1536" y="528"/>
                </a:lnTo>
                <a:lnTo>
                  <a:pt x="1536" y="960"/>
                </a:lnTo>
                <a:lnTo>
                  <a:pt x="2832" y="0"/>
                </a:lnTo>
                <a:lnTo>
                  <a:pt x="2832" y="720"/>
                </a:lnTo>
                <a:lnTo>
                  <a:pt x="3504" y="240"/>
                </a:lnTo>
                <a:lnTo>
                  <a:pt x="3504" y="864"/>
                </a:lnTo>
                <a:lnTo>
                  <a:pt x="4224" y="288"/>
                </a:lnTo>
                <a:lnTo>
                  <a:pt x="4224" y="816"/>
                </a:lnTo>
                <a:lnTo>
                  <a:pt x="4512" y="576"/>
                </a:lnTo>
              </a:path>
            </a:pathLst>
          </a:custGeom>
          <a:noFill/>
          <a:ln w="381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07BAB02F-978E-A94C-A248-8B124E2F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59" y="4032682"/>
            <a:ext cx="1744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 altLang="x-none" sz="2400" b="0" dirty="0">
                <a:latin typeface="Helvetica" pitchFamily="2" charset="0"/>
              </a:rPr>
              <a:t>Congestion</a:t>
            </a:r>
          </a:p>
          <a:p>
            <a:pPr algn="r"/>
            <a:r>
              <a:rPr lang="en-US" altLang="x-none" sz="2400" b="0" dirty="0">
                <a:latin typeface="Helvetica" pitchFamily="2" charset="0"/>
              </a:rPr>
              <a:t>Window</a:t>
            </a: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AD096DD9-238F-9F48-8398-6FCAE6DD17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6673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B400A09E-B2BB-E141-906D-0011721830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4981581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B714B0AB-026E-6744-9E46-2056CF1D14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981581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23A3DCF4-B576-3D4F-8D08-BB15BF508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180019"/>
            <a:ext cx="1093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halved</a:t>
            </a: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CF9C12FD-6FC8-9742-ABBA-1B0994C702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7623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702BE1BB-3A74-D940-B17C-C06E005F32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990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894B54EF-F3DE-374C-96A3-E107CE674D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1" y="3457581"/>
            <a:ext cx="36513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CC163273-9152-B843-8A03-901A0C0FDB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36099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Line 15">
            <a:extLst>
              <a:ext uri="{FF2B5EF4-FFF2-40B4-BE49-F238E27FC236}">
                <a16:creationId xmlns:a16="http://schemas.microsoft.com/office/drawing/2014/main" id="{A8103D1A-B2D9-C940-A740-D75BA0E26FC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72600" y="3686181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7A4DE5B-AE23-2D40-A2A0-89D422DF8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75031"/>
            <a:ext cx="83548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Loss</a:t>
            </a:r>
          </a:p>
        </p:txBody>
      </p:sp>
      <p:sp>
        <p:nvSpPr>
          <p:cNvPr id="17" name="Text Box 6">
            <a:extLst>
              <a:ext uri="{FF2B5EF4-FFF2-40B4-BE49-F238E27FC236}">
                <a16:creationId xmlns:a16="http://schemas.microsoft.com/office/drawing/2014/main" id="{BF706244-8F89-1B44-B423-5ADA0E6EF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480" y="6200781"/>
            <a:ext cx="7665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altLang="x-none" sz="2400" b="0" dirty="0">
                <a:latin typeface="Helvetica" pitchFamily="2" charset="0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05627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4" y="2597664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1827823" y="2955980"/>
            <a:ext cx="17936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183678" y="3413663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60632" y="1995218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30976" y="1995218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Queuing delay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7124" y="5923610"/>
            <a:ext cx="24478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 few flows (say 3—4)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Link rate 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6F0209-BD76-3A43-85A3-93539DED8B2D}"/>
              </a:ext>
            </a:extLst>
          </p:cNvPr>
          <p:cNvSpPr txBox="1"/>
          <p:nvPr/>
        </p:nvSpPr>
        <p:spPr>
          <a:xfrm>
            <a:off x="6260996" y="1460251"/>
            <a:ext cx="31121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Propagation delay </a:t>
            </a:r>
            <a:r>
              <a:rPr lang="en-US" sz="2600" dirty="0" err="1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RT</a:t>
            </a:r>
            <a:r>
              <a:rPr lang="en-US" sz="2600" baseline="-25000" dirty="0" err="1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prop</a:t>
            </a:r>
            <a:endParaRPr lang="en-US" sz="2600" baseline="-25000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6D46D-CE79-1849-9C8A-8B2FD66F8224}"/>
              </a:ext>
            </a:extLst>
          </p:cNvPr>
          <p:cNvCxnSpPr>
            <a:cxnSpLocks/>
          </p:cNvCxnSpPr>
          <p:nvPr/>
        </p:nvCxnSpPr>
        <p:spPr>
          <a:xfrm>
            <a:off x="3744790" y="2385693"/>
            <a:ext cx="6669096" cy="0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70D1D74-CA5E-184A-B84C-10AB274CD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4" y="3669552"/>
            <a:ext cx="1536076" cy="92683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9D6A6E-E408-7542-A4EB-7F657EC2B489}"/>
              </a:ext>
            </a:extLst>
          </p:cNvPr>
          <p:cNvCxnSpPr>
            <a:cxnSpLocks/>
          </p:cNvCxnSpPr>
          <p:nvPr/>
        </p:nvCxnSpPr>
        <p:spPr>
          <a:xfrm>
            <a:off x="1827823" y="4027868"/>
            <a:ext cx="17936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7BC841E-B1ED-D640-A521-3963A0F4986D}"/>
              </a:ext>
            </a:extLst>
          </p:cNvPr>
          <p:cNvSpPr/>
          <p:nvPr/>
        </p:nvSpPr>
        <p:spPr>
          <a:xfrm>
            <a:off x="2160632" y="3067106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BD63C3-1919-5740-99D4-49D1683CF2F4}"/>
              </a:ext>
            </a:extLst>
          </p:cNvPr>
          <p:cNvSpPr/>
          <p:nvPr/>
        </p:nvSpPr>
        <p:spPr>
          <a:xfrm>
            <a:off x="2930976" y="3067106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9D06E2E-665B-6E4B-9109-E451C4338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4" y="4850254"/>
            <a:ext cx="1536076" cy="926831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475E07-39DB-9D48-A7F5-0ECAEC44978E}"/>
              </a:ext>
            </a:extLst>
          </p:cNvPr>
          <p:cNvCxnSpPr>
            <a:cxnSpLocks/>
          </p:cNvCxnSpPr>
          <p:nvPr/>
        </p:nvCxnSpPr>
        <p:spPr>
          <a:xfrm>
            <a:off x="1827823" y="5208570"/>
            <a:ext cx="17936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AB2ADB8-8A0E-094B-9844-A06358EF40DC}"/>
              </a:ext>
            </a:extLst>
          </p:cNvPr>
          <p:cNvSpPr/>
          <p:nvPr/>
        </p:nvSpPr>
        <p:spPr>
          <a:xfrm>
            <a:off x="2160632" y="4247808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F88B2A-B27C-2644-B0AD-47EDF82082FF}"/>
              </a:ext>
            </a:extLst>
          </p:cNvPr>
          <p:cNvSpPr/>
          <p:nvPr/>
        </p:nvSpPr>
        <p:spPr>
          <a:xfrm>
            <a:off x="2930976" y="4247808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E2529-D3B8-0740-9542-83ACE6F13BA9}"/>
              </a:ext>
            </a:extLst>
          </p:cNvPr>
          <p:cNvSpPr txBox="1"/>
          <p:nvPr/>
        </p:nvSpPr>
        <p:spPr>
          <a:xfrm>
            <a:off x="3744790" y="6291677"/>
            <a:ext cx="693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Q: how does queue size look now?</a:t>
            </a:r>
          </a:p>
        </p:txBody>
      </p:sp>
    </p:spTree>
    <p:extLst>
      <p:ext uri="{BB962C8B-B14F-4D97-AF65-F5344CB8AC3E}">
        <p14:creationId xmlns:p14="http://schemas.microsoft.com/office/powerpoint/2010/main" val="278582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4" grpId="0" animBg="1"/>
      <p:bldP spid="4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212664" y="3203295"/>
            <a:ext cx="1411404" cy="1121117"/>
          </a:xfrm>
          <a:prstGeom prst="rect">
            <a:avLst/>
          </a:prstGeom>
        </p:spPr>
      </p:pic>
      <p:sp>
        <p:nvSpPr>
          <p:cNvPr id="33" name="Cloud 32"/>
          <p:cNvSpPr/>
          <p:nvPr/>
        </p:nvSpPr>
        <p:spPr>
          <a:xfrm>
            <a:off x="3206245" y="2086529"/>
            <a:ext cx="8671429" cy="4048339"/>
          </a:xfrm>
          <a:prstGeom prst="cloud">
            <a:avLst/>
          </a:prstGeom>
          <a:noFill/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model</a:t>
            </a:r>
            <a:endParaRPr lang="en-US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4" y="2597664"/>
            <a:ext cx="1536076" cy="9268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90" y="3257625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10" name="Straight Connector 9"/>
          <p:cNvCxnSpPr>
            <a:cxnSpLocks/>
          </p:cNvCxnSpPr>
          <p:nvPr/>
        </p:nvCxnSpPr>
        <p:spPr>
          <a:xfrm>
            <a:off x="1827823" y="2955980"/>
            <a:ext cx="17936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5824568" y="3420242"/>
            <a:ext cx="2248025" cy="687657"/>
            <a:chOff x="7250905" y="2583511"/>
            <a:chExt cx="3064670" cy="100948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250906" y="2583511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250905" y="3586163"/>
              <a:ext cx="306466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10287001" y="2587151"/>
              <a:ext cx="0" cy="10058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186" y="3255453"/>
            <a:ext cx="2219451" cy="132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24" name="Rectangle 23"/>
          <p:cNvSpPr/>
          <p:nvPr/>
        </p:nvSpPr>
        <p:spPr>
          <a:xfrm>
            <a:off x="7183678" y="3413663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63932" y="3437685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160632" y="1995218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930976" y="1995218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24635" y="4288299"/>
            <a:ext cx="24478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Bottleneck queue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(max size B)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6907614" y="3177358"/>
            <a:ext cx="1144019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39987" y="2597664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Queuing delay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6378" y="5908531"/>
            <a:ext cx="244789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Many flows (say hundreds)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815847" y="5807492"/>
            <a:ext cx="5280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 dirty="0">
                <a:latin typeface="Helvetica" charset="0"/>
                <a:ea typeface="Helvetica" charset="0"/>
                <a:cs typeface="Helvetica" charset="0"/>
              </a:rPr>
              <a:t>Packet-switched core network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817055" y="4226193"/>
            <a:ext cx="244789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Link rate 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6F0209-BD76-3A43-85A3-93539DED8B2D}"/>
              </a:ext>
            </a:extLst>
          </p:cNvPr>
          <p:cNvSpPr txBox="1"/>
          <p:nvPr/>
        </p:nvSpPr>
        <p:spPr>
          <a:xfrm>
            <a:off x="6260996" y="1460251"/>
            <a:ext cx="31121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Propagation delay </a:t>
            </a:r>
            <a:r>
              <a:rPr lang="en-US" sz="2600" dirty="0" err="1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RT</a:t>
            </a:r>
            <a:r>
              <a:rPr lang="en-US" sz="2600" baseline="-25000" dirty="0" err="1">
                <a:solidFill>
                  <a:srgbClr val="C00000"/>
                </a:solidFill>
                <a:latin typeface="Helvetica" charset="0"/>
                <a:ea typeface="Helvetica" charset="0"/>
                <a:cs typeface="Helvetica" charset="0"/>
              </a:rPr>
              <a:t>prop</a:t>
            </a:r>
            <a:endParaRPr lang="en-US" sz="2600" baseline="-25000" dirty="0">
              <a:solidFill>
                <a:srgbClr val="C00000"/>
              </a:solidFill>
              <a:latin typeface="Helvetica" charset="0"/>
              <a:ea typeface="Helvetica" charset="0"/>
              <a:cs typeface="Helvetica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46D46D-CE79-1849-9C8A-8B2FD66F8224}"/>
              </a:ext>
            </a:extLst>
          </p:cNvPr>
          <p:cNvCxnSpPr>
            <a:cxnSpLocks/>
          </p:cNvCxnSpPr>
          <p:nvPr/>
        </p:nvCxnSpPr>
        <p:spPr>
          <a:xfrm>
            <a:off x="3744790" y="2385693"/>
            <a:ext cx="6669096" cy="0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70D1D74-CA5E-184A-B84C-10AB274CD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4" y="3669552"/>
            <a:ext cx="1536076" cy="926831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9D6A6E-E408-7542-A4EB-7F657EC2B489}"/>
              </a:ext>
            </a:extLst>
          </p:cNvPr>
          <p:cNvCxnSpPr>
            <a:cxnSpLocks/>
          </p:cNvCxnSpPr>
          <p:nvPr/>
        </p:nvCxnSpPr>
        <p:spPr>
          <a:xfrm>
            <a:off x="1827823" y="4027868"/>
            <a:ext cx="17936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F7BC841E-B1ED-D640-A521-3963A0F4986D}"/>
              </a:ext>
            </a:extLst>
          </p:cNvPr>
          <p:cNvSpPr/>
          <p:nvPr/>
        </p:nvSpPr>
        <p:spPr>
          <a:xfrm>
            <a:off x="2160632" y="3067106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BD63C3-1919-5740-99D4-49D1683CF2F4}"/>
              </a:ext>
            </a:extLst>
          </p:cNvPr>
          <p:cNvSpPr/>
          <p:nvPr/>
        </p:nvSpPr>
        <p:spPr>
          <a:xfrm>
            <a:off x="2930976" y="3067106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49D06E2E-665B-6E4B-9109-E451C43384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44" y="4850254"/>
            <a:ext cx="1536076" cy="926831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475E07-39DB-9D48-A7F5-0ECAEC44978E}"/>
              </a:ext>
            </a:extLst>
          </p:cNvPr>
          <p:cNvCxnSpPr>
            <a:cxnSpLocks/>
          </p:cNvCxnSpPr>
          <p:nvPr/>
        </p:nvCxnSpPr>
        <p:spPr>
          <a:xfrm>
            <a:off x="1827823" y="5208570"/>
            <a:ext cx="179366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9AB2ADB8-8A0E-094B-9844-A06358EF40DC}"/>
              </a:ext>
            </a:extLst>
          </p:cNvPr>
          <p:cNvSpPr/>
          <p:nvPr/>
        </p:nvSpPr>
        <p:spPr>
          <a:xfrm>
            <a:off x="2160632" y="4247808"/>
            <a:ext cx="440024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F88B2A-B27C-2644-B0AD-47EDF82082FF}"/>
              </a:ext>
            </a:extLst>
          </p:cNvPr>
          <p:cNvSpPr/>
          <p:nvPr/>
        </p:nvSpPr>
        <p:spPr>
          <a:xfrm>
            <a:off x="2930976" y="4247808"/>
            <a:ext cx="363028" cy="66091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D2489DD-FC7D-6040-A376-976F6DE9DF3E}"/>
              </a:ext>
            </a:extLst>
          </p:cNvPr>
          <p:cNvSpPr txBox="1"/>
          <p:nvPr/>
        </p:nvSpPr>
        <p:spPr>
          <a:xfrm>
            <a:off x="3744790" y="6291677"/>
            <a:ext cx="6939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Q: how does queue size look now?</a:t>
            </a:r>
          </a:p>
        </p:txBody>
      </p:sp>
    </p:spTree>
    <p:extLst>
      <p:ext uri="{BB962C8B-B14F-4D97-AF65-F5344CB8AC3E}">
        <p14:creationId xmlns:p14="http://schemas.microsoft.com/office/powerpoint/2010/main" val="220024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0F9E-8501-644B-AFE0-DA20BFFF8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should router buffers be?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0A666-02F1-EB48-8752-ACAB99526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61032" cy="4863933"/>
          </a:xfrm>
        </p:spPr>
        <p:txBody>
          <a:bodyPr>
            <a:normAutofit/>
          </a:bodyPr>
          <a:lstStyle/>
          <a:p>
            <a:r>
              <a:rPr lang="en-US" dirty="0"/>
              <a:t>Classic buffer-sizing rule: </a:t>
            </a:r>
            <a:r>
              <a:rPr lang="en-US" dirty="0">
                <a:solidFill>
                  <a:srgbClr val="C00000"/>
                </a:solidFill>
              </a:rPr>
              <a:t>B = C * </a:t>
            </a:r>
            <a:r>
              <a:rPr lang="en-US" dirty="0" err="1">
                <a:solidFill>
                  <a:srgbClr val="C00000"/>
                </a:solidFill>
              </a:rPr>
              <a:t>RT</a:t>
            </a:r>
            <a:r>
              <a:rPr lang="en-US" baseline="-25000" dirty="0" err="1">
                <a:solidFill>
                  <a:srgbClr val="C00000"/>
                </a:solidFill>
              </a:rPr>
              <a:t>prop</a:t>
            </a:r>
            <a:r>
              <a:rPr lang="en-US" baseline="-25000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US" dirty="0"/>
              <a:t>BDP buffer</a:t>
            </a:r>
          </a:p>
          <a:p>
            <a:pPr lvl="1"/>
            <a:r>
              <a:rPr lang="en-US" dirty="0"/>
              <a:t>Single TCP flow halving its window still gets a throughput of </a:t>
            </a:r>
            <a:r>
              <a:rPr lang="en-US" dirty="0">
                <a:solidFill>
                  <a:srgbClr val="C00000"/>
                </a:solidFill>
              </a:rPr>
              <a:t>100% link rate</a:t>
            </a:r>
          </a:p>
          <a:p>
            <a:endParaRPr lang="en-US" dirty="0"/>
          </a:p>
          <a:p>
            <a:r>
              <a:rPr lang="en-US" dirty="0"/>
              <a:t>Q: should buffers be BDP-sized?</a:t>
            </a:r>
          </a:p>
          <a:p>
            <a:endParaRPr lang="en-US" dirty="0"/>
          </a:p>
          <a:p>
            <a:r>
              <a:rPr lang="en-US" dirty="0"/>
              <a:t>Significant implications:</a:t>
            </a:r>
          </a:p>
          <a:p>
            <a:pPr lvl="1"/>
            <a:r>
              <a:rPr lang="en-US" dirty="0"/>
              <a:t>Massive pkt buffers (e.g., 40 Gbit/s with 200ms </a:t>
            </a:r>
            <a:r>
              <a:rPr lang="en-US" dirty="0" err="1"/>
              <a:t>RT</a:t>
            </a:r>
            <a:r>
              <a:rPr lang="en-US" baseline="-25000" dirty="0" err="1"/>
              <a:t>prop</a:t>
            </a:r>
            <a:r>
              <a:rPr lang="en-US" dirty="0"/>
              <a:t>): high cost</a:t>
            </a:r>
          </a:p>
          <a:p>
            <a:pPr lvl="1"/>
            <a:r>
              <a:rPr lang="en-US" dirty="0"/>
              <a:t>Massive pkt delays: </a:t>
            </a:r>
            <a:r>
              <a:rPr lang="en-US" dirty="0" err="1">
                <a:solidFill>
                  <a:srgbClr val="C00000"/>
                </a:solidFill>
              </a:rPr>
              <a:t>bufferbloat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82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63500">
          <a:solidFill>
            <a:schemeClr val="tx1"/>
          </a:solidFill>
          <a:prstDash val="solid"/>
          <a:tailEnd type="triangle" w="lg" len="lg"/>
        </a:ln>
      </a:spPr>
      <a:bodyPr rtlCol="0" anchor="ctr"/>
      <a:lstStyle>
        <a:defPPr algn="ctr">
          <a:defRPr sz="28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672</Words>
  <Application>Microsoft Macintosh PowerPoint</Application>
  <PresentationFormat>Widescreen</PresentationFormat>
  <Paragraphs>126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Helvetica</vt:lpstr>
      <vt:lpstr>Office Theme</vt:lpstr>
      <vt:lpstr>PowerPoint Presentation</vt:lpstr>
      <vt:lpstr>Review: TCP congestion control</vt:lpstr>
      <vt:lpstr>Queue Dynamics with TCP</vt:lpstr>
      <vt:lpstr>Network model</vt:lpstr>
      <vt:lpstr>Sender behavior at steady state</vt:lpstr>
      <vt:lpstr>Sender behavior at steady state</vt:lpstr>
      <vt:lpstr>Network model</vt:lpstr>
      <vt:lpstr>Network model</vt:lpstr>
      <vt:lpstr>How big should router buffers be?</vt:lpstr>
      <vt:lpstr>TCP BBR</vt:lpstr>
      <vt:lpstr>Key ideas</vt:lpstr>
      <vt:lpstr>(1) Estimating the bottleneck link rate</vt:lpstr>
      <vt:lpstr>Measuring delivery rate at the sender</vt:lpstr>
      <vt:lpstr>Quirk: Often, ACKs are “aggregated”</vt:lpstr>
      <vt:lpstr>(2) Estimating RTprop</vt:lpstr>
      <vt:lpstr>Issues specific to wide-area</vt:lpstr>
      <vt:lpstr>The Internet: Many things to consider…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2631</cp:revision>
  <cp:lastPrinted>2019-10-03T17:55:02Z</cp:lastPrinted>
  <dcterms:created xsi:type="dcterms:W3CDTF">2019-09-25T10:37:02Z</dcterms:created>
  <dcterms:modified xsi:type="dcterms:W3CDTF">2019-11-14T13:15:48Z</dcterms:modified>
</cp:coreProperties>
</file>