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3"/>
  </p:notesMasterIdLst>
  <p:sldIdLst>
    <p:sldId id="421" r:id="rId2"/>
    <p:sldId id="672" r:id="rId3"/>
    <p:sldId id="316" r:id="rId4"/>
    <p:sldId id="319" r:id="rId5"/>
    <p:sldId id="659" r:id="rId6"/>
    <p:sldId id="283" r:id="rId7"/>
    <p:sldId id="670" r:id="rId8"/>
    <p:sldId id="660" r:id="rId9"/>
    <p:sldId id="301" r:id="rId10"/>
    <p:sldId id="673" r:id="rId11"/>
    <p:sldId id="674" r:id="rId12"/>
    <p:sldId id="675" r:id="rId13"/>
    <p:sldId id="676" r:id="rId14"/>
    <p:sldId id="677" r:id="rId15"/>
    <p:sldId id="678" r:id="rId16"/>
    <p:sldId id="387" r:id="rId17"/>
    <p:sldId id="389" r:id="rId18"/>
    <p:sldId id="381" r:id="rId19"/>
    <p:sldId id="661" r:id="rId20"/>
    <p:sldId id="323" r:id="rId21"/>
    <p:sldId id="324" r:id="rId22"/>
    <p:sldId id="384" r:id="rId23"/>
    <p:sldId id="334" r:id="rId24"/>
    <p:sldId id="335" r:id="rId25"/>
    <p:sldId id="390" r:id="rId26"/>
    <p:sldId id="336" r:id="rId27"/>
    <p:sldId id="662" r:id="rId28"/>
    <p:sldId id="671" r:id="rId29"/>
    <p:sldId id="656" r:id="rId30"/>
    <p:sldId id="308" r:id="rId31"/>
    <p:sldId id="256" r:id="rId32"/>
    <p:sldId id="391" r:id="rId33"/>
    <p:sldId id="259" r:id="rId34"/>
    <p:sldId id="260" r:id="rId35"/>
    <p:sldId id="261" r:id="rId36"/>
    <p:sldId id="262" r:id="rId37"/>
    <p:sldId id="263" r:id="rId38"/>
    <p:sldId id="264" r:id="rId39"/>
    <p:sldId id="265" r:id="rId40"/>
    <p:sldId id="266" r:id="rId41"/>
    <p:sldId id="267" r:id="rId42"/>
    <p:sldId id="663" r:id="rId43"/>
    <p:sldId id="269" r:id="rId44"/>
    <p:sldId id="664" r:id="rId45"/>
    <p:sldId id="665" r:id="rId46"/>
    <p:sldId id="272" r:id="rId47"/>
    <p:sldId id="273" r:id="rId48"/>
    <p:sldId id="679" r:id="rId49"/>
    <p:sldId id="680" r:id="rId50"/>
    <p:sldId id="681" r:id="rId51"/>
    <p:sldId id="392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690"/>
    <p:restoredTop sz="94664"/>
  </p:normalViewPr>
  <p:slideViewPr>
    <p:cSldViewPr snapToGrid="0" snapToObjects="1">
      <p:cViewPr varScale="1">
        <p:scale>
          <a:sx n="124" d="100"/>
          <a:sy n="124" d="100"/>
        </p:scale>
        <p:origin x="21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14" d="100"/>
          <a:sy n="114" d="100"/>
        </p:scale>
        <p:origin x="305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C490B-630B-7F46-B6FE-05D0FD1689A8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F09D5-B346-194E-BAD1-FA5CF71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7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1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2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3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4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15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16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7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18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19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5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6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7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8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9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0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CC37-3420-4F49-8C33-4BCB3B51A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51D8-7D8A-A547-B24D-6DD12E8CC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51904-F682-B84A-BF47-8129AB4C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5BB43-14AB-9945-9BCA-9BC503CC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1333A-8598-4B4F-AB52-6579A2E1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6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43C6-896E-584A-A963-7E16D546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5AA53-208E-C24B-8273-CFDD1A5E7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851F6-81D0-1643-BAF0-AA0E98E0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70A3A-9A82-3C4C-AEFA-7B416F14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61641-65CD-7949-9285-F9862F78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2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D0A2B-7DBB-9445-8542-8AC8F7964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F09A6-0358-8E43-A178-3CA003BDF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EA068-5062-7E4F-B99C-2CEC343E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3A096-D83E-7542-A78C-9916C369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814C3-12DF-0447-9420-294EF2C8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584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>
  <p:cSld name="Title &amp; Bulle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3"/>
          <p:cNvSpPr txBox="1">
            <a:spLocks noGrp="1"/>
          </p:cNvSpPr>
          <p:nvPr>
            <p:ph type="title"/>
          </p:nvPr>
        </p:nvSpPr>
        <p:spPr>
          <a:xfrm>
            <a:off x="1039286" y="63500"/>
            <a:ext cx="10111316" cy="12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3"/>
          <p:cNvSpPr txBox="1">
            <a:spLocks noGrp="1"/>
          </p:cNvSpPr>
          <p:nvPr>
            <p:ph type="body" idx="1"/>
          </p:nvPr>
        </p:nvSpPr>
        <p:spPr>
          <a:xfrm>
            <a:off x="944216" y="1658986"/>
            <a:ext cx="10111316" cy="4297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177" lvl="0" indent="-342882" algn="l">
              <a:spcBef>
                <a:spcPts val="1500"/>
              </a:spcBef>
              <a:spcAft>
                <a:spcPts val="0"/>
              </a:spcAft>
              <a:buClr>
                <a:srgbClr val="92D050"/>
              </a:buClr>
              <a:buSzPts val="1800"/>
              <a:buChar char="•"/>
              <a:defRPr>
                <a:solidFill>
                  <a:srgbClr val="92D050"/>
                </a:solidFill>
              </a:defRPr>
            </a:lvl1pPr>
            <a:lvl2pPr marL="914353" lvl="1" indent="-333358" algn="l">
              <a:spcBef>
                <a:spcPts val="450"/>
              </a:spcBef>
              <a:spcAft>
                <a:spcPts val="0"/>
              </a:spcAft>
              <a:buSzPts val="1650"/>
              <a:buChar char="•"/>
              <a:defRPr>
                <a:solidFill>
                  <a:schemeClr val="dk1"/>
                </a:solidFill>
              </a:defRPr>
            </a:lvl2pPr>
            <a:lvl3pPr marL="1371530" lvl="2" indent="-323833" algn="l"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solidFill>
                  <a:schemeClr val="dk1"/>
                </a:solidFill>
              </a:defRPr>
            </a:lvl3pPr>
            <a:lvl4pPr marL="1828706" lvl="3" indent="-342882" algn="l">
              <a:spcBef>
                <a:spcPts val="450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dk1"/>
                </a:solidFill>
              </a:defRPr>
            </a:lvl4pPr>
            <a:lvl5pPr marL="2285883" lvl="4" indent="-342882" algn="l"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5pPr>
            <a:lvl6pPr marL="2743060" lvl="5" indent="-342882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236" lvl="6" indent="-342882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413" lvl="7" indent="-342882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590" lvl="8" indent="-342882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45320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A4C2-71EB-354A-A4E4-7A79F167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6FC06-E8D0-3A4C-BEE2-AA99DC38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652FB-D490-114D-8030-09CCB72C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62229-71C9-9847-AFE6-26AB269E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6DF4-CA65-8E43-B3A5-ECEF9025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248A-A301-5341-9BAF-2DDE80F1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EDBBF-4F90-A34F-A685-DE4F29644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B94B2-28BF-6945-A21C-40A2B764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DE3C9-54E8-A94F-AD40-66CFF7B8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58432-5359-0147-8D5C-B145EE76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5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FC0B-F311-BC4B-A2D1-928B3513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7925-946E-B44F-8713-0F0928FD5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72E5B-AB30-F441-99C3-073B0FE0C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735A-AFB0-C44A-9FC0-AFD3B6C0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6E5E5-7866-8E4B-B450-B712A2F3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134CB-E65A-B242-BD74-667132F8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8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191B-B3D5-974E-BBCC-0A9D6A62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9E461-1B18-F04F-9E78-C3FEBD28C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1FC9F-4459-2448-8E0B-F470C373A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D66B2-805B-A347-89AD-F16943266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48249-093E-884B-B6CE-B747B284E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2CDBF6-1121-9347-BF6B-B703CCE9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F1FD6-CCAB-754B-B876-ABFCFD3D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9FA76-646A-F442-AA4F-7622918B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A493-905D-7F41-8284-D8B4EC88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5B470-4001-1843-A7E0-885C2295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13A0A-FB55-8649-B9A5-3E90CD8C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BD0C7-127F-CD4E-A6B8-5585A152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5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D34EC-7616-9043-AFD5-6B69E3B6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B0C35-6B39-4749-9595-C856AFB8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FF505-CB2B-2747-B2DD-2A89C941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6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F38C-28DD-4A42-9056-3793483F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099AD-DABE-D64C-A905-1CF03DB10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12F0B-A50A-5B46-A535-733D69752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7C4E6-3C25-644D-80DE-2E788E62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8BFEC-CC7B-C94C-BED5-57FB1536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55941-3DC9-AB49-B0A6-6F452E06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FD44-FAA2-E347-8F67-9E8E93EA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020F24-3635-8346-AFAC-53CE49F08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FCCF6-452E-F34D-AD7C-72567CD4B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B2EA6-16EC-4048-B8E5-91A7889C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377BF-EE8D-7042-B5F8-CF9C0C3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220C2-4FEF-C549-AF12-DB388DD3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2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5AAC6-6E42-5E44-9318-18A5B93B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BE2B0-9C88-F545-A1BD-247458A50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DABF1-4F3F-744C-8157-1FC51AAF1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CE603-2B12-5844-BEA7-E98E825B38C7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E51C6-01D3-BC48-8763-B839BC079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6E372-E70D-1E47-8FDB-0CADB973B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8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54A6C3-26C7-AFFE-353E-E6C0EB27C4C9}"/>
              </a:ext>
            </a:extLst>
          </p:cNvPr>
          <p:cNvSpPr txBox="1"/>
          <p:nvPr/>
        </p:nvSpPr>
        <p:spPr>
          <a:xfrm>
            <a:off x="1722452" y="1648217"/>
            <a:ext cx="87696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rgbClr val="C00000"/>
                </a:solidFill>
                <a:latin typeface="Helvetica" pitchFamily="2" charset="0"/>
              </a:rPr>
              <a:t>Memory Virtualization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9CD0F6-C75F-1F3C-CDC7-7179D95761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05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03098-5AD1-B000-E8AA-2B1DFB2D5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TLB Control Flow</a:t>
            </a:r>
          </a:p>
        </p:txBody>
      </p:sp>
      <p:pic>
        <p:nvPicPr>
          <p:cNvPr id="4" name="Picture 3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C4928A85-79CB-CCA1-86CD-CF2D17CDC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333" y="1526304"/>
            <a:ext cx="7772400" cy="49982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27390B5-F612-0B2F-C447-ADF50C73171E}"/>
              </a:ext>
            </a:extLst>
          </p:cNvPr>
          <p:cNvSpPr txBox="1"/>
          <p:nvPr/>
        </p:nvSpPr>
        <p:spPr>
          <a:xfrm>
            <a:off x="7500135" y="4099392"/>
            <a:ext cx="3955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// assume simple linear page table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415419-6AF5-E03B-6C01-ADD1BEB3744F}"/>
              </a:ext>
            </a:extLst>
          </p:cNvPr>
          <p:cNvSpPr/>
          <p:nvPr/>
        </p:nvSpPr>
        <p:spPr>
          <a:xfrm>
            <a:off x="838200" y="2133601"/>
            <a:ext cx="10827327" cy="4613564"/>
          </a:xfrm>
          <a:prstGeom prst="rect">
            <a:avLst/>
          </a:prstGeom>
          <a:solidFill>
            <a:schemeClr val="bg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0638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03098-5AD1-B000-E8AA-2B1DFB2D5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TLB Control Flow</a:t>
            </a:r>
          </a:p>
        </p:txBody>
      </p:sp>
      <p:pic>
        <p:nvPicPr>
          <p:cNvPr id="4" name="Picture 3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C4928A85-79CB-CCA1-86CD-CF2D17CDC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333" y="1526304"/>
            <a:ext cx="7772400" cy="49982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27390B5-F612-0B2F-C447-ADF50C73171E}"/>
              </a:ext>
            </a:extLst>
          </p:cNvPr>
          <p:cNvSpPr txBox="1"/>
          <p:nvPr/>
        </p:nvSpPr>
        <p:spPr>
          <a:xfrm>
            <a:off x="7500135" y="4099392"/>
            <a:ext cx="3955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// assume simple linear page table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BA3AC71-181C-7109-5814-98DCD7B9545A}"/>
              </a:ext>
            </a:extLst>
          </p:cNvPr>
          <p:cNvSpPr/>
          <p:nvPr/>
        </p:nvSpPr>
        <p:spPr>
          <a:xfrm>
            <a:off x="838200" y="3428999"/>
            <a:ext cx="10827327" cy="3318165"/>
          </a:xfrm>
          <a:prstGeom prst="rect">
            <a:avLst/>
          </a:prstGeom>
          <a:solidFill>
            <a:schemeClr val="bg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28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03098-5AD1-B000-E8AA-2B1DFB2D5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TLB Control Flow</a:t>
            </a:r>
          </a:p>
        </p:txBody>
      </p:sp>
      <p:pic>
        <p:nvPicPr>
          <p:cNvPr id="4" name="Picture 3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C4928A85-79CB-CCA1-86CD-CF2D17CDC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333" y="1526304"/>
            <a:ext cx="7772400" cy="49982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27390B5-F612-0B2F-C447-ADF50C73171E}"/>
              </a:ext>
            </a:extLst>
          </p:cNvPr>
          <p:cNvSpPr txBox="1"/>
          <p:nvPr/>
        </p:nvSpPr>
        <p:spPr>
          <a:xfrm>
            <a:off x="7500135" y="4099392"/>
            <a:ext cx="3955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// assume simple linear page table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2CD18C9-94FE-42F4-E732-3D4C5CB81C97}"/>
              </a:ext>
            </a:extLst>
          </p:cNvPr>
          <p:cNvSpPr/>
          <p:nvPr/>
        </p:nvSpPr>
        <p:spPr>
          <a:xfrm>
            <a:off x="838200" y="4099392"/>
            <a:ext cx="10827327" cy="2647772"/>
          </a:xfrm>
          <a:prstGeom prst="rect">
            <a:avLst/>
          </a:prstGeom>
          <a:solidFill>
            <a:schemeClr val="bg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3468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03098-5AD1-B000-E8AA-2B1DFB2D5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TLB Control Flow</a:t>
            </a:r>
          </a:p>
        </p:txBody>
      </p:sp>
      <p:pic>
        <p:nvPicPr>
          <p:cNvPr id="4" name="Picture 3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C4928A85-79CB-CCA1-86CD-CF2D17CDC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333" y="1526304"/>
            <a:ext cx="7772400" cy="49982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27390B5-F612-0B2F-C447-ADF50C73171E}"/>
              </a:ext>
            </a:extLst>
          </p:cNvPr>
          <p:cNvSpPr txBox="1"/>
          <p:nvPr/>
        </p:nvSpPr>
        <p:spPr>
          <a:xfrm>
            <a:off x="7500135" y="4099392"/>
            <a:ext cx="3955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// assume simple linear page table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186AE91-4B6C-387B-7887-118D09C45DEF}"/>
              </a:ext>
            </a:extLst>
          </p:cNvPr>
          <p:cNvSpPr/>
          <p:nvPr/>
        </p:nvSpPr>
        <p:spPr>
          <a:xfrm>
            <a:off x="838200" y="4710544"/>
            <a:ext cx="10827327" cy="2036619"/>
          </a:xfrm>
          <a:prstGeom prst="rect">
            <a:avLst/>
          </a:prstGeom>
          <a:solidFill>
            <a:schemeClr val="bg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95798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03098-5AD1-B000-E8AA-2B1DFB2D5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TLB Control Flow</a:t>
            </a:r>
          </a:p>
        </p:txBody>
      </p:sp>
      <p:pic>
        <p:nvPicPr>
          <p:cNvPr id="4" name="Picture 3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C4928A85-79CB-CCA1-86CD-CF2D17CDC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333" y="1526304"/>
            <a:ext cx="7772400" cy="49982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27390B5-F612-0B2F-C447-ADF50C73171E}"/>
              </a:ext>
            </a:extLst>
          </p:cNvPr>
          <p:cNvSpPr txBox="1"/>
          <p:nvPr/>
        </p:nvSpPr>
        <p:spPr>
          <a:xfrm>
            <a:off x="7500135" y="4099392"/>
            <a:ext cx="3955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// assume simple linear page table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A0CC46-1289-5C62-7B4A-15FC6D9D8AB8}"/>
              </a:ext>
            </a:extLst>
          </p:cNvPr>
          <p:cNvSpPr/>
          <p:nvPr/>
        </p:nvSpPr>
        <p:spPr>
          <a:xfrm>
            <a:off x="838200" y="5735782"/>
            <a:ext cx="10827327" cy="1011381"/>
          </a:xfrm>
          <a:prstGeom prst="rect">
            <a:avLst/>
          </a:prstGeom>
          <a:solidFill>
            <a:schemeClr val="bg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7063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03098-5AD1-B000-E8AA-2B1DFB2D5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TLB Control Flow</a:t>
            </a:r>
          </a:p>
        </p:txBody>
      </p:sp>
      <p:pic>
        <p:nvPicPr>
          <p:cNvPr id="4" name="Picture 3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C4928A85-79CB-CCA1-86CD-CF2D17CDC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333" y="1526304"/>
            <a:ext cx="7772400" cy="49982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27390B5-F612-0B2F-C447-ADF50C73171E}"/>
              </a:ext>
            </a:extLst>
          </p:cNvPr>
          <p:cNvSpPr txBox="1"/>
          <p:nvPr/>
        </p:nvSpPr>
        <p:spPr>
          <a:xfrm>
            <a:off x="7500135" y="4099392"/>
            <a:ext cx="3955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// assume simple linear page table</a:t>
            </a:r>
          </a:p>
        </p:txBody>
      </p:sp>
    </p:spTree>
    <p:extLst>
      <p:ext uri="{BB962C8B-B14F-4D97-AF65-F5344CB8AC3E}">
        <p14:creationId xmlns:p14="http://schemas.microsoft.com/office/powerpoint/2010/main" val="19252391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956" name="Rectangle 108"/>
          <p:cNvSpPr>
            <a:spLocks noChangeArrowheads="1"/>
          </p:cNvSpPr>
          <p:nvPr/>
        </p:nvSpPr>
        <p:spPr bwMode="auto">
          <a:xfrm>
            <a:off x="2098302" y="2178724"/>
            <a:ext cx="2057400" cy="2286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pPr eaLnBrk="1" hangingPunct="1"/>
            <a:endParaRPr lang="en-US" sz="1828" dirty="0">
              <a:latin typeface="Arial" pitchFamily="-104" charset="0"/>
            </a:endParaRPr>
          </a:p>
        </p:txBody>
      </p:sp>
      <p:sp>
        <p:nvSpPr>
          <p:cNvPr id="206957" name="Rectangle 109"/>
          <p:cNvSpPr>
            <a:spLocks noChangeArrowheads="1"/>
          </p:cNvSpPr>
          <p:nvPr/>
        </p:nvSpPr>
        <p:spPr bwMode="auto">
          <a:xfrm>
            <a:off x="4162052" y="2178724"/>
            <a:ext cx="4267200" cy="2286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pPr algn="ctr" eaLnBrk="1" hangingPunct="1"/>
            <a:endParaRPr lang="en-US" sz="1828" dirty="0">
              <a:latin typeface="Arial" pitchFamily="-104" charset="0"/>
            </a:endParaRPr>
          </a:p>
        </p:txBody>
      </p:sp>
      <p:sp>
        <p:nvSpPr>
          <p:cNvPr id="206958" name="Text Box 110"/>
          <p:cNvSpPr txBox="1">
            <a:spLocks noChangeArrowheads="1"/>
          </p:cNvSpPr>
          <p:nvPr/>
        </p:nvSpPr>
        <p:spPr bwMode="auto">
          <a:xfrm>
            <a:off x="1998999" y="1789215"/>
            <a:ext cx="2221440" cy="30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9" tIns="45719" rIns="91439" bIns="45719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400" dirty="0">
                <a:latin typeface="Arial" pitchFamily="-104" charset="0"/>
              </a:rPr>
              <a:t>Tag (virtual page number)</a:t>
            </a:r>
          </a:p>
        </p:txBody>
      </p:sp>
      <p:sp>
        <p:nvSpPr>
          <p:cNvPr id="206959" name="Text Box 111"/>
          <p:cNvSpPr txBox="1">
            <a:spLocks noChangeArrowheads="1"/>
          </p:cNvSpPr>
          <p:nvPr/>
        </p:nvSpPr>
        <p:spPr bwMode="auto">
          <a:xfrm>
            <a:off x="4268853" y="1789927"/>
            <a:ext cx="3406700" cy="30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9" tIns="45719" rIns="91439" bIns="45719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400" dirty="0">
                <a:latin typeface="Arial" pitchFamily="-104" charset="0"/>
              </a:rPr>
              <a:t>Physical page number (page table entry)</a:t>
            </a:r>
          </a:p>
        </p:txBody>
      </p:sp>
      <p:sp>
        <p:nvSpPr>
          <p:cNvPr id="206960" name="Text Box 112"/>
          <p:cNvSpPr txBox="1">
            <a:spLocks noChangeArrowheads="1"/>
          </p:cNvSpPr>
          <p:nvPr/>
        </p:nvSpPr>
        <p:spPr bwMode="auto">
          <a:xfrm>
            <a:off x="1890706" y="1212710"/>
            <a:ext cx="1552026" cy="46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9" tIns="45719" rIns="91439" bIns="45719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400" dirty="0">
                <a:latin typeface="Arial" pitchFamily="-104" charset="0"/>
              </a:rPr>
              <a:t>TLB Entry</a:t>
            </a:r>
          </a:p>
        </p:txBody>
      </p:sp>
      <p:grpSp>
        <p:nvGrpSpPr>
          <p:cNvPr id="120" name="Group 5">
            <a:extLst>
              <a:ext uri="{FF2B5EF4-FFF2-40B4-BE49-F238E27FC236}">
                <a16:creationId xmlns:a16="http://schemas.microsoft.com/office/drawing/2014/main" id="{BDEF37C3-9BC1-E54A-ADE3-15FB79EC7730}"/>
              </a:ext>
            </a:extLst>
          </p:cNvPr>
          <p:cNvGrpSpPr>
            <a:grpSpLocks/>
          </p:cNvGrpSpPr>
          <p:nvPr/>
        </p:nvGrpSpPr>
        <p:grpSpPr bwMode="auto">
          <a:xfrm>
            <a:off x="2323819" y="2793145"/>
            <a:ext cx="685800" cy="3657600"/>
            <a:chOff x="672" y="1104"/>
            <a:chExt cx="768" cy="2304"/>
          </a:xfrm>
        </p:grpSpPr>
        <p:sp>
          <p:nvSpPr>
            <p:cNvPr id="121" name="Rectangle 6">
              <a:extLst>
                <a:ext uri="{FF2B5EF4-FFF2-40B4-BE49-F238E27FC236}">
                  <a16:creationId xmlns:a16="http://schemas.microsoft.com/office/drawing/2014/main" id="{486266B5-ED0D-D542-9DB3-483FA3BF20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1104"/>
              <a:ext cx="768" cy="2304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/>
            </a:p>
          </p:txBody>
        </p:sp>
        <p:sp>
          <p:nvSpPr>
            <p:cNvPr id="122" name="Line 7">
              <a:extLst>
                <a:ext uri="{FF2B5EF4-FFF2-40B4-BE49-F238E27FC236}">
                  <a16:creationId xmlns:a16="http://schemas.microsoft.com/office/drawing/2014/main" id="{D268C3CD-F742-6542-898F-15F27E8AAE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1248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66"/>
            </a:p>
          </p:txBody>
        </p:sp>
        <p:sp>
          <p:nvSpPr>
            <p:cNvPr id="123" name="Line 8">
              <a:extLst>
                <a:ext uri="{FF2B5EF4-FFF2-40B4-BE49-F238E27FC236}">
                  <a16:creationId xmlns:a16="http://schemas.microsoft.com/office/drawing/2014/main" id="{2FDFFC19-0FF9-0941-9B3F-A86AEDEF99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1392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66"/>
            </a:p>
          </p:txBody>
        </p:sp>
        <p:sp>
          <p:nvSpPr>
            <p:cNvPr id="124" name="Line 9">
              <a:extLst>
                <a:ext uri="{FF2B5EF4-FFF2-40B4-BE49-F238E27FC236}">
                  <a16:creationId xmlns:a16="http://schemas.microsoft.com/office/drawing/2014/main" id="{6E327E1F-2B6E-934E-8173-9E773E5215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1536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66"/>
            </a:p>
          </p:txBody>
        </p:sp>
        <p:sp>
          <p:nvSpPr>
            <p:cNvPr id="125" name="Line 10">
              <a:extLst>
                <a:ext uri="{FF2B5EF4-FFF2-40B4-BE49-F238E27FC236}">
                  <a16:creationId xmlns:a16="http://schemas.microsoft.com/office/drawing/2014/main" id="{F6002461-D8B1-774E-B7EC-355F4767C5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1680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66"/>
            </a:p>
          </p:txBody>
        </p:sp>
        <p:sp>
          <p:nvSpPr>
            <p:cNvPr id="126" name="Line 11">
              <a:extLst>
                <a:ext uri="{FF2B5EF4-FFF2-40B4-BE49-F238E27FC236}">
                  <a16:creationId xmlns:a16="http://schemas.microsoft.com/office/drawing/2014/main" id="{B67D1E6A-15FC-7B4B-B7F6-957ADB7AEB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1824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66"/>
            </a:p>
          </p:txBody>
        </p:sp>
        <p:sp>
          <p:nvSpPr>
            <p:cNvPr id="127" name="Line 12">
              <a:extLst>
                <a:ext uri="{FF2B5EF4-FFF2-40B4-BE49-F238E27FC236}">
                  <a16:creationId xmlns:a16="http://schemas.microsoft.com/office/drawing/2014/main" id="{8DE02002-6089-6744-B115-F0CC96FE30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1968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66"/>
            </a:p>
          </p:txBody>
        </p:sp>
        <p:sp>
          <p:nvSpPr>
            <p:cNvPr id="128" name="Line 13">
              <a:extLst>
                <a:ext uri="{FF2B5EF4-FFF2-40B4-BE49-F238E27FC236}">
                  <a16:creationId xmlns:a16="http://schemas.microsoft.com/office/drawing/2014/main" id="{49139B83-D72A-FF46-84EF-663CC5D22A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2112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66"/>
            </a:p>
          </p:txBody>
        </p:sp>
        <p:sp>
          <p:nvSpPr>
            <p:cNvPr id="129" name="Line 14">
              <a:extLst>
                <a:ext uri="{FF2B5EF4-FFF2-40B4-BE49-F238E27FC236}">
                  <a16:creationId xmlns:a16="http://schemas.microsoft.com/office/drawing/2014/main" id="{EAF979AB-63EE-064E-8447-3439AB5057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2256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66"/>
            </a:p>
          </p:txBody>
        </p:sp>
        <p:sp>
          <p:nvSpPr>
            <p:cNvPr id="130" name="Line 15">
              <a:extLst>
                <a:ext uri="{FF2B5EF4-FFF2-40B4-BE49-F238E27FC236}">
                  <a16:creationId xmlns:a16="http://schemas.microsoft.com/office/drawing/2014/main" id="{20CA9641-B6D2-0849-852D-CB04CF3820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2400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66"/>
            </a:p>
          </p:txBody>
        </p:sp>
        <p:sp>
          <p:nvSpPr>
            <p:cNvPr id="131" name="Line 16">
              <a:extLst>
                <a:ext uri="{FF2B5EF4-FFF2-40B4-BE49-F238E27FC236}">
                  <a16:creationId xmlns:a16="http://schemas.microsoft.com/office/drawing/2014/main" id="{1DBCBA0D-0FEF-D647-92C8-80C473125B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2544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66"/>
            </a:p>
          </p:txBody>
        </p:sp>
        <p:sp>
          <p:nvSpPr>
            <p:cNvPr id="132" name="Line 17">
              <a:extLst>
                <a:ext uri="{FF2B5EF4-FFF2-40B4-BE49-F238E27FC236}">
                  <a16:creationId xmlns:a16="http://schemas.microsoft.com/office/drawing/2014/main" id="{11E35D56-BDDA-214B-B25E-1618275694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2688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66"/>
            </a:p>
          </p:txBody>
        </p:sp>
        <p:sp>
          <p:nvSpPr>
            <p:cNvPr id="133" name="Line 18">
              <a:extLst>
                <a:ext uri="{FF2B5EF4-FFF2-40B4-BE49-F238E27FC236}">
                  <a16:creationId xmlns:a16="http://schemas.microsoft.com/office/drawing/2014/main" id="{CDA5FABF-3419-0D47-A378-A66BCA5BEC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2832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66"/>
            </a:p>
          </p:txBody>
        </p:sp>
        <p:sp>
          <p:nvSpPr>
            <p:cNvPr id="134" name="Line 19">
              <a:extLst>
                <a:ext uri="{FF2B5EF4-FFF2-40B4-BE49-F238E27FC236}">
                  <a16:creationId xmlns:a16="http://schemas.microsoft.com/office/drawing/2014/main" id="{36A35893-79F5-004C-B425-9B2DDA060B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2976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66"/>
            </a:p>
          </p:txBody>
        </p:sp>
        <p:sp>
          <p:nvSpPr>
            <p:cNvPr id="135" name="Line 20">
              <a:extLst>
                <a:ext uri="{FF2B5EF4-FFF2-40B4-BE49-F238E27FC236}">
                  <a16:creationId xmlns:a16="http://schemas.microsoft.com/office/drawing/2014/main" id="{7E498445-41D9-C941-BBAF-622CF3D61B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3120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66"/>
            </a:p>
          </p:txBody>
        </p:sp>
        <p:sp>
          <p:nvSpPr>
            <p:cNvPr id="136" name="Line 21">
              <a:extLst>
                <a:ext uri="{FF2B5EF4-FFF2-40B4-BE49-F238E27FC236}">
                  <a16:creationId xmlns:a16="http://schemas.microsoft.com/office/drawing/2014/main" id="{72F28577-63A1-554F-907D-D6B48B92D2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3264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66"/>
            </a:p>
          </p:txBody>
        </p:sp>
      </p:grpSp>
      <p:sp>
        <p:nvSpPr>
          <p:cNvPr id="137" name="Text Box 60">
            <a:extLst>
              <a:ext uri="{FF2B5EF4-FFF2-40B4-BE49-F238E27FC236}">
                <a16:creationId xmlns:a16="http://schemas.microsoft.com/office/drawing/2014/main" id="{A1C94001-E1AB-2A45-B8DF-7744FF6C68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8999" y="2732822"/>
            <a:ext cx="396260" cy="3729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9" tIns="45719" rIns="91439" bIns="45719">
            <a:prstTxWarp prst="textNoShape">
              <a:avLst/>
            </a:prstTxWarp>
            <a:spAutoFit/>
          </a:bodyPr>
          <a:lstStyle/>
          <a:p>
            <a:pPr algn="r" eaLnBrk="1" hangingPunct="1"/>
            <a:r>
              <a:rPr lang="en-US" sz="1477" dirty="0">
                <a:latin typeface="Arial" pitchFamily="-104" charset="0"/>
              </a:rPr>
              <a:t>0</a:t>
            </a:r>
          </a:p>
          <a:p>
            <a:pPr algn="r" eaLnBrk="1" hangingPunct="1"/>
            <a:r>
              <a:rPr lang="en-US" sz="1477" dirty="0">
                <a:latin typeface="Arial" pitchFamily="-104" charset="0"/>
              </a:rPr>
              <a:t>1</a:t>
            </a:r>
          </a:p>
          <a:p>
            <a:pPr algn="r" eaLnBrk="1" hangingPunct="1"/>
            <a:r>
              <a:rPr lang="en-US" sz="1477" dirty="0">
                <a:latin typeface="Arial" pitchFamily="-104" charset="0"/>
              </a:rPr>
              <a:t>2</a:t>
            </a:r>
          </a:p>
          <a:p>
            <a:pPr algn="r" eaLnBrk="1" hangingPunct="1"/>
            <a:r>
              <a:rPr lang="en-US" sz="1477" dirty="0">
                <a:latin typeface="Arial" pitchFamily="-104" charset="0"/>
              </a:rPr>
              <a:t>3</a:t>
            </a:r>
          </a:p>
          <a:p>
            <a:pPr algn="r" eaLnBrk="1" hangingPunct="1"/>
            <a:r>
              <a:rPr lang="en-US" sz="1477" dirty="0">
                <a:latin typeface="Arial" pitchFamily="-104" charset="0"/>
              </a:rPr>
              <a:t>4</a:t>
            </a:r>
          </a:p>
          <a:p>
            <a:pPr algn="r" eaLnBrk="1" hangingPunct="1"/>
            <a:r>
              <a:rPr lang="en-US" sz="1477" dirty="0">
                <a:latin typeface="Arial" pitchFamily="-104" charset="0"/>
              </a:rPr>
              <a:t>5</a:t>
            </a:r>
          </a:p>
          <a:p>
            <a:pPr algn="r" eaLnBrk="1" hangingPunct="1"/>
            <a:r>
              <a:rPr lang="en-US" sz="1477" dirty="0">
                <a:latin typeface="Arial" pitchFamily="-104" charset="0"/>
              </a:rPr>
              <a:t>6</a:t>
            </a:r>
          </a:p>
          <a:p>
            <a:pPr algn="r" eaLnBrk="1" hangingPunct="1"/>
            <a:r>
              <a:rPr lang="en-US" sz="1477" dirty="0">
                <a:latin typeface="Arial" pitchFamily="-104" charset="0"/>
              </a:rPr>
              <a:t>7</a:t>
            </a:r>
          </a:p>
          <a:p>
            <a:pPr algn="r" eaLnBrk="1" hangingPunct="1"/>
            <a:r>
              <a:rPr lang="en-US" sz="1477" dirty="0">
                <a:latin typeface="Arial" pitchFamily="-104" charset="0"/>
              </a:rPr>
              <a:t>8</a:t>
            </a:r>
          </a:p>
          <a:p>
            <a:pPr algn="r" eaLnBrk="1" hangingPunct="1"/>
            <a:r>
              <a:rPr lang="en-US" sz="1477" dirty="0">
                <a:latin typeface="Arial" pitchFamily="-104" charset="0"/>
              </a:rPr>
              <a:t>9</a:t>
            </a:r>
          </a:p>
          <a:p>
            <a:pPr algn="r" eaLnBrk="1" hangingPunct="1"/>
            <a:r>
              <a:rPr lang="en-US" sz="1477" dirty="0">
                <a:latin typeface="Arial" pitchFamily="-104" charset="0"/>
              </a:rPr>
              <a:t>10</a:t>
            </a:r>
          </a:p>
          <a:p>
            <a:pPr algn="r" eaLnBrk="1" hangingPunct="1"/>
            <a:r>
              <a:rPr lang="en-US" sz="1477" dirty="0">
                <a:latin typeface="Arial" pitchFamily="-104" charset="0"/>
              </a:rPr>
              <a:t>11</a:t>
            </a:r>
          </a:p>
          <a:p>
            <a:pPr algn="r" eaLnBrk="1" hangingPunct="1"/>
            <a:r>
              <a:rPr lang="en-US" sz="1477" dirty="0">
                <a:latin typeface="Arial" pitchFamily="-104" charset="0"/>
              </a:rPr>
              <a:t>12</a:t>
            </a:r>
          </a:p>
          <a:p>
            <a:pPr algn="r" eaLnBrk="1" hangingPunct="1"/>
            <a:r>
              <a:rPr lang="en-US" sz="1477" dirty="0">
                <a:latin typeface="Arial" pitchFamily="-104" charset="0"/>
              </a:rPr>
              <a:t>13</a:t>
            </a:r>
          </a:p>
          <a:p>
            <a:pPr algn="r" eaLnBrk="1" hangingPunct="1"/>
            <a:r>
              <a:rPr lang="en-US" sz="1477" dirty="0">
                <a:latin typeface="Arial" pitchFamily="-104" charset="0"/>
              </a:rPr>
              <a:t>14</a:t>
            </a:r>
          </a:p>
          <a:p>
            <a:pPr algn="r" eaLnBrk="1" hangingPunct="1"/>
            <a:r>
              <a:rPr lang="en-US" sz="1477" dirty="0">
                <a:latin typeface="Arial" pitchFamily="-104" charset="0"/>
              </a:rPr>
              <a:t>15</a:t>
            </a:r>
          </a:p>
        </p:txBody>
      </p:sp>
      <p:sp>
        <p:nvSpPr>
          <p:cNvPr id="138" name="Text Box 61">
            <a:extLst>
              <a:ext uri="{FF2B5EF4-FFF2-40B4-BE49-F238E27FC236}">
                <a16:creationId xmlns:a16="http://schemas.microsoft.com/office/drawing/2014/main" id="{A57CEECF-E052-594C-9080-6EFD6390BF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9645" y="2488346"/>
            <a:ext cx="304890" cy="308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9" tIns="45719" rIns="91439" bIns="45719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406" dirty="0">
                <a:latin typeface="Arial" pitchFamily="-104" charset="0"/>
              </a:rPr>
              <a:t>A</a:t>
            </a:r>
          </a:p>
        </p:txBody>
      </p:sp>
      <p:sp>
        <p:nvSpPr>
          <p:cNvPr id="139" name="Text Box 104">
            <a:extLst>
              <a:ext uri="{FF2B5EF4-FFF2-40B4-BE49-F238E27FC236}">
                <a16:creationId xmlns:a16="http://schemas.microsoft.com/office/drawing/2014/main" id="{E2ECA424-7219-9C43-B9CC-5AD0BAF376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5935" y="6222145"/>
            <a:ext cx="3640386" cy="37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39" tIns="45719" rIns="91439" bIns="45719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828" dirty="0">
                <a:latin typeface="Arial" pitchFamily="-104" charset="0"/>
              </a:rPr>
              <a:t>Direct mapped (</a:t>
            </a:r>
            <a:r>
              <a:rPr lang="en-US" sz="1828" dirty="0" err="1">
                <a:latin typeface="Arial" pitchFamily="-104" charset="0"/>
              </a:rPr>
              <a:t>num</a:t>
            </a:r>
            <a:r>
              <a:rPr lang="en-US" sz="1828" dirty="0">
                <a:latin typeface="Arial" pitchFamily="-104" charset="0"/>
              </a:rPr>
              <a:t> sets = 16)</a:t>
            </a:r>
          </a:p>
        </p:txBody>
      </p:sp>
      <p:sp>
        <p:nvSpPr>
          <p:cNvPr id="140" name="Text Box 114">
            <a:extLst>
              <a:ext uri="{FF2B5EF4-FFF2-40B4-BE49-F238E27FC236}">
                <a16:creationId xmlns:a16="http://schemas.microsoft.com/office/drawing/2014/main" id="{D56D874D-C810-FB4A-85DA-DD80F92E45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2692" y="3372507"/>
            <a:ext cx="3796230" cy="936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9" tIns="45719" rIns="91439" bIns="45719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828" b="1" i="1" dirty="0">
                <a:latin typeface="Arial" pitchFamily="-104" charset="0"/>
              </a:rPr>
              <a:t>Lookup</a:t>
            </a:r>
            <a:r>
              <a:rPr lang="en-US" sz="1828" dirty="0">
                <a:latin typeface="Arial" pitchFamily="-104" charset="0"/>
              </a:rPr>
              <a:t> </a:t>
            </a:r>
          </a:p>
          <a:p>
            <a:pPr eaLnBrk="1" hangingPunct="1">
              <a:buFontTx/>
              <a:buChar char="•"/>
            </a:pPr>
            <a:r>
              <a:rPr lang="en-US" sz="1828" dirty="0">
                <a:latin typeface="Arial" pitchFamily="-104" charset="0"/>
              </a:rPr>
              <a:t> Calculate set (tag % </a:t>
            </a:r>
            <a:r>
              <a:rPr lang="en-US" sz="1828" dirty="0" err="1">
                <a:latin typeface="Arial" pitchFamily="-104" charset="0"/>
              </a:rPr>
              <a:t>num_sets</a:t>
            </a:r>
            <a:r>
              <a:rPr lang="en-US" sz="1828" dirty="0">
                <a:latin typeface="Arial" pitchFamily="-104" charset="0"/>
              </a:rPr>
              <a:t>)</a:t>
            </a:r>
          </a:p>
          <a:p>
            <a:pPr eaLnBrk="1" hangingPunct="1">
              <a:buFontTx/>
              <a:buChar char="•"/>
            </a:pPr>
            <a:r>
              <a:rPr lang="en-US" sz="1828" dirty="0">
                <a:latin typeface="Arial" pitchFamily="-104" charset="0"/>
              </a:rPr>
              <a:t> Search for tag within resulting set</a:t>
            </a:r>
          </a:p>
        </p:txBody>
      </p:sp>
      <p:sp>
        <p:nvSpPr>
          <p:cNvPr id="142" name="Text Box 114">
            <a:extLst>
              <a:ext uri="{FF2B5EF4-FFF2-40B4-BE49-F238E27FC236}">
                <a16:creationId xmlns:a16="http://schemas.microsoft.com/office/drawing/2014/main" id="{C816C9D4-9FF0-C14C-AE62-0309CDAD67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5180" y="4474568"/>
            <a:ext cx="3637532" cy="654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9" tIns="45719" rIns="91439" bIns="45719">
            <a:prstTxWarp prst="textNoShape">
              <a:avLst/>
            </a:prstTxWarp>
            <a:spAutoFit/>
          </a:bodyPr>
          <a:lstStyle/>
          <a:p>
            <a:r>
              <a:rPr lang="en-US" sz="1828" b="1" i="1" dirty="0">
                <a:latin typeface="Arial" pitchFamily="-104" charset="0"/>
              </a:rPr>
              <a:t>Where is VPN (tag) 18 located?</a:t>
            </a:r>
            <a:endParaRPr lang="en-US" sz="1828" i="1" dirty="0">
              <a:latin typeface="Arial" pitchFamily="-104" charset="0"/>
            </a:endParaRPr>
          </a:p>
          <a:p>
            <a:pPr eaLnBrk="1" hangingPunct="1"/>
            <a:r>
              <a:rPr lang="en-US" sz="1828" dirty="0">
                <a:latin typeface="Arial" pitchFamily="-104" charset="0"/>
              </a:rPr>
              <a:t> </a:t>
            </a:r>
          </a:p>
        </p:txBody>
      </p:sp>
      <p:sp>
        <p:nvSpPr>
          <p:cNvPr id="143" name="Text Box 114">
            <a:extLst>
              <a:ext uri="{FF2B5EF4-FFF2-40B4-BE49-F238E27FC236}">
                <a16:creationId xmlns:a16="http://schemas.microsoft.com/office/drawing/2014/main" id="{B1912520-265D-954A-8A85-C790AE6FE4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2519" y="4802061"/>
            <a:ext cx="380230" cy="37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9" tIns="45719" rIns="91439" bIns="45719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828" dirty="0">
                <a:latin typeface="Arial" pitchFamily="-104" charset="0"/>
              </a:rPr>
              <a:t>2 </a:t>
            </a:r>
          </a:p>
        </p:txBody>
      </p:sp>
      <p:sp>
        <p:nvSpPr>
          <p:cNvPr id="144" name="Shape 938">
            <a:extLst>
              <a:ext uri="{FF2B5EF4-FFF2-40B4-BE49-F238E27FC236}">
                <a16:creationId xmlns:a16="http://schemas.microsoft.com/office/drawing/2014/main" id="{8BF0A360-723E-E742-95BB-3321CE3C9205}"/>
              </a:ext>
            </a:extLst>
          </p:cNvPr>
          <p:cNvSpPr txBox="1">
            <a:spLocks/>
          </p:cNvSpPr>
          <p:nvPr/>
        </p:nvSpPr>
        <p:spPr>
          <a:xfrm>
            <a:off x="2410620" y="170656"/>
            <a:ext cx="7583487" cy="1282700"/>
          </a:xfrm>
          <a:prstGeom prst="rect">
            <a:avLst/>
          </a:prstGeom>
        </p:spPr>
        <p:txBody>
          <a:bodyPr vert="horz" lIns="64294" tIns="32147" rIns="64294" bIns="32147" rtlCol="0" anchor="ctr">
            <a:noAutofit/>
          </a:bodyPr>
          <a:lstStyle>
            <a:lvl1pPr algn="ctr" defTabSz="473201" rtl="0" eaLnBrk="0" fontAlgn="base" hangingPunct="0">
              <a:spcBef>
                <a:spcPct val="0"/>
              </a:spcBef>
              <a:spcAft>
                <a:spcPct val="0"/>
              </a:spcAft>
              <a:defRPr sz="6480" kern="1200">
                <a:solidFill>
                  <a:schemeClr val="tx1"/>
                </a:solidFill>
                <a:effectLst>
                  <a:outerShdw blurRad="50800" dist="12700" dir="2700000" sx="100500" sy="100500" algn="tl" rotWithShape="0">
                    <a:prstClr val="black">
                      <a:alpha val="60000"/>
                    </a:prst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Gill Sans MT" panose="020B0502020104020203" pitchFamily="34" charset="77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5120">
                <a:solidFill>
                  <a:schemeClr val="tx1"/>
                </a:solidFill>
                <a:latin typeface="Perpetua Titling MT" pitchFamily="-112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5120">
                <a:solidFill>
                  <a:schemeClr val="tx1"/>
                </a:solidFill>
                <a:latin typeface="Perpetua Titling MT" pitchFamily="-112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5120">
                <a:solidFill>
                  <a:schemeClr val="tx1"/>
                </a:solidFill>
                <a:latin typeface="Perpetua Titling MT" pitchFamily="-112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5120">
                <a:solidFill>
                  <a:schemeClr val="tx1"/>
                </a:solidFill>
                <a:latin typeface="Perpetua Titling MT" pitchFamily="-112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87671" algn="ctr" rtl="0" fontAlgn="base">
              <a:spcBef>
                <a:spcPct val="0"/>
              </a:spcBef>
              <a:spcAft>
                <a:spcPct val="0"/>
              </a:spcAft>
              <a:defRPr sz="5120">
                <a:solidFill>
                  <a:schemeClr val="tx1"/>
                </a:solidFill>
                <a:latin typeface="Perpetua Titling MT" pitchFamily="-112" charset="0"/>
                <a:ea typeface="ＭＳ Ｐゴシック" pitchFamily="-112" charset="-128"/>
                <a:cs typeface="ＭＳ Ｐゴシック" pitchFamily="-112" charset="-128"/>
              </a:defRPr>
            </a:lvl6pPr>
            <a:lvl7pPr marL="975340" algn="ctr" rtl="0" fontAlgn="base">
              <a:spcBef>
                <a:spcPct val="0"/>
              </a:spcBef>
              <a:spcAft>
                <a:spcPct val="0"/>
              </a:spcAft>
              <a:defRPr sz="5120">
                <a:solidFill>
                  <a:schemeClr val="tx1"/>
                </a:solidFill>
                <a:latin typeface="Perpetua Titling MT" pitchFamily="-112" charset="0"/>
                <a:ea typeface="ＭＳ Ｐゴシック" pitchFamily="-112" charset="-128"/>
                <a:cs typeface="ＭＳ Ｐゴシック" pitchFamily="-112" charset="-128"/>
              </a:defRPr>
            </a:lvl7pPr>
            <a:lvl8pPr marL="1463011" algn="ctr" rtl="0" fontAlgn="base">
              <a:spcBef>
                <a:spcPct val="0"/>
              </a:spcBef>
              <a:spcAft>
                <a:spcPct val="0"/>
              </a:spcAft>
              <a:defRPr sz="5120">
                <a:solidFill>
                  <a:schemeClr val="tx1"/>
                </a:solidFill>
                <a:latin typeface="Perpetua Titling MT" pitchFamily="-112" charset="0"/>
                <a:ea typeface="ＭＳ Ｐゴシック" pitchFamily="-112" charset="-128"/>
                <a:cs typeface="ＭＳ Ｐゴシック" pitchFamily="-112" charset="-128"/>
              </a:defRPr>
            </a:lvl8pPr>
            <a:lvl9pPr marL="1950681" algn="ctr" rtl="0" fontAlgn="base">
              <a:spcBef>
                <a:spcPct val="0"/>
              </a:spcBef>
              <a:spcAft>
                <a:spcPct val="0"/>
              </a:spcAft>
              <a:defRPr sz="5120">
                <a:solidFill>
                  <a:schemeClr val="tx1"/>
                </a:solidFill>
                <a:latin typeface="Perpetua Titling MT" pitchFamily="-112" charset="0"/>
                <a:ea typeface="ＭＳ Ｐゴシック" pitchFamily="-112" charset="-128"/>
                <a:cs typeface="ＭＳ Ｐゴシック" pitchFamily="-112" charset="-128"/>
              </a:defRPr>
            </a:lvl9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457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TLB Organization</a:t>
            </a:r>
          </a:p>
        </p:txBody>
      </p:sp>
    </p:spTree>
    <p:extLst>
      <p:ext uri="{BB962C8B-B14F-4D97-AF65-F5344CB8AC3E}">
        <p14:creationId xmlns:p14="http://schemas.microsoft.com/office/powerpoint/2010/main" val="1218072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/>
      <p:bldP spid="139" grpId="0"/>
      <p:bldP spid="140" grpId="0"/>
      <p:bldP spid="142" grpId="0"/>
      <p:bldP spid="14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956" name="Rectangle 108"/>
          <p:cNvSpPr>
            <a:spLocks noChangeArrowheads="1"/>
          </p:cNvSpPr>
          <p:nvPr/>
        </p:nvSpPr>
        <p:spPr bwMode="auto">
          <a:xfrm>
            <a:off x="2098302" y="2178724"/>
            <a:ext cx="2057400" cy="2286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pPr eaLnBrk="1" hangingPunct="1"/>
            <a:endParaRPr lang="en-US" sz="1828" dirty="0">
              <a:latin typeface="Arial" pitchFamily="-104" charset="0"/>
            </a:endParaRPr>
          </a:p>
        </p:txBody>
      </p:sp>
      <p:sp>
        <p:nvSpPr>
          <p:cNvPr id="206957" name="Rectangle 109"/>
          <p:cNvSpPr>
            <a:spLocks noChangeArrowheads="1"/>
          </p:cNvSpPr>
          <p:nvPr/>
        </p:nvSpPr>
        <p:spPr bwMode="auto">
          <a:xfrm>
            <a:off x="4162052" y="2178724"/>
            <a:ext cx="4267200" cy="2286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pPr algn="ctr" eaLnBrk="1" hangingPunct="1"/>
            <a:endParaRPr lang="en-US" sz="1828" dirty="0">
              <a:latin typeface="Arial" pitchFamily="-104" charset="0"/>
            </a:endParaRPr>
          </a:p>
        </p:txBody>
      </p:sp>
      <p:grpSp>
        <p:nvGrpSpPr>
          <p:cNvPr id="120" name="Group 5">
            <a:extLst>
              <a:ext uri="{FF2B5EF4-FFF2-40B4-BE49-F238E27FC236}">
                <a16:creationId xmlns:a16="http://schemas.microsoft.com/office/drawing/2014/main" id="{BDEF37C3-9BC1-E54A-ADE3-15FB79EC7730}"/>
              </a:ext>
            </a:extLst>
          </p:cNvPr>
          <p:cNvGrpSpPr>
            <a:grpSpLocks/>
          </p:cNvGrpSpPr>
          <p:nvPr/>
        </p:nvGrpSpPr>
        <p:grpSpPr bwMode="auto">
          <a:xfrm>
            <a:off x="2323819" y="2793145"/>
            <a:ext cx="685800" cy="3657600"/>
            <a:chOff x="672" y="1104"/>
            <a:chExt cx="768" cy="2304"/>
          </a:xfrm>
        </p:grpSpPr>
        <p:sp>
          <p:nvSpPr>
            <p:cNvPr id="121" name="Rectangle 6">
              <a:extLst>
                <a:ext uri="{FF2B5EF4-FFF2-40B4-BE49-F238E27FC236}">
                  <a16:creationId xmlns:a16="http://schemas.microsoft.com/office/drawing/2014/main" id="{486266B5-ED0D-D542-9DB3-483FA3BF20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1104"/>
              <a:ext cx="768" cy="2304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/>
            </a:p>
          </p:txBody>
        </p:sp>
        <p:sp>
          <p:nvSpPr>
            <p:cNvPr id="122" name="Line 7">
              <a:extLst>
                <a:ext uri="{FF2B5EF4-FFF2-40B4-BE49-F238E27FC236}">
                  <a16:creationId xmlns:a16="http://schemas.microsoft.com/office/drawing/2014/main" id="{D268C3CD-F742-6542-898F-15F27E8AAE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1248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66"/>
            </a:p>
          </p:txBody>
        </p:sp>
        <p:sp>
          <p:nvSpPr>
            <p:cNvPr id="123" name="Line 8">
              <a:extLst>
                <a:ext uri="{FF2B5EF4-FFF2-40B4-BE49-F238E27FC236}">
                  <a16:creationId xmlns:a16="http://schemas.microsoft.com/office/drawing/2014/main" id="{2FDFFC19-0FF9-0941-9B3F-A86AEDEF99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1392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66"/>
            </a:p>
          </p:txBody>
        </p:sp>
        <p:sp>
          <p:nvSpPr>
            <p:cNvPr id="124" name="Line 9">
              <a:extLst>
                <a:ext uri="{FF2B5EF4-FFF2-40B4-BE49-F238E27FC236}">
                  <a16:creationId xmlns:a16="http://schemas.microsoft.com/office/drawing/2014/main" id="{6E327E1F-2B6E-934E-8173-9E773E5215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1536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66"/>
            </a:p>
          </p:txBody>
        </p:sp>
        <p:sp>
          <p:nvSpPr>
            <p:cNvPr id="125" name="Line 10">
              <a:extLst>
                <a:ext uri="{FF2B5EF4-FFF2-40B4-BE49-F238E27FC236}">
                  <a16:creationId xmlns:a16="http://schemas.microsoft.com/office/drawing/2014/main" id="{F6002461-D8B1-774E-B7EC-355F4767C5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1680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66"/>
            </a:p>
          </p:txBody>
        </p:sp>
        <p:sp>
          <p:nvSpPr>
            <p:cNvPr id="126" name="Line 11">
              <a:extLst>
                <a:ext uri="{FF2B5EF4-FFF2-40B4-BE49-F238E27FC236}">
                  <a16:creationId xmlns:a16="http://schemas.microsoft.com/office/drawing/2014/main" id="{B67D1E6A-15FC-7B4B-B7F6-957ADB7AEB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1824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66"/>
            </a:p>
          </p:txBody>
        </p:sp>
        <p:sp>
          <p:nvSpPr>
            <p:cNvPr id="127" name="Line 12">
              <a:extLst>
                <a:ext uri="{FF2B5EF4-FFF2-40B4-BE49-F238E27FC236}">
                  <a16:creationId xmlns:a16="http://schemas.microsoft.com/office/drawing/2014/main" id="{8DE02002-6089-6744-B115-F0CC96FE30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1968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66"/>
            </a:p>
          </p:txBody>
        </p:sp>
        <p:sp>
          <p:nvSpPr>
            <p:cNvPr id="128" name="Line 13">
              <a:extLst>
                <a:ext uri="{FF2B5EF4-FFF2-40B4-BE49-F238E27FC236}">
                  <a16:creationId xmlns:a16="http://schemas.microsoft.com/office/drawing/2014/main" id="{49139B83-D72A-FF46-84EF-663CC5D22A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2112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66"/>
            </a:p>
          </p:txBody>
        </p:sp>
        <p:sp>
          <p:nvSpPr>
            <p:cNvPr id="129" name="Line 14">
              <a:extLst>
                <a:ext uri="{FF2B5EF4-FFF2-40B4-BE49-F238E27FC236}">
                  <a16:creationId xmlns:a16="http://schemas.microsoft.com/office/drawing/2014/main" id="{EAF979AB-63EE-064E-8447-3439AB5057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2256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66"/>
            </a:p>
          </p:txBody>
        </p:sp>
        <p:sp>
          <p:nvSpPr>
            <p:cNvPr id="130" name="Line 15">
              <a:extLst>
                <a:ext uri="{FF2B5EF4-FFF2-40B4-BE49-F238E27FC236}">
                  <a16:creationId xmlns:a16="http://schemas.microsoft.com/office/drawing/2014/main" id="{20CA9641-B6D2-0849-852D-CB04CF3820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2400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66"/>
            </a:p>
          </p:txBody>
        </p:sp>
        <p:sp>
          <p:nvSpPr>
            <p:cNvPr id="131" name="Line 16">
              <a:extLst>
                <a:ext uri="{FF2B5EF4-FFF2-40B4-BE49-F238E27FC236}">
                  <a16:creationId xmlns:a16="http://schemas.microsoft.com/office/drawing/2014/main" id="{1DBCBA0D-0FEF-D647-92C8-80C473125B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2544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66"/>
            </a:p>
          </p:txBody>
        </p:sp>
        <p:sp>
          <p:nvSpPr>
            <p:cNvPr id="132" name="Line 17">
              <a:extLst>
                <a:ext uri="{FF2B5EF4-FFF2-40B4-BE49-F238E27FC236}">
                  <a16:creationId xmlns:a16="http://schemas.microsoft.com/office/drawing/2014/main" id="{11E35D56-BDDA-214B-B25E-1618275694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2688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66"/>
            </a:p>
          </p:txBody>
        </p:sp>
        <p:sp>
          <p:nvSpPr>
            <p:cNvPr id="133" name="Line 18">
              <a:extLst>
                <a:ext uri="{FF2B5EF4-FFF2-40B4-BE49-F238E27FC236}">
                  <a16:creationId xmlns:a16="http://schemas.microsoft.com/office/drawing/2014/main" id="{CDA5FABF-3419-0D47-A378-A66BCA5BEC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2832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66"/>
            </a:p>
          </p:txBody>
        </p:sp>
        <p:sp>
          <p:nvSpPr>
            <p:cNvPr id="134" name="Line 19">
              <a:extLst>
                <a:ext uri="{FF2B5EF4-FFF2-40B4-BE49-F238E27FC236}">
                  <a16:creationId xmlns:a16="http://schemas.microsoft.com/office/drawing/2014/main" id="{36A35893-79F5-004C-B425-9B2DDA060B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2976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66"/>
            </a:p>
          </p:txBody>
        </p:sp>
        <p:sp>
          <p:nvSpPr>
            <p:cNvPr id="135" name="Line 20">
              <a:extLst>
                <a:ext uri="{FF2B5EF4-FFF2-40B4-BE49-F238E27FC236}">
                  <a16:creationId xmlns:a16="http://schemas.microsoft.com/office/drawing/2014/main" id="{7E498445-41D9-C941-BBAF-622CF3D61B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3120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66"/>
            </a:p>
          </p:txBody>
        </p:sp>
        <p:sp>
          <p:nvSpPr>
            <p:cNvPr id="136" name="Line 21">
              <a:extLst>
                <a:ext uri="{FF2B5EF4-FFF2-40B4-BE49-F238E27FC236}">
                  <a16:creationId xmlns:a16="http://schemas.microsoft.com/office/drawing/2014/main" id="{72F28577-63A1-554F-907D-D6B48B92D2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3264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66"/>
            </a:p>
          </p:txBody>
        </p:sp>
      </p:grpSp>
      <p:sp>
        <p:nvSpPr>
          <p:cNvPr id="137" name="Text Box 60">
            <a:extLst>
              <a:ext uri="{FF2B5EF4-FFF2-40B4-BE49-F238E27FC236}">
                <a16:creationId xmlns:a16="http://schemas.microsoft.com/office/drawing/2014/main" id="{A1C94001-E1AB-2A45-B8DF-7744FF6C68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8999" y="2732822"/>
            <a:ext cx="396260" cy="3729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9" tIns="45719" rIns="91439" bIns="45719">
            <a:prstTxWarp prst="textNoShape">
              <a:avLst/>
            </a:prstTxWarp>
            <a:spAutoFit/>
          </a:bodyPr>
          <a:lstStyle/>
          <a:p>
            <a:pPr algn="r" eaLnBrk="1" hangingPunct="1"/>
            <a:r>
              <a:rPr lang="en-US" sz="1477" dirty="0">
                <a:latin typeface="Arial" pitchFamily="-104" charset="0"/>
              </a:rPr>
              <a:t>0</a:t>
            </a:r>
          </a:p>
          <a:p>
            <a:pPr algn="r" eaLnBrk="1" hangingPunct="1"/>
            <a:r>
              <a:rPr lang="en-US" sz="1477" dirty="0">
                <a:latin typeface="Arial" pitchFamily="-104" charset="0"/>
              </a:rPr>
              <a:t>1</a:t>
            </a:r>
          </a:p>
          <a:p>
            <a:pPr algn="r" eaLnBrk="1" hangingPunct="1"/>
            <a:r>
              <a:rPr lang="en-US" sz="1477" dirty="0">
                <a:latin typeface="Arial" pitchFamily="-104" charset="0"/>
              </a:rPr>
              <a:t>2</a:t>
            </a:r>
          </a:p>
          <a:p>
            <a:pPr algn="r" eaLnBrk="1" hangingPunct="1"/>
            <a:r>
              <a:rPr lang="en-US" sz="1477" dirty="0">
                <a:latin typeface="Arial" pitchFamily="-104" charset="0"/>
              </a:rPr>
              <a:t>3</a:t>
            </a:r>
          </a:p>
          <a:p>
            <a:pPr algn="r" eaLnBrk="1" hangingPunct="1"/>
            <a:r>
              <a:rPr lang="en-US" sz="1477" dirty="0">
                <a:latin typeface="Arial" pitchFamily="-104" charset="0"/>
              </a:rPr>
              <a:t>4</a:t>
            </a:r>
          </a:p>
          <a:p>
            <a:pPr algn="r" eaLnBrk="1" hangingPunct="1"/>
            <a:r>
              <a:rPr lang="en-US" sz="1477" dirty="0">
                <a:latin typeface="Arial" pitchFamily="-104" charset="0"/>
              </a:rPr>
              <a:t>5</a:t>
            </a:r>
          </a:p>
          <a:p>
            <a:pPr algn="r" eaLnBrk="1" hangingPunct="1"/>
            <a:r>
              <a:rPr lang="en-US" sz="1477" dirty="0">
                <a:latin typeface="Arial" pitchFamily="-104" charset="0"/>
              </a:rPr>
              <a:t>6</a:t>
            </a:r>
          </a:p>
          <a:p>
            <a:pPr algn="r" eaLnBrk="1" hangingPunct="1"/>
            <a:r>
              <a:rPr lang="en-US" sz="1477" dirty="0">
                <a:latin typeface="Arial" pitchFamily="-104" charset="0"/>
              </a:rPr>
              <a:t>7</a:t>
            </a:r>
          </a:p>
          <a:p>
            <a:pPr algn="r" eaLnBrk="1" hangingPunct="1"/>
            <a:r>
              <a:rPr lang="en-US" sz="1477" dirty="0">
                <a:latin typeface="Arial" pitchFamily="-104" charset="0"/>
              </a:rPr>
              <a:t>8</a:t>
            </a:r>
          </a:p>
          <a:p>
            <a:pPr algn="r" eaLnBrk="1" hangingPunct="1"/>
            <a:r>
              <a:rPr lang="en-US" sz="1477" dirty="0">
                <a:latin typeface="Arial" pitchFamily="-104" charset="0"/>
              </a:rPr>
              <a:t>9</a:t>
            </a:r>
          </a:p>
          <a:p>
            <a:pPr algn="r" eaLnBrk="1" hangingPunct="1"/>
            <a:r>
              <a:rPr lang="en-US" sz="1477" dirty="0">
                <a:latin typeface="Arial" pitchFamily="-104" charset="0"/>
              </a:rPr>
              <a:t>10</a:t>
            </a:r>
          </a:p>
          <a:p>
            <a:pPr algn="r" eaLnBrk="1" hangingPunct="1"/>
            <a:r>
              <a:rPr lang="en-US" sz="1477" dirty="0">
                <a:latin typeface="Arial" pitchFamily="-104" charset="0"/>
              </a:rPr>
              <a:t>11</a:t>
            </a:r>
          </a:p>
          <a:p>
            <a:pPr algn="r" eaLnBrk="1" hangingPunct="1"/>
            <a:r>
              <a:rPr lang="en-US" sz="1477" dirty="0">
                <a:latin typeface="Arial" pitchFamily="-104" charset="0"/>
              </a:rPr>
              <a:t>12</a:t>
            </a:r>
          </a:p>
          <a:p>
            <a:pPr algn="r" eaLnBrk="1" hangingPunct="1"/>
            <a:r>
              <a:rPr lang="en-US" sz="1477" dirty="0">
                <a:latin typeface="Arial" pitchFamily="-104" charset="0"/>
              </a:rPr>
              <a:t>13</a:t>
            </a:r>
          </a:p>
          <a:p>
            <a:pPr algn="r" eaLnBrk="1" hangingPunct="1"/>
            <a:r>
              <a:rPr lang="en-US" sz="1477" dirty="0">
                <a:latin typeface="Arial" pitchFamily="-104" charset="0"/>
              </a:rPr>
              <a:t>14</a:t>
            </a:r>
          </a:p>
          <a:p>
            <a:pPr algn="r" eaLnBrk="1" hangingPunct="1"/>
            <a:r>
              <a:rPr lang="en-US" sz="1477" dirty="0">
                <a:latin typeface="Arial" pitchFamily="-104" charset="0"/>
              </a:rPr>
              <a:t>15</a:t>
            </a:r>
          </a:p>
        </p:txBody>
      </p:sp>
      <p:sp>
        <p:nvSpPr>
          <p:cNvPr id="138" name="Text Box 61">
            <a:extLst>
              <a:ext uri="{FF2B5EF4-FFF2-40B4-BE49-F238E27FC236}">
                <a16:creationId xmlns:a16="http://schemas.microsoft.com/office/drawing/2014/main" id="{A57CEECF-E052-594C-9080-6EFD6390BF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9645" y="2488346"/>
            <a:ext cx="304890" cy="308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9" tIns="45719" rIns="91439" bIns="45719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406" dirty="0">
                <a:latin typeface="Arial" pitchFamily="-104" charset="0"/>
              </a:rPr>
              <a:t>A</a:t>
            </a:r>
          </a:p>
        </p:txBody>
      </p:sp>
      <p:sp>
        <p:nvSpPr>
          <p:cNvPr id="139" name="Text Box 104">
            <a:extLst>
              <a:ext uri="{FF2B5EF4-FFF2-40B4-BE49-F238E27FC236}">
                <a16:creationId xmlns:a16="http://schemas.microsoft.com/office/drawing/2014/main" id="{E2ECA424-7219-9C43-B9CC-5AD0BAF376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5656" y="6479320"/>
            <a:ext cx="1707517" cy="37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9" tIns="45719" rIns="91439" bIns="45719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828" dirty="0">
                <a:latin typeface="Arial" pitchFamily="-104" charset="0"/>
              </a:rPr>
              <a:t>Direct mapped</a:t>
            </a:r>
          </a:p>
        </p:txBody>
      </p:sp>
      <p:sp>
        <p:nvSpPr>
          <p:cNvPr id="144" name="Shape 938">
            <a:extLst>
              <a:ext uri="{FF2B5EF4-FFF2-40B4-BE49-F238E27FC236}">
                <a16:creationId xmlns:a16="http://schemas.microsoft.com/office/drawing/2014/main" id="{8BF0A360-723E-E742-95BB-3321CE3C9205}"/>
              </a:ext>
            </a:extLst>
          </p:cNvPr>
          <p:cNvSpPr txBox="1">
            <a:spLocks/>
          </p:cNvSpPr>
          <p:nvPr/>
        </p:nvSpPr>
        <p:spPr>
          <a:xfrm>
            <a:off x="2410620" y="170656"/>
            <a:ext cx="7583487" cy="1282700"/>
          </a:xfrm>
          <a:prstGeom prst="rect">
            <a:avLst/>
          </a:prstGeom>
        </p:spPr>
        <p:txBody>
          <a:bodyPr vert="horz" lIns="64294" tIns="32147" rIns="64294" bIns="32147" rtlCol="0" anchor="ctr">
            <a:noAutofit/>
          </a:bodyPr>
          <a:lstStyle>
            <a:lvl1pPr algn="ctr" defTabSz="473201" rtl="0" eaLnBrk="0" fontAlgn="base" hangingPunct="0">
              <a:spcBef>
                <a:spcPct val="0"/>
              </a:spcBef>
              <a:spcAft>
                <a:spcPct val="0"/>
              </a:spcAft>
              <a:defRPr sz="6480" kern="1200">
                <a:solidFill>
                  <a:schemeClr val="tx1"/>
                </a:solidFill>
                <a:effectLst>
                  <a:outerShdw blurRad="50800" dist="12700" dir="2700000" sx="100500" sy="100500" algn="tl" rotWithShape="0">
                    <a:prstClr val="black">
                      <a:alpha val="60000"/>
                    </a:prst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Gill Sans MT" panose="020B0502020104020203" pitchFamily="34" charset="77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5120">
                <a:solidFill>
                  <a:schemeClr val="tx1"/>
                </a:solidFill>
                <a:latin typeface="Perpetua Titling MT" pitchFamily="-112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5120">
                <a:solidFill>
                  <a:schemeClr val="tx1"/>
                </a:solidFill>
                <a:latin typeface="Perpetua Titling MT" pitchFamily="-112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5120">
                <a:solidFill>
                  <a:schemeClr val="tx1"/>
                </a:solidFill>
                <a:latin typeface="Perpetua Titling MT" pitchFamily="-112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5120">
                <a:solidFill>
                  <a:schemeClr val="tx1"/>
                </a:solidFill>
                <a:latin typeface="Perpetua Titling MT" pitchFamily="-112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87671" algn="ctr" rtl="0" fontAlgn="base">
              <a:spcBef>
                <a:spcPct val="0"/>
              </a:spcBef>
              <a:spcAft>
                <a:spcPct val="0"/>
              </a:spcAft>
              <a:defRPr sz="5120">
                <a:solidFill>
                  <a:schemeClr val="tx1"/>
                </a:solidFill>
                <a:latin typeface="Perpetua Titling MT" pitchFamily="-112" charset="0"/>
                <a:ea typeface="ＭＳ Ｐゴシック" pitchFamily="-112" charset="-128"/>
                <a:cs typeface="ＭＳ Ｐゴシック" pitchFamily="-112" charset="-128"/>
              </a:defRPr>
            </a:lvl6pPr>
            <a:lvl7pPr marL="975340" algn="ctr" rtl="0" fontAlgn="base">
              <a:spcBef>
                <a:spcPct val="0"/>
              </a:spcBef>
              <a:spcAft>
                <a:spcPct val="0"/>
              </a:spcAft>
              <a:defRPr sz="5120">
                <a:solidFill>
                  <a:schemeClr val="tx1"/>
                </a:solidFill>
                <a:latin typeface="Perpetua Titling MT" pitchFamily="-112" charset="0"/>
                <a:ea typeface="ＭＳ Ｐゴシック" pitchFamily="-112" charset="-128"/>
                <a:cs typeface="ＭＳ Ｐゴシック" pitchFamily="-112" charset="-128"/>
              </a:defRPr>
            </a:lvl7pPr>
            <a:lvl8pPr marL="1463011" algn="ctr" rtl="0" fontAlgn="base">
              <a:spcBef>
                <a:spcPct val="0"/>
              </a:spcBef>
              <a:spcAft>
                <a:spcPct val="0"/>
              </a:spcAft>
              <a:defRPr sz="5120">
                <a:solidFill>
                  <a:schemeClr val="tx1"/>
                </a:solidFill>
                <a:latin typeface="Perpetua Titling MT" pitchFamily="-112" charset="0"/>
                <a:ea typeface="ＭＳ Ｐゴシック" pitchFamily="-112" charset="-128"/>
                <a:cs typeface="ＭＳ Ｐゴシック" pitchFamily="-112" charset="-128"/>
              </a:defRPr>
            </a:lvl8pPr>
            <a:lvl9pPr marL="1950681" algn="ctr" rtl="0" fontAlgn="base">
              <a:spcBef>
                <a:spcPct val="0"/>
              </a:spcBef>
              <a:spcAft>
                <a:spcPct val="0"/>
              </a:spcAft>
              <a:defRPr sz="5120">
                <a:solidFill>
                  <a:schemeClr val="tx1"/>
                </a:solidFill>
                <a:latin typeface="Perpetua Titling MT" pitchFamily="-112" charset="0"/>
                <a:ea typeface="ＭＳ Ｐゴシック" pitchFamily="-112" charset="-128"/>
                <a:cs typeface="ＭＳ Ｐゴシック" pitchFamily="-112" charset="-128"/>
              </a:defRPr>
            </a:lvl9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457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TLB Organization</a:t>
            </a:r>
          </a:p>
        </p:txBody>
      </p:sp>
      <p:grpSp>
        <p:nvGrpSpPr>
          <p:cNvPr id="32" name="Group 42">
            <a:extLst>
              <a:ext uri="{FF2B5EF4-FFF2-40B4-BE49-F238E27FC236}">
                <a16:creationId xmlns:a16="http://schemas.microsoft.com/office/drawing/2014/main" id="{5772D800-045B-5142-9D15-B667F2368F70}"/>
              </a:ext>
            </a:extLst>
          </p:cNvPr>
          <p:cNvGrpSpPr>
            <a:grpSpLocks/>
          </p:cNvGrpSpPr>
          <p:nvPr/>
        </p:nvGrpSpPr>
        <p:grpSpPr bwMode="auto">
          <a:xfrm>
            <a:off x="4829720" y="3198736"/>
            <a:ext cx="685800" cy="1828800"/>
            <a:chOff x="2208" y="816"/>
            <a:chExt cx="432" cy="1152"/>
          </a:xfrm>
        </p:grpSpPr>
        <p:sp>
          <p:nvSpPr>
            <p:cNvPr id="33" name="Rectangle 43">
              <a:extLst>
                <a:ext uri="{FF2B5EF4-FFF2-40B4-BE49-F238E27FC236}">
                  <a16:creationId xmlns:a16="http://schemas.microsoft.com/office/drawing/2014/main" id="{689E4F84-D07B-E142-BAB4-76F850DBE1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816"/>
              <a:ext cx="432" cy="1152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/>
            </a:p>
          </p:txBody>
        </p:sp>
        <p:sp>
          <p:nvSpPr>
            <p:cNvPr id="34" name="Line 44">
              <a:extLst>
                <a:ext uri="{FF2B5EF4-FFF2-40B4-BE49-F238E27FC236}">
                  <a16:creationId xmlns:a16="http://schemas.microsoft.com/office/drawing/2014/main" id="{D02FC913-473A-4D47-9CF4-676C32EB65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96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66"/>
            </a:p>
          </p:txBody>
        </p:sp>
        <p:sp>
          <p:nvSpPr>
            <p:cNvPr id="35" name="Line 45">
              <a:extLst>
                <a:ext uri="{FF2B5EF4-FFF2-40B4-BE49-F238E27FC236}">
                  <a16:creationId xmlns:a16="http://schemas.microsoft.com/office/drawing/2014/main" id="{02D07D33-6797-CA4B-BD3F-6DD97604DE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110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66"/>
            </a:p>
          </p:txBody>
        </p:sp>
        <p:sp>
          <p:nvSpPr>
            <p:cNvPr id="36" name="Line 46">
              <a:extLst>
                <a:ext uri="{FF2B5EF4-FFF2-40B4-BE49-F238E27FC236}">
                  <a16:creationId xmlns:a16="http://schemas.microsoft.com/office/drawing/2014/main" id="{47C74954-E7C5-5B4E-B5C8-6E26FE8491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124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66"/>
            </a:p>
          </p:txBody>
        </p:sp>
        <p:sp>
          <p:nvSpPr>
            <p:cNvPr id="37" name="Line 47">
              <a:extLst>
                <a:ext uri="{FF2B5EF4-FFF2-40B4-BE49-F238E27FC236}">
                  <a16:creationId xmlns:a16="http://schemas.microsoft.com/office/drawing/2014/main" id="{C0937308-FFCD-B146-B4BE-C3D2D142E3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139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66"/>
            </a:p>
          </p:txBody>
        </p:sp>
        <p:sp>
          <p:nvSpPr>
            <p:cNvPr id="38" name="Line 48">
              <a:extLst>
                <a:ext uri="{FF2B5EF4-FFF2-40B4-BE49-F238E27FC236}">
                  <a16:creationId xmlns:a16="http://schemas.microsoft.com/office/drawing/2014/main" id="{C3594DD4-B5B3-1D4B-9490-78129BA8B0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153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66"/>
            </a:p>
          </p:txBody>
        </p:sp>
        <p:sp>
          <p:nvSpPr>
            <p:cNvPr id="39" name="Line 49">
              <a:extLst>
                <a:ext uri="{FF2B5EF4-FFF2-40B4-BE49-F238E27FC236}">
                  <a16:creationId xmlns:a16="http://schemas.microsoft.com/office/drawing/2014/main" id="{F68A695A-8AEC-0D4F-BA58-1B53FBC6A5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168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66"/>
            </a:p>
          </p:txBody>
        </p:sp>
        <p:sp>
          <p:nvSpPr>
            <p:cNvPr id="40" name="Line 50">
              <a:extLst>
                <a:ext uri="{FF2B5EF4-FFF2-40B4-BE49-F238E27FC236}">
                  <a16:creationId xmlns:a16="http://schemas.microsoft.com/office/drawing/2014/main" id="{809EAFDE-4D3C-4C4D-A329-5BEEE666E2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182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66"/>
            </a:p>
          </p:txBody>
        </p:sp>
      </p:grpSp>
      <p:grpSp>
        <p:nvGrpSpPr>
          <p:cNvPr id="41" name="Group 51">
            <a:extLst>
              <a:ext uri="{FF2B5EF4-FFF2-40B4-BE49-F238E27FC236}">
                <a16:creationId xmlns:a16="http://schemas.microsoft.com/office/drawing/2014/main" id="{9C7DC87A-4B32-FF43-BB91-0069C7FBA072}"/>
              </a:ext>
            </a:extLst>
          </p:cNvPr>
          <p:cNvGrpSpPr>
            <a:grpSpLocks/>
          </p:cNvGrpSpPr>
          <p:nvPr/>
        </p:nvGrpSpPr>
        <p:grpSpPr bwMode="auto">
          <a:xfrm>
            <a:off x="5591720" y="3198736"/>
            <a:ext cx="685800" cy="1828800"/>
            <a:chOff x="2208" y="816"/>
            <a:chExt cx="432" cy="1152"/>
          </a:xfrm>
        </p:grpSpPr>
        <p:sp>
          <p:nvSpPr>
            <p:cNvPr id="42" name="Rectangle 52">
              <a:extLst>
                <a:ext uri="{FF2B5EF4-FFF2-40B4-BE49-F238E27FC236}">
                  <a16:creationId xmlns:a16="http://schemas.microsoft.com/office/drawing/2014/main" id="{DF6AB170-C163-4743-9FB5-10D4BFCE79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816"/>
              <a:ext cx="432" cy="1152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/>
            </a:p>
          </p:txBody>
        </p:sp>
        <p:sp>
          <p:nvSpPr>
            <p:cNvPr id="43" name="Line 53">
              <a:extLst>
                <a:ext uri="{FF2B5EF4-FFF2-40B4-BE49-F238E27FC236}">
                  <a16:creationId xmlns:a16="http://schemas.microsoft.com/office/drawing/2014/main" id="{8D86F1DA-24F9-8A4A-B499-862F9E923D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96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66"/>
            </a:p>
          </p:txBody>
        </p:sp>
        <p:sp>
          <p:nvSpPr>
            <p:cNvPr id="44" name="Line 54">
              <a:extLst>
                <a:ext uri="{FF2B5EF4-FFF2-40B4-BE49-F238E27FC236}">
                  <a16:creationId xmlns:a16="http://schemas.microsoft.com/office/drawing/2014/main" id="{4C18C833-01E0-8847-9E92-7403A095DA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110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66"/>
            </a:p>
          </p:txBody>
        </p:sp>
        <p:sp>
          <p:nvSpPr>
            <p:cNvPr id="45" name="Line 55">
              <a:extLst>
                <a:ext uri="{FF2B5EF4-FFF2-40B4-BE49-F238E27FC236}">
                  <a16:creationId xmlns:a16="http://schemas.microsoft.com/office/drawing/2014/main" id="{7B145CCF-7A72-2F43-989E-CA1C5B5AA0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124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66"/>
            </a:p>
          </p:txBody>
        </p:sp>
        <p:sp>
          <p:nvSpPr>
            <p:cNvPr id="46" name="Line 56">
              <a:extLst>
                <a:ext uri="{FF2B5EF4-FFF2-40B4-BE49-F238E27FC236}">
                  <a16:creationId xmlns:a16="http://schemas.microsoft.com/office/drawing/2014/main" id="{CCC84A5E-4148-7243-9DED-C65C65EADF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139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66"/>
            </a:p>
          </p:txBody>
        </p:sp>
        <p:sp>
          <p:nvSpPr>
            <p:cNvPr id="47" name="Line 57">
              <a:extLst>
                <a:ext uri="{FF2B5EF4-FFF2-40B4-BE49-F238E27FC236}">
                  <a16:creationId xmlns:a16="http://schemas.microsoft.com/office/drawing/2014/main" id="{055516A9-71CD-6942-A14F-D52903A5E7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153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66"/>
            </a:p>
          </p:txBody>
        </p:sp>
        <p:sp>
          <p:nvSpPr>
            <p:cNvPr id="48" name="Line 58">
              <a:extLst>
                <a:ext uri="{FF2B5EF4-FFF2-40B4-BE49-F238E27FC236}">
                  <a16:creationId xmlns:a16="http://schemas.microsoft.com/office/drawing/2014/main" id="{B624D4D3-9556-7F40-A845-1EF3FEA5D2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168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66"/>
            </a:p>
          </p:txBody>
        </p:sp>
        <p:sp>
          <p:nvSpPr>
            <p:cNvPr id="49" name="Line 59">
              <a:extLst>
                <a:ext uri="{FF2B5EF4-FFF2-40B4-BE49-F238E27FC236}">
                  <a16:creationId xmlns:a16="http://schemas.microsoft.com/office/drawing/2014/main" id="{3A79770D-BFED-8847-960A-FFB7BF1571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182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66"/>
            </a:p>
          </p:txBody>
        </p:sp>
      </p:grpSp>
      <p:sp>
        <p:nvSpPr>
          <p:cNvPr id="50" name="Text Box 106">
            <a:extLst>
              <a:ext uri="{FF2B5EF4-FFF2-40B4-BE49-F238E27FC236}">
                <a16:creationId xmlns:a16="http://schemas.microsoft.com/office/drawing/2014/main" id="{6585EEDA-8AA4-8446-89CF-EFD48110BB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9622" y="5027536"/>
            <a:ext cx="2709266" cy="37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9" tIns="45719" rIns="91439" bIns="45719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828" dirty="0">
                <a:latin typeface="Arial" pitchFamily="-104" charset="0"/>
              </a:rPr>
              <a:t>Two-way set associative</a:t>
            </a:r>
          </a:p>
        </p:txBody>
      </p:sp>
      <p:sp>
        <p:nvSpPr>
          <p:cNvPr id="51" name="Line 116">
            <a:extLst>
              <a:ext uri="{FF2B5EF4-FFF2-40B4-BE49-F238E27FC236}">
                <a16:creationId xmlns:a16="http://schemas.microsoft.com/office/drawing/2014/main" id="{BD27609E-D55E-A443-963F-7AC90B67507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255184" y="4382774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1439" tIns="45719" rIns="91439" bIns="45719">
            <a:prstTxWarp prst="textNoShape">
              <a:avLst/>
            </a:prstTxWarp>
          </a:bodyPr>
          <a:lstStyle/>
          <a:p>
            <a:endParaRPr lang="en-US" sz="1266"/>
          </a:p>
        </p:txBody>
      </p:sp>
      <p:sp>
        <p:nvSpPr>
          <p:cNvPr id="52" name="Text Box 117">
            <a:extLst>
              <a:ext uri="{FF2B5EF4-FFF2-40B4-BE49-F238E27FC236}">
                <a16:creationId xmlns:a16="http://schemas.microsoft.com/office/drawing/2014/main" id="{80AB5DBA-B117-B041-8999-D98B170128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7927" y="4638069"/>
            <a:ext cx="537325" cy="37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9" tIns="45719" rIns="91439" bIns="45719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828" dirty="0">
                <a:latin typeface="Arial" pitchFamily="-104" charset="0"/>
              </a:rPr>
              <a:t>Set</a:t>
            </a:r>
          </a:p>
        </p:txBody>
      </p:sp>
      <p:grpSp>
        <p:nvGrpSpPr>
          <p:cNvPr id="53" name="Group 118">
            <a:extLst>
              <a:ext uri="{FF2B5EF4-FFF2-40B4-BE49-F238E27FC236}">
                <a16:creationId xmlns:a16="http://schemas.microsoft.com/office/drawing/2014/main" id="{18EDF71B-ED96-7844-963D-4909EE04FC85}"/>
              </a:ext>
            </a:extLst>
          </p:cNvPr>
          <p:cNvGrpSpPr>
            <a:grpSpLocks/>
          </p:cNvGrpSpPr>
          <p:nvPr/>
        </p:nvGrpSpPr>
        <p:grpSpPr bwMode="auto">
          <a:xfrm>
            <a:off x="4220121" y="3216198"/>
            <a:ext cx="381000" cy="1219200"/>
            <a:chOff x="1344" y="1536"/>
            <a:chExt cx="240" cy="768"/>
          </a:xfrm>
        </p:grpSpPr>
        <p:sp>
          <p:nvSpPr>
            <p:cNvPr id="54" name="Line 119">
              <a:extLst>
                <a:ext uri="{FF2B5EF4-FFF2-40B4-BE49-F238E27FC236}">
                  <a16:creationId xmlns:a16="http://schemas.microsoft.com/office/drawing/2014/main" id="{3BB9EA6D-2D0D-024C-834D-6CCCE2FE35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1536"/>
              <a:ext cx="0" cy="7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66"/>
            </a:p>
          </p:txBody>
        </p:sp>
        <p:sp>
          <p:nvSpPr>
            <p:cNvPr id="55" name="Line 120">
              <a:extLst>
                <a:ext uri="{FF2B5EF4-FFF2-40B4-BE49-F238E27FC236}">
                  <a16:creationId xmlns:a16="http://schemas.microsoft.com/office/drawing/2014/main" id="{2E8565DF-0CD3-4B45-8A29-9510821C9B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2304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66"/>
            </a:p>
          </p:txBody>
        </p:sp>
      </p:grpSp>
      <p:sp>
        <p:nvSpPr>
          <p:cNvPr id="56" name="Text Box 121">
            <a:extLst>
              <a:ext uri="{FF2B5EF4-FFF2-40B4-BE49-F238E27FC236}">
                <a16:creationId xmlns:a16="http://schemas.microsoft.com/office/drawing/2014/main" id="{99056E7C-8312-9148-8AE5-0BDECB2B2E15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693222" y="3613585"/>
            <a:ext cx="756936" cy="37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9" tIns="45719" rIns="91439" bIns="45719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828" dirty="0">
                <a:latin typeface="Arial" pitchFamily="-104" charset="0"/>
              </a:rPr>
              <a:t>Index</a:t>
            </a:r>
          </a:p>
        </p:txBody>
      </p:sp>
      <p:grpSp>
        <p:nvGrpSpPr>
          <p:cNvPr id="57" name="Group 22">
            <a:extLst>
              <a:ext uri="{FF2B5EF4-FFF2-40B4-BE49-F238E27FC236}">
                <a16:creationId xmlns:a16="http://schemas.microsoft.com/office/drawing/2014/main" id="{9C082B98-4BB3-A443-8373-296721AB1F62}"/>
              </a:ext>
            </a:extLst>
          </p:cNvPr>
          <p:cNvGrpSpPr>
            <a:grpSpLocks/>
          </p:cNvGrpSpPr>
          <p:nvPr/>
        </p:nvGrpSpPr>
        <p:grpSpPr bwMode="auto">
          <a:xfrm>
            <a:off x="7474709" y="3238826"/>
            <a:ext cx="685800" cy="914400"/>
            <a:chOff x="2064" y="1344"/>
            <a:chExt cx="432" cy="576"/>
          </a:xfrm>
        </p:grpSpPr>
        <p:sp>
          <p:nvSpPr>
            <p:cNvPr id="58" name="Rectangle 23">
              <a:extLst>
                <a:ext uri="{FF2B5EF4-FFF2-40B4-BE49-F238E27FC236}">
                  <a16:creationId xmlns:a16="http://schemas.microsoft.com/office/drawing/2014/main" id="{1848ED01-8625-9040-B10F-DDF89BCDE1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344"/>
              <a:ext cx="432" cy="576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/>
            </a:p>
          </p:txBody>
        </p:sp>
        <p:sp>
          <p:nvSpPr>
            <p:cNvPr id="59" name="Line 24">
              <a:extLst>
                <a:ext uri="{FF2B5EF4-FFF2-40B4-BE49-F238E27FC236}">
                  <a16:creationId xmlns:a16="http://schemas.microsoft.com/office/drawing/2014/main" id="{0FC66674-802F-9746-9D6C-D054DB28C1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148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66"/>
            </a:p>
          </p:txBody>
        </p:sp>
        <p:sp>
          <p:nvSpPr>
            <p:cNvPr id="60" name="Line 25">
              <a:extLst>
                <a:ext uri="{FF2B5EF4-FFF2-40B4-BE49-F238E27FC236}">
                  <a16:creationId xmlns:a16="http://schemas.microsoft.com/office/drawing/2014/main" id="{579AB300-481F-0240-9AC9-C35BEC0DDE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163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66"/>
            </a:p>
          </p:txBody>
        </p:sp>
        <p:sp>
          <p:nvSpPr>
            <p:cNvPr id="61" name="Line 26">
              <a:extLst>
                <a:ext uri="{FF2B5EF4-FFF2-40B4-BE49-F238E27FC236}">
                  <a16:creationId xmlns:a16="http://schemas.microsoft.com/office/drawing/2014/main" id="{87126B7A-B454-0D47-9522-A4AF63D31E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177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66"/>
            </a:p>
          </p:txBody>
        </p:sp>
      </p:grpSp>
      <p:grpSp>
        <p:nvGrpSpPr>
          <p:cNvPr id="62" name="Group 27">
            <a:extLst>
              <a:ext uri="{FF2B5EF4-FFF2-40B4-BE49-F238E27FC236}">
                <a16:creationId xmlns:a16="http://schemas.microsoft.com/office/drawing/2014/main" id="{5754C483-5BD3-D14E-8E4C-9603CB57BC6F}"/>
              </a:ext>
            </a:extLst>
          </p:cNvPr>
          <p:cNvGrpSpPr>
            <a:grpSpLocks/>
          </p:cNvGrpSpPr>
          <p:nvPr/>
        </p:nvGrpSpPr>
        <p:grpSpPr bwMode="auto">
          <a:xfrm>
            <a:off x="8236708" y="3238826"/>
            <a:ext cx="685800" cy="914400"/>
            <a:chOff x="2064" y="1344"/>
            <a:chExt cx="432" cy="576"/>
          </a:xfrm>
        </p:grpSpPr>
        <p:sp>
          <p:nvSpPr>
            <p:cNvPr id="63" name="Rectangle 28">
              <a:extLst>
                <a:ext uri="{FF2B5EF4-FFF2-40B4-BE49-F238E27FC236}">
                  <a16:creationId xmlns:a16="http://schemas.microsoft.com/office/drawing/2014/main" id="{037F0AD2-08F9-1A4A-A417-857701C4E9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344"/>
              <a:ext cx="432" cy="576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/>
            </a:p>
          </p:txBody>
        </p:sp>
        <p:sp>
          <p:nvSpPr>
            <p:cNvPr id="64" name="Line 29">
              <a:extLst>
                <a:ext uri="{FF2B5EF4-FFF2-40B4-BE49-F238E27FC236}">
                  <a16:creationId xmlns:a16="http://schemas.microsoft.com/office/drawing/2014/main" id="{9F5A1933-6173-3848-8D42-2C433FDC98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148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66"/>
            </a:p>
          </p:txBody>
        </p:sp>
        <p:sp>
          <p:nvSpPr>
            <p:cNvPr id="65" name="Line 30">
              <a:extLst>
                <a:ext uri="{FF2B5EF4-FFF2-40B4-BE49-F238E27FC236}">
                  <a16:creationId xmlns:a16="http://schemas.microsoft.com/office/drawing/2014/main" id="{0C153D7A-4172-BF4D-9D8C-1C8A913C8A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163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66"/>
            </a:p>
          </p:txBody>
        </p:sp>
        <p:sp>
          <p:nvSpPr>
            <p:cNvPr id="66" name="Line 31">
              <a:extLst>
                <a:ext uri="{FF2B5EF4-FFF2-40B4-BE49-F238E27FC236}">
                  <a16:creationId xmlns:a16="http://schemas.microsoft.com/office/drawing/2014/main" id="{A4D9679E-AC66-E343-815A-99DEA79950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177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66"/>
            </a:p>
          </p:txBody>
        </p:sp>
      </p:grpSp>
      <p:grpSp>
        <p:nvGrpSpPr>
          <p:cNvPr id="67" name="Group 32">
            <a:extLst>
              <a:ext uri="{FF2B5EF4-FFF2-40B4-BE49-F238E27FC236}">
                <a16:creationId xmlns:a16="http://schemas.microsoft.com/office/drawing/2014/main" id="{19AFC770-2368-CB49-8ADC-3FEDC79CDEBF}"/>
              </a:ext>
            </a:extLst>
          </p:cNvPr>
          <p:cNvGrpSpPr>
            <a:grpSpLocks/>
          </p:cNvGrpSpPr>
          <p:nvPr/>
        </p:nvGrpSpPr>
        <p:grpSpPr bwMode="auto">
          <a:xfrm>
            <a:off x="8998709" y="3238826"/>
            <a:ext cx="685800" cy="914400"/>
            <a:chOff x="2064" y="1344"/>
            <a:chExt cx="432" cy="576"/>
          </a:xfrm>
        </p:grpSpPr>
        <p:sp>
          <p:nvSpPr>
            <p:cNvPr id="68" name="Rectangle 33">
              <a:extLst>
                <a:ext uri="{FF2B5EF4-FFF2-40B4-BE49-F238E27FC236}">
                  <a16:creationId xmlns:a16="http://schemas.microsoft.com/office/drawing/2014/main" id="{6220E35C-F7D3-5647-9C25-619047ABC8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344"/>
              <a:ext cx="432" cy="576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/>
            </a:p>
          </p:txBody>
        </p:sp>
        <p:sp>
          <p:nvSpPr>
            <p:cNvPr id="69" name="Line 34">
              <a:extLst>
                <a:ext uri="{FF2B5EF4-FFF2-40B4-BE49-F238E27FC236}">
                  <a16:creationId xmlns:a16="http://schemas.microsoft.com/office/drawing/2014/main" id="{7CCEDFB1-D2BA-9942-A685-F96F499AAC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148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66"/>
            </a:p>
          </p:txBody>
        </p:sp>
        <p:sp>
          <p:nvSpPr>
            <p:cNvPr id="70" name="Line 35">
              <a:extLst>
                <a:ext uri="{FF2B5EF4-FFF2-40B4-BE49-F238E27FC236}">
                  <a16:creationId xmlns:a16="http://schemas.microsoft.com/office/drawing/2014/main" id="{36689EE8-325F-3144-B05E-0A0D0E34EC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163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66"/>
            </a:p>
          </p:txBody>
        </p:sp>
        <p:sp>
          <p:nvSpPr>
            <p:cNvPr id="71" name="Line 36">
              <a:extLst>
                <a:ext uri="{FF2B5EF4-FFF2-40B4-BE49-F238E27FC236}">
                  <a16:creationId xmlns:a16="http://schemas.microsoft.com/office/drawing/2014/main" id="{D66FE869-F4CD-A34C-AF33-ECC97EE507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177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66"/>
            </a:p>
          </p:txBody>
        </p:sp>
      </p:grpSp>
      <p:grpSp>
        <p:nvGrpSpPr>
          <p:cNvPr id="72" name="Group 37">
            <a:extLst>
              <a:ext uri="{FF2B5EF4-FFF2-40B4-BE49-F238E27FC236}">
                <a16:creationId xmlns:a16="http://schemas.microsoft.com/office/drawing/2014/main" id="{7A5E1D71-D023-9B4E-B6B7-824C198ACDAD}"/>
              </a:ext>
            </a:extLst>
          </p:cNvPr>
          <p:cNvGrpSpPr>
            <a:grpSpLocks/>
          </p:cNvGrpSpPr>
          <p:nvPr/>
        </p:nvGrpSpPr>
        <p:grpSpPr bwMode="auto">
          <a:xfrm>
            <a:off x="9760709" y="3238826"/>
            <a:ext cx="685800" cy="914400"/>
            <a:chOff x="2064" y="1344"/>
            <a:chExt cx="432" cy="576"/>
          </a:xfrm>
        </p:grpSpPr>
        <p:sp>
          <p:nvSpPr>
            <p:cNvPr id="73" name="Rectangle 38">
              <a:extLst>
                <a:ext uri="{FF2B5EF4-FFF2-40B4-BE49-F238E27FC236}">
                  <a16:creationId xmlns:a16="http://schemas.microsoft.com/office/drawing/2014/main" id="{A224B0E0-87E2-E44E-8F76-6866200F3B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344"/>
              <a:ext cx="432" cy="576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/>
            </a:p>
          </p:txBody>
        </p:sp>
        <p:sp>
          <p:nvSpPr>
            <p:cNvPr id="74" name="Line 39">
              <a:extLst>
                <a:ext uri="{FF2B5EF4-FFF2-40B4-BE49-F238E27FC236}">
                  <a16:creationId xmlns:a16="http://schemas.microsoft.com/office/drawing/2014/main" id="{25A92F01-4D78-B144-87D2-023A927B76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148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66"/>
            </a:p>
          </p:txBody>
        </p:sp>
        <p:sp>
          <p:nvSpPr>
            <p:cNvPr id="75" name="Line 40">
              <a:extLst>
                <a:ext uri="{FF2B5EF4-FFF2-40B4-BE49-F238E27FC236}">
                  <a16:creationId xmlns:a16="http://schemas.microsoft.com/office/drawing/2014/main" id="{ADDB4642-67D3-8641-A78E-F8ACB88D4E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163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66"/>
            </a:p>
          </p:txBody>
        </p:sp>
        <p:sp>
          <p:nvSpPr>
            <p:cNvPr id="76" name="Line 41">
              <a:extLst>
                <a:ext uri="{FF2B5EF4-FFF2-40B4-BE49-F238E27FC236}">
                  <a16:creationId xmlns:a16="http://schemas.microsoft.com/office/drawing/2014/main" id="{BF82B019-593B-874E-AC55-3437D7C7C3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177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66"/>
            </a:p>
          </p:txBody>
        </p:sp>
      </p:grpSp>
      <p:sp>
        <p:nvSpPr>
          <p:cNvPr id="77" name="Text Box 65">
            <a:extLst>
              <a:ext uri="{FF2B5EF4-FFF2-40B4-BE49-F238E27FC236}">
                <a16:creationId xmlns:a16="http://schemas.microsoft.com/office/drawing/2014/main" id="{C009360E-FA9D-C446-9309-48E167A4A8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9334" y="3178503"/>
            <a:ext cx="290463" cy="1001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9" tIns="45719" rIns="91439" bIns="45719">
            <a:prstTxWarp prst="textNoShape">
              <a:avLst/>
            </a:prstTxWarp>
            <a:spAutoFit/>
          </a:bodyPr>
          <a:lstStyle/>
          <a:p>
            <a:pPr algn="r" eaLnBrk="1" hangingPunct="1"/>
            <a:r>
              <a:rPr lang="en-US" sz="1477" dirty="0">
                <a:latin typeface="Arial" pitchFamily="-104" charset="0"/>
              </a:rPr>
              <a:t>0</a:t>
            </a:r>
          </a:p>
          <a:p>
            <a:pPr algn="r" eaLnBrk="1" hangingPunct="1"/>
            <a:r>
              <a:rPr lang="en-US" sz="1477" dirty="0">
                <a:latin typeface="Arial" pitchFamily="-104" charset="0"/>
              </a:rPr>
              <a:t>1</a:t>
            </a:r>
          </a:p>
          <a:p>
            <a:pPr algn="r" eaLnBrk="1" hangingPunct="1"/>
            <a:r>
              <a:rPr lang="en-US" sz="1477" dirty="0">
                <a:latin typeface="Arial" pitchFamily="-104" charset="0"/>
              </a:rPr>
              <a:t>2</a:t>
            </a:r>
          </a:p>
          <a:p>
            <a:pPr algn="r" eaLnBrk="1" hangingPunct="1"/>
            <a:r>
              <a:rPr lang="en-US" sz="1477" dirty="0">
                <a:latin typeface="Arial" pitchFamily="-104" charset="0"/>
              </a:rPr>
              <a:t>3</a:t>
            </a:r>
          </a:p>
        </p:txBody>
      </p:sp>
      <p:sp>
        <p:nvSpPr>
          <p:cNvPr id="78" name="Text Box 66">
            <a:extLst>
              <a:ext uri="{FF2B5EF4-FFF2-40B4-BE49-F238E27FC236}">
                <a16:creationId xmlns:a16="http://schemas.microsoft.com/office/drawing/2014/main" id="{825664D5-3EF3-2847-855E-FE226A6F49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7671" y="2934027"/>
            <a:ext cx="304890" cy="308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9" tIns="45719" rIns="91439" bIns="45719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406" dirty="0">
                <a:latin typeface="Arial" pitchFamily="-104" charset="0"/>
              </a:rPr>
              <a:t>A</a:t>
            </a:r>
          </a:p>
        </p:txBody>
      </p:sp>
      <p:sp>
        <p:nvSpPr>
          <p:cNvPr id="79" name="Text Box 67">
            <a:extLst>
              <a:ext uri="{FF2B5EF4-FFF2-40B4-BE49-F238E27FC236}">
                <a16:creationId xmlns:a16="http://schemas.microsoft.com/office/drawing/2014/main" id="{6C6397FC-D2C1-FA4D-95BA-518426A683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9830" y="2934027"/>
            <a:ext cx="304890" cy="308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9" tIns="45719" rIns="91439" bIns="45719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406" dirty="0">
                <a:latin typeface="Arial" pitchFamily="-104" charset="0"/>
              </a:rPr>
              <a:t>B</a:t>
            </a:r>
          </a:p>
        </p:txBody>
      </p:sp>
      <p:sp>
        <p:nvSpPr>
          <p:cNvPr id="80" name="Text Box 68">
            <a:extLst>
              <a:ext uri="{FF2B5EF4-FFF2-40B4-BE49-F238E27FC236}">
                <a16:creationId xmlns:a16="http://schemas.microsoft.com/office/drawing/2014/main" id="{AE4585DB-C8E9-A040-9AC9-512A755082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86542" y="2934027"/>
            <a:ext cx="314508" cy="308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9" tIns="45719" rIns="91439" bIns="45719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406" dirty="0">
                <a:latin typeface="Arial" pitchFamily="-104" charset="0"/>
              </a:rPr>
              <a:t>C</a:t>
            </a:r>
          </a:p>
        </p:txBody>
      </p:sp>
      <p:sp>
        <p:nvSpPr>
          <p:cNvPr id="81" name="Text Box 69">
            <a:extLst>
              <a:ext uri="{FF2B5EF4-FFF2-40B4-BE49-F238E27FC236}">
                <a16:creationId xmlns:a16="http://schemas.microsoft.com/office/drawing/2014/main" id="{1F719FEA-C344-F640-9319-E862ECE3BB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48542" y="2934027"/>
            <a:ext cx="314508" cy="308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9" tIns="45719" rIns="91439" bIns="45719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406" dirty="0">
                <a:latin typeface="Arial" pitchFamily="-104" charset="0"/>
              </a:rPr>
              <a:t>D</a:t>
            </a:r>
          </a:p>
        </p:txBody>
      </p:sp>
      <p:sp>
        <p:nvSpPr>
          <p:cNvPr id="82" name="Text Box 107">
            <a:extLst>
              <a:ext uri="{FF2B5EF4-FFF2-40B4-BE49-F238E27FC236}">
                <a16:creationId xmlns:a16="http://schemas.microsoft.com/office/drawing/2014/main" id="{AB6ABA1F-FC68-5D49-9FB7-9D896B1C0F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6948" y="4108777"/>
            <a:ext cx="2760690" cy="37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9" tIns="45719" rIns="91439" bIns="45719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828" dirty="0">
                <a:latin typeface="Arial" pitchFamily="-104" charset="0"/>
              </a:rPr>
              <a:t>Four-way set associative</a:t>
            </a:r>
          </a:p>
        </p:txBody>
      </p:sp>
      <p:grpSp>
        <p:nvGrpSpPr>
          <p:cNvPr id="83" name="Group 70">
            <a:extLst>
              <a:ext uri="{FF2B5EF4-FFF2-40B4-BE49-F238E27FC236}">
                <a16:creationId xmlns:a16="http://schemas.microsoft.com/office/drawing/2014/main" id="{69A4FFA3-F1F1-A043-8F11-7780186BAC7B}"/>
              </a:ext>
            </a:extLst>
          </p:cNvPr>
          <p:cNvGrpSpPr>
            <a:grpSpLocks/>
          </p:cNvGrpSpPr>
          <p:nvPr/>
        </p:nvGrpSpPr>
        <p:grpSpPr bwMode="auto">
          <a:xfrm>
            <a:off x="3389494" y="5795412"/>
            <a:ext cx="7162800" cy="838200"/>
            <a:chOff x="1104" y="2784"/>
            <a:chExt cx="4512" cy="528"/>
          </a:xfrm>
        </p:grpSpPr>
        <p:grpSp>
          <p:nvGrpSpPr>
            <p:cNvPr id="84" name="Group 71">
              <a:extLst>
                <a:ext uri="{FF2B5EF4-FFF2-40B4-BE49-F238E27FC236}">
                  <a16:creationId xmlns:a16="http://schemas.microsoft.com/office/drawing/2014/main" id="{7714D54D-52A1-5E4E-AF46-78CB98ECCC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4" y="2784"/>
              <a:ext cx="4512" cy="528"/>
              <a:chOff x="1104" y="2784"/>
              <a:chExt cx="4512" cy="528"/>
            </a:xfrm>
          </p:grpSpPr>
          <p:sp>
            <p:nvSpPr>
              <p:cNvPr id="93" name="Line 72">
                <a:extLst>
                  <a:ext uri="{FF2B5EF4-FFF2-40B4-BE49-F238E27FC236}">
                    <a16:creationId xmlns:a16="http://schemas.microsoft.com/office/drawing/2014/main" id="{FD891496-688F-9C40-BA65-031D72C430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04" y="2928"/>
                <a:ext cx="0" cy="14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266"/>
              </a:p>
            </p:txBody>
          </p:sp>
          <p:sp>
            <p:nvSpPr>
              <p:cNvPr id="94" name="Line 73">
                <a:extLst>
                  <a:ext uri="{FF2B5EF4-FFF2-40B4-BE49-F238E27FC236}">
                    <a16:creationId xmlns:a16="http://schemas.microsoft.com/office/drawing/2014/main" id="{C9154379-5021-1444-A936-4781E26E47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04" y="2928"/>
                <a:ext cx="211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266"/>
              </a:p>
            </p:txBody>
          </p:sp>
          <p:sp>
            <p:nvSpPr>
              <p:cNvPr id="95" name="Line 74">
                <a:extLst>
                  <a:ext uri="{FF2B5EF4-FFF2-40B4-BE49-F238E27FC236}">
                    <a16:creationId xmlns:a16="http://schemas.microsoft.com/office/drawing/2014/main" id="{BC40BB90-6045-E745-9BE0-B88153FE77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04" y="3072"/>
                <a:ext cx="220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266"/>
              </a:p>
            </p:txBody>
          </p:sp>
          <p:sp>
            <p:nvSpPr>
              <p:cNvPr id="96" name="Line 75">
                <a:extLst>
                  <a:ext uri="{FF2B5EF4-FFF2-40B4-BE49-F238E27FC236}">
                    <a16:creationId xmlns:a16="http://schemas.microsoft.com/office/drawing/2014/main" id="{984F1864-0329-B545-A678-ED860E5FCD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>
                <a:off x="5616" y="2928"/>
                <a:ext cx="0" cy="14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266"/>
              </a:p>
            </p:txBody>
          </p:sp>
          <p:sp>
            <p:nvSpPr>
              <p:cNvPr id="97" name="Line 76">
                <a:extLst>
                  <a:ext uri="{FF2B5EF4-FFF2-40B4-BE49-F238E27FC236}">
                    <a16:creationId xmlns:a16="http://schemas.microsoft.com/office/drawing/2014/main" id="{86051702-E5BF-A94B-B310-BAD6CED1FB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 flipH="1" flipV="1">
                <a:off x="3456" y="3072"/>
                <a:ext cx="216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266"/>
              </a:p>
            </p:txBody>
          </p:sp>
          <p:sp>
            <p:nvSpPr>
              <p:cNvPr id="98" name="Line 77">
                <a:extLst>
                  <a:ext uri="{FF2B5EF4-FFF2-40B4-BE49-F238E27FC236}">
                    <a16:creationId xmlns:a16="http://schemas.microsoft.com/office/drawing/2014/main" id="{C4AF779B-6FA1-AC4B-8570-038A2108CB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>
                <a:off x="3408" y="2928"/>
                <a:ext cx="220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266"/>
              </a:p>
            </p:txBody>
          </p:sp>
          <p:grpSp>
            <p:nvGrpSpPr>
              <p:cNvPr id="99" name="Group 78">
                <a:extLst>
                  <a:ext uri="{FF2B5EF4-FFF2-40B4-BE49-F238E27FC236}">
                    <a16:creationId xmlns:a16="http://schemas.microsoft.com/office/drawing/2014/main" id="{B84DB0C7-3A08-954D-8C89-A0625232E93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16" y="2784"/>
                <a:ext cx="96" cy="528"/>
                <a:chOff x="2544" y="3168"/>
                <a:chExt cx="96" cy="528"/>
              </a:xfrm>
            </p:grpSpPr>
            <p:sp>
              <p:nvSpPr>
                <p:cNvPr id="104" name="Line 79">
                  <a:extLst>
                    <a:ext uri="{FF2B5EF4-FFF2-40B4-BE49-F238E27FC236}">
                      <a16:creationId xmlns:a16="http://schemas.microsoft.com/office/drawing/2014/main" id="{05C90C73-AB58-9C4C-BC19-824B5619941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544" y="3168"/>
                  <a:ext cx="48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sz="1266"/>
                </a:p>
              </p:txBody>
            </p:sp>
            <p:sp>
              <p:nvSpPr>
                <p:cNvPr id="105" name="Line 80">
                  <a:extLst>
                    <a:ext uri="{FF2B5EF4-FFF2-40B4-BE49-F238E27FC236}">
                      <a16:creationId xmlns:a16="http://schemas.microsoft.com/office/drawing/2014/main" id="{8E1BAF17-2BC2-A941-80CB-9ABFD659F80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544" y="3360"/>
                  <a:ext cx="96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sz="1266"/>
                </a:p>
              </p:txBody>
            </p:sp>
            <p:sp>
              <p:nvSpPr>
                <p:cNvPr id="106" name="Line 81">
                  <a:extLst>
                    <a:ext uri="{FF2B5EF4-FFF2-40B4-BE49-F238E27FC236}">
                      <a16:creationId xmlns:a16="http://schemas.microsoft.com/office/drawing/2014/main" id="{8814CC35-AE8E-C943-AC9F-0FDA53ECA56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592" y="3360"/>
                  <a:ext cx="48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sz="1266"/>
                </a:p>
              </p:txBody>
            </p:sp>
          </p:grpSp>
          <p:grpSp>
            <p:nvGrpSpPr>
              <p:cNvPr id="100" name="Group 82">
                <a:extLst>
                  <a:ext uri="{FF2B5EF4-FFF2-40B4-BE49-F238E27FC236}">
                    <a16:creationId xmlns:a16="http://schemas.microsoft.com/office/drawing/2014/main" id="{E2C6718B-4603-7C4B-B76E-5B6B333F64B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60" y="2784"/>
                <a:ext cx="96" cy="528"/>
                <a:chOff x="2544" y="3168"/>
                <a:chExt cx="96" cy="528"/>
              </a:xfrm>
            </p:grpSpPr>
            <p:sp>
              <p:nvSpPr>
                <p:cNvPr id="101" name="Line 83">
                  <a:extLst>
                    <a:ext uri="{FF2B5EF4-FFF2-40B4-BE49-F238E27FC236}">
                      <a16:creationId xmlns:a16="http://schemas.microsoft.com/office/drawing/2014/main" id="{94759639-3AE5-EA48-A345-477DD6145A8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544" y="3168"/>
                  <a:ext cx="48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sz="1266"/>
                </a:p>
              </p:txBody>
            </p:sp>
            <p:sp>
              <p:nvSpPr>
                <p:cNvPr id="102" name="Line 84">
                  <a:extLst>
                    <a:ext uri="{FF2B5EF4-FFF2-40B4-BE49-F238E27FC236}">
                      <a16:creationId xmlns:a16="http://schemas.microsoft.com/office/drawing/2014/main" id="{B528B08C-FAA4-9E4E-9049-B6CD6683994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544" y="3360"/>
                  <a:ext cx="96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sz="1266"/>
                </a:p>
              </p:txBody>
            </p:sp>
            <p:sp>
              <p:nvSpPr>
                <p:cNvPr id="103" name="Line 85">
                  <a:extLst>
                    <a:ext uri="{FF2B5EF4-FFF2-40B4-BE49-F238E27FC236}">
                      <a16:creationId xmlns:a16="http://schemas.microsoft.com/office/drawing/2014/main" id="{B38A3381-18A2-9C4D-98D7-9EA941DB8BC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592" y="3360"/>
                  <a:ext cx="48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sz="1266"/>
                </a:p>
              </p:txBody>
            </p:sp>
          </p:grpSp>
        </p:grpSp>
        <p:sp>
          <p:nvSpPr>
            <p:cNvPr id="85" name="Line 86">
              <a:extLst>
                <a:ext uri="{FF2B5EF4-FFF2-40B4-BE49-F238E27FC236}">
                  <a16:creationId xmlns:a16="http://schemas.microsoft.com/office/drawing/2014/main" id="{9E3823AC-5A36-A84F-BA53-553AEDF4A7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292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66"/>
            </a:p>
          </p:txBody>
        </p:sp>
        <p:sp>
          <p:nvSpPr>
            <p:cNvPr id="86" name="Line 87">
              <a:extLst>
                <a:ext uri="{FF2B5EF4-FFF2-40B4-BE49-F238E27FC236}">
                  <a16:creationId xmlns:a16="http://schemas.microsoft.com/office/drawing/2014/main" id="{7DC42D46-90B0-7747-8211-D814C06337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292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66"/>
            </a:p>
          </p:txBody>
        </p:sp>
        <p:sp>
          <p:nvSpPr>
            <p:cNvPr id="87" name="Line 88">
              <a:extLst>
                <a:ext uri="{FF2B5EF4-FFF2-40B4-BE49-F238E27FC236}">
                  <a16:creationId xmlns:a16="http://schemas.microsoft.com/office/drawing/2014/main" id="{08C620F5-219C-994B-8748-E5C4DA9F4D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292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66"/>
            </a:p>
          </p:txBody>
        </p:sp>
        <p:sp>
          <p:nvSpPr>
            <p:cNvPr id="88" name="Line 89">
              <a:extLst>
                <a:ext uri="{FF2B5EF4-FFF2-40B4-BE49-F238E27FC236}">
                  <a16:creationId xmlns:a16="http://schemas.microsoft.com/office/drawing/2014/main" id="{AB93C1D3-6D1A-A34A-818E-DFEDA8558F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292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66"/>
            </a:p>
          </p:txBody>
        </p:sp>
        <p:sp>
          <p:nvSpPr>
            <p:cNvPr id="89" name="Line 90">
              <a:extLst>
                <a:ext uri="{FF2B5EF4-FFF2-40B4-BE49-F238E27FC236}">
                  <a16:creationId xmlns:a16="http://schemas.microsoft.com/office/drawing/2014/main" id="{737DD7F9-ED98-3E44-9237-B5AA9A38BD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84" y="292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66"/>
            </a:p>
          </p:txBody>
        </p:sp>
        <p:sp>
          <p:nvSpPr>
            <p:cNvPr id="90" name="Line 91">
              <a:extLst>
                <a:ext uri="{FF2B5EF4-FFF2-40B4-BE49-F238E27FC236}">
                  <a16:creationId xmlns:a16="http://schemas.microsoft.com/office/drawing/2014/main" id="{397E9F9E-0E60-AF41-B6AC-49D79B9DBE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2" y="292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66"/>
            </a:p>
          </p:txBody>
        </p:sp>
        <p:sp>
          <p:nvSpPr>
            <p:cNvPr id="91" name="Line 92">
              <a:extLst>
                <a:ext uri="{FF2B5EF4-FFF2-40B4-BE49-F238E27FC236}">
                  <a16:creationId xmlns:a16="http://schemas.microsoft.com/office/drawing/2014/main" id="{D83D8C62-1D47-9A46-9B04-EEA941631C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292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66"/>
            </a:p>
          </p:txBody>
        </p:sp>
        <p:sp>
          <p:nvSpPr>
            <p:cNvPr id="92" name="Line 93">
              <a:extLst>
                <a:ext uri="{FF2B5EF4-FFF2-40B4-BE49-F238E27FC236}">
                  <a16:creationId xmlns:a16="http://schemas.microsoft.com/office/drawing/2014/main" id="{D32A8D3B-F5EB-E24A-AD3F-415AB15296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292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66"/>
            </a:p>
          </p:txBody>
        </p:sp>
      </p:grpSp>
      <p:sp>
        <p:nvSpPr>
          <p:cNvPr id="107" name="Text Box 94">
            <a:extLst>
              <a:ext uri="{FF2B5EF4-FFF2-40B4-BE49-F238E27FC236}">
                <a16:creationId xmlns:a16="http://schemas.microsoft.com/office/drawing/2014/main" id="{089AFBA2-9E41-BE40-BB23-78ED140B4C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4206" y="5719212"/>
            <a:ext cx="304890" cy="308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9" tIns="45719" rIns="91439" bIns="45719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406" dirty="0">
                <a:latin typeface="Arial" pitchFamily="-104" charset="0"/>
              </a:rPr>
              <a:t>A</a:t>
            </a:r>
          </a:p>
        </p:txBody>
      </p:sp>
      <p:sp>
        <p:nvSpPr>
          <p:cNvPr id="108" name="Text Box 95">
            <a:extLst>
              <a:ext uri="{FF2B5EF4-FFF2-40B4-BE49-F238E27FC236}">
                <a16:creationId xmlns:a16="http://schemas.microsoft.com/office/drawing/2014/main" id="{C5A97794-CB25-D04D-82F6-CB42806DCE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2865" y="5719212"/>
            <a:ext cx="304890" cy="308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9" tIns="45719" rIns="91439" bIns="45719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406" dirty="0">
                <a:latin typeface="Arial" pitchFamily="-104" charset="0"/>
              </a:rPr>
              <a:t>B</a:t>
            </a:r>
          </a:p>
        </p:txBody>
      </p:sp>
      <p:sp>
        <p:nvSpPr>
          <p:cNvPr id="109" name="Text Box 96">
            <a:extLst>
              <a:ext uri="{FF2B5EF4-FFF2-40B4-BE49-F238E27FC236}">
                <a16:creationId xmlns:a16="http://schemas.microsoft.com/office/drawing/2014/main" id="{7AD54DA1-AD8E-6E45-A527-C3031F9C9D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2415" y="5719212"/>
            <a:ext cx="314508" cy="308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9" tIns="45719" rIns="91439" bIns="45719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406" dirty="0">
                <a:latin typeface="Arial" pitchFamily="-104" charset="0"/>
              </a:rPr>
              <a:t>C</a:t>
            </a:r>
          </a:p>
        </p:txBody>
      </p:sp>
      <p:sp>
        <p:nvSpPr>
          <p:cNvPr id="110" name="Text Box 97">
            <a:extLst>
              <a:ext uri="{FF2B5EF4-FFF2-40B4-BE49-F238E27FC236}">
                <a16:creationId xmlns:a16="http://schemas.microsoft.com/office/drawing/2014/main" id="{9DE35278-901F-1840-8592-C5B1B6CEB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6478" y="5719212"/>
            <a:ext cx="314508" cy="308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9" tIns="45719" rIns="91439" bIns="45719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406" dirty="0">
                <a:latin typeface="Arial" pitchFamily="-104" charset="0"/>
              </a:rPr>
              <a:t>D</a:t>
            </a:r>
          </a:p>
        </p:txBody>
      </p:sp>
      <p:sp>
        <p:nvSpPr>
          <p:cNvPr id="111" name="Text Box 98">
            <a:extLst>
              <a:ext uri="{FF2B5EF4-FFF2-40B4-BE49-F238E27FC236}">
                <a16:creationId xmlns:a16="http://schemas.microsoft.com/office/drawing/2014/main" id="{991005DB-41A9-7F44-A0EB-ED3656B98A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0428" y="5719212"/>
            <a:ext cx="304890" cy="308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9" tIns="45719" rIns="91439" bIns="45719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406" dirty="0">
                <a:latin typeface="Arial" pitchFamily="-104" charset="0"/>
              </a:rPr>
              <a:t>E</a:t>
            </a:r>
          </a:p>
        </p:txBody>
      </p:sp>
      <p:sp>
        <p:nvSpPr>
          <p:cNvPr id="112" name="Text Box 99">
            <a:extLst>
              <a:ext uri="{FF2B5EF4-FFF2-40B4-BE49-F238E27FC236}">
                <a16:creationId xmlns:a16="http://schemas.microsoft.com/office/drawing/2014/main" id="{A6E7AB8A-6C31-524D-9AA0-86708FBC45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8303" y="5719212"/>
            <a:ext cx="285654" cy="308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9" tIns="45719" rIns="91439" bIns="45719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406" dirty="0">
                <a:latin typeface="Arial" pitchFamily="-104" charset="0"/>
              </a:rPr>
              <a:t>L</a:t>
            </a:r>
          </a:p>
        </p:txBody>
      </p:sp>
      <p:sp>
        <p:nvSpPr>
          <p:cNvPr id="113" name="Text Box 100">
            <a:extLst>
              <a:ext uri="{FF2B5EF4-FFF2-40B4-BE49-F238E27FC236}">
                <a16:creationId xmlns:a16="http://schemas.microsoft.com/office/drawing/2014/main" id="{B3D67544-F7BA-D446-BC34-9E326CE2D5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821" y="5719212"/>
            <a:ext cx="335346" cy="308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9" tIns="45719" rIns="91439" bIns="45719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406" dirty="0">
                <a:latin typeface="Arial" pitchFamily="-104" charset="0"/>
              </a:rPr>
              <a:t>M</a:t>
            </a:r>
          </a:p>
        </p:txBody>
      </p:sp>
      <p:sp>
        <p:nvSpPr>
          <p:cNvPr id="114" name="Text Box 101">
            <a:extLst>
              <a:ext uri="{FF2B5EF4-FFF2-40B4-BE49-F238E27FC236}">
                <a16:creationId xmlns:a16="http://schemas.microsoft.com/office/drawing/2014/main" id="{3E817543-8176-6B49-9759-8533831124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9703" y="5719212"/>
            <a:ext cx="314508" cy="308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9" tIns="45719" rIns="91439" bIns="45719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406" dirty="0">
                <a:latin typeface="Arial" pitchFamily="-104" charset="0"/>
              </a:rPr>
              <a:t>N</a:t>
            </a:r>
          </a:p>
        </p:txBody>
      </p:sp>
      <p:sp>
        <p:nvSpPr>
          <p:cNvPr id="115" name="Text Box 102">
            <a:extLst>
              <a:ext uri="{FF2B5EF4-FFF2-40B4-BE49-F238E27FC236}">
                <a16:creationId xmlns:a16="http://schemas.microsoft.com/office/drawing/2014/main" id="{83F7C38C-4908-3F4D-B284-F407C5E7A5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3509" y="5719212"/>
            <a:ext cx="324126" cy="308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9" tIns="45719" rIns="91439" bIns="45719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406" dirty="0">
                <a:latin typeface="Arial" pitchFamily="-104" charset="0"/>
              </a:rPr>
              <a:t>O</a:t>
            </a:r>
          </a:p>
        </p:txBody>
      </p:sp>
      <p:sp>
        <p:nvSpPr>
          <p:cNvPr id="116" name="Text Box 103">
            <a:extLst>
              <a:ext uri="{FF2B5EF4-FFF2-40B4-BE49-F238E27FC236}">
                <a16:creationId xmlns:a16="http://schemas.microsoft.com/office/drawing/2014/main" id="{6675CC1F-1BE0-9843-8074-5283948FB1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40253" y="5719212"/>
            <a:ext cx="304890" cy="308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9" tIns="45719" rIns="91439" bIns="45719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406" dirty="0">
                <a:latin typeface="Arial" pitchFamily="-104" charset="0"/>
              </a:rPr>
              <a:t>P</a:t>
            </a:r>
          </a:p>
        </p:txBody>
      </p:sp>
      <p:sp>
        <p:nvSpPr>
          <p:cNvPr id="117" name="Text Box 114">
            <a:extLst>
              <a:ext uri="{FF2B5EF4-FFF2-40B4-BE49-F238E27FC236}">
                <a16:creationId xmlns:a16="http://schemas.microsoft.com/office/drawing/2014/main" id="{93177621-7035-714A-9333-13F430B098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35411" y="4850546"/>
            <a:ext cx="2909789" cy="936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39" tIns="45719" rIns="91439" bIns="45719">
            <a:prstTxWarp prst="textNoShape">
              <a:avLst/>
            </a:prstTxWarp>
            <a:spAutoFit/>
          </a:bodyPr>
          <a:lstStyle/>
          <a:p>
            <a:r>
              <a:rPr lang="en-US" sz="1828" b="1" dirty="0">
                <a:latin typeface="Arial" pitchFamily="-104" charset="0"/>
              </a:rPr>
              <a:t>More in Computer Architecture Class</a:t>
            </a:r>
            <a:endParaRPr lang="en-US" sz="1828" dirty="0">
              <a:latin typeface="Arial" pitchFamily="-104" charset="0"/>
            </a:endParaRPr>
          </a:p>
          <a:p>
            <a:pPr eaLnBrk="1" hangingPunct="1"/>
            <a:r>
              <a:rPr lang="en-US" sz="1828" dirty="0">
                <a:latin typeface="Arial" pitchFamily="-104" charset="0"/>
              </a:rPr>
              <a:t> </a:t>
            </a:r>
          </a:p>
        </p:txBody>
      </p:sp>
      <p:sp>
        <p:nvSpPr>
          <p:cNvPr id="2" name="Text Box 110">
            <a:extLst>
              <a:ext uri="{FF2B5EF4-FFF2-40B4-BE49-F238E27FC236}">
                <a16:creationId xmlns:a16="http://schemas.microsoft.com/office/drawing/2014/main" id="{6E23AECD-BC26-7B81-2DDD-2AB3BD9565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8999" y="1789215"/>
            <a:ext cx="2221440" cy="30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9" tIns="45719" rIns="91439" bIns="45719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400" dirty="0">
                <a:latin typeface="Arial" pitchFamily="-104" charset="0"/>
              </a:rPr>
              <a:t>Tag (virtual page number)</a:t>
            </a:r>
          </a:p>
        </p:txBody>
      </p:sp>
      <p:sp>
        <p:nvSpPr>
          <p:cNvPr id="3" name="Text Box 111">
            <a:extLst>
              <a:ext uri="{FF2B5EF4-FFF2-40B4-BE49-F238E27FC236}">
                <a16:creationId xmlns:a16="http://schemas.microsoft.com/office/drawing/2014/main" id="{DEC2C86D-CE94-583A-4788-38839027B3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8853" y="1789927"/>
            <a:ext cx="3406700" cy="30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9" tIns="45719" rIns="91439" bIns="45719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400" dirty="0">
                <a:latin typeface="Arial" pitchFamily="-104" charset="0"/>
              </a:rPr>
              <a:t>Physical page number (page table entry)</a:t>
            </a:r>
          </a:p>
        </p:txBody>
      </p:sp>
      <p:sp>
        <p:nvSpPr>
          <p:cNvPr id="4" name="Text Box 112">
            <a:extLst>
              <a:ext uri="{FF2B5EF4-FFF2-40B4-BE49-F238E27FC236}">
                <a16:creationId xmlns:a16="http://schemas.microsoft.com/office/drawing/2014/main" id="{2428336F-277C-FE05-6CCE-C7B22620F1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0706" y="1212710"/>
            <a:ext cx="1552026" cy="46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9" tIns="45719" rIns="91439" bIns="45719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400" dirty="0">
                <a:latin typeface="Arial" pitchFamily="-104" charset="0"/>
              </a:rPr>
              <a:t>TLB Entry</a:t>
            </a:r>
          </a:p>
        </p:txBody>
      </p:sp>
      <p:sp>
        <p:nvSpPr>
          <p:cNvPr id="5" name="Text Box 107">
            <a:extLst>
              <a:ext uri="{FF2B5EF4-FFF2-40B4-BE49-F238E27FC236}">
                <a16:creationId xmlns:a16="http://schemas.microsoft.com/office/drawing/2014/main" id="{5C816346-87D2-D45A-8388-18184C6E4E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1930" y="6345934"/>
            <a:ext cx="1898275" cy="37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9" tIns="45719" rIns="91439" bIns="45719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828" dirty="0">
                <a:latin typeface="Arial" pitchFamily="-104" charset="0"/>
              </a:rPr>
              <a:t>Fully associative</a:t>
            </a:r>
          </a:p>
        </p:txBody>
      </p:sp>
    </p:spTree>
    <p:extLst>
      <p:ext uri="{BB962C8B-B14F-4D97-AF65-F5344CB8AC3E}">
        <p14:creationId xmlns:p14="http://schemas.microsoft.com/office/powerpoint/2010/main" val="3916611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 animBg="1"/>
      <p:bldP spid="52" grpId="0"/>
      <p:bldP spid="56" grpId="0"/>
      <p:bldP spid="77" grpId="0"/>
      <p:bldP spid="78" grpId="0"/>
      <p:bldP spid="79" grpId="0"/>
      <p:bldP spid="80" grpId="0"/>
      <p:bldP spid="81" grpId="0"/>
      <p:bldP spid="82" grpId="0"/>
      <p:bldP spid="107" grpId="0"/>
      <p:bldP spid="108" grpId="0"/>
      <p:bldP spid="109" grpId="0"/>
      <p:bldP spid="110" grpId="0"/>
      <p:bldP spid="111" grpId="0"/>
      <p:bldP spid="112" grpId="0"/>
      <p:bldP spid="113" grpId="0"/>
      <p:bldP spid="114" grpId="0"/>
      <p:bldP spid="115" grpId="0"/>
      <p:bldP spid="116" grpId="0"/>
      <p:bldP spid="117" grpId="0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TLB Associativity Trade-offs</a:t>
            </a:r>
          </a:p>
        </p:txBody>
      </p:sp>
      <p:sp>
        <p:nvSpPr>
          <p:cNvPr id="207877" name="Rectangle 5"/>
          <p:cNvSpPr>
            <a:spLocks noGrp="1" noChangeArrowheads="1"/>
          </p:cNvSpPr>
          <p:nvPr>
            <p:ph idx="1"/>
          </p:nvPr>
        </p:nvSpPr>
        <p:spPr>
          <a:xfrm>
            <a:off x="1944710" y="1828802"/>
            <a:ext cx="8469290" cy="4664073"/>
          </a:xfrm>
          <a:noFill/>
          <a:ln/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dirty="0"/>
              <a:t>Higher </a:t>
            </a:r>
            <a:r>
              <a:rPr lang="en-US" dirty="0" err="1"/>
              <a:t>associativity</a:t>
            </a:r>
            <a:endParaRPr lang="en-US" dirty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800" dirty="0"/>
              <a:t>+ Better utilization, fewer collisions</a:t>
            </a:r>
          </a:p>
          <a:p>
            <a:pPr lvl="1">
              <a:lnSpc>
                <a:spcPct val="90000"/>
              </a:lnSpc>
              <a:buFontTx/>
              <a:buChar char="–"/>
            </a:pPr>
            <a:r>
              <a:rPr lang="en-US" sz="2800" dirty="0"/>
              <a:t> Slower</a:t>
            </a:r>
          </a:p>
          <a:p>
            <a:pPr lvl="1">
              <a:lnSpc>
                <a:spcPct val="90000"/>
              </a:lnSpc>
              <a:buFontTx/>
              <a:buChar char="–"/>
            </a:pPr>
            <a:r>
              <a:rPr lang="en-US" sz="2800" dirty="0"/>
              <a:t> More hardware</a:t>
            </a:r>
          </a:p>
          <a:p>
            <a:pPr>
              <a:lnSpc>
                <a:spcPct val="90000"/>
              </a:lnSpc>
              <a:buNone/>
            </a:pPr>
            <a:r>
              <a:rPr lang="en-US" dirty="0"/>
              <a:t>Lower </a:t>
            </a:r>
            <a:r>
              <a:rPr lang="en-US" dirty="0" err="1"/>
              <a:t>associativity</a:t>
            </a:r>
            <a:endParaRPr lang="en-US" dirty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800" dirty="0"/>
              <a:t>+ Fast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800" dirty="0"/>
              <a:t>+ Simple, less hardware</a:t>
            </a:r>
          </a:p>
          <a:p>
            <a:pPr lvl="1">
              <a:lnSpc>
                <a:spcPct val="90000"/>
              </a:lnSpc>
              <a:buFontTx/>
              <a:buChar char="–"/>
            </a:pPr>
            <a:r>
              <a:rPr lang="en-US" sz="2800" dirty="0"/>
              <a:t> Greater chance of collisions</a:t>
            </a:r>
          </a:p>
          <a:p>
            <a:pPr lvl="1">
              <a:lnSpc>
                <a:spcPct val="90000"/>
              </a:lnSpc>
              <a:buFontTx/>
              <a:buChar char="–"/>
            </a:pPr>
            <a:endParaRPr lang="en-US" sz="2800" dirty="0"/>
          </a:p>
          <a:p>
            <a:pPr>
              <a:lnSpc>
                <a:spcPct val="90000"/>
              </a:lnSpc>
              <a:buNone/>
            </a:pPr>
            <a:r>
              <a:rPr lang="en-US" dirty="0"/>
              <a:t>TLBs are usually fully associative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Shape 99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70" dirty="0"/>
              <a:t>Array Iterator (</a:t>
            </a:r>
            <a:r>
              <a:rPr lang="en-US" sz="4570" dirty="0"/>
              <a:t>with </a:t>
            </a:r>
            <a:r>
              <a:rPr sz="4570" dirty="0"/>
              <a:t>TLB)</a:t>
            </a:r>
          </a:p>
        </p:txBody>
      </p:sp>
      <p:sp>
        <p:nvSpPr>
          <p:cNvPr id="997" name="Shape 997"/>
          <p:cNvSpPr>
            <a:spLocks noGrp="1"/>
          </p:cNvSpPr>
          <p:nvPr>
            <p:ph type="body" idx="4294967295"/>
          </p:nvPr>
        </p:nvSpPr>
        <p:spPr>
          <a:xfrm>
            <a:off x="1524000" y="946547"/>
            <a:ext cx="5871270" cy="3689078"/>
          </a:xfrm>
          <a:prstGeom prst="rect">
            <a:avLst/>
          </a:prstGeom>
        </p:spPr>
        <p:txBody>
          <a:bodyPr anchor="ctr"/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672" dirty="0">
                <a:latin typeface="Courier"/>
                <a:ea typeface="Courier"/>
                <a:cs typeface="Courier"/>
                <a:sym typeface="Courier"/>
              </a:rPr>
              <a:t>int sum = 0;</a:t>
            </a:r>
            <a:endParaRPr lang="en-US" sz="2672" dirty="0">
              <a:latin typeface="Courier"/>
              <a:ea typeface="Courier"/>
              <a:cs typeface="Courier"/>
              <a:sym typeface="Courier"/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672" dirty="0">
                <a:latin typeface="Courier"/>
                <a:ea typeface="Courier"/>
                <a:cs typeface="Courier"/>
                <a:sym typeface="Courier"/>
              </a:rPr>
              <a:t>for (i</a:t>
            </a:r>
            <a:r>
              <a:rPr lang="en-US" sz="2672" dirty="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2672" dirty="0"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lang="en-US" sz="2672" dirty="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2672" dirty="0">
                <a:latin typeface="Courier"/>
                <a:ea typeface="Courier"/>
                <a:cs typeface="Courier"/>
                <a:sym typeface="Courier"/>
              </a:rPr>
              <a:t>0; i</a:t>
            </a:r>
            <a:r>
              <a:rPr lang="en-US" sz="2672" dirty="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2672" dirty="0">
                <a:latin typeface="Courier"/>
                <a:ea typeface="Courier"/>
                <a:cs typeface="Courier"/>
                <a:sym typeface="Courier"/>
              </a:rPr>
              <a:t>&lt;</a:t>
            </a:r>
            <a:r>
              <a:rPr lang="en-US" sz="2672" dirty="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2672" dirty="0">
                <a:latin typeface="Courier"/>
                <a:ea typeface="Courier"/>
                <a:cs typeface="Courier"/>
                <a:sym typeface="Courier"/>
              </a:rPr>
              <a:t>2048; i++){</a:t>
            </a:r>
            <a:br>
              <a:rPr sz="2672" dirty="0">
                <a:latin typeface="Courier"/>
                <a:ea typeface="Courier"/>
                <a:cs typeface="Courier"/>
                <a:sym typeface="Courier"/>
              </a:rPr>
            </a:br>
            <a:r>
              <a:rPr lang="en-US" sz="2672" dirty="0">
                <a:latin typeface="Courier"/>
                <a:ea typeface="Courier"/>
                <a:cs typeface="Courier"/>
                <a:sym typeface="Courier"/>
              </a:rPr>
              <a:t>	</a:t>
            </a:r>
            <a:r>
              <a:rPr sz="2672" dirty="0">
                <a:latin typeface="Courier"/>
                <a:ea typeface="Courier"/>
                <a:cs typeface="Courier"/>
                <a:sym typeface="Courier"/>
              </a:rPr>
              <a:t>sum += </a:t>
            </a:r>
            <a:r>
              <a:rPr sz="2672" dirty="0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a[i]</a:t>
            </a:r>
            <a:r>
              <a:rPr sz="2672" dirty="0">
                <a:latin typeface="Courier"/>
                <a:ea typeface="Courier"/>
                <a:cs typeface="Courier"/>
                <a:sym typeface="Courier"/>
              </a:rPr>
              <a:t>;</a:t>
            </a:r>
            <a:endParaRPr lang="en-US" sz="2672" dirty="0">
              <a:latin typeface="Courier"/>
              <a:ea typeface="Courier"/>
              <a:cs typeface="Courier"/>
              <a:sym typeface="Courier"/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672" dirty="0">
                <a:latin typeface="Courier"/>
                <a:ea typeface="Courier"/>
                <a:cs typeface="Courier"/>
                <a:sym typeface="Courier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1721476" y="4001036"/>
            <a:ext cx="5400541" cy="28196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dirty="0">
                <a:latin typeface="Arial" panose="020B0604020202020204" pitchFamily="34" charset="0"/>
                <a:cs typeface="Arial" panose="020B0604020202020204" pitchFamily="34" charset="0"/>
              </a:rPr>
              <a:t>Assume following virtual address stream: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dirty="0">
                <a:latin typeface="Arial" panose="020B0604020202020204" pitchFamily="34" charset="0"/>
                <a:cs typeface="Arial" panose="020B0604020202020204" pitchFamily="34" charset="0"/>
              </a:rPr>
              <a:t>load 0x1000</a:t>
            </a:r>
            <a:br>
              <a:rPr lang="en-US" sz="1969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969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969" dirty="0">
                <a:latin typeface="Arial" panose="020B0604020202020204" pitchFamily="34" charset="0"/>
                <a:cs typeface="Arial" panose="020B0604020202020204" pitchFamily="34" charset="0"/>
              </a:rPr>
              <a:t>load 0x1004</a:t>
            </a:r>
            <a:br>
              <a:rPr lang="en-US" sz="1969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969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969" dirty="0">
                <a:latin typeface="Arial" panose="020B0604020202020204" pitchFamily="34" charset="0"/>
                <a:cs typeface="Arial" panose="020B0604020202020204" pitchFamily="34" charset="0"/>
              </a:rPr>
              <a:t>load 0x1008</a:t>
            </a:r>
            <a:br>
              <a:rPr lang="en-US" sz="1969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969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969" dirty="0">
                <a:latin typeface="Arial" panose="020B0604020202020204" pitchFamily="34" charset="0"/>
                <a:cs typeface="Arial" panose="020B0604020202020204" pitchFamily="34" charset="0"/>
              </a:rPr>
              <a:t>load 0x100C</a:t>
            </a:r>
            <a:br>
              <a:rPr lang="en-US" sz="1969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969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449853" y="4837841"/>
            <a:ext cx="6947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What will TLB behavior look like?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network&#10;&#10;Description automatically generated">
            <a:extLst>
              <a:ext uri="{FF2B5EF4-FFF2-40B4-BE49-F238E27FC236}">
                <a16:creationId xmlns:a16="http://schemas.microsoft.com/office/drawing/2014/main" id="{002E0FDB-B49A-3F2D-F9FB-C33A9746C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86" y="360933"/>
            <a:ext cx="7772400" cy="2486176"/>
          </a:xfrm>
          <a:prstGeom prst="rect">
            <a:avLst/>
          </a:prstGeom>
        </p:spPr>
      </p:pic>
      <p:pic>
        <p:nvPicPr>
          <p:cNvPr id="5" name="Picture 4" descr="A group of squares with numbers&#10;&#10;Description automatically generated">
            <a:extLst>
              <a:ext uri="{FF2B5EF4-FFF2-40B4-BE49-F238E27FC236}">
                <a16:creationId xmlns:a16="http://schemas.microsoft.com/office/drawing/2014/main" id="{80D07B21-3A32-9759-849C-05DFF6399D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1350" y="360933"/>
            <a:ext cx="3699164" cy="2234253"/>
          </a:xfrm>
          <a:prstGeom prst="rect">
            <a:avLst/>
          </a:prstGeom>
        </p:spPr>
      </p:pic>
      <p:sp>
        <p:nvSpPr>
          <p:cNvPr id="6" name="Shape 1369">
            <a:extLst>
              <a:ext uri="{FF2B5EF4-FFF2-40B4-BE49-F238E27FC236}">
                <a16:creationId xmlns:a16="http://schemas.microsoft.com/office/drawing/2014/main" id="{3214CC9B-78D7-1520-0097-E360D8DE9371}"/>
              </a:ext>
            </a:extLst>
          </p:cNvPr>
          <p:cNvSpPr/>
          <p:nvPr/>
        </p:nvSpPr>
        <p:spPr>
          <a:xfrm>
            <a:off x="2713314" y="30746"/>
            <a:ext cx="7622998" cy="441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400" b="1" dirty="0">
                <a:solidFill>
                  <a:srgbClr val="971817"/>
                </a:solidFill>
                <a:latin typeface="Helvetica"/>
                <a:ea typeface="Helvetica"/>
                <a:cs typeface="Helvetica"/>
                <a:sym typeface="Helvetica"/>
              </a:rPr>
              <a:t>Use of a p</a:t>
            </a:r>
            <a:r>
              <a:rPr sz="2400" b="1" dirty="0">
                <a:solidFill>
                  <a:srgbClr val="971817"/>
                </a:solidFill>
                <a:latin typeface="Helvetica"/>
                <a:ea typeface="Helvetica"/>
                <a:cs typeface="Helvetica"/>
                <a:sym typeface="Helvetica"/>
              </a:rPr>
              <a:t>age</a:t>
            </a:r>
            <a:r>
              <a:rPr lang="en-US" sz="2400" b="1" dirty="0">
                <a:solidFill>
                  <a:srgbClr val="971817"/>
                </a:solidFill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sz="2400" b="1" dirty="0">
                <a:solidFill>
                  <a:srgbClr val="971817"/>
                </a:solidFill>
                <a:latin typeface="Helvetica"/>
                <a:ea typeface="Helvetica"/>
                <a:cs typeface="Helvetica"/>
                <a:sym typeface="Helvetica"/>
              </a:rPr>
              <a:t>table</a:t>
            </a:r>
            <a:r>
              <a:rPr lang="en-US" sz="2400" b="1" dirty="0">
                <a:solidFill>
                  <a:srgbClr val="971817"/>
                </a:solidFill>
                <a:latin typeface="Helvetica"/>
                <a:ea typeface="Helvetica"/>
                <a:cs typeface="Helvetica"/>
                <a:sym typeface="Helvetica"/>
              </a:rPr>
              <a:t> doubles memory references</a:t>
            </a:r>
            <a:endParaRPr sz="2400" b="1" dirty="0">
              <a:solidFill>
                <a:srgbClr val="971817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pic>
        <p:nvPicPr>
          <p:cNvPr id="8" name="Picture 7" descr="A diagram of a diagram&#10;&#10;Description automatically generated">
            <a:extLst>
              <a:ext uri="{FF2B5EF4-FFF2-40B4-BE49-F238E27FC236}">
                <a16:creationId xmlns:a16="http://schemas.microsoft.com/office/drawing/2014/main" id="{E24A1D70-69E2-12F9-71EC-4AEB07C816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55" y="3110829"/>
            <a:ext cx="4747203" cy="3693076"/>
          </a:xfrm>
          <a:prstGeom prst="rect">
            <a:avLst/>
          </a:prstGeom>
        </p:spPr>
      </p:pic>
      <p:sp>
        <p:nvSpPr>
          <p:cNvPr id="9" name="Shape 1369">
            <a:extLst>
              <a:ext uri="{FF2B5EF4-FFF2-40B4-BE49-F238E27FC236}">
                <a16:creationId xmlns:a16="http://schemas.microsoft.com/office/drawing/2014/main" id="{5ABC4EE2-8E56-0D2D-1336-B641D1E60E0E}"/>
              </a:ext>
            </a:extLst>
          </p:cNvPr>
          <p:cNvSpPr/>
          <p:nvPr/>
        </p:nvSpPr>
        <p:spPr>
          <a:xfrm>
            <a:off x="7998679" y="2330216"/>
            <a:ext cx="4193321" cy="8107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400" b="1" dirty="0">
                <a:solidFill>
                  <a:srgbClr val="971817"/>
                </a:solidFill>
                <a:latin typeface="Helvetica"/>
                <a:ea typeface="Helvetica"/>
                <a:cs typeface="Helvetica"/>
                <a:sym typeface="Helvetica"/>
              </a:rPr>
              <a:t>Sparse PTEs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400" b="1" dirty="0">
                <a:solidFill>
                  <a:srgbClr val="971817"/>
                </a:solidFill>
                <a:latin typeface="Helvetica"/>
                <a:ea typeface="Helvetica"/>
                <a:cs typeface="Helvetica"/>
                <a:sym typeface="Helvetica"/>
              </a:rPr>
              <a:t>Valid PTEs are continuous</a:t>
            </a:r>
            <a:endParaRPr sz="2400" b="1" dirty="0">
              <a:solidFill>
                <a:srgbClr val="971817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4D9E628-155B-BC89-A6CA-C9B37BB49C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7058" y="3110829"/>
            <a:ext cx="6672684" cy="663728"/>
          </a:xfrm>
          <a:prstGeom prst="rect">
            <a:avLst/>
          </a:prstGeom>
        </p:spPr>
      </p:pic>
      <p:pic>
        <p:nvPicPr>
          <p:cNvPr id="13" name="Picture 12" descr="A diagram of a computer&#10;&#10;Description automatically generated">
            <a:extLst>
              <a:ext uri="{FF2B5EF4-FFF2-40B4-BE49-F238E27FC236}">
                <a16:creationId xmlns:a16="http://schemas.microsoft.com/office/drawing/2014/main" id="{778DC64A-1813-A3B3-4EC3-00E6568F36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25007" y="3838400"/>
            <a:ext cx="6672685" cy="2772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456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Shape 1460"/>
          <p:cNvSpPr/>
          <p:nvPr/>
        </p:nvSpPr>
        <p:spPr>
          <a:xfrm>
            <a:off x="9258838" y="1876665"/>
            <a:ext cx="1005054" cy="266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>
              <a:defRPr sz="2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266" dirty="0"/>
              <a:t>Physical</a:t>
            </a:r>
            <a:endParaRPr sz="1266" dirty="0"/>
          </a:p>
        </p:txBody>
      </p:sp>
      <p:sp>
        <p:nvSpPr>
          <p:cNvPr id="1461" name="Shape 1461"/>
          <p:cNvSpPr/>
          <p:nvPr/>
        </p:nvSpPr>
        <p:spPr>
          <a:xfrm>
            <a:off x="7281535" y="1941131"/>
            <a:ext cx="530912" cy="266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266" dirty="0"/>
              <a:t>Virtual</a:t>
            </a:r>
            <a:endParaRPr sz="1266" dirty="0"/>
          </a:p>
        </p:txBody>
      </p:sp>
      <p:sp>
        <p:nvSpPr>
          <p:cNvPr id="1462" name="Shape 1462"/>
          <p:cNvSpPr/>
          <p:nvPr/>
        </p:nvSpPr>
        <p:spPr>
          <a:xfrm flipH="1" flipV="1">
            <a:off x="4071708" y="2417005"/>
            <a:ext cx="709740" cy="844486"/>
          </a:xfrm>
          <a:prstGeom prst="line">
            <a:avLst/>
          </a:prstGeom>
          <a:ln w="25400">
            <a:solidFill>
              <a:schemeClr val="tx1"/>
            </a:solidFill>
            <a:miter lim="400000"/>
            <a:tailEnd type="triangle"/>
          </a:ln>
        </p:spPr>
        <p:txBody>
          <a:bodyPr lIns="35717" tIns="35717" rIns="35717" bIns="35717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463" name="Shape 1463"/>
          <p:cNvSpPr/>
          <p:nvPr/>
        </p:nvSpPr>
        <p:spPr>
          <a:xfrm>
            <a:off x="2252376" y="2920918"/>
            <a:ext cx="1758180" cy="535811"/>
          </a:xfrm>
          <a:prstGeom prst="rect">
            <a:avLst/>
          </a:prstGeom>
          <a:solidFill>
            <a:srgbClr val="E8A433"/>
          </a:solidFill>
          <a:ln w="25400">
            <a:solidFill>
              <a:srgbClr val="DCDEE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266" dirty="0"/>
              <a:t>P1</a:t>
            </a:r>
          </a:p>
        </p:txBody>
      </p:sp>
      <p:sp>
        <p:nvSpPr>
          <p:cNvPr id="1464" name="Shape 1464"/>
          <p:cNvSpPr/>
          <p:nvPr/>
        </p:nvSpPr>
        <p:spPr>
          <a:xfrm>
            <a:off x="2252376" y="3456699"/>
            <a:ext cx="1758180" cy="535810"/>
          </a:xfrm>
          <a:prstGeom prst="rect">
            <a:avLst/>
          </a:prstGeom>
          <a:solidFill>
            <a:srgbClr val="5747C1"/>
          </a:solidFill>
          <a:ln w="25400">
            <a:solidFill>
              <a:srgbClr val="DCDEE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266" dirty="0"/>
              <a:t>P2</a:t>
            </a:r>
          </a:p>
        </p:txBody>
      </p:sp>
      <p:sp>
        <p:nvSpPr>
          <p:cNvPr id="1465" name="Shape 1465"/>
          <p:cNvSpPr/>
          <p:nvPr/>
        </p:nvSpPr>
        <p:spPr>
          <a:xfrm>
            <a:off x="2252376" y="3992481"/>
            <a:ext cx="1758180" cy="535810"/>
          </a:xfrm>
          <a:prstGeom prst="rect">
            <a:avLst/>
          </a:prstGeom>
          <a:solidFill>
            <a:srgbClr val="5747C1"/>
          </a:solidFill>
          <a:ln w="25400">
            <a:solidFill>
              <a:srgbClr val="DCDEE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266" dirty="0"/>
              <a:t>P2</a:t>
            </a:r>
          </a:p>
        </p:txBody>
      </p:sp>
      <p:sp>
        <p:nvSpPr>
          <p:cNvPr id="1466" name="Shape 1466"/>
          <p:cNvSpPr/>
          <p:nvPr/>
        </p:nvSpPr>
        <p:spPr>
          <a:xfrm>
            <a:off x="2252376" y="4528263"/>
            <a:ext cx="1758180" cy="535810"/>
          </a:xfrm>
          <a:prstGeom prst="rect">
            <a:avLst/>
          </a:prstGeom>
          <a:solidFill>
            <a:srgbClr val="E8A433"/>
          </a:solidFill>
          <a:ln w="25400">
            <a:solidFill>
              <a:srgbClr val="DCDEE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266" dirty="0"/>
              <a:t>P1</a:t>
            </a:r>
          </a:p>
        </p:txBody>
      </p:sp>
      <p:sp>
        <p:nvSpPr>
          <p:cNvPr id="1467" name="Shape 1467"/>
          <p:cNvSpPr/>
          <p:nvPr/>
        </p:nvSpPr>
        <p:spPr>
          <a:xfrm>
            <a:off x="2252376" y="2385135"/>
            <a:ext cx="1758180" cy="535777"/>
          </a:xfrm>
          <a:prstGeom prst="rect">
            <a:avLst/>
          </a:prstGeom>
          <a:solidFill>
            <a:srgbClr val="53585F"/>
          </a:solidFill>
          <a:ln w="25400">
            <a:solidFill>
              <a:srgbClr val="DCDEE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>
            <a:lvl1pPr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66" dirty="0">
                <a:solidFill>
                  <a:schemeClr val="bg1"/>
                </a:solidFill>
              </a:rPr>
              <a:t>P</a:t>
            </a:r>
            <a:r>
              <a:rPr lang="en-US" sz="1266" dirty="0">
                <a:solidFill>
                  <a:schemeClr val="bg1"/>
                </a:solidFill>
              </a:rPr>
              <a:t>age </a:t>
            </a:r>
            <a:r>
              <a:rPr sz="1266" dirty="0">
                <a:solidFill>
                  <a:schemeClr val="bg1"/>
                </a:solidFill>
              </a:rPr>
              <a:t>T</a:t>
            </a:r>
            <a:r>
              <a:rPr lang="en-US" sz="1266" dirty="0">
                <a:solidFill>
                  <a:schemeClr val="bg1"/>
                </a:solidFill>
              </a:rPr>
              <a:t>able</a:t>
            </a:r>
            <a:endParaRPr sz="1266" dirty="0">
              <a:solidFill>
                <a:schemeClr val="bg1"/>
              </a:solidFill>
            </a:endParaRPr>
          </a:p>
        </p:txBody>
      </p:sp>
      <p:sp>
        <p:nvSpPr>
          <p:cNvPr id="1468" name="Shape 1468"/>
          <p:cNvSpPr/>
          <p:nvPr/>
        </p:nvSpPr>
        <p:spPr>
          <a:xfrm>
            <a:off x="2252376" y="5064043"/>
            <a:ext cx="1758180" cy="535810"/>
          </a:xfrm>
          <a:prstGeom prst="rect">
            <a:avLst/>
          </a:prstGeom>
          <a:solidFill>
            <a:srgbClr val="E8A433"/>
          </a:solidFill>
          <a:ln w="25400">
            <a:solidFill>
              <a:srgbClr val="DCDEE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266" dirty="0"/>
              <a:t>P1</a:t>
            </a:r>
          </a:p>
        </p:txBody>
      </p:sp>
      <p:sp>
        <p:nvSpPr>
          <p:cNvPr id="1469" name="Shape 1469"/>
          <p:cNvSpPr/>
          <p:nvPr/>
        </p:nvSpPr>
        <p:spPr>
          <a:xfrm>
            <a:off x="1786248" y="4402416"/>
            <a:ext cx="445632" cy="266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66" dirty="0"/>
              <a:t>16 KB</a:t>
            </a:r>
          </a:p>
        </p:txBody>
      </p:sp>
      <p:sp>
        <p:nvSpPr>
          <p:cNvPr id="1470" name="Shape 1470"/>
          <p:cNvSpPr/>
          <p:nvPr/>
        </p:nvSpPr>
        <p:spPr>
          <a:xfrm>
            <a:off x="1786248" y="4911408"/>
            <a:ext cx="445632" cy="266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66" dirty="0"/>
              <a:t>20 KB</a:t>
            </a:r>
          </a:p>
        </p:txBody>
      </p:sp>
      <p:sp>
        <p:nvSpPr>
          <p:cNvPr id="1471" name="Shape 1471"/>
          <p:cNvSpPr/>
          <p:nvPr/>
        </p:nvSpPr>
        <p:spPr>
          <a:xfrm>
            <a:off x="1786248" y="5447189"/>
            <a:ext cx="445632" cy="266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66" dirty="0"/>
              <a:t>24 KB</a:t>
            </a:r>
          </a:p>
        </p:txBody>
      </p:sp>
      <p:sp>
        <p:nvSpPr>
          <p:cNvPr id="1472" name="Shape 1472"/>
          <p:cNvSpPr/>
          <p:nvPr/>
        </p:nvSpPr>
        <p:spPr>
          <a:xfrm>
            <a:off x="1868000" y="3330853"/>
            <a:ext cx="363879" cy="266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66" dirty="0"/>
              <a:t>8 KB</a:t>
            </a:r>
          </a:p>
        </p:txBody>
      </p:sp>
      <p:sp>
        <p:nvSpPr>
          <p:cNvPr id="1473" name="Shape 1473"/>
          <p:cNvSpPr/>
          <p:nvPr/>
        </p:nvSpPr>
        <p:spPr>
          <a:xfrm>
            <a:off x="1786248" y="3866634"/>
            <a:ext cx="445632" cy="266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66" dirty="0"/>
              <a:t>12 KB</a:t>
            </a:r>
          </a:p>
        </p:txBody>
      </p:sp>
      <p:sp>
        <p:nvSpPr>
          <p:cNvPr id="1474" name="Shape 1474"/>
          <p:cNvSpPr/>
          <p:nvPr/>
        </p:nvSpPr>
        <p:spPr>
          <a:xfrm>
            <a:off x="1868000" y="2795072"/>
            <a:ext cx="363879" cy="266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66" dirty="0"/>
              <a:t>4 KB</a:t>
            </a:r>
          </a:p>
        </p:txBody>
      </p:sp>
      <p:sp>
        <p:nvSpPr>
          <p:cNvPr id="1475" name="Shape 1475"/>
          <p:cNvSpPr/>
          <p:nvPr/>
        </p:nvSpPr>
        <p:spPr>
          <a:xfrm>
            <a:off x="1868000" y="2259291"/>
            <a:ext cx="363879" cy="266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66" dirty="0"/>
              <a:t>0 KB</a:t>
            </a:r>
          </a:p>
        </p:txBody>
      </p:sp>
      <p:sp>
        <p:nvSpPr>
          <p:cNvPr id="1477" name="Shape 1477"/>
          <p:cNvSpPr/>
          <p:nvPr/>
        </p:nvSpPr>
        <p:spPr>
          <a:xfrm>
            <a:off x="4733895" y="2872284"/>
            <a:ext cx="1279193" cy="3183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algn="l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P1 pagetable</a:t>
            </a:r>
          </a:p>
        </p:txBody>
      </p:sp>
      <p:sp>
        <p:nvSpPr>
          <p:cNvPr id="1478" name="Shape 1478"/>
          <p:cNvSpPr/>
          <p:nvPr/>
        </p:nvSpPr>
        <p:spPr>
          <a:xfrm>
            <a:off x="4504625" y="3217727"/>
            <a:ext cx="451242" cy="348259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/>
            </a:pPr>
            <a:r>
              <a:rPr sz="1266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479" name="Shape 1479"/>
          <p:cNvSpPr/>
          <p:nvPr/>
        </p:nvSpPr>
        <p:spPr>
          <a:xfrm>
            <a:off x="4963962" y="3217727"/>
            <a:ext cx="451242" cy="348259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/>
            </a:pPr>
            <a:r>
              <a:rPr sz="1266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480" name="Shape 1480"/>
          <p:cNvSpPr/>
          <p:nvPr/>
        </p:nvSpPr>
        <p:spPr>
          <a:xfrm>
            <a:off x="5423299" y="3217727"/>
            <a:ext cx="451242" cy="348259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/>
            </a:pPr>
            <a:r>
              <a:rPr sz="1266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481" name="Shape 1481"/>
          <p:cNvSpPr/>
          <p:nvPr/>
        </p:nvSpPr>
        <p:spPr>
          <a:xfrm>
            <a:off x="5834423" y="3217727"/>
            <a:ext cx="451242" cy="348259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/>
            </a:pPr>
            <a:r>
              <a:rPr sz="1266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1482" name="Shape 1482"/>
          <p:cNvSpPr/>
          <p:nvPr/>
        </p:nvSpPr>
        <p:spPr>
          <a:xfrm>
            <a:off x="2252376" y="5599824"/>
            <a:ext cx="1758180" cy="535810"/>
          </a:xfrm>
          <a:prstGeom prst="rect">
            <a:avLst/>
          </a:prstGeom>
          <a:solidFill>
            <a:srgbClr val="5747C1"/>
          </a:solidFill>
          <a:ln w="25400">
            <a:solidFill>
              <a:srgbClr val="DCDEE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266" dirty="0"/>
              <a:t>P2</a:t>
            </a:r>
          </a:p>
        </p:txBody>
      </p:sp>
      <p:sp>
        <p:nvSpPr>
          <p:cNvPr id="1483" name="Shape 1483"/>
          <p:cNvSpPr/>
          <p:nvPr/>
        </p:nvSpPr>
        <p:spPr>
          <a:xfrm>
            <a:off x="1786248" y="5982970"/>
            <a:ext cx="445632" cy="266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66" dirty="0"/>
              <a:t>28 KB</a:t>
            </a:r>
          </a:p>
        </p:txBody>
      </p:sp>
      <p:sp>
        <p:nvSpPr>
          <p:cNvPr id="36" name="Title 3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TLB Accesses: Sequential Example</a:t>
            </a:r>
          </a:p>
        </p:txBody>
      </p:sp>
      <p:sp>
        <p:nvSpPr>
          <p:cNvPr id="1484" name="Shape 1484"/>
          <p:cNvSpPr>
            <a:spLocks noGrp="1"/>
          </p:cNvSpPr>
          <p:nvPr>
            <p:ph type="body" idx="4294967295"/>
          </p:nvPr>
        </p:nvSpPr>
        <p:spPr>
          <a:xfrm>
            <a:off x="7005616" y="2232750"/>
            <a:ext cx="1766962" cy="4224859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rgbClr val="333333"/>
                </a:solidFill>
              </a:rPr>
              <a:t>load 0x1000</a:t>
            </a:r>
            <a:endParaRPr lang="en-US" sz="1969" dirty="0">
              <a:solidFill>
                <a:srgbClr val="333333"/>
              </a:solidFill>
            </a:endParaRPr>
          </a:p>
          <a:p>
            <a:pPr marL="83336">
              <a:spcBef>
                <a:spcPts val="656"/>
              </a:spcBef>
              <a:buNone/>
              <a:defRPr sz="1800">
                <a:solidFill>
                  <a:srgbClr val="000000"/>
                </a:solidFill>
              </a:defRPr>
            </a:pPr>
            <a:endParaRPr lang="en-US" sz="1969" dirty="0">
              <a:solidFill>
                <a:srgbClr val="333333"/>
              </a:solidFill>
            </a:endParaRPr>
          </a:p>
          <a:p>
            <a:pPr marL="83336">
              <a:spcBef>
                <a:spcPts val="0"/>
              </a:spcBef>
              <a:buNone/>
              <a:defRPr sz="1800">
                <a:solidFill>
                  <a:srgbClr val="000000"/>
                </a:solidFill>
              </a:defRPr>
            </a:pPr>
            <a:r>
              <a:rPr lang="en-US" sz="1969" dirty="0">
                <a:solidFill>
                  <a:srgbClr val="333333"/>
                </a:solidFill>
              </a:rPr>
              <a:t>l</a:t>
            </a:r>
            <a:r>
              <a:rPr sz="1969" dirty="0">
                <a:solidFill>
                  <a:srgbClr val="333333"/>
                </a:solidFill>
              </a:rPr>
              <a:t>oad 0x1004</a:t>
            </a:r>
            <a:endParaRPr lang="en-US" sz="1969" dirty="0">
              <a:solidFill>
                <a:srgbClr val="333333"/>
              </a:solidFill>
            </a:endParaRPr>
          </a:p>
          <a:p>
            <a:pPr marL="83336">
              <a:spcBef>
                <a:spcPts val="234"/>
              </a:spcBef>
              <a:buNone/>
              <a:defRPr sz="1800">
                <a:solidFill>
                  <a:srgbClr val="000000"/>
                </a:solidFill>
              </a:defRPr>
            </a:pPr>
            <a:endParaRPr lang="en-US" sz="1969" dirty="0">
              <a:solidFill>
                <a:srgbClr val="333333"/>
              </a:solidFill>
            </a:endParaRPr>
          </a:p>
          <a:p>
            <a:pPr marL="83336">
              <a:spcBef>
                <a:spcPts val="234"/>
              </a:spcBef>
              <a:buNone/>
              <a:defRPr sz="1800">
                <a:solidFill>
                  <a:srgbClr val="000000"/>
                </a:solidFill>
              </a:defRPr>
            </a:pPr>
            <a:r>
              <a:rPr lang="en-US" sz="1969" dirty="0">
                <a:solidFill>
                  <a:srgbClr val="333333"/>
                </a:solidFill>
              </a:rPr>
              <a:t>l</a:t>
            </a:r>
            <a:r>
              <a:rPr sz="1969" dirty="0">
                <a:solidFill>
                  <a:srgbClr val="333333"/>
                </a:solidFill>
              </a:rPr>
              <a:t>oad 0x1008</a:t>
            </a:r>
            <a:endParaRPr lang="en-US" sz="1969" dirty="0">
              <a:solidFill>
                <a:srgbClr val="333333"/>
              </a:solidFill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rgbClr val="333333"/>
                </a:solidFill>
              </a:rPr>
              <a:t>load 0x100</a:t>
            </a:r>
            <a:r>
              <a:rPr lang="en-US" sz="1969" dirty="0">
                <a:solidFill>
                  <a:srgbClr val="333333"/>
                </a:solidFill>
              </a:rPr>
              <a:t>c</a:t>
            </a:r>
          </a:p>
          <a:p>
            <a:pPr>
              <a:spcBef>
                <a:spcPts val="2343"/>
              </a:spcBef>
              <a:buNone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rgbClr val="333333"/>
                </a:solidFill>
              </a:rPr>
              <a:t>…</a:t>
            </a:r>
            <a:endParaRPr lang="en-US" sz="1969" dirty="0">
              <a:solidFill>
                <a:srgbClr val="333333"/>
              </a:solidFill>
            </a:endParaRPr>
          </a:p>
          <a:p>
            <a:pPr>
              <a:spcBef>
                <a:spcPts val="422"/>
              </a:spcBef>
              <a:buNone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rgbClr val="333333"/>
                </a:solidFill>
              </a:rPr>
              <a:t>load 0x2000</a:t>
            </a:r>
            <a:endParaRPr lang="en-US" sz="1969" dirty="0">
              <a:solidFill>
                <a:srgbClr val="333333"/>
              </a:solidFill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rgbClr val="333333"/>
                </a:solidFill>
              </a:rPr>
              <a:t>load 0x2004</a:t>
            </a:r>
          </a:p>
        </p:txBody>
      </p:sp>
      <p:sp>
        <p:nvSpPr>
          <p:cNvPr id="1485" name="Shape 1485"/>
          <p:cNvSpPr/>
          <p:nvPr/>
        </p:nvSpPr>
        <p:spPr>
          <a:xfrm>
            <a:off x="9211406" y="2173426"/>
            <a:ext cx="1776039" cy="4224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algn="l"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rgbClr val="333333"/>
                </a:solidFill>
                <a:latin typeface="Gill Sans MT" panose="020B0502020104020203" pitchFamily="34" charset="77"/>
              </a:rPr>
              <a:t>load 0x0004</a:t>
            </a:r>
            <a:endParaRPr lang="en-US" sz="1969" dirty="0">
              <a:solidFill>
                <a:srgbClr val="333333"/>
              </a:solidFill>
              <a:latin typeface="Gill Sans MT" panose="020B0502020104020203" pitchFamily="34" charset="77"/>
            </a:endParaRPr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rgbClr val="C00000"/>
                </a:solidFill>
                <a:latin typeface="Gill Sans MT" panose="020B0502020104020203" pitchFamily="34" charset="77"/>
              </a:rPr>
              <a:t>load 0x5000</a:t>
            </a:r>
            <a:endParaRPr lang="en-US" sz="1969" dirty="0">
              <a:solidFill>
                <a:srgbClr val="C00000"/>
              </a:solidFill>
              <a:latin typeface="Gill Sans MT" panose="020B0502020104020203" pitchFamily="34" charset="77"/>
            </a:endParaRPr>
          </a:p>
          <a:p>
            <a:pPr>
              <a:spcBef>
                <a:spcPts val="422"/>
              </a:spcBef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rgbClr val="333333"/>
                </a:solidFill>
                <a:latin typeface="Gill Sans MT" panose="020B0502020104020203" pitchFamily="34" charset="77"/>
              </a:rPr>
              <a:t>(TLB</a:t>
            </a:r>
            <a:r>
              <a:rPr lang="en-US" sz="1969" dirty="0">
                <a:solidFill>
                  <a:srgbClr val="333333"/>
                </a:solidFill>
                <a:latin typeface="Gill Sans MT" panose="020B0502020104020203" pitchFamily="34" charset="77"/>
              </a:rPr>
              <a:t> hit</a:t>
            </a:r>
            <a:r>
              <a:rPr sz="1969" dirty="0">
                <a:solidFill>
                  <a:srgbClr val="333333"/>
                </a:solidFill>
                <a:latin typeface="Gill Sans MT" panose="020B0502020104020203" pitchFamily="34" charset="77"/>
              </a:rPr>
              <a:t>)</a:t>
            </a:r>
            <a:endParaRPr lang="en-US" sz="1969" dirty="0">
              <a:solidFill>
                <a:srgbClr val="333333"/>
              </a:solidFill>
              <a:latin typeface="Gill Sans MT" panose="020B0502020104020203" pitchFamily="34" charset="77"/>
            </a:endParaRPr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rgbClr val="333333"/>
                </a:solidFill>
                <a:latin typeface="Gill Sans MT" panose="020B0502020104020203" pitchFamily="34" charset="77"/>
              </a:rPr>
              <a:t>load 0x5004</a:t>
            </a:r>
            <a:endParaRPr lang="en-US" sz="1969" dirty="0">
              <a:solidFill>
                <a:srgbClr val="333333"/>
              </a:solidFill>
              <a:latin typeface="Gill Sans MT" panose="020B0502020104020203" pitchFamily="34" charset="77"/>
            </a:endParaRPr>
          </a:p>
          <a:p>
            <a:pPr>
              <a:spcBef>
                <a:spcPts val="422"/>
              </a:spcBef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rgbClr val="333333"/>
                </a:solidFill>
                <a:latin typeface="Gill Sans MT" panose="020B0502020104020203" pitchFamily="34" charset="77"/>
              </a:rPr>
              <a:t>(TLB</a:t>
            </a:r>
            <a:r>
              <a:rPr lang="en-US" sz="1969" dirty="0">
                <a:solidFill>
                  <a:srgbClr val="333333"/>
                </a:solidFill>
                <a:latin typeface="Gill Sans MT" panose="020B0502020104020203" pitchFamily="34" charset="77"/>
              </a:rPr>
              <a:t> hit</a:t>
            </a:r>
            <a:r>
              <a:rPr sz="1969" dirty="0">
                <a:solidFill>
                  <a:srgbClr val="333333"/>
                </a:solidFill>
                <a:latin typeface="Gill Sans MT" panose="020B0502020104020203" pitchFamily="34" charset="77"/>
              </a:rPr>
              <a:t>)</a:t>
            </a:r>
            <a:endParaRPr lang="en-US" sz="1969" dirty="0">
              <a:solidFill>
                <a:srgbClr val="333333"/>
              </a:solidFill>
              <a:latin typeface="Gill Sans MT" panose="020B0502020104020203" pitchFamily="34" charset="77"/>
            </a:endParaRPr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rgbClr val="333333"/>
                </a:solidFill>
                <a:latin typeface="Gill Sans MT" panose="020B0502020104020203" pitchFamily="34" charset="77"/>
              </a:rPr>
              <a:t>load 0x5008</a:t>
            </a:r>
            <a:endParaRPr lang="en-US" sz="1969" dirty="0">
              <a:solidFill>
                <a:srgbClr val="333333"/>
              </a:solidFill>
              <a:latin typeface="Gill Sans MT" panose="020B0502020104020203" pitchFamily="34" charset="77"/>
            </a:endParaRPr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rgbClr val="333333"/>
                </a:solidFill>
                <a:latin typeface="Gill Sans MT" panose="020B0502020104020203" pitchFamily="34" charset="77"/>
              </a:rPr>
              <a:t>(TLB</a:t>
            </a:r>
            <a:r>
              <a:rPr lang="en-US" sz="1969" dirty="0">
                <a:solidFill>
                  <a:srgbClr val="333333"/>
                </a:solidFill>
                <a:latin typeface="Gill Sans MT" panose="020B0502020104020203" pitchFamily="34" charset="77"/>
              </a:rPr>
              <a:t> hit</a:t>
            </a:r>
            <a:r>
              <a:rPr sz="1969" dirty="0">
                <a:solidFill>
                  <a:srgbClr val="333333"/>
                </a:solidFill>
                <a:latin typeface="Gill Sans MT" panose="020B0502020104020203" pitchFamily="34" charset="77"/>
              </a:rPr>
              <a:t>)</a:t>
            </a:r>
            <a:endParaRPr lang="en-US" sz="1969" dirty="0">
              <a:solidFill>
                <a:srgbClr val="333333"/>
              </a:solidFill>
              <a:latin typeface="Gill Sans MT" panose="020B0502020104020203" pitchFamily="34" charset="77"/>
            </a:endParaRPr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rgbClr val="333333"/>
                </a:solidFill>
                <a:latin typeface="Gill Sans MT" panose="020B0502020104020203" pitchFamily="34" charset="77"/>
              </a:rPr>
              <a:t>load 0x500C</a:t>
            </a:r>
            <a:br>
              <a:rPr sz="1969" dirty="0">
                <a:solidFill>
                  <a:srgbClr val="333333"/>
                </a:solidFill>
                <a:latin typeface="Gill Sans MT" panose="020B0502020104020203" pitchFamily="34" charset="77"/>
              </a:rPr>
            </a:br>
            <a:r>
              <a:rPr lang="en-US" sz="1969" dirty="0">
                <a:solidFill>
                  <a:srgbClr val="333333"/>
                </a:solidFill>
                <a:latin typeface="Gill Sans MT" panose="020B0502020104020203" pitchFamily="34" charset="77"/>
              </a:rPr>
              <a:t>…</a:t>
            </a:r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rgbClr val="333333"/>
                </a:solidFill>
                <a:latin typeface="Gill Sans MT" panose="020B0502020104020203" pitchFamily="34" charset="77"/>
              </a:rPr>
              <a:t>load 0x0008</a:t>
            </a:r>
            <a:endParaRPr lang="en-US" sz="1969" dirty="0">
              <a:solidFill>
                <a:srgbClr val="333333"/>
              </a:solidFill>
              <a:latin typeface="Gill Sans MT" panose="020B0502020104020203" pitchFamily="34" charset="77"/>
            </a:endParaRPr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rPr lang="en-US" sz="1969" dirty="0">
                <a:solidFill>
                  <a:srgbClr val="C00000"/>
                </a:solidFill>
                <a:latin typeface="Gill Sans MT" panose="020B0502020104020203" pitchFamily="34" charset="77"/>
              </a:rPr>
              <a:t>l</a:t>
            </a:r>
            <a:r>
              <a:rPr sz="1969" dirty="0">
                <a:solidFill>
                  <a:srgbClr val="C00000"/>
                </a:solidFill>
                <a:latin typeface="Gill Sans MT" panose="020B0502020104020203" pitchFamily="34" charset="77"/>
              </a:rPr>
              <a:t>oad 0x4000</a:t>
            </a:r>
            <a:endParaRPr lang="en-US" sz="1969" dirty="0">
              <a:solidFill>
                <a:srgbClr val="C00000"/>
              </a:solidFill>
              <a:latin typeface="Gill Sans MT" panose="020B0502020104020203" pitchFamily="34" charset="77"/>
            </a:endParaRPr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rgbClr val="333333"/>
                </a:solidFill>
                <a:latin typeface="Gill Sans MT" panose="020B0502020104020203" pitchFamily="34" charset="77"/>
              </a:rPr>
              <a:t>(TLB</a:t>
            </a:r>
            <a:r>
              <a:rPr lang="en-US" sz="1969" dirty="0">
                <a:solidFill>
                  <a:srgbClr val="333333"/>
                </a:solidFill>
                <a:latin typeface="Gill Sans MT" panose="020B0502020104020203" pitchFamily="34" charset="77"/>
              </a:rPr>
              <a:t> hit</a:t>
            </a:r>
            <a:r>
              <a:rPr sz="1969" dirty="0">
                <a:solidFill>
                  <a:srgbClr val="333333"/>
                </a:solidFill>
                <a:latin typeface="Gill Sans MT" panose="020B0502020104020203" pitchFamily="34" charset="77"/>
              </a:rPr>
              <a:t>)</a:t>
            </a:r>
            <a:endParaRPr lang="en-US" sz="1969" dirty="0">
              <a:solidFill>
                <a:srgbClr val="333333"/>
              </a:solidFill>
              <a:latin typeface="Gill Sans MT" panose="020B0502020104020203" pitchFamily="34" charset="77"/>
            </a:endParaRPr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rPr lang="en-US" sz="1969" dirty="0">
                <a:solidFill>
                  <a:srgbClr val="333333"/>
                </a:solidFill>
                <a:latin typeface="Gill Sans MT" panose="020B0502020104020203" pitchFamily="34" charset="77"/>
              </a:rPr>
              <a:t>load </a:t>
            </a:r>
            <a:r>
              <a:rPr sz="1969" dirty="0">
                <a:solidFill>
                  <a:srgbClr val="333333"/>
                </a:solidFill>
                <a:latin typeface="Gill Sans MT" panose="020B0502020104020203" pitchFamily="34" charset="77"/>
              </a:rPr>
              <a:t>0x4004</a:t>
            </a:r>
          </a:p>
        </p:txBody>
      </p:sp>
      <p:sp>
        <p:nvSpPr>
          <p:cNvPr id="1486" name="Shape 1486"/>
          <p:cNvSpPr/>
          <p:nvPr/>
        </p:nvSpPr>
        <p:spPr>
          <a:xfrm>
            <a:off x="4652813" y="3591141"/>
            <a:ext cx="153885" cy="266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66" dirty="0"/>
              <a:t>0</a:t>
            </a:r>
          </a:p>
        </p:txBody>
      </p:sp>
      <p:sp>
        <p:nvSpPr>
          <p:cNvPr id="1487" name="Shape 1487"/>
          <p:cNvSpPr/>
          <p:nvPr/>
        </p:nvSpPr>
        <p:spPr>
          <a:xfrm>
            <a:off x="5099298" y="3591141"/>
            <a:ext cx="153885" cy="266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66" dirty="0"/>
              <a:t>1</a:t>
            </a:r>
          </a:p>
        </p:txBody>
      </p:sp>
      <p:sp>
        <p:nvSpPr>
          <p:cNvPr id="1488" name="Shape 1488"/>
          <p:cNvSpPr/>
          <p:nvPr/>
        </p:nvSpPr>
        <p:spPr>
          <a:xfrm>
            <a:off x="5571486" y="3599139"/>
            <a:ext cx="153885" cy="266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66" dirty="0"/>
              <a:t>2</a:t>
            </a:r>
          </a:p>
        </p:txBody>
      </p:sp>
      <p:sp>
        <p:nvSpPr>
          <p:cNvPr id="1489" name="Shape 1489"/>
          <p:cNvSpPr/>
          <p:nvPr/>
        </p:nvSpPr>
        <p:spPr>
          <a:xfrm>
            <a:off x="5982610" y="3599139"/>
            <a:ext cx="153885" cy="266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66" dirty="0"/>
              <a:t>3</a:t>
            </a:r>
          </a:p>
        </p:txBody>
      </p:sp>
      <p:sp>
        <p:nvSpPr>
          <p:cNvPr id="1490" name="Shape 1490"/>
          <p:cNvSpPr/>
          <p:nvPr/>
        </p:nvSpPr>
        <p:spPr>
          <a:xfrm>
            <a:off x="4634758" y="4181626"/>
            <a:ext cx="1313369" cy="375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algn="l">
              <a:defRPr sz="29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dirty="0">
                <a:latin typeface="Arial" panose="020B0604020202020204" pitchFamily="34" charset="0"/>
                <a:cs typeface="Arial" panose="020B0604020202020204" pitchFamily="34" charset="0"/>
              </a:rPr>
              <a:t>CPU’s TLB</a:t>
            </a:r>
          </a:p>
        </p:txBody>
      </p:sp>
      <p:sp>
        <p:nvSpPr>
          <p:cNvPr id="1491" name="Shape 1491"/>
          <p:cNvSpPr/>
          <p:nvPr/>
        </p:nvSpPr>
        <p:spPr>
          <a:xfrm flipH="1">
            <a:off x="4075955" y="2394974"/>
            <a:ext cx="318568" cy="1"/>
          </a:xfrm>
          <a:prstGeom prst="line">
            <a:avLst/>
          </a:prstGeom>
          <a:ln w="25400">
            <a:solidFill>
              <a:schemeClr val="tx1"/>
            </a:solidFill>
            <a:miter lim="400000"/>
            <a:tailEnd type="triangle"/>
          </a:ln>
        </p:spPr>
        <p:txBody>
          <a:bodyPr lIns="35717" tIns="35717" rIns="35717" bIns="35717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492" name="Shape 1492"/>
          <p:cNvSpPr/>
          <p:nvPr/>
        </p:nvSpPr>
        <p:spPr>
          <a:xfrm>
            <a:off x="4436812" y="2235797"/>
            <a:ext cx="617153" cy="3183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algn="l"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PTBR</a:t>
            </a:r>
          </a:p>
        </p:txBody>
      </p:sp>
      <p:graphicFrame>
        <p:nvGraphicFramePr>
          <p:cNvPr id="1493" name="Table 1493"/>
          <p:cNvGraphicFramePr/>
          <p:nvPr>
            <p:extLst>
              <p:ext uri="{D42A27DB-BD31-4B8C-83A1-F6EECF244321}">
                <p14:modId xmlns:p14="http://schemas.microsoft.com/office/powerpoint/2010/main" val="3683389011"/>
              </p:ext>
            </p:extLst>
          </p:nvPr>
        </p:nvGraphicFramePr>
        <p:xfrm>
          <a:off x="4541175" y="4565411"/>
          <a:ext cx="1883906" cy="1911670"/>
        </p:xfrm>
        <a:graphic>
          <a:graphicData uri="http://schemas.openxmlformats.org/drawingml/2006/table">
            <a:tbl>
              <a:tblPr firstRow="1"/>
              <a:tblGrid>
                <a:gridCol w="695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7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18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9598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Valid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VPN</a:t>
                      </a:r>
                      <a:endParaRPr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PPN</a:t>
                      </a:r>
                      <a:endParaRPr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518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endParaRPr sz="1700" dirty="0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endParaRPr sz="1700" dirty="0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endParaRPr sz="1700" dirty="0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518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endParaRPr sz="1700" dirty="0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endParaRPr sz="1700" dirty="0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endParaRPr sz="1700" dirty="0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518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endParaRPr sz="1700" dirty="0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400"/>
                      </a:pPr>
                      <a:endParaRPr sz="1700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400"/>
                      </a:pPr>
                      <a:endParaRPr sz="1700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518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endParaRPr sz="1700" dirty="0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400"/>
                      </a:pPr>
                      <a:endParaRPr sz="1700" dirty="0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400"/>
                      </a:pPr>
                      <a:endParaRPr sz="1700" dirty="0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9586175" y="5220237"/>
            <a:ext cx="184731" cy="28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266" dirty="0"/>
          </a:p>
        </p:txBody>
      </p:sp>
      <p:sp>
        <p:nvSpPr>
          <p:cNvPr id="39" name="TextBox 38"/>
          <p:cNvSpPr txBox="1"/>
          <p:nvPr/>
        </p:nvSpPr>
        <p:spPr>
          <a:xfrm>
            <a:off x="4634758" y="5178320"/>
            <a:ext cx="293670" cy="351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7" dirty="0"/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643221" y="5472711"/>
            <a:ext cx="293670" cy="351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7" dirty="0"/>
              <a:t>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183140" y="5168722"/>
            <a:ext cx="293670" cy="351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7" dirty="0"/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183140" y="5474524"/>
            <a:ext cx="293670" cy="351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7" dirty="0"/>
              <a:t>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634381" y="5168722"/>
            <a:ext cx="293670" cy="351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7" dirty="0"/>
              <a:t>5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634381" y="5493330"/>
            <a:ext cx="293670" cy="351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7" dirty="0"/>
              <a:t>4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206E0C6-9548-494C-BA99-EF5B0C9813F2}"/>
              </a:ext>
            </a:extLst>
          </p:cNvPr>
          <p:cNvCxnSpPr>
            <a:cxnSpLocks/>
          </p:cNvCxnSpPr>
          <p:nvPr/>
        </p:nvCxnSpPr>
        <p:spPr>
          <a:xfrm>
            <a:off x="8317444" y="3061984"/>
            <a:ext cx="846811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65700B6-7667-FB4F-815E-B58FFC5C0F2A}"/>
              </a:ext>
            </a:extLst>
          </p:cNvPr>
          <p:cNvCxnSpPr>
            <a:cxnSpLocks/>
          </p:cNvCxnSpPr>
          <p:nvPr/>
        </p:nvCxnSpPr>
        <p:spPr>
          <a:xfrm>
            <a:off x="8317444" y="3711224"/>
            <a:ext cx="846811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D06FF29-EF0F-4E4B-B000-3ADFF3B54D47}"/>
              </a:ext>
            </a:extLst>
          </p:cNvPr>
          <p:cNvCxnSpPr>
            <a:cxnSpLocks/>
          </p:cNvCxnSpPr>
          <p:nvPr/>
        </p:nvCxnSpPr>
        <p:spPr>
          <a:xfrm>
            <a:off x="8317444" y="4272218"/>
            <a:ext cx="846811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7046230-5601-994A-80D9-E5682CF2FD15}"/>
              </a:ext>
            </a:extLst>
          </p:cNvPr>
          <p:cNvCxnSpPr>
            <a:cxnSpLocks/>
          </p:cNvCxnSpPr>
          <p:nvPr/>
        </p:nvCxnSpPr>
        <p:spPr>
          <a:xfrm>
            <a:off x="8434218" y="4833370"/>
            <a:ext cx="713129" cy="326448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DCB71C2-D5F7-D8A1-495E-0857FB304DC9}"/>
              </a:ext>
            </a:extLst>
          </p:cNvPr>
          <p:cNvCxnSpPr>
            <a:cxnSpLocks/>
          </p:cNvCxnSpPr>
          <p:nvPr/>
        </p:nvCxnSpPr>
        <p:spPr>
          <a:xfrm>
            <a:off x="8492831" y="5264722"/>
            <a:ext cx="588291" cy="410192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5" grpId="0" uiExpand="1" build="p" animBg="1"/>
      <p:bldP spid="39" grpId="0"/>
      <p:bldP spid="40" grpId="0"/>
      <p:bldP spid="41" grpId="0"/>
      <p:bldP spid="42" grpId="0"/>
      <p:bldP spid="43" grpId="0"/>
      <p:bldP spid="4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" name="Shape 149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570" dirty="0"/>
              <a:t>Performance Of TLB?</a:t>
            </a:r>
            <a:endParaRPr sz="4570" dirty="0"/>
          </a:p>
        </p:txBody>
      </p:sp>
      <p:sp>
        <p:nvSpPr>
          <p:cNvPr id="1496" name="Shape 1496"/>
          <p:cNvSpPr>
            <a:spLocks noGrp="1"/>
          </p:cNvSpPr>
          <p:nvPr>
            <p:ph type="body" idx="4294967295"/>
          </p:nvPr>
        </p:nvSpPr>
        <p:spPr>
          <a:xfrm>
            <a:off x="1028700" y="1280846"/>
            <a:ext cx="3887763" cy="1716732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1969" dirty="0">
                <a:latin typeface="Courier"/>
                <a:ea typeface="Courier"/>
                <a:cs typeface="Courier"/>
                <a:sym typeface="Courier"/>
              </a:rPr>
              <a:t>int sum = 0;</a:t>
            </a:r>
            <a:br>
              <a:rPr sz="1969" dirty="0">
                <a:latin typeface="Courier"/>
                <a:ea typeface="Courier"/>
                <a:cs typeface="Courier"/>
                <a:sym typeface="Courier"/>
              </a:rPr>
            </a:br>
            <a:r>
              <a:rPr sz="1969" dirty="0">
                <a:latin typeface="Courier"/>
                <a:ea typeface="Courier"/>
                <a:cs typeface="Courier"/>
                <a:sym typeface="Courier"/>
              </a:rPr>
              <a:t>for (i=0; i&lt;2048; i++) {</a:t>
            </a:r>
            <a:br>
              <a:rPr sz="1969" dirty="0">
                <a:latin typeface="Courier"/>
                <a:ea typeface="Courier"/>
                <a:cs typeface="Courier"/>
                <a:sym typeface="Courier"/>
              </a:rPr>
            </a:br>
            <a:r>
              <a:rPr sz="1969" dirty="0">
                <a:latin typeface="Courier"/>
                <a:ea typeface="Courier"/>
                <a:cs typeface="Courier"/>
                <a:sym typeface="Courier"/>
              </a:rPr>
              <a:t>	sum += </a:t>
            </a:r>
            <a:r>
              <a:rPr sz="1969" dirty="0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a[i]</a:t>
            </a:r>
            <a:r>
              <a:rPr sz="1969" dirty="0">
                <a:latin typeface="Courier"/>
                <a:ea typeface="Courier"/>
                <a:cs typeface="Courier"/>
                <a:sym typeface="Courier"/>
              </a:rPr>
              <a:t>;</a:t>
            </a:r>
            <a:br>
              <a:rPr sz="1969" dirty="0">
                <a:latin typeface="Courier"/>
                <a:ea typeface="Courier"/>
                <a:cs typeface="Courier"/>
                <a:sym typeface="Courier"/>
              </a:rPr>
            </a:br>
            <a:r>
              <a:rPr sz="1969" dirty="0">
                <a:latin typeface="Courier"/>
                <a:ea typeface="Courier"/>
                <a:cs typeface="Courier"/>
                <a:sym typeface="Courier"/>
              </a:rPr>
              <a:t>}</a:t>
            </a:r>
          </a:p>
        </p:txBody>
      </p:sp>
      <p:sp>
        <p:nvSpPr>
          <p:cNvPr id="1497" name="Shape 1497"/>
          <p:cNvSpPr/>
          <p:nvPr/>
        </p:nvSpPr>
        <p:spPr>
          <a:xfrm>
            <a:off x="598013" y="2895966"/>
            <a:ext cx="6234587" cy="3765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Calculate miss rate of TLB for data: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# TLB misses / # TLB lookups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# TLB lookups?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= number of accesses to a = 2048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# TLB misses?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= number of unique pages accessed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= 2048 / (elements of ‘a’ per 4K page) 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= 2K / (4K /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sizeof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(int)) = 2K / 1K = 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F762F7-8F9D-2EB9-0784-A3DD77143169}"/>
              </a:ext>
            </a:extLst>
          </p:cNvPr>
          <p:cNvSpPr txBox="1"/>
          <p:nvPr/>
        </p:nvSpPr>
        <p:spPr>
          <a:xfrm>
            <a:off x="6197600" y="1566417"/>
            <a:ext cx="556148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Miss rate? 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 2/2048 = 0.1%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Hit rate? (1 – miss rate)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99.9%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Would hit rate get better or worse with smaller pages?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Worse</a:t>
            </a:r>
            <a:endParaRPr lang="en-US" sz="2400" dirty="0">
              <a:latin typeface="Helvetica" pitchFamily="2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7" grpId="0" uiExpand="1" build="p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570" dirty="0"/>
              <a:t>TLB </a:t>
            </a:r>
            <a:r>
              <a:rPr lang="en-US" sz="4570" dirty="0">
                <a:solidFill>
                  <a:srgbClr val="FFFFFF"/>
                </a:solidFill>
              </a:rPr>
              <a:t>Performance</a:t>
            </a:r>
            <a:endParaRPr lang="en-US" sz="457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4508" y="1828802"/>
            <a:ext cx="8680359" cy="4297363"/>
          </a:xfrm>
        </p:spPr>
        <p:txBody>
          <a:bodyPr/>
          <a:lstStyle/>
          <a:p>
            <a:pPr>
              <a:buNone/>
            </a:pPr>
            <a:r>
              <a:rPr lang="en-US" dirty="0"/>
              <a:t>How can system improve TLB performance (hit rate) given fixed number of TLB entries?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Increase page size </a:t>
            </a:r>
          </a:p>
          <a:p>
            <a:pPr lvl="1">
              <a:buNone/>
            </a:pPr>
            <a:r>
              <a:rPr lang="en-US" dirty="0"/>
              <a:t>Fewer unique page translations needed to access same amount of memory</a:t>
            </a:r>
          </a:p>
          <a:p>
            <a:pPr lvl="1"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TLB “reach” in terms of physical memory size:</a:t>
            </a:r>
          </a:p>
          <a:p>
            <a:pPr lvl="1">
              <a:buNone/>
            </a:pPr>
            <a:r>
              <a:rPr lang="en-US" dirty="0"/>
              <a:t>Number of TLB entries * Page Size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C56412-05B0-97BE-62A6-9A6DC7063CFC}"/>
              </a:ext>
            </a:extLst>
          </p:cNvPr>
          <p:cNvSpPr txBox="1"/>
          <p:nvPr/>
        </p:nvSpPr>
        <p:spPr>
          <a:xfrm>
            <a:off x="941767" y="5908100"/>
            <a:ext cx="9563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Helvetica" pitchFamily="2" charset="0"/>
              </a:rPr>
              <a:t>“Huge pages” used in many real systems.</a:t>
            </a:r>
          </a:p>
        </p:txBody>
      </p:sp>
    </p:spTree>
    <p:extLst>
      <p:ext uri="{BB962C8B-B14F-4D97-AF65-F5344CB8AC3E}">
        <p14:creationId xmlns:p14="http://schemas.microsoft.com/office/powerpoint/2010/main" val="2147417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" name="Shape 153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70" dirty="0"/>
              <a:t>TLB </a:t>
            </a:r>
            <a:r>
              <a:rPr lang="en-US" sz="4570" dirty="0"/>
              <a:t>Performance with </a:t>
            </a:r>
            <a:r>
              <a:rPr sz="4570" dirty="0"/>
              <a:t>Workloads</a:t>
            </a:r>
          </a:p>
        </p:txBody>
      </p:sp>
      <p:sp>
        <p:nvSpPr>
          <p:cNvPr id="1538" name="Shape 1538"/>
          <p:cNvSpPr>
            <a:spLocks noGrp="1"/>
          </p:cNvSpPr>
          <p:nvPr>
            <p:ph type="body" idx="4294967295"/>
          </p:nvPr>
        </p:nvSpPr>
        <p:spPr>
          <a:xfrm>
            <a:off x="1524000" y="1935585"/>
            <a:ext cx="8843740" cy="2577331"/>
          </a:xfrm>
          <a:prstGeom prst="rect">
            <a:avLst/>
          </a:prstGeom>
        </p:spPr>
        <p:txBody>
          <a:bodyPr/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672" dirty="0"/>
              <a:t>Sequential array accesses almost always hit in TLB</a:t>
            </a:r>
            <a:endParaRPr lang="en-US" sz="2672" dirty="0"/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461" dirty="0">
                <a:solidFill>
                  <a:schemeClr val="tx1"/>
                </a:solidFill>
              </a:rPr>
              <a:t>Very fast</a:t>
            </a:r>
            <a:r>
              <a:rPr sz="2461" dirty="0">
                <a:solidFill>
                  <a:schemeClr val="tx1"/>
                </a:solidFill>
              </a:rPr>
              <a:t>!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672" dirty="0"/>
              <a:t>What </a:t>
            </a:r>
            <a:r>
              <a:rPr lang="en-US" sz="2672" dirty="0"/>
              <a:t>access </a:t>
            </a:r>
            <a:r>
              <a:rPr sz="2672" dirty="0"/>
              <a:t>pattern </a:t>
            </a:r>
            <a:r>
              <a:rPr lang="en-US" sz="2672" dirty="0"/>
              <a:t>will</a:t>
            </a:r>
            <a:r>
              <a:rPr sz="2672" dirty="0"/>
              <a:t> be slow?</a:t>
            </a:r>
            <a:endParaRPr lang="en-US" sz="2672" dirty="0"/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461" dirty="0">
                <a:solidFill>
                  <a:schemeClr val="tx1"/>
                </a:solidFill>
              </a:rPr>
              <a:t>H</a:t>
            </a:r>
            <a:r>
              <a:rPr sz="2461" dirty="0">
                <a:solidFill>
                  <a:schemeClr val="tx1"/>
                </a:solidFill>
              </a:rPr>
              <a:t>ighly random, with no repeat accesses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" name="Shape 154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473201">
              <a:defRPr sz="6480">
                <a:solidFill>
                  <a:srgbClr val="D45954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70" dirty="0">
                <a:solidFill>
                  <a:schemeClr val="tx1"/>
                </a:solidFill>
              </a:rPr>
              <a:t>Workload </a:t>
            </a:r>
            <a:r>
              <a:rPr lang="en-US" sz="4570" dirty="0">
                <a:solidFill>
                  <a:schemeClr val="tx1"/>
                </a:solidFill>
              </a:rPr>
              <a:t>Access Patterns</a:t>
            </a:r>
            <a:endParaRPr sz="4570" dirty="0">
              <a:solidFill>
                <a:schemeClr val="tx1"/>
              </a:solidFill>
            </a:endParaRPr>
          </a:p>
        </p:txBody>
      </p:sp>
      <p:sp>
        <p:nvSpPr>
          <p:cNvPr id="1541" name="Shape 1541"/>
          <p:cNvSpPr>
            <a:spLocks noGrp="1"/>
          </p:cNvSpPr>
          <p:nvPr>
            <p:ph type="body" idx="4294967295"/>
          </p:nvPr>
        </p:nvSpPr>
        <p:spPr>
          <a:xfrm>
            <a:off x="1524000" y="1839516"/>
            <a:ext cx="3804047" cy="1725662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int sum = 0</a:t>
            </a:r>
            <a:r>
              <a:rPr lang="en-US" sz="1969" dirty="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;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for (i=0; i&lt;2048; i++) {</a:t>
            </a:r>
            <a:br>
              <a:rPr sz="1969" dirty="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sz="1969" dirty="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	sum += a[i];</a:t>
            </a:r>
            <a:endParaRPr lang="en-US" sz="1969" dirty="0">
              <a:solidFill>
                <a:srgbClr val="333333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</a:p>
        </p:txBody>
      </p:sp>
      <p:sp>
        <p:nvSpPr>
          <p:cNvPr id="1542" name="Shape 1542"/>
          <p:cNvSpPr/>
          <p:nvPr/>
        </p:nvSpPr>
        <p:spPr>
          <a:xfrm>
            <a:off x="6608331" y="1839503"/>
            <a:ext cx="3804257" cy="2654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defTabSz="398407">
              <a:spcBef>
                <a:spcPts val="2812"/>
              </a:spcBef>
              <a:defRPr sz="1800">
                <a:solidFill>
                  <a:srgbClr val="000000"/>
                </a:solidFill>
              </a:defRPr>
            </a:pPr>
            <a:r>
              <a:rPr sz="1898" dirty="0">
                <a:latin typeface="Courier"/>
                <a:ea typeface="Courier"/>
                <a:cs typeface="Courier"/>
                <a:sym typeface="Courier"/>
              </a:rPr>
              <a:t>int sum = 0;</a:t>
            </a:r>
            <a:br>
              <a:rPr sz="1898" dirty="0">
                <a:latin typeface="Courier"/>
                <a:ea typeface="Courier"/>
                <a:cs typeface="Courier"/>
                <a:sym typeface="Courier"/>
              </a:rPr>
            </a:br>
            <a:r>
              <a:rPr sz="1898" dirty="0">
                <a:latin typeface="Courier"/>
                <a:ea typeface="Courier"/>
                <a:cs typeface="Courier"/>
                <a:sym typeface="Courier"/>
              </a:rPr>
              <a:t>srand(1234);</a:t>
            </a:r>
            <a:br>
              <a:rPr sz="1898" dirty="0">
                <a:latin typeface="Courier"/>
                <a:ea typeface="Courier"/>
                <a:cs typeface="Courier"/>
                <a:sym typeface="Courier"/>
              </a:rPr>
            </a:br>
            <a:r>
              <a:rPr sz="1898" dirty="0">
                <a:latin typeface="Courier"/>
                <a:ea typeface="Courier"/>
                <a:cs typeface="Courier"/>
                <a:sym typeface="Courier"/>
              </a:rPr>
              <a:t>for (i=0; i&lt;1000; i++) {</a:t>
            </a:r>
            <a:br>
              <a:rPr sz="1898" dirty="0">
                <a:latin typeface="Courier"/>
                <a:ea typeface="Courier"/>
                <a:cs typeface="Courier"/>
                <a:sym typeface="Courier"/>
              </a:rPr>
            </a:br>
            <a:r>
              <a:rPr sz="1898" dirty="0">
                <a:latin typeface="Courier"/>
                <a:ea typeface="Courier"/>
                <a:cs typeface="Courier"/>
                <a:sym typeface="Courier"/>
              </a:rPr>
              <a:t>	sum += </a:t>
            </a:r>
            <a:r>
              <a:rPr sz="1898" dirty="0">
                <a:solidFill>
                  <a:srgbClr val="11DBE3"/>
                </a:solidFill>
                <a:latin typeface="Courier"/>
                <a:ea typeface="Courier"/>
                <a:cs typeface="Courier"/>
                <a:sym typeface="Courier"/>
              </a:rPr>
              <a:t>a[rand() % N]</a:t>
            </a:r>
            <a:r>
              <a:rPr sz="1898" dirty="0">
                <a:latin typeface="Courier"/>
                <a:ea typeface="Courier"/>
                <a:cs typeface="Courier"/>
                <a:sym typeface="Courier"/>
              </a:rPr>
              <a:t>;</a:t>
            </a:r>
            <a:br>
              <a:rPr sz="1898" dirty="0">
                <a:latin typeface="Courier"/>
                <a:ea typeface="Courier"/>
                <a:cs typeface="Courier"/>
                <a:sym typeface="Courier"/>
              </a:rPr>
            </a:br>
            <a:r>
              <a:rPr sz="1898" dirty="0">
                <a:latin typeface="Courier"/>
                <a:ea typeface="Courier"/>
                <a:cs typeface="Courier"/>
                <a:sym typeface="Courier"/>
              </a:rPr>
              <a:t>}</a:t>
            </a:r>
            <a:br>
              <a:rPr sz="1898" dirty="0">
                <a:latin typeface="Courier"/>
                <a:ea typeface="Courier"/>
                <a:cs typeface="Courier"/>
                <a:sym typeface="Courier"/>
              </a:rPr>
            </a:br>
            <a:r>
              <a:rPr sz="1898" dirty="0">
                <a:latin typeface="Courier"/>
                <a:ea typeface="Courier"/>
                <a:cs typeface="Courier"/>
                <a:sym typeface="Courier"/>
              </a:rPr>
              <a:t>srand(1234);</a:t>
            </a:r>
            <a:br>
              <a:rPr sz="1898" dirty="0">
                <a:latin typeface="Courier"/>
                <a:ea typeface="Courier"/>
                <a:cs typeface="Courier"/>
                <a:sym typeface="Courier"/>
              </a:rPr>
            </a:br>
            <a:r>
              <a:rPr sz="1898" dirty="0">
                <a:latin typeface="Courier"/>
                <a:ea typeface="Courier"/>
                <a:cs typeface="Courier"/>
                <a:sym typeface="Courier"/>
              </a:rPr>
              <a:t>for (i=0; i&lt;1000; i++) {</a:t>
            </a:r>
            <a:br>
              <a:rPr sz="1898" dirty="0">
                <a:latin typeface="Courier"/>
                <a:ea typeface="Courier"/>
                <a:cs typeface="Courier"/>
                <a:sym typeface="Courier"/>
              </a:rPr>
            </a:br>
            <a:r>
              <a:rPr sz="1898" dirty="0">
                <a:latin typeface="Courier"/>
                <a:ea typeface="Courier"/>
                <a:cs typeface="Courier"/>
                <a:sym typeface="Courier"/>
              </a:rPr>
              <a:t>	sum += </a:t>
            </a:r>
            <a:r>
              <a:rPr sz="1898" dirty="0">
                <a:solidFill>
                  <a:srgbClr val="11DBE3"/>
                </a:solidFill>
                <a:latin typeface="Courier"/>
                <a:ea typeface="Courier"/>
                <a:cs typeface="Courier"/>
                <a:sym typeface="Courier"/>
              </a:rPr>
              <a:t>a[rand() % N]</a:t>
            </a:r>
            <a:r>
              <a:rPr sz="1898" dirty="0">
                <a:latin typeface="Courier"/>
                <a:ea typeface="Courier"/>
                <a:cs typeface="Courier"/>
                <a:sym typeface="Courier"/>
              </a:rPr>
              <a:t>;</a:t>
            </a:r>
            <a:br>
              <a:rPr sz="1898" dirty="0">
                <a:latin typeface="Courier"/>
                <a:ea typeface="Courier"/>
                <a:cs typeface="Courier"/>
                <a:sym typeface="Courier"/>
              </a:rPr>
            </a:br>
            <a:r>
              <a:rPr sz="1898" dirty="0">
                <a:latin typeface="Courier"/>
                <a:ea typeface="Courier"/>
                <a:cs typeface="Courier"/>
                <a:sym typeface="Courier"/>
              </a:rPr>
              <a:t>}</a:t>
            </a:r>
          </a:p>
        </p:txBody>
      </p:sp>
      <p:sp>
        <p:nvSpPr>
          <p:cNvPr id="1543" name="Shape 1543"/>
          <p:cNvSpPr/>
          <p:nvPr/>
        </p:nvSpPr>
        <p:spPr>
          <a:xfrm>
            <a:off x="2995460" y="1486443"/>
            <a:ext cx="1247838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Workload A</a:t>
            </a:r>
          </a:p>
        </p:txBody>
      </p:sp>
      <p:sp>
        <p:nvSpPr>
          <p:cNvPr id="1544" name="Shape 1544"/>
          <p:cNvSpPr/>
          <p:nvPr/>
        </p:nvSpPr>
        <p:spPr>
          <a:xfrm>
            <a:off x="7741718" y="1518905"/>
            <a:ext cx="1260598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Workload B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" name="Shape 154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473201">
              <a:defRPr sz="6480">
                <a:solidFill>
                  <a:srgbClr val="D45954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70" dirty="0">
                <a:solidFill>
                  <a:schemeClr val="tx1"/>
                </a:solidFill>
              </a:rPr>
              <a:t>Workload </a:t>
            </a:r>
            <a:br>
              <a:rPr lang="en-US" sz="4570" dirty="0">
                <a:solidFill>
                  <a:schemeClr val="tx1"/>
                </a:solidFill>
              </a:rPr>
            </a:br>
            <a:r>
              <a:rPr lang="en-US" sz="4570" dirty="0">
                <a:solidFill>
                  <a:schemeClr val="tx1"/>
                </a:solidFill>
              </a:rPr>
              <a:t>Access Patterns</a:t>
            </a:r>
            <a:endParaRPr sz="4570" dirty="0">
              <a:solidFill>
                <a:schemeClr val="tx1"/>
              </a:solidFill>
            </a:endParaRPr>
          </a:p>
        </p:txBody>
      </p:sp>
      <p:sp>
        <p:nvSpPr>
          <p:cNvPr id="1541" name="Shape 1541"/>
          <p:cNvSpPr>
            <a:spLocks noGrp="1"/>
          </p:cNvSpPr>
          <p:nvPr>
            <p:ph type="body" idx="4294967295"/>
          </p:nvPr>
        </p:nvSpPr>
        <p:spPr>
          <a:xfrm>
            <a:off x="1218042" y="2649742"/>
            <a:ext cx="3804047" cy="1725662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int sum = 0</a:t>
            </a:r>
            <a:r>
              <a:rPr lang="en-US" sz="1969" dirty="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;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for (i=0; i&lt;2048; i++) {</a:t>
            </a:r>
            <a:br>
              <a:rPr sz="1969" dirty="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sz="1969" dirty="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	sum += a[i];</a:t>
            </a:r>
            <a:endParaRPr lang="en-US" sz="1969" dirty="0">
              <a:solidFill>
                <a:srgbClr val="333333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</a:p>
        </p:txBody>
      </p:sp>
      <p:sp>
        <p:nvSpPr>
          <p:cNvPr id="1543" name="Shape 1543"/>
          <p:cNvSpPr/>
          <p:nvPr/>
        </p:nvSpPr>
        <p:spPr>
          <a:xfrm>
            <a:off x="2689502" y="2305357"/>
            <a:ext cx="1171984" cy="3317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687" dirty="0">
                <a:latin typeface="Arial" panose="020B0604020202020204" pitchFamily="34" charset="0"/>
                <a:cs typeface="Arial" panose="020B0604020202020204" pitchFamily="34" charset="0"/>
              </a:rPr>
              <a:t>Workload A</a:t>
            </a:r>
          </a:p>
        </p:txBody>
      </p:sp>
      <p:sp>
        <p:nvSpPr>
          <p:cNvPr id="7" name="Shape 1546">
            <a:extLst>
              <a:ext uri="{FF2B5EF4-FFF2-40B4-BE49-F238E27FC236}">
                <a16:creationId xmlns:a16="http://schemas.microsoft.com/office/drawing/2014/main" id="{118D7042-6218-2D4B-A3D2-914C285912C8}"/>
              </a:ext>
            </a:extLst>
          </p:cNvPr>
          <p:cNvSpPr/>
          <p:nvPr/>
        </p:nvSpPr>
        <p:spPr>
          <a:xfrm>
            <a:off x="6136704" y="6330621"/>
            <a:ext cx="3429859" cy="1"/>
          </a:xfrm>
          <a:prstGeom prst="line">
            <a:avLst/>
          </a:prstGeom>
          <a:ln w="508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8" name="Shape 1547">
            <a:extLst>
              <a:ext uri="{FF2B5EF4-FFF2-40B4-BE49-F238E27FC236}">
                <a16:creationId xmlns:a16="http://schemas.microsoft.com/office/drawing/2014/main" id="{34877C73-86BD-D84A-B34A-23C803429551}"/>
              </a:ext>
            </a:extLst>
          </p:cNvPr>
          <p:cNvSpPr/>
          <p:nvPr/>
        </p:nvSpPr>
        <p:spPr>
          <a:xfrm flipV="1">
            <a:off x="6136704" y="2827138"/>
            <a:ext cx="1" cy="3503482"/>
          </a:xfrm>
          <a:prstGeom prst="line">
            <a:avLst/>
          </a:prstGeom>
          <a:ln w="508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9" name="Shape 1548">
            <a:extLst>
              <a:ext uri="{FF2B5EF4-FFF2-40B4-BE49-F238E27FC236}">
                <a16:creationId xmlns:a16="http://schemas.microsoft.com/office/drawing/2014/main" id="{F74FA07F-598F-8049-819F-2549D21FA8EB}"/>
              </a:ext>
            </a:extLst>
          </p:cNvPr>
          <p:cNvSpPr/>
          <p:nvPr/>
        </p:nvSpPr>
        <p:spPr>
          <a:xfrm>
            <a:off x="7611561" y="6386901"/>
            <a:ext cx="479294" cy="3317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687" dirty="0"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</a:p>
        </p:txBody>
      </p:sp>
      <p:sp>
        <p:nvSpPr>
          <p:cNvPr id="10" name="Shape 1549">
            <a:extLst>
              <a:ext uri="{FF2B5EF4-FFF2-40B4-BE49-F238E27FC236}">
                <a16:creationId xmlns:a16="http://schemas.microsoft.com/office/drawing/2014/main" id="{589DB74B-10ED-8849-A353-6FE6FF56139B}"/>
              </a:ext>
            </a:extLst>
          </p:cNvPr>
          <p:cNvSpPr/>
          <p:nvPr/>
        </p:nvSpPr>
        <p:spPr>
          <a:xfrm rot="16200513">
            <a:off x="5416543" y="4413003"/>
            <a:ext cx="839971" cy="3317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687" dirty="0">
                <a:latin typeface="Arial" panose="020B0604020202020204" pitchFamily="34" charset="0"/>
                <a:cs typeface="Arial" panose="020B0604020202020204" pitchFamily="34" charset="0"/>
              </a:rPr>
              <a:t>address</a:t>
            </a:r>
          </a:p>
        </p:txBody>
      </p:sp>
      <p:sp>
        <p:nvSpPr>
          <p:cNvPr id="11" name="Shape 1550">
            <a:extLst>
              <a:ext uri="{FF2B5EF4-FFF2-40B4-BE49-F238E27FC236}">
                <a16:creationId xmlns:a16="http://schemas.microsoft.com/office/drawing/2014/main" id="{AD53FF3D-4D8B-5C44-BACD-F2383A81D005}"/>
              </a:ext>
            </a:extLst>
          </p:cNvPr>
          <p:cNvSpPr/>
          <p:nvPr/>
        </p:nvSpPr>
        <p:spPr>
          <a:xfrm>
            <a:off x="6903175" y="2368541"/>
            <a:ext cx="2062356" cy="3317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687" dirty="0">
                <a:latin typeface="Arial" panose="020B0604020202020204" pitchFamily="34" charset="0"/>
                <a:cs typeface="Arial" panose="020B0604020202020204" pitchFamily="34" charset="0"/>
              </a:rPr>
              <a:t>Sequential Accesses</a:t>
            </a:r>
            <a:endParaRPr sz="1687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Shape 1551">
            <a:extLst>
              <a:ext uri="{FF2B5EF4-FFF2-40B4-BE49-F238E27FC236}">
                <a16:creationId xmlns:a16="http://schemas.microsoft.com/office/drawing/2014/main" id="{2F04ED78-43D0-4C4A-A100-154E6EC37026}"/>
              </a:ext>
            </a:extLst>
          </p:cNvPr>
          <p:cNvSpPr/>
          <p:nvPr/>
        </p:nvSpPr>
        <p:spPr>
          <a:xfrm>
            <a:off x="6333482" y="5792983"/>
            <a:ext cx="319655" cy="319654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3" name="Shape 1552">
            <a:extLst>
              <a:ext uri="{FF2B5EF4-FFF2-40B4-BE49-F238E27FC236}">
                <a16:creationId xmlns:a16="http://schemas.microsoft.com/office/drawing/2014/main" id="{1E917088-CBC6-0145-9C3F-E772CAB3F968}"/>
              </a:ext>
            </a:extLst>
          </p:cNvPr>
          <p:cNvSpPr/>
          <p:nvPr/>
        </p:nvSpPr>
        <p:spPr>
          <a:xfrm>
            <a:off x="6658623" y="5484060"/>
            <a:ext cx="319654" cy="319654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4" name="Shape 1553">
            <a:extLst>
              <a:ext uri="{FF2B5EF4-FFF2-40B4-BE49-F238E27FC236}">
                <a16:creationId xmlns:a16="http://schemas.microsoft.com/office/drawing/2014/main" id="{C46263CD-C619-6348-99D2-349B92AB083D}"/>
              </a:ext>
            </a:extLst>
          </p:cNvPr>
          <p:cNvSpPr/>
          <p:nvPr/>
        </p:nvSpPr>
        <p:spPr>
          <a:xfrm>
            <a:off x="6985350" y="5150044"/>
            <a:ext cx="319655" cy="319654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5" name="Shape 1554">
            <a:extLst>
              <a:ext uri="{FF2B5EF4-FFF2-40B4-BE49-F238E27FC236}">
                <a16:creationId xmlns:a16="http://schemas.microsoft.com/office/drawing/2014/main" id="{C4BBCAD6-28A0-E541-A3C1-0B83BCEEE697}"/>
              </a:ext>
            </a:extLst>
          </p:cNvPr>
          <p:cNvSpPr/>
          <p:nvPr/>
        </p:nvSpPr>
        <p:spPr>
          <a:xfrm>
            <a:off x="7310491" y="4841124"/>
            <a:ext cx="319654" cy="319654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6" name="Shape 1555">
            <a:extLst>
              <a:ext uri="{FF2B5EF4-FFF2-40B4-BE49-F238E27FC236}">
                <a16:creationId xmlns:a16="http://schemas.microsoft.com/office/drawing/2014/main" id="{8590F3C1-4A38-5843-9C49-07FE6D6702B8}"/>
              </a:ext>
            </a:extLst>
          </p:cNvPr>
          <p:cNvSpPr/>
          <p:nvPr/>
        </p:nvSpPr>
        <p:spPr>
          <a:xfrm>
            <a:off x="8176336" y="3989852"/>
            <a:ext cx="319654" cy="319655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7" name="Shape 1556">
            <a:extLst>
              <a:ext uri="{FF2B5EF4-FFF2-40B4-BE49-F238E27FC236}">
                <a16:creationId xmlns:a16="http://schemas.microsoft.com/office/drawing/2014/main" id="{D10FF546-0CCD-A142-B1CD-5157E4C63274}"/>
              </a:ext>
            </a:extLst>
          </p:cNvPr>
          <p:cNvSpPr/>
          <p:nvPr/>
        </p:nvSpPr>
        <p:spPr>
          <a:xfrm>
            <a:off x="8501477" y="3680931"/>
            <a:ext cx="319655" cy="319655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8" name="Shape 1557">
            <a:extLst>
              <a:ext uri="{FF2B5EF4-FFF2-40B4-BE49-F238E27FC236}">
                <a16:creationId xmlns:a16="http://schemas.microsoft.com/office/drawing/2014/main" id="{FF6D9507-6B94-A44D-94F8-872A01AB8B47}"/>
              </a:ext>
            </a:extLst>
          </p:cNvPr>
          <p:cNvSpPr/>
          <p:nvPr/>
        </p:nvSpPr>
        <p:spPr>
          <a:xfrm>
            <a:off x="8828203" y="3346915"/>
            <a:ext cx="319654" cy="319655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9" name="Shape 1558">
            <a:extLst>
              <a:ext uri="{FF2B5EF4-FFF2-40B4-BE49-F238E27FC236}">
                <a16:creationId xmlns:a16="http://schemas.microsoft.com/office/drawing/2014/main" id="{7DD13BA3-2B2B-EA49-A4C8-E8CBC6461336}"/>
              </a:ext>
            </a:extLst>
          </p:cNvPr>
          <p:cNvSpPr/>
          <p:nvPr/>
        </p:nvSpPr>
        <p:spPr>
          <a:xfrm>
            <a:off x="9153343" y="3037993"/>
            <a:ext cx="319655" cy="319655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20" name="Shape 1572">
            <a:extLst>
              <a:ext uri="{FF2B5EF4-FFF2-40B4-BE49-F238E27FC236}">
                <a16:creationId xmlns:a16="http://schemas.microsoft.com/office/drawing/2014/main" id="{45706827-DDFE-6A4E-89E5-D57CBC655D83}"/>
              </a:ext>
            </a:extLst>
          </p:cNvPr>
          <p:cNvSpPr/>
          <p:nvPr/>
        </p:nvSpPr>
        <p:spPr>
          <a:xfrm>
            <a:off x="7795462" y="4375404"/>
            <a:ext cx="184342" cy="266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266" dirty="0"/>
              <a:t>…</a:t>
            </a:r>
          </a:p>
        </p:txBody>
      </p:sp>
      <p:sp>
        <p:nvSpPr>
          <p:cNvPr id="21" name="Shape 1631">
            <a:extLst>
              <a:ext uri="{FF2B5EF4-FFF2-40B4-BE49-F238E27FC236}">
                <a16:creationId xmlns:a16="http://schemas.microsoft.com/office/drawing/2014/main" id="{1EA373F0-C25C-F14F-BA51-F981B5A60623}"/>
              </a:ext>
            </a:extLst>
          </p:cNvPr>
          <p:cNvSpPr/>
          <p:nvPr/>
        </p:nvSpPr>
        <p:spPr>
          <a:xfrm>
            <a:off x="7154834" y="1914145"/>
            <a:ext cx="1522850" cy="3317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b="1">
                <a:solidFill>
                  <a:srgbClr val="971817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687" dirty="0"/>
              <a:t>Spatial Locality</a:t>
            </a:r>
          </a:p>
        </p:txBody>
      </p:sp>
    </p:spTree>
    <p:extLst>
      <p:ext uri="{BB962C8B-B14F-4D97-AF65-F5344CB8AC3E}">
        <p14:creationId xmlns:p14="http://schemas.microsoft.com/office/powerpoint/2010/main" val="2107353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9" name="Shape 1559"/>
          <p:cNvSpPr/>
          <p:nvPr/>
        </p:nvSpPr>
        <p:spPr>
          <a:xfrm>
            <a:off x="6681940" y="6171479"/>
            <a:ext cx="3429859" cy="1"/>
          </a:xfrm>
          <a:prstGeom prst="line">
            <a:avLst/>
          </a:prstGeom>
          <a:ln w="508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560" name="Shape 1560"/>
          <p:cNvSpPr/>
          <p:nvPr/>
        </p:nvSpPr>
        <p:spPr>
          <a:xfrm flipV="1">
            <a:off x="6681940" y="2667996"/>
            <a:ext cx="1" cy="3503482"/>
          </a:xfrm>
          <a:prstGeom prst="line">
            <a:avLst/>
          </a:prstGeom>
          <a:ln w="508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561" name="Shape 1561"/>
          <p:cNvSpPr/>
          <p:nvPr/>
        </p:nvSpPr>
        <p:spPr>
          <a:xfrm>
            <a:off x="8156797" y="6227758"/>
            <a:ext cx="479294" cy="3317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687" dirty="0"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</a:p>
        </p:txBody>
      </p:sp>
      <p:sp>
        <p:nvSpPr>
          <p:cNvPr id="1562" name="Shape 1562"/>
          <p:cNvSpPr/>
          <p:nvPr/>
        </p:nvSpPr>
        <p:spPr>
          <a:xfrm rot="16200513">
            <a:off x="5961779" y="4253861"/>
            <a:ext cx="839971" cy="3317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687" dirty="0">
                <a:latin typeface="Arial" panose="020B0604020202020204" pitchFamily="34" charset="0"/>
                <a:cs typeface="Arial" panose="020B0604020202020204" pitchFamily="34" charset="0"/>
              </a:rPr>
              <a:t>address</a:t>
            </a:r>
          </a:p>
        </p:txBody>
      </p:sp>
      <p:sp>
        <p:nvSpPr>
          <p:cNvPr id="1563" name="Shape 1563"/>
          <p:cNvSpPr/>
          <p:nvPr/>
        </p:nvSpPr>
        <p:spPr>
          <a:xfrm>
            <a:off x="7073646" y="2209399"/>
            <a:ext cx="4518157" cy="3317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687" dirty="0">
                <a:latin typeface="Arial" panose="020B0604020202020204" pitchFamily="34" charset="0"/>
                <a:cs typeface="Arial" panose="020B0604020202020204" pitchFamily="34" charset="0"/>
              </a:rPr>
              <a:t>Repeated Accesses (even if random locations)</a:t>
            </a:r>
            <a:endParaRPr sz="1687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64" name="Shape 1564"/>
          <p:cNvSpPr/>
          <p:nvPr/>
        </p:nvSpPr>
        <p:spPr>
          <a:xfrm>
            <a:off x="6878719" y="3490715"/>
            <a:ext cx="319655" cy="319654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565" name="Shape 1565"/>
          <p:cNvSpPr/>
          <p:nvPr/>
        </p:nvSpPr>
        <p:spPr>
          <a:xfrm>
            <a:off x="7203859" y="5503512"/>
            <a:ext cx="319655" cy="319654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566" name="Shape 1566"/>
          <p:cNvSpPr/>
          <p:nvPr/>
        </p:nvSpPr>
        <p:spPr>
          <a:xfrm>
            <a:off x="7530585" y="4455121"/>
            <a:ext cx="319655" cy="319654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567" name="Shape 1567"/>
          <p:cNvSpPr/>
          <p:nvPr/>
        </p:nvSpPr>
        <p:spPr>
          <a:xfrm>
            <a:off x="7855726" y="2806746"/>
            <a:ext cx="319655" cy="319654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568" name="Shape 1568"/>
          <p:cNvSpPr/>
          <p:nvPr/>
        </p:nvSpPr>
        <p:spPr>
          <a:xfrm>
            <a:off x="8932546" y="3490715"/>
            <a:ext cx="319655" cy="319654"/>
          </a:xfrm>
          <a:prstGeom prst="rect">
            <a:avLst/>
          </a:prstGeom>
          <a:solidFill>
            <a:srgbClr val="00397A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569" name="Shape 1569"/>
          <p:cNvSpPr/>
          <p:nvPr/>
        </p:nvSpPr>
        <p:spPr>
          <a:xfrm>
            <a:off x="9257687" y="5503512"/>
            <a:ext cx="319655" cy="319654"/>
          </a:xfrm>
          <a:prstGeom prst="rect">
            <a:avLst/>
          </a:prstGeom>
          <a:solidFill>
            <a:srgbClr val="00397A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570" name="Shape 1570"/>
          <p:cNvSpPr/>
          <p:nvPr/>
        </p:nvSpPr>
        <p:spPr>
          <a:xfrm>
            <a:off x="9584413" y="4455121"/>
            <a:ext cx="319655" cy="319654"/>
          </a:xfrm>
          <a:prstGeom prst="rect">
            <a:avLst/>
          </a:prstGeom>
          <a:solidFill>
            <a:srgbClr val="00397A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571" name="Shape 1571"/>
          <p:cNvSpPr/>
          <p:nvPr/>
        </p:nvSpPr>
        <p:spPr>
          <a:xfrm>
            <a:off x="9909554" y="2806746"/>
            <a:ext cx="319655" cy="319654"/>
          </a:xfrm>
          <a:prstGeom prst="rect">
            <a:avLst/>
          </a:prstGeom>
          <a:solidFill>
            <a:srgbClr val="00397A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573" name="Shape 1573"/>
          <p:cNvSpPr/>
          <p:nvPr/>
        </p:nvSpPr>
        <p:spPr>
          <a:xfrm>
            <a:off x="8490584" y="4216262"/>
            <a:ext cx="184342" cy="266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266" dirty="0"/>
              <a:t>…</a:t>
            </a:r>
          </a:p>
        </p:txBody>
      </p:sp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570" dirty="0"/>
              <a:t>Workload </a:t>
            </a:r>
            <a:br>
              <a:rPr lang="en-US" sz="4570" dirty="0"/>
            </a:br>
            <a:r>
              <a:rPr lang="en-US" sz="4570" dirty="0"/>
              <a:t>Access Patterns</a:t>
            </a:r>
          </a:p>
        </p:txBody>
      </p:sp>
      <p:sp>
        <p:nvSpPr>
          <p:cNvPr id="32" name="Shape 1632"/>
          <p:cNvSpPr/>
          <p:nvPr/>
        </p:nvSpPr>
        <p:spPr>
          <a:xfrm>
            <a:off x="7512787" y="1755002"/>
            <a:ext cx="1750540" cy="3317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b="1">
                <a:solidFill>
                  <a:srgbClr val="971817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687" dirty="0"/>
              <a:t>Temporal Locality</a:t>
            </a:r>
          </a:p>
        </p:txBody>
      </p:sp>
      <p:sp>
        <p:nvSpPr>
          <p:cNvPr id="33" name="Shape 1542">
            <a:extLst>
              <a:ext uri="{FF2B5EF4-FFF2-40B4-BE49-F238E27FC236}">
                <a16:creationId xmlns:a16="http://schemas.microsoft.com/office/drawing/2014/main" id="{FC7DA499-A007-C046-BADF-B92F5B66A189}"/>
              </a:ext>
            </a:extLst>
          </p:cNvPr>
          <p:cNvSpPr/>
          <p:nvPr/>
        </p:nvSpPr>
        <p:spPr>
          <a:xfrm>
            <a:off x="1694597" y="2572531"/>
            <a:ext cx="3804257" cy="2654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defTabSz="398407">
              <a:spcBef>
                <a:spcPts val="2812"/>
              </a:spcBef>
              <a:defRPr sz="1800">
                <a:solidFill>
                  <a:srgbClr val="000000"/>
                </a:solidFill>
              </a:defRPr>
            </a:pPr>
            <a:r>
              <a:rPr sz="1898" dirty="0">
                <a:latin typeface="Courier"/>
                <a:ea typeface="Courier"/>
                <a:cs typeface="Courier"/>
                <a:sym typeface="Courier"/>
              </a:rPr>
              <a:t>int sum = 0;</a:t>
            </a:r>
            <a:br>
              <a:rPr sz="1898" dirty="0">
                <a:latin typeface="Courier"/>
                <a:ea typeface="Courier"/>
                <a:cs typeface="Courier"/>
                <a:sym typeface="Courier"/>
              </a:rPr>
            </a:br>
            <a:r>
              <a:rPr sz="1898" dirty="0">
                <a:latin typeface="Courier"/>
                <a:ea typeface="Courier"/>
                <a:cs typeface="Courier"/>
                <a:sym typeface="Courier"/>
              </a:rPr>
              <a:t>srand(1234);</a:t>
            </a:r>
            <a:br>
              <a:rPr sz="1898" dirty="0">
                <a:latin typeface="Courier"/>
                <a:ea typeface="Courier"/>
                <a:cs typeface="Courier"/>
                <a:sym typeface="Courier"/>
              </a:rPr>
            </a:br>
            <a:r>
              <a:rPr sz="1898" dirty="0">
                <a:latin typeface="Courier"/>
                <a:ea typeface="Courier"/>
                <a:cs typeface="Courier"/>
                <a:sym typeface="Courier"/>
              </a:rPr>
              <a:t>for (i=0; i&lt;1000; i++) {</a:t>
            </a:r>
            <a:br>
              <a:rPr sz="1898" dirty="0">
                <a:latin typeface="Courier"/>
                <a:ea typeface="Courier"/>
                <a:cs typeface="Courier"/>
                <a:sym typeface="Courier"/>
              </a:rPr>
            </a:br>
            <a:r>
              <a:rPr sz="1898" dirty="0">
                <a:latin typeface="Courier"/>
                <a:ea typeface="Courier"/>
                <a:cs typeface="Courier"/>
                <a:sym typeface="Courier"/>
              </a:rPr>
              <a:t>	sum += </a:t>
            </a:r>
            <a:r>
              <a:rPr sz="1898" dirty="0">
                <a:solidFill>
                  <a:srgbClr val="11DBE3"/>
                </a:solidFill>
                <a:latin typeface="Courier"/>
                <a:ea typeface="Courier"/>
                <a:cs typeface="Courier"/>
                <a:sym typeface="Courier"/>
              </a:rPr>
              <a:t>a[rand() % N]</a:t>
            </a:r>
            <a:r>
              <a:rPr sz="1898" dirty="0">
                <a:latin typeface="Courier"/>
                <a:ea typeface="Courier"/>
                <a:cs typeface="Courier"/>
                <a:sym typeface="Courier"/>
              </a:rPr>
              <a:t>;</a:t>
            </a:r>
            <a:br>
              <a:rPr sz="1898" dirty="0">
                <a:latin typeface="Courier"/>
                <a:ea typeface="Courier"/>
                <a:cs typeface="Courier"/>
                <a:sym typeface="Courier"/>
              </a:rPr>
            </a:br>
            <a:r>
              <a:rPr sz="1898" dirty="0">
                <a:latin typeface="Courier"/>
                <a:ea typeface="Courier"/>
                <a:cs typeface="Courier"/>
                <a:sym typeface="Courier"/>
              </a:rPr>
              <a:t>}</a:t>
            </a:r>
            <a:br>
              <a:rPr sz="1898" dirty="0">
                <a:latin typeface="Courier"/>
                <a:ea typeface="Courier"/>
                <a:cs typeface="Courier"/>
                <a:sym typeface="Courier"/>
              </a:rPr>
            </a:br>
            <a:r>
              <a:rPr sz="1898" dirty="0">
                <a:latin typeface="Courier"/>
                <a:ea typeface="Courier"/>
                <a:cs typeface="Courier"/>
                <a:sym typeface="Courier"/>
              </a:rPr>
              <a:t>srand(1234);</a:t>
            </a:r>
            <a:br>
              <a:rPr sz="1898" dirty="0">
                <a:latin typeface="Courier"/>
                <a:ea typeface="Courier"/>
                <a:cs typeface="Courier"/>
                <a:sym typeface="Courier"/>
              </a:rPr>
            </a:br>
            <a:r>
              <a:rPr sz="1898" dirty="0">
                <a:latin typeface="Courier"/>
                <a:ea typeface="Courier"/>
                <a:cs typeface="Courier"/>
                <a:sym typeface="Courier"/>
              </a:rPr>
              <a:t>for (i=0; i&lt;1000; i++) {</a:t>
            </a:r>
            <a:br>
              <a:rPr sz="1898" dirty="0">
                <a:latin typeface="Courier"/>
                <a:ea typeface="Courier"/>
                <a:cs typeface="Courier"/>
                <a:sym typeface="Courier"/>
              </a:rPr>
            </a:br>
            <a:r>
              <a:rPr sz="1898" dirty="0">
                <a:latin typeface="Courier"/>
                <a:ea typeface="Courier"/>
                <a:cs typeface="Courier"/>
                <a:sym typeface="Courier"/>
              </a:rPr>
              <a:t>	sum += </a:t>
            </a:r>
            <a:r>
              <a:rPr sz="1898" dirty="0">
                <a:solidFill>
                  <a:srgbClr val="11DBE3"/>
                </a:solidFill>
                <a:latin typeface="Courier"/>
                <a:ea typeface="Courier"/>
                <a:cs typeface="Courier"/>
                <a:sym typeface="Courier"/>
              </a:rPr>
              <a:t>a[rand() % N]</a:t>
            </a:r>
            <a:r>
              <a:rPr sz="1898" dirty="0">
                <a:latin typeface="Courier"/>
                <a:ea typeface="Courier"/>
                <a:cs typeface="Courier"/>
                <a:sym typeface="Courier"/>
              </a:rPr>
              <a:t>;</a:t>
            </a:r>
            <a:br>
              <a:rPr sz="1898" dirty="0">
                <a:latin typeface="Courier"/>
                <a:ea typeface="Courier"/>
                <a:cs typeface="Courier"/>
                <a:sym typeface="Courier"/>
              </a:rPr>
            </a:br>
            <a:r>
              <a:rPr sz="1898" dirty="0">
                <a:latin typeface="Courier"/>
                <a:ea typeface="Courier"/>
                <a:cs typeface="Courier"/>
                <a:sym typeface="Courier"/>
              </a:rPr>
              <a:t>}</a:t>
            </a:r>
          </a:p>
        </p:txBody>
      </p:sp>
      <p:sp>
        <p:nvSpPr>
          <p:cNvPr id="34" name="Shape 1544">
            <a:extLst>
              <a:ext uri="{FF2B5EF4-FFF2-40B4-BE49-F238E27FC236}">
                <a16:creationId xmlns:a16="http://schemas.microsoft.com/office/drawing/2014/main" id="{89938E30-81F1-8D4C-85A6-BF0B525245FD}"/>
              </a:ext>
            </a:extLst>
          </p:cNvPr>
          <p:cNvSpPr/>
          <p:nvPr/>
        </p:nvSpPr>
        <p:spPr>
          <a:xfrm>
            <a:off x="2182881" y="2086756"/>
            <a:ext cx="1183911" cy="3317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687" dirty="0">
                <a:latin typeface="Arial" panose="020B0604020202020204" pitchFamily="34" charset="0"/>
                <a:cs typeface="Arial" panose="020B0604020202020204" pitchFamily="34" charset="0"/>
              </a:rPr>
              <a:t>Workload B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4" grpId="0" animBg="1"/>
      <p:bldP spid="1565" grpId="0" animBg="1"/>
      <p:bldP spid="1566" grpId="0" animBg="1"/>
      <p:bldP spid="1567" grpId="0" animBg="1"/>
      <p:bldP spid="1568" grpId="0" animBg="1"/>
      <p:bldP spid="1569" grpId="0" animBg="1"/>
      <p:bldP spid="1570" grpId="0" animBg="1"/>
      <p:bldP spid="157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7" name="Shape 163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800" dirty="0"/>
              <a:t>Workload Locality</a:t>
            </a:r>
          </a:p>
        </p:txBody>
      </p:sp>
      <p:sp>
        <p:nvSpPr>
          <p:cNvPr id="1638" name="Shape 1638"/>
          <p:cNvSpPr>
            <a:spLocks noGrp="1"/>
          </p:cNvSpPr>
          <p:nvPr>
            <p:ph type="body" idx="4294967295"/>
          </p:nvPr>
        </p:nvSpPr>
        <p:spPr>
          <a:xfrm>
            <a:off x="1811424" y="1831578"/>
            <a:ext cx="8569151" cy="4661297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180" b="1" dirty="0">
                <a:latin typeface="Helvetica"/>
                <a:ea typeface="Helvetica"/>
                <a:cs typeface="Helvetica"/>
                <a:sym typeface="Helvetica"/>
              </a:rPr>
              <a:t>Spatial Locality</a:t>
            </a:r>
            <a:r>
              <a:rPr sz="2180" dirty="0"/>
              <a:t>: future access will be to nearby addresses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180" b="1" dirty="0">
                <a:latin typeface="Helvetica"/>
                <a:ea typeface="Helvetica"/>
                <a:cs typeface="Helvetica"/>
                <a:sym typeface="Helvetica"/>
              </a:rPr>
              <a:t>Temporal Locality</a:t>
            </a:r>
            <a:r>
              <a:rPr sz="2180" dirty="0"/>
              <a:t>: future access will be repeats to the same data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180" dirty="0"/>
              <a:t>What TLB characteristics are best for each type?</a:t>
            </a:r>
            <a:endParaRPr lang="en-US" sz="2180" dirty="0"/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lang="en-US" sz="2180" dirty="0"/>
              <a:t>Spatial: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1969" dirty="0"/>
              <a:t>Access same page repeatedly; need same VPN </a:t>
            </a:r>
            <a:r>
              <a:rPr lang="en-US" sz="1969" dirty="0">
                <a:sym typeface="Wingdings" pitchFamily="2" charset="2"/>
              </a:rPr>
              <a:t></a:t>
            </a:r>
            <a:r>
              <a:rPr lang="en-US" sz="1969" dirty="0"/>
              <a:t> PFN translation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1969" dirty="0"/>
              <a:t>Same TLB entry re-used</a:t>
            </a:r>
          </a:p>
          <a:p>
            <a:pPr>
              <a:buNone/>
              <a:defRPr sz="1800">
                <a:solidFill>
                  <a:srgbClr val="000000"/>
                </a:solidFill>
              </a:defRPr>
            </a:pPr>
            <a:r>
              <a:rPr lang="en-US" sz="2180" dirty="0"/>
              <a:t>Temporal: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1969" dirty="0"/>
              <a:t>Access same address near in future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1969" dirty="0"/>
              <a:t>Same TLB entry re-used in near future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1969" dirty="0"/>
              <a:t>How near in future?  How many TLB entries are there?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C8E33-C1F5-DA89-85D4-F67F23312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Differentiating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F0436-83E8-ECA7-A1AC-DA8C5C3D3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far, we assumed VPNs are unique. They are not (across multiple processes)!</a:t>
            </a:r>
          </a:p>
          <a:p>
            <a:r>
              <a:rPr lang="en-US" dirty="0"/>
              <a:t>Option 1: Flush TLBs upon every context switch (valid = 0)</a:t>
            </a:r>
          </a:p>
          <a:p>
            <a:pPr lvl="1"/>
            <a:r>
              <a:rPr lang="en-US" dirty="0"/>
              <a:t>Problem: poor performance after each context switch</a:t>
            </a:r>
          </a:p>
          <a:p>
            <a:r>
              <a:rPr lang="en-US" dirty="0"/>
              <a:t>Option 2: Attach “address space identifier” to TLB entry</a:t>
            </a:r>
          </a:p>
        </p:txBody>
      </p:sp>
      <p:pic>
        <p:nvPicPr>
          <p:cNvPr id="5" name="Picture 4" descr="A table with numbers and symbols&#10;&#10;Description automatically generated">
            <a:extLst>
              <a:ext uri="{FF2B5EF4-FFF2-40B4-BE49-F238E27FC236}">
                <a16:creationId xmlns:a16="http://schemas.microsoft.com/office/drawing/2014/main" id="{2C784BBC-BC6F-C4A4-AD69-F0E274D5D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153698"/>
            <a:ext cx="4682389" cy="2159000"/>
          </a:xfrm>
          <a:prstGeom prst="rect">
            <a:avLst/>
          </a:prstGeom>
        </p:spPr>
      </p:pic>
      <p:pic>
        <p:nvPicPr>
          <p:cNvPr id="7" name="Picture 6" descr="A table with black text&#10;&#10;Description automatically generated">
            <a:extLst>
              <a:ext uri="{FF2B5EF4-FFF2-40B4-BE49-F238E27FC236}">
                <a16:creationId xmlns:a16="http://schemas.microsoft.com/office/drawing/2014/main" id="{4A97C556-BE65-279C-214A-AB2C6E29E3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7099" y="4153698"/>
            <a:ext cx="5757019" cy="2175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910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full system with TLBs</a:t>
            </a:r>
          </a:p>
        </p:txBody>
      </p:sp>
      <p:sp>
        <p:nvSpPr>
          <p:cNvPr id="703" name="Shape 703"/>
          <p:cNvSpPr>
            <a:spLocks noGrp="1"/>
          </p:cNvSpPr>
          <p:nvPr>
            <p:ph type="body" idx="4294967295"/>
          </p:nvPr>
        </p:nvSpPr>
        <p:spPr>
          <a:xfrm>
            <a:off x="838200" y="1385198"/>
            <a:ext cx="8920758" cy="1074908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lang="en-US" sz="2400" dirty="0"/>
              <a:t>On TLB miss: l</a:t>
            </a:r>
            <a:r>
              <a:rPr sz="2400" dirty="0"/>
              <a:t>ookups </a:t>
            </a:r>
            <a:r>
              <a:rPr lang="en-US" sz="2400" dirty="0"/>
              <a:t>with</a:t>
            </a:r>
            <a:r>
              <a:rPr sz="2400" dirty="0"/>
              <a:t> </a:t>
            </a:r>
            <a:r>
              <a:rPr lang="en-US" sz="2400" dirty="0"/>
              <a:t>more</a:t>
            </a:r>
            <a:r>
              <a:rPr sz="2400" dirty="0"/>
              <a:t> </a:t>
            </a:r>
            <a:r>
              <a:rPr lang="en-US" sz="2400" dirty="0"/>
              <a:t>paging </a:t>
            </a:r>
            <a:r>
              <a:rPr sz="2400" dirty="0"/>
              <a:t>levels more expensive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400" dirty="0"/>
              <a:t>How much does a miss cost?  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2376097"/>
            <a:ext cx="996215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800" baseline="30000" dirty="0">
                <a:latin typeface="Arial" panose="020B0604020202020204" pitchFamily="34" charset="0"/>
                <a:cs typeface="Arial" panose="020B0604020202020204" pitchFamily="34" charset="0"/>
              </a:rPr>
              <a:t>Assume 3-level page table, 256-byte pages, 16-bit addresses</a:t>
            </a:r>
          </a:p>
          <a:p>
            <a:pPr algn="l"/>
            <a:r>
              <a:rPr lang="en-US" sz="2800" baseline="30000" dirty="0">
                <a:latin typeface="Arial" panose="020B0604020202020204" pitchFamily="34" charset="0"/>
                <a:cs typeface="Arial" panose="020B0604020202020204" pitchFamily="34" charset="0"/>
              </a:rPr>
              <a:t>Assume ASID of current process is 211</a:t>
            </a:r>
          </a:p>
          <a:p>
            <a:pPr algn="l"/>
            <a:r>
              <a:rPr lang="en-US" sz="2800" baseline="30000" dirty="0">
                <a:latin typeface="Arial" panose="020B0604020202020204" pitchFamily="34" charset="0"/>
                <a:cs typeface="Arial" panose="020B0604020202020204" pitchFamily="34" charset="0"/>
              </a:rPr>
              <a:t>How many physical accesses for each instruction?</a:t>
            </a:r>
          </a:p>
          <a:p>
            <a:pPr algn="l">
              <a:lnSpc>
                <a:spcPct val="150000"/>
              </a:lnSpc>
            </a:pPr>
            <a:r>
              <a:rPr lang="en-US" sz="2800" baseline="30000" dirty="0">
                <a:latin typeface="Arial" panose="020B0604020202020204" pitchFamily="34" charset="0"/>
                <a:cs typeface="Arial" panose="020B0604020202020204" pitchFamily="34" charset="0"/>
              </a:rPr>
              <a:t>(a) 0xAA10: </a:t>
            </a:r>
            <a:r>
              <a:rPr lang="en-US" sz="2800" baseline="30000" dirty="0" err="1">
                <a:latin typeface="Arial" panose="020B0604020202020204" pitchFamily="34" charset="0"/>
                <a:cs typeface="Arial" panose="020B0604020202020204" pitchFamily="34" charset="0"/>
              </a:rPr>
              <a:t>movl</a:t>
            </a:r>
            <a:r>
              <a:rPr lang="en-US" sz="2800" baseline="30000" dirty="0">
                <a:latin typeface="Arial" panose="020B0604020202020204" pitchFamily="34" charset="0"/>
                <a:cs typeface="Arial" panose="020B0604020202020204" pitchFamily="34" charset="0"/>
              </a:rPr>
              <a:t> 0x1111, %</a:t>
            </a:r>
            <a:r>
              <a:rPr lang="en-US" sz="2800" baseline="30000" dirty="0" err="1">
                <a:latin typeface="Arial" panose="020B0604020202020204" pitchFamily="34" charset="0"/>
                <a:cs typeface="Arial" panose="020B0604020202020204" pitchFamily="34" charset="0"/>
              </a:rPr>
              <a:t>edi</a:t>
            </a:r>
            <a:r>
              <a:rPr lang="en-US" sz="2800" baseline="30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l">
              <a:lnSpc>
                <a:spcPct val="150000"/>
              </a:lnSpc>
            </a:pPr>
            <a:r>
              <a:rPr lang="en-US" sz="2800" baseline="30000" dirty="0">
                <a:latin typeface="Arial" panose="020B0604020202020204" pitchFamily="34" charset="0"/>
                <a:cs typeface="Arial" panose="020B0604020202020204" pitchFamily="34" charset="0"/>
              </a:rPr>
              <a:t>(b) 0xBB13: </a:t>
            </a:r>
            <a:r>
              <a:rPr lang="en-US" sz="2800" baseline="30000" dirty="0" err="1">
                <a:latin typeface="Arial" panose="020B0604020202020204" pitchFamily="34" charset="0"/>
                <a:cs typeface="Arial" panose="020B0604020202020204" pitchFamily="34" charset="0"/>
              </a:rPr>
              <a:t>addl</a:t>
            </a:r>
            <a:r>
              <a:rPr lang="en-US" sz="2800" baseline="30000" dirty="0">
                <a:latin typeface="Arial" panose="020B0604020202020204" pitchFamily="34" charset="0"/>
                <a:cs typeface="Arial" panose="020B0604020202020204" pitchFamily="34" charset="0"/>
              </a:rPr>
              <a:t> $0x3, %</a:t>
            </a:r>
            <a:r>
              <a:rPr lang="en-US" sz="2800" baseline="30000" dirty="0" err="1">
                <a:latin typeface="Arial" panose="020B0604020202020204" pitchFamily="34" charset="0"/>
                <a:cs typeface="Arial" panose="020B0604020202020204" pitchFamily="34" charset="0"/>
              </a:rPr>
              <a:t>edi</a:t>
            </a:r>
            <a:endParaRPr lang="en-US" sz="280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800" baseline="30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800" baseline="30000" dirty="0" err="1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800" baseline="30000" dirty="0">
                <a:latin typeface="Arial" panose="020B0604020202020204" pitchFamily="34" charset="0"/>
                <a:cs typeface="Arial" panose="020B0604020202020204" pitchFamily="34" charset="0"/>
              </a:rPr>
              <a:t>) 0x0519: </a:t>
            </a:r>
            <a:r>
              <a:rPr lang="en-US" sz="2800" baseline="30000" dirty="0" err="1">
                <a:latin typeface="Arial" panose="020B0604020202020204" pitchFamily="34" charset="0"/>
                <a:cs typeface="Arial" panose="020B0604020202020204" pitchFamily="34" charset="0"/>
              </a:rPr>
              <a:t>movl</a:t>
            </a:r>
            <a:r>
              <a:rPr lang="en-US" sz="2800" baseline="30000" dirty="0">
                <a:latin typeface="Arial" panose="020B0604020202020204" pitchFamily="34" charset="0"/>
                <a:cs typeface="Arial" panose="020B0604020202020204" pitchFamily="34" charset="0"/>
              </a:rPr>
              <a:t> %</a:t>
            </a:r>
            <a:r>
              <a:rPr lang="en-US" sz="2800" baseline="30000" dirty="0" err="1">
                <a:latin typeface="Arial" panose="020B0604020202020204" pitchFamily="34" charset="0"/>
                <a:cs typeface="Arial" panose="020B0604020202020204" pitchFamily="34" charset="0"/>
              </a:rPr>
              <a:t>edi</a:t>
            </a:r>
            <a:r>
              <a:rPr lang="en-US" sz="2800" baseline="30000" dirty="0">
                <a:latin typeface="Arial" panose="020B0604020202020204" pitchFamily="34" charset="0"/>
                <a:cs typeface="Arial" panose="020B0604020202020204" pitchFamily="34" charset="0"/>
              </a:rPr>
              <a:t>, 0xFF10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9194271"/>
              </p:ext>
            </p:extLst>
          </p:nvPr>
        </p:nvGraphicFramePr>
        <p:xfrm>
          <a:off x="7734500" y="2329425"/>
          <a:ext cx="4124784" cy="1938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11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11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11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11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7736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333333"/>
                          </a:solidFill>
                        </a:rPr>
                        <a:t>ASID</a:t>
                      </a:r>
                    </a:p>
                  </a:txBody>
                  <a:tcPr marL="64294" marR="64294" marT="32147" marB="32147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333333"/>
                          </a:solidFill>
                        </a:rPr>
                        <a:t>VPN</a:t>
                      </a:r>
                    </a:p>
                  </a:txBody>
                  <a:tcPr marL="64294" marR="64294" marT="32147" marB="32147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333333"/>
                          </a:solidFill>
                        </a:rPr>
                        <a:t>PFN</a:t>
                      </a:r>
                    </a:p>
                  </a:txBody>
                  <a:tcPr marL="64294" marR="64294" marT="32147" marB="32147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333333"/>
                          </a:solidFill>
                        </a:rPr>
                        <a:t>Valid</a:t>
                      </a:r>
                    </a:p>
                  </a:txBody>
                  <a:tcPr marL="64294" marR="64294" marT="32147" marB="32147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736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333333"/>
                          </a:solidFill>
                        </a:rPr>
                        <a:t>211</a:t>
                      </a:r>
                    </a:p>
                  </a:txBody>
                  <a:tcPr marL="64294" marR="64294" marT="32147" marB="32147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333333"/>
                          </a:solidFill>
                        </a:rPr>
                        <a:t>0xbb</a:t>
                      </a:r>
                    </a:p>
                  </a:txBody>
                  <a:tcPr marL="64294" marR="64294" marT="32147" marB="32147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333333"/>
                          </a:solidFill>
                        </a:rPr>
                        <a:t>0x91</a:t>
                      </a:r>
                    </a:p>
                  </a:txBody>
                  <a:tcPr marL="64294" marR="64294" marT="32147" marB="32147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333333"/>
                          </a:solidFill>
                        </a:rPr>
                        <a:t>1</a:t>
                      </a:r>
                    </a:p>
                  </a:txBody>
                  <a:tcPr marL="64294" marR="64294" marT="32147" marB="32147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736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333333"/>
                          </a:solidFill>
                        </a:rPr>
                        <a:t>211</a:t>
                      </a:r>
                    </a:p>
                  </a:txBody>
                  <a:tcPr marL="64294" marR="64294" marT="32147" marB="32147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333333"/>
                          </a:solidFill>
                        </a:rPr>
                        <a:t>0xff</a:t>
                      </a:r>
                    </a:p>
                  </a:txBody>
                  <a:tcPr marL="64294" marR="64294" marT="32147" marB="32147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333333"/>
                          </a:solidFill>
                        </a:rPr>
                        <a:t>0x23</a:t>
                      </a:r>
                    </a:p>
                  </a:txBody>
                  <a:tcPr marL="64294" marR="64294" marT="32147" marB="32147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333333"/>
                          </a:solidFill>
                        </a:rPr>
                        <a:t>1</a:t>
                      </a:r>
                    </a:p>
                  </a:txBody>
                  <a:tcPr marL="64294" marR="64294" marT="32147" marB="32147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736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333333"/>
                          </a:solidFill>
                        </a:rPr>
                        <a:t>122</a:t>
                      </a:r>
                    </a:p>
                  </a:txBody>
                  <a:tcPr marL="64294" marR="64294" marT="32147" marB="32147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333333"/>
                          </a:solidFill>
                        </a:rPr>
                        <a:t>0x05</a:t>
                      </a:r>
                    </a:p>
                  </a:txBody>
                  <a:tcPr marL="64294" marR="64294" marT="32147" marB="32147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333333"/>
                          </a:solidFill>
                        </a:rPr>
                        <a:t>0x91</a:t>
                      </a:r>
                    </a:p>
                  </a:txBody>
                  <a:tcPr marL="64294" marR="64294" marT="32147" marB="32147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333333"/>
                          </a:solidFill>
                        </a:rPr>
                        <a:t>1</a:t>
                      </a:r>
                    </a:p>
                  </a:txBody>
                  <a:tcPr marL="64294" marR="64294" marT="32147" marB="32147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736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333333"/>
                          </a:solidFill>
                        </a:rPr>
                        <a:t>211</a:t>
                      </a:r>
                    </a:p>
                  </a:txBody>
                  <a:tcPr marL="64294" marR="64294" marT="32147" marB="32147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333333"/>
                          </a:solidFill>
                        </a:rPr>
                        <a:t>0x05</a:t>
                      </a:r>
                    </a:p>
                  </a:txBody>
                  <a:tcPr marL="64294" marR="64294" marT="32147" marB="32147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333333"/>
                          </a:solidFill>
                        </a:rPr>
                        <a:t>0x12</a:t>
                      </a:r>
                    </a:p>
                  </a:txBody>
                  <a:tcPr marL="64294" marR="64294" marT="32147" marB="32147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333333"/>
                          </a:solidFill>
                        </a:rPr>
                        <a:t>0</a:t>
                      </a:r>
                    </a:p>
                  </a:txBody>
                  <a:tcPr marL="64294" marR="64294" marT="32147" marB="32147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588179" y="4622866"/>
            <a:ext cx="4470647" cy="351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7" dirty="0"/>
              <a:t>0xaa: (TLB miss -&gt; 3 for </a:t>
            </a:r>
            <a:r>
              <a:rPr lang="en-US" sz="1687" dirty="0" err="1"/>
              <a:t>addr</a:t>
            </a:r>
            <a:r>
              <a:rPr lang="en-US" sz="1687" dirty="0"/>
              <a:t> trans) + 1 </a:t>
            </a:r>
            <a:r>
              <a:rPr lang="en-US" sz="1687" dirty="0" err="1"/>
              <a:t>instr</a:t>
            </a:r>
            <a:r>
              <a:rPr lang="en-US" sz="1687" dirty="0"/>
              <a:t> fetch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80014" y="4893227"/>
            <a:ext cx="4103367" cy="351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7" b="1" dirty="0"/>
              <a:t>0x11: (TLB miss -&gt; 3 for </a:t>
            </a:r>
            <a:r>
              <a:rPr lang="en-US" sz="1687" b="1" dirty="0" err="1"/>
              <a:t>addr</a:t>
            </a:r>
            <a:r>
              <a:rPr lang="en-US" sz="1687" b="1" dirty="0"/>
              <a:t> trans) + 1 </a:t>
            </a:r>
            <a:r>
              <a:rPr lang="en-US" sz="1687" b="1" dirty="0" err="1"/>
              <a:t>movl</a:t>
            </a:r>
            <a:endParaRPr lang="en-US" sz="1687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800660" y="4659503"/>
            <a:ext cx="10106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Total: 8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776092" y="5300798"/>
            <a:ext cx="10106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Total: 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88179" y="5365720"/>
            <a:ext cx="5498621" cy="351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7" dirty="0"/>
              <a:t>0xbb: (TLB hit -&gt; 0 for </a:t>
            </a:r>
            <a:r>
              <a:rPr lang="en-US" sz="1687" dirty="0" err="1"/>
              <a:t>addr</a:t>
            </a:r>
            <a:r>
              <a:rPr lang="en-US" sz="1687" dirty="0"/>
              <a:t> trans) + 1 </a:t>
            </a:r>
            <a:r>
              <a:rPr lang="en-US" sz="1687" dirty="0" err="1"/>
              <a:t>instr</a:t>
            </a:r>
            <a:r>
              <a:rPr lang="en-US" sz="1687" dirty="0"/>
              <a:t> fetch from 0x9113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638127" y="5949718"/>
            <a:ext cx="4484176" cy="351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7" dirty="0"/>
              <a:t>0x05: (TLB miss -&gt; 3 for </a:t>
            </a:r>
            <a:r>
              <a:rPr lang="en-US" sz="1687" dirty="0" err="1"/>
              <a:t>addr</a:t>
            </a:r>
            <a:r>
              <a:rPr lang="en-US" sz="1687" dirty="0"/>
              <a:t> trans) + 1 </a:t>
            </a:r>
            <a:r>
              <a:rPr lang="en-US" sz="1687" dirty="0" err="1"/>
              <a:t>instr</a:t>
            </a:r>
            <a:r>
              <a:rPr lang="en-US" sz="1687" dirty="0"/>
              <a:t> fetch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39040" y="6228023"/>
            <a:ext cx="4964885" cy="351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7" b="1" dirty="0"/>
              <a:t>0xff: (TLB hit -&gt; 0 for </a:t>
            </a:r>
            <a:r>
              <a:rPr lang="en-US" sz="1687" b="1" dirty="0" err="1"/>
              <a:t>addr</a:t>
            </a:r>
            <a:r>
              <a:rPr lang="en-US" sz="1687" b="1" dirty="0"/>
              <a:t> trans) + 1 </a:t>
            </a:r>
            <a:r>
              <a:rPr lang="en-US" sz="1687" b="1" dirty="0" err="1"/>
              <a:t>movl</a:t>
            </a:r>
            <a:r>
              <a:rPr lang="en-US" sz="1687" b="1" dirty="0"/>
              <a:t> into 0x2310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776092" y="5884795"/>
            <a:ext cx="10106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Total: 5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3" grpId="0"/>
      <p:bldP spid="9" grpId="0"/>
      <p:bldP spid="10" grpId="0"/>
      <p:bldP spid="11" grpId="0"/>
      <p:bldP spid="12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702583" y="62754"/>
            <a:ext cx="8750560" cy="1283167"/>
          </a:xfrm>
        </p:spPr>
        <p:txBody>
          <a:bodyPr>
            <a:normAutofit fontScale="90000"/>
          </a:bodyPr>
          <a:lstStyle/>
          <a:p>
            <a:r>
              <a:rPr lang="en-US" dirty="0"/>
              <a:t>Address format for Multilevel Paging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>
          <a:xfrm>
            <a:off x="1524001" y="2310651"/>
            <a:ext cx="8929142" cy="42973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/>
              <a:t>How should logical address be structured?</a:t>
            </a:r>
          </a:p>
          <a:p>
            <a:pPr lvl="1"/>
            <a:r>
              <a:rPr lang="en-US" dirty="0"/>
              <a:t>How many bits for each paging level?</a:t>
            </a:r>
          </a:p>
          <a:p>
            <a:pPr>
              <a:buNone/>
            </a:pPr>
            <a:r>
              <a:rPr lang="en-US" dirty="0"/>
              <a:t>Goal?  </a:t>
            </a:r>
          </a:p>
          <a:p>
            <a:pPr lvl="1"/>
            <a:r>
              <a:rPr lang="en-US" dirty="0"/>
              <a:t>Each page table fits within a page</a:t>
            </a:r>
          </a:p>
          <a:p>
            <a:pPr lvl="1"/>
            <a:r>
              <a:rPr lang="en-US" dirty="0"/>
              <a:t>PTE size * number PTE = page size</a:t>
            </a:r>
          </a:p>
          <a:p>
            <a:pPr lvl="2"/>
            <a:r>
              <a:rPr lang="en-US" dirty="0"/>
              <a:t>Assume PTE size = 4 bytes</a:t>
            </a:r>
          </a:p>
          <a:p>
            <a:pPr lvl="2"/>
            <a:r>
              <a:rPr lang="en-US" dirty="0"/>
              <a:t>Page size = 2^12 bytes = 4KB</a:t>
            </a:r>
          </a:p>
          <a:p>
            <a:pPr lvl="2"/>
            <a:r>
              <a:rPr lang="en-US" dirty="0"/>
              <a:t>number PTE per page = (2^12 bytes per page) / (4 bytes per PTE)</a:t>
            </a:r>
          </a:p>
          <a:p>
            <a:pPr lvl="2"/>
            <a:r>
              <a:rPr lang="en-US" dirty="0" err="1">
                <a:sym typeface="Wingdings"/>
              </a:rPr>
              <a:t></a:t>
            </a:r>
            <a:r>
              <a:rPr lang="en-US" dirty="0">
                <a:sym typeface="Wingdings"/>
              </a:rPr>
              <a:t> </a:t>
            </a:r>
            <a:r>
              <a:rPr lang="en-US" dirty="0"/>
              <a:t>number PTE = 2^10</a:t>
            </a:r>
          </a:p>
          <a:p>
            <a:pPr lvl="1"/>
            <a:r>
              <a:rPr lang="en-US" dirty="0" err="1">
                <a:sym typeface="Wingdings"/>
              </a:rPr>
              <a:t></a:t>
            </a:r>
            <a:r>
              <a:rPr lang="en-US" dirty="0">
                <a:sym typeface="Wingdings"/>
              </a:rPr>
              <a:t> </a:t>
            </a:r>
            <a:r>
              <a:rPr lang="en-US" dirty="0"/>
              <a:t># bits for selecting inner page = 10</a:t>
            </a:r>
          </a:p>
          <a:p>
            <a:pPr>
              <a:buFont typeface="Wingdings" charset="2"/>
              <a:buNone/>
            </a:pPr>
            <a:r>
              <a:rPr lang="en-US" dirty="0"/>
              <a:t>Remaining bits for outer page: </a:t>
            </a:r>
          </a:p>
          <a:p>
            <a:pPr lvl="1"/>
            <a:r>
              <a:rPr lang="en-US" dirty="0"/>
              <a:t>30 – 10 – 12 = 8 bits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015104" y="1691996"/>
            <a:ext cx="1905000" cy="457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pPr algn="ctr"/>
            <a:r>
              <a:rPr lang="en-US" sz="1828" dirty="0">
                <a:solidFill>
                  <a:schemeClr val="bg1"/>
                </a:solidFill>
              </a:rPr>
              <a:t>outer page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920104" y="1691996"/>
            <a:ext cx="2209800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pPr algn="ctr"/>
            <a:r>
              <a:rPr lang="en-US" sz="1828" dirty="0"/>
              <a:t>inner page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6129904" y="1691996"/>
            <a:ext cx="3352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pPr algn="ctr"/>
            <a:r>
              <a:rPr lang="en-US" sz="1828" dirty="0">
                <a:solidFill>
                  <a:schemeClr val="bg1"/>
                </a:solidFill>
              </a:rPr>
              <a:t>page offset (12 bits)</a:t>
            </a:r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2158411" y="1345921"/>
            <a:ext cx="1603450" cy="37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9" tIns="45719" rIns="91439" bIns="45719">
            <a:prstTxWarp prst="textNoShape">
              <a:avLst/>
            </a:prstTxWarp>
            <a:spAutoFit/>
          </a:bodyPr>
          <a:lstStyle/>
          <a:p>
            <a:r>
              <a:rPr lang="en-US" sz="1828" dirty="0">
                <a:solidFill>
                  <a:schemeClr val="bg1"/>
                </a:solidFill>
              </a:rPr>
              <a:t>30-bit address: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395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Shape 70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56" dirty="0"/>
              <a:t>Summary</a:t>
            </a:r>
            <a:r>
              <a:rPr lang="en-US" sz="4556" dirty="0"/>
              <a:t>: Better page tables</a:t>
            </a:r>
            <a:endParaRPr sz="4556" dirty="0"/>
          </a:p>
        </p:txBody>
      </p:sp>
      <p:sp>
        <p:nvSpPr>
          <p:cNvPr id="706" name="Shape 706"/>
          <p:cNvSpPr>
            <a:spLocks noGrp="1"/>
          </p:cNvSpPr>
          <p:nvPr>
            <p:ph type="body" idx="4294967295"/>
          </p:nvPr>
        </p:nvSpPr>
        <p:spPr>
          <a:xfrm>
            <a:off x="1181098" y="1585128"/>
            <a:ext cx="10172701" cy="504750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solidFill>
                  <a:schemeClr val="tx2">
                    <a:lumMod val="25000"/>
                  </a:schemeClr>
                </a:solidFill>
              </a:rPr>
              <a:t>Problem: </a:t>
            </a:r>
            <a:br>
              <a:rPr lang="en-US" sz="2672" dirty="0">
                <a:solidFill>
                  <a:schemeClr val="tx2">
                    <a:lumMod val="25000"/>
                  </a:schemeClr>
                </a:solidFill>
              </a:rPr>
            </a:br>
            <a:r>
              <a:rPr lang="en-US" sz="2672" dirty="0">
                <a:solidFill>
                  <a:schemeClr val="tx2">
                    <a:lumMod val="25000"/>
                  </a:schemeClr>
                </a:solidFill>
              </a:rPr>
              <a:t>Simple linear page tables require too much contiguous memory 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solidFill>
                  <a:schemeClr val="tx2">
                    <a:lumMod val="25000"/>
                  </a:schemeClr>
                </a:solidFill>
              </a:rPr>
              <a:t>Many options for efficiently organizing page tables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solidFill>
                  <a:schemeClr val="tx2">
                    <a:lumMod val="25000"/>
                  </a:schemeClr>
                </a:solidFill>
              </a:rPr>
              <a:t>If OS traps on TLB miss, OS can use any data structure</a:t>
            </a:r>
          </a:p>
          <a:p>
            <a:pPr marL="616717" lvl="1" indent="-321457">
              <a:defRPr sz="1800">
                <a:solidFill>
                  <a:srgbClr val="000000"/>
                </a:solidFill>
              </a:defRPr>
            </a:pPr>
            <a:r>
              <a:rPr lang="en-US" sz="2250" dirty="0">
                <a:solidFill>
                  <a:schemeClr val="tx2">
                    <a:lumMod val="25000"/>
                  </a:schemeClr>
                </a:solidFill>
              </a:rPr>
              <a:t>e.g., inverted page tables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solidFill>
                  <a:schemeClr val="tx2">
                    <a:lumMod val="25000"/>
                  </a:schemeClr>
                </a:solidFill>
              </a:rPr>
              <a:t>If Hardware handles TLB miss, page tables must follow specific data structure that hardware knows how to “walk”</a:t>
            </a:r>
          </a:p>
          <a:p>
            <a:pPr marL="616717" lvl="1" indent="-321457">
              <a:defRPr sz="1800">
                <a:solidFill>
                  <a:srgbClr val="000000"/>
                </a:solidFill>
              </a:defRPr>
            </a:pPr>
            <a:r>
              <a:rPr lang="en-US" sz="2461" dirty="0">
                <a:solidFill>
                  <a:schemeClr val="tx2">
                    <a:lumMod val="25000"/>
                  </a:schemeClr>
                </a:solidFill>
              </a:rPr>
              <a:t>Multi-level page tables used in x86 architecture</a:t>
            </a:r>
          </a:p>
          <a:p>
            <a:pPr marL="616717" lvl="1" indent="-321457">
              <a:defRPr sz="1800">
                <a:solidFill>
                  <a:srgbClr val="000000"/>
                </a:solidFill>
              </a:defRPr>
            </a:pPr>
            <a:r>
              <a:rPr lang="en-US" sz="2461" dirty="0">
                <a:solidFill>
                  <a:schemeClr val="tx2">
                    <a:lumMod val="25000"/>
                  </a:schemeClr>
                </a:solidFill>
              </a:rPr>
              <a:t>Each page table must fit within a page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solidFill>
                  <a:schemeClr val="tx2">
                    <a:lumMod val="25000"/>
                  </a:schemeClr>
                </a:solidFill>
              </a:rPr>
              <a:t>Next Topic:  What if desired address spaces do not fit in physical memory?</a:t>
            </a:r>
            <a:endParaRPr sz="2672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"/>
          <p:cNvSpPr txBox="1">
            <a:spLocks noGrp="1"/>
          </p:cNvSpPr>
          <p:nvPr>
            <p:ph type="ctrTitle"/>
          </p:nvPr>
        </p:nvSpPr>
        <p:spPr>
          <a:xfrm>
            <a:off x="2209800" y="2057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/>
              <a:t>Virtual Memory</a:t>
            </a:r>
            <a:endParaRPr/>
          </a:p>
        </p:txBody>
      </p:sp>
      <p:sp>
        <p:nvSpPr>
          <p:cNvPr id="137" name="Google Shape;137;p1"/>
          <p:cNvSpPr txBox="1">
            <a:spLocks noGrp="1"/>
          </p:cNvSpPr>
          <p:nvPr>
            <p:ph type="subTitle" idx="1"/>
          </p:nvPr>
        </p:nvSpPr>
        <p:spPr>
          <a:xfrm>
            <a:off x="1905000" y="3571874"/>
            <a:ext cx="8458200" cy="26003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609569" indent="-609569" algn="l">
              <a:spcBef>
                <a:spcPts val="0"/>
              </a:spcBef>
              <a:buClr>
                <a:schemeClr val="dk1"/>
              </a:buClr>
              <a:buSzPts val="1300"/>
            </a:pPr>
            <a:r>
              <a:rPr lang="en-US" dirty="0"/>
              <a:t>Questions answered:</a:t>
            </a:r>
            <a:endParaRPr dirty="0"/>
          </a:p>
          <a:p>
            <a:pPr marL="990549" lvl="1" indent="-533372" algn="l">
              <a:buSzPts val="1600"/>
            </a:pPr>
            <a:r>
              <a:rPr lang="en-US" dirty="0">
                <a:solidFill>
                  <a:schemeClr val="tx1"/>
                </a:solidFill>
              </a:rPr>
              <a:t>How to run process when not enough physical memory?</a:t>
            </a:r>
            <a:endParaRPr dirty="0">
              <a:solidFill>
                <a:schemeClr val="tx1"/>
              </a:solidFill>
            </a:endParaRPr>
          </a:p>
          <a:p>
            <a:pPr marL="990549" lvl="1" indent="-533372" algn="l">
              <a:buSzPts val="1600"/>
            </a:pPr>
            <a:r>
              <a:rPr lang="en-US" dirty="0">
                <a:solidFill>
                  <a:schemeClr val="tx1"/>
                </a:solidFill>
              </a:rPr>
              <a:t>When should a page be moved from disk to memory?</a:t>
            </a:r>
            <a:endParaRPr dirty="0">
              <a:solidFill>
                <a:schemeClr val="tx1"/>
              </a:solidFill>
            </a:endParaRPr>
          </a:p>
          <a:p>
            <a:pPr marL="990549" lvl="1" indent="-533372" algn="l">
              <a:buSzPts val="1600"/>
            </a:pPr>
            <a:r>
              <a:rPr lang="en-US" dirty="0">
                <a:solidFill>
                  <a:schemeClr val="tx1"/>
                </a:solidFill>
              </a:rPr>
              <a:t>What page in memory should be replaced?</a:t>
            </a:r>
            <a:endParaRPr dirty="0">
              <a:solidFill>
                <a:schemeClr val="tx1"/>
              </a:solidFill>
            </a:endParaRPr>
          </a:p>
          <a:p>
            <a:pPr marL="990549" lvl="1" indent="-533372" algn="l">
              <a:buSzPts val="1600"/>
            </a:pPr>
            <a:r>
              <a:rPr lang="en-US" dirty="0">
                <a:solidFill>
                  <a:schemeClr val="tx1"/>
                </a:solidFill>
              </a:rPr>
              <a:t>How can the LRU page be approximated efficiently?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38" name="Google Shape;138;p1"/>
          <p:cNvSpPr txBox="1"/>
          <p:nvPr/>
        </p:nvSpPr>
        <p:spPr>
          <a:xfrm>
            <a:off x="3505200" y="6626"/>
            <a:ext cx="560832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rtl="0"/>
            <a:r>
              <a:rPr lang="en-US" sz="20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RUTGERS UNIVERSITY</a:t>
            </a:r>
            <a:br>
              <a:rPr lang="en-US" sz="20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lang="en-US" sz="20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Computer Sciences Department</a:t>
            </a:r>
            <a:endParaRPr sz="3600"/>
          </a:p>
        </p:txBody>
      </p:sp>
      <p:sp>
        <p:nvSpPr>
          <p:cNvPr id="139" name="Google Shape;139;p1"/>
          <p:cNvSpPr txBox="1"/>
          <p:nvPr/>
        </p:nvSpPr>
        <p:spPr>
          <a:xfrm>
            <a:off x="1685311" y="1343773"/>
            <a:ext cx="487680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 sz="20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CS 416 + 518 Operating Systems Design</a:t>
            </a:r>
            <a:endParaRPr sz="3600"/>
          </a:p>
        </p:txBody>
      </p:sp>
      <p:sp>
        <p:nvSpPr>
          <p:cNvPr id="140" name="Google Shape;140;p1"/>
          <p:cNvSpPr txBox="1"/>
          <p:nvPr/>
        </p:nvSpPr>
        <p:spPr>
          <a:xfrm>
            <a:off x="7905731" y="1117793"/>
            <a:ext cx="2600959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r" rtl="0"/>
            <a:r>
              <a:rPr lang="en-US" sz="20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Sudarsun Kannan</a:t>
            </a:r>
            <a:endParaRPr sz="36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"/>
          <p:cNvSpPr txBox="1">
            <a:spLocks noGrp="1"/>
          </p:cNvSpPr>
          <p:nvPr>
            <p:ph type="title"/>
          </p:nvPr>
        </p:nvSpPr>
        <p:spPr>
          <a:xfrm>
            <a:off x="1204130" y="330628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Motivation</a:t>
            </a:r>
            <a:endParaRPr dirty="0"/>
          </a:p>
        </p:txBody>
      </p:sp>
      <p:sp>
        <p:nvSpPr>
          <p:cNvPr id="152" name="Google Shape;152;p3"/>
          <p:cNvSpPr txBox="1">
            <a:spLocks noGrp="1"/>
          </p:cNvSpPr>
          <p:nvPr>
            <p:ph type="body" idx="1"/>
          </p:nvPr>
        </p:nvSpPr>
        <p:spPr>
          <a:xfrm>
            <a:off x="1204130" y="1828800"/>
            <a:ext cx="9235270" cy="4800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211908" indent="-211908">
              <a:spcBef>
                <a:spcPts val="0"/>
              </a:spcBef>
              <a:buClr>
                <a:schemeClr val="dk2"/>
              </a:buClr>
              <a:buSzPts val="2400"/>
              <a:buNone/>
            </a:pPr>
            <a:r>
              <a:rPr lang="en-US" sz="2400" dirty="0"/>
              <a:t>OS goal: Support processes when not enough physical memory</a:t>
            </a:r>
            <a:endParaRPr dirty="0"/>
          </a:p>
          <a:p>
            <a:pPr marL="433341" lvl="1" indent="-221433">
              <a:buSzPts val="2000"/>
            </a:pPr>
            <a:r>
              <a:rPr lang="en-US" sz="2000" dirty="0"/>
              <a:t>Single process with very large address space</a:t>
            </a:r>
            <a:endParaRPr dirty="0"/>
          </a:p>
          <a:p>
            <a:pPr marL="433341" lvl="1" indent="-221433">
              <a:buSzPts val="2000"/>
            </a:pPr>
            <a:r>
              <a:rPr lang="en-US" sz="2000" dirty="0"/>
              <a:t>Multiple processes with combined address spaces</a:t>
            </a:r>
            <a:endParaRPr dirty="0"/>
          </a:p>
          <a:p>
            <a:pPr marL="211908" indent="-211908">
              <a:buClr>
                <a:schemeClr val="dk2"/>
              </a:buClr>
              <a:buSzPts val="2400"/>
              <a:buNone/>
            </a:pPr>
            <a:r>
              <a:rPr lang="en-US" sz="2400" dirty="0"/>
              <a:t>User code should be independent of amount of physical memory</a:t>
            </a:r>
            <a:endParaRPr dirty="0"/>
          </a:p>
          <a:p>
            <a:pPr marL="433341" lvl="1" indent="-221433">
              <a:buSzPts val="2000"/>
            </a:pPr>
            <a:r>
              <a:rPr lang="en-US" sz="2000" dirty="0"/>
              <a:t>Correctness, if not performance</a:t>
            </a:r>
            <a:endParaRPr dirty="0"/>
          </a:p>
          <a:p>
            <a:pPr marL="211908" indent="-211908">
              <a:buClr>
                <a:schemeClr val="dk2"/>
              </a:buClr>
              <a:buSzPts val="2400"/>
              <a:buNone/>
            </a:pPr>
            <a:r>
              <a:rPr lang="en-US" sz="2400" dirty="0"/>
              <a:t>Virtual memory: OS provides illusion of more physical memory</a:t>
            </a:r>
            <a:endParaRPr dirty="0"/>
          </a:p>
          <a:p>
            <a:pPr marL="211908" indent="-211908">
              <a:buClr>
                <a:schemeClr val="dk2"/>
              </a:buClr>
              <a:buSzPts val="2400"/>
              <a:buNone/>
            </a:pPr>
            <a:r>
              <a:rPr lang="en-US" sz="2400" dirty="0"/>
              <a:t>How could we make such an illusion work?</a:t>
            </a:r>
            <a:endParaRPr dirty="0"/>
          </a:p>
          <a:p>
            <a:pPr marL="433341" lvl="1" indent="-221433">
              <a:buSzPts val="2000"/>
            </a:pPr>
            <a:r>
              <a:rPr lang="en-US" sz="2000" dirty="0"/>
              <a:t>We rely on key properties of user processes (workload) and machine architecture (hardware)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"/>
          <p:cNvSpPr/>
          <p:nvPr/>
        </p:nvSpPr>
        <p:spPr>
          <a:xfrm>
            <a:off x="2823015" y="2972432"/>
            <a:ext cx="2007372" cy="395790"/>
          </a:xfrm>
          <a:custGeom>
            <a:avLst/>
            <a:gdLst/>
            <a:ahLst/>
            <a:cxnLst/>
            <a:rect l="l" t="t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A6AAA8"/>
          </a:solidFill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</p:txBody>
      </p:sp>
      <p:sp>
        <p:nvSpPr>
          <p:cNvPr id="158" name="Google Shape;158;p4"/>
          <p:cNvSpPr/>
          <p:nvPr/>
        </p:nvSpPr>
        <p:spPr>
          <a:xfrm>
            <a:off x="2817646" y="527617"/>
            <a:ext cx="2018110" cy="2650589"/>
          </a:xfrm>
          <a:prstGeom prst="rect">
            <a:avLst/>
          </a:prstGeom>
          <a:solidFill>
            <a:srgbClr val="A6AAA8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>
              <a:solidFill>
                <a:srgbClr val="DCDEE0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</p:txBody>
      </p:sp>
      <p:sp>
        <p:nvSpPr>
          <p:cNvPr id="159" name="Google Shape;159;p4"/>
          <p:cNvSpPr/>
          <p:nvPr/>
        </p:nvSpPr>
        <p:spPr>
          <a:xfrm>
            <a:off x="2823015" y="330399"/>
            <a:ext cx="2000251" cy="395790"/>
          </a:xfrm>
          <a:custGeom>
            <a:avLst/>
            <a:gdLst/>
            <a:ahLst/>
            <a:cxnLst/>
            <a:rect l="l" t="t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A6AAA8"/>
          </a:solidFill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</p:txBody>
      </p:sp>
      <p:sp>
        <p:nvSpPr>
          <p:cNvPr id="160" name="Google Shape;160;p4"/>
          <p:cNvSpPr/>
          <p:nvPr/>
        </p:nvSpPr>
        <p:spPr>
          <a:xfrm>
            <a:off x="2817646" y="498270"/>
            <a:ext cx="2018110" cy="1303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>
              <a:lnSpc>
                <a:spcPct val="80000"/>
              </a:lnSpc>
            </a:pPr>
            <a:endParaRPr lang="en-US" sz="2000" dirty="0"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  <a:p>
            <a:pPr algn="l" rtl="0">
              <a:lnSpc>
                <a:spcPct val="80000"/>
              </a:lnSpc>
            </a:pPr>
            <a:r>
              <a:rPr lang="en-US" sz="2000" dirty="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code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20000"/>
              </a:lnSpc>
            </a:pPr>
            <a:r>
              <a:rPr lang="en-US" sz="2000" dirty="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data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20000"/>
              </a:lnSpc>
            </a:pPr>
            <a:r>
              <a:rPr lang="en-US" sz="2000" dirty="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Program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1" name="Google Shape;161;p4"/>
          <p:cNvSpPr/>
          <p:nvPr/>
        </p:nvSpPr>
        <p:spPr>
          <a:xfrm>
            <a:off x="2805155" y="823391"/>
            <a:ext cx="2025231" cy="978083"/>
          </a:xfrm>
          <a:prstGeom prst="rect">
            <a:avLst/>
          </a:prstGeom>
          <a:noFill/>
          <a:ln w="25400" cap="flat" cmpd="sng">
            <a:solidFill>
              <a:srgbClr val="FFFFFF"/>
            </a:solidFill>
            <a:prstDash val="dot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</p:txBody>
      </p:sp>
      <p:sp>
        <p:nvSpPr>
          <p:cNvPr id="162" name="Google Shape;162;p4"/>
          <p:cNvSpPr/>
          <p:nvPr/>
        </p:nvSpPr>
        <p:spPr>
          <a:xfrm>
            <a:off x="6975318" y="806556"/>
            <a:ext cx="2393668" cy="312234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971817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</p:txBody>
      </p:sp>
      <p:sp>
        <p:nvSpPr>
          <p:cNvPr id="163" name="Google Shape;163;p4"/>
          <p:cNvSpPr/>
          <p:nvPr/>
        </p:nvSpPr>
        <p:spPr>
          <a:xfrm>
            <a:off x="7287557" y="430200"/>
            <a:ext cx="1905967" cy="318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>
              <a:lnSpc>
                <a:spcPct val="80000"/>
              </a:lnSpc>
            </a:pPr>
            <a:r>
              <a:rPr lang="en-US" sz="200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Virtual Memory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5"/>
          <p:cNvSpPr/>
          <p:nvPr/>
        </p:nvSpPr>
        <p:spPr>
          <a:xfrm>
            <a:off x="2823015" y="2972432"/>
            <a:ext cx="2007372" cy="395790"/>
          </a:xfrm>
          <a:custGeom>
            <a:avLst/>
            <a:gdLst/>
            <a:ahLst/>
            <a:cxnLst/>
            <a:rect l="l" t="t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A6AAA8"/>
          </a:solidFill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</p:txBody>
      </p:sp>
      <p:sp>
        <p:nvSpPr>
          <p:cNvPr id="169" name="Google Shape;169;p5"/>
          <p:cNvSpPr/>
          <p:nvPr/>
        </p:nvSpPr>
        <p:spPr>
          <a:xfrm>
            <a:off x="2817646" y="527617"/>
            <a:ext cx="2018110" cy="2650589"/>
          </a:xfrm>
          <a:prstGeom prst="rect">
            <a:avLst/>
          </a:prstGeom>
          <a:solidFill>
            <a:srgbClr val="A6AAA8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</p:txBody>
      </p:sp>
      <p:sp>
        <p:nvSpPr>
          <p:cNvPr id="170" name="Google Shape;170;p5"/>
          <p:cNvSpPr/>
          <p:nvPr/>
        </p:nvSpPr>
        <p:spPr>
          <a:xfrm>
            <a:off x="2823015" y="330399"/>
            <a:ext cx="2000251" cy="395790"/>
          </a:xfrm>
          <a:custGeom>
            <a:avLst/>
            <a:gdLst/>
            <a:ahLst/>
            <a:cxnLst/>
            <a:rect l="l" t="t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A6AAA8"/>
          </a:solidFill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</p:txBody>
      </p:sp>
      <p:sp>
        <p:nvSpPr>
          <p:cNvPr id="171" name="Google Shape;171;p5"/>
          <p:cNvSpPr/>
          <p:nvPr/>
        </p:nvSpPr>
        <p:spPr>
          <a:xfrm>
            <a:off x="6975318" y="806556"/>
            <a:ext cx="2393668" cy="312234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971817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</p:txBody>
      </p:sp>
      <p:sp>
        <p:nvSpPr>
          <p:cNvPr id="172" name="Google Shape;172;p5"/>
          <p:cNvSpPr/>
          <p:nvPr/>
        </p:nvSpPr>
        <p:spPr>
          <a:xfrm>
            <a:off x="3292547" y="819892"/>
            <a:ext cx="1278111" cy="105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>
              <a:lnSpc>
                <a:spcPct val="80000"/>
              </a:lnSpc>
            </a:pPr>
            <a:r>
              <a:rPr lang="en-US" sz="2000" dirty="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code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20000"/>
              </a:lnSpc>
            </a:pPr>
            <a:r>
              <a:rPr lang="en-US" sz="2000" dirty="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data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20000"/>
              </a:lnSpc>
            </a:pPr>
            <a:r>
              <a:rPr lang="en-US" sz="2000" dirty="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Program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3" name="Google Shape;173;p5"/>
          <p:cNvSpPr/>
          <p:nvPr/>
        </p:nvSpPr>
        <p:spPr>
          <a:xfrm>
            <a:off x="3127811" y="823391"/>
            <a:ext cx="1397776" cy="659960"/>
          </a:xfrm>
          <a:prstGeom prst="rect">
            <a:avLst/>
          </a:prstGeom>
          <a:noFill/>
          <a:ln w="25400" cap="flat" cmpd="sng">
            <a:solidFill>
              <a:srgbClr val="FFFFFF"/>
            </a:solidFill>
            <a:prstDash val="dot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</p:txBody>
      </p:sp>
      <p:sp>
        <p:nvSpPr>
          <p:cNvPr id="174" name="Google Shape;174;p5"/>
          <p:cNvSpPr/>
          <p:nvPr/>
        </p:nvSpPr>
        <p:spPr>
          <a:xfrm>
            <a:off x="7287557" y="430200"/>
            <a:ext cx="1905967" cy="318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>
              <a:lnSpc>
                <a:spcPct val="80000"/>
              </a:lnSpc>
            </a:pPr>
            <a:r>
              <a:rPr lang="en-US" sz="200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Virtual Memory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5" name="Google Shape;175;p5"/>
          <p:cNvSpPr/>
          <p:nvPr/>
        </p:nvSpPr>
        <p:spPr>
          <a:xfrm>
            <a:off x="7579795" y="978666"/>
            <a:ext cx="1630448" cy="28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l" rtl="0"/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code</a:t>
            </a:r>
            <a:b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</a:b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data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/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heap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/>
            <a:endParaRPr sz="700" dirty="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  <a:p>
            <a:pPr algn="l" rtl="0"/>
            <a:endParaRPr sz="700" dirty="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  <a:p>
            <a:pPr algn="l" rtl="0"/>
            <a:endParaRPr sz="700" dirty="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  <a:p>
            <a:pPr algn="l" rtl="0"/>
            <a:endParaRPr sz="700" dirty="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  <a:p>
            <a:pPr algn="l" rtl="0"/>
            <a:endParaRPr sz="700" dirty="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  <a:p>
            <a:pPr algn="l" rtl="0"/>
            <a:endParaRPr sz="700" dirty="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  <a:p>
            <a:pPr algn="l" rtl="0"/>
            <a:endParaRPr sz="700" dirty="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  <a:p>
            <a:pPr algn="l" rtl="0"/>
            <a:endParaRPr sz="700" dirty="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  <a:p>
            <a:pPr algn="l" rtl="0"/>
            <a:endParaRPr sz="700" dirty="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  <a:p>
            <a:pPr algn="l" rtl="0"/>
            <a:endParaRPr sz="700" dirty="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  <a:p>
            <a:pPr algn="l" rtl="0"/>
            <a:endParaRPr sz="700" dirty="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  <a:p>
            <a:pPr algn="l" rtl="0"/>
            <a:endParaRPr sz="700" dirty="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  <a:p>
            <a:pPr algn="l" rtl="0"/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stack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20000"/>
              </a:lnSpc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Process 1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6" name="Google Shape;176;p5"/>
          <p:cNvCxnSpPr>
            <a:cxnSpLocks/>
          </p:cNvCxnSpPr>
          <p:nvPr/>
        </p:nvCxnSpPr>
        <p:spPr>
          <a:xfrm flipV="1">
            <a:off x="4570659" y="1154685"/>
            <a:ext cx="2850393" cy="1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dot"/>
            <a:miter lim="400000"/>
            <a:headEnd type="none" w="sm" len="sm"/>
            <a:tailEnd type="triangle" w="med" len="med"/>
          </a:ln>
        </p:spPr>
      </p:cxnSp>
      <p:sp>
        <p:nvSpPr>
          <p:cNvPr id="177" name="Google Shape;177;p5"/>
          <p:cNvSpPr/>
          <p:nvPr/>
        </p:nvSpPr>
        <p:spPr>
          <a:xfrm>
            <a:off x="5477351" y="709209"/>
            <a:ext cx="985945" cy="456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50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create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8" name="Google Shape;178;p5"/>
          <p:cNvSpPr/>
          <p:nvPr/>
        </p:nvSpPr>
        <p:spPr>
          <a:xfrm>
            <a:off x="7183049" y="920893"/>
            <a:ext cx="2027194" cy="2632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6"/>
          <p:cNvSpPr/>
          <p:nvPr/>
        </p:nvSpPr>
        <p:spPr>
          <a:xfrm>
            <a:off x="2823015" y="2972432"/>
            <a:ext cx="2007372" cy="395790"/>
          </a:xfrm>
          <a:custGeom>
            <a:avLst/>
            <a:gdLst/>
            <a:ahLst/>
            <a:cxnLst/>
            <a:rect l="l" t="t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A6AAA8"/>
          </a:solidFill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</p:txBody>
      </p:sp>
      <p:sp>
        <p:nvSpPr>
          <p:cNvPr id="184" name="Google Shape;184;p6"/>
          <p:cNvSpPr/>
          <p:nvPr/>
        </p:nvSpPr>
        <p:spPr>
          <a:xfrm>
            <a:off x="2817646" y="527617"/>
            <a:ext cx="2018110" cy="2650589"/>
          </a:xfrm>
          <a:prstGeom prst="rect">
            <a:avLst/>
          </a:prstGeom>
          <a:solidFill>
            <a:srgbClr val="A6AAA8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</p:txBody>
      </p:sp>
      <p:sp>
        <p:nvSpPr>
          <p:cNvPr id="185" name="Google Shape;185;p6"/>
          <p:cNvSpPr/>
          <p:nvPr/>
        </p:nvSpPr>
        <p:spPr>
          <a:xfrm>
            <a:off x="2823015" y="330399"/>
            <a:ext cx="2000251" cy="395790"/>
          </a:xfrm>
          <a:custGeom>
            <a:avLst/>
            <a:gdLst/>
            <a:ahLst/>
            <a:cxnLst/>
            <a:rect l="l" t="t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A6AAA8"/>
          </a:solidFill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</p:txBody>
      </p:sp>
      <p:sp>
        <p:nvSpPr>
          <p:cNvPr id="186" name="Google Shape;186;p6"/>
          <p:cNvSpPr/>
          <p:nvPr/>
        </p:nvSpPr>
        <p:spPr>
          <a:xfrm>
            <a:off x="6975318" y="806556"/>
            <a:ext cx="2393668" cy="312234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971817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</p:txBody>
      </p:sp>
      <p:sp>
        <p:nvSpPr>
          <p:cNvPr id="187" name="Google Shape;187;p6"/>
          <p:cNvSpPr/>
          <p:nvPr/>
        </p:nvSpPr>
        <p:spPr>
          <a:xfrm>
            <a:off x="3292547" y="819892"/>
            <a:ext cx="1233039" cy="105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>
              <a:lnSpc>
                <a:spcPct val="80000"/>
              </a:lnSpc>
            </a:pPr>
            <a:r>
              <a:rPr lang="en-US" sz="2000" dirty="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code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20000"/>
              </a:lnSpc>
            </a:pPr>
            <a:r>
              <a:rPr lang="en-US" sz="2000" dirty="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data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20000"/>
              </a:lnSpc>
            </a:pPr>
            <a:r>
              <a:rPr lang="en-US" sz="2000" dirty="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Program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8" name="Google Shape;188;p6"/>
          <p:cNvSpPr/>
          <p:nvPr/>
        </p:nvSpPr>
        <p:spPr>
          <a:xfrm>
            <a:off x="3127811" y="823391"/>
            <a:ext cx="1397776" cy="659960"/>
          </a:xfrm>
          <a:prstGeom prst="rect">
            <a:avLst/>
          </a:prstGeom>
          <a:noFill/>
          <a:ln w="25400" cap="flat" cmpd="sng">
            <a:solidFill>
              <a:srgbClr val="FFFFFF"/>
            </a:solidFill>
            <a:prstDash val="dot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</p:txBody>
      </p:sp>
      <p:sp>
        <p:nvSpPr>
          <p:cNvPr id="189" name="Google Shape;189;p6"/>
          <p:cNvSpPr/>
          <p:nvPr/>
        </p:nvSpPr>
        <p:spPr>
          <a:xfrm>
            <a:off x="7579795" y="978666"/>
            <a:ext cx="1502560" cy="28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l" rtl="0"/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code</a:t>
            </a:r>
            <a:b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</a:b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data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/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heap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/>
            <a:endParaRPr sz="700" dirty="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  <a:p>
            <a:pPr algn="l" rtl="0"/>
            <a:endParaRPr sz="700" dirty="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  <a:p>
            <a:pPr algn="l" rtl="0"/>
            <a:endParaRPr sz="700" dirty="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  <a:p>
            <a:pPr algn="l" rtl="0"/>
            <a:endParaRPr sz="700" dirty="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  <a:p>
            <a:pPr algn="l" rtl="0"/>
            <a:endParaRPr sz="700" dirty="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  <a:p>
            <a:pPr algn="l" rtl="0"/>
            <a:endParaRPr sz="700" dirty="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  <a:p>
            <a:pPr algn="l" rtl="0"/>
            <a:endParaRPr sz="700" dirty="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  <a:p>
            <a:pPr algn="l" rtl="0"/>
            <a:endParaRPr sz="700" dirty="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  <a:p>
            <a:pPr algn="l" rtl="0"/>
            <a:endParaRPr sz="700" dirty="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  <a:p>
            <a:pPr algn="l" rtl="0"/>
            <a:endParaRPr sz="700" dirty="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  <a:p>
            <a:pPr algn="l" rtl="0"/>
            <a:endParaRPr sz="700" dirty="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  <a:p>
            <a:pPr algn="l" rtl="0"/>
            <a:endParaRPr sz="700" dirty="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  <a:p>
            <a:pPr algn="l" rtl="0"/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stack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20000"/>
              </a:lnSpc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Process 1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0" name="Google Shape;190;p6"/>
          <p:cNvCxnSpPr>
            <a:cxnSpLocks/>
          </p:cNvCxnSpPr>
          <p:nvPr/>
        </p:nvCxnSpPr>
        <p:spPr>
          <a:xfrm>
            <a:off x="4570659" y="1154686"/>
            <a:ext cx="2850393" cy="11341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dot"/>
            <a:miter lim="400000"/>
            <a:headEnd type="none" w="sm" len="sm"/>
            <a:tailEnd type="triangle" w="med" len="med"/>
          </a:ln>
        </p:spPr>
      </p:cxnSp>
      <p:sp>
        <p:nvSpPr>
          <p:cNvPr id="191" name="Google Shape;191;p6"/>
          <p:cNvSpPr/>
          <p:nvPr/>
        </p:nvSpPr>
        <p:spPr>
          <a:xfrm>
            <a:off x="5477351" y="709209"/>
            <a:ext cx="985945" cy="456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50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create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" name="Google Shape;192;p6"/>
          <p:cNvSpPr/>
          <p:nvPr/>
        </p:nvSpPr>
        <p:spPr>
          <a:xfrm>
            <a:off x="7183049" y="920893"/>
            <a:ext cx="2027194" cy="2632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</p:txBody>
      </p:sp>
      <p:sp>
        <p:nvSpPr>
          <p:cNvPr id="193" name="Google Shape;193;p6"/>
          <p:cNvSpPr/>
          <p:nvPr/>
        </p:nvSpPr>
        <p:spPr>
          <a:xfrm>
            <a:off x="4825412" y="4146832"/>
            <a:ext cx="2289823" cy="456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50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what’s in code?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4" name="Google Shape;194;p6"/>
          <p:cNvSpPr/>
          <p:nvPr/>
        </p:nvSpPr>
        <p:spPr>
          <a:xfrm>
            <a:off x="7287557" y="430200"/>
            <a:ext cx="1905967" cy="318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>
              <a:lnSpc>
                <a:spcPct val="80000"/>
              </a:lnSpc>
            </a:pPr>
            <a:r>
              <a:rPr lang="en-US" sz="200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Virtual Memory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7"/>
          <p:cNvSpPr/>
          <p:nvPr/>
        </p:nvSpPr>
        <p:spPr>
          <a:xfrm>
            <a:off x="2823015" y="2972432"/>
            <a:ext cx="2007372" cy="395790"/>
          </a:xfrm>
          <a:custGeom>
            <a:avLst/>
            <a:gdLst/>
            <a:ahLst/>
            <a:cxnLst/>
            <a:rect l="l" t="t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A6AAA8"/>
          </a:solidFill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</p:txBody>
      </p:sp>
      <p:sp>
        <p:nvSpPr>
          <p:cNvPr id="200" name="Google Shape;200;p7"/>
          <p:cNvSpPr/>
          <p:nvPr/>
        </p:nvSpPr>
        <p:spPr>
          <a:xfrm>
            <a:off x="2817646" y="527617"/>
            <a:ext cx="2018110" cy="2650589"/>
          </a:xfrm>
          <a:prstGeom prst="rect">
            <a:avLst/>
          </a:prstGeom>
          <a:solidFill>
            <a:srgbClr val="A6AAA8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</p:txBody>
      </p:sp>
      <p:sp>
        <p:nvSpPr>
          <p:cNvPr id="201" name="Google Shape;201;p7"/>
          <p:cNvSpPr/>
          <p:nvPr/>
        </p:nvSpPr>
        <p:spPr>
          <a:xfrm>
            <a:off x="2823015" y="330399"/>
            <a:ext cx="2000251" cy="395790"/>
          </a:xfrm>
          <a:custGeom>
            <a:avLst/>
            <a:gdLst/>
            <a:ahLst/>
            <a:cxnLst/>
            <a:rect l="l" t="t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A6AAA8"/>
          </a:solidFill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</p:txBody>
      </p:sp>
      <p:sp>
        <p:nvSpPr>
          <p:cNvPr id="202" name="Google Shape;202;p7"/>
          <p:cNvSpPr/>
          <p:nvPr/>
        </p:nvSpPr>
        <p:spPr>
          <a:xfrm>
            <a:off x="3292549" y="799207"/>
            <a:ext cx="1274793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l" rtl="0">
              <a:lnSpc>
                <a:spcPct val="80000"/>
              </a:lnSpc>
            </a:pPr>
            <a:endParaRPr sz="2000" dirty="0"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  <a:p>
            <a:pPr algn="l" rtl="0">
              <a:lnSpc>
                <a:spcPct val="80000"/>
              </a:lnSpc>
            </a:pPr>
            <a:endParaRPr sz="2000" dirty="0"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  <a:p>
            <a:pPr algn="l" rtl="0">
              <a:lnSpc>
                <a:spcPct val="80000"/>
              </a:lnSpc>
            </a:pPr>
            <a:endParaRPr sz="2000" dirty="0"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  <a:p>
            <a:pPr algn="l" rtl="0">
              <a:lnSpc>
                <a:spcPct val="120000"/>
              </a:lnSpc>
            </a:pPr>
            <a:r>
              <a:rPr lang="en-US" sz="2000" dirty="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data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20000"/>
              </a:lnSpc>
            </a:pPr>
            <a:r>
              <a:rPr lang="en-US" sz="2000" dirty="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Program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3" name="Google Shape;203;p7"/>
          <p:cNvSpPr/>
          <p:nvPr/>
        </p:nvSpPr>
        <p:spPr>
          <a:xfrm>
            <a:off x="3127811" y="823391"/>
            <a:ext cx="1397776" cy="1093470"/>
          </a:xfrm>
          <a:prstGeom prst="rect">
            <a:avLst/>
          </a:prstGeom>
          <a:noFill/>
          <a:ln w="25400" cap="flat" cmpd="sng">
            <a:solidFill>
              <a:srgbClr val="FFFFFF"/>
            </a:solidFill>
            <a:prstDash val="dot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</p:txBody>
      </p:sp>
      <p:sp>
        <p:nvSpPr>
          <p:cNvPr id="204" name="Google Shape;204;p7"/>
          <p:cNvSpPr/>
          <p:nvPr/>
        </p:nvSpPr>
        <p:spPr>
          <a:xfrm>
            <a:off x="6975318" y="806556"/>
            <a:ext cx="2393668" cy="312234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971817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</p:txBody>
      </p:sp>
      <p:sp>
        <p:nvSpPr>
          <p:cNvPr id="205" name="Google Shape;205;p7"/>
          <p:cNvSpPr/>
          <p:nvPr/>
        </p:nvSpPr>
        <p:spPr>
          <a:xfrm>
            <a:off x="3169566" y="846068"/>
            <a:ext cx="630253" cy="361361"/>
          </a:xfrm>
          <a:prstGeom prst="rect">
            <a:avLst/>
          </a:prstGeom>
          <a:solidFill>
            <a:srgbClr val="E8A43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b="1"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LibA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6" name="Google Shape;206;p7"/>
          <p:cNvSpPr/>
          <p:nvPr/>
        </p:nvSpPr>
        <p:spPr>
          <a:xfrm>
            <a:off x="3839293" y="846068"/>
            <a:ext cx="630252" cy="361361"/>
          </a:xfrm>
          <a:prstGeom prst="rect">
            <a:avLst/>
          </a:prstGeom>
          <a:solidFill>
            <a:srgbClr val="D4595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b="1"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LibB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7" name="Google Shape;207;p7"/>
          <p:cNvSpPr/>
          <p:nvPr/>
        </p:nvSpPr>
        <p:spPr>
          <a:xfrm>
            <a:off x="3839293" y="1238973"/>
            <a:ext cx="630252" cy="361361"/>
          </a:xfrm>
          <a:prstGeom prst="rect">
            <a:avLst/>
          </a:prstGeom>
          <a:solidFill>
            <a:srgbClr val="5747C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b="1"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Prog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8" name="Google Shape;208;p7"/>
          <p:cNvSpPr/>
          <p:nvPr/>
        </p:nvSpPr>
        <p:spPr>
          <a:xfrm>
            <a:off x="3169566" y="1238973"/>
            <a:ext cx="630253" cy="361361"/>
          </a:xfrm>
          <a:prstGeom prst="rect">
            <a:avLst/>
          </a:prstGeom>
          <a:solidFill>
            <a:srgbClr val="7BDB4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b="1"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LibC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9" name="Google Shape;209;p7"/>
          <p:cNvCxnSpPr/>
          <p:nvPr/>
        </p:nvCxnSpPr>
        <p:spPr>
          <a:xfrm>
            <a:off x="4570660" y="1154684"/>
            <a:ext cx="2938309" cy="1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dot"/>
            <a:miter lim="400000"/>
            <a:headEnd type="none" w="sm" len="sm"/>
            <a:tailEnd type="triangle" w="med" len="med"/>
          </a:ln>
        </p:spPr>
      </p:cxnSp>
      <p:sp>
        <p:nvSpPr>
          <p:cNvPr id="210" name="Google Shape;210;p7"/>
          <p:cNvSpPr/>
          <p:nvPr/>
        </p:nvSpPr>
        <p:spPr>
          <a:xfrm>
            <a:off x="5043487" y="709209"/>
            <a:ext cx="1419809" cy="456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500" dirty="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create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1" name="Google Shape;211;p7"/>
          <p:cNvSpPr/>
          <p:nvPr/>
        </p:nvSpPr>
        <p:spPr>
          <a:xfrm>
            <a:off x="7508969" y="1071132"/>
            <a:ext cx="1684555" cy="2877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l" rtl="0"/>
            <a:endParaRPr sz="2000" dirty="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  <a:p>
            <a:pPr algn="l" rtl="0"/>
            <a:b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</a:b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data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/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heap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/>
            <a:endParaRPr sz="700" dirty="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  <a:p>
            <a:pPr algn="l" rtl="0"/>
            <a:endParaRPr sz="700" dirty="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  <a:p>
            <a:pPr algn="l" rtl="0"/>
            <a:endParaRPr sz="700" dirty="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  <a:p>
            <a:pPr algn="l" rtl="0"/>
            <a:endParaRPr sz="700" dirty="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  <a:p>
            <a:pPr algn="l" rtl="0"/>
            <a:endParaRPr sz="700" dirty="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  <a:p>
            <a:pPr algn="l" rtl="0"/>
            <a:endParaRPr sz="700" dirty="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  <a:p>
            <a:pPr algn="l" rtl="0"/>
            <a:endParaRPr sz="700" dirty="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  <a:p>
            <a:pPr algn="l" rtl="0"/>
            <a:endParaRPr sz="700" dirty="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  <a:p>
            <a:pPr algn="l" rtl="0"/>
            <a:endParaRPr sz="700" dirty="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  <a:p>
            <a:pPr algn="l" rtl="0"/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stack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20000"/>
              </a:lnSpc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Process 1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2" name="Google Shape;212;p7"/>
          <p:cNvSpPr/>
          <p:nvPr/>
        </p:nvSpPr>
        <p:spPr>
          <a:xfrm>
            <a:off x="7183049" y="920893"/>
            <a:ext cx="2027194" cy="2632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</p:txBody>
      </p:sp>
      <p:sp>
        <p:nvSpPr>
          <p:cNvPr id="213" name="Google Shape;213;p7"/>
          <p:cNvSpPr/>
          <p:nvPr/>
        </p:nvSpPr>
        <p:spPr>
          <a:xfrm>
            <a:off x="7545114" y="935365"/>
            <a:ext cx="630252" cy="361361"/>
          </a:xfrm>
          <a:prstGeom prst="rect">
            <a:avLst/>
          </a:prstGeom>
          <a:solidFill>
            <a:srgbClr val="E8A43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b="1"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LibA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4" name="Google Shape;214;p7"/>
          <p:cNvSpPr/>
          <p:nvPr/>
        </p:nvSpPr>
        <p:spPr>
          <a:xfrm>
            <a:off x="8214840" y="935365"/>
            <a:ext cx="630252" cy="361361"/>
          </a:xfrm>
          <a:prstGeom prst="rect">
            <a:avLst/>
          </a:prstGeom>
          <a:solidFill>
            <a:srgbClr val="D4595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b="1"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LibB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" name="Google Shape;215;p7"/>
          <p:cNvSpPr/>
          <p:nvPr/>
        </p:nvSpPr>
        <p:spPr>
          <a:xfrm>
            <a:off x="8214840" y="1328271"/>
            <a:ext cx="630252" cy="361361"/>
          </a:xfrm>
          <a:prstGeom prst="rect">
            <a:avLst/>
          </a:prstGeom>
          <a:solidFill>
            <a:srgbClr val="5747C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b="1"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Prog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6" name="Google Shape;216;p7"/>
          <p:cNvSpPr/>
          <p:nvPr/>
        </p:nvSpPr>
        <p:spPr>
          <a:xfrm>
            <a:off x="7545114" y="1328271"/>
            <a:ext cx="630252" cy="361361"/>
          </a:xfrm>
          <a:prstGeom prst="rect">
            <a:avLst/>
          </a:prstGeom>
          <a:solidFill>
            <a:srgbClr val="7BDB4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b="1"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LibC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7" name="Google Shape;217;p7"/>
          <p:cNvSpPr/>
          <p:nvPr/>
        </p:nvSpPr>
        <p:spPr>
          <a:xfrm>
            <a:off x="2557220" y="4026115"/>
            <a:ext cx="5022575" cy="718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100" dirty="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many large libraries, some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/>
            <a:r>
              <a:rPr lang="en-US" sz="2100" dirty="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of which are rarely/never used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8" name="Google Shape;218;p7"/>
          <p:cNvSpPr/>
          <p:nvPr/>
        </p:nvSpPr>
        <p:spPr>
          <a:xfrm>
            <a:off x="7287557" y="430200"/>
            <a:ext cx="1905967" cy="318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>
              <a:lnSpc>
                <a:spcPct val="80000"/>
              </a:lnSpc>
            </a:pPr>
            <a:r>
              <a:rPr lang="en-US" sz="200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Virtual Memory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9" name="Google Shape;219;p7"/>
          <p:cNvSpPr/>
          <p:nvPr/>
        </p:nvSpPr>
        <p:spPr>
          <a:xfrm>
            <a:off x="2286001" y="4953001"/>
            <a:ext cx="7620000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 sz="2800" dirty="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How to avoid wasting </a:t>
            </a:r>
            <a:r>
              <a:rPr lang="en-US" sz="2800" dirty="0">
                <a:solidFill>
                  <a:srgbClr val="D45954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physical pages</a:t>
            </a:r>
            <a:r>
              <a:rPr lang="en-US" sz="2800" dirty="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 to back rarely used </a:t>
            </a:r>
            <a:r>
              <a:rPr lang="en-US" sz="2800" dirty="0">
                <a:solidFill>
                  <a:srgbClr val="7BDB45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virtual pages</a:t>
            </a:r>
            <a:r>
              <a:rPr lang="en-US" sz="2800" dirty="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?</a:t>
            </a:r>
            <a:endParaRPr sz="2800" dirty="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" grpId="0"/>
      <p:bldP spid="21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8"/>
          <p:cNvSpPr/>
          <p:nvPr/>
        </p:nvSpPr>
        <p:spPr>
          <a:xfrm>
            <a:off x="2331881" y="3251006"/>
            <a:ext cx="2007372" cy="395790"/>
          </a:xfrm>
          <a:custGeom>
            <a:avLst/>
            <a:gdLst/>
            <a:ahLst/>
            <a:cxnLst/>
            <a:rect l="l" t="t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A6AAA8"/>
          </a:solidFill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</p:txBody>
      </p:sp>
      <p:sp>
        <p:nvSpPr>
          <p:cNvPr id="225" name="Google Shape;225;p8"/>
          <p:cNvSpPr/>
          <p:nvPr/>
        </p:nvSpPr>
        <p:spPr>
          <a:xfrm>
            <a:off x="2326512" y="806189"/>
            <a:ext cx="2018110" cy="2650588"/>
          </a:xfrm>
          <a:prstGeom prst="rect">
            <a:avLst/>
          </a:prstGeom>
          <a:solidFill>
            <a:srgbClr val="A6AAA8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</p:txBody>
      </p:sp>
      <p:sp>
        <p:nvSpPr>
          <p:cNvPr id="226" name="Google Shape;226;p8"/>
          <p:cNvSpPr/>
          <p:nvPr/>
        </p:nvSpPr>
        <p:spPr>
          <a:xfrm>
            <a:off x="2331882" y="608971"/>
            <a:ext cx="2000251" cy="395790"/>
          </a:xfrm>
          <a:custGeom>
            <a:avLst/>
            <a:gdLst/>
            <a:ahLst/>
            <a:cxnLst/>
            <a:rect l="l" t="t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A6AAA8"/>
          </a:solidFill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</p:txBody>
      </p:sp>
      <p:sp>
        <p:nvSpPr>
          <p:cNvPr id="227" name="Google Shape;227;p8"/>
          <p:cNvSpPr/>
          <p:nvPr/>
        </p:nvSpPr>
        <p:spPr>
          <a:xfrm>
            <a:off x="2801416" y="1077780"/>
            <a:ext cx="1111746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l" rtl="0">
              <a:lnSpc>
                <a:spcPct val="80000"/>
              </a:lnSpc>
            </a:pPr>
            <a:endParaRPr sz="2000" dirty="0"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  <a:p>
            <a:pPr algn="l" rtl="0">
              <a:lnSpc>
                <a:spcPct val="80000"/>
              </a:lnSpc>
            </a:pPr>
            <a:endParaRPr sz="2000" dirty="0"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  <a:p>
            <a:pPr algn="l" rtl="0">
              <a:lnSpc>
                <a:spcPct val="80000"/>
              </a:lnSpc>
            </a:pPr>
            <a:endParaRPr sz="2000" dirty="0"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  <a:p>
            <a:pPr algn="l" rtl="0">
              <a:lnSpc>
                <a:spcPct val="120000"/>
              </a:lnSpc>
            </a:pPr>
            <a:r>
              <a:rPr lang="en-US" sz="2000" dirty="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data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20000"/>
              </a:lnSpc>
            </a:pPr>
            <a:r>
              <a:rPr lang="en-US" sz="2000" dirty="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Program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8" name="Google Shape;228;p8"/>
          <p:cNvSpPr/>
          <p:nvPr/>
        </p:nvSpPr>
        <p:spPr>
          <a:xfrm>
            <a:off x="2636678" y="1101964"/>
            <a:ext cx="1397776" cy="1093470"/>
          </a:xfrm>
          <a:prstGeom prst="rect">
            <a:avLst/>
          </a:prstGeom>
          <a:noFill/>
          <a:ln w="25400" cap="flat" cmpd="sng">
            <a:solidFill>
              <a:srgbClr val="FFFFFF"/>
            </a:solidFill>
            <a:prstDash val="dot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</p:txBody>
      </p:sp>
      <p:sp>
        <p:nvSpPr>
          <p:cNvPr id="229" name="Google Shape;229;p8"/>
          <p:cNvSpPr/>
          <p:nvPr/>
        </p:nvSpPr>
        <p:spPr>
          <a:xfrm>
            <a:off x="7466451" y="638645"/>
            <a:ext cx="2393668" cy="3122341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971817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</p:txBody>
      </p:sp>
      <p:sp>
        <p:nvSpPr>
          <p:cNvPr id="230" name="Google Shape;230;p8"/>
          <p:cNvSpPr/>
          <p:nvPr/>
        </p:nvSpPr>
        <p:spPr>
          <a:xfrm>
            <a:off x="2678434" y="1124639"/>
            <a:ext cx="630253" cy="361361"/>
          </a:xfrm>
          <a:prstGeom prst="rect">
            <a:avLst/>
          </a:prstGeom>
          <a:solidFill>
            <a:srgbClr val="E8A43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b="1"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LibA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1" name="Google Shape;231;p8"/>
          <p:cNvSpPr/>
          <p:nvPr/>
        </p:nvSpPr>
        <p:spPr>
          <a:xfrm>
            <a:off x="3348161" y="1124639"/>
            <a:ext cx="630252" cy="361361"/>
          </a:xfrm>
          <a:prstGeom prst="rect">
            <a:avLst/>
          </a:prstGeom>
          <a:solidFill>
            <a:srgbClr val="D4595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b="1"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LibB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2" name="Google Shape;232;p8"/>
          <p:cNvSpPr/>
          <p:nvPr/>
        </p:nvSpPr>
        <p:spPr>
          <a:xfrm>
            <a:off x="3348161" y="1517546"/>
            <a:ext cx="630252" cy="361361"/>
          </a:xfrm>
          <a:prstGeom prst="rect">
            <a:avLst/>
          </a:prstGeom>
          <a:solidFill>
            <a:srgbClr val="5747C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b="1"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Prog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3" name="Google Shape;233;p8"/>
          <p:cNvSpPr/>
          <p:nvPr/>
        </p:nvSpPr>
        <p:spPr>
          <a:xfrm>
            <a:off x="2678434" y="1517546"/>
            <a:ext cx="630253" cy="361361"/>
          </a:xfrm>
          <a:prstGeom prst="rect">
            <a:avLst/>
          </a:prstGeom>
          <a:solidFill>
            <a:srgbClr val="7BDB4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b="1"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LibC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4" name="Google Shape;234;p8"/>
          <p:cNvSpPr/>
          <p:nvPr/>
        </p:nvSpPr>
        <p:spPr>
          <a:xfrm>
            <a:off x="8070926" y="810755"/>
            <a:ext cx="1613730" cy="2970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l" rtl="0"/>
            <a:endParaRPr sz="2000" dirty="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  <a:p>
            <a:pPr algn="l" rtl="0"/>
            <a:b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</a:br>
            <a:endParaRPr lang="en-US" sz="2000" dirty="0">
              <a:solidFill>
                <a:srgbClr val="000000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  <a:p>
            <a:pPr algn="l" rtl="0"/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data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/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heap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/>
            <a:endParaRPr sz="700" dirty="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  <a:p>
            <a:pPr algn="l" rtl="0"/>
            <a:endParaRPr sz="700" dirty="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  <a:p>
            <a:pPr algn="l" rtl="0"/>
            <a:endParaRPr sz="700" dirty="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  <a:p>
            <a:pPr algn="l" rtl="0"/>
            <a:endParaRPr sz="700" dirty="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  <a:p>
            <a:pPr algn="l" rtl="0"/>
            <a:endParaRPr sz="700" dirty="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  <a:p>
            <a:pPr algn="l" rtl="0"/>
            <a:endParaRPr sz="700" dirty="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  <a:p>
            <a:pPr algn="l" rtl="0"/>
            <a:endParaRPr sz="700" dirty="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  <a:p>
            <a:pPr algn="l" rtl="0"/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stack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20000"/>
              </a:lnSpc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Process 1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5" name="Google Shape;235;p8"/>
          <p:cNvSpPr/>
          <p:nvPr/>
        </p:nvSpPr>
        <p:spPr>
          <a:xfrm>
            <a:off x="7674182" y="752982"/>
            <a:ext cx="2027194" cy="2632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</p:txBody>
      </p:sp>
      <p:sp>
        <p:nvSpPr>
          <p:cNvPr id="236" name="Google Shape;236;p8"/>
          <p:cNvSpPr/>
          <p:nvPr/>
        </p:nvSpPr>
        <p:spPr>
          <a:xfrm>
            <a:off x="8036247" y="767453"/>
            <a:ext cx="630252" cy="361361"/>
          </a:xfrm>
          <a:prstGeom prst="rect">
            <a:avLst/>
          </a:prstGeom>
          <a:solidFill>
            <a:srgbClr val="E8A43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b="1"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LibA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7" name="Google Shape;237;p8"/>
          <p:cNvSpPr/>
          <p:nvPr/>
        </p:nvSpPr>
        <p:spPr>
          <a:xfrm>
            <a:off x="8705973" y="767453"/>
            <a:ext cx="630252" cy="361361"/>
          </a:xfrm>
          <a:prstGeom prst="rect">
            <a:avLst/>
          </a:prstGeom>
          <a:solidFill>
            <a:srgbClr val="D4595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b="1"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LibB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8" name="Google Shape;238;p8"/>
          <p:cNvSpPr/>
          <p:nvPr/>
        </p:nvSpPr>
        <p:spPr>
          <a:xfrm>
            <a:off x="8705973" y="1160358"/>
            <a:ext cx="630252" cy="361361"/>
          </a:xfrm>
          <a:prstGeom prst="rect">
            <a:avLst/>
          </a:prstGeom>
          <a:solidFill>
            <a:srgbClr val="5747C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b="1"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Prog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9" name="Google Shape;239;p8"/>
          <p:cNvSpPr/>
          <p:nvPr/>
        </p:nvSpPr>
        <p:spPr>
          <a:xfrm>
            <a:off x="8036247" y="1160358"/>
            <a:ext cx="630252" cy="361361"/>
          </a:xfrm>
          <a:prstGeom prst="rect">
            <a:avLst/>
          </a:prstGeom>
          <a:solidFill>
            <a:srgbClr val="7BDB4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b="1"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LibC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0" name="Google Shape;240;p8"/>
          <p:cNvSpPr/>
          <p:nvPr/>
        </p:nvSpPr>
        <p:spPr>
          <a:xfrm>
            <a:off x="7778690" y="262289"/>
            <a:ext cx="1905967" cy="318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>
              <a:lnSpc>
                <a:spcPct val="80000"/>
              </a:lnSpc>
            </a:pPr>
            <a:r>
              <a:rPr lang="en-US" sz="2000" dirty="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Virtual Memory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1" name="Google Shape;241;p8"/>
          <p:cNvSpPr/>
          <p:nvPr/>
        </p:nvSpPr>
        <p:spPr>
          <a:xfrm>
            <a:off x="5293232" y="3302696"/>
            <a:ext cx="1605537" cy="1198619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971817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</p:txBody>
      </p:sp>
      <p:sp>
        <p:nvSpPr>
          <p:cNvPr id="242" name="Google Shape;242;p8"/>
          <p:cNvSpPr/>
          <p:nvPr/>
        </p:nvSpPr>
        <p:spPr>
          <a:xfrm>
            <a:off x="5269352" y="2926340"/>
            <a:ext cx="1636662" cy="318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>
              <a:lnSpc>
                <a:spcPct val="80000"/>
              </a:lnSpc>
            </a:pPr>
            <a:r>
              <a:rPr lang="en-US" sz="200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Phys Memory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3" name="Google Shape;243;p8"/>
          <p:cNvSpPr/>
          <p:nvPr/>
        </p:nvSpPr>
        <p:spPr>
          <a:xfrm>
            <a:off x="6115737" y="3386105"/>
            <a:ext cx="630253" cy="361361"/>
          </a:xfrm>
          <a:prstGeom prst="rect">
            <a:avLst/>
          </a:prstGeom>
          <a:solidFill>
            <a:srgbClr val="5747C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b="1"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Prog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4" name="Google Shape;244;p8"/>
          <p:cNvSpPr/>
          <p:nvPr/>
        </p:nvSpPr>
        <p:spPr>
          <a:xfrm>
            <a:off x="5446010" y="3386105"/>
            <a:ext cx="630253" cy="361361"/>
          </a:xfrm>
          <a:prstGeom prst="rect">
            <a:avLst/>
          </a:prstGeom>
          <a:solidFill>
            <a:srgbClr val="7BDB4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b="1"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LibC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4DE409-FF28-6838-A35F-842D25DA53D7}"/>
              </a:ext>
            </a:extLst>
          </p:cNvPr>
          <p:cNvSpPr txBox="1"/>
          <p:nvPr/>
        </p:nvSpPr>
        <p:spPr>
          <a:xfrm>
            <a:off x="1086573" y="1225158"/>
            <a:ext cx="11360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 pitchFamily="2" charset="0"/>
              </a:rPr>
              <a:t>Disk</a:t>
            </a:r>
            <a:endParaRPr lang="en-US" sz="3200" dirty="0">
              <a:latin typeface="Helvetica" pitchFamily="2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9"/>
          <p:cNvSpPr/>
          <p:nvPr/>
        </p:nvSpPr>
        <p:spPr>
          <a:xfrm>
            <a:off x="2331881" y="3251006"/>
            <a:ext cx="2007372" cy="395790"/>
          </a:xfrm>
          <a:custGeom>
            <a:avLst/>
            <a:gdLst/>
            <a:ahLst/>
            <a:cxnLst/>
            <a:rect l="l" t="t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A6AAA8"/>
          </a:solidFill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</p:txBody>
      </p:sp>
      <p:sp>
        <p:nvSpPr>
          <p:cNvPr id="250" name="Google Shape;250;p9"/>
          <p:cNvSpPr/>
          <p:nvPr/>
        </p:nvSpPr>
        <p:spPr>
          <a:xfrm>
            <a:off x="2326512" y="806189"/>
            <a:ext cx="2018110" cy="2650588"/>
          </a:xfrm>
          <a:prstGeom prst="rect">
            <a:avLst/>
          </a:prstGeom>
          <a:solidFill>
            <a:srgbClr val="A6AAA8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</p:txBody>
      </p:sp>
      <p:sp>
        <p:nvSpPr>
          <p:cNvPr id="251" name="Google Shape;251;p9"/>
          <p:cNvSpPr/>
          <p:nvPr/>
        </p:nvSpPr>
        <p:spPr>
          <a:xfrm>
            <a:off x="2331882" y="608971"/>
            <a:ext cx="2000251" cy="395790"/>
          </a:xfrm>
          <a:custGeom>
            <a:avLst/>
            <a:gdLst/>
            <a:ahLst/>
            <a:cxnLst/>
            <a:rect l="l" t="t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A6AAA8"/>
          </a:solidFill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</p:txBody>
      </p:sp>
      <p:sp>
        <p:nvSpPr>
          <p:cNvPr id="252" name="Google Shape;252;p9"/>
          <p:cNvSpPr/>
          <p:nvPr/>
        </p:nvSpPr>
        <p:spPr>
          <a:xfrm>
            <a:off x="2801416" y="1077780"/>
            <a:ext cx="1274794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l" rtl="0">
              <a:lnSpc>
                <a:spcPct val="80000"/>
              </a:lnSpc>
            </a:pPr>
            <a:endParaRPr sz="2000" dirty="0"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  <a:p>
            <a:pPr algn="l" rtl="0">
              <a:lnSpc>
                <a:spcPct val="80000"/>
              </a:lnSpc>
            </a:pPr>
            <a:endParaRPr sz="2000" dirty="0"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  <a:p>
            <a:pPr algn="l" rtl="0">
              <a:lnSpc>
                <a:spcPct val="80000"/>
              </a:lnSpc>
            </a:pPr>
            <a:endParaRPr sz="2000" dirty="0"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  <a:p>
            <a:pPr algn="l" rtl="0">
              <a:lnSpc>
                <a:spcPct val="120000"/>
              </a:lnSpc>
            </a:pPr>
            <a:r>
              <a:rPr lang="en-US" sz="2000" dirty="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data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20000"/>
              </a:lnSpc>
            </a:pPr>
            <a:r>
              <a:rPr lang="en-US" sz="2000" dirty="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Program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3" name="Google Shape;253;p9"/>
          <p:cNvSpPr/>
          <p:nvPr/>
        </p:nvSpPr>
        <p:spPr>
          <a:xfrm>
            <a:off x="2636678" y="1101964"/>
            <a:ext cx="1397776" cy="1093470"/>
          </a:xfrm>
          <a:prstGeom prst="rect">
            <a:avLst/>
          </a:prstGeom>
          <a:noFill/>
          <a:ln w="25400" cap="flat" cmpd="sng">
            <a:solidFill>
              <a:srgbClr val="FFFFFF"/>
            </a:solidFill>
            <a:prstDash val="dot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</p:txBody>
      </p:sp>
      <p:sp>
        <p:nvSpPr>
          <p:cNvPr id="254" name="Google Shape;254;p9"/>
          <p:cNvSpPr/>
          <p:nvPr/>
        </p:nvSpPr>
        <p:spPr>
          <a:xfrm>
            <a:off x="7466451" y="638645"/>
            <a:ext cx="2393668" cy="3122341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971817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</p:txBody>
      </p:sp>
      <p:sp>
        <p:nvSpPr>
          <p:cNvPr id="255" name="Google Shape;255;p9"/>
          <p:cNvSpPr/>
          <p:nvPr/>
        </p:nvSpPr>
        <p:spPr>
          <a:xfrm>
            <a:off x="2678434" y="1124639"/>
            <a:ext cx="630253" cy="361361"/>
          </a:xfrm>
          <a:prstGeom prst="rect">
            <a:avLst/>
          </a:prstGeom>
          <a:solidFill>
            <a:srgbClr val="E8A43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b="1"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LibA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6" name="Google Shape;256;p9"/>
          <p:cNvSpPr/>
          <p:nvPr/>
        </p:nvSpPr>
        <p:spPr>
          <a:xfrm>
            <a:off x="3348161" y="1124639"/>
            <a:ext cx="630252" cy="361361"/>
          </a:xfrm>
          <a:prstGeom prst="rect">
            <a:avLst/>
          </a:prstGeom>
          <a:solidFill>
            <a:srgbClr val="D4595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b="1"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LibB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7" name="Google Shape;257;p9"/>
          <p:cNvSpPr/>
          <p:nvPr/>
        </p:nvSpPr>
        <p:spPr>
          <a:xfrm>
            <a:off x="3348161" y="1517546"/>
            <a:ext cx="630252" cy="361361"/>
          </a:xfrm>
          <a:prstGeom prst="rect">
            <a:avLst/>
          </a:prstGeom>
          <a:solidFill>
            <a:srgbClr val="5747C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b="1"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Prog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8" name="Google Shape;258;p9"/>
          <p:cNvSpPr/>
          <p:nvPr/>
        </p:nvSpPr>
        <p:spPr>
          <a:xfrm>
            <a:off x="2678434" y="1517546"/>
            <a:ext cx="630253" cy="361361"/>
          </a:xfrm>
          <a:prstGeom prst="rect">
            <a:avLst/>
          </a:prstGeom>
          <a:solidFill>
            <a:srgbClr val="7BDB4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b="1"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LibC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9" name="Google Shape;259;p9"/>
          <p:cNvSpPr/>
          <p:nvPr/>
        </p:nvSpPr>
        <p:spPr>
          <a:xfrm>
            <a:off x="8070926" y="903220"/>
            <a:ext cx="1613730" cy="2877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l" rtl="0"/>
            <a:endParaRPr sz="2000" dirty="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  <a:p>
            <a:pPr algn="l" rtl="0"/>
            <a:b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</a:b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data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/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heap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/>
            <a:endParaRPr sz="700" dirty="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  <a:p>
            <a:pPr algn="l" rtl="0"/>
            <a:endParaRPr sz="700" dirty="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  <a:p>
            <a:pPr algn="l" rtl="0"/>
            <a:endParaRPr sz="700" dirty="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  <a:p>
            <a:pPr algn="l" rtl="0"/>
            <a:endParaRPr sz="700" dirty="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  <a:p>
            <a:pPr algn="l" rtl="0"/>
            <a:endParaRPr sz="700" dirty="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  <a:p>
            <a:pPr algn="l" rtl="0"/>
            <a:endParaRPr sz="700" dirty="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  <a:p>
            <a:pPr algn="l" rtl="0"/>
            <a:endParaRPr sz="700" dirty="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  <a:p>
            <a:pPr algn="l" rtl="0"/>
            <a:endParaRPr sz="700" dirty="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  <a:p>
            <a:pPr algn="l" rtl="0"/>
            <a:endParaRPr sz="700" dirty="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  <a:p>
            <a:pPr algn="l" rtl="0"/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stack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20000"/>
              </a:lnSpc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Process 1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0" name="Google Shape;260;p9"/>
          <p:cNvSpPr/>
          <p:nvPr/>
        </p:nvSpPr>
        <p:spPr>
          <a:xfrm>
            <a:off x="7674182" y="752982"/>
            <a:ext cx="2027194" cy="2632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</p:txBody>
      </p:sp>
      <p:sp>
        <p:nvSpPr>
          <p:cNvPr id="261" name="Google Shape;261;p9"/>
          <p:cNvSpPr/>
          <p:nvPr/>
        </p:nvSpPr>
        <p:spPr>
          <a:xfrm>
            <a:off x="8036247" y="767453"/>
            <a:ext cx="630252" cy="361361"/>
          </a:xfrm>
          <a:prstGeom prst="rect">
            <a:avLst/>
          </a:prstGeom>
          <a:solidFill>
            <a:srgbClr val="E8A43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b="1"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LibA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2" name="Google Shape;262;p9"/>
          <p:cNvSpPr/>
          <p:nvPr/>
        </p:nvSpPr>
        <p:spPr>
          <a:xfrm>
            <a:off x="8705973" y="767453"/>
            <a:ext cx="630252" cy="361361"/>
          </a:xfrm>
          <a:prstGeom prst="rect">
            <a:avLst/>
          </a:prstGeom>
          <a:solidFill>
            <a:srgbClr val="D4595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b="1"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LibB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3" name="Google Shape;263;p9"/>
          <p:cNvSpPr/>
          <p:nvPr/>
        </p:nvSpPr>
        <p:spPr>
          <a:xfrm>
            <a:off x="8705973" y="1160358"/>
            <a:ext cx="630252" cy="361361"/>
          </a:xfrm>
          <a:prstGeom prst="rect">
            <a:avLst/>
          </a:prstGeom>
          <a:solidFill>
            <a:srgbClr val="5747C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b="1"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Prog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4" name="Google Shape;264;p9"/>
          <p:cNvSpPr/>
          <p:nvPr/>
        </p:nvSpPr>
        <p:spPr>
          <a:xfrm>
            <a:off x="8036247" y="1160358"/>
            <a:ext cx="630252" cy="361361"/>
          </a:xfrm>
          <a:prstGeom prst="rect">
            <a:avLst/>
          </a:prstGeom>
          <a:solidFill>
            <a:srgbClr val="7BDB4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b="1"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LibC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5" name="Google Shape;265;p9"/>
          <p:cNvSpPr/>
          <p:nvPr/>
        </p:nvSpPr>
        <p:spPr>
          <a:xfrm>
            <a:off x="7778690" y="262289"/>
            <a:ext cx="1905967" cy="318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>
              <a:lnSpc>
                <a:spcPct val="80000"/>
              </a:lnSpc>
            </a:pPr>
            <a:r>
              <a:rPr lang="en-US" sz="200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Virtual Memory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6" name="Google Shape;266;p9"/>
          <p:cNvSpPr/>
          <p:nvPr/>
        </p:nvSpPr>
        <p:spPr>
          <a:xfrm>
            <a:off x="5293232" y="3302696"/>
            <a:ext cx="1605537" cy="1198619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971817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</p:txBody>
      </p:sp>
      <p:sp>
        <p:nvSpPr>
          <p:cNvPr id="267" name="Google Shape;267;p9"/>
          <p:cNvSpPr/>
          <p:nvPr/>
        </p:nvSpPr>
        <p:spPr>
          <a:xfrm>
            <a:off x="5297406" y="4719080"/>
            <a:ext cx="1636662" cy="318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>
              <a:lnSpc>
                <a:spcPct val="80000"/>
              </a:lnSpc>
            </a:pPr>
            <a:r>
              <a:rPr lang="en-US" sz="2000" dirty="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Phys Memory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8" name="Google Shape;268;p9"/>
          <p:cNvSpPr/>
          <p:nvPr/>
        </p:nvSpPr>
        <p:spPr>
          <a:xfrm>
            <a:off x="6115737" y="3386105"/>
            <a:ext cx="630253" cy="361361"/>
          </a:xfrm>
          <a:prstGeom prst="rect">
            <a:avLst/>
          </a:prstGeom>
          <a:solidFill>
            <a:srgbClr val="5747C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b="1"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Prog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9" name="Google Shape;269;p9"/>
          <p:cNvSpPr/>
          <p:nvPr/>
        </p:nvSpPr>
        <p:spPr>
          <a:xfrm>
            <a:off x="5446010" y="3386105"/>
            <a:ext cx="630253" cy="361361"/>
          </a:xfrm>
          <a:prstGeom prst="rect">
            <a:avLst/>
          </a:prstGeom>
          <a:solidFill>
            <a:srgbClr val="7BDB4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b="1"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LibC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0" name="Google Shape;270;p9"/>
          <p:cNvCxnSpPr>
            <a:stCxn id="255" idx="0"/>
            <a:endCxn id="261" idx="0"/>
          </p:cNvCxnSpPr>
          <p:nvPr/>
        </p:nvCxnSpPr>
        <p:spPr>
          <a:xfrm rot="10800000" flipH="1">
            <a:off x="2993560" y="767339"/>
            <a:ext cx="5357700" cy="357300"/>
          </a:xfrm>
          <a:prstGeom prst="straightConnector1">
            <a:avLst/>
          </a:prstGeom>
          <a:noFill/>
          <a:ln w="50800" cap="flat" cmpd="sng">
            <a:solidFill>
              <a:srgbClr val="0065C1"/>
            </a:solidFill>
            <a:prstDash val="solid"/>
            <a:miter lim="400000"/>
            <a:headEnd type="triangle" w="med" len="med"/>
            <a:tailEnd type="none" w="sm" len="sm"/>
          </a:ln>
        </p:spPr>
      </p:cxnSp>
      <p:sp>
        <p:nvSpPr>
          <p:cNvPr id="271" name="Google Shape;271;p9"/>
          <p:cNvSpPr/>
          <p:nvPr/>
        </p:nvSpPr>
        <p:spPr>
          <a:xfrm>
            <a:off x="3978540" y="931322"/>
            <a:ext cx="4730020" cy="304263"/>
          </a:xfrm>
          <a:custGeom>
            <a:avLst/>
            <a:gdLst/>
            <a:ahLst/>
            <a:cxnLst/>
            <a:rect l="l" t="t" r="r" b="b"/>
            <a:pathLst>
              <a:path w="21600" h="16909" extrusionOk="0">
                <a:moveTo>
                  <a:pt x="0" y="16909"/>
                </a:moveTo>
                <a:cubicBezTo>
                  <a:pt x="7034" y="-1020"/>
                  <a:pt x="14234" y="-4691"/>
                  <a:pt x="21600" y="5897"/>
                </a:cubicBezTo>
              </a:path>
            </a:pathLst>
          </a:custGeom>
          <a:noFill/>
          <a:ln w="50800" cap="flat" cmpd="sng">
            <a:solidFill>
              <a:srgbClr val="0065C1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64275" tIns="32125" rIns="64275" bIns="32125" anchor="t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</p:txBody>
      </p:sp>
      <p:cxnSp>
        <p:nvCxnSpPr>
          <p:cNvPr id="272" name="Google Shape;272;p9"/>
          <p:cNvCxnSpPr>
            <a:stCxn id="269" idx="0"/>
            <a:endCxn id="264" idx="0"/>
          </p:cNvCxnSpPr>
          <p:nvPr/>
        </p:nvCxnSpPr>
        <p:spPr>
          <a:xfrm rot="10800000" flipH="1">
            <a:off x="5761137" y="1160404"/>
            <a:ext cx="2590200" cy="2225700"/>
          </a:xfrm>
          <a:prstGeom prst="straightConnector1">
            <a:avLst/>
          </a:prstGeom>
          <a:noFill/>
          <a:ln w="50800" cap="flat" cmpd="sng">
            <a:solidFill>
              <a:srgbClr val="0065C1"/>
            </a:solidFill>
            <a:prstDash val="solid"/>
            <a:miter lim="400000"/>
            <a:headEnd type="triangle" w="med" len="med"/>
            <a:tailEnd type="none" w="sm" len="sm"/>
          </a:ln>
        </p:spPr>
      </p:cxnSp>
      <p:cxnSp>
        <p:nvCxnSpPr>
          <p:cNvPr id="273" name="Google Shape;273;p9"/>
          <p:cNvCxnSpPr>
            <a:stCxn id="268" idx="0"/>
            <a:endCxn id="263" idx="0"/>
          </p:cNvCxnSpPr>
          <p:nvPr/>
        </p:nvCxnSpPr>
        <p:spPr>
          <a:xfrm rot="10800000" flipH="1">
            <a:off x="6430863" y="1160404"/>
            <a:ext cx="2590200" cy="2225700"/>
          </a:xfrm>
          <a:prstGeom prst="straightConnector1">
            <a:avLst/>
          </a:prstGeom>
          <a:noFill/>
          <a:ln w="50800" cap="flat" cmpd="sng">
            <a:solidFill>
              <a:srgbClr val="0065C1"/>
            </a:solidFill>
            <a:prstDash val="solid"/>
            <a:miter lim="400000"/>
            <a:headEnd type="triangle" w="med" len="med"/>
            <a:tailEnd type="none" w="sm" len="sm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11264E-1D46-88EC-8D72-0CCA2E43DC4D}"/>
              </a:ext>
            </a:extLst>
          </p:cNvPr>
          <p:cNvSpPr txBox="1"/>
          <p:nvPr/>
        </p:nvSpPr>
        <p:spPr>
          <a:xfrm>
            <a:off x="1086573" y="1225158"/>
            <a:ext cx="11360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 pitchFamily="2" charset="0"/>
              </a:rPr>
              <a:t>Disk</a:t>
            </a:r>
            <a:endParaRPr lang="en-US" sz="3200" dirty="0">
              <a:latin typeface="Helvetica" pitchFamily="2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0"/>
          <p:cNvSpPr/>
          <p:nvPr/>
        </p:nvSpPr>
        <p:spPr>
          <a:xfrm>
            <a:off x="2331881" y="3251006"/>
            <a:ext cx="2007372" cy="395790"/>
          </a:xfrm>
          <a:custGeom>
            <a:avLst/>
            <a:gdLst/>
            <a:ahLst/>
            <a:cxnLst/>
            <a:rect l="l" t="t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A6AAA8"/>
          </a:solidFill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</p:txBody>
      </p:sp>
      <p:sp>
        <p:nvSpPr>
          <p:cNvPr id="279" name="Google Shape;279;p10"/>
          <p:cNvSpPr/>
          <p:nvPr/>
        </p:nvSpPr>
        <p:spPr>
          <a:xfrm>
            <a:off x="2326512" y="806189"/>
            <a:ext cx="2018110" cy="2650588"/>
          </a:xfrm>
          <a:prstGeom prst="rect">
            <a:avLst/>
          </a:prstGeom>
          <a:solidFill>
            <a:srgbClr val="A6AAA8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</p:txBody>
      </p:sp>
      <p:sp>
        <p:nvSpPr>
          <p:cNvPr id="280" name="Google Shape;280;p10"/>
          <p:cNvSpPr/>
          <p:nvPr/>
        </p:nvSpPr>
        <p:spPr>
          <a:xfrm>
            <a:off x="2331882" y="608971"/>
            <a:ext cx="2000251" cy="395790"/>
          </a:xfrm>
          <a:custGeom>
            <a:avLst/>
            <a:gdLst/>
            <a:ahLst/>
            <a:cxnLst/>
            <a:rect l="l" t="t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A6AAA8"/>
          </a:solidFill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</p:txBody>
      </p:sp>
      <p:sp>
        <p:nvSpPr>
          <p:cNvPr id="281" name="Google Shape;281;p10"/>
          <p:cNvSpPr/>
          <p:nvPr/>
        </p:nvSpPr>
        <p:spPr>
          <a:xfrm>
            <a:off x="2801416" y="1077780"/>
            <a:ext cx="1168949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l" rtl="0">
              <a:lnSpc>
                <a:spcPct val="80000"/>
              </a:lnSpc>
            </a:pPr>
            <a:endParaRPr sz="2000" dirty="0"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  <a:p>
            <a:pPr algn="l" rtl="0">
              <a:lnSpc>
                <a:spcPct val="80000"/>
              </a:lnSpc>
            </a:pPr>
            <a:endParaRPr sz="2000" dirty="0"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  <a:p>
            <a:pPr algn="l" rtl="0">
              <a:lnSpc>
                <a:spcPct val="80000"/>
              </a:lnSpc>
            </a:pPr>
            <a:endParaRPr sz="2000" dirty="0"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  <a:p>
            <a:pPr algn="l" rtl="0">
              <a:lnSpc>
                <a:spcPct val="120000"/>
              </a:lnSpc>
            </a:pPr>
            <a:r>
              <a:rPr lang="en-US" sz="2000" dirty="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data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20000"/>
              </a:lnSpc>
            </a:pPr>
            <a:r>
              <a:rPr lang="en-US" sz="2000" dirty="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Program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2" name="Google Shape;282;p10"/>
          <p:cNvSpPr/>
          <p:nvPr/>
        </p:nvSpPr>
        <p:spPr>
          <a:xfrm>
            <a:off x="2636678" y="1101964"/>
            <a:ext cx="1397776" cy="1093470"/>
          </a:xfrm>
          <a:prstGeom prst="rect">
            <a:avLst/>
          </a:prstGeom>
          <a:noFill/>
          <a:ln w="25400" cap="flat" cmpd="sng">
            <a:solidFill>
              <a:srgbClr val="FFFFFF"/>
            </a:solidFill>
            <a:prstDash val="dot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</p:txBody>
      </p:sp>
      <p:sp>
        <p:nvSpPr>
          <p:cNvPr id="283" name="Google Shape;283;p10"/>
          <p:cNvSpPr/>
          <p:nvPr/>
        </p:nvSpPr>
        <p:spPr>
          <a:xfrm>
            <a:off x="7466451" y="638645"/>
            <a:ext cx="2393668" cy="3122341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971817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</p:txBody>
      </p:sp>
      <p:sp>
        <p:nvSpPr>
          <p:cNvPr id="284" name="Google Shape;284;p10"/>
          <p:cNvSpPr/>
          <p:nvPr/>
        </p:nvSpPr>
        <p:spPr>
          <a:xfrm>
            <a:off x="2678434" y="1124639"/>
            <a:ext cx="630253" cy="361361"/>
          </a:xfrm>
          <a:prstGeom prst="rect">
            <a:avLst/>
          </a:prstGeom>
          <a:solidFill>
            <a:srgbClr val="E8A43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b="1"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LibA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5" name="Google Shape;285;p10"/>
          <p:cNvSpPr/>
          <p:nvPr/>
        </p:nvSpPr>
        <p:spPr>
          <a:xfrm>
            <a:off x="3348161" y="1124639"/>
            <a:ext cx="630252" cy="361361"/>
          </a:xfrm>
          <a:prstGeom prst="rect">
            <a:avLst/>
          </a:prstGeom>
          <a:solidFill>
            <a:srgbClr val="D4595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b="1"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LibB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6" name="Google Shape;286;p10"/>
          <p:cNvSpPr/>
          <p:nvPr/>
        </p:nvSpPr>
        <p:spPr>
          <a:xfrm>
            <a:off x="3348161" y="1517546"/>
            <a:ext cx="630252" cy="361361"/>
          </a:xfrm>
          <a:prstGeom prst="rect">
            <a:avLst/>
          </a:prstGeom>
          <a:solidFill>
            <a:srgbClr val="5747C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b="1"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Prog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7" name="Google Shape;287;p10"/>
          <p:cNvSpPr/>
          <p:nvPr/>
        </p:nvSpPr>
        <p:spPr>
          <a:xfrm>
            <a:off x="2678434" y="1517546"/>
            <a:ext cx="630253" cy="361361"/>
          </a:xfrm>
          <a:prstGeom prst="rect">
            <a:avLst/>
          </a:prstGeom>
          <a:solidFill>
            <a:srgbClr val="7BDB4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b="1"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LibC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8" name="Google Shape;288;p10"/>
          <p:cNvSpPr/>
          <p:nvPr/>
        </p:nvSpPr>
        <p:spPr>
          <a:xfrm>
            <a:off x="8070926" y="921593"/>
            <a:ext cx="1586244" cy="2877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l" rtl="0"/>
            <a:endParaRPr sz="2000" dirty="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  <a:p>
            <a:pPr algn="l" rtl="0"/>
            <a:b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</a:b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data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/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heap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/>
            <a:endParaRPr sz="700" dirty="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  <a:p>
            <a:pPr algn="l" rtl="0"/>
            <a:endParaRPr sz="700" dirty="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  <a:p>
            <a:pPr algn="l" rtl="0"/>
            <a:endParaRPr sz="700" dirty="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  <a:p>
            <a:pPr algn="l" rtl="0"/>
            <a:endParaRPr sz="700" dirty="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  <a:p>
            <a:pPr algn="l" rtl="0"/>
            <a:endParaRPr sz="700" dirty="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  <a:p>
            <a:pPr algn="l" rtl="0"/>
            <a:endParaRPr sz="700" dirty="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  <a:p>
            <a:pPr algn="l" rtl="0"/>
            <a:endParaRPr sz="700" dirty="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  <a:p>
            <a:pPr algn="l" rtl="0"/>
            <a:endParaRPr sz="700" dirty="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  <a:p>
            <a:pPr algn="l" rtl="0"/>
            <a:endParaRPr sz="700" dirty="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  <a:p>
            <a:pPr algn="l" rtl="0"/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stack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20000"/>
              </a:lnSpc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Process 1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9" name="Google Shape;289;p10"/>
          <p:cNvSpPr/>
          <p:nvPr/>
        </p:nvSpPr>
        <p:spPr>
          <a:xfrm>
            <a:off x="7674182" y="752982"/>
            <a:ext cx="2027194" cy="2632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</p:txBody>
      </p:sp>
      <p:sp>
        <p:nvSpPr>
          <p:cNvPr id="290" name="Google Shape;290;p10"/>
          <p:cNvSpPr/>
          <p:nvPr/>
        </p:nvSpPr>
        <p:spPr>
          <a:xfrm>
            <a:off x="8036247" y="767453"/>
            <a:ext cx="630252" cy="361361"/>
          </a:xfrm>
          <a:prstGeom prst="rect">
            <a:avLst/>
          </a:prstGeom>
          <a:solidFill>
            <a:srgbClr val="E8A43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b="1"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LibA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1" name="Google Shape;291;p10"/>
          <p:cNvSpPr/>
          <p:nvPr/>
        </p:nvSpPr>
        <p:spPr>
          <a:xfrm>
            <a:off x="8705973" y="767453"/>
            <a:ext cx="630252" cy="361361"/>
          </a:xfrm>
          <a:prstGeom prst="rect">
            <a:avLst/>
          </a:prstGeom>
          <a:solidFill>
            <a:srgbClr val="D4595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b="1"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LibB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2" name="Google Shape;292;p10"/>
          <p:cNvSpPr/>
          <p:nvPr/>
        </p:nvSpPr>
        <p:spPr>
          <a:xfrm>
            <a:off x="8705973" y="1160358"/>
            <a:ext cx="630252" cy="361361"/>
          </a:xfrm>
          <a:prstGeom prst="rect">
            <a:avLst/>
          </a:prstGeom>
          <a:solidFill>
            <a:srgbClr val="5747C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b="1"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Prog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3" name="Google Shape;293;p10"/>
          <p:cNvSpPr/>
          <p:nvPr/>
        </p:nvSpPr>
        <p:spPr>
          <a:xfrm>
            <a:off x="8036247" y="1160358"/>
            <a:ext cx="630252" cy="361361"/>
          </a:xfrm>
          <a:prstGeom prst="rect">
            <a:avLst/>
          </a:prstGeom>
          <a:solidFill>
            <a:srgbClr val="7BDB4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b="1"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LibC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4" name="Google Shape;294;p10"/>
          <p:cNvSpPr/>
          <p:nvPr/>
        </p:nvSpPr>
        <p:spPr>
          <a:xfrm>
            <a:off x="7778690" y="262289"/>
            <a:ext cx="1905967" cy="318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>
              <a:lnSpc>
                <a:spcPct val="80000"/>
              </a:lnSpc>
            </a:pPr>
            <a:r>
              <a:rPr lang="en-US" sz="200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Virtual Memory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5" name="Google Shape;295;p10"/>
          <p:cNvSpPr/>
          <p:nvPr/>
        </p:nvSpPr>
        <p:spPr>
          <a:xfrm>
            <a:off x="5293232" y="3302696"/>
            <a:ext cx="1605537" cy="1198619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971817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</p:txBody>
      </p:sp>
      <p:sp>
        <p:nvSpPr>
          <p:cNvPr id="296" name="Google Shape;296;p10"/>
          <p:cNvSpPr/>
          <p:nvPr/>
        </p:nvSpPr>
        <p:spPr>
          <a:xfrm>
            <a:off x="5293232" y="4609645"/>
            <a:ext cx="1636662" cy="318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>
              <a:lnSpc>
                <a:spcPct val="80000"/>
              </a:lnSpc>
            </a:pPr>
            <a:r>
              <a:rPr lang="en-US" sz="2000" dirty="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Phys Memory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7" name="Google Shape;297;p10"/>
          <p:cNvSpPr/>
          <p:nvPr/>
        </p:nvSpPr>
        <p:spPr>
          <a:xfrm>
            <a:off x="6115737" y="3386105"/>
            <a:ext cx="630253" cy="361361"/>
          </a:xfrm>
          <a:prstGeom prst="rect">
            <a:avLst/>
          </a:prstGeom>
          <a:solidFill>
            <a:srgbClr val="5747C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b="1"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Prog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8" name="Google Shape;298;p10"/>
          <p:cNvSpPr/>
          <p:nvPr/>
        </p:nvSpPr>
        <p:spPr>
          <a:xfrm>
            <a:off x="5446010" y="3386105"/>
            <a:ext cx="630253" cy="361361"/>
          </a:xfrm>
          <a:prstGeom prst="rect">
            <a:avLst/>
          </a:prstGeom>
          <a:solidFill>
            <a:srgbClr val="7BDB4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b="1"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LibC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9" name="Google Shape;299;p10"/>
          <p:cNvCxnSpPr>
            <a:stCxn id="284" idx="0"/>
            <a:endCxn id="290" idx="0"/>
          </p:cNvCxnSpPr>
          <p:nvPr/>
        </p:nvCxnSpPr>
        <p:spPr>
          <a:xfrm rot="10800000" flipH="1">
            <a:off x="2993560" y="767339"/>
            <a:ext cx="5357700" cy="357300"/>
          </a:xfrm>
          <a:prstGeom prst="straightConnector1">
            <a:avLst/>
          </a:prstGeom>
          <a:noFill/>
          <a:ln w="50800" cap="flat" cmpd="sng">
            <a:solidFill>
              <a:srgbClr val="0065C1"/>
            </a:solidFill>
            <a:prstDash val="solid"/>
            <a:miter lim="400000"/>
            <a:headEnd type="triangle" w="med" len="med"/>
            <a:tailEnd type="none" w="sm" len="sm"/>
          </a:ln>
        </p:spPr>
      </p:cxnSp>
      <p:sp>
        <p:nvSpPr>
          <p:cNvPr id="300" name="Google Shape;300;p10"/>
          <p:cNvSpPr/>
          <p:nvPr/>
        </p:nvSpPr>
        <p:spPr>
          <a:xfrm>
            <a:off x="3978540" y="931322"/>
            <a:ext cx="4730020" cy="304263"/>
          </a:xfrm>
          <a:custGeom>
            <a:avLst/>
            <a:gdLst/>
            <a:ahLst/>
            <a:cxnLst/>
            <a:rect l="l" t="t" r="r" b="b"/>
            <a:pathLst>
              <a:path w="21600" h="16909" extrusionOk="0">
                <a:moveTo>
                  <a:pt x="0" y="16909"/>
                </a:moveTo>
                <a:cubicBezTo>
                  <a:pt x="7034" y="-1020"/>
                  <a:pt x="14234" y="-4691"/>
                  <a:pt x="21600" y="5897"/>
                </a:cubicBezTo>
              </a:path>
            </a:pathLst>
          </a:custGeom>
          <a:noFill/>
          <a:ln w="50800" cap="flat" cmpd="sng">
            <a:solidFill>
              <a:srgbClr val="0065C1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64275" tIns="32125" rIns="64275" bIns="32125" anchor="t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</p:txBody>
      </p:sp>
      <p:cxnSp>
        <p:nvCxnSpPr>
          <p:cNvPr id="301" name="Google Shape;301;p10"/>
          <p:cNvCxnSpPr>
            <a:stCxn id="298" idx="0"/>
            <a:endCxn id="293" idx="0"/>
          </p:cNvCxnSpPr>
          <p:nvPr/>
        </p:nvCxnSpPr>
        <p:spPr>
          <a:xfrm rot="10800000" flipH="1">
            <a:off x="5761137" y="1160404"/>
            <a:ext cx="2590200" cy="2225700"/>
          </a:xfrm>
          <a:prstGeom prst="straightConnector1">
            <a:avLst/>
          </a:prstGeom>
          <a:noFill/>
          <a:ln w="50800" cap="flat" cmpd="sng">
            <a:solidFill>
              <a:srgbClr val="0065C1"/>
            </a:solidFill>
            <a:prstDash val="solid"/>
            <a:miter lim="400000"/>
            <a:headEnd type="triangle" w="med" len="med"/>
            <a:tailEnd type="none" w="sm" len="sm"/>
          </a:ln>
        </p:spPr>
      </p:cxnSp>
      <p:cxnSp>
        <p:nvCxnSpPr>
          <p:cNvPr id="302" name="Google Shape;302;p10"/>
          <p:cNvCxnSpPr>
            <a:stCxn id="297" idx="0"/>
            <a:endCxn id="292" idx="0"/>
          </p:cNvCxnSpPr>
          <p:nvPr/>
        </p:nvCxnSpPr>
        <p:spPr>
          <a:xfrm rot="10800000" flipH="1">
            <a:off x="6430863" y="1160404"/>
            <a:ext cx="2590200" cy="2225700"/>
          </a:xfrm>
          <a:prstGeom prst="straightConnector1">
            <a:avLst/>
          </a:prstGeom>
          <a:noFill/>
          <a:ln w="50800" cap="flat" cmpd="sng">
            <a:solidFill>
              <a:srgbClr val="0065C1"/>
            </a:solidFill>
            <a:prstDash val="solid"/>
            <a:miter lim="400000"/>
            <a:headEnd type="triangle" w="med" len="med"/>
            <a:tailEnd type="none" w="sm" len="sm"/>
          </a:ln>
        </p:spPr>
      </p:cxnSp>
      <p:sp>
        <p:nvSpPr>
          <p:cNvPr id="303" name="Google Shape;303;p10"/>
          <p:cNvSpPr/>
          <p:nvPr/>
        </p:nvSpPr>
        <p:spPr>
          <a:xfrm>
            <a:off x="5162454" y="1420292"/>
            <a:ext cx="2101047" cy="456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500" dirty="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access </a:t>
            </a:r>
            <a:r>
              <a:rPr lang="en-US" sz="2500" dirty="0" err="1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LibB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875266-3AA2-F33C-AC1C-11A93CAEC09A}"/>
              </a:ext>
            </a:extLst>
          </p:cNvPr>
          <p:cNvSpPr txBox="1"/>
          <p:nvPr/>
        </p:nvSpPr>
        <p:spPr>
          <a:xfrm>
            <a:off x="1086573" y="1225158"/>
            <a:ext cx="11360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 pitchFamily="2" charset="0"/>
              </a:rPr>
              <a:t>Disk</a:t>
            </a:r>
            <a:endParaRPr lang="en-US" sz="3200" dirty="0">
              <a:latin typeface="Helvetica" pitchFamily="2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Shape 65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556" dirty="0"/>
              <a:t>Problem with 2 levels?</a:t>
            </a:r>
            <a:endParaRPr sz="4556" dirty="0"/>
          </a:p>
        </p:txBody>
      </p:sp>
      <p:sp>
        <p:nvSpPr>
          <p:cNvPr id="654" name="Shape 654"/>
          <p:cNvSpPr>
            <a:spLocks noGrp="1"/>
          </p:cNvSpPr>
          <p:nvPr>
            <p:ph type="body" idx="4294967295"/>
          </p:nvPr>
        </p:nvSpPr>
        <p:spPr>
          <a:xfrm>
            <a:off x="1092200" y="1497956"/>
            <a:ext cx="10020300" cy="2145357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333333"/>
                </a:solidFill>
              </a:rPr>
              <a:t>Problem: page director</a:t>
            </a:r>
            <a:r>
              <a:rPr lang="en-US" sz="2531" dirty="0">
                <a:solidFill>
                  <a:srgbClr val="333333"/>
                </a:solidFill>
              </a:rPr>
              <a:t>y</a:t>
            </a:r>
            <a:r>
              <a:rPr sz="2531" dirty="0">
                <a:solidFill>
                  <a:srgbClr val="333333"/>
                </a:solidFill>
              </a:rPr>
              <a:t> </a:t>
            </a:r>
            <a:r>
              <a:rPr lang="en-US" sz="2531" dirty="0">
                <a:solidFill>
                  <a:srgbClr val="333333"/>
                </a:solidFill>
              </a:rPr>
              <a:t>(outer level) </a:t>
            </a:r>
            <a:r>
              <a:rPr sz="2531" dirty="0">
                <a:solidFill>
                  <a:srgbClr val="333333"/>
                </a:solidFill>
              </a:rPr>
              <a:t>may not fit in a page</a:t>
            </a:r>
            <a:r>
              <a:rPr lang="en-US" sz="2531" dirty="0">
                <a:solidFill>
                  <a:srgbClr val="333333"/>
                </a:solidFill>
              </a:rPr>
              <a:t>!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endParaRPr sz="2531" dirty="0">
              <a:solidFill>
                <a:srgbClr val="333333"/>
              </a:solidFill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333333"/>
                </a:solidFill>
              </a:rPr>
              <a:t>Solution: </a:t>
            </a:r>
            <a:endParaRPr lang="en-US" sz="2531" dirty="0">
              <a:solidFill>
                <a:srgbClr val="33333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320" dirty="0">
                <a:solidFill>
                  <a:srgbClr val="333333"/>
                </a:solidFill>
              </a:rPr>
              <a:t>S</a:t>
            </a:r>
            <a:r>
              <a:rPr sz="2320" dirty="0">
                <a:solidFill>
                  <a:srgbClr val="333333"/>
                </a:solidFill>
              </a:rPr>
              <a:t>plit page directories into pieces</a:t>
            </a:r>
            <a:endParaRPr lang="en-US" sz="2320" dirty="0">
              <a:solidFill>
                <a:srgbClr val="33333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320" dirty="0">
                <a:solidFill>
                  <a:srgbClr val="333333"/>
                </a:solidFill>
              </a:rPr>
              <a:t>Use another page dir to refer to the </a:t>
            </a:r>
            <a:r>
              <a:rPr lang="en-US" sz="2320" dirty="0">
                <a:solidFill>
                  <a:srgbClr val="333333"/>
                </a:solidFill>
              </a:rPr>
              <a:t>pieces of the </a:t>
            </a:r>
            <a:r>
              <a:rPr sz="2320" dirty="0">
                <a:solidFill>
                  <a:srgbClr val="333333"/>
                </a:solidFill>
              </a:rPr>
              <a:t>page dir</a:t>
            </a:r>
            <a:r>
              <a:rPr lang="en-US" sz="2320" dirty="0">
                <a:solidFill>
                  <a:srgbClr val="333333"/>
                </a:solidFill>
              </a:rPr>
              <a:t>ectory</a:t>
            </a:r>
            <a:endParaRPr sz="2320" dirty="0">
              <a:solidFill>
                <a:srgbClr val="333333"/>
              </a:solidFill>
            </a:endParaRPr>
          </a:p>
        </p:txBody>
      </p:sp>
      <p:sp>
        <p:nvSpPr>
          <p:cNvPr id="4" name="Shape 658"/>
          <p:cNvSpPr/>
          <p:nvPr/>
        </p:nvSpPr>
        <p:spPr>
          <a:xfrm>
            <a:off x="4751435" y="4092865"/>
            <a:ext cx="1093137" cy="437555"/>
          </a:xfrm>
          <a:prstGeom prst="rect">
            <a:avLst/>
          </a:prstGeom>
          <a:solidFill>
            <a:srgbClr val="00A6AC"/>
          </a:solidFill>
          <a:ln w="254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/>
            </a:pPr>
            <a:r>
              <a:rPr sz="1828" dirty="0"/>
              <a:t>PT </a:t>
            </a:r>
            <a:r>
              <a:rPr sz="1828" dirty="0" err="1"/>
              <a:t>idx</a:t>
            </a:r>
            <a:endParaRPr sz="1828" dirty="0"/>
          </a:p>
        </p:txBody>
      </p:sp>
      <p:sp>
        <p:nvSpPr>
          <p:cNvPr id="23" name="Shape 677"/>
          <p:cNvSpPr/>
          <p:nvPr/>
        </p:nvSpPr>
        <p:spPr>
          <a:xfrm>
            <a:off x="5840710" y="4092865"/>
            <a:ext cx="3185175" cy="437555"/>
          </a:xfrm>
          <a:prstGeom prst="rect">
            <a:avLst/>
          </a:prstGeom>
          <a:solidFill>
            <a:srgbClr val="5747C1"/>
          </a:solidFill>
          <a:ln w="254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/>
            </a:pPr>
            <a:r>
              <a:rPr sz="1828" dirty="0">
                <a:solidFill>
                  <a:schemeClr val="bg1"/>
                </a:solidFill>
              </a:rPr>
              <a:t>OFFSET</a:t>
            </a:r>
          </a:p>
        </p:txBody>
      </p:sp>
      <p:sp>
        <p:nvSpPr>
          <p:cNvPr id="26" name="Shape 680"/>
          <p:cNvSpPr/>
          <p:nvPr/>
        </p:nvSpPr>
        <p:spPr>
          <a:xfrm>
            <a:off x="3679872" y="4092865"/>
            <a:ext cx="1093137" cy="437555"/>
          </a:xfrm>
          <a:prstGeom prst="rect">
            <a:avLst/>
          </a:prstGeom>
          <a:solidFill>
            <a:srgbClr val="00A6AC"/>
          </a:solidFill>
          <a:ln w="254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/>
            </a:pPr>
            <a:r>
              <a:rPr sz="1828"/>
              <a:t>PD idx 1</a:t>
            </a:r>
          </a:p>
        </p:txBody>
      </p:sp>
      <p:sp>
        <p:nvSpPr>
          <p:cNvPr id="27" name="Shape 681"/>
          <p:cNvSpPr/>
          <p:nvPr/>
        </p:nvSpPr>
        <p:spPr>
          <a:xfrm>
            <a:off x="3931167" y="3691514"/>
            <a:ext cx="556243" cy="353431"/>
          </a:xfrm>
          <a:prstGeom prst="rect">
            <a:avLst/>
          </a:prstGeom>
          <a:ln w="12700">
            <a:solidFill>
              <a:schemeClr val="bg2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28" dirty="0">
                <a:latin typeface="Arial" panose="020B0604020202020204" pitchFamily="34" charset="0"/>
                <a:cs typeface="Arial" panose="020B0604020202020204" pitchFamily="34" charset="0"/>
              </a:rPr>
              <a:t>VPN</a:t>
            </a:r>
          </a:p>
        </p:txBody>
      </p:sp>
      <p:sp>
        <p:nvSpPr>
          <p:cNvPr id="28" name="Shape 682"/>
          <p:cNvSpPr/>
          <p:nvPr/>
        </p:nvSpPr>
        <p:spPr>
          <a:xfrm>
            <a:off x="4523589" y="3868229"/>
            <a:ext cx="1272255" cy="0"/>
          </a:xfrm>
          <a:prstGeom prst="line">
            <a:avLst/>
          </a:prstGeom>
          <a:ln w="25400">
            <a:solidFill>
              <a:schemeClr val="tx1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29" name="Shape 683"/>
          <p:cNvSpPr/>
          <p:nvPr/>
        </p:nvSpPr>
        <p:spPr>
          <a:xfrm flipH="1">
            <a:off x="2626429" y="3868229"/>
            <a:ext cx="1282634" cy="0"/>
          </a:xfrm>
          <a:prstGeom prst="line">
            <a:avLst/>
          </a:prstGeom>
          <a:ln w="25400">
            <a:solidFill>
              <a:schemeClr val="tx1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30" name="Shape 684"/>
          <p:cNvSpPr/>
          <p:nvPr/>
        </p:nvSpPr>
        <p:spPr>
          <a:xfrm>
            <a:off x="2608310" y="4092865"/>
            <a:ext cx="1093137" cy="437555"/>
          </a:xfrm>
          <a:prstGeom prst="rect">
            <a:avLst/>
          </a:prstGeom>
          <a:solidFill>
            <a:srgbClr val="00A6AC"/>
          </a:solidFill>
          <a:ln w="254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/>
            </a:pPr>
            <a:r>
              <a:rPr sz="1828"/>
              <a:t>PD idx 0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680260" y="4580926"/>
            <a:ext cx="8830332" cy="698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69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large is virtual address space with 4 KB pages, 4 byte PTEs, </a:t>
            </a:r>
            <a:br>
              <a:rPr lang="en-US" sz="1969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969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 page table fits in page, given 1, 2, 3 levels?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166176" y="5212499"/>
            <a:ext cx="4246675" cy="3953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69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4KB / 4 bytes </a:t>
            </a:r>
            <a:r>
              <a:rPr lang="en-US" sz="1969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/>
              </a:rPr>
              <a:t></a:t>
            </a:r>
            <a:r>
              <a:rPr lang="en-US" sz="1969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/>
              </a:rPr>
              <a:t> 1K entries per level</a:t>
            </a:r>
            <a:endParaRPr lang="en-US" sz="1969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244023" y="5580387"/>
            <a:ext cx="3140603" cy="351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7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level: 1K * 4K = </a:t>
            </a:r>
            <a:r>
              <a:rPr lang="en-US" sz="1687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2^22</a:t>
            </a:r>
            <a:r>
              <a:rPr lang="en-US" sz="1687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4 MB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244022" y="5948277"/>
            <a:ext cx="3696846" cy="351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7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levels: 1K * 1K * 4K = </a:t>
            </a:r>
            <a:r>
              <a:rPr lang="en-US" sz="1687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2^32</a:t>
            </a:r>
            <a:r>
              <a:rPr lang="en-US" sz="1687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≈ 4 GB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244022" y="6272601"/>
            <a:ext cx="4183453" cy="351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7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levels: 1K * 1K * 1K * 4K = </a:t>
            </a:r>
            <a:r>
              <a:rPr lang="en-US" sz="1687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2^42</a:t>
            </a:r>
            <a:r>
              <a:rPr lang="en-US" sz="1687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≈ 4 TB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2992582" y="2146197"/>
            <a:ext cx="2015986" cy="477103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pPr algn="ctr"/>
            <a:r>
              <a:rPr lang="en-US" sz="1828" dirty="0">
                <a:solidFill>
                  <a:schemeClr val="bg1"/>
                </a:solidFill>
              </a:rPr>
              <a:t>outer page? (N bits)</a:t>
            </a: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5008568" y="2146198"/>
            <a:ext cx="2209800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pPr algn="ctr"/>
            <a:r>
              <a:rPr lang="en-US" sz="1828" dirty="0"/>
              <a:t>inner page</a:t>
            </a:r>
          </a:p>
          <a:p>
            <a:pPr algn="ctr"/>
            <a:r>
              <a:rPr lang="en-US" sz="1828" dirty="0"/>
              <a:t>(10 bits)</a:t>
            </a:r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7218368" y="2146198"/>
            <a:ext cx="3352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pPr algn="ctr"/>
            <a:r>
              <a:rPr lang="en-US" sz="1828" dirty="0">
                <a:solidFill>
                  <a:schemeClr val="bg1"/>
                </a:solidFill>
              </a:rPr>
              <a:t>page offset (12 bits)</a:t>
            </a:r>
          </a:p>
        </p:txBody>
      </p: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3229296" y="1800123"/>
            <a:ext cx="1611465" cy="37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9" tIns="45719" rIns="91439" bIns="45719">
            <a:prstTxWarp prst="textNoShape">
              <a:avLst/>
            </a:prstTxWarp>
            <a:spAutoFit/>
          </a:bodyPr>
          <a:lstStyle/>
          <a:p>
            <a:r>
              <a:rPr lang="en-US" sz="1828" b="1" dirty="0">
                <a:solidFill>
                  <a:schemeClr val="bg1"/>
                </a:solidFill>
              </a:rPr>
              <a:t>64-bit</a:t>
            </a:r>
            <a:r>
              <a:rPr lang="en-US" sz="1828" dirty="0">
                <a:solidFill>
                  <a:schemeClr val="bg1"/>
                </a:solidFill>
              </a:rPr>
              <a:t> address: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3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7" grpId="0"/>
      <p:bldP spid="38" grpId="0"/>
      <p:bldP spid="39" grpId="0"/>
      <p:bldP spid="4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1"/>
          <p:cNvSpPr/>
          <p:nvPr/>
        </p:nvSpPr>
        <p:spPr>
          <a:xfrm>
            <a:off x="2331881" y="3251006"/>
            <a:ext cx="2007372" cy="395790"/>
          </a:xfrm>
          <a:custGeom>
            <a:avLst/>
            <a:gdLst/>
            <a:ahLst/>
            <a:cxnLst/>
            <a:rect l="l" t="t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A6AAA8"/>
          </a:solidFill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</p:txBody>
      </p:sp>
      <p:sp>
        <p:nvSpPr>
          <p:cNvPr id="309" name="Google Shape;309;p11"/>
          <p:cNvSpPr/>
          <p:nvPr/>
        </p:nvSpPr>
        <p:spPr>
          <a:xfrm>
            <a:off x="2326512" y="806189"/>
            <a:ext cx="2018110" cy="2650588"/>
          </a:xfrm>
          <a:prstGeom prst="rect">
            <a:avLst/>
          </a:prstGeom>
          <a:solidFill>
            <a:srgbClr val="A6AAA8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</p:txBody>
      </p:sp>
      <p:sp>
        <p:nvSpPr>
          <p:cNvPr id="310" name="Google Shape;310;p11"/>
          <p:cNvSpPr/>
          <p:nvPr/>
        </p:nvSpPr>
        <p:spPr>
          <a:xfrm>
            <a:off x="2331882" y="608971"/>
            <a:ext cx="2000251" cy="395790"/>
          </a:xfrm>
          <a:custGeom>
            <a:avLst/>
            <a:gdLst/>
            <a:ahLst/>
            <a:cxnLst/>
            <a:rect l="l" t="t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A6AAA8"/>
          </a:solidFill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</p:txBody>
      </p:sp>
      <p:sp>
        <p:nvSpPr>
          <p:cNvPr id="311" name="Google Shape;311;p11"/>
          <p:cNvSpPr/>
          <p:nvPr/>
        </p:nvSpPr>
        <p:spPr>
          <a:xfrm>
            <a:off x="2801416" y="1077780"/>
            <a:ext cx="1329441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l" rtl="0">
              <a:lnSpc>
                <a:spcPct val="80000"/>
              </a:lnSpc>
            </a:pPr>
            <a:endParaRPr sz="2000" dirty="0"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  <a:p>
            <a:pPr algn="l" rtl="0">
              <a:lnSpc>
                <a:spcPct val="80000"/>
              </a:lnSpc>
            </a:pPr>
            <a:endParaRPr sz="2000" dirty="0"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  <a:p>
            <a:pPr algn="l" rtl="0">
              <a:lnSpc>
                <a:spcPct val="80000"/>
              </a:lnSpc>
            </a:pPr>
            <a:endParaRPr sz="2000" dirty="0"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  <a:p>
            <a:pPr algn="l" rtl="0">
              <a:lnSpc>
                <a:spcPct val="120000"/>
              </a:lnSpc>
            </a:pPr>
            <a:r>
              <a:rPr lang="en-US" sz="2000" dirty="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data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20000"/>
              </a:lnSpc>
            </a:pPr>
            <a:r>
              <a:rPr lang="en-US" sz="2000" dirty="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Program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2" name="Google Shape;312;p11"/>
          <p:cNvSpPr/>
          <p:nvPr/>
        </p:nvSpPr>
        <p:spPr>
          <a:xfrm>
            <a:off x="2636678" y="1101964"/>
            <a:ext cx="1397776" cy="1093470"/>
          </a:xfrm>
          <a:prstGeom prst="rect">
            <a:avLst/>
          </a:prstGeom>
          <a:noFill/>
          <a:ln w="25400" cap="flat" cmpd="sng">
            <a:solidFill>
              <a:srgbClr val="FFFFFF"/>
            </a:solidFill>
            <a:prstDash val="dot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</p:txBody>
      </p:sp>
      <p:sp>
        <p:nvSpPr>
          <p:cNvPr id="313" name="Google Shape;313;p11"/>
          <p:cNvSpPr/>
          <p:nvPr/>
        </p:nvSpPr>
        <p:spPr>
          <a:xfrm>
            <a:off x="7466451" y="638645"/>
            <a:ext cx="2393668" cy="3122341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971817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</p:txBody>
      </p:sp>
      <p:sp>
        <p:nvSpPr>
          <p:cNvPr id="314" name="Google Shape;314;p11"/>
          <p:cNvSpPr/>
          <p:nvPr/>
        </p:nvSpPr>
        <p:spPr>
          <a:xfrm>
            <a:off x="2678434" y="1124639"/>
            <a:ext cx="630253" cy="361361"/>
          </a:xfrm>
          <a:prstGeom prst="rect">
            <a:avLst/>
          </a:prstGeom>
          <a:solidFill>
            <a:srgbClr val="E8A43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b="1"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LibA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5" name="Google Shape;315;p11"/>
          <p:cNvSpPr/>
          <p:nvPr/>
        </p:nvSpPr>
        <p:spPr>
          <a:xfrm>
            <a:off x="3348161" y="1517546"/>
            <a:ext cx="630252" cy="361361"/>
          </a:xfrm>
          <a:prstGeom prst="rect">
            <a:avLst/>
          </a:prstGeom>
          <a:solidFill>
            <a:srgbClr val="5747C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b="1"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Prog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6" name="Google Shape;316;p11"/>
          <p:cNvSpPr/>
          <p:nvPr/>
        </p:nvSpPr>
        <p:spPr>
          <a:xfrm>
            <a:off x="2678434" y="1517546"/>
            <a:ext cx="630253" cy="361361"/>
          </a:xfrm>
          <a:prstGeom prst="rect">
            <a:avLst/>
          </a:prstGeom>
          <a:solidFill>
            <a:srgbClr val="7BDB4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b="1"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LibC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7" name="Google Shape;317;p11"/>
          <p:cNvSpPr/>
          <p:nvPr/>
        </p:nvSpPr>
        <p:spPr>
          <a:xfrm>
            <a:off x="8070927" y="810754"/>
            <a:ext cx="1534758" cy="2877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l" rtl="0"/>
            <a:endParaRPr sz="2000" dirty="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  <a:p>
            <a:pPr algn="l" rtl="0"/>
            <a:b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</a:b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data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/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heap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/>
            <a:endParaRPr sz="700" dirty="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  <a:p>
            <a:pPr algn="l" rtl="0"/>
            <a:endParaRPr sz="700" dirty="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  <a:p>
            <a:pPr algn="l" rtl="0"/>
            <a:endParaRPr sz="700" dirty="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  <a:p>
            <a:pPr algn="l" rtl="0"/>
            <a:endParaRPr sz="700" dirty="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  <a:p>
            <a:pPr algn="l" rtl="0"/>
            <a:endParaRPr sz="700" dirty="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  <a:p>
            <a:pPr algn="l" rtl="0"/>
            <a:endParaRPr sz="700" dirty="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  <a:p>
            <a:pPr algn="l" rtl="0"/>
            <a:endParaRPr sz="700" dirty="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  <a:p>
            <a:pPr algn="l" rtl="0"/>
            <a:endParaRPr sz="700" dirty="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  <a:p>
            <a:pPr algn="l" rtl="0"/>
            <a:endParaRPr sz="700" dirty="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  <a:p>
            <a:pPr algn="l" rtl="0"/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stack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20000"/>
              </a:lnSpc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Process 1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8" name="Google Shape;318;p11"/>
          <p:cNvSpPr/>
          <p:nvPr/>
        </p:nvSpPr>
        <p:spPr>
          <a:xfrm>
            <a:off x="7674182" y="752982"/>
            <a:ext cx="2027194" cy="2632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</p:txBody>
      </p:sp>
      <p:sp>
        <p:nvSpPr>
          <p:cNvPr id="319" name="Google Shape;319;p11"/>
          <p:cNvSpPr/>
          <p:nvPr/>
        </p:nvSpPr>
        <p:spPr>
          <a:xfrm>
            <a:off x="8036247" y="767453"/>
            <a:ext cx="630252" cy="361361"/>
          </a:xfrm>
          <a:prstGeom prst="rect">
            <a:avLst/>
          </a:prstGeom>
          <a:solidFill>
            <a:srgbClr val="E8A43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b="1"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LibA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0" name="Google Shape;320;p11"/>
          <p:cNvSpPr/>
          <p:nvPr/>
        </p:nvSpPr>
        <p:spPr>
          <a:xfrm>
            <a:off x="8705973" y="767453"/>
            <a:ext cx="630252" cy="361361"/>
          </a:xfrm>
          <a:prstGeom prst="rect">
            <a:avLst/>
          </a:prstGeom>
          <a:solidFill>
            <a:srgbClr val="D4595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b="1"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LibB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1" name="Google Shape;321;p11"/>
          <p:cNvSpPr/>
          <p:nvPr/>
        </p:nvSpPr>
        <p:spPr>
          <a:xfrm>
            <a:off x="8705973" y="1160358"/>
            <a:ext cx="630252" cy="361361"/>
          </a:xfrm>
          <a:prstGeom prst="rect">
            <a:avLst/>
          </a:prstGeom>
          <a:solidFill>
            <a:srgbClr val="5747C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b="1"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Prog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2" name="Google Shape;322;p11"/>
          <p:cNvSpPr/>
          <p:nvPr/>
        </p:nvSpPr>
        <p:spPr>
          <a:xfrm>
            <a:off x="8036247" y="1160358"/>
            <a:ext cx="630252" cy="361361"/>
          </a:xfrm>
          <a:prstGeom prst="rect">
            <a:avLst/>
          </a:prstGeom>
          <a:solidFill>
            <a:srgbClr val="7BDB4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b="1"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LibC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3" name="Google Shape;323;p11"/>
          <p:cNvSpPr/>
          <p:nvPr/>
        </p:nvSpPr>
        <p:spPr>
          <a:xfrm>
            <a:off x="7778690" y="262289"/>
            <a:ext cx="1905967" cy="318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>
              <a:lnSpc>
                <a:spcPct val="80000"/>
              </a:lnSpc>
            </a:pPr>
            <a:r>
              <a:rPr lang="en-US" sz="200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Virtual Memory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4" name="Google Shape;324;p11"/>
          <p:cNvSpPr/>
          <p:nvPr/>
        </p:nvSpPr>
        <p:spPr>
          <a:xfrm>
            <a:off x="5293232" y="3302696"/>
            <a:ext cx="1605537" cy="1198619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971817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</p:txBody>
      </p:sp>
      <p:sp>
        <p:nvSpPr>
          <p:cNvPr id="325" name="Google Shape;325;p11"/>
          <p:cNvSpPr/>
          <p:nvPr/>
        </p:nvSpPr>
        <p:spPr>
          <a:xfrm>
            <a:off x="5277669" y="4758722"/>
            <a:ext cx="1636662" cy="318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>
              <a:lnSpc>
                <a:spcPct val="80000"/>
              </a:lnSpc>
            </a:pPr>
            <a:r>
              <a:rPr lang="en-US" sz="2000" dirty="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Phys Memory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6" name="Google Shape;326;p11"/>
          <p:cNvSpPr/>
          <p:nvPr/>
        </p:nvSpPr>
        <p:spPr>
          <a:xfrm>
            <a:off x="6115737" y="3386105"/>
            <a:ext cx="630253" cy="361361"/>
          </a:xfrm>
          <a:prstGeom prst="rect">
            <a:avLst/>
          </a:prstGeom>
          <a:solidFill>
            <a:srgbClr val="5747C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b="1"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Prog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7" name="Google Shape;327;p11"/>
          <p:cNvSpPr/>
          <p:nvPr/>
        </p:nvSpPr>
        <p:spPr>
          <a:xfrm>
            <a:off x="5446010" y="3386105"/>
            <a:ext cx="630253" cy="361361"/>
          </a:xfrm>
          <a:prstGeom prst="rect">
            <a:avLst/>
          </a:prstGeom>
          <a:solidFill>
            <a:srgbClr val="7BDB4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b="1"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LibC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8" name="Google Shape;328;p11"/>
          <p:cNvSpPr/>
          <p:nvPr/>
        </p:nvSpPr>
        <p:spPr>
          <a:xfrm>
            <a:off x="6527266" y="1037429"/>
            <a:ext cx="2181294" cy="2773191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cubicBezTo>
                  <a:pt x="5019" y="13254"/>
                  <a:pt x="12219" y="6054"/>
                  <a:pt x="21600" y="0"/>
                </a:cubicBezTo>
              </a:path>
            </a:pathLst>
          </a:custGeom>
          <a:noFill/>
          <a:ln w="50800" cap="flat" cmpd="sng">
            <a:solidFill>
              <a:srgbClr val="0065C1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64275" tIns="32125" rIns="64275" bIns="32125" anchor="t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</p:txBody>
      </p:sp>
      <p:cxnSp>
        <p:nvCxnSpPr>
          <p:cNvPr id="329" name="Google Shape;329;p11"/>
          <p:cNvCxnSpPr>
            <a:stCxn id="327" idx="0"/>
            <a:endCxn id="322" idx="0"/>
          </p:cNvCxnSpPr>
          <p:nvPr/>
        </p:nvCxnSpPr>
        <p:spPr>
          <a:xfrm rot="10800000" flipH="1">
            <a:off x="5761137" y="1160404"/>
            <a:ext cx="2590200" cy="2225700"/>
          </a:xfrm>
          <a:prstGeom prst="straightConnector1">
            <a:avLst/>
          </a:prstGeom>
          <a:noFill/>
          <a:ln w="50800" cap="flat" cmpd="sng">
            <a:solidFill>
              <a:srgbClr val="0065C1"/>
            </a:solidFill>
            <a:prstDash val="solid"/>
            <a:miter lim="400000"/>
            <a:headEnd type="triangle" w="med" len="med"/>
            <a:tailEnd type="none" w="sm" len="sm"/>
          </a:ln>
        </p:spPr>
      </p:cxnSp>
      <p:cxnSp>
        <p:nvCxnSpPr>
          <p:cNvPr id="330" name="Google Shape;330;p11"/>
          <p:cNvCxnSpPr>
            <a:stCxn id="326" idx="0"/>
            <a:endCxn id="321" idx="0"/>
          </p:cNvCxnSpPr>
          <p:nvPr/>
        </p:nvCxnSpPr>
        <p:spPr>
          <a:xfrm rot="10800000" flipH="1">
            <a:off x="6430863" y="1160404"/>
            <a:ext cx="2590200" cy="2225700"/>
          </a:xfrm>
          <a:prstGeom prst="straightConnector1">
            <a:avLst/>
          </a:prstGeom>
          <a:noFill/>
          <a:ln w="50800" cap="flat" cmpd="sng">
            <a:solidFill>
              <a:srgbClr val="0065C1"/>
            </a:solidFill>
            <a:prstDash val="solid"/>
            <a:miter lim="400000"/>
            <a:headEnd type="triangle" w="med" len="med"/>
            <a:tailEnd type="none" w="sm" len="sm"/>
          </a:ln>
        </p:spPr>
      </p:cxnSp>
      <p:sp>
        <p:nvSpPr>
          <p:cNvPr id="331" name="Google Shape;331;p11"/>
          <p:cNvSpPr/>
          <p:nvPr/>
        </p:nvSpPr>
        <p:spPr>
          <a:xfrm>
            <a:off x="4924971" y="1161535"/>
            <a:ext cx="2629443" cy="841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500" dirty="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copy (or move)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/>
            <a:r>
              <a:rPr lang="en-US" sz="2500" dirty="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to main memory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2" name="Google Shape;332;p11"/>
          <p:cNvSpPr/>
          <p:nvPr/>
        </p:nvSpPr>
        <p:spPr>
          <a:xfrm>
            <a:off x="6129382" y="3810621"/>
            <a:ext cx="630253" cy="361361"/>
          </a:xfrm>
          <a:prstGeom prst="rect">
            <a:avLst/>
          </a:prstGeom>
          <a:solidFill>
            <a:srgbClr val="D4595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b="1"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LibB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3" name="Google Shape;333;p11"/>
          <p:cNvSpPr/>
          <p:nvPr/>
        </p:nvSpPr>
        <p:spPr>
          <a:xfrm>
            <a:off x="3348161" y="1124639"/>
            <a:ext cx="630252" cy="361361"/>
          </a:xfrm>
          <a:prstGeom prst="rect">
            <a:avLst/>
          </a:prstGeom>
          <a:solidFill>
            <a:srgbClr val="D4595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b="1"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LibB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4" name="Google Shape;334;p11"/>
          <p:cNvCxnSpPr>
            <a:stCxn id="314" idx="0"/>
            <a:endCxn id="319" idx="0"/>
          </p:cNvCxnSpPr>
          <p:nvPr/>
        </p:nvCxnSpPr>
        <p:spPr>
          <a:xfrm rot="10800000" flipH="1">
            <a:off x="2993560" y="767339"/>
            <a:ext cx="5357700" cy="357300"/>
          </a:xfrm>
          <a:prstGeom prst="straightConnector1">
            <a:avLst/>
          </a:prstGeom>
          <a:noFill/>
          <a:ln w="50800" cap="flat" cmpd="sng">
            <a:solidFill>
              <a:srgbClr val="0065C1"/>
            </a:solidFill>
            <a:prstDash val="solid"/>
            <a:miter lim="400000"/>
            <a:headEnd type="triangle" w="med" len="med"/>
            <a:tailEnd type="none" w="sm" len="sm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D5332D7-A1F3-40D3-7E3F-823352EE05A9}"/>
              </a:ext>
            </a:extLst>
          </p:cNvPr>
          <p:cNvSpPr txBox="1"/>
          <p:nvPr/>
        </p:nvSpPr>
        <p:spPr>
          <a:xfrm>
            <a:off x="1086573" y="1225158"/>
            <a:ext cx="11360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 pitchFamily="2" charset="0"/>
              </a:rPr>
              <a:t>Disk</a:t>
            </a:r>
            <a:endParaRPr lang="en-US" sz="3200" dirty="0">
              <a:latin typeface="Helvetica" pitchFamily="2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2"/>
          <p:cNvSpPr/>
          <p:nvPr/>
        </p:nvSpPr>
        <p:spPr>
          <a:xfrm>
            <a:off x="2331881" y="3251006"/>
            <a:ext cx="2007372" cy="395790"/>
          </a:xfrm>
          <a:custGeom>
            <a:avLst/>
            <a:gdLst/>
            <a:ahLst/>
            <a:cxnLst/>
            <a:rect l="l" t="t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A6AAA8"/>
          </a:solidFill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</p:txBody>
      </p:sp>
      <p:sp>
        <p:nvSpPr>
          <p:cNvPr id="340" name="Google Shape;340;p12"/>
          <p:cNvSpPr/>
          <p:nvPr/>
        </p:nvSpPr>
        <p:spPr>
          <a:xfrm>
            <a:off x="2326512" y="806189"/>
            <a:ext cx="2018110" cy="2650588"/>
          </a:xfrm>
          <a:prstGeom prst="rect">
            <a:avLst/>
          </a:prstGeom>
          <a:solidFill>
            <a:srgbClr val="A6AAA8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</p:txBody>
      </p:sp>
      <p:sp>
        <p:nvSpPr>
          <p:cNvPr id="341" name="Google Shape;341;p12"/>
          <p:cNvSpPr/>
          <p:nvPr/>
        </p:nvSpPr>
        <p:spPr>
          <a:xfrm>
            <a:off x="2331882" y="608971"/>
            <a:ext cx="2000251" cy="395790"/>
          </a:xfrm>
          <a:custGeom>
            <a:avLst/>
            <a:gdLst/>
            <a:ahLst/>
            <a:cxnLst/>
            <a:rect l="l" t="t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A6AAA8"/>
          </a:solidFill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</p:txBody>
      </p:sp>
      <p:sp>
        <p:nvSpPr>
          <p:cNvPr id="342" name="Google Shape;342;p12"/>
          <p:cNvSpPr/>
          <p:nvPr/>
        </p:nvSpPr>
        <p:spPr>
          <a:xfrm>
            <a:off x="2801416" y="1077780"/>
            <a:ext cx="1233038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l" rtl="0">
              <a:lnSpc>
                <a:spcPct val="80000"/>
              </a:lnSpc>
            </a:pPr>
            <a:endParaRPr sz="2000" dirty="0"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  <a:p>
            <a:pPr algn="l" rtl="0">
              <a:lnSpc>
                <a:spcPct val="80000"/>
              </a:lnSpc>
            </a:pPr>
            <a:endParaRPr sz="2000" dirty="0"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  <a:p>
            <a:pPr algn="l" rtl="0">
              <a:lnSpc>
                <a:spcPct val="80000"/>
              </a:lnSpc>
            </a:pPr>
            <a:endParaRPr sz="2000" dirty="0"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  <a:p>
            <a:pPr algn="l" rtl="0">
              <a:lnSpc>
                <a:spcPct val="120000"/>
              </a:lnSpc>
            </a:pPr>
            <a:r>
              <a:rPr lang="en-US" sz="2000" dirty="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data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20000"/>
              </a:lnSpc>
            </a:pPr>
            <a:r>
              <a:rPr lang="en-US" sz="2000" dirty="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Program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3" name="Google Shape;343;p12"/>
          <p:cNvSpPr/>
          <p:nvPr/>
        </p:nvSpPr>
        <p:spPr>
          <a:xfrm>
            <a:off x="2636678" y="1101964"/>
            <a:ext cx="1397776" cy="1093470"/>
          </a:xfrm>
          <a:prstGeom prst="rect">
            <a:avLst/>
          </a:prstGeom>
          <a:noFill/>
          <a:ln w="25400" cap="flat" cmpd="sng">
            <a:solidFill>
              <a:srgbClr val="FFFFFF"/>
            </a:solidFill>
            <a:prstDash val="dot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</p:txBody>
      </p:sp>
      <p:sp>
        <p:nvSpPr>
          <p:cNvPr id="344" name="Google Shape;344;p12"/>
          <p:cNvSpPr/>
          <p:nvPr/>
        </p:nvSpPr>
        <p:spPr>
          <a:xfrm>
            <a:off x="7466451" y="638645"/>
            <a:ext cx="2393668" cy="3122341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971817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</p:txBody>
      </p:sp>
      <p:sp>
        <p:nvSpPr>
          <p:cNvPr id="345" name="Google Shape;345;p12"/>
          <p:cNvSpPr/>
          <p:nvPr/>
        </p:nvSpPr>
        <p:spPr>
          <a:xfrm>
            <a:off x="2678434" y="1124639"/>
            <a:ext cx="630253" cy="361361"/>
          </a:xfrm>
          <a:prstGeom prst="rect">
            <a:avLst/>
          </a:prstGeom>
          <a:solidFill>
            <a:srgbClr val="E8A43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b="1"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LibA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6" name="Google Shape;346;p12"/>
          <p:cNvSpPr/>
          <p:nvPr/>
        </p:nvSpPr>
        <p:spPr>
          <a:xfrm>
            <a:off x="3348161" y="1517546"/>
            <a:ext cx="630252" cy="361361"/>
          </a:xfrm>
          <a:prstGeom prst="rect">
            <a:avLst/>
          </a:prstGeom>
          <a:solidFill>
            <a:srgbClr val="5747C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b="1"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Prog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7" name="Google Shape;347;p12"/>
          <p:cNvSpPr/>
          <p:nvPr/>
        </p:nvSpPr>
        <p:spPr>
          <a:xfrm>
            <a:off x="2678434" y="1517546"/>
            <a:ext cx="630253" cy="361361"/>
          </a:xfrm>
          <a:prstGeom prst="rect">
            <a:avLst/>
          </a:prstGeom>
          <a:solidFill>
            <a:srgbClr val="7BDB4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b="1"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LibC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8" name="Google Shape;348;p12"/>
          <p:cNvSpPr/>
          <p:nvPr/>
        </p:nvSpPr>
        <p:spPr>
          <a:xfrm>
            <a:off x="8070927" y="810754"/>
            <a:ext cx="1542571" cy="2877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l" rtl="0"/>
            <a:endParaRPr sz="2000" dirty="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  <a:p>
            <a:pPr algn="l" rtl="0"/>
            <a:b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</a:b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data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/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heap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/>
            <a:endParaRPr sz="700" dirty="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  <a:p>
            <a:pPr algn="l" rtl="0"/>
            <a:endParaRPr sz="700" dirty="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  <a:p>
            <a:pPr algn="l" rtl="0"/>
            <a:endParaRPr sz="700" dirty="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  <a:p>
            <a:pPr algn="l" rtl="0"/>
            <a:endParaRPr sz="700" dirty="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  <a:p>
            <a:pPr algn="l" rtl="0"/>
            <a:endParaRPr sz="700" dirty="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  <a:p>
            <a:pPr algn="l" rtl="0"/>
            <a:endParaRPr sz="700" dirty="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  <a:p>
            <a:pPr algn="l" rtl="0"/>
            <a:endParaRPr sz="700" dirty="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  <a:p>
            <a:pPr algn="l" rtl="0"/>
            <a:endParaRPr sz="700" dirty="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  <a:p>
            <a:pPr algn="l" rtl="0"/>
            <a:endParaRPr sz="700" dirty="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  <a:p>
            <a:pPr algn="l" rtl="0"/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stack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20000"/>
              </a:lnSpc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Process 1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9" name="Google Shape;349;p12"/>
          <p:cNvSpPr/>
          <p:nvPr/>
        </p:nvSpPr>
        <p:spPr>
          <a:xfrm>
            <a:off x="7674182" y="752982"/>
            <a:ext cx="2027194" cy="2632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</p:txBody>
      </p:sp>
      <p:sp>
        <p:nvSpPr>
          <p:cNvPr id="350" name="Google Shape;350;p12"/>
          <p:cNvSpPr/>
          <p:nvPr/>
        </p:nvSpPr>
        <p:spPr>
          <a:xfrm>
            <a:off x="8036247" y="767453"/>
            <a:ext cx="630252" cy="361361"/>
          </a:xfrm>
          <a:prstGeom prst="rect">
            <a:avLst/>
          </a:prstGeom>
          <a:solidFill>
            <a:srgbClr val="E8A43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b="1"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LibA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1" name="Google Shape;351;p12"/>
          <p:cNvSpPr/>
          <p:nvPr/>
        </p:nvSpPr>
        <p:spPr>
          <a:xfrm>
            <a:off x="8705973" y="767453"/>
            <a:ext cx="630252" cy="361361"/>
          </a:xfrm>
          <a:prstGeom prst="rect">
            <a:avLst/>
          </a:prstGeom>
          <a:solidFill>
            <a:srgbClr val="D4595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b="1"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LibB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2" name="Google Shape;352;p12"/>
          <p:cNvSpPr/>
          <p:nvPr/>
        </p:nvSpPr>
        <p:spPr>
          <a:xfrm>
            <a:off x="8705973" y="1160358"/>
            <a:ext cx="630252" cy="361361"/>
          </a:xfrm>
          <a:prstGeom prst="rect">
            <a:avLst/>
          </a:prstGeom>
          <a:solidFill>
            <a:srgbClr val="5747C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b="1"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Prog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3" name="Google Shape;353;p12"/>
          <p:cNvSpPr/>
          <p:nvPr/>
        </p:nvSpPr>
        <p:spPr>
          <a:xfrm>
            <a:off x="8036247" y="1160358"/>
            <a:ext cx="630252" cy="361361"/>
          </a:xfrm>
          <a:prstGeom prst="rect">
            <a:avLst/>
          </a:prstGeom>
          <a:solidFill>
            <a:srgbClr val="7BDB4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b="1"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LibC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4" name="Google Shape;354;p12"/>
          <p:cNvSpPr/>
          <p:nvPr/>
        </p:nvSpPr>
        <p:spPr>
          <a:xfrm>
            <a:off x="7778690" y="262289"/>
            <a:ext cx="1905967" cy="318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>
              <a:lnSpc>
                <a:spcPct val="80000"/>
              </a:lnSpc>
            </a:pPr>
            <a:r>
              <a:rPr lang="en-US" sz="200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Virtual Memory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5" name="Google Shape;355;p12"/>
          <p:cNvSpPr/>
          <p:nvPr/>
        </p:nvSpPr>
        <p:spPr>
          <a:xfrm>
            <a:off x="5293232" y="3302696"/>
            <a:ext cx="1605537" cy="1198619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971817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</p:txBody>
      </p:sp>
      <p:sp>
        <p:nvSpPr>
          <p:cNvPr id="356" name="Google Shape;356;p12"/>
          <p:cNvSpPr/>
          <p:nvPr/>
        </p:nvSpPr>
        <p:spPr>
          <a:xfrm>
            <a:off x="5257932" y="4719080"/>
            <a:ext cx="1636662" cy="318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>
              <a:lnSpc>
                <a:spcPct val="80000"/>
              </a:lnSpc>
            </a:pPr>
            <a:r>
              <a:rPr lang="en-US" sz="2000" dirty="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Phys Memory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7" name="Google Shape;357;p12"/>
          <p:cNvSpPr/>
          <p:nvPr/>
        </p:nvSpPr>
        <p:spPr>
          <a:xfrm>
            <a:off x="6115737" y="3386105"/>
            <a:ext cx="630253" cy="361361"/>
          </a:xfrm>
          <a:prstGeom prst="rect">
            <a:avLst/>
          </a:prstGeom>
          <a:solidFill>
            <a:srgbClr val="5747C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b="1"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Prog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8" name="Google Shape;358;p12"/>
          <p:cNvSpPr/>
          <p:nvPr/>
        </p:nvSpPr>
        <p:spPr>
          <a:xfrm>
            <a:off x="5446010" y="3386105"/>
            <a:ext cx="630253" cy="361361"/>
          </a:xfrm>
          <a:prstGeom prst="rect">
            <a:avLst/>
          </a:prstGeom>
          <a:solidFill>
            <a:srgbClr val="7BDB4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b="1"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LibC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9" name="Google Shape;359;p12"/>
          <p:cNvSpPr/>
          <p:nvPr/>
        </p:nvSpPr>
        <p:spPr>
          <a:xfrm>
            <a:off x="6527266" y="1037429"/>
            <a:ext cx="2181294" cy="2773191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cubicBezTo>
                  <a:pt x="5019" y="13254"/>
                  <a:pt x="12219" y="6054"/>
                  <a:pt x="21600" y="0"/>
                </a:cubicBezTo>
              </a:path>
            </a:pathLst>
          </a:custGeom>
          <a:noFill/>
          <a:ln w="50800" cap="flat" cmpd="sng">
            <a:solidFill>
              <a:srgbClr val="0065C1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64275" tIns="32125" rIns="64275" bIns="32125" anchor="t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</p:txBody>
      </p:sp>
      <p:cxnSp>
        <p:nvCxnSpPr>
          <p:cNvPr id="360" name="Google Shape;360;p12"/>
          <p:cNvCxnSpPr>
            <a:stCxn id="358" idx="0"/>
            <a:endCxn id="353" idx="0"/>
          </p:cNvCxnSpPr>
          <p:nvPr/>
        </p:nvCxnSpPr>
        <p:spPr>
          <a:xfrm rot="10800000" flipH="1">
            <a:off x="5761137" y="1160404"/>
            <a:ext cx="2590200" cy="2225700"/>
          </a:xfrm>
          <a:prstGeom prst="straightConnector1">
            <a:avLst/>
          </a:prstGeom>
          <a:noFill/>
          <a:ln w="50800" cap="flat" cmpd="sng">
            <a:solidFill>
              <a:srgbClr val="0065C1"/>
            </a:solidFill>
            <a:prstDash val="solid"/>
            <a:miter lim="400000"/>
            <a:headEnd type="triangle" w="med" len="med"/>
            <a:tailEnd type="none" w="sm" len="sm"/>
          </a:ln>
        </p:spPr>
      </p:cxnSp>
      <p:cxnSp>
        <p:nvCxnSpPr>
          <p:cNvPr id="361" name="Google Shape;361;p12"/>
          <p:cNvCxnSpPr>
            <a:stCxn id="357" idx="0"/>
            <a:endCxn id="352" idx="0"/>
          </p:cNvCxnSpPr>
          <p:nvPr/>
        </p:nvCxnSpPr>
        <p:spPr>
          <a:xfrm rot="10800000" flipH="1">
            <a:off x="6430863" y="1160404"/>
            <a:ext cx="2590200" cy="2225700"/>
          </a:xfrm>
          <a:prstGeom prst="straightConnector1">
            <a:avLst/>
          </a:prstGeom>
          <a:noFill/>
          <a:ln w="50800" cap="flat" cmpd="sng">
            <a:solidFill>
              <a:srgbClr val="0065C1"/>
            </a:solidFill>
            <a:prstDash val="solid"/>
            <a:miter lim="400000"/>
            <a:headEnd type="triangle" w="med" len="med"/>
            <a:tailEnd type="none" w="sm" len="sm"/>
          </a:ln>
        </p:spPr>
      </p:cxnSp>
      <p:sp>
        <p:nvSpPr>
          <p:cNvPr id="362" name="Google Shape;362;p12"/>
          <p:cNvSpPr/>
          <p:nvPr/>
        </p:nvSpPr>
        <p:spPr>
          <a:xfrm>
            <a:off x="4498900" y="1315751"/>
            <a:ext cx="3029037" cy="456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500" dirty="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Called “</a:t>
            </a:r>
            <a:r>
              <a:rPr lang="en-US" sz="2500" b="1" dirty="0">
                <a:solidFill>
                  <a:srgbClr val="C00000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paging</a:t>
            </a:r>
            <a:r>
              <a:rPr lang="en-US" sz="2500" dirty="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” in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3" name="Google Shape;363;p12"/>
          <p:cNvSpPr/>
          <p:nvPr/>
        </p:nvSpPr>
        <p:spPr>
          <a:xfrm>
            <a:off x="6129382" y="3810621"/>
            <a:ext cx="630253" cy="361361"/>
          </a:xfrm>
          <a:prstGeom prst="rect">
            <a:avLst/>
          </a:prstGeom>
          <a:solidFill>
            <a:srgbClr val="D4595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b="1"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LibB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4" name="Google Shape;364;p12"/>
          <p:cNvSpPr/>
          <p:nvPr/>
        </p:nvSpPr>
        <p:spPr>
          <a:xfrm>
            <a:off x="3348161" y="1124639"/>
            <a:ext cx="630252" cy="361361"/>
          </a:xfrm>
          <a:prstGeom prst="rect">
            <a:avLst/>
          </a:prstGeom>
          <a:solidFill>
            <a:srgbClr val="D4595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b="1"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LibB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5" name="Google Shape;365;p12"/>
          <p:cNvCxnSpPr>
            <a:stCxn id="345" idx="0"/>
            <a:endCxn id="350" idx="0"/>
          </p:cNvCxnSpPr>
          <p:nvPr/>
        </p:nvCxnSpPr>
        <p:spPr>
          <a:xfrm rot="10800000" flipH="1">
            <a:off x="2993560" y="767339"/>
            <a:ext cx="5357700" cy="357300"/>
          </a:xfrm>
          <a:prstGeom prst="straightConnector1">
            <a:avLst/>
          </a:prstGeom>
          <a:noFill/>
          <a:ln w="50800" cap="flat" cmpd="sng">
            <a:solidFill>
              <a:srgbClr val="0065C1"/>
            </a:solidFill>
            <a:prstDash val="solid"/>
            <a:miter lim="400000"/>
            <a:headEnd type="triangle" w="med" len="med"/>
            <a:tailEnd type="none" w="sm" len="sm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B3DA0C0-27BC-CA0F-9114-6A131EAFDBC3}"/>
              </a:ext>
            </a:extLst>
          </p:cNvPr>
          <p:cNvSpPr txBox="1"/>
          <p:nvPr/>
        </p:nvSpPr>
        <p:spPr>
          <a:xfrm>
            <a:off x="1086573" y="1225158"/>
            <a:ext cx="11360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 pitchFamily="2" charset="0"/>
              </a:rPr>
              <a:t>Disk</a:t>
            </a:r>
            <a:endParaRPr lang="en-US" sz="3200" dirty="0">
              <a:latin typeface="Helvetica" pitchFamily="2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3"/>
          <p:cNvSpPr txBox="1">
            <a:spLocks noGrp="1"/>
          </p:cNvSpPr>
          <p:nvPr>
            <p:ph type="title"/>
          </p:nvPr>
        </p:nvSpPr>
        <p:spPr>
          <a:xfrm>
            <a:off x="1357746" y="353699"/>
            <a:ext cx="8534400" cy="128316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Locality of Reference</a:t>
            </a:r>
            <a:endParaRPr dirty="0"/>
          </a:p>
        </p:txBody>
      </p:sp>
      <p:sp>
        <p:nvSpPr>
          <p:cNvPr id="371" name="Google Shape;371;p13"/>
          <p:cNvSpPr txBox="1">
            <a:spLocks noGrp="1"/>
          </p:cNvSpPr>
          <p:nvPr>
            <p:ph type="body" idx="1"/>
          </p:nvPr>
        </p:nvSpPr>
        <p:spPr>
          <a:xfrm>
            <a:off x="872836" y="1636866"/>
            <a:ext cx="10723419" cy="484909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11908" indent="-211908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2400"/>
              <a:buNone/>
            </a:pPr>
            <a:r>
              <a:rPr lang="en-US" dirty="0"/>
              <a:t>Effectively: Using main memory as a cache of process virtual memory contents located on disk</a:t>
            </a:r>
          </a:p>
          <a:p>
            <a:pPr marL="211908" indent="-211908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2400"/>
              <a:buNone/>
            </a:pPr>
            <a:r>
              <a:rPr lang="en-US" dirty="0"/>
              <a:t>Leverage </a:t>
            </a:r>
            <a:r>
              <a:rPr lang="en-US" dirty="0">
                <a:solidFill>
                  <a:srgbClr val="C00000"/>
                </a:solidFill>
              </a:rPr>
              <a:t>locality of reference </a:t>
            </a:r>
            <a:r>
              <a:rPr lang="en-US" dirty="0"/>
              <a:t>within processes</a:t>
            </a:r>
            <a:endParaRPr sz="3200" dirty="0"/>
          </a:p>
          <a:p>
            <a:pPr marL="433341" lvl="1" indent="-221433">
              <a:buSzPts val="2000"/>
            </a:pPr>
            <a:r>
              <a:rPr lang="en-US" dirty="0">
                <a:solidFill>
                  <a:srgbClr val="C00000"/>
                </a:solidFill>
              </a:rPr>
              <a:t>Spatial</a:t>
            </a:r>
            <a:r>
              <a:rPr lang="en-US" dirty="0">
                <a:solidFill>
                  <a:schemeClr val="folHlink"/>
                </a:solidFill>
              </a:rPr>
              <a:t>:</a:t>
            </a:r>
            <a:r>
              <a:rPr lang="en-US" dirty="0"/>
              <a:t> reference memory addresses </a:t>
            </a:r>
            <a:r>
              <a:rPr lang="en-US" b="1" dirty="0"/>
              <a:t>near </a:t>
            </a:r>
            <a:r>
              <a:rPr lang="en-US" dirty="0"/>
              <a:t>previously referenced addresses</a:t>
            </a:r>
            <a:endParaRPr sz="2800" dirty="0"/>
          </a:p>
          <a:p>
            <a:pPr marL="433341" lvl="1" indent="-221433">
              <a:buSzPts val="2000"/>
            </a:pPr>
            <a:r>
              <a:rPr lang="en-US" dirty="0">
                <a:solidFill>
                  <a:srgbClr val="C00000"/>
                </a:solidFill>
              </a:rPr>
              <a:t>Temporal</a:t>
            </a:r>
            <a:r>
              <a:rPr lang="en-US" dirty="0">
                <a:solidFill>
                  <a:schemeClr val="folHlink"/>
                </a:solidFill>
              </a:rPr>
              <a:t>:</a:t>
            </a:r>
            <a:r>
              <a:rPr lang="en-US" dirty="0"/>
              <a:t> reference memory addresses that have referenced in the past</a:t>
            </a:r>
            <a:endParaRPr sz="2800" dirty="0"/>
          </a:p>
          <a:p>
            <a:pPr marL="433341" lvl="1" indent="-221433">
              <a:buSzPts val="2000"/>
            </a:pPr>
            <a:r>
              <a:rPr lang="en-US" dirty="0"/>
              <a:t>Processes spend majority of time in small portion of code</a:t>
            </a:r>
            <a:endParaRPr sz="2800" dirty="0"/>
          </a:p>
          <a:p>
            <a:pPr marL="645250" lvl="2" indent="-211908">
              <a:buClr>
                <a:schemeClr val="dk2"/>
              </a:buClr>
              <a:buSzPts val="1800"/>
            </a:pPr>
            <a:r>
              <a:rPr lang="en-US" dirty="0"/>
              <a:t>For example: 90% of time in 10% of code</a:t>
            </a:r>
            <a:endParaRPr sz="2400" dirty="0"/>
          </a:p>
          <a:p>
            <a:pPr marL="211908" indent="-211908">
              <a:buClr>
                <a:schemeClr val="dk2"/>
              </a:buClr>
              <a:buSzPts val="2400"/>
              <a:buNone/>
            </a:pPr>
            <a:r>
              <a:rPr lang="en-US" dirty="0"/>
              <a:t>Implication: </a:t>
            </a:r>
            <a:endParaRPr sz="3200" dirty="0"/>
          </a:p>
          <a:p>
            <a:pPr marL="433341" lvl="1" indent="-221433">
              <a:buSzPts val="2000"/>
            </a:pPr>
            <a:r>
              <a:rPr lang="en-US" dirty="0"/>
              <a:t>Process only uses small amount of address space at any moment</a:t>
            </a:r>
            <a:endParaRPr sz="2800" dirty="0"/>
          </a:p>
          <a:p>
            <a:pPr marL="433341" lvl="1" indent="-221433">
              <a:buSzPts val="2000"/>
            </a:pPr>
            <a:r>
              <a:rPr lang="en-US" dirty="0"/>
              <a:t>Only small amount of address space must be resident in physical memory</a:t>
            </a:r>
            <a:endParaRPr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4"/>
          <p:cNvSpPr txBox="1">
            <a:spLocks noGrp="1"/>
          </p:cNvSpPr>
          <p:nvPr>
            <p:ph type="title"/>
          </p:nvPr>
        </p:nvSpPr>
        <p:spPr>
          <a:xfrm>
            <a:off x="2303465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/>
              <a:t>Memory Hierarchy</a:t>
            </a:r>
            <a:endParaRPr/>
          </a:p>
        </p:txBody>
      </p:sp>
      <p:sp>
        <p:nvSpPr>
          <p:cNvPr id="377" name="Google Shape;377;p14"/>
          <p:cNvSpPr txBox="1">
            <a:spLocks noGrp="1"/>
          </p:cNvSpPr>
          <p:nvPr>
            <p:ph type="body" idx="1"/>
          </p:nvPr>
        </p:nvSpPr>
        <p:spPr>
          <a:xfrm>
            <a:off x="2417618" y="1127934"/>
            <a:ext cx="9197247" cy="111986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211908" indent="-211908">
              <a:spcBef>
                <a:spcPts val="0"/>
              </a:spcBef>
              <a:buClr>
                <a:schemeClr val="dk2"/>
              </a:buClr>
              <a:buSzPct val="100000"/>
              <a:buNone/>
            </a:pPr>
            <a:r>
              <a:rPr lang="en-US" sz="2400" dirty="0"/>
              <a:t>Leverage </a:t>
            </a:r>
            <a:r>
              <a:rPr lang="en-US" sz="2400" dirty="0">
                <a:solidFill>
                  <a:srgbClr val="C00000"/>
                </a:solidFill>
              </a:rPr>
              <a:t>memory hierarchy </a:t>
            </a:r>
            <a:r>
              <a:rPr lang="en-US" sz="2400" dirty="0"/>
              <a:t>of machine architecture</a:t>
            </a:r>
            <a:endParaRPr dirty="0"/>
          </a:p>
          <a:p>
            <a:pPr marL="211908" indent="-211908">
              <a:buClr>
                <a:schemeClr val="dk2"/>
              </a:buClr>
              <a:buSzPct val="100000"/>
              <a:buNone/>
            </a:pPr>
            <a:r>
              <a:rPr lang="en-US" sz="2400" dirty="0"/>
              <a:t>Each layer acts as “backing store” for layer above</a:t>
            </a:r>
            <a:endParaRPr dirty="0"/>
          </a:p>
          <a:p>
            <a:pPr marL="211908" indent="-82374">
              <a:buClr>
                <a:schemeClr val="dk2"/>
              </a:buClr>
              <a:buSzPct val="100000"/>
              <a:buNone/>
            </a:pPr>
            <a:endParaRPr sz="2400" dirty="0"/>
          </a:p>
        </p:txBody>
      </p:sp>
      <p:sp>
        <p:nvSpPr>
          <p:cNvPr id="378" name="Google Shape;378;p14"/>
          <p:cNvSpPr/>
          <p:nvPr/>
        </p:nvSpPr>
        <p:spPr>
          <a:xfrm>
            <a:off x="2362200" y="2209801"/>
            <a:ext cx="7162800" cy="38100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</p:txBody>
      </p:sp>
      <p:sp>
        <p:nvSpPr>
          <p:cNvPr id="379" name="Google Shape;379;p14"/>
          <p:cNvSpPr/>
          <p:nvPr/>
        </p:nvSpPr>
        <p:spPr>
          <a:xfrm>
            <a:off x="3429000" y="2209801"/>
            <a:ext cx="5029200" cy="2667000"/>
          </a:xfrm>
          <a:prstGeom prst="triangle">
            <a:avLst>
              <a:gd name="adj" fmla="val 49556"/>
            </a:avLst>
          </a:prstGeom>
          <a:solidFill>
            <a:schemeClr val="hlink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rtl="0"/>
            <a:endParaRPr sz="280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</p:txBody>
      </p:sp>
      <p:sp>
        <p:nvSpPr>
          <p:cNvPr id="380" name="Google Shape;380;p14"/>
          <p:cNvSpPr/>
          <p:nvPr/>
        </p:nvSpPr>
        <p:spPr>
          <a:xfrm>
            <a:off x="4267200" y="2209801"/>
            <a:ext cx="3352800" cy="1752600"/>
          </a:xfrm>
          <a:prstGeom prst="triangle">
            <a:avLst>
              <a:gd name="adj" fmla="val 49556"/>
            </a:avLst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</p:txBody>
      </p:sp>
      <p:sp>
        <p:nvSpPr>
          <p:cNvPr id="381" name="Google Shape;381;p14"/>
          <p:cNvSpPr/>
          <p:nvPr/>
        </p:nvSpPr>
        <p:spPr>
          <a:xfrm>
            <a:off x="4953000" y="2209800"/>
            <a:ext cx="1981200" cy="990600"/>
          </a:xfrm>
          <a:prstGeom prst="triangle">
            <a:avLst>
              <a:gd name="adj" fmla="val 49051"/>
            </a:avLst>
          </a:prstGeom>
          <a:solidFill>
            <a:schemeClr val="accent2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</p:txBody>
      </p:sp>
      <p:sp>
        <p:nvSpPr>
          <p:cNvPr id="382" name="Google Shape;382;p14"/>
          <p:cNvSpPr txBox="1"/>
          <p:nvPr/>
        </p:nvSpPr>
        <p:spPr>
          <a:xfrm>
            <a:off x="4572000" y="5181601"/>
            <a:ext cx="2797175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 sz="2800" dirty="0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disk storage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3" name="Google Shape;383;p14"/>
          <p:cNvSpPr txBox="1"/>
          <p:nvPr/>
        </p:nvSpPr>
        <p:spPr>
          <a:xfrm>
            <a:off x="4672724" y="4117069"/>
            <a:ext cx="2797175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main memory</a:t>
            </a:r>
            <a:endParaRPr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4" name="Google Shape;384;p14"/>
          <p:cNvSpPr txBox="1"/>
          <p:nvPr/>
        </p:nvSpPr>
        <p:spPr>
          <a:xfrm>
            <a:off x="5181602" y="3340705"/>
            <a:ext cx="1981199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 sz="2800" dirty="0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caches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5" name="Google Shape;385;p14"/>
          <p:cNvSpPr txBox="1"/>
          <p:nvPr/>
        </p:nvSpPr>
        <p:spPr>
          <a:xfrm>
            <a:off x="5257800" y="2666999"/>
            <a:ext cx="1531883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 sz="2000" dirty="0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registers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86" name="Google Shape;386;p14"/>
          <p:cNvCxnSpPr/>
          <p:nvPr/>
        </p:nvCxnSpPr>
        <p:spPr>
          <a:xfrm>
            <a:off x="1905000" y="2133600"/>
            <a:ext cx="0" cy="38862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7" name="Google Shape;387;p14"/>
          <p:cNvCxnSpPr/>
          <p:nvPr/>
        </p:nvCxnSpPr>
        <p:spPr>
          <a:xfrm>
            <a:off x="9525000" y="2133600"/>
            <a:ext cx="0" cy="38862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388" name="Google Shape;388;p14"/>
          <p:cNvCxnSpPr/>
          <p:nvPr/>
        </p:nvCxnSpPr>
        <p:spPr>
          <a:xfrm>
            <a:off x="10287000" y="2133600"/>
            <a:ext cx="0" cy="38862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389" name="Google Shape;389;p14"/>
          <p:cNvSpPr txBox="1"/>
          <p:nvPr/>
        </p:nvSpPr>
        <p:spPr>
          <a:xfrm>
            <a:off x="1965326" y="2143125"/>
            <a:ext cx="1208797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 sz="2000" dirty="0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size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0" name="Google Shape;390;p14"/>
          <p:cNvSpPr txBox="1"/>
          <p:nvPr/>
        </p:nvSpPr>
        <p:spPr>
          <a:xfrm>
            <a:off x="8305801" y="2449866"/>
            <a:ext cx="1152082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speed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1" name="Google Shape;391;p14"/>
          <p:cNvSpPr txBox="1"/>
          <p:nvPr/>
        </p:nvSpPr>
        <p:spPr>
          <a:xfrm>
            <a:off x="9525002" y="2449866"/>
            <a:ext cx="909638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cost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15"/>
          <p:cNvSpPr txBox="1">
            <a:spLocks noGrp="1"/>
          </p:cNvSpPr>
          <p:nvPr>
            <p:ph type="title"/>
          </p:nvPr>
        </p:nvSpPr>
        <p:spPr>
          <a:xfrm>
            <a:off x="1181247" y="3048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Virtual Memory Intuition</a:t>
            </a:r>
            <a:endParaRPr dirty="0"/>
          </a:p>
        </p:txBody>
      </p:sp>
      <p:sp>
        <p:nvSpPr>
          <p:cNvPr id="397" name="Google Shape;397;p15"/>
          <p:cNvSpPr txBox="1">
            <a:spLocks noGrp="1"/>
          </p:cNvSpPr>
          <p:nvPr>
            <p:ph type="body" idx="1"/>
          </p:nvPr>
        </p:nvSpPr>
        <p:spPr>
          <a:xfrm>
            <a:off x="1066800" y="1828800"/>
            <a:ext cx="10169236" cy="4724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211908" indent="-211908">
              <a:spcBef>
                <a:spcPts val="0"/>
              </a:spcBef>
              <a:buClr>
                <a:schemeClr val="dk2"/>
              </a:buClr>
              <a:buSzPts val="2400"/>
              <a:buNone/>
            </a:pPr>
            <a:r>
              <a:rPr lang="en-US" sz="2400" dirty="0"/>
              <a:t>Idea: OS keeps unreferenced pages on disk</a:t>
            </a:r>
            <a:endParaRPr dirty="0"/>
          </a:p>
          <a:p>
            <a:pPr marL="433341" lvl="1" indent="-221433">
              <a:buSzPts val="2000"/>
            </a:pPr>
            <a:r>
              <a:rPr lang="en-US" sz="2000" dirty="0"/>
              <a:t>Slower, cheaper backing store than memory</a:t>
            </a:r>
            <a:endParaRPr dirty="0"/>
          </a:p>
          <a:p>
            <a:pPr marL="211908" indent="-211908">
              <a:buClr>
                <a:schemeClr val="dk2"/>
              </a:buClr>
              <a:buSzPts val="2400"/>
              <a:buNone/>
            </a:pPr>
            <a:r>
              <a:rPr lang="en-US" sz="2400" dirty="0"/>
              <a:t>Process can run when not all pages are loaded into main memory</a:t>
            </a:r>
            <a:endParaRPr dirty="0"/>
          </a:p>
          <a:p>
            <a:pPr marL="211908" indent="-211908">
              <a:buClr>
                <a:schemeClr val="dk2"/>
              </a:buClr>
              <a:buSzPts val="2400"/>
              <a:buNone/>
            </a:pPr>
            <a:r>
              <a:rPr lang="en-US" sz="2400" dirty="0"/>
              <a:t>OS and hardware cooperate to provide illusion of large disk as fast as main memory</a:t>
            </a:r>
            <a:endParaRPr dirty="0"/>
          </a:p>
          <a:p>
            <a:pPr marL="433341" lvl="1" indent="-221433">
              <a:buSzPts val="2000"/>
            </a:pPr>
            <a:r>
              <a:rPr lang="en-US" sz="2000" dirty="0"/>
              <a:t>Same behavior as if all of address space in main memory</a:t>
            </a:r>
            <a:endParaRPr dirty="0"/>
          </a:p>
          <a:p>
            <a:pPr marL="433341" lvl="1" indent="-221433">
              <a:buSzPts val="2000"/>
            </a:pPr>
            <a:r>
              <a:rPr lang="en-US" sz="2000" dirty="0"/>
              <a:t>Hopefully have similar performance</a:t>
            </a:r>
            <a:endParaRPr dirty="0"/>
          </a:p>
          <a:p>
            <a:pPr marL="211908" indent="-211908">
              <a:buClr>
                <a:schemeClr val="dk2"/>
              </a:buClr>
              <a:buSzPts val="2400"/>
              <a:buNone/>
            </a:pPr>
            <a:r>
              <a:rPr lang="en-US" sz="2400" dirty="0"/>
              <a:t>Requirements:</a:t>
            </a:r>
            <a:endParaRPr dirty="0"/>
          </a:p>
          <a:p>
            <a:pPr marL="433341" lvl="1" indent="-221433">
              <a:buSzPts val="2000"/>
            </a:pPr>
            <a:r>
              <a:rPr lang="en-US" sz="2000" dirty="0"/>
              <a:t>OS must have </a:t>
            </a:r>
            <a:r>
              <a:rPr lang="en-US" sz="2000" b="1" dirty="0"/>
              <a:t>mechanism </a:t>
            </a:r>
            <a:r>
              <a:rPr lang="en-US" sz="2000" dirty="0"/>
              <a:t>to identify location of each page in address space either in memory or on disk</a:t>
            </a:r>
            <a:endParaRPr dirty="0"/>
          </a:p>
          <a:p>
            <a:pPr marL="433341" lvl="1" indent="-221433">
              <a:buSzPts val="2000"/>
            </a:pPr>
            <a:r>
              <a:rPr lang="en-US" sz="2000" dirty="0"/>
              <a:t>OS must have </a:t>
            </a:r>
            <a:r>
              <a:rPr lang="en-US" sz="2000" b="1" dirty="0"/>
              <a:t>policy</a:t>
            </a:r>
            <a:r>
              <a:rPr lang="en-US" sz="2000" dirty="0"/>
              <a:t> for determining which pages live in memory and which on disk</a:t>
            </a:r>
            <a:endParaRPr dirty="0"/>
          </a:p>
          <a:p>
            <a:pPr marL="211908" indent="-59515">
              <a:buClr>
                <a:schemeClr val="dk2"/>
              </a:buClr>
              <a:buSzPts val="2400"/>
              <a:buNone/>
            </a:pP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16"/>
          <p:cNvSpPr txBox="1">
            <a:spLocks noGrp="1"/>
          </p:cNvSpPr>
          <p:nvPr>
            <p:ph type="title"/>
          </p:nvPr>
        </p:nvSpPr>
        <p:spPr>
          <a:xfrm>
            <a:off x="1330037" y="188192"/>
            <a:ext cx="9712036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Virtual Address Space Mechanisms</a:t>
            </a:r>
            <a:endParaRPr dirty="0"/>
          </a:p>
        </p:txBody>
      </p:sp>
      <p:sp>
        <p:nvSpPr>
          <p:cNvPr id="403" name="Google Shape;403;p16"/>
          <p:cNvSpPr txBox="1">
            <a:spLocks noGrp="1"/>
          </p:cNvSpPr>
          <p:nvPr>
            <p:ph type="body" idx="1"/>
          </p:nvPr>
        </p:nvSpPr>
        <p:spPr>
          <a:xfrm>
            <a:off x="997527" y="1874838"/>
            <a:ext cx="10044546" cy="46229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211908" indent="-211908">
              <a:spcBef>
                <a:spcPts val="0"/>
              </a:spcBef>
              <a:buClr>
                <a:schemeClr val="dk2"/>
              </a:buClr>
              <a:buSzPts val="2400"/>
              <a:buNone/>
            </a:pPr>
            <a:r>
              <a:rPr lang="en-US" sz="2400" dirty="0"/>
              <a:t>Each page in virtual address space maps to one of three locations:</a:t>
            </a:r>
            <a:endParaRPr dirty="0"/>
          </a:p>
          <a:p>
            <a:pPr marL="433341" lvl="1" indent="-221433">
              <a:buSzPts val="2000"/>
            </a:pPr>
            <a:r>
              <a:rPr lang="en-US" sz="2000" dirty="0"/>
              <a:t>Physical main memory: Small, fast, expensive</a:t>
            </a:r>
            <a:endParaRPr dirty="0"/>
          </a:p>
          <a:p>
            <a:pPr marL="433341" lvl="1" indent="-221433">
              <a:buSzPts val="2000"/>
            </a:pPr>
            <a:r>
              <a:rPr lang="en-US" sz="2000" dirty="0"/>
              <a:t>Disk (backing store): Large, slow, cheap</a:t>
            </a:r>
            <a:endParaRPr dirty="0"/>
          </a:p>
          <a:p>
            <a:pPr marL="433341" lvl="1" indent="-221433">
              <a:buSzPts val="2000"/>
            </a:pPr>
            <a:r>
              <a:rPr lang="en-US" sz="2000" dirty="0"/>
              <a:t>Nothing (error): Free</a:t>
            </a:r>
            <a:endParaRPr dirty="0"/>
          </a:p>
          <a:p>
            <a:pPr marL="211908" indent="-211908">
              <a:buClr>
                <a:schemeClr val="dk2"/>
              </a:buClr>
              <a:buSzPts val="2400"/>
              <a:buNone/>
            </a:pPr>
            <a:r>
              <a:rPr lang="en-US" sz="2400" dirty="0"/>
              <a:t>Extend page tables with an extra bit: </a:t>
            </a:r>
            <a:r>
              <a:rPr lang="en-US" sz="2400" dirty="0">
                <a:latin typeface="Courier"/>
                <a:ea typeface="Courier"/>
                <a:cs typeface="Courier"/>
                <a:sym typeface="Courier"/>
              </a:rPr>
              <a:t>present</a:t>
            </a:r>
            <a:endParaRPr dirty="0"/>
          </a:p>
          <a:p>
            <a:pPr marL="433341" lvl="1" indent="-221433">
              <a:buSzPts val="2000"/>
            </a:pPr>
            <a:r>
              <a:rPr lang="en-US" sz="2000" dirty="0">
                <a:latin typeface="Courier"/>
                <a:ea typeface="Courier"/>
                <a:cs typeface="Courier"/>
                <a:sym typeface="Courier"/>
              </a:rPr>
              <a:t>permissions (r/w), valid, </a:t>
            </a:r>
            <a:r>
              <a:rPr lang="en-US" sz="2000" dirty="0">
                <a:solidFill>
                  <a:srgbClr val="C00000"/>
                </a:solidFill>
                <a:latin typeface="Courier"/>
                <a:ea typeface="Courier"/>
                <a:cs typeface="Courier"/>
                <a:sym typeface="Courier"/>
              </a:rPr>
              <a:t>present</a:t>
            </a:r>
            <a:endParaRPr sz="2000" dirty="0">
              <a:solidFill>
                <a:srgbClr val="C00000"/>
              </a:solidFill>
            </a:endParaRPr>
          </a:p>
          <a:p>
            <a:pPr marL="433341" lvl="1" indent="-221433">
              <a:buSzPts val="2000"/>
            </a:pPr>
            <a:r>
              <a:rPr lang="en-US" sz="2000" dirty="0"/>
              <a:t>Page in memory: </a:t>
            </a:r>
            <a:r>
              <a:rPr lang="en-US" sz="2000" dirty="0">
                <a:latin typeface="Courier"/>
                <a:ea typeface="Courier"/>
                <a:cs typeface="Courier"/>
                <a:sym typeface="Courier"/>
              </a:rPr>
              <a:t>present</a:t>
            </a:r>
            <a:r>
              <a:rPr lang="en-US" sz="2000" dirty="0"/>
              <a:t> bit set in PTE</a:t>
            </a:r>
            <a:endParaRPr dirty="0"/>
          </a:p>
          <a:p>
            <a:pPr marL="433341" lvl="1" indent="-221433">
              <a:buSzPts val="2000"/>
            </a:pPr>
            <a:r>
              <a:rPr lang="en-US" sz="2000" dirty="0"/>
              <a:t>Page on disk: </a:t>
            </a:r>
            <a:r>
              <a:rPr lang="en-US" sz="2000" dirty="0">
                <a:latin typeface="Courier"/>
                <a:ea typeface="Courier"/>
                <a:cs typeface="Courier"/>
                <a:sym typeface="Courier"/>
              </a:rPr>
              <a:t>present</a:t>
            </a:r>
            <a:r>
              <a:rPr lang="en-US" sz="2000" dirty="0"/>
              <a:t> bit cleared</a:t>
            </a:r>
            <a:endParaRPr dirty="0"/>
          </a:p>
          <a:p>
            <a:pPr marL="188050" lvl="1" indent="-211908">
              <a:buClr>
                <a:schemeClr val="dk2"/>
              </a:buClr>
              <a:buSzPts val="1800"/>
            </a:pPr>
            <a:r>
              <a:rPr lang="en-US" sz="2200" dirty="0">
                <a:solidFill>
                  <a:srgbClr val="C00000"/>
                </a:solidFill>
              </a:rPr>
              <a:t>PTE with cleared present bit points to block on disk</a:t>
            </a:r>
            <a:endParaRPr dirty="0">
              <a:solidFill>
                <a:srgbClr val="C00000"/>
              </a:solidFill>
            </a:endParaRPr>
          </a:p>
          <a:p>
            <a:pPr marL="645250" lvl="2" indent="-211908">
              <a:buClr>
                <a:schemeClr val="dk2"/>
              </a:buClr>
              <a:buSzPts val="1800"/>
            </a:pPr>
            <a:r>
              <a:rPr lang="en-US" sz="1800" dirty="0"/>
              <a:t>Causes trap into OS when page is referenced</a:t>
            </a:r>
            <a:endParaRPr dirty="0"/>
          </a:p>
          <a:p>
            <a:pPr marL="645250" lvl="2" indent="-211908">
              <a:buClr>
                <a:schemeClr val="dk1"/>
              </a:buClr>
              <a:buSzPts val="1800"/>
            </a:pPr>
            <a:r>
              <a:rPr lang="en-US" sz="1800" b="1" dirty="0">
                <a:solidFill>
                  <a:schemeClr val="dk1"/>
                </a:solidFill>
              </a:rPr>
              <a:t>Trap: page fault</a:t>
            </a:r>
            <a:endParaRPr dirty="0"/>
          </a:p>
          <a:p>
            <a:pPr marL="645250" lvl="2" indent="-97613">
              <a:buClr>
                <a:schemeClr val="dk2"/>
              </a:buClr>
              <a:buSzPts val="1800"/>
              <a:buNone/>
            </a:pPr>
            <a:endParaRPr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17"/>
          <p:cNvSpPr txBox="1">
            <a:spLocks noGrp="1"/>
          </p:cNvSpPr>
          <p:nvPr>
            <p:ph type="title"/>
          </p:nvPr>
        </p:nvSpPr>
        <p:spPr>
          <a:xfrm>
            <a:off x="2303465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4600" dirty="0"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Present Bit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9" name="Google Shape;409;p17"/>
          <p:cNvSpPr/>
          <p:nvPr/>
        </p:nvSpPr>
        <p:spPr>
          <a:xfrm>
            <a:off x="5208572" y="1828819"/>
            <a:ext cx="5977504" cy="333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1700">
                <a:solidFill>
                  <a:srgbClr val="333333"/>
                </a:solidFill>
                <a:latin typeface="Short Stack"/>
                <a:ea typeface="Short Stack"/>
                <a:cs typeface="Short Stack"/>
                <a:sym typeface="Short Stack"/>
              </a:rPr>
              <a:t>PFN	valid		prot	       present</a:t>
            </a:r>
            <a:endParaRPr sz="3600"/>
          </a:p>
        </p:txBody>
      </p:sp>
      <p:sp>
        <p:nvSpPr>
          <p:cNvPr id="410" name="Google Shape;410;p17"/>
          <p:cNvSpPr/>
          <p:nvPr/>
        </p:nvSpPr>
        <p:spPr>
          <a:xfrm>
            <a:off x="5235361" y="2096710"/>
            <a:ext cx="6026915" cy="333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1700">
                <a:solidFill>
                  <a:srgbClr val="333333"/>
                </a:solidFill>
                <a:latin typeface="Short Stack"/>
                <a:ea typeface="Short Stack"/>
                <a:cs typeface="Short Stack"/>
                <a:sym typeface="Short Stack"/>
              </a:rPr>
              <a:t>10	1		r-x		1</a:t>
            </a:r>
            <a:endParaRPr sz="3600"/>
          </a:p>
        </p:txBody>
      </p:sp>
      <p:sp>
        <p:nvSpPr>
          <p:cNvPr id="411" name="Google Shape;411;p17"/>
          <p:cNvSpPr/>
          <p:nvPr/>
        </p:nvSpPr>
        <p:spPr>
          <a:xfrm>
            <a:off x="5235361" y="2334090"/>
            <a:ext cx="5950714" cy="333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1700">
                <a:solidFill>
                  <a:srgbClr val="333333"/>
                </a:solidFill>
                <a:latin typeface="Short Stack"/>
                <a:ea typeface="Short Stack"/>
                <a:cs typeface="Short Stack"/>
                <a:sym typeface="Short Stack"/>
              </a:rPr>
              <a:t>-	0		-		-</a:t>
            </a:r>
            <a:endParaRPr sz="3600"/>
          </a:p>
        </p:txBody>
      </p:sp>
      <p:sp>
        <p:nvSpPr>
          <p:cNvPr id="412" name="Google Shape;412;p17"/>
          <p:cNvSpPr/>
          <p:nvPr/>
        </p:nvSpPr>
        <p:spPr>
          <a:xfrm>
            <a:off x="5235361" y="2571472"/>
            <a:ext cx="6026914" cy="333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1700">
                <a:solidFill>
                  <a:srgbClr val="333333"/>
                </a:solidFill>
                <a:latin typeface="Short Stack"/>
                <a:ea typeface="Short Stack"/>
                <a:cs typeface="Short Stack"/>
                <a:sym typeface="Short Stack"/>
              </a:rPr>
              <a:t>23	1		rw-		0</a:t>
            </a:r>
            <a:endParaRPr sz="3600"/>
          </a:p>
        </p:txBody>
      </p:sp>
      <p:sp>
        <p:nvSpPr>
          <p:cNvPr id="413" name="Google Shape;413;p17"/>
          <p:cNvSpPr/>
          <p:nvPr/>
        </p:nvSpPr>
        <p:spPr>
          <a:xfrm>
            <a:off x="5198632" y="4697008"/>
            <a:ext cx="6179314" cy="333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1700">
                <a:solidFill>
                  <a:srgbClr val="333333"/>
                </a:solidFill>
                <a:latin typeface="Short Stack"/>
                <a:ea typeface="Short Stack"/>
                <a:cs typeface="Short Stack"/>
                <a:sym typeface="Short Stack"/>
              </a:rPr>
              <a:t>28	1		rw-		0</a:t>
            </a:r>
            <a:endParaRPr sz="3600"/>
          </a:p>
        </p:txBody>
      </p:sp>
      <p:sp>
        <p:nvSpPr>
          <p:cNvPr id="414" name="Google Shape;414;p17"/>
          <p:cNvSpPr/>
          <p:nvPr/>
        </p:nvSpPr>
        <p:spPr>
          <a:xfrm>
            <a:off x="5235361" y="4945280"/>
            <a:ext cx="6026914" cy="333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1700">
                <a:solidFill>
                  <a:srgbClr val="333333"/>
                </a:solidFill>
                <a:latin typeface="Short Stack"/>
                <a:ea typeface="Short Stack"/>
                <a:cs typeface="Short Stack"/>
                <a:sym typeface="Short Stack"/>
              </a:rPr>
              <a:t>4	1		rw-		1</a:t>
            </a:r>
            <a:endParaRPr sz="3600"/>
          </a:p>
        </p:txBody>
      </p:sp>
      <p:sp>
        <p:nvSpPr>
          <p:cNvPr id="415" name="Google Shape;415;p17"/>
          <p:cNvSpPr/>
          <p:nvPr/>
        </p:nvSpPr>
        <p:spPr>
          <a:xfrm>
            <a:off x="5235361" y="2808851"/>
            <a:ext cx="5950714" cy="333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1700">
                <a:solidFill>
                  <a:srgbClr val="333333"/>
                </a:solidFill>
                <a:latin typeface="Short Stack"/>
                <a:ea typeface="Short Stack"/>
                <a:cs typeface="Short Stack"/>
                <a:sym typeface="Short Stack"/>
              </a:rPr>
              <a:t>-	0		-		-</a:t>
            </a:r>
            <a:endParaRPr sz="3600"/>
          </a:p>
        </p:txBody>
      </p:sp>
      <p:sp>
        <p:nvSpPr>
          <p:cNvPr id="416" name="Google Shape;416;p17"/>
          <p:cNvSpPr/>
          <p:nvPr/>
        </p:nvSpPr>
        <p:spPr>
          <a:xfrm>
            <a:off x="5235361" y="3046233"/>
            <a:ext cx="6026914" cy="333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1700">
                <a:solidFill>
                  <a:srgbClr val="333333"/>
                </a:solidFill>
                <a:latin typeface="Short Stack"/>
                <a:ea typeface="Short Stack"/>
                <a:cs typeface="Short Stack"/>
                <a:sym typeface="Short Stack"/>
              </a:rPr>
              <a:t>-	0		-		-</a:t>
            </a:r>
            <a:endParaRPr sz="3600"/>
          </a:p>
        </p:txBody>
      </p:sp>
      <p:sp>
        <p:nvSpPr>
          <p:cNvPr id="417" name="Google Shape;417;p17"/>
          <p:cNvSpPr/>
          <p:nvPr/>
        </p:nvSpPr>
        <p:spPr>
          <a:xfrm>
            <a:off x="5235361" y="3283613"/>
            <a:ext cx="5950714" cy="333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1700">
                <a:solidFill>
                  <a:srgbClr val="333333"/>
                </a:solidFill>
                <a:latin typeface="Short Stack"/>
                <a:ea typeface="Short Stack"/>
                <a:cs typeface="Short Stack"/>
                <a:sym typeface="Short Stack"/>
              </a:rPr>
              <a:t>-	0		-		-</a:t>
            </a:r>
            <a:endParaRPr sz="3600"/>
          </a:p>
        </p:txBody>
      </p:sp>
      <p:sp>
        <p:nvSpPr>
          <p:cNvPr id="418" name="Google Shape;418;p17"/>
          <p:cNvSpPr/>
          <p:nvPr/>
        </p:nvSpPr>
        <p:spPr>
          <a:xfrm>
            <a:off x="5235361" y="3520995"/>
            <a:ext cx="5950714" cy="333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1700">
                <a:solidFill>
                  <a:srgbClr val="333333"/>
                </a:solidFill>
                <a:latin typeface="Short Stack"/>
                <a:ea typeface="Short Stack"/>
                <a:cs typeface="Short Stack"/>
                <a:sym typeface="Short Stack"/>
              </a:rPr>
              <a:t>-	0		-		-</a:t>
            </a:r>
            <a:endParaRPr sz="3600"/>
          </a:p>
        </p:txBody>
      </p:sp>
      <p:sp>
        <p:nvSpPr>
          <p:cNvPr id="419" name="Google Shape;419;p17"/>
          <p:cNvSpPr/>
          <p:nvPr/>
        </p:nvSpPr>
        <p:spPr>
          <a:xfrm>
            <a:off x="5235361" y="3758375"/>
            <a:ext cx="6179314" cy="333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1700">
                <a:solidFill>
                  <a:srgbClr val="333333"/>
                </a:solidFill>
                <a:latin typeface="Short Stack"/>
                <a:ea typeface="Short Stack"/>
                <a:cs typeface="Short Stack"/>
                <a:sym typeface="Short Stack"/>
              </a:rPr>
              <a:t>-	0		-		-</a:t>
            </a:r>
            <a:endParaRPr sz="3600"/>
          </a:p>
        </p:txBody>
      </p:sp>
      <p:sp>
        <p:nvSpPr>
          <p:cNvPr id="420" name="Google Shape;420;p17"/>
          <p:cNvSpPr/>
          <p:nvPr/>
        </p:nvSpPr>
        <p:spPr>
          <a:xfrm>
            <a:off x="5235361" y="3995757"/>
            <a:ext cx="6179314" cy="333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1700">
                <a:solidFill>
                  <a:srgbClr val="333333"/>
                </a:solidFill>
                <a:latin typeface="Short Stack"/>
                <a:ea typeface="Short Stack"/>
                <a:cs typeface="Short Stack"/>
                <a:sym typeface="Short Stack"/>
              </a:rPr>
              <a:t>-	0		-		-</a:t>
            </a:r>
            <a:endParaRPr sz="3600"/>
          </a:p>
        </p:txBody>
      </p:sp>
      <p:sp>
        <p:nvSpPr>
          <p:cNvPr id="421" name="Google Shape;421;p17"/>
          <p:cNvSpPr/>
          <p:nvPr/>
        </p:nvSpPr>
        <p:spPr>
          <a:xfrm>
            <a:off x="5235361" y="4233137"/>
            <a:ext cx="5950714" cy="333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1700">
                <a:solidFill>
                  <a:srgbClr val="333333"/>
                </a:solidFill>
                <a:latin typeface="Short Stack"/>
                <a:ea typeface="Short Stack"/>
                <a:cs typeface="Short Stack"/>
                <a:sym typeface="Short Stack"/>
              </a:rPr>
              <a:t>-	0		-		-</a:t>
            </a:r>
            <a:endParaRPr sz="3600"/>
          </a:p>
        </p:txBody>
      </p:sp>
      <p:sp>
        <p:nvSpPr>
          <p:cNvPr id="422" name="Google Shape;422;p17"/>
          <p:cNvSpPr/>
          <p:nvPr/>
        </p:nvSpPr>
        <p:spPr>
          <a:xfrm>
            <a:off x="5235361" y="4470518"/>
            <a:ext cx="6179314" cy="333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1700">
                <a:solidFill>
                  <a:srgbClr val="333333"/>
                </a:solidFill>
                <a:latin typeface="Short Stack"/>
                <a:ea typeface="Short Stack"/>
                <a:cs typeface="Short Stack"/>
                <a:sym typeface="Short Stack"/>
              </a:rPr>
              <a:t>-	0		-		-</a:t>
            </a:r>
            <a:endParaRPr sz="3600"/>
          </a:p>
        </p:txBody>
      </p:sp>
      <p:sp>
        <p:nvSpPr>
          <p:cNvPr id="423" name="Google Shape;423;p17"/>
          <p:cNvSpPr/>
          <p:nvPr/>
        </p:nvSpPr>
        <p:spPr>
          <a:xfrm>
            <a:off x="1749040" y="2796374"/>
            <a:ext cx="2007372" cy="395790"/>
          </a:xfrm>
          <a:custGeom>
            <a:avLst/>
            <a:gdLst/>
            <a:ahLst/>
            <a:cxnLst/>
            <a:rect l="l" t="t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736C5D"/>
          </a:solidFill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424" name="Google Shape;424;p17"/>
          <p:cNvSpPr/>
          <p:nvPr/>
        </p:nvSpPr>
        <p:spPr>
          <a:xfrm>
            <a:off x="1747231" y="2178419"/>
            <a:ext cx="2018110" cy="85311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425" name="Google Shape;425;p17"/>
          <p:cNvSpPr/>
          <p:nvPr/>
        </p:nvSpPr>
        <p:spPr>
          <a:xfrm>
            <a:off x="1752601" y="1981200"/>
            <a:ext cx="2000251" cy="395790"/>
          </a:xfrm>
          <a:custGeom>
            <a:avLst/>
            <a:gdLst/>
            <a:ahLst/>
            <a:cxnLst/>
            <a:rect l="l" t="t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736C5D"/>
          </a:solidFill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426" name="Google Shape;426;p17"/>
          <p:cNvSpPr/>
          <p:nvPr/>
        </p:nvSpPr>
        <p:spPr>
          <a:xfrm>
            <a:off x="1949958" y="4011804"/>
            <a:ext cx="1605536" cy="1198619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427" name="Google Shape;427;p17"/>
          <p:cNvSpPr/>
          <p:nvPr/>
        </p:nvSpPr>
        <p:spPr>
          <a:xfrm>
            <a:off x="1926078" y="3635448"/>
            <a:ext cx="1636662" cy="318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>
              <a:lnSpc>
                <a:spcPct val="80000"/>
              </a:lnSpc>
            </a:pPr>
            <a:r>
              <a:rPr lang="en-US" sz="20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Phys Memory</a:t>
            </a:r>
            <a:endParaRPr sz="3600"/>
          </a:p>
        </p:txBody>
      </p:sp>
      <p:sp>
        <p:nvSpPr>
          <p:cNvPr id="428" name="Google Shape;428;p17"/>
          <p:cNvSpPr/>
          <p:nvPr/>
        </p:nvSpPr>
        <p:spPr>
          <a:xfrm>
            <a:off x="2460833" y="1581621"/>
            <a:ext cx="545409" cy="318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>
              <a:lnSpc>
                <a:spcPct val="80000"/>
              </a:lnSpc>
            </a:pPr>
            <a:r>
              <a:rPr lang="en-US" sz="2000">
                <a:latin typeface="Short Stack"/>
                <a:ea typeface="Short Stack"/>
                <a:cs typeface="Short Stack"/>
                <a:sym typeface="Short Stack"/>
              </a:rPr>
              <a:t>Disk</a:t>
            </a:r>
            <a:endParaRPr sz="3600"/>
          </a:p>
        </p:txBody>
      </p:sp>
      <p:cxnSp>
        <p:nvCxnSpPr>
          <p:cNvPr id="429" name="Google Shape;429;p17"/>
          <p:cNvCxnSpPr/>
          <p:nvPr/>
        </p:nvCxnSpPr>
        <p:spPr>
          <a:xfrm flipH="1">
            <a:off x="3627277" y="2304208"/>
            <a:ext cx="1478869" cy="2270476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430" name="Google Shape;430;p17"/>
          <p:cNvCxnSpPr/>
          <p:nvPr/>
        </p:nvCxnSpPr>
        <p:spPr>
          <a:xfrm rot="10800000">
            <a:off x="3625648" y="4150143"/>
            <a:ext cx="1487706" cy="92781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431" name="Google Shape;431;p17"/>
          <p:cNvCxnSpPr/>
          <p:nvPr/>
        </p:nvCxnSpPr>
        <p:spPr>
          <a:xfrm rot="10800000">
            <a:off x="3810000" y="2514600"/>
            <a:ext cx="1447800" cy="228600"/>
          </a:xfrm>
          <a:prstGeom prst="straightConnector1">
            <a:avLst/>
          </a:prstGeom>
          <a:noFill/>
          <a:ln w="50800" cap="flat" cmpd="sng">
            <a:solidFill>
              <a:schemeClr val="accent3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432" name="Google Shape;432;p17"/>
          <p:cNvCxnSpPr/>
          <p:nvPr/>
        </p:nvCxnSpPr>
        <p:spPr>
          <a:xfrm rot="10800000">
            <a:off x="3733799" y="2819398"/>
            <a:ext cx="1524001" cy="1981201"/>
          </a:xfrm>
          <a:prstGeom prst="straightConnector1">
            <a:avLst/>
          </a:prstGeom>
          <a:noFill/>
          <a:ln w="50800" cap="flat" cmpd="sng">
            <a:solidFill>
              <a:srgbClr val="736C5D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433" name="Google Shape;433;p17"/>
          <p:cNvSpPr/>
          <p:nvPr/>
        </p:nvSpPr>
        <p:spPr>
          <a:xfrm>
            <a:off x="3352800" y="2743200"/>
            <a:ext cx="327646" cy="242336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chemeClr val="accent2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434" name="Google Shape;434;p17"/>
          <p:cNvSpPr/>
          <p:nvPr/>
        </p:nvSpPr>
        <p:spPr>
          <a:xfrm>
            <a:off x="3124200" y="4876800"/>
            <a:ext cx="327646" cy="242336"/>
          </a:xfrm>
          <a:prstGeom prst="rect">
            <a:avLst/>
          </a:prstGeom>
          <a:solidFill>
            <a:srgbClr val="9B6C34"/>
          </a:solidFill>
          <a:ln w="12700" cap="flat" cmpd="sng">
            <a:solidFill>
              <a:srgbClr val="9B6C34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cxnSp>
        <p:nvCxnSpPr>
          <p:cNvPr id="435" name="Google Shape;435;p17"/>
          <p:cNvCxnSpPr/>
          <p:nvPr/>
        </p:nvCxnSpPr>
        <p:spPr>
          <a:xfrm flipH="1">
            <a:off x="3555493" y="4926741"/>
            <a:ext cx="1702305" cy="67326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436" name="Google Shape;436;p17"/>
          <p:cNvSpPr/>
          <p:nvPr/>
        </p:nvSpPr>
        <p:spPr>
          <a:xfrm>
            <a:off x="5250686" y="4695476"/>
            <a:ext cx="6179314" cy="333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1700" b="1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16	1		rw-		1</a:t>
            </a:r>
            <a:endParaRPr sz="1700" b="1">
              <a:solidFill>
                <a:schemeClr val="dk1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437" name="Google Shape;437;p17"/>
          <p:cNvSpPr txBox="1"/>
          <p:nvPr/>
        </p:nvSpPr>
        <p:spPr>
          <a:xfrm>
            <a:off x="2460833" y="5791200"/>
            <a:ext cx="3853555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 sz="2800" dirty="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  <a:t>What if access </a:t>
            </a:r>
            <a:r>
              <a:rPr lang="en-US" sz="2800" dirty="0" err="1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  <a:t>vpn</a:t>
            </a:r>
            <a:r>
              <a:rPr lang="en-US" sz="2800" dirty="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  <a:t> 0xb?</a:t>
            </a:r>
            <a:endParaRPr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A73A4F-95FE-728D-66E5-8B015360406D}"/>
              </a:ext>
            </a:extLst>
          </p:cNvPr>
          <p:cNvSpPr txBox="1"/>
          <p:nvPr/>
        </p:nvSpPr>
        <p:spPr>
          <a:xfrm>
            <a:off x="9906680" y="4708621"/>
            <a:ext cx="1593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// VPN 0xb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7" grpId="0"/>
      <p:bldP spid="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18"/>
          <p:cNvSpPr txBox="1">
            <a:spLocks noGrp="1"/>
          </p:cNvSpPr>
          <p:nvPr>
            <p:ph type="title"/>
          </p:nvPr>
        </p:nvSpPr>
        <p:spPr>
          <a:xfrm>
            <a:off x="2303465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/>
              <a:t>Virtual Memory Mechanisms</a:t>
            </a:r>
            <a:endParaRPr/>
          </a:p>
        </p:txBody>
      </p:sp>
      <p:sp>
        <p:nvSpPr>
          <p:cNvPr id="443" name="Google Shape;443;p18"/>
          <p:cNvSpPr txBox="1">
            <a:spLocks noGrp="1"/>
          </p:cNvSpPr>
          <p:nvPr>
            <p:ph type="body" idx="1"/>
          </p:nvPr>
        </p:nvSpPr>
        <p:spPr>
          <a:xfrm>
            <a:off x="1066799" y="1524001"/>
            <a:ext cx="9975273" cy="5181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211908" indent="-211908">
              <a:spcBef>
                <a:spcPts val="0"/>
              </a:spcBef>
              <a:buClr>
                <a:schemeClr val="dk2"/>
              </a:buClr>
              <a:buSzPts val="2400"/>
              <a:buNone/>
            </a:pPr>
            <a:r>
              <a:rPr lang="en-US" sz="3200" dirty="0"/>
              <a:t>Hardware and OS cooperate to translate addresses</a:t>
            </a:r>
            <a:endParaRPr sz="3600" dirty="0"/>
          </a:p>
          <a:p>
            <a:pPr marL="211908" indent="-211908">
              <a:buClr>
                <a:schemeClr val="dk2"/>
              </a:buClr>
              <a:buSzPts val="2400"/>
              <a:buNone/>
            </a:pPr>
            <a:r>
              <a:rPr lang="en-US" sz="3200" dirty="0"/>
              <a:t>First, hardware checks TLB for virtual address</a:t>
            </a:r>
            <a:endParaRPr sz="3600" dirty="0"/>
          </a:p>
          <a:p>
            <a:pPr marL="433341" lvl="1" indent="-221433">
              <a:buSzPts val="2000"/>
            </a:pPr>
            <a:r>
              <a:rPr lang="en-US" sz="2800" dirty="0"/>
              <a:t>if TLB hit, address translation is done; page in physical memory</a:t>
            </a:r>
            <a:endParaRPr sz="3200" dirty="0"/>
          </a:p>
          <a:p>
            <a:pPr marL="211908" indent="-211908">
              <a:buClr>
                <a:schemeClr val="dk2"/>
              </a:buClr>
              <a:buSzPts val="2400"/>
              <a:buNone/>
            </a:pPr>
            <a:r>
              <a:rPr lang="en-US" sz="3200" dirty="0"/>
              <a:t>If </a:t>
            </a:r>
            <a:r>
              <a:rPr lang="en-US" sz="3200" dirty="0">
                <a:solidFill>
                  <a:schemeClr val="dk1"/>
                </a:solidFill>
              </a:rPr>
              <a:t>TLB miss</a:t>
            </a:r>
            <a:r>
              <a:rPr lang="en-US" sz="3200" dirty="0"/>
              <a:t>...</a:t>
            </a:r>
            <a:endParaRPr sz="3600" dirty="0"/>
          </a:p>
          <a:p>
            <a:pPr marL="433341" lvl="1" indent="-221433">
              <a:buSzPts val="2000"/>
            </a:pPr>
            <a:r>
              <a:rPr lang="en-US" sz="2800" dirty="0"/>
              <a:t>Hardware or OS walk page tables</a:t>
            </a:r>
            <a:endParaRPr sz="3200" dirty="0"/>
          </a:p>
          <a:p>
            <a:pPr marL="433341" lvl="1" indent="-221433">
              <a:buSzPts val="2000"/>
            </a:pPr>
            <a:r>
              <a:rPr lang="en-US" sz="2800" dirty="0"/>
              <a:t>If PTE designates page is present, then page in physical memory</a:t>
            </a:r>
            <a:endParaRPr sz="3200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8A767-7104-6AE2-E078-F7B1D2C44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memory access: Control flow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E00BCF-D376-AEA6-F7CD-42F5A4DDCD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5875" y="1343891"/>
            <a:ext cx="7156000" cy="5337255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2A43FF2-1A0B-941B-9B91-E6AD235695BF}"/>
              </a:ext>
            </a:extLst>
          </p:cNvPr>
          <p:cNvSpPr/>
          <p:nvPr/>
        </p:nvSpPr>
        <p:spPr>
          <a:xfrm>
            <a:off x="530211" y="5306290"/>
            <a:ext cx="11079898" cy="1361001"/>
          </a:xfrm>
          <a:prstGeom prst="rect">
            <a:avLst/>
          </a:prstGeom>
          <a:solidFill>
            <a:schemeClr val="bg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5747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8A767-7104-6AE2-E078-F7B1D2C44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memory access: Control flow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E00BCF-D376-AEA6-F7CD-42F5A4DDCD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5875" y="1343891"/>
            <a:ext cx="7156000" cy="5337255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50F6CDE-D6FB-3F0A-F023-82147612B89B}"/>
              </a:ext>
            </a:extLst>
          </p:cNvPr>
          <p:cNvSpPr/>
          <p:nvPr/>
        </p:nvSpPr>
        <p:spPr>
          <a:xfrm>
            <a:off x="530211" y="6192982"/>
            <a:ext cx="11079898" cy="474309"/>
          </a:xfrm>
          <a:prstGeom prst="rect">
            <a:avLst/>
          </a:prstGeom>
          <a:solidFill>
            <a:schemeClr val="bg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1571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Shape 76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570" dirty="0"/>
              <a:t>Review: </a:t>
            </a:r>
            <a:r>
              <a:rPr sz="4570" dirty="0"/>
              <a:t>Paging </a:t>
            </a:r>
            <a:r>
              <a:rPr lang="en-US" sz="4570" dirty="0"/>
              <a:t>pros and cons</a:t>
            </a:r>
            <a:endParaRPr sz="4570" dirty="0"/>
          </a:p>
        </p:txBody>
      </p:sp>
      <p:sp>
        <p:nvSpPr>
          <p:cNvPr id="768" name="Shape 768"/>
          <p:cNvSpPr>
            <a:spLocks noGrp="1"/>
          </p:cNvSpPr>
          <p:nvPr>
            <p:ph type="body" idx="4294967295"/>
          </p:nvPr>
        </p:nvSpPr>
        <p:spPr>
          <a:xfrm>
            <a:off x="1523999" y="1803722"/>
            <a:ext cx="10141527" cy="4597077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solidFill>
                  <a:srgbClr val="333333"/>
                </a:solidFill>
              </a:rPr>
              <a:t>Advantages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461" dirty="0">
                <a:solidFill>
                  <a:srgbClr val="333333"/>
                </a:solidFill>
              </a:rPr>
              <a:t>No external </a:t>
            </a:r>
            <a:r>
              <a:rPr lang="en-US" sz="2320" dirty="0">
                <a:solidFill>
                  <a:srgbClr val="333333"/>
                </a:solidFill>
              </a:rPr>
              <a:t>fragmentation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250" dirty="0">
                <a:solidFill>
                  <a:srgbClr val="333333"/>
                </a:solidFill>
              </a:rPr>
              <a:t>don’t need to find contiguous RAM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461" dirty="0">
                <a:solidFill>
                  <a:srgbClr val="333333"/>
                </a:solidFill>
              </a:rPr>
              <a:t>All free pages are equivalent 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250" dirty="0">
                <a:solidFill>
                  <a:srgbClr val="333333"/>
                </a:solidFill>
              </a:rPr>
              <a:t>Easy to manage</a:t>
            </a:r>
            <a:r>
              <a:rPr lang="en-US" sz="2250" dirty="0">
                <a:solidFill>
                  <a:srgbClr val="333333"/>
                </a:solidFill>
              </a:rPr>
              <a:t>, allocate, and free pages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solidFill>
                  <a:srgbClr val="333333"/>
                </a:solidFill>
              </a:rPr>
              <a:t>Disadvantages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461" dirty="0">
                <a:solidFill>
                  <a:srgbClr val="333333"/>
                </a:solidFill>
              </a:rPr>
              <a:t>Page tables can get big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2250" dirty="0">
                <a:solidFill>
                  <a:srgbClr val="333333"/>
                </a:solidFill>
              </a:rPr>
              <a:t>Must have one entry for every page of address space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461" dirty="0">
                <a:solidFill>
                  <a:srgbClr val="333333"/>
                </a:solidFill>
              </a:rPr>
              <a:t>Accessing page tables is too slow [address this shortly]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2250" dirty="0">
                <a:solidFill>
                  <a:srgbClr val="333333"/>
                </a:solidFill>
              </a:rPr>
              <a:t>Doubles the number of memory references per instruction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endParaRPr sz="2461" dirty="0">
              <a:solidFill>
                <a:srgbClr val="333333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8A767-7104-6AE2-E078-F7B1D2C44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memory access: Control flow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E00BCF-D376-AEA6-F7CD-42F5A4DDCD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5875" y="1343891"/>
            <a:ext cx="7156000" cy="5337255"/>
          </a:xfrm>
        </p:spPr>
      </p:pic>
    </p:spTree>
    <p:extLst>
      <p:ext uri="{BB962C8B-B14F-4D97-AF65-F5344CB8AC3E}">
        <p14:creationId xmlns:p14="http://schemas.microsoft.com/office/powerpoint/2010/main" val="276972917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19"/>
          <p:cNvSpPr txBox="1">
            <a:spLocks noGrp="1"/>
          </p:cNvSpPr>
          <p:nvPr>
            <p:ph type="title"/>
          </p:nvPr>
        </p:nvSpPr>
        <p:spPr>
          <a:xfrm>
            <a:off x="2303465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/>
              <a:t>Virtual Memory Mechanisms</a:t>
            </a:r>
            <a:endParaRPr/>
          </a:p>
        </p:txBody>
      </p:sp>
      <p:sp>
        <p:nvSpPr>
          <p:cNvPr id="449" name="Google Shape;449;p19"/>
          <p:cNvSpPr txBox="1">
            <a:spLocks noGrp="1"/>
          </p:cNvSpPr>
          <p:nvPr>
            <p:ph type="body" idx="1"/>
          </p:nvPr>
        </p:nvSpPr>
        <p:spPr>
          <a:xfrm>
            <a:off x="1302327" y="1524001"/>
            <a:ext cx="9670473" cy="5181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211908" indent="-211908">
              <a:buClr>
                <a:schemeClr val="dk2"/>
              </a:buClr>
              <a:buSzPct val="100000"/>
              <a:buNone/>
            </a:pPr>
            <a:r>
              <a:rPr lang="en-US" sz="3200" dirty="0"/>
              <a:t>If </a:t>
            </a:r>
            <a:r>
              <a:rPr lang="en-US" sz="3200" dirty="0">
                <a:solidFill>
                  <a:schemeClr val="dk1"/>
                </a:solidFill>
              </a:rPr>
              <a:t>page fault </a:t>
            </a:r>
            <a:r>
              <a:rPr lang="en-US" sz="3200" dirty="0"/>
              <a:t>(i.e., </a:t>
            </a:r>
            <a:r>
              <a:rPr lang="en-US" sz="3200" dirty="0">
                <a:latin typeface="Courier"/>
                <a:ea typeface="Courier"/>
                <a:cs typeface="Courier"/>
                <a:sym typeface="Courier"/>
              </a:rPr>
              <a:t>present</a:t>
            </a:r>
            <a:r>
              <a:rPr lang="en-US" sz="3200" dirty="0"/>
              <a:t> bit is cleared)</a:t>
            </a:r>
            <a:endParaRPr sz="3600" dirty="0"/>
          </a:p>
          <a:p>
            <a:pPr marL="433341" lvl="1" indent="-221433">
              <a:buSzPct val="100000"/>
            </a:pPr>
            <a:r>
              <a:rPr lang="en-US" sz="2800" dirty="0"/>
              <a:t>Trap into OS (not handled by hardware. Why?)</a:t>
            </a:r>
            <a:endParaRPr sz="3200" dirty="0"/>
          </a:p>
          <a:p>
            <a:pPr marL="433341" lvl="1" indent="-221433">
              <a:buSzPct val="100000"/>
            </a:pPr>
            <a:r>
              <a:rPr lang="en-US" sz="2800" dirty="0"/>
              <a:t>OS selects victim page in memory to replace</a:t>
            </a:r>
            <a:endParaRPr sz="3200" dirty="0"/>
          </a:p>
          <a:p>
            <a:pPr marL="188050" lvl="1" indent="-211908">
              <a:buClr>
                <a:schemeClr val="dk2"/>
              </a:buClr>
              <a:buSzPct val="100000"/>
            </a:pPr>
            <a:r>
              <a:rPr lang="en-US" sz="2800" dirty="0"/>
              <a:t>Write victim page out to disk if modified. Add </a:t>
            </a:r>
            <a:r>
              <a:rPr lang="en-US" sz="2800" dirty="0">
                <a:latin typeface="Courier"/>
                <a:ea typeface="Courier"/>
                <a:cs typeface="Courier"/>
                <a:sym typeface="Courier"/>
              </a:rPr>
              <a:t>modified (“dirty”)</a:t>
            </a:r>
            <a:r>
              <a:rPr lang="en-US" sz="2800" dirty="0"/>
              <a:t> bit to PTE</a:t>
            </a:r>
            <a:endParaRPr sz="3200" dirty="0"/>
          </a:p>
          <a:p>
            <a:pPr marL="433341" lvl="1" indent="-221433">
              <a:buSzPct val="100000"/>
            </a:pPr>
            <a:r>
              <a:rPr lang="en-US" sz="2800" dirty="0"/>
              <a:t>OS reads referenced page from disk into memory</a:t>
            </a:r>
            <a:endParaRPr sz="3200" dirty="0"/>
          </a:p>
          <a:p>
            <a:pPr marL="433341" lvl="1" indent="-221433">
              <a:buSzPct val="100000"/>
            </a:pPr>
            <a:r>
              <a:rPr lang="en-US" sz="2800" dirty="0"/>
              <a:t>Page table is updated, </a:t>
            </a:r>
            <a:r>
              <a:rPr lang="en-US" sz="2800" dirty="0">
                <a:latin typeface="Courier"/>
                <a:ea typeface="Courier"/>
                <a:cs typeface="Courier"/>
                <a:sym typeface="Courier"/>
              </a:rPr>
              <a:t>present</a:t>
            </a:r>
            <a:r>
              <a:rPr lang="en-US" sz="2800" dirty="0"/>
              <a:t> bit is set</a:t>
            </a:r>
            <a:endParaRPr sz="3200" dirty="0"/>
          </a:p>
          <a:p>
            <a:pPr marL="433341" lvl="1" indent="-221433">
              <a:buSzPct val="100000"/>
            </a:pPr>
            <a:r>
              <a:rPr lang="en-US" sz="2800" dirty="0"/>
              <a:t>Process continues execution</a:t>
            </a:r>
            <a:endParaRPr sz="3200" dirty="0"/>
          </a:p>
          <a:p>
            <a:pPr marL="211908" indent="-211908">
              <a:buClr>
                <a:schemeClr val="dk2"/>
              </a:buClr>
              <a:buSzPct val="100000"/>
              <a:buNone/>
            </a:pPr>
            <a:r>
              <a:rPr lang="en-US" sz="3600" dirty="0"/>
              <a:t>What should scheduler do?</a:t>
            </a:r>
            <a:endParaRPr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Shape 77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70" dirty="0"/>
              <a:t>Translation Steps</a:t>
            </a:r>
          </a:p>
        </p:txBody>
      </p:sp>
      <p:sp>
        <p:nvSpPr>
          <p:cNvPr id="777" name="Shape 777"/>
          <p:cNvSpPr>
            <a:spLocks noGrp="1"/>
          </p:cNvSpPr>
          <p:nvPr>
            <p:ph type="body" idx="4294967295"/>
          </p:nvPr>
        </p:nvSpPr>
        <p:spPr>
          <a:xfrm>
            <a:off x="2079512" y="1714086"/>
            <a:ext cx="8662913" cy="4557916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  <a:buNone/>
              <a:defRPr sz="1800">
                <a:solidFill>
                  <a:srgbClr val="000000"/>
                </a:solidFill>
              </a:defRPr>
            </a:pPr>
            <a:r>
              <a:rPr sz="2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H/W: for each mem reference:</a:t>
            </a:r>
            <a:br>
              <a:rPr sz="2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sz="2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sz="2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1. extract </a:t>
            </a:r>
            <a:r>
              <a:rPr sz="2400" b="1" dirty="0">
                <a:solidFill>
                  <a:srgbClr val="333333"/>
                </a:solidFill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VPN</a:t>
            </a:r>
            <a:r>
              <a:rPr sz="2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(virt page num) from </a:t>
            </a:r>
            <a:r>
              <a:rPr sz="2400" b="1" dirty="0">
                <a:solidFill>
                  <a:srgbClr val="333333"/>
                </a:solidFill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VA</a:t>
            </a:r>
            <a:r>
              <a:rPr sz="2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(virt addr)</a:t>
            </a:r>
            <a:br>
              <a:rPr sz="2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sz="2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2. calculate addr of </a:t>
            </a:r>
            <a:r>
              <a:rPr sz="2400" b="1" dirty="0">
                <a:solidFill>
                  <a:srgbClr val="333333"/>
                </a:solidFill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PTE</a:t>
            </a:r>
            <a:r>
              <a:rPr sz="2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(page table entry)</a:t>
            </a:r>
            <a:br>
              <a:rPr sz="2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sz="2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3. </a:t>
            </a:r>
            <a:r>
              <a:rPr lang="en-US" sz="2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</a:t>
            </a:r>
            <a:r>
              <a:rPr sz="2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rgbClr val="333333"/>
                </a:solidFill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PTE</a:t>
            </a:r>
            <a:r>
              <a:rPr lang="en-US" sz="2400" b="1" dirty="0">
                <a:solidFill>
                  <a:srgbClr val="333333"/>
                </a:solidFill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 </a:t>
            </a:r>
            <a:r>
              <a:rPr lang="en-US" sz="2400" dirty="0">
                <a:solidFill>
                  <a:srgbClr val="333333"/>
                </a:solidFill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from memory</a:t>
            </a:r>
            <a:br>
              <a:rPr sz="2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sz="2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4. extract </a:t>
            </a:r>
            <a:r>
              <a:rPr sz="2400" b="1" dirty="0">
                <a:solidFill>
                  <a:srgbClr val="333333"/>
                </a:solidFill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PFN</a:t>
            </a:r>
            <a:r>
              <a:rPr sz="2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(page frame num)</a:t>
            </a:r>
            <a:br>
              <a:rPr sz="2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sz="2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5. build </a:t>
            </a:r>
            <a:r>
              <a:rPr sz="2400" b="1" dirty="0">
                <a:solidFill>
                  <a:srgbClr val="333333"/>
                </a:solidFill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PA</a:t>
            </a:r>
            <a:r>
              <a:rPr sz="2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(phys addr)</a:t>
            </a:r>
            <a:br>
              <a:rPr sz="2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sz="2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6. </a:t>
            </a:r>
            <a:r>
              <a:rPr lang="en-US" sz="2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 contents of </a:t>
            </a:r>
            <a:r>
              <a:rPr sz="2400" b="1" dirty="0">
                <a:solidFill>
                  <a:srgbClr val="333333"/>
                </a:solidFill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PA</a:t>
            </a:r>
            <a:r>
              <a:rPr sz="2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memory in</a:t>
            </a:r>
            <a:r>
              <a:rPr sz="24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register</a:t>
            </a:r>
          </a:p>
        </p:txBody>
      </p:sp>
      <p:sp>
        <p:nvSpPr>
          <p:cNvPr id="4" name="Shape 784"/>
          <p:cNvSpPr/>
          <p:nvPr/>
        </p:nvSpPr>
        <p:spPr>
          <a:xfrm>
            <a:off x="1847776" y="2436134"/>
            <a:ext cx="745393" cy="3102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algn="r">
              <a:defRPr sz="2400">
                <a:solidFill>
                  <a:srgbClr val="7BDB45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47" dirty="0">
                <a:latin typeface="Arial" panose="020B0604020202020204" pitchFamily="34" charset="0"/>
                <a:cs typeface="Arial" panose="020B0604020202020204" pitchFamily="34" charset="0"/>
              </a:rPr>
              <a:t>(cheap)</a:t>
            </a:r>
          </a:p>
        </p:txBody>
      </p:sp>
      <p:sp>
        <p:nvSpPr>
          <p:cNvPr id="5" name="Shape 785"/>
          <p:cNvSpPr/>
          <p:nvPr/>
        </p:nvSpPr>
        <p:spPr>
          <a:xfrm>
            <a:off x="1847776" y="2807722"/>
            <a:ext cx="745393" cy="3102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algn="r">
              <a:defRPr sz="2400">
                <a:solidFill>
                  <a:srgbClr val="7BDB45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47" dirty="0">
                <a:latin typeface="Arial" panose="020B0604020202020204" pitchFamily="34" charset="0"/>
                <a:cs typeface="Arial" panose="020B0604020202020204" pitchFamily="34" charset="0"/>
              </a:rPr>
              <a:t>(cheap)</a:t>
            </a:r>
          </a:p>
        </p:txBody>
      </p:sp>
      <p:sp>
        <p:nvSpPr>
          <p:cNvPr id="6" name="Shape 786"/>
          <p:cNvSpPr/>
          <p:nvPr/>
        </p:nvSpPr>
        <p:spPr>
          <a:xfrm>
            <a:off x="1913529" y="3534379"/>
            <a:ext cx="745393" cy="3102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algn="r">
              <a:defRPr sz="2400">
                <a:solidFill>
                  <a:srgbClr val="7BDB45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47" dirty="0">
                <a:latin typeface="Arial" panose="020B0604020202020204" pitchFamily="34" charset="0"/>
                <a:cs typeface="Arial" panose="020B0604020202020204" pitchFamily="34" charset="0"/>
              </a:rPr>
              <a:t>(cheap)</a:t>
            </a:r>
          </a:p>
        </p:txBody>
      </p:sp>
      <p:sp>
        <p:nvSpPr>
          <p:cNvPr id="7" name="Shape 787"/>
          <p:cNvSpPr/>
          <p:nvPr/>
        </p:nvSpPr>
        <p:spPr>
          <a:xfrm>
            <a:off x="1847776" y="3916586"/>
            <a:ext cx="745393" cy="3102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algn="r">
              <a:defRPr sz="2400">
                <a:solidFill>
                  <a:srgbClr val="7BDB45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47" dirty="0">
                <a:latin typeface="Arial" panose="020B0604020202020204" pitchFamily="34" charset="0"/>
                <a:cs typeface="Arial" panose="020B0604020202020204" pitchFamily="34" charset="0"/>
              </a:rPr>
              <a:t>(cheap)</a:t>
            </a:r>
          </a:p>
        </p:txBody>
      </p:sp>
      <p:sp>
        <p:nvSpPr>
          <p:cNvPr id="8" name="Shape 788"/>
          <p:cNvSpPr/>
          <p:nvPr/>
        </p:nvSpPr>
        <p:spPr>
          <a:xfrm>
            <a:off x="1560868" y="3152172"/>
            <a:ext cx="1098054" cy="3102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algn="r">
              <a:defRPr sz="2400">
                <a:solidFill>
                  <a:srgbClr val="FF26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47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(expensive)</a:t>
            </a:r>
          </a:p>
        </p:txBody>
      </p:sp>
      <p:sp>
        <p:nvSpPr>
          <p:cNvPr id="9" name="Shape 789"/>
          <p:cNvSpPr/>
          <p:nvPr/>
        </p:nvSpPr>
        <p:spPr>
          <a:xfrm>
            <a:off x="1569397" y="4324124"/>
            <a:ext cx="1098054" cy="3102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algn="r">
              <a:defRPr sz="2400">
                <a:solidFill>
                  <a:srgbClr val="FF26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47" dirty="0">
                <a:solidFill>
                  <a:srgbClr val="921F0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(expensive)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65906" y="5619482"/>
            <a:ext cx="5169677" cy="367950"/>
          </a:xfrm>
          <a:prstGeom prst="rect">
            <a:avLst/>
          </a:prstGeom>
        </p:spPr>
        <p:txBody>
          <a:bodyPr wrap="none" lIns="64290" tIns="32145" rIns="64290" bIns="32145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969" dirty="0">
                <a:latin typeface="Arial" panose="020B0604020202020204" pitchFamily="34" charset="0"/>
                <a:cs typeface="Arial" panose="020B0604020202020204" pitchFamily="34" charset="0"/>
              </a:rPr>
              <a:t>Which expensive step(s) can we (not) avoid?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765906" y="5191832"/>
            <a:ext cx="3298973" cy="367950"/>
          </a:xfrm>
          <a:prstGeom prst="rect">
            <a:avLst/>
          </a:prstGeom>
        </p:spPr>
        <p:txBody>
          <a:bodyPr wrap="none" lIns="64290" tIns="32145" rIns="64290" bIns="32145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969" dirty="0">
                <a:latin typeface="Arial" panose="020B0604020202020204" pitchFamily="34" charset="0"/>
                <a:cs typeface="Arial" panose="020B0604020202020204" pitchFamily="34" charset="0"/>
              </a:rPr>
              <a:t>Which steps are expensive?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112200" y="6047132"/>
            <a:ext cx="5472267" cy="351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7" dirty="0">
                <a:latin typeface="Arial" panose="020B0604020202020204" pitchFamily="34" charset="0"/>
                <a:cs typeface="Arial" panose="020B0604020202020204" pitchFamily="34" charset="0"/>
              </a:rPr>
              <a:t>  3)  Let’s try to avoid having to read PTE from memory!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CEEAE-A283-5C62-0952-5EBB246C8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672050"/>
            <a:ext cx="10515600" cy="2852737"/>
          </a:xfrm>
        </p:spPr>
        <p:txBody>
          <a:bodyPr/>
          <a:lstStyle/>
          <a:p>
            <a:r>
              <a:rPr lang="en-US" dirty="0"/>
              <a:t>Translation Lookaside Buffers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616A81-A3FE-2232-E2CF-B506BE8D77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767529"/>
            <a:ext cx="10515600" cy="1747837"/>
          </a:xfrm>
        </p:spPr>
        <p:txBody>
          <a:bodyPr>
            <a:normAutofit/>
          </a:bodyPr>
          <a:lstStyle/>
          <a:p>
            <a:pPr marL="990549" lvl="1" indent="-533372" algn="l"/>
            <a:r>
              <a:rPr lang="en-US" sz="2400" dirty="0">
                <a:solidFill>
                  <a:schemeClr val="tx1"/>
                </a:solidFill>
              </a:rPr>
              <a:t>How can page translations be made faster?</a:t>
            </a:r>
          </a:p>
          <a:p>
            <a:pPr marL="990549" lvl="1" indent="-533372" algn="l"/>
            <a:r>
              <a:rPr lang="en-US" sz="2400" dirty="0">
                <a:solidFill>
                  <a:schemeClr val="tx1"/>
                </a:solidFill>
              </a:rPr>
              <a:t>What is the basic idea of a TLB (Translation Lookaside Buffer)?</a:t>
            </a:r>
          </a:p>
          <a:p>
            <a:pPr marL="990549" lvl="1" indent="-533372" algn="l"/>
            <a:r>
              <a:rPr lang="en-US" sz="2400" dirty="0">
                <a:solidFill>
                  <a:schemeClr val="tx1"/>
                </a:solidFill>
              </a:rPr>
              <a:t>What types of workloads perform well with TLBs?</a:t>
            </a:r>
          </a:p>
          <a:p>
            <a:pPr marL="990549" lvl="1" indent="-533372" algn="l"/>
            <a:r>
              <a:rPr lang="en-US" sz="2400" dirty="0">
                <a:solidFill>
                  <a:schemeClr val="tx1"/>
                </a:solidFill>
              </a:rPr>
              <a:t>How do TLBs interact with context-switches?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1335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Shape 80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570" dirty="0">
                <a:latin typeface="Arial" panose="020B0604020202020204" pitchFamily="34" charset="0"/>
                <a:cs typeface="Arial" panose="020B0604020202020204" pitchFamily="34" charset="0"/>
              </a:rPr>
              <a:t>Example: </a:t>
            </a:r>
            <a:r>
              <a:rPr sz="4570" dirty="0">
                <a:latin typeface="Arial" panose="020B0604020202020204" pitchFamily="34" charset="0"/>
                <a:cs typeface="Arial" panose="020B0604020202020204" pitchFamily="34" charset="0"/>
              </a:rPr>
              <a:t>Array Iterator</a:t>
            </a:r>
          </a:p>
        </p:txBody>
      </p:sp>
      <p:sp>
        <p:nvSpPr>
          <p:cNvPr id="801" name="Shape 801"/>
          <p:cNvSpPr>
            <a:spLocks noGrp="1"/>
          </p:cNvSpPr>
          <p:nvPr>
            <p:ph type="body" idx="4294967295"/>
          </p:nvPr>
        </p:nvSpPr>
        <p:spPr>
          <a:xfrm>
            <a:off x="1524000" y="1620738"/>
            <a:ext cx="3416722" cy="3689078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int sum = 0;</a:t>
            </a:r>
            <a:endParaRPr lang="en-US" sz="1969" dirty="0">
              <a:solidFill>
                <a:srgbClr val="333333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for (</a:t>
            </a:r>
            <a:r>
              <a:rPr lang="en-US" sz="1969" dirty="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r>
              <a:rPr sz="1969" dirty="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=0; i&lt;N; i++</a:t>
            </a:r>
            <a:r>
              <a:rPr lang="en-US" sz="1969" dirty="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r>
              <a:rPr sz="1969" dirty="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{</a:t>
            </a:r>
            <a:br>
              <a:rPr sz="1969" dirty="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sz="1969" dirty="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	sum += a[i];</a:t>
            </a:r>
            <a:endParaRPr lang="en-US" sz="1969" dirty="0">
              <a:solidFill>
                <a:srgbClr val="333333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 lang="en-US" sz="1969" dirty="0">
              <a:solidFill>
                <a:srgbClr val="333333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lang="en-US" sz="1969" dirty="0">
                <a:solidFill>
                  <a:srgbClr val="333333"/>
                </a:solidFill>
                <a:ea typeface="Courier"/>
                <a:cs typeface="Courier"/>
                <a:sym typeface="Courier"/>
              </a:rPr>
              <a:t>Assume ‘a’ starts at </a:t>
            </a:r>
            <a:r>
              <a:rPr lang="en-US" sz="1969" dirty="0">
                <a:solidFill>
                  <a:srgbClr val="333333"/>
                </a:solidFill>
              </a:rPr>
              <a:t>0x3000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lang="en-US" sz="1969" dirty="0">
                <a:solidFill>
                  <a:srgbClr val="333333"/>
                </a:solidFill>
                <a:ea typeface="Courier"/>
                <a:cs typeface="Courier"/>
                <a:sym typeface="Courier"/>
              </a:rPr>
              <a:t>Ignore instruction fetches</a:t>
            </a:r>
            <a:endParaRPr sz="1969" dirty="0">
              <a:solidFill>
                <a:srgbClr val="333333"/>
              </a:solidFill>
              <a:ea typeface="Courier"/>
              <a:cs typeface="Courier"/>
              <a:sym typeface="Courier"/>
            </a:endParaRPr>
          </a:p>
        </p:txBody>
      </p:sp>
      <p:sp>
        <p:nvSpPr>
          <p:cNvPr id="4" name="Shape 808"/>
          <p:cNvSpPr txBox="1">
            <a:spLocks/>
          </p:cNvSpPr>
          <p:nvPr/>
        </p:nvSpPr>
        <p:spPr>
          <a:xfrm>
            <a:off x="5212173" y="2533529"/>
            <a:ext cx="2661047" cy="3420070"/>
          </a:xfrm>
          <a:prstGeom prst="rect">
            <a:avLst/>
          </a:prstGeom>
        </p:spPr>
        <p:txBody>
          <a:bodyPr vert="horz" lIns="91434" tIns="45717" rIns="91434" bIns="45717" rtlCol="0">
            <a:normAutofit/>
          </a:bodyPr>
          <a:lstStyle/>
          <a:p>
            <a:pPr marL="282546" indent="-282546" defTabSz="914306">
              <a:spcBef>
                <a:spcPts val="2000"/>
              </a:spcBef>
              <a:defRPr sz="1800">
                <a:solidFill>
                  <a:srgbClr val="000000"/>
                </a:solidFill>
              </a:defRPr>
            </a:pPr>
            <a:r>
              <a:rPr lang="en-US" sz="1969" dirty="0">
                <a:solidFill>
                  <a:srgbClr val="333333"/>
                </a:solidFill>
              </a:rPr>
              <a:t>load 0x3000</a:t>
            </a:r>
          </a:p>
          <a:p>
            <a:pPr marL="282546" indent="-282546" defTabSz="914306">
              <a:spcBef>
                <a:spcPts val="2000"/>
              </a:spcBef>
              <a:defRPr sz="1800">
                <a:solidFill>
                  <a:srgbClr val="000000"/>
                </a:solidFill>
              </a:defRPr>
            </a:pPr>
            <a:r>
              <a:rPr lang="en-US" sz="1969" dirty="0">
                <a:solidFill>
                  <a:srgbClr val="333333"/>
                </a:solidFill>
              </a:rPr>
              <a:t>load 0x3004</a:t>
            </a:r>
          </a:p>
          <a:p>
            <a:pPr marL="282546" indent="-282546" defTabSz="914306">
              <a:spcBef>
                <a:spcPts val="2000"/>
              </a:spcBef>
              <a:defRPr sz="1800">
                <a:solidFill>
                  <a:srgbClr val="000000"/>
                </a:solidFill>
              </a:defRPr>
            </a:pPr>
            <a:r>
              <a:rPr lang="en-US" sz="1969" dirty="0">
                <a:solidFill>
                  <a:srgbClr val="333333"/>
                </a:solidFill>
              </a:rPr>
              <a:t>load 0x3008</a:t>
            </a:r>
          </a:p>
          <a:p>
            <a:pPr marL="282546" indent="-282546" defTabSz="914306">
              <a:spcBef>
                <a:spcPts val="2000"/>
              </a:spcBef>
              <a:defRPr sz="1800">
                <a:solidFill>
                  <a:srgbClr val="000000"/>
                </a:solidFill>
              </a:defRPr>
            </a:pPr>
            <a:r>
              <a:rPr lang="en-US" sz="1969" dirty="0">
                <a:solidFill>
                  <a:srgbClr val="333333"/>
                </a:solidFill>
              </a:rPr>
              <a:t>load 0x300C</a:t>
            </a:r>
            <a:br>
              <a:rPr lang="en-US" sz="2672" dirty="0">
                <a:solidFill>
                  <a:srgbClr val="333333"/>
                </a:solidFill>
              </a:rPr>
            </a:br>
            <a:r>
              <a:rPr lang="en-US" sz="2672" dirty="0">
                <a:solidFill>
                  <a:srgbClr val="333333"/>
                </a:solidFill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59148" y="1988960"/>
            <a:ext cx="2901756" cy="3953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69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virtual addresses?</a:t>
            </a:r>
          </a:p>
        </p:txBody>
      </p:sp>
      <p:sp>
        <p:nvSpPr>
          <p:cNvPr id="6" name="Shape 809"/>
          <p:cNvSpPr/>
          <p:nvPr/>
        </p:nvSpPr>
        <p:spPr>
          <a:xfrm>
            <a:off x="8006786" y="2533370"/>
            <a:ext cx="2661214" cy="3420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spcBef>
                <a:spcPts val="2953"/>
              </a:spcBef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rgbClr val="333333"/>
                </a:solidFill>
              </a:rPr>
              <a:t>load 0x100C</a:t>
            </a:r>
            <a:br>
              <a:rPr sz="1969" dirty="0">
                <a:solidFill>
                  <a:srgbClr val="333333"/>
                </a:solidFill>
              </a:rPr>
            </a:br>
            <a:r>
              <a:rPr sz="1969" dirty="0">
                <a:solidFill>
                  <a:srgbClr val="333333"/>
                </a:solidFill>
              </a:rPr>
              <a:t>load 0x7000</a:t>
            </a:r>
            <a:br>
              <a:rPr sz="1969" dirty="0">
                <a:solidFill>
                  <a:srgbClr val="333333"/>
                </a:solidFill>
              </a:rPr>
            </a:br>
            <a:r>
              <a:rPr sz="1969" dirty="0">
                <a:solidFill>
                  <a:srgbClr val="333333"/>
                </a:solidFill>
              </a:rPr>
              <a:t>load 0x100C</a:t>
            </a:r>
            <a:br>
              <a:rPr sz="1969" dirty="0">
                <a:solidFill>
                  <a:srgbClr val="333333"/>
                </a:solidFill>
              </a:rPr>
            </a:br>
            <a:r>
              <a:rPr sz="1969" dirty="0">
                <a:solidFill>
                  <a:srgbClr val="333333"/>
                </a:solidFill>
              </a:rPr>
              <a:t>load 0x7004</a:t>
            </a:r>
            <a:br>
              <a:rPr sz="1969" dirty="0">
                <a:solidFill>
                  <a:srgbClr val="333333"/>
                </a:solidFill>
              </a:rPr>
            </a:br>
            <a:r>
              <a:rPr sz="1969" dirty="0">
                <a:solidFill>
                  <a:srgbClr val="333333"/>
                </a:solidFill>
              </a:rPr>
              <a:t>load 0x100C</a:t>
            </a:r>
            <a:br>
              <a:rPr sz="1969" dirty="0">
                <a:solidFill>
                  <a:srgbClr val="333333"/>
                </a:solidFill>
              </a:rPr>
            </a:br>
            <a:r>
              <a:rPr sz="1969" dirty="0">
                <a:solidFill>
                  <a:srgbClr val="333333"/>
                </a:solidFill>
              </a:rPr>
              <a:t>load 0x7008</a:t>
            </a:r>
            <a:br>
              <a:rPr sz="1969" dirty="0">
                <a:solidFill>
                  <a:srgbClr val="333333"/>
                </a:solidFill>
              </a:rPr>
            </a:br>
            <a:r>
              <a:rPr sz="1969" dirty="0">
                <a:solidFill>
                  <a:srgbClr val="333333"/>
                </a:solidFill>
              </a:rPr>
              <a:t>load 0x100C</a:t>
            </a:r>
            <a:br>
              <a:rPr sz="1969" dirty="0">
                <a:solidFill>
                  <a:srgbClr val="333333"/>
                </a:solidFill>
              </a:rPr>
            </a:br>
            <a:r>
              <a:rPr sz="1969" dirty="0">
                <a:solidFill>
                  <a:srgbClr val="333333"/>
                </a:solidFill>
              </a:rPr>
              <a:t>load 0x700C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873220" y="1995703"/>
            <a:ext cx="31774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physical addresses?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2198" y="5561184"/>
            <a:ext cx="1152760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25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Observation: </a:t>
            </a:r>
            <a:br>
              <a:rPr lang="en-US" sz="225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5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Repeatedly access same PTE because program repeatedly accesses same virtual page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CD2E007-DB94-B148-9779-F5564197CEE1}"/>
              </a:ext>
            </a:extLst>
          </p:cNvPr>
          <p:cNvSpPr/>
          <p:nvPr/>
        </p:nvSpPr>
        <p:spPr>
          <a:xfrm>
            <a:off x="7873220" y="2533370"/>
            <a:ext cx="1731622" cy="25269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66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4316DB3-FCCB-AB43-AF2E-0E23D79E367E}"/>
              </a:ext>
            </a:extLst>
          </p:cNvPr>
          <p:cNvSpPr/>
          <p:nvPr/>
        </p:nvSpPr>
        <p:spPr>
          <a:xfrm>
            <a:off x="7873220" y="3180686"/>
            <a:ext cx="1731622" cy="25269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66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131F6AF-DAAE-0543-A640-7FEB85B5992D}"/>
              </a:ext>
            </a:extLst>
          </p:cNvPr>
          <p:cNvSpPr/>
          <p:nvPr/>
        </p:nvSpPr>
        <p:spPr>
          <a:xfrm>
            <a:off x="7841547" y="3782306"/>
            <a:ext cx="1731622" cy="25269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66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961B6A-4F4D-7840-983F-64E44089216E}"/>
              </a:ext>
            </a:extLst>
          </p:cNvPr>
          <p:cNvSpPr/>
          <p:nvPr/>
        </p:nvSpPr>
        <p:spPr>
          <a:xfrm>
            <a:off x="7841547" y="4391905"/>
            <a:ext cx="1731622" cy="25269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66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animBg="1"/>
      <p:bldP spid="7" grpId="0"/>
      <p:bldP spid="8" grpId="0"/>
      <p:bldP spid="3" grpId="0" animBg="1"/>
      <p:bldP spid="12" grpId="0" animBg="1"/>
      <p:bldP spid="13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Shape 936"/>
          <p:cNvSpPr/>
          <p:nvPr/>
        </p:nvSpPr>
        <p:spPr>
          <a:xfrm flipV="1">
            <a:off x="4405288" y="3631692"/>
            <a:ext cx="0" cy="455415"/>
          </a:xfrm>
          <a:prstGeom prst="line">
            <a:avLst/>
          </a:prstGeom>
          <a:ln w="508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937" name="Shape 937"/>
          <p:cNvSpPr/>
          <p:nvPr/>
        </p:nvSpPr>
        <p:spPr>
          <a:xfrm flipV="1">
            <a:off x="7619976" y="3631692"/>
            <a:ext cx="0" cy="455415"/>
          </a:xfrm>
          <a:prstGeom prst="line">
            <a:avLst/>
          </a:prstGeom>
          <a:ln w="508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938" name="Shape 9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70" dirty="0"/>
              <a:t>Strategy</a:t>
            </a:r>
            <a:r>
              <a:rPr lang="en-US" sz="4570" dirty="0"/>
              <a:t>: Cache Page Translations</a:t>
            </a:r>
            <a:endParaRPr sz="4570" dirty="0"/>
          </a:p>
        </p:txBody>
      </p:sp>
      <p:sp>
        <p:nvSpPr>
          <p:cNvPr id="939" name="Shape 939"/>
          <p:cNvSpPr>
            <a:spLocks noGrp="1"/>
          </p:cNvSpPr>
          <p:nvPr>
            <p:ph type="body" idx="4294967295"/>
          </p:nvPr>
        </p:nvSpPr>
        <p:spPr>
          <a:xfrm>
            <a:off x="3736678" y="5055855"/>
            <a:ext cx="6308824" cy="108942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rgbClr val="333333"/>
                </a:solidFill>
              </a:rPr>
              <a:t>TLB: </a:t>
            </a:r>
            <a:r>
              <a:rPr sz="2672" b="1" dirty="0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rPr>
              <a:t>T</a:t>
            </a:r>
            <a:r>
              <a:rPr sz="2672" dirty="0">
                <a:solidFill>
                  <a:srgbClr val="333333"/>
                </a:solidFill>
              </a:rPr>
              <a:t>ranslation </a:t>
            </a:r>
            <a:r>
              <a:rPr sz="2672" b="1" dirty="0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rPr>
              <a:t>L</a:t>
            </a:r>
            <a:r>
              <a:rPr sz="2672" dirty="0">
                <a:solidFill>
                  <a:srgbClr val="333333"/>
                </a:solidFill>
              </a:rPr>
              <a:t>ookaside </a:t>
            </a:r>
            <a:r>
              <a:rPr sz="2672" b="1" dirty="0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rPr>
              <a:t>B</a:t>
            </a:r>
            <a:r>
              <a:rPr sz="2672" dirty="0">
                <a:solidFill>
                  <a:srgbClr val="333333"/>
                </a:solidFill>
              </a:rPr>
              <a:t>uffer</a:t>
            </a:r>
            <a:endParaRPr lang="en-US" sz="2672" dirty="0">
              <a:solidFill>
                <a:srgbClr val="333333"/>
              </a:solidFill>
            </a:endParaRPr>
          </a:p>
        </p:txBody>
      </p:sp>
      <p:sp>
        <p:nvSpPr>
          <p:cNvPr id="940" name="Shape 940"/>
          <p:cNvSpPr/>
          <p:nvPr/>
        </p:nvSpPr>
        <p:spPr>
          <a:xfrm>
            <a:off x="3517253" y="1947195"/>
            <a:ext cx="1776070" cy="1776069"/>
          </a:xfrm>
          <a:prstGeom prst="rect">
            <a:avLst/>
          </a:prstGeom>
          <a:solidFill>
            <a:srgbClr val="DCDEE0"/>
          </a:solidFill>
          <a:ln w="25400">
            <a:solidFill>
              <a:srgbClr val="A6AAA8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941" name="Shape 941"/>
          <p:cNvSpPr/>
          <p:nvPr/>
        </p:nvSpPr>
        <p:spPr>
          <a:xfrm>
            <a:off x="6731941" y="1947195"/>
            <a:ext cx="1776070" cy="1776069"/>
          </a:xfrm>
          <a:prstGeom prst="rect">
            <a:avLst/>
          </a:prstGeom>
          <a:solidFill>
            <a:srgbClr val="DCDEE0"/>
          </a:solidFill>
          <a:ln w="25400">
            <a:solidFill>
              <a:srgbClr val="A6AAA8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942" name="Shape 942"/>
          <p:cNvSpPr/>
          <p:nvPr/>
        </p:nvSpPr>
        <p:spPr>
          <a:xfrm>
            <a:off x="3946477" y="2053412"/>
            <a:ext cx="846383" cy="266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/>
            </a:pPr>
            <a:r>
              <a:rPr sz="1266" dirty="0"/>
              <a:t>CPU</a:t>
            </a:r>
            <a:r>
              <a:rPr lang="en-US" sz="1266" dirty="0"/>
              <a:t> MMU</a:t>
            </a:r>
            <a:endParaRPr sz="1266" dirty="0"/>
          </a:p>
        </p:txBody>
      </p:sp>
      <p:sp>
        <p:nvSpPr>
          <p:cNvPr id="943" name="Shape 943"/>
          <p:cNvSpPr/>
          <p:nvPr/>
        </p:nvSpPr>
        <p:spPr>
          <a:xfrm>
            <a:off x="7403577" y="2053412"/>
            <a:ext cx="432808" cy="266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/>
            </a:pPr>
            <a:r>
              <a:rPr sz="1266" dirty="0"/>
              <a:t>RAM</a:t>
            </a:r>
          </a:p>
        </p:txBody>
      </p:sp>
      <p:sp>
        <p:nvSpPr>
          <p:cNvPr id="944" name="Shape 944"/>
          <p:cNvSpPr/>
          <p:nvPr/>
        </p:nvSpPr>
        <p:spPr>
          <a:xfrm flipV="1">
            <a:off x="3834414" y="4072586"/>
            <a:ext cx="4356436" cy="1"/>
          </a:xfrm>
          <a:prstGeom prst="line">
            <a:avLst/>
          </a:prstGeom>
          <a:ln w="889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945" name="Shape 945"/>
          <p:cNvSpPr/>
          <p:nvPr/>
        </p:nvSpPr>
        <p:spPr>
          <a:xfrm>
            <a:off x="4946924" y="4150086"/>
            <a:ext cx="2226568" cy="349131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memory interconnect</a:t>
            </a:r>
          </a:p>
        </p:txBody>
      </p:sp>
      <p:sp>
        <p:nvSpPr>
          <p:cNvPr id="946" name="Shape 946"/>
          <p:cNvSpPr/>
          <p:nvPr/>
        </p:nvSpPr>
        <p:spPr>
          <a:xfrm>
            <a:off x="7173492" y="2744282"/>
            <a:ext cx="892969" cy="235472"/>
          </a:xfrm>
          <a:prstGeom prst="rect">
            <a:avLst/>
          </a:prstGeom>
          <a:solidFill>
            <a:srgbClr val="A6AAA8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947" name="Shape 947"/>
          <p:cNvSpPr/>
          <p:nvPr/>
        </p:nvSpPr>
        <p:spPr>
          <a:xfrm>
            <a:off x="7173492" y="2967524"/>
            <a:ext cx="892969" cy="235472"/>
          </a:xfrm>
          <a:prstGeom prst="rect">
            <a:avLst/>
          </a:prstGeom>
          <a:solidFill>
            <a:srgbClr val="5747C1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948" name="Shape 948"/>
          <p:cNvSpPr/>
          <p:nvPr/>
        </p:nvSpPr>
        <p:spPr>
          <a:xfrm>
            <a:off x="7173492" y="3190766"/>
            <a:ext cx="892969" cy="235472"/>
          </a:xfrm>
          <a:prstGeom prst="rect">
            <a:avLst/>
          </a:prstGeom>
          <a:solidFill>
            <a:srgbClr val="A6AAA8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949" name="Shape 949"/>
          <p:cNvSpPr/>
          <p:nvPr/>
        </p:nvSpPr>
        <p:spPr>
          <a:xfrm>
            <a:off x="7173492" y="3414008"/>
            <a:ext cx="892969" cy="235472"/>
          </a:xfrm>
          <a:prstGeom prst="rect">
            <a:avLst/>
          </a:prstGeom>
          <a:solidFill>
            <a:srgbClr val="308B16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950" name="Shape 950"/>
          <p:cNvSpPr/>
          <p:nvPr/>
        </p:nvSpPr>
        <p:spPr>
          <a:xfrm>
            <a:off x="7480213" y="2464179"/>
            <a:ext cx="280522" cy="266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800" b="1">
                <a:solidFill>
                  <a:srgbClr val="53585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266" dirty="0"/>
              <a:t>PT</a:t>
            </a:r>
          </a:p>
        </p:txBody>
      </p:sp>
      <p:sp>
        <p:nvSpPr>
          <p:cNvPr id="951" name="Shape 951"/>
          <p:cNvSpPr/>
          <p:nvPr/>
        </p:nvSpPr>
        <p:spPr>
          <a:xfrm>
            <a:off x="3958804" y="3192451"/>
            <a:ext cx="892969" cy="235472"/>
          </a:xfrm>
          <a:prstGeom prst="rect">
            <a:avLst/>
          </a:prstGeom>
          <a:solidFill>
            <a:srgbClr val="5747C1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952" name="Shape 952"/>
          <p:cNvSpPr/>
          <p:nvPr/>
        </p:nvSpPr>
        <p:spPr>
          <a:xfrm>
            <a:off x="3958804" y="3414008"/>
            <a:ext cx="892969" cy="235472"/>
          </a:xfrm>
          <a:prstGeom prst="rect">
            <a:avLst/>
          </a:prstGeom>
          <a:solidFill>
            <a:srgbClr val="308B16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953" name="Shape 953"/>
          <p:cNvSpPr/>
          <p:nvPr/>
        </p:nvSpPr>
        <p:spPr>
          <a:xfrm>
            <a:off x="3736678" y="2846290"/>
            <a:ext cx="1723381" cy="266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>
              <a:defRPr sz="2800" b="1">
                <a:solidFill>
                  <a:srgbClr val="53585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266" dirty="0"/>
              <a:t>Translation Cache</a:t>
            </a:r>
            <a:endParaRPr sz="1266" dirty="0"/>
          </a:p>
        </p:txBody>
      </p:sp>
      <p:sp>
        <p:nvSpPr>
          <p:cNvPr id="3" name="Rectangle 2"/>
          <p:cNvSpPr/>
          <p:nvPr/>
        </p:nvSpPr>
        <p:spPr>
          <a:xfrm>
            <a:off x="8508011" y="2922955"/>
            <a:ext cx="26212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Some popular entries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CAC8FE-4FBC-F186-BEE1-B87C613FC1F6}"/>
              </a:ext>
            </a:extLst>
          </p:cNvPr>
          <p:cNvSpPr txBox="1"/>
          <p:nvPr/>
        </p:nvSpPr>
        <p:spPr>
          <a:xfrm>
            <a:off x="362961" y="2053412"/>
            <a:ext cx="261276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Helvetica" pitchFamily="2" charset="0"/>
              </a:rPr>
              <a:t>We couldn’t store entire page table in MMU, but we can store a fast cache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9" grpId="0" uiExpand="1" build="p"/>
      <p:bldP spid="946" grpId="0" animBg="1"/>
      <p:bldP spid="947" grpId="0" animBg="1"/>
      <p:bldP spid="948" grpId="0" animBg="1"/>
      <p:bldP spid="949" grpId="0" animBg="1"/>
      <p:bldP spid="950" grpId="0" animBg="1"/>
      <p:bldP spid="951" grpId="0" animBg="1"/>
      <p:bldP spid="952" grpId="0" animBg="1"/>
      <p:bldP spid="953" grpId="0" animBg="1"/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50800">
          <a:solidFill>
            <a:schemeClr val="tx1"/>
          </a:solidFill>
        </a:ln>
      </a:spPr>
      <a:bodyPr rtlCol="0" anchor="ctr"/>
      <a:lstStyle>
        <a:defPPr algn="ctr">
          <a:defRPr sz="3200" dirty="0" smtClean="0">
            <a:solidFill>
              <a:schemeClr val="tx1"/>
            </a:solidFill>
            <a:latin typeface="Helvetica" pitchFamily="2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sz="3200" dirty="0" smtClean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3333</TotalTime>
  <Words>2876</Words>
  <Application>Microsoft Macintosh PowerPoint</Application>
  <PresentationFormat>Widescreen</PresentationFormat>
  <Paragraphs>721</Paragraphs>
  <Slides>51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1" baseType="lpstr">
      <vt:lpstr>Arial</vt:lpstr>
      <vt:lpstr>Calibri</vt:lpstr>
      <vt:lpstr>Courier</vt:lpstr>
      <vt:lpstr>Gill Sans</vt:lpstr>
      <vt:lpstr>Gill Sans MT</vt:lpstr>
      <vt:lpstr>Helvetica</vt:lpstr>
      <vt:lpstr>Lustria</vt:lpstr>
      <vt:lpstr>Short Stack</vt:lpstr>
      <vt:lpstr>Wingdings</vt:lpstr>
      <vt:lpstr>Office Theme</vt:lpstr>
      <vt:lpstr>PowerPoint Presentation</vt:lpstr>
      <vt:lpstr>PowerPoint Presentation</vt:lpstr>
      <vt:lpstr>Address format for Multilevel Paging</vt:lpstr>
      <vt:lpstr>Problem with 2 levels?</vt:lpstr>
      <vt:lpstr>Review: Paging pros and cons</vt:lpstr>
      <vt:lpstr>Translation Steps</vt:lpstr>
      <vt:lpstr>Translation Lookaside Buffers</vt:lpstr>
      <vt:lpstr>Example: Array Iterator</vt:lpstr>
      <vt:lpstr>Strategy: Cache Page Translations</vt:lpstr>
      <vt:lpstr>TLB Control Flow</vt:lpstr>
      <vt:lpstr>TLB Control Flow</vt:lpstr>
      <vt:lpstr>TLB Control Flow</vt:lpstr>
      <vt:lpstr>TLB Control Flow</vt:lpstr>
      <vt:lpstr>TLB Control Flow</vt:lpstr>
      <vt:lpstr>TLB Control Flow</vt:lpstr>
      <vt:lpstr>PowerPoint Presentation</vt:lpstr>
      <vt:lpstr>PowerPoint Presentation</vt:lpstr>
      <vt:lpstr>TLB Associativity Trade-offs</vt:lpstr>
      <vt:lpstr>Array Iterator (with TLB)</vt:lpstr>
      <vt:lpstr>TLB Accesses: Sequential Example</vt:lpstr>
      <vt:lpstr>Performance Of TLB?</vt:lpstr>
      <vt:lpstr>TLB Performance</vt:lpstr>
      <vt:lpstr>TLB Performance with Workloads</vt:lpstr>
      <vt:lpstr>Workload Access Patterns</vt:lpstr>
      <vt:lpstr>Workload  Access Patterns</vt:lpstr>
      <vt:lpstr>Workload  Access Patterns</vt:lpstr>
      <vt:lpstr>Workload Locality</vt:lpstr>
      <vt:lpstr>Differentiating processes</vt:lpstr>
      <vt:lpstr>A full system with TLBs</vt:lpstr>
      <vt:lpstr>Summary: Better page tables</vt:lpstr>
      <vt:lpstr>Virtual Memory</vt:lpstr>
      <vt:lpstr>Motivation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Locality of Reference</vt:lpstr>
      <vt:lpstr>Memory Hierarchy</vt:lpstr>
      <vt:lpstr>Virtual Memory Intuition</vt:lpstr>
      <vt:lpstr>Virtual Address Space Mechanisms</vt:lpstr>
      <vt:lpstr>Present Bit</vt:lpstr>
      <vt:lpstr>Virtual Memory Mechanisms</vt:lpstr>
      <vt:lpstr>Hardware memory access: Control flow</vt:lpstr>
      <vt:lpstr>Hardware memory access: Control flow</vt:lpstr>
      <vt:lpstr>Hardware memory access: Control flow</vt:lpstr>
      <vt:lpstr>Virtual Memory Mechanisms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Narayana Ganapathy</dc:creator>
  <cp:lastModifiedBy>Srinivas Narayana Ganapathy</cp:lastModifiedBy>
  <cp:revision>3242</cp:revision>
  <dcterms:created xsi:type="dcterms:W3CDTF">2019-01-23T03:40:12Z</dcterms:created>
  <dcterms:modified xsi:type="dcterms:W3CDTF">2023-11-01T01:07:25Z</dcterms:modified>
</cp:coreProperties>
</file>