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421" r:id="rId2"/>
    <p:sldId id="684" r:id="rId3"/>
    <p:sldId id="392" r:id="rId4"/>
    <p:sldId id="275" r:id="rId5"/>
    <p:sldId id="276" r:id="rId6"/>
    <p:sldId id="277" r:id="rId7"/>
    <p:sldId id="666" r:id="rId8"/>
    <p:sldId id="279" r:id="rId9"/>
    <p:sldId id="393" r:id="rId10"/>
    <p:sldId id="281" r:id="rId11"/>
    <p:sldId id="282" r:id="rId12"/>
    <p:sldId id="394" r:id="rId13"/>
    <p:sldId id="284" r:id="rId14"/>
    <p:sldId id="285" r:id="rId15"/>
    <p:sldId id="286" r:id="rId16"/>
    <p:sldId id="395" r:id="rId17"/>
    <p:sldId id="288" r:id="rId18"/>
    <p:sldId id="289" r:id="rId19"/>
    <p:sldId id="667" r:id="rId20"/>
    <p:sldId id="291" r:id="rId21"/>
    <p:sldId id="292" r:id="rId22"/>
    <p:sldId id="293" r:id="rId23"/>
    <p:sldId id="294" r:id="rId24"/>
    <p:sldId id="668" r:id="rId25"/>
    <p:sldId id="296" r:id="rId26"/>
    <p:sldId id="396" r:id="rId27"/>
    <p:sldId id="298" r:id="rId28"/>
    <p:sldId id="669" r:id="rId29"/>
    <p:sldId id="300" r:id="rId30"/>
    <p:sldId id="397" r:id="rId31"/>
    <p:sldId id="302" r:id="rId32"/>
    <p:sldId id="303" r:id="rId33"/>
    <p:sldId id="304" r:id="rId34"/>
    <p:sldId id="305" r:id="rId35"/>
    <p:sldId id="306" r:id="rId36"/>
    <p:sldId id="398" r:id="rId37"/>
    <p:sldId id="399" r:id="rId38"/>
    <p:sldId id="309" r:id="rId39"/>
    <p:sldId id="310" r:id="rId40"/>
    <p:sldId id="400" r:id="rId41"/>
    <p:sldId id="401" r:id="rId42"/>
    <p:sldId id="402" r:id="rId43"/>
    <p:sldId id="40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90"/>
    <p:restoredTop sz="94664"/>
  </p:normalViewPr>
  <p:slideViewPr>
    <p:cSldViewPr snapToGrid="0" snapToObjects="1">
      <p:cViewPr varScale="1">
        <p:scale>
          <a:sx n="124" d="100"/>
          <a:sy n="124" d="100"/>
        </p:scale>
        <p:origin x="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4801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4" name="Google Shape;494;p2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8" name="Google Shape;508;p2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8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5" name="Google Shape;525;p2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0" name="Google Shape;550;p3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0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3" name="Google Shape;583;p3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1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4" name="Google Shape;624;p3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2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1" name="Google Shape;681;p3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34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8" name="Google Shape;698;p3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5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7" name="Google Shape;727;p3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6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4" name="Google Shape;764;p3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7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9" name="Google Shape;809;p3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8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8" name="Google Shape;858;p3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9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8" name="Google Shape;908;p4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40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4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4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4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4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4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4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4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5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5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5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5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5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5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5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5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5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5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3"/>
          <p:cNvSpPr txBox="1">
            <a:spLocks noGrp="1"/>
          </p:cNvSpPr>
          <p:nvPr>
            <p:ph type="title"/>
          </p:nvPr>
        </p:nvSpPr>
        <p:spPr>
          <a:xfrm>
            <a:off x="1039286" y="63500"/>
            <a:ext cx="10111316" cy="12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3"/>
          <p:cNvSpPr txBox="1">
            <a:spLocks noGrp="1"/>
          </p:cNvSpPr>
          <p:nvPr>
            <p:ph type="body" idx="1"/>
          </p:nvPr>
        </p:nvSpPr>
        <p:spPr>
          <a:xfrm>
            <a:off x="944216" y="1658986"/>
            <a:ext cx="10111316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77" lvl="0" indent="-342882" algn="l">
              <a:spcBef>
                <a:spcPts val="1500"/>
              </a:spcBef>
              <a:spcAft>
                <a:spcPts val="0"/>
              </a:spcAft>
              <a:buClr>
                <a:srgbClr val="92D050"/>
              </a:buClr>
              <a:buSzPts val="1800"/>
              <a:buChar char="•"/>
              <a:defRPr>
                <a:solidFill>
                  <a:srgbClr val="92D050"/>
                </a:solidFill>
              </a:defRPr>
            </a:lvl1pPr>
            <a:lvl2pPr marL="914353" lvl="1" indent="-333358" algn="l">
              <a:spcBef>
                <a:spcPts val="450"/>
              </a:spcBef>
              <a:spcAft>
                <a:spcPts val="0"/>
              </a:spcAft>
              <a:buSzPts val="1650"/>
              <a:buChar char="•"/>
              <a:defRPr>
                <a:solidFill>
                  <a:schemeClr val="dk1"/>
                </a:solidFill>
              </a:defRPr>
            </a:lvl2pPr>
            <a:lvl3pPr marL="1371530" lvl="2" indent="-323833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1828706" lvl="3" indent="-342882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5883" lvl="4" indent="-342882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060" lvl="5" indent="-342882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236" lvl="6" indent="-342882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413" lvl="7" indent="-342882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590" lvl="8" indent="-342882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532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4A6C3-26C7-AFFE-353E-E6C0EB27C4C9}"/>
              </a:ext>
            </a:extLst>
          </p:cNvPr>
          <p:cNvSpPr txBox="1"/>
          <p:nvPr/>
        </p:nvSpPr>
        <p:spPr>
          <a:xfrm>
            <a:off x="1722452" y="2865671"/>
            <a:ext cx="8769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Helvetica" pitchFamily="2" charset="0"/>
              </a:rPr>
              <a:t>Virtual Memory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CD0F6-C75F-1F3C-CDC7-7179D9576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6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Page </a:t>
            </a:r>
            <a:r>
              <a:rPr lang="en-US" dirty="0">
                <a:solidFill>
                  <a:srgbClr val="C00000"/>
                </a:solidFill>
              </a:rPr>
              <a:t>Replacement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491" name="Google Shape;491;p26"/>
          <p:cNvSpPr txBox="1">
            <a:spLocks noGrp="1"/>
          </p:cNvSpPr>
          <p:nvPr>
            <p:ph type="body" idx="1"/>
          </p:nvPr>
        </p:nvSpPr>
        <p:spPr>
          <a:xfrm>
            <a:off x="817418" y="1447800"/>
            <a:ext cx="10723417" cy="5257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3600" dirty="0"/>
              <a:t>Which page in main memory should selected as victim?</a:t>
            </a:r>
            <a:endParaRPr sz="4000" dirty="0"/>
          </a:p>
          <a:p>
            <a:pPr marL="433341" lvl="1" indent="-221433">
              <a:buSzPts val="2000"/>
            </a:pPr>
            <a:r>
              <a:rPr lang="en-US" sz="3200" dirty="0"/>
              <a:t>Write out victim page to disk if modified (“dirty” bit set)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3200" dirty="0"/>
              <a:t>If victim page is not modified (clean), just discard</a:t>
            </a:r>
            <a:endParaRPr sz="3600"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3600" dirty="0"/>
              <a:t>OPT: Replace page not used for longest time in future</a:t>
            </a:r>
            <a:endParaRPr sz="4000" dirty="0"/>
          </a:p>
          <a:p>
            <a:pPr marL="433341" lvl="1" indent="-221433">
              <a:buSzPts val="2000"/>
            </a:pPr>
            <a:r>
              <a:rPr lang="en-US" sz="3200" dirty="0"/>
              <a:t>Advantages: Guaranteed to minimize number of page faults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3200" dirty="0"/>
              <a:t>Disadvantages: Requires that OS predict the future; </a:t>
            </a:r>
            <a:r>
              <a:rPr lang="en-US" sz="3600" dirty="0">
                <a:solidFill>
                  <a:srgbClr val="C00000"/>
                </a:solidFill>
              </a:rPr>
              <a:t>Not practical, but good for comparison</a:t>
            </a:r>
            <a:endParaRPr sz="4400" dirty="0">
              <a:solidFill>
                <a:srgbClr val="C00000"/>
              </a:solidFill>
            </a:endParaRPr>
          </a:p>
          <a:p>
            <a:pPr marL="211908" indent="-211908">
              <a:buClr>
                <a:schemeClr val="dk2"/>
              </a:buClr>
              <a:buSzPts val="1800"/>
              <a:buNone/>
            </a:pP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OPT Replacement Example</a:t>
            </a:r>
            <a:endParaRPr/>
          </a:p>
        </p:txBody>
      </p:sp>
      <p:sp>
        <p:nvSpPr>
          <p:cNvPr id="498" name="Google Shape;498;p27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1,2,3,1,2,4,1,4,2,3, 2</a:t>
            </a:r>
            <a:endParaRPr/>
          </a:p>
        </p:txBody>
      </p:sp>
      <p:sp>
        <p:nvSpPr>
          <p:cNvPr id="499" name="Google Shape;499;p27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500" name="Google Shape;500;p27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01" name="Google Shape;501;p27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02" name="Google Shape;502;p27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03" name="Google Shape;503;p27"/>
          <p:cNvSpPr txBox="1"/>
          <p:nvPr/>
        </p:nvSpPr>
        <p:spPr>
          <a:xfrm>
            <a:off x="2706619" y="2149574"/>
            <a:ext cx="13495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 1,2,3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4" name="Google Shape;504;p27"/>
          <p:cNvSpPr txBox="1"/>
          <p:nvPr/>
        </p:nvSpPr>
        <p:spPr>
          <a:xfrm>
            <a:off x="6261170" y="2356120"/>
            <a:ext cx="114286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Metric:</a:t>
            </a:r>
            <a:b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Miss count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5" name="Google Shape;505;p27"/>
          <p:cNvSpPr/>
          <p:nvPr/>
        </p:nvSpPr>
        <p:spPr>
          <a:xfrm>
            <a:off x="8991600" y="1441380"/>
            <a:ext cx="2978727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dirty="0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Three pages</a:t>
            </a:r>
            <a:br>
              <a:rPr lang="en-US" dirty="0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dirty="0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of physical memory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8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OPT Replacement Example</a:t>
            </a:r>
            <a:endParaRPr/>
          </a:p>
        </p:txBody>
      </p:sp>
      <p:sp>
        <p:nvSpPr>
          <p:cNvPr id="512" name="Google Shape;512;p28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</a:t>
            </a:r>
            <a:r>
              <a:rPr lang="en-US" b="1">
                <a:solidFill>
                  <a:srgbClr val="00B050"/>
                </a:solidFill>
              </a:rPr>
              <a:t>1,2,3</a:t>
            </a:r>
            <a:r>
              <a:rPr lang="en-US"/>
              <a:t>,</a:t>
            </a:r>
            <a:r>
              <a:rPr lang="en-US">
                <a:solidFill>
                  <a:schemeClr val="dk1"/>
                </a:solidFill>
              </a:rPr>
              <a:t>1,2</a:t>
            </a:r>
            <a:r>
              <a:rPr lang="en-US" b="1"/>
              <a:t>,</a:t>
            </a:r>
            <a:r>
              <a:rPr lang="en-US"/>
              <a:t>4,1,4,2,3, 2</a:t>
            </a:r>
            <a:endParaRPr/>
          </a:p>
        </p:txBody>
      </p:sp>
      <p:sp>
        <p:nvSpPr>
          <p:cNvPr id="513" name="Google Shape;513;p28"/>
          <p:cNvSpPr/>
          <p:nvPr/>
        </p:nvSpPr>
        <p:spPr>
          <a:xfrm>
            <a:off x="4191001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14" name="Google Shape;514;p28"/>
          <p:cNvSpPr/>
          <p:nvPr/>
        </p:nvSpPr>
        <p:spPr>
          <a:xfrm>
            <a:off x="4572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15" name="Google Shape;515;p28"/>
          <p:cNvSpPr/>
          <p:nvPr/>
        </p:nvSpPr>
        <p:spPr>
          <a:xfrm>
            <a:off x="4953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16" name="Google Shape;516;p28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517" name="Google Shape;517;p28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18" name="Google Shape;518;p28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19" name="Google Shape;519;p28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20" name="Google Shape;520;p28"/>
          <p:cNvSpPr txBox="1"/>
          <p:nvPr/>
        </p:nvSpPr>
        <p:spPr>
          <a:xfrm>
            <a:off x="2706619" y="2149574"/>
            <a:ext cx="13495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 1,2,3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1" name="Google Shape;521;p28"/>
          <p:cNvSpPr txBox="1"/>
          <p:nvPr/>
        </p:nvSpPr>
        <p:spPr>
          <a:xfrm>
            <a:off x="6261170" y="2356120"/>
            <a:ext cx="288283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Metric:</a:t>
            </a:r>
            <a:b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Miss count : 3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2" name="Google Shape;522;p28"/>
          <p:cNvSpPr/>
          <p:nvPr/>
        </p:nvSpPr>
        <p:spPr>
          <a:xfrm>
            <a:off x="8991600" y="1441380"/>
            <a:ext cx="5385672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dirty="0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Three pages</a:t>
            </a:r>
            <a:br>
              <a:rPr lang="en-US" dirty="0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dirty="0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of physical memory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9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OPT Replacement Example</a:t>
            </a:r>
            <a:endParaRPr/>
          </a:p>
        </p:txBody>
      </p:sp>
      <p:sp>
        <p:nvSpPr>
          <p:cNvPr id="529" name="Google Shape;529;p29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1,2,3,</a:t>
            </a:r>
            <a:r>
              <a:rPr lang="en-US" b="1">
                <a:solidFill>
                  <a:srgbClr val="00B050"/>
                </a:solidFill>
              </a:rPr>
              <a:t>1,2</a:t>
            </a:r>
            <a:r>
              <a:rPr lang="en-US" b="1"/>
              <a:t>,</a:t>
            </a:r>
            <a:r>
              <a:rPr lang="en-US"/>
              <a:t>4,1,4,2,3, 2</a:t>
            </a: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191001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31" name="Google Shape;531;p29"/>
          <p:cNvSpPr/>
          <p:nvPr/>
        </p:nvSpPr>
        <p:spPr>
          <a:xfrm>
            <a:off x="4572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32" name="Google Shape;532;p29"/>
          <p:cNvSpPr/>
          <p:nvPr/>
        </p:nvSpPr>
        <p:spPr>
          <a:xfrm>
            <a:off x="4953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533" name="Google Shape;533;p29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534" name="Google Shape;534;p29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35" name="Google Shape;535;p29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36" name="Google Shape;536;p29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37" name="Google Shape;537;p29"/>
          <p:cNvSpPr txBox="1"/>
          <p:nvPr/>
        </p:nvSpPr>
        <p:spPr>
          <a:xfrm>
            <a:off x="2706619" y="2149574"/>
            <a:ext cx="13495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 1,2,3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8" name="Google Shape;538;p29"/>
          <p:cNvSpPr txBox="1"/>
          <p:nvPr/>
        </p:nvSpPr>
        <p:spPr>
          <a:xfrm>
            <a:off x="6261168" y="2356120"/>
            <a:ext cx="166363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Metric:</a:t>
            </a:r>
            <a:b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Miss count : 3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9" name="Google Shape;539;p29"/>
          <p:cNvSpPr txBox="1"/>
          <p:nvPr/>
        </p:nvSpPr>
        <p:spPr>
          <a:xfrm>
            <a:off x="3214324" y="3034609"/>
            <a:ext cx="7007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Hit 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0" name="Google Shape;540;p29"/>
          <p:cNvSpPr/>
          <p:nvPr/>
        </p:nvSpPr>
        <p:spPr>
          <a:xfrm>
            <a:off x="4191001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41" name="Google Shape;541;p29"/>
          <p:cNvSpPr/>
          <p:nvPr/>
        </p:nvSpPr>
        <p:spPr>
          <a:xfrm>
            <a:off x="4572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42" name="Google Shape;542;p29"/>
          <p:cNvSpPr/>
          <p:nvPr/>
        </p:nvSpPr>
        <p:spPr>
          <a:xfrm>
            <a:off x="4953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43" name="Google Shape;543;p29"/>
          <p:cNvSpPr/>
          <p:nvPr/>
        </p:nvSpPr>
        <p:spPr>
          <a:xfrm>
            <a:off x="4191001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44" name="Google Shape;544;p29"/>
          <p:cNvSpPr/>
          <p:nvPr/>
        </p:nvSpPr>
        <p:spPr>
          <a:xfrm>
            <a:off x="4572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45" name="Google Shape;545;p29"/>
          <p:cNvSpPr/>
          <p:nvPr/>
        </p:nvSpPr>
        <p:spPr>
          <a:xfrm>
            <a:off x="4953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46" name="Google Shape;546;p29"/>
          <p:cNvSpPr txBox="1"/>
          <p:nvPr/>
        </p:nvSpPr>
        <p:spPr>
          <a:xfrm>
            <a:off x="3165838" y="3589688"/>
            <a:ext cx="88106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Hit 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7" name="Google Shape;547;p29"/>
          <p:cNvSpPr/>
          <p:nvPr/>
        </p:nvSpPr>
        <p:spPr>
          <a:xfrm>
            <a:off x="8991600" y="1441380"/>
            <a:ext cx="5385672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Three pages</a:t>
            </a: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of physical memory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0DB4FF-2F40-3B5D-0660-1EDD76D4E840}"/>
              </a:ext>
            </a:extLst>
          </p:cNvPr>
          <p:cNvSpPr txBox="1"/>
          <p:nvPr/>
        </p:nvSpPr>
        <p:spPr>
          <a:xfrm>
            <a:off x="8562109" y="2514600"/>
            <a:ext cx="2549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Compulsory </a:t>
            </a:r>
            <a:r>
              <a:rPr lang="en-US" sz="3200" dirty="0">
                <a:latin typeface="Helvetica" pitchFamily="2" charset="0"/>
              </a:rPr>
              <a:t>misses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0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OPT Replacement Example</a:t>
            </a:r>
            <a:endParaRPr/>
          </a:p>
        </p:txBody>
      </p:sp>
      <p:sp>
        <p:nvSpPr>
          <p:cNvPr id="554" name="Google Shape;554;p30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1,2,3,1,2,</a:t>
            </a:r>
            <a:r>
              <a:rPr lang="en-US" b="1">
                <a:solidFill>
                  <a:srgbClr val="00B050"/>
                </a:solidFill>
              </a:rPr>
              <a:t>4,1</a:t>
            </a:r>
            <a:r>
              <a:rPr lang="en-US"/>
              <a:t>,4,2,3, 2</a:t>
            </a:r>
            <a:endParaRPr/>
          </a:p>
        </p:txBody>
      </p:sp>
      <p:sp>
        <p:nvSpPr>
          <p:cNvPr id="555" name="Google Shape;555;p30"/>
          <p:cNvSpPr/>
          <p:nvPr/>
        </p:nvSpPr>
        <p:spPr>
          <a:xfrm>
            <a:off x="4191001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56" name="Google Shape;556;p30"/>
          <p:cNvSpPr/>
          <p:nvPr/>
        </p:nvSpPr>
        <p:spPr>
          <a:xfrm>
            <a:off x="4572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57" name="Google Shape;557;p30"/>
          <p:cNvSpPr/>
          <p:nvPr/>
        </p:nvSpPr>
        <p:spPr>
          <a:xfrm>
            <a:off x="4953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58" name="Google Shape;558;p30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559" name="Google Shape;559;p30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60" name="Google Shape;560;p30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61" name="Google Shape;561;p30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62" name="Google Shape;562;p30"/>
          <p:cNvSpPr txBox="1"/>
          <p:nvPr/>
        </p:nvSpPr>
        <p:spPr>
          <a:xfrm>
            <a:off x="2706619" y="2149574"/>
            <a:ext cx="13495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 1,2,3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3" name="Google Shape;563;p30"/>
          <p:cNvSpPr txBox="1"/>
          <p:nvPr/>
        </p:nvSpPr>
        <p:spPr>
          <a:xfrm>
            <a:off x="6261170" y="2356120"/>
            <a:ext cx="273043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Metric:</a:t>
            </a:r>
            <a:br>
              <a:rPr lang="en-US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Miss count: 4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4" name="Google Shape;564;p30"/>
          <p:cNvSpPr txBox="1"/>
          <p:nvPr/>
        </p:nvSpPr>
        <p:spPr>
          <a:xfrm>
            <a:off x="3214324" y="3034609"/>
            <a:ext cx="7007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Hit 1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5" name="Google Shape;565;p30"/>
          <p:cNvSpPr/>
          <p:nvPr/>
        </p:nvSpPr>
        <p:spPr>
          <a:xfrm>
            <a:off x="4191001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66" name="Google Shape;566;p30"/>
          <p:cNvSpPr/>
          <p:nvPr/>
        </p:nvSpPr>
        <p:spPr>
          <a:xfrm>
            <a:off x="4572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67" name="Google Shape;567;p30"/>
          <p:cNvSpPr/>
          <p:nvPr/>
        </p:nvSpPr>
        <p:spPr>
          <a:xfrm>
            <a:off x="4953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68" name="Google Shape;568;p30"/>
          <p:cNvSpPr/>
          <p:nvPr/>
        </p:nvSpPr>
        <p:spPr>
          <a:xfrm>
            <a:off x="4191001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69" name="Google Shape;569;p30"/>
          <p:cNvSpPr/>
          <p:nvPr/>
        </p:nvSpPr>
        <p:spPr>
          <a:xfrm>
            <a:off x="4572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70" name="Google Shape;570;p30"/>
          <p:cNvSpPr/>
          <p:nvPr/>
        </p:nvSpPr>
        <p:spPr>
          <a:xfrm>
            <a:off x="4953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71" name="Google Shape;571;p30"/>
          <p:cNvSpPr txBox="1"/>
          <p:nvPr/>
        </p:nvSpPr>
        <p:spPr>
          <a:xfrm>
            <a:off x="3165838" y="3589688"/>
            <a:ext cx="88106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Hit 2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2" name="Google Shape;572;p30"/>
          <p:cNvSpPr/>
          <p:nvPr/>
        </p:nvSpPr>
        <p:spPr>
          <a:xfrm>
            <a:off x="4203701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73" name="Google Shape;573;p30"/>
          <p:cNvSpPr/>
          <p:nvPr/>
        </p:nvSpPr>
        <p:spPr>
          <a:xfrm>
            <a:off x="4584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74" name="Google Shape;574;p30"/>
          <p:cNvSpPr/>
          <p:nvPr/>
        </p:nvSpPr>
        <p:spPr>
          <a:xfrm>
            <a:off x="4965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75" name="Google Shape;575;p30"/>
          <p:cNvSpPr txBox="1"/>
          <p:nvPr/>
        </p:nvSpPr>
        <p:spPr>
          <a:xfrm>
            <a:off x="1829557" y="4047263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Miss:4, Replace: 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6" name="Google Shape;576;p30"/>
          <p:cNvSpPr/>
          <p:nvPr/>
        </p:nvSpPr>
        <p:spPr>
          <a:xfrm>
            <a:off x="4191001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77" name="Google Shape;577;p30"/>
          <p:cNvSpPr/>
          <p:nvPr/>
        </p:nvSpPr>
        <p:spPr>
          <a:xfrm>
            <a:off x="4572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78" name="Google Shape;578;p30"/>
          <p:cNvSpPr/>
          <p:nvPr/>
        </p:nvSpPr>
        <p:spPr>
          <a:xfrm>
            <a:off x="4953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79" name="Google Shape;579;p30"/>
          <p:cNvSpPr txBox="1"/>
          <p:nvPr/>
        </p:nvSpPr>
        <p:spPr>
          <a:xfrm>
            <a:off x="3210343" y="4492621"/>
            <a:ext cx="7007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Hit 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0" name="Google Shape;580;p30"/>
          <p:cNvSpPr/>
          <p:nvPr/>
        </p:nvSpPr>
        <p:spPr>
          <a:xfrm>
            <a:off x="8991600" y="1441380"/>
            <a:ext cx="5385672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Three pages</a:t>
            </a: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of physical memory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27FFAF-669E-C999-8221-03F964D21DCB}"/>
              </a:ext>
            </a:extLst>
          </p:cNvPr>
          <p:cNvSpPr txBox="1"/>
          <p:nvPr/>
        </p:nvSpPr>
        <p:spPr>
          <a:xfrm>
            <a:off x="8562109" y="2514600"/>
            <a:ext cx="2549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capacity </a:t>
            </a:r>
            <a:r>
              <a:rPr lang="en-US" sz="3200" dirty="0">
                <a:latin typeface="Helvetica" pitchFamily="2" charset="0"/>
              </a:rPr>
              <a:t>miss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1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OPT Replacement Example</a:t>
            </a:r>
            <a:endParaRPr/>
          </a:p>
        </p:txBody>
      </p:sp>
      <p:sp>
        <p:nvSpPr>
          <p:cNvPr id="587" name="Google Shape;587;p31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1,2,3,1,2,4,</a:t>
            </a:r>
            <a:r>
              <a:rPr lang="en-US" b="1"/>
              <a:t>1</a:t>
            </a:r>
            <a:r>
              <a:rPr lang="en-US"/>
              <a:t>,</a:t>
            </a:r>
            <a:r>
              <a:rPr lang="en-US" b="1">
                <a:solidFill>
                  <a:srgbClr val="00B050"/>
                </a:solidFill>
              </a:rPr>
              <a:t>4,2,</a:t>
            </a:r>
            <a:r>
              <a:rPr lang="en-US"/>
              <a:t>3, 2</a:t>
            </a:r>
            <a:endParaRPr/>
          </a:p>
        </p:txBody>
      </p:sp>
      <p:sp>
        <p:nvSpPr>
          <p:cNvPr id="588" name="Google Shape;588;p31"/>
          <p:cNvSpPr/>
          <p:nvPr/>
        </p:nvSpPr>
        <p:spPr>
          <a:xfrm>
            <a:off x="4191001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89" name="Google Shape;589;p31"/>
          <p:cNvSpPr/>
          <p:nvPr/>
        </p:nvSpPr>
        <p:spPr>
          <a:xfrm>
            <a:off x="4572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90" name="Google Shape;590;p31"/>
          <p:cNvSpPr/>
          <p:nvPr/>
        </p:nvSpPr>
        <p:spPr>
          <a:xfrm>
            <a:off x="4953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91" name="Google Shape;591;p31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592" name="Google Shape;592;p31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93" name="Google Shape;593;p31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94" name="Google Shape;594;p31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95" name="Google Shape;595;p31"/>
          <p:cNvSpPr txBox="1"/>
          <p:nvPr/>
        </p:nvSpPr>
        <p:spPr>
          <a:xfrm>
            <a:off x="2706619" y="2149574"/>
            <a:ext cx="13495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 1,2,3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6" name="Google Shape;596;p31"/>
          <p:cNvSpPr txBox="1"/>
          <p:nvPr/>
        </p:nvSpPr>
        <p:spPr>
          <a:xfrm>
            <a:off x="6261168" y="2356120"/>
            <a:ext cx="162206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Metric:</a:t>
            </a:r>
            <a:b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Miss count: 4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7" name="Google Shape;597;p31"/>
          <p:cNvSpPr txBox="1"/>
          <p:nvPr/>
        </p:nvSpPr>
        <p:spPr>
          <a:xfrm>
            <a:off x="3214324" y="3034609"/>
            <a:ext cx="7007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Hit 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8" name="Google Shape;598;p31"/>
          <p:cNvSpPr/>
          <p:nvPr/>
        </p:nvSpPr>
        <p:spPr>
          <a:xfrm>
            <a:off x="4191001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99" name="Google Shape;599;p31"/>
          <p:cNvSpPr/>
          <p:nvPr/>
        </p:nvSpPr>
        <p:spPr>
          <a:xfrm>
            <a:off x="4572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00" name="Google Shape;600;p31"/>
          <p:cNvSpPr/>
          <p:nvPr/>
        </p:nvSpPr>
        <p:spPr>
          <a:xfrm>
            <a:off x="4953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01" name="Google Shape;601;p31"/>
          <p:cNvSpPr/>
          <p:nvPr/>
        </p:nvSpPr>
        <p:spPr>
          <a:xfrm>
            <a:off x="4191001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02" name="Google Shape;602;p31"/>
          <p:cNvSpPr/>
          <p:nvPr/>
        </p:nvSpPr>
        <p:spPr>
          <a:xfrm>
            <a:off x="4572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03" name="Google Shape;603;p31"/>
          <p:cNvSpPr/>
          <p:nvPr/>
        </p:nvSpPr>
        <p:spPr>
          <a:xfrm>
            <a:off x="4953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04" name="Google Shape;604;p31"/>
          <p:cNvSpPr txBox="1"/>
          <p:nvPr/>
        </p:nvSpPr>
        <p:spPr>
          <a:xfrm>
            <a:off x="3198811" y="4933890"/>
            <a:ext cx="88106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Hit: 4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5" name="Google Shape;605;p31"/>
          <p:cNvSpPr txBox="1"/>
          <p:nvPr/>
        </p:nvSpPr>
        <p:spPr>
          <a:xfrm>
            <a:off x="3165838" y="3589688"/>
            <a:ext cx="88106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Hit 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6" name="Google Shape;606;p31"/>
          <p:cNvSpPr/>
          <p:nvPr/>
        </p:nvSpPr>
        <p:spPr>
          <a:xfrm>
            <a:off x="4203701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07" name="Google Shape;607;p31"/>
          <p:cNvSpPr/>
          <p:nvPr/>
        </p:nvSpPr>
        <p:spPr>
          <a:xfrm>
            <a:off x="4584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08" name="Google Shape;608;p31"/>
          <p:cNvSpPr/>
          <p:nvPr/>
        </p:nvSpPr>
        <p:spPr>
          <a:xfrm>
            <a:off x="4965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09" name="Google Shape;609;p31"/>
          <p:cNvSpPr txBox="1"/>
          <p:nvPr/>
        </p:nvSpPr>
        <p:spPr>
          <a:xfrm>
            <a:off x="1829557" y="4047263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Miss:4, Replace: 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0" name="Google Shape;610;p31"/>
          <p:cNvSpPr/>
          <p:nvPr/>
        </p:nvSpPr>
        <p:spPr>
          <a:xfrm>
            <a:off x="4191001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11" name="Google Shape;611;p31"/>
          <p:cNvSpPr/>
          <p:nvPr/>
        </p:nvSpPr>
        <p:spPr>
          <a:xfrm>
            <a:off x="4572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12" name="Google Shape;612;p31"/>
          <p:cNvSpPr/>
          <p:nvPr/>
        </p:nvSpPr>
        <p:spPr>
          <a:xfrm>
            <a:off x="4953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13" name="Google Shape;613;p31"/>
          <p:cNvSpPr/>
          <p:nvPr/>
        </p:nvSpPr>
        <p:spPr>
          <a:xfrm>
            <a:off x="4191001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14" name="Google Shape;614;p31"/>
          <p:cNvSpPr/>
          <p:nvPr/>
        </p:nvSpPr>
        <p:spPr>
          <a:xfrm>
            <a:off x="4572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15" name="Google Shape;615;p31"/>
          <p:cNvSpPr/>
          <p:nvPr/>
        </p:nvSpPr>
        <p:spPr>
          <a:xfrm>
            <a:off x="4953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16" name="Google Shape;616;p31"/>
          <p:cNvSpPr txBox="1"/>
          <p:nvPr/>
        </p:nvSpPr>
        <p:spPr>
          <a:xfrm>
            <a:off x="3198811" y="5379229"/>
            <a:ext cx="88106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Hit: 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7" name="Google Shape;617;p31"/>
          <p:cNvSpPr/>
          <p:nvPr/>
        </p:nvSpPr>
        <p:spPr>
          <a:xfrm>
            <a:off x="4191001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18" name="Google Shape;618;p31"/>
          <p:cNvSpPr/>
          <p:nvPr/>
        </p:nvSpPr>
        <p:spPr>
          <a:xfrm>
            <a:off x="4572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19" name="Google Shape;619;p31"/>
          <p:cNvSpPr/>
          <p:nvPr/>
        </p:nvSpPr>
        <p:spPr>
          <a:xfrm>
            <a:off x="4953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20" name="Google Shape;620;p31"/>
          <p:cNvSpPr txBox="1"/>
          <p:nvPr/>
        </p:nvSpPr>
        <p:spPr>
          <a:xfrm>
            <a:off x="3210343" y="4492621"/>
            <a:ext cx="7007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Hit 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1" name="Google Shape;621;p31"/>
          <p:cNvSpPr/>
          <p:nvPr/>
        </p:nvSpPr>
        <p:spPr>
          <a:xfrm>
            <a:off x="8991600" y="1441380"/>
            <a:ext cx="5385672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Three pages</a:t>
            </a: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of physical memory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2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OPT Replacement Example</a:t>
            </a:r>
            <a:endParaRPr/>
          </a:p>
        </p:txBody>
      </p:sp>
      <p:sp>
        <p:nvSpPr>
          <p:cNvPr id="628" name="Google Shape;628;p32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1,2,3,1,2,4,</a:t>
            </a:r>
            <a:r>
              <a:rPr lang="en-US" b="1"/>
              <a:t>1</a:t>
            </a:r>
            <a:r>
              <a:rPr lang="en-US"/>
              <a:t>,4,2,</a:t>
            </a:r>
            <a:r>
              <a:rPr lang="en-US" b="1">
                <a:solidFill>
                  <a:srgbClr val="00B050"/>
                </a:solidFill>
              </a:rPr>
              <a:t>3, 2</a:t>
            </a:r>
            <a:endParaRPr/>
          </a:p>
        </p:txBody>
      </p:sp>
      <p:sp>
        <p:nvSpPr>
          <p:cNvPr id="629" name="Google Shape;629;p32"/>
          <p:cNvSpPr/>
          <p:nvPr/>
        </p:nvSpPr>
        <p:spPr>
          <a:xfrm>
            <a:off x="4191001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30" name="Google Shape;630;p32"/>
          <p:cNvSpPr/>
          <p:nvPr/>
        </p:nvSpPr>
        <p:spPr>
          <a:xfrm>
            <a:off x="4572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31" name="Google Shape;631;p32"/>
          <p:cNvSpPr/>
          <p:nvPr/>
        </p:nvSpPr>
        <p:spPr>
          <a:xfrm>
            <a:off x="4953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32" name="Google Shape;632;p32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633" name="Google Shape;633;p32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4" name="Google Shape;634;p32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5" name="Google Shape;635;p32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6" name="Google Shape;636;p32"/>
          <p:cNvSpPr txBox="1"/>
          <p:nvPr/>
        </p:nvSpPr>
        <p:spPr>
          <a:xfrm>
            <a:off x="2706619" y="2149574"/>
            <a:ext cx="13495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 1,2,3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7" name="Google Shape;637;p32"/>
          <p:cNvSpPr txBox="1"/>
          <p:nvPr/>
        </p:nvSpPr>
        <p:spPr>
          <a:xfrm>
            <a:off x="6261170" y="2356120"/>
            <a:ext cx="169277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Metric:  AMAT? </a:t>
            </a:r>
            <a:br>
              <a:rPr lang="en-US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Miss count :  5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Google Shape;638;p32"/>
          <p:cNvSpPr txBox="1"/>
          <p:nvPr/>
        </p:nvSpPr>
        <p:spPr>
          <a:xfrm>
            <a:off x="6298772" y="3337060"/>
            <a:ext cx="353276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5 misses, 4 compulsory misses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9" name="Google Shape;639;p32"/>
          <p:cNvSpPr txBox="1"/>
          <p:nvPr/>
        </p:nvSpPr>
        <p:spPr>
          <a:xfrm>
            <a:off x="3214324" y="3034609"/>
            <a:ext cx="7007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Hit 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0" name="Google Shape;640;p32"/>
          <p:cNvSpPr/>
          <p:nvPr/>
        </p:nvSpPr>
        <p:spPr>
          <a:xfrm>
            <a:off x="4191001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41" name="Google Shape;641;p32"/>
          <p:cNvSpPr/>
          <p:nvPr/>
        </p:nvSpPr>
        <p:spPr>
          <a:xfrm>
            <a:off x="4572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42" name="Google Shape;642;p32"/>
          <p:cNvSpPr/>
          <p:nvPr/>
        </p:nvSpPr>
        <p:spPr>
          <a:xfrm>
            <a:off x="4953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43" name="Google Shape;643;p32"/>
          <p:cNvSpPr/>
          <p:nvPr/>
        </p:nvSpPr>
        <p:spPr>
          <a:xfrm>
            <a:off x="4191001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44" name="Google Shape;644;p32"/>
          <p:cNvSpPr/>
          <p:nvPr/>
        </p:nvSpPr>
        <p:spPr>
          <a:xfrm>
            <a:off x="4572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45" name="Google Shape;645;p32"/>
          <p:cNvSpPr/>
          <p:nvPr/>
        </p:nvSpPr>
        <p:spPr>
          <a:xfrm>
            <a:off x="4953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46" name="Google Shape;646;p32"/>
          <p:cNvSpPr txBox="1"/>
          <p:nvPr/>
        </p:nvSpPr>
        <p:spPr>
          <a:xfrm>
            <a:off x="3198811" y="4933890"/>
            <a:ext cx="88106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Hit: 4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7" name="Google Shape;647;p32"/>
          <p:cNvSpPr txBox="1"/>
          <p:nvPr/>
        </p:nvSpPr>
        <p:spPr>
          <a:xfrm>
            <a:off x="3165838" y="3589688"/>
            <a:ext cx="88106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Hit 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8" name="Google Shape;648;p32"/>
          <p:cNvSpPr/>
          <p:nvPr/>
        </p:nvSpPr>
        <p:spPr>
          <a:xfrm>
            <a:off x="4203701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49" name="Google Shape;649;p32"/>
          <p:cNvSpPr/>
          <p:nvPr/>
        </p:nvSpPr>
        <p:spPr>
          <a:xfrm>
            <a:off x="4584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50" name="Google Shape;650;p32"/>
          <p:cNvSpPr/>
          <p:nvPr/>
        </p:nvSpPr>
        <p:spPr>
          <a:xfrm>
            <a:off x="4965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51" name="Google Shape;651;p32"/>
          <p:cNvSpPr txBox="1"/>
          <p:nvPr/>
        </p:nvSpPr>
        <p:spPr>
          <a:xfrm>
            <a:off x="1829557" y="4047263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Miss:4, Replace: 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2" name="Google Shape;652;p32"/>
          <p:cNvSpPr/>
          <p:nvPr/>
        </p:nvSpPr>
        <p:spPr>
          <a:xfrm>
            <a:off x="4191001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53" name="Google Shape;653;p32"/>
          <p:cNvSpPr/>
          <p:nvPr/>
        </p:nvSpPr>
        <p:spPr>
          <a:xfrm>
            <a:off x="4572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54" name="Google Shape;654;p32"/>
          <p:cNvSpPr/>
          <p:nvPr/>
        </p:nvSpPr>
        <p:spPr>
          <a:xfrm>
            <a:off x="4953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55" name="Google Shape;655;p32"/>
          <p:cNvSpPr/>
          <p:nvPr/>
        </p:nvSpPr>
        <p:spPr>
          <a:xfrm>
            <a:off x="4191001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56" name="Google Shape;656;p32"/>
          <p:cNvSpPr/>
          <p:nvPr/>
        </p:nvSpPr>
        <p:spPr>
          <a:xfrm>
            <a:off x="4572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57" name="Google Shape;657;p32"/>
          <p:cNvSpPr/>
          <p:nvPr/>
        </p:nvSpPr>
        <p:spPr>
          <a:xfrm>
            <a:off x="4953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58" name="Google Shape;658;p32"/>
          <p:cNvSpPr txBox="1"/>
          <p:nvPr/>
        </p:nvSpPr>
        <p:spPr>
          <a:xfrm>
            <a:off x="3198811" y="5379229"/>
            <a:ext cx="88106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Hit: 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9" name="Google Shape;659;p32"/>
          <p:cNvSpPr/>
          <p:nvPr/>
        </p:nvSpPr>
        <p:spPr>
          <a:xfrm>
            <a:off x="4191001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60" name="Google Shape;660;p32"/>
          <p:cNvSpPr/>
          <p:nvPr/>
        </p:nvSpPr>
        <p:spPr>
          <a:xfrm>
            <a:off x="4572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61" name="Google Shape;661;p32"/>
          <p:cNvSpPr/>
          <p:nvPr/>
        </p:nvSpPr>
        <p:spPr>
          <a:xfrm>
            <a:off x="4953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62" name="Google Shape;662;p32"/>
          <p:cNvSpPr/>
          <p:nvPr/>
        </p:nvSpPr>
        <p:spPr>
          <a:xfrm>
            <a:off x="4203701" y="594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63" name="Google Shape;663;p32"/>
          <p:cNvSpPr/>
          <p:nvPr/>
        </p:nvSpPr>
        <p:spPr>
          <a:xfrm>
            <a:off x="4584700" y="594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64" name="Google Shape;664;p32"/>
          <p:cNvSpPr/>
          <p:nvPr/>
        </p:nvSpPr>
        <p:spPr>
          <a:xfrm>
            <a:off x="4965700" y="594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65" name="Google Shape;665;p32"/>
          <p:cNvSpPr txBox="1"/>
          <p:nvPr/>
        </p:nvSpPr>
        <p:spPr>
          <a:xfrm>
            <a:off x="3210343" y="4492621"/>
            <a:ext cx="7007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Hit 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6" name="Google Shape;666;p32"/>
          <p:cNvSpPr txBox="1"/>
          <p:nvPr/>
        </p:nvSpPr>
        <p:spPr>
          <a:xfrm>
            <a:off x="1816307" y="5934044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Miss:3, Replace: 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7" name="Google Shape;667;p32"/>
          <p:cNvSpPr/>
          <p:nvPr/>
        </p:nvSpPr>
        <p:spPr>
          <a:xfrm>
            <a:off x="4203701" y="640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68" name="Google Shape;668;p32"/>
          <p:cNvSpPr/>
          <p:nvPr/>
        </p:nvSpPr>
        <p:spPr>
          <a:xfrm>
            <a:off x="4584700" y="640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69" name="Google Shape;669;p32"/>
          <p:cNvSpPr/>
          <p:nvPr/>
        </p:nvSpPr>
        <p:spPr>
          <a:xfrm>
            <a:off x="4965700" y="640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70" name="Google Shape;670;p32"/>
          <p:cNvSpPr txBox="1"/>
          <p:nvPr/>
        </p:nvSpPr>
        <p:spPr>
          <a:xfrm>
            <a:off x="3120164" y="6381690"/>
            <a:ext cx="88106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Hit: 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1" name="Google Shape;671;p32"/>
          <p:cNvSpPr/>
          <p:nvPr/>
        </p:nvSpPr>
        <p:spPr>
          <a:xfrm>
            <a:off x="5746971" y="4262478"/>
            <a:ext cx="6384208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AMAT = (Tm) + (Miss% * Td)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buClr>
                <a:schemeClr val="lt2"/>
              </a:buClr>
              <a:buSzPts val="2000"/>
            </a:pPr>
            <a:endParaRPr sz="2400" dirty="0">
              <a:solidFill>
                <a:schemeClr val="dk1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algn="l" rtl="0"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Assume Tm = 100ns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Assume Td =  1000000 ns (1millisec)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buClr>
                <a:schemeClr val="lt2"/>
              </a:buClr>
              <a:buSzPts val="2000"/>
            </a:pPr>
            <a:endParaRPr sz="2400" dirty="0">
              <a:solidFill>
                <a:schemeClr val="dk1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algn="l" rtl="0"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AMAT = ?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2" name="Google Shape;672;p32"/>
          <p:cNvSpPr/>
          <p:nvPr/>
        </p:nvSpPr>
        <p:spPr>
          <a:xfrm>
            <a:off x="8991600" y="1441380"/>
            <a:ext cx="5385672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Three pages</a:t>
            </a: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of physical memory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3"/>
          <p:cNvSpPr txBox="1">
            <a:spLocks noGrp="1"/>
          </p:cNvSpPr>
          <p:nvPr>
            <p:ph type="title"/>
          </p:nvPr>
        </p:nvSpPr>
        <p:spPr>
          <a:xfrm>
            <a:off x="2304256" y="1524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/>
              <a:t>FIFO</a:t>
            </a:r>
            <a:endParaRPr dirty="0"/>
          </a:p>
        </p:txBody>
      </p:sp>
      <p:sp>
        <p:nvSpPr>
          <p:cNvPr id="678" name="Google Shape;678;p33"/>
          <p:cNvSpPr txBox="1">
            <a:spLocks noGrp="1"/>
          </p:cNvSpPr>
          <p:nvPr>
            <p:ph type="body" idx="1"/>
          </p:nvPr>
        </p:nvSpPr>
        <p:spPr>
          <a:xfrm>
            <a:off x="1080655" y="1447800"/>
            <a:ext cx="10002981" cy="5257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4000" dirty="0"/>
              <a:t>FIFO: Replace page that has been in memory the longest</a:t>
            </a:r>
            <a:endParaRPr sz="4000" dirty="0"/>
          </a:p>
          <a:p>
            <a:pPr marL="433341" lvl="1" indent="-221433">
              <a:buSzPts val="2000"/>
            </a:pPr>
            <a:r>
              <a:rPr lang="en-US" sz="3200" dirty="0"/>
              <a:t>Intuition: First referenced long time ago, done with it now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3200" dirty="0"/>
              <a:t>Advantages: Fair: All pages receive equal residency; Easy to implement (circular buffer)</a:t>
            </a:r>
            <a:endParaRPr sz="3200" dirty="0"/>
          </a:p>
          <a:p>
            <a:pPr marL="433341" lvl="1" indent="-221433">
              <a:buSzPts val="2000"/>
            </a:pPr>
            <a:r>
              <a:rPr lang="en-US" sz="3200" dirty="0"/>
              <a:t>Disadvantage: Some pages may always be needed</a:t>
            </a: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4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FIFO Example</a:t>
            </a:r>
            <a:endParaRPr/>
          </a:p>
        </p:txBody>
      </p:sp>
      <p:sp>
        <p:nvSpPr>
          <p:cNvPr id="685" name="Google Shape;685;p34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</a:t>
            </a:r>
            <a:r>
              <a:rPr lang="en-US" b="1">
                <a:solidFill>
                  <a:srgbClr val="00B050"/>
                </a:solidFill>
              </a:rPr>
              <a:t>1,2,3</a:t>
            </a:r>
            <a:r>
              <a:rPr lang="en-US"/>
              <a:t>,1,2,4,1,4,2,3,2</a:t>
            </a:r>
            <a:endParaRPr/>
          </a:p>
        </p:txBody>
      </p:sp>
      <p:sp>
        <p:nvSpPr>
          <p:cNvPr id="686" name="Google Shape;686;p34"/>
          <p:cNvSpPr/>
          <p:nvPr/>
        </p:nvSpPr>
        <p:spPr>
          <a:xfrm>
            <a:off x="4191001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87" name="Google Shape;687;p34"/>
          <p:cNvSpPr/>
          <p:nvPr/>
        </p:nvSpPr>
        <p:spPr>
          <a:xfrm>
            <a:off x="4572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88" name="Google Shape;688;p34"/>
          <p:cNvSpPr/>
          <p:nvPr/>
        </p:nvSpPr>
        <p:spPr>
          <a:xfrm>
            <a:off x="4953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89" name="Google Shape;689;p34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690" name="Google Shape;690;p34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91" name="Google Shape;691;p34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92" name="Google Shape;692;p34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93" name="Google Shape;693;p34"/>
          <p:cNvSpPr txBox="1"/>
          <p:nvPr/>
        </p:nvSpPr>
        <p:spPr>
          <a:xfrm>
            <a:off x="2706619" y="2149574"/>
            <a:ext cx="13495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 1,2,3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4" name="Google Shape;694;p34"/>
          <p:cNvSpPr/>
          <p:nvPr/>
        </p:nvSpPr>
        <p:spPr>
          <a:xfrm>
            <a:off x="8991600" y="1441380"/>
            <a:ext cx="5385672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Three pages</a:t>
            </a: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of physical memory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5" name="Google Shape;695;p34"/>
          <p:cNvSpPr txBox="1"/>
          <p:nvPr/>
        </p:nvSpPr>
        <p:spPr>
          <a:xfrm>
            <a:off x="6261170" y="2356120"/>
            <a:ext cx="219703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Metric:</a:t>
            </a:r>
            <a:br>
              <a:rPr lang="en-US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Miss count: 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5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FIFO Example</a:t>
            </a:r>
            <a:endParaRPr/>
          </a:p>
        </p:txBody>
      </p:sp>
      <p:sp>
        <p:nvSpPr>
          <p:cNvPr id="702" name="Google Shape;702;p35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1,2,3,</a:t>
            </a:r>
            <a:r>
              <a:rPr lang="en-US" b="1">
                <a:solidFill>
                  <a:srgbClr val="00B050"/>
                </a:solidFill>
              </a:rPr>
              <a:t>1,2,4</a:t>
            </a:r>
            <a:r>
              <a:rPr lang="en-US"/>
              <a:t>,</a:t>
            </a:r>
            <a:r>
              <a:rPr lang="en-US">
                <a:solidFill>
                  <a:schemeClr val="dk1"/>
                </a:solidFill>
              </a:rPr>
              <a:t>1,4,2,3,2</a:t>
            </a:r>
            <a:endParaRPr/>
          </a:p>
        </p:txBody>
      </p:sp>
      <p:sp>
        <p:nvSpPr>
          <p:cNvPr id="703" name="Google Shape;703;p35"/>
          <p:cNvSpPr/>
          <p:nvPr/>
        </p:nvSpPr>
        <p:spPr>
          <a:xfrm>
            <a:off x="4191001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04" name="Google Shape;704;p35"/>
          <p:cNvSpPr/>
          <p:nvPr/>
        </p:nvSpPr>
        <p:spPr>
          <a:xfrm>
            <a:off x="4572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05" name="Google Shape;705;p35"/>
          <p:cNvSpPr/>
          <p:nvPr/>
        </p:nvSpPr>
        <p:spPr>
          <a:xfrm>
            <a:off x="4953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06" name="Google Shape;706;p35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707" name="Google Shape;707;p35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08" name="Google Shape;708;p35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09" name="Google Shape;709;p35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10" name="Google Shape;710;p35"/>
          <p:cNvSpPr txBox="1"/>
          <p:nvPr/>
        </p:nvSpPr>
        <p:spPr>
          <a:xfrm>
            <a:off x="2706619" y="2149574"/>
            <a:ext cx="13495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 1,2,3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1" name="Google Shape;711;p35"/>
          <p:cNvSpPr txBox="1"/>
          <p:nvPr/>
        </p:nvSpPr>
        <p:spPr>
          <a:xfrm>
            <a:off x="1895059" y="3027674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Hit: 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2" name="Google Shape;712;p35"/>
          <p:cNvSpPr/>
          <p:nvPr/>
        </p:nvSpPr>
        <p:spPr>
          <a:xfrm>
            <a:off x="8991600" y="1441380"/>
            <a:ext cx="5385672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Three pages</a:t>
            </a: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of physical memory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3" name="Google Shape;713;p35"/>
          <p:cNvSpPr txBox="1"/>
          <p:nvPr/>
        </p:nvSpPr>
        <p:spPr>
          <a:xfrm>
            <a:off x="6261168" y="2356120"/>
            <a:ext cx="156664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Metric:</a:t>
            </a:r>
            <a:b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Miss count: 4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4" name="Google Shape;714;p35"/>
          <p:cNvSpPr/>
          <p:nvPr/>
        </p:nvSpPr>
        <p:spPr>
          <a:xfrm>
            <a:off x="4191001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15" name="Google Shape;715;p35"/>
          <p:cNvSpPr/>
          <p:nvPr/>
        </p:nvSpPr>
        <p:spPr>
          <a:xfrm>
            <a:off x="4572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16" name="Google Shape;716;p35"/>
          <p:cNvSpPr/>
          <p:nvPr/>
        </p:nvSpPr>
        <p:spPr>
          <a:xfrm>
            <a:off x="4953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17" name="Google Shape;717;p35"/>
          <p:cNvSpPr/>
          <p:nvPr/>
        </p:nvSpPr>
        <p:spPr>
          <a:xfrm>
            <a:off x="4191001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18" name="Google Shape;718;p35"/>
          <p:cNvSpPr/>
          <p:nvPr/>
        </p:nvSpPr>
        <p:spPr>
          <a:xfrm>
            <a:off x="4572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19" name="Google Shape;719;p35"/>
          <p:cNvSpPr/>
          <p:nvPr/>
        </p:nvSpPr>
        <p:spPr>
          <a:xfrm>
            <a:off x="4953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20" name="Google Shape;720;p35"/>
          <p:cNvSpPr txBox="1"/>
          <p:nvPr/>
        </p:nvSpPr>
        <p:spPr>
          <a:xfrm>
            <a:off x="1891470" y="4033464"/>
            <a:ext cx="219199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Miss:4, Replace:1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1" name="Google Shape;721;p35"/>
          <p:cNvSpPr/>
          <p:nvPr/>
        </p:nvSpPr>
        <p:spPr>
          <a:xfrm>
            <a:off x="4203701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22" name="Google Shape;722;p35"/>
          <p:cNvSpPr/>
          <p:nvPr/>
        </p:nvSpPr>
        <p:spPr>
          <a:xfrm>
            <a:off x="4584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23" name="Google Shape;723;p35"/>
          <p:cNvSpPr/>
          <p:nvPr/>
        </p:nvSpPr>
        <p:spPr>
          <a:xfrm>
            <a:off x="4965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24" name="Google Shape;724;p35"/>
          <p:cNvSpPr txBox="1"/>
          <p:nvPr/>
        </p:nvSpPr>
        <p:spPr>
          <a:xfrm>
            <a:off x="1876996" y="3509247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Hit: 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/>
          <p:nvPr/>
        </p:nvSpPr>
        <p:spPr>
          <a:xfrm>
            <a:off x="2331881" y="3251006"/>
            <a:ext cx="2007372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50" name="Google Shape;250;p9"/>
          <p:cNvSpPr/>
          <p:nvPr/>
        </p:nvSpPr>
        <p:spPr>
          <a:xfrm>
            <a:off x="2326512" y="806189"/>
            <a:ext cx="2018110" cy="2650588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51" name="Google Shape;251;p9"/>
          <p:cNvSpPr/>
          <p:nvPr/>
        </p:nvSpPr>
        <p:spPr>
          <a:xfrm>
            <a:off x="2331882" y="608971"/>
            <a:ext cx="2000251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52" name="Google Shape;252;p9"/>
          <p:cNvSpPr/>
          <p:nvPr/>
        </p:nvSpPr>
        <p:spPr>
          <a:xfrm>
            <a:off x="2801416" y="1077780"/>
            <a:ext cx="1274794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>
              <a:lnSpc>
                <a:spcPct val="80000"/>
              </a:lnSpc>
            </a:pPr>
            <a:endParaRPr sz="2000" dirty="0"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000" dirty="0"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000" dirty="0"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data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Program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Google Shape;253;p9"/>
          <p:cNvSpPr/>
          <p:nvPr/>
        </p:nvSpPr>
        <p:spPr>
          <a:xfrm>
            <a:off x="2636678" y="1101964"/>
            <a:ext cx="1397776" cy="1093470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54" name="Google Shape;254;p9"/>
          <p:cNvSpPr/>
          <p:nvPr/>
        </p:nvSpPr>
        <p:spPr>
          <a:xfrm>
            <a:off x="7466451" y="638645"/>
            <a:ext cx="2393668" cy="312234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55" name="Google Shape;255;p9"/>
          <p:cNvSpPr/>
          <p:nvPr/>
        </p:nvSpPr>
        <p:spPr>
          <a:xfrm>
            <a:off x="2678434" y="1124639"/>
            <a:ext cx="630253" cy="36136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LibA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Google Shape;256;p9"/>
          <p:cNvSpPr/>
          <p:nvPr/>
        </p:nvSpPr>
        <p:spPr>
          <a:xfrm>
            <a:off x="3348161" y="1124639"/>
            <a:ext cx="630252" cy="361361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LibB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Google Shape;257;p9"/>
          <p:cNvSpPr/>
          <p:nvPr/>
        </p:nvSpPr>
        <p:spPr>
          <a:xfrm>
            <a:off x="3348161" y="1517546"/>
            <a:ext cx="630252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Prog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Google Shape;258;p9"/>
          <p:cNvSpPr/>
          <p:nvPr/>
        </p:nvSpPr>
        <p:spPr>
          <a:xfrm>
            <a:off x="2678434" y="1517546"/>
            <a:ext cx="630253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LibC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Google Shape;259;p9"/>
          <p:cNvSpPr/>
          <p:nvPr/>
        </p:nvSpPr>
        <p:spPr>
          <a:xfrm>
            <a:off x="8070926" y="903220"/>
            <a:ext cx="1613730" cy="2877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/>
            <a:endParaRPr sz="20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b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data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heap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stack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Process 1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Google Shape;260;p9"/>
          <p:cNvSpPr/>
          <p:nvPr/>
        </p:nvSpPr>
        <p:spPr>
          <a:xfrm>
            <a:off x="7674182" y="752982"/>
            <a:ext cx="2027194" cy="263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8036247" y="767453"/>
            <a:ext cx="630252" cy="36136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LibA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Google Shape;262;p9"/>
          <p:cNvSpPr/>
          <p:nvPr/>
        </p:nvSpPr>
        <p:spPr>
          <a:xfrm>
            <a:off x="8705973" y="767453"/>
            <a:ext cx="630252" cy="361361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LibB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3" name="Google Shape;263;p9"/>
          <p:cNvSpPr/>
          <p:nvPr/>
        </p:nvSpPr>
        <p:spPr>
          <a:xfrm>
            <a:off x="8705973" y="1160358"/>
            <a:ext cx="630252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Prog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4" name="Google Shape;264;p9"/>
          <p:cNvSpPr/>
          <p:nvPr/>
        </p:nvSpPr>
        <p:spPr>
          <a:xfrm>
            <a:off x="8036247" y="1160358"/>
            <a:ext cx="630252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LibC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5" name="Google Shape;265;p9"/>
          <p:cNvSpPr/>
          <p:nvPr/>
        </p:nvSpPr>
        <p:spPr>
          <a:xfrm>
            <a:off x="7778690" y="262289"/>
            <a:ext cx="1905967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Virtual Memory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" name="Google Shape;266;p9"/>
          <p:cNvSpPr/>
          <p:nvPr/>
        </p:nvSpPr>
        <p:spPr>
          <a:xfrm>
            <a:off x="5293232" y="3302696"/>
            <a:ext cx="1605537" cy="119861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67" name="Google Shape;267;p9"/>
          <p:cNvSpPr/>
          <p:nvPr/>
        </p:nvSpPr>
        <p:spPr>
          <a:xfrm>
            <a:off x="5297406" y="4719080"/>
            <a:ext cx="1636662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 Memory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8" name="Google Shape;268;p9"/>
          <p:cNvSpPr/>
          <p:nvPr/>
        </p:nvSpPr>
        <p:spPr>
          <a:xfrm>
            <a:off x="6115737" y="3386105"/>
            <a:ext cx="630253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Prog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Google Shape;269;p9"/>
          <p:cNvSpPr/>
          <p:nvPr/>
        </p:nvSpPr>
        <p:spPr>
          <a:xfrm>
            <a:off x="5446010" y="3386105"/>
            <a:ext cx="630253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LibC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0" name="Google Shape;270;p9"/>
          <p:cNvCxnSpPr>
            <a:stCxn id="255" idx="0"/>
            <a:endCxn id="261" idx="0"/>
          </p:cNvCxnSpPr>
          <p:nvPr/>
        </p:nvCxnSpPr>
        <p:spPr>
          <a:xfrm rot="10800000" flipH="1">
            <a:off x="2993560" y="767339"/>
            <a:ext cx="5357700" cy="35730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sp>
        <p:nvSpPr>
          <p:cNvPr id="271" name="Google Shape;271;p9"/>
          <p:cNvSpPr/>
          <p:nvPr/>
        </p:nvSpPr>
        <p:spPr>
          <a:xfrm>
            <a:off x="3978540" y="931322"/>
            <a:ext cx="4730020" cy="304263"/>
          </a:xfrm>
          <a:custGeom>
            <a:avLst/>
            <a:gdLst/>
            <a:ahLst/>
            <a:cxnLst/>
            <a:rect l="l" t="t" r="r" b="b"/>
            <a:pathLst>
              <a:path w="21600" h="16909" extrusionOk="0">
                <a:moveTo>
                  <a:pt x="0" y="16909"/>
                </a:moveTo>
                <a:cubicBezTo>
                  <a:pt x="7034" y="-1020"/>
                  <a:pt x="14234" y="-4691"/>
                  <a:pt x="21600" y="5897"/>
                </a:cubicBezTo>
              </a:path>
            </a:pathLst>
          </a:custGeom>
          <a:noFill/>
          <a:ln w="50800" cap="flat" cmpd="sng">
            <a:solidFill>
              <a:srgbClr val="0065C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64275" tIns="32125" rIns="64275" bIns="32125" anchor="t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cxnSp>
        <p:nvCxnSpPr>
          <p:cNvPr id="272" name="Google Shape;272;p9"/>
          <p:cNvCxnSpPr>
            <a:stCxn id="269" idx="0"/>
            <a:endCxn id="264" idx="0"/>
          </p:cNvCxnSpPr>
          <p:nvPr/>
        </p:nvCxnSpPr>
        <p:spPr>
          <a:xfrm rot="10800000" flipH="1">
            <a:off x="5761137" y="1160404"/>
            <a:ext cx="2590200" cy="222570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cxnSp>
        <p:nvCxnSpPr>
          <p:cNvPr id="273" name="Google Shape;273;p9"/>
          <p:cNvCxnSpPr>
            <a:stCxn id="268" idx="0"/>
            <a:endCxn id="263" idx="0"/>
          </p:cNvCxnSpPr>
          <p:nvPr/>
        </p:nvCxnSpPr>
        <p:spPr>
          <a:xfrm rot="10800000" flipH="1">
            <a:off x="6430863" y="1160404"/>
            <a:ext cx="2590200" cy="222570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11264E-1D46-88EC-8D72-0CCA2E43DC4D}"/>
              </a:ext>
            </a:extLst>
          </p:cNvPr>
          <p:cNvSpPr txBox="1"/>
          <p:nvPr/>
        </p:nvSpPr>
        <p:spPr>
          <a:xfrm>
            <a:off x="1086573" y="1225158"/>
            <a:ext cx="1136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Disk</a:t>
            </a:r>
            <a:endParaRPr lang="en-US" sz="3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123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6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FIFO Example</a:t>
            </a:r>
            <a:endParaRPr/>
          </a:p>
        </p:txBody>
      </p:sp>
      <p:sp>
        <p:nvSpPr>
          <p:cNvPr id="731" name="Google Shape;731;p36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1,2,3,1,2,4,</a:t>
            </a:r>
            <a:r>
              <a:rPr lang="en-US" b="1">
                <a:solidFill>
                  <a:srgbClr val="00B050"/>
                </a:solidFill>
              </a:rPr>
              <a:t>1,4</a:t>
            </a:r>
            <a:r>
              <a:rPr lang="en-US"/>
              <a:t>,</a:t>
            </a:r>
            <a:r>
              <a:rPr lang="en-US">
                <a:solidFill>
                  <a:schemeClr val="dk1"/>
                </a:solidFill>
              </a:rPr>
              <a:t>2,3,2</a:t>
            </a:r>
            <a:endParaRPr/>
          </a:p>
        </p:txBody>
      </p:sp>
      <p:sp>
        <p:nvSpPr>
          <p:cNvPr id="732" name="Google Shape;732;p36"/>
          <p:cNvSpPr/>
          <p:nvPr/>
        </p:nvSpPr>
        <p:spPr>
          <a:xfrm>
            <a:off x="4191001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33" name="Google Shape;733;p36"/>
          <p:cNvSpPr/>
          <p:nvPr/>
        </p:nvSpPr>
        <p:spPr>
          <a:xfrm>
            <a:off x="4572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34" name="Google Shape;734;p36"/>
          <p:cNvSpPr/>
          <p:nvPr/>
        </p:nvSpPr>
        <p:spPr>
          <a:xfrm>
            <a:off x="4953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35" name="Google Shape;735;p36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736" name="Google Shape;736;p36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37" name="Google Shape;737;p36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38" name="Google Shape;738;p36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39" name="Google Shape;739;p36"/>
          <p:cNvSpPr txBox="1"/>
          <p:nvPr/>
        </p:nvSpPr>
        <p:spPr>
          <a:xfrm>
            <a:off x="2706619" y="2149574"/>
            <a:ext cx="13495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 1,2,3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0" name="Google Shape;740;p36"/>
          <p:cNvSpPr txBox="1"/>
          <p:nvPr/>
        </p:nvSpPr>
        <p:spPr>
          <a:xfrm>
            <a:off x="1895059" y="3027674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Hit: 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1" name="Google Shape;741;p36"/>
          <p:cNvSpPr/>
          <p:nvPr/>
        </p:nvSpPr>
        <p:spPr>
          <a:xfrm>
            <a:off x="8991600" y="1441380"/>
            <a:ext cx="5385672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Three pages</a:t>
            </a: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of physical memory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2" name="Google Shape;742;p36"/>
          <p:cNvSpPr txBox="1"/>
          <p:nvPr/>
        </p:nvSpPr>
        <p:spPr>
          <a:xfrm>
            <a:off x="6261169" y="2356120"/>
            <a:ext cx="15389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Metric:</a:t>
            </a:r>
            <a:b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Miss count: 5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3" name="Google Shape;743;p36"/>
          <p:cNvSpPr/>
          <p:nvPr/>
        </p:nvSpPr>
        <p:spPr>
          <a:xfrm>
            <a:off x="4191001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44" name="Google Shape;744;p36"/>
          <p:cNvSpPr/>
          <p:nvPr/>
        </p:nvSpPr>
        <p:spPr>
          <a:xfrm>
            <a:off x="4572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45" name="Google Shape;745;p36"/>
          <p:cNvSpPr/>
          <p:nvPr/>
        </p:nvSpPr>
        <p:spPr>
          <a:xfrm>
            <a:off x="4953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46" name="Google Shape;746;p36"/>
          <p:cNvSpPr/>
          <p:nvPr/>
        </p:nvSpPr>
        <p:spPr>
          <a:xfrm>
            <a:off x="4191001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47" name="Google Shape;747;p36"/>
          <p:cNvSpPr/>
          <p:nvPr/>
        </p:nvSpPr>
        <p:spPr>
          <a:xfrm>
            <a:off x="4572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48" name="Google Shape;748;p36"/>
          <p:cNvSpPr/>
          <p:nvPr/>
        </p:nvSpPr>
        <p:spPr>
          <a:xfrm>
            <a:off x="4953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49" name="Google Shape;749;p36"/>
          <p:cNvSpPr txBox="1"/>
          <p:nvPr/>
        </p:nvSpPr>
        <p:spPr>
          <a:xfrm>
            <a:off x="1891470" y="4033464"/>
            <a:ext cx="219199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Miss:4, Replace:1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0" name="Google Shape;750;p36"/>
          <p:cNvSpPr/>
          <p:nvPr/>
        </p:nvSpPr>
        <p:spPr>
          <a:xfrm>
            <a:off x="4203701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51" name="Google Shape;751;p36"/>
          <p:cNvSpPr/>
          <p:nvPr/>
        </p:nvSpPr>
        <p:spPr>
          <a:xfrm>
            <a:off x="4584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52" name="Google Shape;752;p36"/>
          <p:cNvSpPr/>
          <p:nvPr/>
        </p:nvSpPr>
        <p:spPr>
          <a:xfrm>
            <a:off x="4965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53" name="Google Shape;753;p36"/>
          <p:cNvSpPr txBox="1"/>
          <p:nvPr/>
        </p:nvSpPr>
        <p:spPr>
          <a:xfrm>
            <a:off x="1903814" y="4518183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Miss:1, Replace:2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4" name="Google Shape;754;p36"/>
          <p:cNvSpPr/>
          <p:nvPr/>
        </p:nvSpPr>
        <p:spPr>
          <a:xfrm>
            <a:off x="4191001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55" name="Google Shape;755;p36"/>
          <p:cNvSpPr/>
          <p:nvPr/>
        </p:nvSpPr>
        <p:spPr>
          <a:xfrm>
            <a:off x="4572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56" name="Google Shape;756;p36"/>
          <p:cNvSpPr/>
          <p:nvPr/>
        </p:nvSpPr>
        <p:spPr>
          <a:xfrm>
            <a:off x="4953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57" name="Google Shape;757;p36"/>
          <p:cNvSpPr/>
          <p:nvPr/>
        </p:nvSpPr>
        <p:spPr>
          <a:xfrm>
            <a:off x="4191001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58" name="Google Shape;758;p36"/>
          <p:cNvSpPr/>
          <p:nvPr/>
        </p:nvSpPr>
        <p:spPr>
          <a:xfrm>
            <a:off x="4572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59" name="Google Shape;759;p36"/>
          <p:cNvSpPr/>
          <p:nvPr/>
        </p:nvSpPr>
        <p:spPr>
          <a:xfrm>
            <a:off x="4953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60" name="Google Shape;760;p36"/>
          <p:cNvSpPr txBox="1"/>
          <p:nvPr/>
        </p:nvSpPr>
        <p:spPr>
          <a:xfrm>
            <a:off x="1887882" y="4953264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 Hit: 4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1" name="Google Shape;761;p36"/>
          <p:cNvSpPr txBox="1"/>
          <p:nvPr/>
        </p:nvSpPr>
        <p:spPr>
          <a:xfrm>
            <a:off x="1876996" y="3509247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Hit: 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7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FIFO Example</a:t>
            </a:r>
            <a:endParaRPr/>
          </a:p>
        </p:txBody>
      </p:sp>
      <p:sp>
        <p:nvSpPr>
          <p:cNvPr id="768" name="Google Shape;768;p37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1,2,3,1,2,4,1,4,</a:t>
            </a:r>
            <a:r>
              <a:rPr lang="en-US" b="1">
                <a:solidFill>
                  <a:srgbClr val="00B050"/>
                </a:solidFill>
              </a:rPr>
              <a:t>2,3</a:t>
            </a:r>
            <a:r>
              <a:rPr lang="en-US"/>
              <a:t>,</a:t>
            </a:r>
            <a:r>
              <a:rPr lang="en-US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769" name="Google Shape;769;p37"/>
          <p:cNvSpPr/>
          <p:nvPr/>
        </p:nvSpPr>
        <p:spPr>
          <a:xfrm>
            <a:off x="4191001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70" name="Google Shape;770;p37"/>
          <p:cNvSpPr/>
          <p:nvPr/>
        </p:nvSpPr>
        <p:spPr>
          <a:xfrm>
            <a:off x="4572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71" name="Google Shape;771;p37"/>
          <p:cNvSpPr/>
          <p:nvPr/>
        </p:nvSpPr>
        <p:spPr>
          <a:xfrm>
            <a:off x="4953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72" name="Google Shape;772;p37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773" name="Google Shape;773;p37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74" name="Google Shape;774;p37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75" name="Google Shape;775;p37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76" name="Google Shape;776;p37"/>
          <p:cNvSpPr txBox="1"/>
          <p:nvPr/>
        </p:nvSpPr>
        <p:spPr>
          <a:xfrm>
            <a:off x="2706619" y="2149574"/>
            <a:ext cx="13495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 1,2,3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7" name="Google Shape;777;p37"/>
          <p:cNvSpPr txBox="1"/>
          <p:nvPr/>
        </p:nvSpPr>
        <p:spPr>
          <a:xfrm>
            <a:off x="1895059" y="3027674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Hit: 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" name="Google Shape;778;p37"/>
          <p:cNvSpPr/>
          <p:nvPr/>
        </p:nvSpPr>
        <p:spPr>
          <a:xfrm>
            <a:off x="8991600" y="1441380"/>
            <a:ext cx="5385672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Three pages</a:t>
            </a: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of physical memory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9" name="Google Shape;779;p37"/>
          <p:cNvSpPr txBox="1"/>
          <p:nvPr/>
        </p:nvSpPr>
        <p:spPr>
          <a:xfrm>
            <a:off x="6261169" y="2356120"/>
            <a:ext cx="171995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Metric:</a:t>
            </a:r>
            <a:b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Miss count : 7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0" name="Google Shape;780;p37"/>
          <p:cNvSpPr/>
          <p:nvPr/>
        </p:nvSpPr>
        <p:spPr>
          <a:xfrm>
            <a:off x="4191001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81" name="Google Shape;781;p37"/>
          <p:cNvSpPr/>
          <p:nvPr/>
        </p:nvSpPr>
        <p:spPr>
          <a:xfrm>
            <a:off x="4572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82" name="Google Shape;782;p37"/>
          <p:cNvSpPr/>
          <p:nvPr/>
        </p:nvSpPr>
        <p:spPr>
          <a:xfrm>
            <a:off x="4953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83" name="Google Shape;783;p37"/>
          <p:cNvSpPr/>
          <p:nvPr/>
        </p:nvSpPr>
        <p:spPr>
          <a:xfrm>
            <a:off x="4191001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84" name="Google Shape;784;p37"/>
          <p:cNvSpPr/>
          <p:nvPr/>
        </p:nvSpPr>
        <p:spPr>
          <a:xfrm>
            <a:off x="4572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85" name="Google Shape;785;p37"/>
          <p:cNvSpPr/>
          <p:nvPr/>
        </p:nvSpPr>
        <p:spPr>
          <a:xfrm>
            <a:off x="4953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86" name="Google Shape;786;p37"/>
          <p:cNvSpPr txBox="1"/>
          <p:nvPr/>
        </p:nvSpPr>
        <p:spPr>
          <a:xfrm>
            <a:off x="1891470" y="4033464"/>
            <a:ext cx="219199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Miss:4, Replace:1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7" name="Google Shape;787;p37"/>
          <p:cNvSpPr/>
          <p:nvPr/>
        </p:nvSpPr>
        <p:spPr>
          <a:xfrm>
            <a:off x="4203701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88" name="Google Shape;788;p37"/>
          <p:cNvSpPr/>
          <p:nvPr/>
        </p:nvSpPr>
        <p:spPr>
          <a:xfrm>
            <a:off x="4584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89" name="Google Shape;789;p37"/>
          <p:cNvSpPr/>
          <p:nvPr/>
        </p:nvSpPr>
        <p:spPr>
          <a:xfrm>
            <a:off x="4965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90" name="Google Shape;790;p37"/>
          <p:cNvSpPr txBox="1"/>
          <p:nvPr/>
        </p:nvSpPr>
        <p:spPr>
          <a:xfrm>
            <a:off x="1903814" y="4518183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Miss:1, Replace:2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1" name="Google Shape;791;p37"/>
          <p:cNvSpPr/>
          <p:nvPr/>
        </p:nvSpPr>
        <p:spPr>
          <a:xfrm>
            <a:off x="4191001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92" name="Google Shape;792;p37"/>
          <p:cNvSpPr/>
          <p:nvPr/>
        </p:nvSpPr>
        <p:spPr>
          <a:xfrm>
            <a:off x="4572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93" name="Google Shape;793;p37"/>
          <p:cNvSpPr/>
          <p:nvPr/>
        </p:nvSpPr>
        <p:spPr>
          <a:xfrm>
            <a:off x="4953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94" name="Google Shape;794;p37"/>
          <p:cNvSpPr/>
          <p:nvPr/>
        </p:nvSpPr>
        <p:spPr>
          <a:xfrm>
            <a:off x="4191001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95" name="Google Shape;795;p37"/>
          <p:cNvSpPr/>
          <p:nvPr/>
        </p:nvSpPr>
        <p:spPr>
          <a:xfrm>
            <a:off x="4572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96" name="Google Shape;796;p37"/>
          <p:cNvSpPr/>
          <p:nvPr/>
        </p:nvSpPr>
        <p:spPr>
          <a:xfrm>
            <a:off x="4953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97" name="Google Shape;797;p37"/>
          <p:cNvSpPr/>
          <p:nvPr/>
        </p:nvSpPr>
        <p:spPr>
          <a:xfrm>
            <a:off x="4191001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98" name="Google Shape;798;p37"/>
          <p:cNvSpPr/>
          <p:nvPr/>
        </p:nvSpPr>
        <p:spPr>
          <a:xfrm>
            <a:off x="4572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99" name="Google Shape;799;p37"/>
          <p:cNvSpPr/>
          <p:nvPr/>
        </p:nvSpPr>
        <p:spPr>
          <a:xfrm>
            <a:off x="4953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00" name="Google Shape;800;p37"/>
          <p:cNvSpPr txBox="1"/>
          <p:nvPr/>
        </p:nvSpPr>
        <p:spPr>
          <a:xfrm>
            <a:off x="2014939" y="5920705"/>
            <a:ext cx="217606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Miss:3, Replace:4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1" name="Google Shape;801;p37"/>
          <p:cNvSpPr/>
          <p:nvPr/>
        </p:nvSpPr>
        <p:spPr>
          <a:xfrm>
            <a:off x="4203701" y="594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02" name="Google Shape;802;p37"/>
          <p:cNvSpPr/>
          <p:nvPr/>
        </p:nvSpPr>
        <p:spPr>
          <a:xfrm>
            <a:off x="4584700" y="594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03" name="Google Shape;803;p37"/>
          <p:cNvSpPr/>
          <p:nvPr/>
        </p:nvSpPr>
        <p:spPr>
          <a:xfrm>
            <a:off x="4965700" y="594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04" name="Google Shape;804;p37"/>
          <p:cNvSpPr txBox="1"/>
          <p:nvPr/>
        </p:nvSpPr>
        <p:spPr>
          <a:xfrm>
            <a:off x="1887882" y="4953264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 Hit: 4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5" name="Google Shape;805;p37"/>
          <p:cNvSpPr txBox="1"/>
          <p:nvPr/>
        </p:nvSpPr>
        <p:spPr>
          <a:xfrm>
            <a:off x="1876996" y="3509247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Hit: 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6" name="Google Shape;806;p37"/>
          <p:cNvSpPr txBox="1"/>
          <p:nvPr/>
        </p:nvSpPr>
        <p:spPr>
          <a:xfrm>
            <a:off x="2030623" y="5428030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Miss:2, Replace:3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38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FIFO Example</a:t>
            </a:r>
            <a:endParaRPr/>
          </a:p>
        </p:txBody>
      </p:sp>
      <p:sp>
        <p:nvSpPr>
          <p:cNvPr id="813" name="Google Shape;813;p38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1,2,3,1,2,4,1,4,2,3,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/>
          </a:p>
        </p:txBody>
      </p:sp>
      <p:sp>
        <p:nvSpPr>
          <p:cNvPr id="814" name="Google Shape;814;p38"/>
          <p:cNvSpPr/>
          <p:nvPr/>
        </p:nvSpPr>
        <p:spPr>
          <a:xfrm>
            <a:off x="4191001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15" name="Google Shape;815;p38"/>
          <p:cNvSpPr/>
          <p:nvPr/>
        </p:nvSpPr>
        <p:spPr>
          <a:xfrm>
            <a:off x="4572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16" name="Google Shape;816;p38"/>
          <p:cNvSpPr/>
          <p:nvPr/>
        </p:nvSpPr>
        <p:spPr>
          <a:xfrm>
            <a:off x="4953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17" name="Google Shape;817;p38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818" name="Google Shape;818;p38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19" name="Google Shape;819;p38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20" name="Google Shape;820;p38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21" name="Google Shape;821;p38"/>
          <p:cNvSpPr txBox="1"/>
          <p:nvPr/>
        </p:nvSpPr>
        <p:spPr>
          <a:xfrm>
            <a:off x="2706619" y="2149574"/>
            <a:ext cx="13495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 1,2,3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2" name="Google Shape;822;p38"/>
          <p:cNvSpPr txBox="1"/>
          <p:nvPr/>
        </p:nvSpPr>
        <p:spPr>
          <a:xfrm>
            <a:off x="1895059" y="3027674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Hit: 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3" name="Google Shape;823;p38"/>
          <p:cNvSpPr/>
          <p:nvPr/>
        </p:nvSpPr>
        <p:spPr>
          <a:xfrm>
            <a:off x="8991600" y="1441380"/>
            <a:ext cx="5385672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Three pages</a:t>
            </a: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of physical memory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4" name="Google Shape;824;p38"/>
          <p:cNvSpPr txBox="1"/>
          <p:nvPr/>
        </p:nvSpPr>
        <p:spPr>
          <a:xfrm>
            <a:off x="6261169" y="2356120"/>
            <a:ext cx="18747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Metric:</a:t>
            </a:r>
            <a:b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Miss count : 7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5" name="Google Shape;825;p38"/>
          <p:cNvSpPr/>
          <p:nvPr/>
        </p:nvSpPr>
        <p:spPr>
          <a:xfrm>
            <a:off x="4191001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26" name="Google Shape;826;p38"/>
          <p:cNvSpPr/>
          <p:nvPr/>
        </p:nvSpPr>
        <p:spPr>
          <a:xfrm>
            <a:off x="4572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27" name="Google Shape;827;p38"/>
          <p:cNvSpPr/>
          <p:nvPr/>
        </p:nvSpPr>
        <p:spPr>
          <a:xfrm>
            <a:off x="4953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28" name="Google Shape;828;p38"/>
          <p:cNvSpPr/>
          <p:nvPr/>
        </p:nvSpPr>
        <p:spPr>
          <a:xfrm>
            <a:off x="4191001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29" name="Google Shape;829;p38"/>
          <p:cNvSpPr/>
          <p:nvPr/>
        </p:nvSpPr>
        <p:spPr>
          <a:xfrm>
            <a:off x="4572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30" name="Google Shape;830;p38"/>
          <p:cNvSpPr/>
          <p:nvPr/>
        </p:nvSpPr>
        <p:spPr>
          <a:xfrm>
            <a:off x="4953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31" name="Google Shape;831;p38"/>
          <p:cNvSpPr txBox="1"/>
          <p:nvPr/>
        </p:nvSpPr>
        <p:spPr>
          <a:xfrm>
            <a:off x="1891470" y="4033464"/>
            <a:ext cx="219199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Miss:4, Replace:1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2" name="Google Shape;832;p38"/>
          <p:cNvSpPr/>
          <p:nvPr/>
        </p:nvSpPr>
        <p:spPr>
          <a:xfrm>
            <a:off x="4203701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33" name="Google Shape;833;p38"/>
          <p:cNvSpPr/>
          <p:nvPr/>
        </p:nvSpPr>
        <p:spPr>
          <a:xfrm>
            <a:off x="4584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34" name="Google Shape;834;p38"/>
          <p:cNvSpPr/>
          <p:nvPr/>
        </p:nvSpPr>
        <p:spPr>
          <a:xfrm>
            <a:off x="4965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35" name="Google Shape;835;p38"/>
          <p:cNvSpPr txBox="1"/>
          <p:nvPr/>
        </p:nvSpPr>
        <p:spPr>
          <a:xfrm>
            <a:off x="1903814" y="4518183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Miss:1, Replace:2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6" name="Google Shape;836;p38"/>
          <p:cNvSpPr/>
          <p:nvPr/>
        </p:nvSpPr>
        <p:spPr>
          <a:xfrm>
            <a:off x="4191001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37" name="Google Shape;837;p38"/>
          <p:cNvSpPr/>
          <p:nvPr/>
        </p:nvSpPr>
        <p:spPr>
          <a:xfrm>
            <a:off x="4572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38" name="Google Shape;838;p38"/>
          <p:cNvSpPr/>
          <p:nvPr/>
        </p:nvSpPr>
        <p:spPr>
          <a:xfrm>
            <a:off x="4953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39" name="Google Shape;839;p38"/>
          <p:cNvSpPr/>
          <p:nvPr/>
        </p:nvSpPr>
        <p:spPr>
          <a:xfrm>
            <a:off x="4191001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40" name="Google Shape;840;p38"/>
          <p:cNvSpPr/>
          <p:nvPr/>
        </p:nvSpPr>
        <p:spPr>
          <a:xfrm>
            <a:off x="4572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41" name="Google Shape;841;p38"/>
          <p:cNvSpPr/>
          <p:nvPr/>
        </p:nvSpPr>
        <p:spPr>
          <a:xfrm>
            <a:off x="4953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42" name="Google Shape;842;p38"/>
          <p:cNvSpPr/>
          <p:nvPr/>
        </p:nvSpPr>
        <p:spPr>
          <a:xfrm>
            <a:off x="4191001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43" name="Google Shape;843;p38"/>
          <p:cNvSpPr/>
          <p:nvPr/>
        </p:nvSpPr>
        <p:spPr>
          <a:xfrm>
            <a:off x="4572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44" name="Google Shape;844;p38"/>
          <p:cNvSpPr/>
          <p:nvPr/>
        </p:nvSpPr>
        <p:spPr>
          <a:xfrm>
            <a:off x="4953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45" name="Google Shape;845;p38"/>
          <p:cNvSpPr txBox="1"/>
          <p:nvPr/>
        </p:nvSpPr>
        <p:spPr>
          <a:xfrm>
            <a:off x="2014939" y="5920705"/>
            <a:ext cx="217606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Miss:3, Replace:4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6" name="Google Shape;846;p38"/>
          <p:cNvSpPr/>
          <p:nvPr/>
        </p:nvSpPr>
        <p:spPr>
          <a:xfrm>
            <a:off x="4203701" y="594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47" name="Google Shape;847;p38"/>
          <p:cNvSpPr/>
          <p:nvPr/>
        </p:nvSpPr>
        <p:spPr>
          <a:xfrm>
            <a:off x="4584700" y="594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48" name="Google Shape;848;p38"/>
          <p:cNvSpPr/>
          <p:nvPr/>
        </p:nvSpPr>
        <p:spPr>
          <a:xfrm>
            <a:off x="4965700" y="594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49" name="Google Shape;849;p38"/>
          <p:cNvSpPr txBox="1"/>
          <p:nvPr/>
        </p:nvSpPr>
        <p:spPr>
          <a:xfrm>
            <a:off x="1887882" y="4953264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 Hit: 4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0" name="Google Shape;850;p38"/>
          <p:cNvSpPr txBox="1"/>
          <p:nvPr/>
        </p:nvSpPr>
        <p:spPr>
          <a:xfrm>
            <a:off x="1876996" y="3509247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Hit: 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1" name="Google Shape;851;p38"/>
          <p:cNvSpPr txBox="1"/>
          <p:nvPr/>
        </p:nvSpPr>
        <p:spPr>
          <a:xfrm>
            <a:off x="2030623" y="5428030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Miss:2, Replace:3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2" name="Google Shape;852;p38"/>
          <p:cNvSpPr/>
          <p:nvPr/>
        </p:nvSpPr>
        <p:spPr>
          <a:xfrm>
            <a:off x="4203701" y="6409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53" name="Google Shape;853;p38"/>
          <p:cNvSpPr/>
          <p:nvPr/>
        </p:nvSpPr>
        <p:spPr>
          <a:xfrm>
            <a:off x="4584700" y="6409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54" name="Google Shape;854;p38"/>
          <p:cNvSpPr/>
          <p:nvPr/>
        </p:nvSpPr>
        <p:spPr>
          <a:xfrm>
            <a:off x="4965700" y="6409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55" name="Google Shape;855;p38"/>
          <p:cNvSpPr txBox="1"/>
          <p:nvPr/>
        </p:nvSpPr>
        <p:spPr>
          <a:xfrm>
            <a:off x="2078382" y="6436276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Hit: 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9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FIFO Example</a:t>
            </a:r>
            <a:endParaRPr/>
          </a:p>
        </p:txBody>
      </p:sp>
      <p:sp>
        <p:nvSpPr>
          <p:cNvPr id="862" name="Google Shape;862;p39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1,2,3,1,2,4,</a:t>
            </a:r>
            <a:r>
              <a:rPr lang="en-US" b="1"/>
              <a:t>1</a:t>
            </a:r>
            <a:r>
              <a:rPr lang="en-US"/>
              <a:t>,4,2,3,2</a:t>
            </a:r>
            <a:endParaRPr/>
          </a:p>
        </p:txBody>
      </p:sp>
      <p:sp>
        <p:nvSpPr>
          <p:cNvPr id="863" name="Google Shape;863;p39"/>
          <p:cNvSpPr/>
          <p:nvPr/>
        </p:nvSpPr>
        <p:spPr>
          <a:xfrm>
            <a:off x="4191001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64" name="Google Shape;864;p39"/>
          <p:cNvSpPr/>
          <p:nvPr/>
        </p:nvSpPr>
        <p:spPr>
          <a:xfrm>
            <a:off x="4572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65" name="Google Shape;865;p39"/>
          <p:cNvSpPr/>
          <p:nvPr/>
        </p:nvSpPr>
        <p:spPr>
          <a:xfrm>
            <a:off x="4953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66" name="Google Shape;866;p39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867" name="Google Shape;867;p39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68" name="Google Shape;868;p39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69" name="Google Shape;869;p39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70" name="Google Shape;870;p39"/>
          <p:cNvSpPr txBox="1"/>
          <p:nvPr/>
        </p:nvSpPr>
        <p:spPr>
          <a:xfrm>
            <a:off x="2706619" y="2149574"/>
            <a:ext cx="13495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 1,2,3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1" name="Google Shape;871;p39"/>
          <p:cNvSpPr txBox="1"/>
          <p:nvPr/>
        </p:nvSpPr>
        <p:spPr>
          <a:xfrm>
            <a:off x="1895059" y="3027674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Hit: 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2" name="Google Shape;872;p39"/>
          <p:cNvSpPr/>
          <p:nvPr/>
        </p:nvSpPr>
        <p:spPr>
          <a:xfrm>
            <a:off x="8991600" y="1441380"/>
            <a:ext cx="5385672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Three pages</a:t>
            </a: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of physical memory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3" name="Google Shape;873;p39"/>
          <p:cNvSpPr txBox="1"/>
          <p:nvPr/>
        </p:nvSpPr>
        <p:spPr>
          <a:xfrm>
            <a:off x="6261168" y="3001417"/>
            <a:ext cx="425443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7 total misses, 4 compulsory misses 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4" name="Google Shape;874;p39"/>
          <p:cNvSpPr/>
          <p:nvPr/>
        </p:nvSpPr>
        <p:spPr>
          <a:xfrm>
            <a:off x="4191001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75" name="Google Shape;875;p39"/>
          <p:cNvSpPr/>
          <p:nvPr/>
        </p:nvSpPr>
        <p:spPr>
          <a:xfrm>
            <a:off x="4572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76" name="Google Shape;876;p39"/>
          <p:cNvSpPr/>
          <p:nvPr/>
        </p:nvSpPr>
        <p:spPr>
          <a:xfrm>
            <a:off x="4953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77" name="Google Shape;877;p39"/>
          <p:cNvSpPr/>
          <p:nvPr/>
        </p:nvSpPr>
        <p:spPr>
          <a:xfrm>
            <a:off x="4191001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78" name="Google Shape;878;p39"/>
          <p:cNvSpPr/>
          <p:nvPr/>
        </p:nvSpPr>
        <p:spPr>
          <a:xfrm>
            <a:off x="4572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79" name="Google Shape;879;p39"/>
          <p:cNvSpPr/>
          <p:nvPr/>
        </p:nvSpPr>
        <p:spPr>
          <a:xfrm>
            <a:off x="4953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80" name="Google Shape;880;p39"/>
          <p:cNvSpPr txBox="1"/>
          <p:nvPr/>
        </p:nvSpPr>
        <p:spPr>
          <a:xfrm>
            <a:off x="1891470" y="4033464"/>
            <a:ext cx="219199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Miss:4, Replace:1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1" name="Google Shape;881;p39"/>
          <p:cNvSpPr/>
          <p:nvPr/>
        </p:nvSpPr>
        <p:spPr>
          <a:xfrm>
            <a:off x="4203701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82" name="Google Shape;882;p39"/>
          <p:cNvSpPr/>
          <p:nvPr/>
        </p:nvSpPr>
        <p:spPr>
          <a:xfrm>
            <a:off x="4584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83" name="Google Shape;883;p39"/>
          <p:cNvSpPr/>
          <p:nvPr/>
        </p:nvSpPr>
        <p:spPr>
          <a:xfrm>
            <a:off x="4965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84" name="Google Shape;884;p39"/>
          <p:cNvSpPr txBox="1"/>
          <p:nvPr/>
        </p:nvSpPr>
        <p:spPr>
          <a:xfrm>
            <a:off x="1903814" y="4518183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Miss:1, Replace:2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5" name="Google Shape;885;p39"/>
          <p:cNvSpPr/>
          <p:nvPr/>
        </p:nvSpPr>
        <p:spPr>
          <a:xfrm>
            <a:off x="4191001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86" name="Google Shape;886;p39"/>
          <p:cNvSpPr/>
          <p:nvPr/>
        </p:nvSpPr>
        <p:spPr>
          <a:xfrm>
            <a:off x="4572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87" name="Google Shape;887;p39"/>
          <p:cNvSpPr/>
          <p:nvPr/>
        </p:nvSpPr>
        <p:spPr>
          <a:xfrm>
            <a:off x="4953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88" name="Google Shape;888;p39"/>
          <p:cNvSpPr/>
          <p:nvPr/>
        </p:nvSpPr>
        <p:spPr>
          <a:xfrm>
            <a:off x="4191001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89" name="Google Shape;889;p39"/>
          <p:cNvSpPr/>
          <p:nvPr/>
        </p:nvSpPr>
        <p:spPr>
          <a:xfrm>
            <a:off x="4572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90" name="Google Shape;890;p39"/>
          <p:cNvSpPr/>
          <p:nvPr/>
        </p:nvSpPr>
        <p:spPr>
          <a:xfrm>
            <a:off x="4953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91" name="Google Shape;891;p39"/>
          <p:cNvSpPr/>
          <p:nvPr/>
        </p:nvSpPr>
        <p:spPr>
          <a:xfrm>
            <a:off x="4191001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92" name="Google Shape;892;p39"/>
          <p:cNvSpPr/>
          <p:nvPr/>
        </p:nvSpPr>
        <p:spPr>
          <a:xfrm>
            <a:off x="4572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93" name="Google Shape;893;p39"/>
          <p:cNvSpPr/>
          <p:nvPr/>
        </p:nvSpPr>
        <p:spPr>
          <a:xfrm>
            <a:off x="4953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94" name="Google Shape;894;p39"/>
          <p:cNvSpPr txBox="1"/>
          <p:nvPr/>
        </p:nvSpPr>
        <p:spPr>
          <a:xfrm>
            <a:off x="2014939" y="5920705"/>
            <a:ext cx="217606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Miss:3, Replace:4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5" name="Google Shape;895;p39"/>
          <p:cNvSpPr/>
          <p:nvPr/>
        </p:nvSpPr>
        <p:spPr>
          <a:xfrm>
            <a:off x="4203701" y="594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96" name="Google Shape;896;p39"/>
          <p:cNvSpPr/>
          <p:nvPr/>
        </p:nvSpPr>
        <p:spPr>
          <a:xfrm>
            <a:off x="4584700" y="594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97" name="Google Shape;897;p39"/>
          <p:cNvSpPr/>
          <p:nvPr/>
        </p:nvSpPr>
        <p:spPr>
          <a:xfrm>
            <a:off x="4965700" y="594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98" name="Google Shape;898;p39"/>
          <p:cNvSpPr txBox="1"/>
          <p:nvPr/>
        </p:nvSpPr>
        <p:spPr>
          <a:xfrm>
            <a:off x="1887882" y="4953264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 Hit: 4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9" name="Google Shape;899;p39"/>
          <p:cNvSpPr txBox="1"/>
          <p:nvPr/>
        </p:nvSpPr>
        <p:spPr>
          <a:xfrm>
            <a:off x="1876996" y="3509247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Hit: 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0" name="Google Shape;900;p39"/>
          <p:cNvSpPr txBox="1"/>
          <p:nvPr/>
        </p:nvSpPr>
        <p:spPr>
          <a:xfrm>
            <a:off x="2030623" y="5428030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Miss:2, Replace:3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1" name="Google Shape;901;p39"/>
          <p:cNvSpPr/>
          <p:nvPr/>
        </p:nvSpPr>
        <p:spPr>
          <a:xfrm>
            <a:off x="4203701" y="6409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02" name="Google Shape;902;p39"/>
          <p:cNvSpPr/>
          <p:nvPr/>
        </p:nvSpPr>
        <p:spPr>
          <a:xfrm>
            <a:off x="4584700" y="6409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03" name="Google Shape;903;p39"/>
          <p:cNvSpPr/>
          <p:nvPr/>
        </p:nvSpPr>
        <p:spPr>
          <a:xfrm>
            <a:off x="4965700" y="6409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04" name="Google Shape;904;p39"/>
          <p:cNvSpPr txBox="1"/>
          <p:nvPr/>
        </p:nvSpPr>
        <p:spPr>
          <a:xfrm>
            <a:off x="2078382" y="6436276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Hit: 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5" name="Google Shape;905;p39"/>
          <p:cNvSpPr/>
          <p:nvPr/>
        </p:nvSpPr>
        <p:spPr>
          <a:xfrm>
            <a:off x="5824379" y="4041128"/>
            <a:ext cx="5674894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AMAT = (Tm) + (Miss% * Td)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buClr>
                <a:schemeClr val="lt2"/>
              </a:buClr>
              <a:buSzPts val="2000"/>
            </a:pPr>
            <a:endParaRPr sz="2400" dirty="0">
              <a:solidFill>
                <a:schemeClr val="dk1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algn="l" rtl="0"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Assume Tm = 100ns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Assume Td =  1000000 ns (1millisec)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buClr>
                <a:schemeClr val="lt2"/>
              </a:buClr>
              <a:buSzPts val="2000"/>
            </a:pPr>
            <a:endParaRPr sz="2400" dirty="0">
              <a:solidFill>
                <a:schemeClr val="dk1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algn="l" rtl="0"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AMAT = ?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40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LRU Example – Replace </a:t>
            </a:r>
            <a:r>
              <a:rPr lang="en-US" dirty="0">
                <a:solidFill>
                  <a:srgbClr val="C00000"/>
                </a:solidFill>
              </a:rPr>
              <a:t>Least Recently Used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912" name="Google Shape;912;p40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1,2,3,1,2,4,1,4,2,3,2</a:t>
            </a:r>
            <a:endParaRPr/>
          </a:p>
        </p:txBody>
      </p:sp>
      <p:sp>
        <p:nvSpPr>
          <p:cNvPr id="913" name="Google Shape;913;p40"/>
          <p:cNvSpPr/>
          <p:nvPr/>
        </p:nvSpPr>
        <p:spPr>
          <a:xfrm>
            <a:off x="4191001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14" name="Google Shape;914;p40"/>
          <p:cNvSpPr/>
          <p:nvPr/>
        </p:nvSpPr>
        <p:spPr>
          <a:xfrm>
            <a:off x="4572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15" name="Google Shape;915;p40"/>
          <p:cNvSpPr/>
          <p:nvPr/>
        </p:nvSpPr>
        <p:spPr>
          <a:xfrm>
            <a:off x="4953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16" name="Google Shape;916;p40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917" name="Google Shape;917;p40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918" name="Google Shape;918;p40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919" name="Google Shape;919;p40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920" name="Google Shape;920;p40"/>
          <p:cNvSpPr txBox="1"/>
          <p:nvPr/>
        </p:nvSpPr>
        <p:spPr>
          <a:xfrm>
            <a:off x="2706619" y="2149574"/>
            <a:ext cx="13495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 1,2,3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" name="Google Shape;921;p40"/>
          <p:cNvSpPr txBox="1"/>
          <p:nvPr/>
        </p:nvSpPr>
        <p:spPr>
          <a:xfrm>
            <a:off x="1895059" y="3027674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Hit: 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" name="Google Shape;922;p40"/>
          <p:cNvSpPr/>
          <p:nvPr/>
        </p:nvSpPr>
        <p:spPr>
          <a:xfrm>
            <a:off x="8991600" y="1441380"/>
            <a:ext cx="5385672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Three pages</a:t>
            </a: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of physical memory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3" name="Google Shape;923;p40"/>
          <p:cNvSpPr txBox="1"/>
          <p:nvPr/>
        </p:nvSpPr>
        <p:spPr>
          <a:xfrm>
            <a:off x="6296512" y="2274515"/>
            <a:ext cx="114286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Metric:</a:t>
            </a:r>
            <a:b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Miss count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4" name="Google Shape;924;p40"/>
          <p:cNvSpPr txBox="1"/>
          <p:nvPr/>
        </p:nvSpPr>
        <p:spPr>
          <a:xfrm>
            <a:off x="7515329" y="2274515"/>
            <a:ext cx="2503314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5 total misses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4 compulsory misses </a:t>
            </a:r>
          </a:p>
          <a:p>
            <a:pPr algn="l" rtl="0"/>
            <a:endParaRPr lang="en-US" dirty="0">
              <a:solidFill>
                <a:schemeClr val="dk2"/>
              </a:solidFill>
              <a:latin typeface="Arial" panose="020B0604020202020204" pitchFamily="34" charset="0"/>
              <a:cs typeface="Arial" panose="020B0604020202020204" pitchFamily="34" charset="0"/>
              <a:sym typeface="Lustria"/>
            </a:endParaRPr>
          </a:p>
          <a:p>
            <a:pPr algn="l" rtl="0"/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cs typeface="Arial" panose="020B0604020202020204" pitchFamily="34" charset="0"/>
                <a:sym typeface="Lustria"/>
              </a:rPr>
              <a:t>In this example, same as OPT!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5" name="Google Shape;925;p40"/>
          <p:cNvSpPr/>
          <p:nvPr/>
        </p:nvSpPr>
        <p:spPr>
          <a:xfrm>
            <a:off x="4191001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26" name="Google Shape;926;p40"/>
          <p:cNvSpPr/>
          <p:nvPr/>
        </p:nvSpPr>
        <p:spPr>
          <a:xfrm>
            <a:off x="4572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27" name="Google Shape;927;p40"/>
          <p:cNvSpPr/>
          <p:nvPr/>
        </p:nvSpPr>
        <p:spPr>
          <a:xfrm>
            <a:off x="4953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28" name="Google Shape;928;p40"/>
          <p:cNvSpPr/>
          <p:nvPr/>
        </p:nvSpPr>
        <p:spPr>
          <a:xfrm>
            <a:off x="4191001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29" name="Google Shape;929;p40"/>
          <p:cNvSpPr/>
          <p:nvPr/>
        </p:nvSpPr>
        <p:spPr>
          <a:xfrm>
            <a:off x="4572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30" name="Google Shape;930;p40"/>
          <p:cNvSpPr/>
          <p:nvPr/>
        </p:nvSpPr>
        <p:spPr>
          <a:xfrm>
            <a:off x="4953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31" name="Google Shape;931;p40"/>
          <p:cNvSpPr txBox="1"/>
          <p:nvPr/>
        </p:nvSpPr>
        <p:spPr>
          <a:xfrm>
            <a:off x="1891470" y="4033464"/>
            <a:ext cx="219199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Miss:4, Replace:3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2" name="Google Shape;932;p40"/>
          <p:cNvSpPr/>
          <p:nvPr/>
        </p:nvSpPr>
        <p:spPr>
          <a:xfrm>
            <a:off x="4203701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33" name="Google Shape;933;p40"/>
          <p:cNvSpPr/>
          <p:nvPr/>
        </p:nvSpPr>
        <p:spPr>
          <a:xfrm>
            <a:off x="4584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34" name="Google Shape;934;p40"/>
          <p:cNvSpPr/>
          <p:nvPr/>
        </p:nvSpPr>
        <p:spPr>
          <a:xfrm>
            <a:off x="4965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35" name="Google Shape;935;p40"/>
          <p:cNvSpPr/>
          <p:nvPr/>
        </p:nvSpPr>
        <p:spPr>
          <a:xfrm>
            <a:off x="4191001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36" name="Google Shape;936;p40"/>
          <p:cNvSpPr/>
          <p:nvPr/>
        </p:nvSpPr>
        <p:spPr>
          <a:xfrm>
            <a:off x="4572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37" name="Google Shape;937;p40"/>
          <p:cNvSpPr/>
          <p:nvPr/>
        </p:nvSpPr>
        <p:spPr>
          <a:xfrm>
            <a:off x="4953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38" name="Google Shape;938;p40"/>
          <p:cNvSpPr/>
          <p:nvPr/>
        </p:nvSpPr>
        <p:spPr>
          <a:xfrm>
            <a:off x="4191001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39" name="Google Shape;939;p40"/>
          <p:cNvSpPr/>
          <p:nvPr/>
        </p:nvSpPr>
        <p:spPr>
          <a:xfrm>
            <a:off x="4572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40" name="Google Shape;940;p40"/>
          <p:cNvSpPr/>
          <p:nvPr/>
        </p:nvSpPr>
        <p:spPr>
          <a:xfrm>
            <a:off x="4953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41" name="Google Shape;941;p40"/>
          <p:cNvSpPr/>
          <p:nvPr/>
        </p:nvSpPr>
        <p:spPr>
          <a:xfrm>
            <a:off x="4191001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42" name="Google Shape;942;p40"/>
          <p:cNvSpPr/>
          <p:nvPr/>
        </p:nvSpPr>
        <p:spPr>
          <a:xfrm>
            <a:off x="4572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43" name="Google Shape;943;p40"/>
          <p:cNvSpPr/>
          <p:nvPr/>
        </p:nvSpPr>
        <p:spPr>
          <a:xfrm>
            <a:off x="4953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44" name="Google Shape;944;p40"/>
          <p:cNvSpPr txBox="1"/>
          <p:nvPr/>
        </p:nvSpPr>
        <p:spPr>
          <a:xfrm>
            <a:off x="2014939" y="5867399"/>
            <a:ext cx="217606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Miss:3, Replace:1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5" name="Google Shape;945;p40"/>
          <p:cNvSpPr/>
          <p:nvPr/>
        </p:nvSpPr>
        <p:spPr>
          <a:xfrm>
            <a:off x="4203701" y="589029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46" name="Google Shape;946;p40"/>
          <p:cNvSpPr/>
          <p:nvPr/>
        </p:nvSpPr>
        <p:spPr>
          <a:xfrm>
            <a:off x="4584700" y="589029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47" name="Google Shape;947;p40"/>
          <p:cNvSpPr/>
          <p:nvPr/>
        </p:nvSpPr>
        <p:spPr>
          <a:xfrm>
            <a:off x="4965700" y="589029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48" name="Google Shape;948;p40"/>
          <p:cNvSpPr txBox="1"/>
          <p:nvPr/>
        </p:nvSpPr>
        <p:spPr>
          <a:xfrm>
            <a:off x="1767644" y="4949654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 Hit: 4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9" name="Google Shape;949;p40"/>
          <p:cNvSpPr txBox="1"/>
          <p:nvPr/>
        </p:nvSpPr>
        <p:spPr>
          <a:xfrm>
            <a:off x="1876996" y="3509247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Hit: 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0" name="Google Shape;950;p40"/>
          <p:cNvSpPr txBox="1"/>
          <p:nvPr/>
        </p:nvSpPr>
        <p:spPr>
          <a:xfrm>
            <a:off x="1876996" y="4514018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Hit: 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1" name="Google Shape;951;p40"/>
          <p:cNvSpPr txBox="1"/>
          <p:nvPr/>
        </p:nvSpPr>
        <p:spPr>
          <a:xfrm>
            <a:off x="1767644" y="5436211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 Hit: 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2" name="Google Shape;952;p40"/>
          <p:cNvSpPr txBox="1"/>
          <p:nvPr/>
        </p:nvSpPr>
        <p:spPr>
          <a:xfrm>
            <a:off x="2034817" y="6371929"/>
            <a:ext cx="217606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	   Hit: 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3" name="Google Shape;953;p40"/>
          <p:cNvSpPr/>
          <p:nvPr/>
        </p:nvSpPr>
        <p:spPr>
          <a:xfrm>
            <a:off x="4223577" y="6394825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54" name="Google Shape;954;p40"/>
          <p:cNvSpPr/>
          <p:nvPr/>
        </p:nvSpPr>
        <p:spPr>
          <a:xfrm>
            <a:off x="4604577" y="6394825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55" name="Google Shape;955;p40"/>
          <p:cNvSpPr/>
          <p:nvPr/>
        </p:nvSpPr>
        <p:spPr>
          <a:xfrm>
            <a:off x="4985578" y="6394825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" grpId="0"/>
      <p:bldP spid="932" grpId="0" animBg="1"/>
      <p:bldP spid="933" grpId="0" animBg="1"/>
      <p:bldP spid="9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41"/>
          <p:cNvSpPr txBox="1">
            <a:spLocks noGrp="1"/>
          </p:cNvSpPr>
          <p:nvPr>
            <p:ph type="title"/>
          </p:nvPr>
        </p:nvSpPr>
        <p:spPr>
          <a:xfrm>
            <a:off x="1371601" y="132774"/>
            <a:ext cx="8515352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Page Replacement Comparison</a:t>
            </a:r>
            <a:endParaRPr dirty="0"/>
          </a:p>
        </p:txBody>
      </p:sp>
      <p:sp>
        <p:nvSpPr>
          <p:cNvPr id="961" name="Google Shape;961;p41"/>
          <p:cNvSpPr txBox="1">
            <a:spLocks noGrp="1"/>
          </p:cNvSpPr>
          <p:nvPr>
            <p:ph type="body" idx="1"/>
          </p:nvPr>
        </p:nvSpPr>
        <p:spPr>
          <a:xfrm>
            <a:off x="886692" y="1752601"/>
            <a:ext cx="10113818" cy="4842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dirty="0"/>
              <a:t>Add more physical memory, what happens to performance?</a:t>
            </a:r>
            <a:endParaRPr sz="3200" dirty="0"/>
          </a:p>
          <a:p>
            <a:pPr marL="433341" lvl="1" indent="-221433">
              <a:buSzPts val="2400"/>
            </a:pPr>
            <a:r>
              <a:rPr lang="en-US" sz="2800" dirty="0"/>
              <a:t>LRU, OPT: Add more memory, guaranteed to have fewer (or same number of) page faults</a:t>
            </a:r>
            <a:endParaRPr sz="2800" dirty="0"/>
          </a:p>
          <a:p>
            <a:pPr marL="645250" lvl="2" indent="-211908">
              <a:buClr>
                <a:schemeClr val="dk2"/>
              </a:buClr>
              <a:buSzPts val="2400"/>
            </a:pPr>
            <a:r>
              <a:rPr lang="en-US" sz="2800" dirty="0"/>
              <a:t>Smaller memory sizes are guaranteed to contain a subset of larger memory sizes</a:t>
            </a:r>
            <a:endParaRPr sz="2400" dirty="0"/>
          </a:p>
          <a:p>
            <a:pPr marL="645250" lvl="2" indent="-211908">
              <a:buClr>
                <a:srgbClr val="333333"/>
              </a:buClr>
              <a:buSzPts val="2400"/>
            </a:pPr>
            <a:r>
              <a:rPr lang="en-US" sz="2800" dirty="0">
                <a:solidFill>
                  <a:srgbClr val="C00000"/>
                </a:solidFill>
              </a:rPr>
              <a:t>Stack property:</a:t>
            </a:r>
            <a:r>
              <a:rPr lang="en-US" sz="2800" dirty="0">
                <a:solidFill>
                  <a:srgbClr val="333333"/>
                </a:solidFill>
              </a:rPr>
              <a:t> smaller cache a subset of bigger cache</a:t>
            </a:r>
            <a:endParaRPr sz="2400" dirty="0"/>
          </a:p>
          <a:p>
            <a:pPr marL="645250" lvl="2" indent="-59515">
              <a:buClr>
                <a:schemeClr val="dk2"/>
              </a:buClr>
              <a:buSzPts val="2400"/>
              <a:buNone/>
            </a:pPr>
            <a:endParaRPr sz="2800" dirty="0">
              <a:solidFill>
                <a:srgbClr val="333333"/>
              </a:solidFill>
            </a:endParaRPr>
          </a:p>
          <a:p>
            <a:pPr marL="433341" lvl="1" indent="-221433">
              <a:buSzPts val="2400"/>
            </a:pPr>
            <a:r>
              <a:rPr lang="en-US" sz="2800" dirty="0"/>
              <a:t>FIFO: Add more memory, usually have fewer page faults</a:t>
            </a:r>
            <a:endParaRPr sz="2800" dirty="0"/>
          </a:p>
          <a:p>
            <a:pPr marL="645250" lvl="2" indent="-211908">
              <a:buClr>
                <a:schemeClr val="dk2"/>
              </a:buClr>
              <a:buSzPts val="2400"/>
            </a:pPr>
            <a:r>
              <a:rPr lang="en-US" sz="2800" dirty="0" err="1"/>
              <a:t>Belady’s</a:t>
            </a:r>
            <a:r>
              <a:rPr lang="en-US" sz="2800" dirty="0"/>
              <a:t> anomaly: but there are cases where we have </a:t>
            </a:r>
            <a:r>
              <a:rPr lang="en-US" sz="2800" dirty="0">
                <a:solidFill>
                  <a:schemeClr val="hlink"/>
                </a:solidFill>
              </a:rPr>
              <a:t>more</a:t>
            </a:r>
            <a:r>
              <a:rPr lang="en-US" sz="2800" dirty="0"/>
              <a:t> page faults!</a:t>
            </a:r>
            <a:endParaRPr sz="2400" dirty="0"/>
          </a:p>
          <a:p>
            <a:pPr marL="433341" lvl="1" indent="-116662">
              <a:buSzPts val="1650"/>
              <a:buNone/>
            </a:pP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42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Fifo Performance may Decrease!</a:t>
            </a:r>
            <a:endParaRPr sz="46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7" name="Google Shape;967;p42"/>
          <p:cNvSpPr txBox="1"/>
          <p:nvPr/>
        </p:nvSpPr>
        <p:spPr>
          <a:xfrm>
            <a:off x="2052819" y="1676400"/>
            <a:ext cx="8005582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4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Consider access stream: </a:t>
            </a:r>
            <a:r>
              <a:rPr lang="en-US" sz="24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1, 2, 3, 4, 1, 2, 5, 1, 2, 3, 4, 5 </a:t>
            </a:r>
            <a:endParaRPr sz="2400" dirty="0"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algn="l" rtl="0"/>
            <a:endParaRPr sz="2400" dirty="0"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algn="l" rtl="0"/>
            <a:r>
              <a:rPr lang="en-US" sz="24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Consider physical memory size: 3 pages vs. 4 pages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sz="2400" dirty="0"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algn="l" rtl="0"/>
            <a:r>
              <a:rPr lang="en-US" sz="24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How many misses with FIFO?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8" name="Google Shape;968;p42"/>
          <p:cNvSpPr/>
          <p:nvPr/>
        </p:nvSpPr>
        <p:spPr>
          <a:xfrm>
            <a:off x="3429000" y="4113431"/>
            <a:ext cx="45720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3 pages: 9 misses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4 pages: 10 misses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43"/>
          <p:cNvSpPr txBox="1">
            <a:spLocks noGrp="1"/>
          </p:cNvSpPr>
          <p:nvPr>
            <p:ph type="title"/>
          </p:nvPr>
        </p:nvSpPr>
        <p:spPr>
          <a:xfrm>
            <a:off x="1122217" y="152399"/>
            <a:ext cx="10390909" cy="12831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Problems with LRU-based Replacement</a:t>
            </a:r>
            <a:endParaRPr dirty="0"/>
          </a:p>
        </p:txBody>
      </p:sp>
      <p:sp>
        <p:nvSpPr>
          <p:cNvPr id="974" name="Google Shape;974;p43"/>
          <p:cNvSpPr txBox="1">
            <a:spLocks noGrp="1"/>
          </p:cNvSpPr>
          <p:nvPr>
            <p:ph type="body" idx="1"/>
          </p:nvPr>
        </p:nvSpPr>
        <p:spPr>
          <a:xfrm>
            <a:off x="1122217" y="1524001"/>
            <a:ext cx="10016838" cy="518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3200" dirty="0"/>
              <a:t>LRU does not consider frequency of accesses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2800" dirty="0"/>
              <a:t>Is a page accessed </a:t>
            </a:r>
            <a:r>
              <a:rPr lang="en-US" sz="2800" b="1" dirty="0"/>
              <a:t>once</a:t>
            </a:r>
            <a:r>
              <a:rPr lang="en-US" sz="2800" dirty="0"/>
              <a:t> in the past equal to one accessed </a:t>
            </a:r>
            <a:r>
              <a:rPr lang="en-US" sz="2800" b="1" dirty="0"/>
              <a:t>N</a:t>
            </a:r>
            <a:r>
              <a:rPr lang="en-US" sz="2800" dirty="0"/>
              <a:t> times?</a:t>
            </a:r>
            <a:endParaRPr sz="3200" dirty="0"/>
          </a:p>
          <a:p>
            <a:pPr marL="433341" lvl="1" indent="-221433">
              <a:buSzPts val="2200"/>
            </a:pPr>
            <a:r>
              <a:rPr lang="en-US" sz="2800" dirty="0"/>
              <a:t>Common workload problem:</a:t>
            </a:r>
            <a:endParaRPr sz="3200" dirty="0"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2400" dirty="0"/>
              <a:t>Scan (sequential read, never used again) one large data region flushes memory</a:t>
            </a:r>
            <a:endParaRPr sz="2800" dirty="0"/>
          </a:p>
          <a:p>
            <a:pPr marL="0" indent="0">
              <a:buClr>
                <a:schemeClr val="dk2"/>
              </a:buClr>
              <a:buSzPts val="2800"/>
              <a:buNone/>
            </a:pPr>
            <a:r>
              <a:rPr lang="en-US" sz="3600" dirty="0"/>
              <a:t>Solution: Track frequency of accesses to page</a:t>
            </a:r>
            <a:endParaRPr sz="3600" dirty="0"/>
          </a:p>
          <a:p>
            <a:pPr marL="0" indent="0">
              <a:buClr>
                <a:schemeClr val="dk2"/>
              </a:buClr>
              <a:buSzPts val="2400"/>
              <a:buNone/>
            </a:pPr>
            <a:r>
              <a:rPr lang="en-US" sz="3200" dirty="0"/>
              <a:t>Pure LFU (Least-frequently-used) replacement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2800" dirty="0"/>
              <a:t>Problem: LFU can never forget pages from the far past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4"/>
          <p:cNvSpPr txBox="1">
            <a:spLocks noGrp="1"/>
          </p:cNvSpPr>
          <p:nvPr>
            <p:ph type="title"/>
          </p:nvPr>
        </p:nvSpPr>
        <p:spPr>
          <a:xfrm>
            <a:off x="1233055" y="146628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Implementing LRU</a:t>
            </a:r>
            <a:endParaRPr dirty="0"/>
          </a:p>
        </p:txBody>
      </p:sp>
      <p:sp>
        <p:nvSpPr>
          <p:cNvPr id="980" name="Google Shape;980;p44"/>
          <p:cNvSpPr txBox="1">
            <a:spLocks noGrp="1"/>
          </p:cNvSpPr>
          <p:nvPr>
            <p:ph type="body" idx="1"/>
          </p:nvPr>
        </p:nvSpPr>
        <p:spPr>
          <a:xfrm>
            <a:off x="928255" y="1260768"/>
            <a:ext cx="10903527" cy="558338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dirty="0"/>
              <a:t>Perfect LRU on Software</a:t>
            </a:r>
            <a:endParaRPr sz="3200" dirty="0"/>
          </a:p>
          <a:p>
            <a:pPr marL="433341" lvl="1" indent="-221433">
              <a:buSzPts val="2000"/>
            </a:pPr>
            <a:r>
              <a:rPr lang="en-US" dirty="0"/>
              <a:t>OS maintains ordered list of physical pages by reference time</a:t>
            </a:r>
            <a:endParaRPr sz="2800" dirty="0"/>
          </a:p>
          <a:p>
            <a:pPr marL="433341" lvl="1" indent="-221433">
              <a:buSzPts val="2000"/>
            </a:pPr>
            <a:r>
              <a:rPr lang="en-US" dirty="0"/>
              <a:t>When page is referenced: Move page to front of list</a:t>
            </a:r>
            <a:endParaRPr sz="2800" dirty="0"/>
          </a:p>
          <a:p>
            <a:pPr marL="433341" lvl="1" indent="-221433">
              <a:buSzPts val="2000"/>
            </a:pPr>
            <a:r>
              <a:rPr lang="en-US" dirty="0"/>
              <a:t>When need victim: Pick page at back of list</a:t>
            </a:r>
            <a:endParaRPr sz="2800" dirty="0"/>
          </a:p>
          <a:p>
            <a:pPr marL="433341" lvl="1" indent="-221433">
              <a:buSzPts val="2000"/>
            </a:pPr>
            <a:r>
              <a:rPr lang="en-US" dirty="0"/>
              <a:t>Trade-off: Slow on memory reference, fast on replacement</a:t>
            </a:r>
            <a:endParaRPr sz="2800"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dirty="0"/>
              <a:t>Perfect LRU on Hardware</a:t>
            </a:r>
            <a:endParaRPr sz="3200" dirty="0"/>
          </a:p>
          <a:p>
            <a:pPr marL="433341" lvl="1" indent="-221433">
              <a:buSzPts val="2000"/>
            </a:pPr>
            <a:r>
              <a:rPr lang="en-US" dirty="0"/>
              <a:t>Associate timestamp with each page (e.g., PTE)</a:t>
            </a:r>
            <a:endParaRPr sz="2800" dirty="0"/>
          </a:p>
          <a:p>
            <a:pPr marL="433341" lvl="1" indent="-221433">
              <a:buSzPts val="2000"/>
            </a:pPr>
            <a:r>
              <a:rPr lang="en-US" dirty="0"/>
              <a:t>When page is referenced: Associate current system timestamp with page</a:t>
            </a:r>
            <a:endParaRPr lang="en-US" sz="2800" dirty="0"/>
          </a:p>
          <a:p>
            <a:pPr marL="433341" lvl="1" indent="-221433">
              <a:buSzPts val="2000"/>
            </a:pPr>
            <a:r>
              <a:rPr lang="en-US" dirty="0"/>
              <a:t>When need victim: Scan through PTEs to find oldest timestamp</a:t>
            </a:r>
            <a:endParaRPr lang="en-US" sz="2800" dirty="0"/>
          </a:p>
          <a:p>
            <a:pPr marL="433341" lvl="1" indent="-221433">
              <a:buSzPts val="2000"/>
            </a:pPr>
            <a:r>
              <a:rPr lang="en-US" dirty="0"/>
              <a:t>Trade-off: Fast on memory reference, slow on replacement (especially as size of memory grows)</a:t>
            </a:r>
            <a:endParaRPr sz="2800"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dirty="0"/>
              <a:t>In practice, do not implement Perfect LRU</a:t>
            </a:r>
            <a:endParaRPr sz="3200" dirty="0"/>
          </a:p>
          <a:p>
            <a:pPr marL="433341" lvl="1" indent="-221433">
              <a:buSzPts val="2000"/>
            </a:pPr>
            <a:r>
              <a:rPr lang="en-US" dirty="0"/>
              <a:t>LRU is an approximation anyway, so approximate more</a:t>
            </a:r>
            <a:endParaRPr sz="2800" dirty="0"/>
          </a:p>
          <a:p>
            <a:pPr marL="433341" lvl="1" indent="-221433">
              <a:buSzPts val="2000"/>
            </a:pPr>
            <a:r>
              <a:rPr lang="en-US" dirty="0"/>
              <a:t>Goal: Find an old page, but not necessarily the oldest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45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Clock Algorithm</a:t>
            </a:r>
            <a:endParaRPr/>
          </a:p>
        </p:txBody>
      </p:sp>
      <p:sp>
        <p:nvSpPr>
          <p:cNvPr id="986" name="Google Shape;986;p45"/>
          <p:cNvSpPr txBox="1">
            <a:spLocks noGrp="1"/>
          </p:cNvSpPr>
          <p:nvPr>
            <p:ph type="body" idx="1"/>
          </p:nvPr>
        </p:nvSpPr>
        <p:spPr>
          <a:xfrm>
            <a:off x="928255" y="1537852"/>
            <a:ext cx="10335490" cy="49183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3200" dirty="0"/>
              <a:t>Hardware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2800" dirty="0"/>
              <a:t>Keep </a:t>
            </a:r>
            <a:r>
              <a:rPr lang="en-US" sz="2800" dirty="0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800" dirty="0"/>
              <a:t> (or </a:t>
            </a:r>
            <a:r>
              <a:rPr lang="en-US" sz="2800" dirty="0">
                <a:latin typeface="Courier"/>
                <a:ea typeface="Courier"/>
                <a:cs typeface="Courier"/>
                <a:sym typeface="Courier"/>
              </a:rPr>
              <a:t>reference</a:t>
            </a:r>
            <a:r>
              <a:rPr lang="en-US" sz="2800" dirty="0"/>
              <a:t>) bit for each page frame</a:t>
            </a:r>
            <a:endParaRPr sz="3200" dirty="0"/>
          </a:p>
          <a:p>
            <a:pPr marL="433341" lvl="1" indent="-221433">
              <a:buSzPts val="2000"/>
            </a:pPr>
            <a:r>
              <a:rPr lang="en-US" sz="2800" dirty="0"/>
              <a:t>When page is referenced: set </a:t>
            </a:r>
            <a:r>
              <a:rPr lang="en-US" sz="2800" dirty="0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800" dirty="0"/>
              <a:t> bit</a:t>
            </a:r>
            <a:endParaRPr sz="3200"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3200" dirty="0"/>
              <a:t>Operating System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2800" dirty="0"/>
              <a:t>Page replacement: Look for page with </a:t>
            </a:r>
            <a:r>
              <a:rPr lang="en-US" sz="2800" dirty="0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800" dirty="0"/>
              <a:t> bit cleared </a:t>
            </a:r>
            <a:br>
              <a:rPr lang="en-US" sz="2800" dirty="0"/>
            </a:br>
            <a:r>
              <a:rPr lang="en-US" sz="2800" dirty="0"/>
              <a:t>(has not been referenced for a while)</a:t>
            </a:r>
            <a:endParaRPr sz="3200" dirty="0"/>
          </a:p>
          <a:p>
            <a:pPr marL="433341" lvl="1" indent="-221433">
              <a:buSzPts val="2000"/>
            </a:pPr>
            <a:r>
              <a:rPr lang="en-US" sz="2800" dirty="0"/>
              <a:t>Implementation:</a:t>
            </a:r>
            <a:endParaRPr sz="3200" dirty="0"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2400" dirty="0"/>
              <a:t>Keep pointer to last examined page frame (“clock hand”)</a:t>
            </a:r>
            <a:endParaRPr sz="2800" dirty="0"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2400" dirty="0"/>
              <a:t>Traverse pages in circular fashion (like a clock)</a:t>
            </a:r>
            <a:endParaRPr sz="2800" dirty="0"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2400" dirty="0"/>
              <a:t>Clear </a:t>
            </a:r>
            <a:r>
              <a:rPr lang="en-US" sz="2400" dirty="0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400" dirty="0"/>
              <a:t> bits as you search</a:t>
            </a:r>
            <a:endParaRPr sz="2800" dirty="0"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2400" dirty="0"/>
              <a:t>Stop when find page with already cleared </a:t>
            </a:r>
            <a:r>
              <a:rPr lang="en-US" sz="2400" dirty="0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400" dirty="0">
                <a:latin typeface="Arial" panose="020B0604020202020204" pitchFamily="34" charset="0"/>
                <a:ea typeface="Courier"/>
                <a:cs typeface="Arial" panose="020B0604020202020204" pitchFamily="34" charset="0"/>
                <a:sym typeface="Courier"/>
              </a:rPr>
              <a:t> </a:t>
            </a:r>
            <a:r>
              <a:rPr lang="en-US" sz="2400" dirty="0"/>
              <a:t>bit, replace this page</a:t>
            </a:r>
            <a:endParaRPr sz="2800" dirty="0"/>
          </a:p>
          <a:p>
            <a:pPr marL="645250" lvl="2" indent="-97613">
              <a:buClr>
                <a:schemeClr val="dk2"/>
              </a:buClr>
              <a:buSzPts val="1800"/>
              <a:buNone/>
            </a:pPr>
            <a:endParaRPr sz="2400" dirty="0"/>
          </a:p>
          <a:p>
            <a:pPr marL="645250" lvl="2" indent="-97613">
              <a:buClr>
                <a:schemeClr val="dk2"/>
              </a:buClr>
              <a:buSzPts val="1800"/>
              <a:buNone/>
            </a:pP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9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Virtual Memory Mechanisms</a:t>
            </a:r>
            <a:endParaRPr/>
          </a:p>
        </p:txBody>
      </p:sp>
      <p:sp>
        <p:nvSpPr>
          <p:cNvPr id="449" name="Google Shape;449;p19"/>
          <p:cNvSpPr txBox="1">
            <a:spLocks noGrp="1"/>
          </p:cNvSpPr>
          <p:nvPr>
            <p:ph type="body" idx="1"/>
          </p:nvPr>
        </p:nvSpPr>
        <p:spPr>
          <a:xfrm>
            <a:off x="1302327" y="1524001"/>
            <a:ext cx="9670473" cy="518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buClr>
                <a:schemeClr val="dk2"/>
              </a:buClr>
              <a:buSzPct val="100000"/>
              <a:buNone/>
            </a:pPr>
            <a:r>
              <a:rPr lang="en-US" sz="3200" dirty="0"/>
              <a:t>If </a:t>
            </a:r>
            <a:r>
              <a:rPr lang="en-US" sz="3200" dirty="0">
                <a:solidFill>
                  <a:schemeClr val="dk1"/>
                </a:solidFill>
              </a:rPr>
              <a:t>page fault </a:t>
            </a:r>
            <a:r>
              <a:rPr lang="en-US" sz="3200" dirty="0"/>
              <a:t>(i.e., </a:t>
            </a:r>
            <a:r>
              <a:rPr lang="en-US" sz="3200" dirty="0">
                <a:latin typeface="Courier"/>
                <a:ea typeface="Courier"/>
                <a:cs typeface="Courier"/>
                <a:sym typeface="Courier"/>
              </a:rPr>
              <a:t>present</a:t>
            </a:r>
            <a:r>
              <a:rPr lang="en-US" sz="3200" dirty="0"/>
              <a:t> bit is cleared)</a:t>
            </a:r>
            <a:endParaRPr sz="3600" dirty="0"/>
          </a:p>
          <a:p>
            <a:pPr marL="433341" lvl="1" indent="-221433">
              <a:buSzPct val="100000"/>
            </a:pPr>
            <a:r>
              <a:rPr lang="en-US" sz="2800" dirty="0"/>
              <a:t>Trap into OS (not handled by hardware. Why?)</a:t>
            </a:r>
            <a:endParaRPr sz="3200" dirty="0"/>
          </a:p>
          <a:p>
            <a:pPr marL="433341" lvl="1" indent="-221433">
              <a:buSzPct val="100000"/>
            </a:pPr>
            <a:r>
              <a:rPr lang="en-US" sz="2800" dirty="0"/>
              <a:t>OS selects victim page in memory to replace</a:t>
            </a:r>
            <a:endParaRPr sz="3200" dirty="0"/>
          </a:p>
          <a:p>
            <a:pPr marL="188050" lvl="1" indent="-211908">
              <a:buClr>
                <a:schemeClr val="dk2"/>
              </a:buClr>
              <a:buSzPct val="100000"/>
            </a:pPr>
            <a:r>
              <a:rPr lang="en-US" sz="2800" dirty="0"/>
              <a:t>Write victim page out to disk if modified. Add </a:t>
            </a:r>
            <a:r>
              <a:rPr lang="en-US" sz="2800" dirty="0">
                <a:latin typeface="Courier"/>
                <a:ea typeface="Courier"/>
                <a:cs typeface="Courier"/>
                <a:sym typeface="Courier"/>
              </a:rPr>
              <a:t>modified (“dirty”)</a:t>
            </a:r>
            <a:r>
              <a:rPr lang="en-US" sz="2800" dirty="0"/>
              <a:t> bit to PTE</a:t>
            </a:r>
            <a:endParaRPr sz="3200" dirty="0"/>
          </a:p>
          <a:p>
            <a:pPr marL="433341" lvl="1" indent="-221433">
              <a:buSzPct val="100000"/>
            </a:pPr>
            <a:r>
              <a:rPr lang="en-US" sz="2800" dirty="0"/>
              <a:t>OS reads referenced page from disk into memory</a:t>
            </a:r>
            <a:endParaRPr sz="3200" dirty="0"/>
          </a:p>
          <a:p>
            <a:pPr marL="433341" lvl="1" indent="-221433">
              <a:buSzPct val="100000"/>
            </a:pPr>
            <a:r>
              <a:rPr lang="en-US" sz="2800" dirty="0"/>
              <a:t>Page table is updated, </a:t>
            </a:r>
            <a:r>
              <a:rPr lang="en-US" sz="2800" dirty="0">
                <a:latin typeface="Courier"/>
                <a:ea typeface="Courier"/>
                <a:cs typeface="Courier"/>
                <a:sym typeface="Courier"/>
              </a:rPr>
              <a:t>present</a:t>
            </a:r>
            <a:r>
              <a:rPr lang="en-US" sz="2800" dirty="0"/>
              <a:t> bit is set</a:t>
            </a:r>
            <a:endParaRPr sz="3200" dirty="0"/>
          </a:p>
          <a:p>
            <a:pPr marL="433341" lvl="1" indent="-221433">
              <a:buSzPct val="100000"/>
            </a:pPr>
            <a:r>
              <a:rPr lang="en-US" sz="2800" dirty="0"/>
              <a:t>Process continues execution</a:t>
            </a:r>
            <a:endParaRPr sz="3200" dirty="0"/>
          </a:p>
          <a:p>
            <a:pPr marL="211908" indent="-211908">
              <a:buClr>
                <a:schemeClr val="dk2"/>
              </a:buClr>
              <a:buSzPct val="100000"/>
              <a:buNone/>
            </a:pPr>
            <a:r>
              <a:rPr lang="en-US" sz="3600" dirty="0"/>
              <a:t>What should scheduler do?</a:t>
            </a: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46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Clock: </a:t>
            </a:r>
            <a:b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Look For a Page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2" name="Google Shape;992;p46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93" name="Google Shape;993;p46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94" name="Google Shape;994;p46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95" name="Google Shape;995;p46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96" name="Google Shape;996;p46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97" name="Google Shape;997;p46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Physical Mem: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8" name="Google Shape;998;p46"/>
          <p:cNvSpPr/>
          <p:nvPr/>
        </p:nvSpPr>
        <p:spPr>
          <a:xfrm>
            <a:off x="4313580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9" name="Google Shape;999;p46"/>
          <p:cNvSpPr/>
          <p:nvPr/>
        </p:nvSpPr>
        <p:spPr>
          <a:xfrm>
            <a:off x="5206550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0" name="Google Shape;1000;p46"/>
          <p:cNvSpPr/>
          <p:nvPr/>
        </p:nvSpPr>
        <p:spPr>
          <a:xfrm>
            <a:off x="609951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1" name="Google Shape;1001;p46"/>
          <p:cNvSpPr/>
          <p:nvPr/>
        </p:nvSpPr>
        <p:spPr>
          <a:xfrm>
            <a:off x="6992487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2" name="Google Shape;1002;p46"/>
          <p:cNvSpPr/>
          <p:nvPr/>
        </p:nvSpPr>
        <p:spPr>
          <a:xfrm>
            <a:off x="4092848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clock hand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3" name="Google Shape;1003;p46"/>
          <p:cNvCxnSpPr/>
          <p:nvPr/>
        </p:nvCxnSpPr>
        <p:spPr>
          <a:xfrm rot="10800000" flipH="1">
            <a:off x="4710325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47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Clock: </a:t>
            </a:r>
            <a:b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Look For a Page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9" name="Google Shape;1009;p47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10" name="Google Shape;1010;p47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11" name="Google Shape;1011;p47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12" name="Google Shape;1012;p47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13" name="Google Shape;1013;p47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14" name="Google Shape;1014;p47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Physical Mem: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5" name="Google Shape;1015;p47"/>
          <p:cNvSpPr/>
          <p:nvPr/>
        </p:nvSpPr>
        <p:spPr>
          <a:xfrm>
            <a:off x="431358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6" name="Google Shape;1016;p47"/>
          <p:cNvSpPr/>
          <p:nvPr/>
        </p:nvSpPr>
        <p:spPr>
          <a:xfrm>
            <a:off x="5206550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7" name="Google Shape;1017;p47"/>
          <p:cNvSpPr/>
          <p:nvPr/>
        </p:nvSpPr>
        <p:spPr>
          <a:xfrm>
            <a:off x="609951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8" name="Google Shape;1018;p47"/>
          <p:cNvSpPr/>
          <p:nvPr/>
        </p:nvSpPr>
        <p:spPr>
          <a:xfrm>
            <a:off x="6992487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9" name="Google Shape;1019;p47"/>
          <p:cNvSpPr/>
          <p:nvPr/>
        </p:nvSpPr>
        <p:spPr>
          <a:xfrm>
            <a:off x="4985817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clock hand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0" name="Google Shape;1020;p47"/>
          <p:cNvCxnSpPr/>
          <p:nvPr/>
        </p:nvCxnSpPr>
        <p:spPr>
          <a:xfrm rot="10800000" flipH="1">
            <a:off x="5603294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48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Clock: </a:t>
            </a:r>
            <a:b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Look For a Page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6" name="Google Shape;1026;p48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27" name="Google Shape;1027;p48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28" name="Google Shape;1028;p48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29" name="Google Shape;1029;p48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30" name="Google Shape;1030;p48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31" name="Google Shape;1031;p48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Physical Mem: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2" name="Google Shape;1032;p48"/>
          <p:cNvSpPr/>
          <p:nvPr/>
        </p:nvSpPr>
        <p:spPr>
          <a:xfrm>
            <a:off x="431358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3" name="Google Shape;1033;p48"/>
          <p:cNvSpPr/>
          <p:nvPr/>
        </p:nvSpPr>
        <p:spPr>
          <a:xfrm>
            <a:off x="520655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4" name="Google Shape;1034;p48"/>
          <p:cNvSpPr/>
          <p:nvPr/>
        </p:nvSpPr>
        <p:spPr>
          <a:xfrm>
            <a:off x="609951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5" name="Google Shape;1035;p48"/>
          <p:cNvSpPr/>
          <p:nvPr/>
        </p:nvSpPr>
        <p:spPr>
          <a:xfrm>
            <a:off x="6992487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6" name="Google Shape;1036;p48"/>
          <p:cNvSpPr/>
          <p:nvPr/>
        </p:nvSpPr>
        <p:spPr>
          <a:xfrm>
            <a:off x="5878786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clock hand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7" name="Google Shape;1037;p48"/>
          <p:cNvCxnSpPr/>
          <p:nvPr/>
        </p:nvCxnSpPr>
        <p:spPr>
          <a:xfrm rot="10800000" flipH="1">
            <a:off x="6496263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49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Clock: </a:t>
            </a:r>
            <a:b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Look For a Page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3" name="Google Shape;1043;p49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44" name="Google Shape;1044;p49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45" name="Google Shape;1045;p49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 b="1" dirty="0">
                <a:solidFill>
                  <a:srgbClr val="E8A4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3600" dirty="0"/>
          </a:p>
        </p:txBody>
      </p:sp>
      <p:sp>
        <p:nvSpPr>
          <p:cNvPr id="1046" name="Google Shape;1046;p49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47" name="Google Shape;1047;p49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48" name="Google Shape;1048;p49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Physical Mem: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9" name="Google Shape;1049;p49"/>
          <p:cNvSpPr/>
          <p:nvPr/>
        </p:nvSpPr>
        <p:spPr>
          <a:xfrm>
            <a:off x="431358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0" name="Google Shape;1050;p49"/>
          <p:cNvSpPr/>
          <p:nvPr/>
        </p:nvSpPr>
        <p:spPr>
          <a:xfrm>
            <a:off x="520655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1" name="Google Shape;1051;p49"/>
          <p:cNvSpPr/>
          <p:nvPr/>
        </p:nvSpPr>
        <p:spPr>
          <a:xfrm>
            <a:off x="609951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2" name="Google Shape;1052;p49"/>
          <p:cNvSpPr/>
          <p:nvPr/>
        </p:nvSpPr>
        <p:spPr>
          <a:xfrm>
            <a:off x="6992487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3" name="Google Shape;1053;p49"/>
          <p:cNvSpPr/>
          <p:nvPr/>
        </p:nvSpPr>
        <p:spPr>
          <a:xfrm>
            <a:off x="5878786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clock hand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54" name="Google Shape;1054;p49"/>
          <p:cNvCxnSpPr/>
          <p:nvPr/>
        </p:nvCxnSpPr>
        <p:spPr>
          <a:xfrm rot="10800000" flipH="1">
            <a:off x="6496263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055" name="Google Shape;1055;p49"/>
          <p:cNvSpPr/>
          <p:nvPr/>
        </p:nvSpPr>
        <p:spPr>
          <a:xfrm>
            <a:off x="2362200" y="4343418"/>
            <a:ext cx="7586118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evict </a:t>
            </a:r>
            <a:r>
              <a:rPr lang="en-US" sz="2500" b="1" dirty="0">
                <a:solidFill>
                  <a:srgbClr val="E8A43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page 2</a:t>
            </a:r>
            <a:r>
              <a:rPr lang="en-US" sz="25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because it has not been recently used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50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Clock: </a:t>
            </a:r>
            <a:b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Look For a Page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1" name="Google Shape;1061;p50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62" name="Google Shape;1062;p50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63" name="Google Shape;1063;p50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64" name="Google Shape;1064;p50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65" name="Google Shape;1065;p50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66" name="Google Shape;1066;p50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Physical Mem: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7" name="Google Shape;1067;p50"/>
          <p:cNvSpPr/>
          <p:nvPr/>
        </p:nvSpPr>
        <p:spPr>
          <a:xfrm>
            <a:off x="431358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8" name="Google Shape;1068;p50"/>
          <p:cNvSpPr/>
          <p:nvPr/>
        </p:nvSpPr>
        <p:spPr>
          <a:xfrm>
            <a:off x="520655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9" name="Google Shape;1069;p50"/>
          <p:cNvSpPr/>
          <p:nvPr/>
        </p:nvSpPr>
        <p:spPr>
          <a:xfrm>
            <a:off x="609951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0" name="Google Shape;1070;p50"/>
          <p:cNvSpPr/>
          <p:nvPr/>
        </p:nvSpPr>
        <p:spPr>
          <a:xfrm>
            <a:off x="6992487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1" name="Google Shape;1071;p50"/>
          <p:cNvSpPr/>
          <p:nvPr/>
        </p:nvSpPr>
        <p:spPr>
          <a:xfrm>
            <a:off x="5878786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clock hand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2" name="Google Shape;1072;p50"/>
          <p:cNvCxnSpPr/>
          <p:nvPr/>
        </p:nvCxnSpPr>
        <p:spPr>
          <a:xfrm rot="10800000" flipH="1">
            <a:off x="6496263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073" name="Google Shape;1073;p50"/>
          <p:cNvSpPr/>
          <p:nvPr/>
        </p:nvSpPr>
        <p:spPr>
          <a:xfrm>
            <a:off x="4343399" y="4724418"/>
            <a:ext cx="3747655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 b="1" dirty="0">
                <a:solidFill>
                  <a:srgbClr val="E8A43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page 0</a:t>
            </a:r>
            <a:r>
              <a:rPr lang="en-US" sz="25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is accessed…</a:t>
            </a:r>
            <a:endParaRPr sz="2500" dirty="0"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51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Clock: </a:t>
            </a:r>
            <a:b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Look For a Page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9" name="Google Shape;1079;p51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 b="1">
                <a:solidFill>
                  <a:srgbClr val="E8A4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3600"/>
          </a:p>
        </p:txBody>
      </p:sp>
      <p:sp>
        <p:nvSpPr>
          <p:cNvPr id="1080" name="Google Shape;1080;p51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81" name="Google Shape;1081;p51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82" name="Google Shape;1082;p51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83" name="Google Shape;1083;p51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84" name="Google Shape;1084;p51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Physical Mem: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5" name="Google Shape;1085;p51"/>
          <p:cNvSpPr/>
          <p:nvPr/>
        </p:nvSpPr>
        <p:spPr>
          <a:xfrm>
            <a:off x="4313580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6" name="Google Shape;1086;p51"/>
          <p:cNvSpPr/>
          <p:nvPr/>
        </p:nvSpPr>
        <p:spPr>
          <a:xfrm>
            <a:off x="520655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7" name="Google Shape;1087;p51"/>
          <p:cNvSpPr/>
          <p:nvPr/>
        </p:nvSpPr>
        <p:spPr>
          <a:xfrm>
            <a:off x="609951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8" name="Google Shape;1088;p51"/>
          <p:cNvSpPr/>
          <p:nvPr/>
        </p:nvSpPr>
        <p:spPr>
          <a:xfrm>
            <a:off x="6992487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9" name="Google Shape;1089;p51"/>
          <p:cNvSpPr/>
          <p:nvPr/>
        </p:nvSpPr>
        <p:spPr>
          <a:xfrm>
            <a:off x="5878786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clock hand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0" name="Google Shape;1090;p51"/>
          <p:cNvCxnSpPr/>
          <p:nvPr/>
        </p:nvCxnSpPr>
        <p:spPr>
          <a:xfrm rot="10800000" flipH="1">
            <a:off x="6496263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52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Clock: </a:t>
            </a:r>
            <a:b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Look For a Page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6" name="Google Shape;1096;p52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97" name="Google Shape;1097;p52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98" name="Google Shape;1098;p52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99" name="Google Shape;1099;p52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00" name="Google Shape;1100;p52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01" name="Google Shape;1101;p52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Physical Mem: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2" name="Google Shape;1102;p52"/>
          <p:cNvSpPr/>
          <p:nvPr/>
        </p:nvSpPr>
        <p:spPr>
          <a:xfrm>
            <a:off x="4313580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3" name="Google Shape;1103;p52"/>
          <p:cNvSpPr/>
          <p:nvPr/>
        </p:nvSpPr>
        <p:spPr>
          <a:xfrm>
            <a:off x="520655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4" name="Google Shape;1104;p52"/>
          <p:cNvSpPr/>
          <p:nvPr/>
        </p:nvSpPr>
        <p:spPr>
          <a:xfrm>
            <a:off x="609951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5" name="Google Shape;1105;p52"/>
          <p:cNvSpPr/>
          <p:nvPr/>
        </p:nvSpPr>
        <p:spPr>
          <a:xfrm>
            <a:off x="6992487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6" name="Google Shape;1106;p52"/>
          <p:cNvSpPr/>
          <p:nvPr/>
        </p:nvSpPr>
        <p:spPr>
          <a:xfrm>
            <a:off x="5878786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clock hand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7" name="Google Shape;1107;p52"/>
          <p:cNvCxnSpPr/>
          <p:nvPr/>
        </p:nvCxnSpPr>
        <p:spPr>
          <a:xfrm rot="10800000" flipH="1">
            <a:off x="6496263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53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Clock: </a:t>
            </a:r>
            <a:b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Look For a Page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3" name="Google Shape;1113;p53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14" name="Google Shape;1114;p53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15" name="Google Shape;1115;p53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16" name="Google Shape;1116;p53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17" name="Google Shape;1117;p53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18" name="Google Shape;1118;p53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Physical Mem: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9" name="Google Shape;1119;p53"/>
          <p:cNvSpPr/>
          <p:nvPr/>
        </p:nvSpPr>
        <p:spPr>
          <a:xfrm>
            <a:off x="4313580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0" name="Google Shape;1120;p53"/>
          <p:cNvSpPr/>
          <p:nvPr/>
        </p:nvSpPr>
        <p:spPr>
          <a:xfrm>
            <a:off x="520655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1" name="Google Shape;1121;p53"/>
          <p:cNvSpPr/>
          <p:nvPr/>
        </p:nvSpPr>
        <p:spPr>
          <a:xfrm>
            <a:off x="609951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2" name="Google Shape;1122;p53"/>
          <p:cNvSpPr/>
          <p:nvPr/>
        </p:nvSpPr>
        <p:spPr>
          <a:xfrm>
            <a:off x="6992487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3" name="Google Shape;1123;p53"/>
          <p:cNvSpPr/>
          <p:nvPr/>
        </p:nvSpPr>
        <p:spPr>
          <a:xfrm>
            <a:off x="6771755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clock hand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4" name="Google Shape;1124;p53"/>
          <p:cNvCxnSpPr/>
          <p:nvPr/>
        </p:nvCxnSpPr>
        <p:spPr>
          <a:xfrm rot="10800000" flipH="1">
            <a:off x="7389232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54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Clock: </a:t>
            </a:r>
            <a:b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Look For a Page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0" name="Google Shape;1130;p54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31" name="Google Shape;1131;p54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32" name="Google Shape;1132;p54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33" name="Google Shape;1133;p54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34" name="Google Shape;1134;p54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35" name="Google Shape;1135;p54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Physical Mem: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6" name="Google Shape;1136;p54"/>
          <p:cNvSpPr/>
          <p:nvPr/>
        </p:nvSpPr>
        <p:spPr>
          <a:xfrm>
            <a:off x="4313580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7" name="Google Shape;1137;p54"/>
          <p:cNvSpPr/>
          <p:nvPr/>
        </p:nvSpPr>
        <p:spPr>
          <a:xfrm>
            <a:off x="520655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8" name="Google Shape;1138;p54"/>
          <p:cNvSpPr/>
          <p:nvPr/>
        </p:nvSpPr>
        <p:spPr>
          <a:xfrm>
            <a:off x="609951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9" name="Google Shape;1139;p54"/>
          <p:cNvSpPr/>
          <p:nvPr/>
        </p:nvSpPr>
        <p:spPr>
          <a:xfrm>
            <a:off x="699248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solidFill>
                  <a:srgbClr val="333333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0" name="Google Shape;1140;p54"/>
          <p:cNvSpPr/>
          <p:nvPr/>
        </p:nvSpPr>
        <p:spPr>
          <a:xfrm>
            <a:off x="4092848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clock hand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1" name="Google Shape;1141;p54"/>
          <p:cNvCxnSpPr/>
          <p:nvPr/>
        </p:nvCxnSpPr>
        <p:spPr>
          <a:xfrm rot="10800000" flipH="1">
            <a:off x="4710325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55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Clock: </a:t>
            </a:r>
            <a:b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Look For a Page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7" name="Google Shape;1147;p55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48" name="Google Shape;1148;p55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49" name="Google Shape;1149;p55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50" name="Google Shape;1150;p55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51" name="Google Shape;1151;p55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52" name="Google Shape;1152;p55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Physical Mem: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3" name="Google Shape;1153;p55"/>
          <p:cNvSpPr/>
          <p:nvPr/>
        </p:nvSpPr>
        <p:spPr>
          <a:xfrm>
            <a:off x="431358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4" name="Google Shape;1154;p55"/>
          <p:cNvSpPr/>
          <p:nvPr/>
        </p:nvSpPr>
        <p:spPr>
          <a:xfrm>
            <a:off x="520655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5" name="Google Shape;1155;p55"/>
          <p:cNvSpPr/>
          <p:nvPr/>
        </p:nvSpPr>
        <p:spPr>
          <a:xfrm>
            <a:off x="609951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6" name="Google Shape;1156;p55"/>
          <p:cNvSpPr/>
          <p:nvPr/>
        </p:nvSpPr>
        <p:spPr>
          <a:xfrm>
            <a:off x="699248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7" name="Google Shape;1157;p55"/>
          <p:cNvSpPr/>
          <p:nvPr/>
        </p:nvSpPr>
        <p:spPr>
          <a:xfrm>
            <a:off x="4985817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clock hand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8" name="Google Shape;1158;p55"/>
          <p:cNvCxnSpPr/>
          <p:nvPr/>
        </p:nvCxnSpPr>
        <p:spPr>
          <a:xfrm rot="10800000" flipH="1">
            <a:off x="5603294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0"/>
          <p:cNvSpPr txBox="1">
            <a:spLocks noGrp="1"/>
          </p:cNvSpPr>
          <p:nvPr>
            <p:ph type="title"/>
          </p:nvPr>
        </p:nvSpPr>
        <p:spPr>
          <a:xfrm>
            <a:off x="1136073" y="290945"/>
            <a:ext cx="9379528" cy="12831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Mechanism for Continuing a Process</a:t>
            </a:r>
            <a:endParaRPr dirty="0"/>
          </a:p>
        </p:txBody>
      </p:sp>
      <p:sp>
        <p:nvSpPr>
          <p:cNvPr id="455" name="Google Shape;455;p20"/>
          <p:cNvSpPr txBox="1">
            <a:spLocks noGrp="1"/>
          </p:cNvSpPr>
          <p:nvPr>
            <p:ph type="body" idx="1"/>
          </p:nvPr>
        </p:nvSpPr>
        <p:spPr>
          <a:xfrm>
            <a:off x="1274618" y="1440872"/>
            <a:ext cx="10196945" cy="53062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3200" dirty="0"/>
              <a:t>Continuing a process after a page fault is tricky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2800" dirty="0"/>
              <a:t>Want page fault to be transparent to user</a:t>
            </a:r>
            <a:endParaRPr sz="3200" dirty="0"/>
          </a:p>
          <a:p>
            <a:pPr marL="433341" lvl="1" indent="-221433">
              <a:buSzPts val="2000"/>
            </a:pPr>
            <a:r>
              <a:rPr lang="en-US" sz="2800" dirty="0"/>
              <a:t>Page fault may have occurred in middle of instruction</a:t>
            </a:r>
            <a:endParaRPr sz="3200" dirty="0"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2400" dirty="0"/>
              <a:t>When instruction is being fetched</a:t>
            </a:r>
            <a:endParaRPr sz="2800" dirty="0"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2400" dirty="0"/>
              <a:t>When data is being loaded or stored</a:t>
            </a:r>
            <a:endParaRPr sz="2800" dirty="0"/>
          </a:p>
          <a:p>
            <a:pPr marL="433341" lvl="1" indent="-221433">
              <a:buSzPts val="2000"/>
            </a:pPr>
            <a:r>
              <a:rPr lang="en-US" sz="2800" dirty="0"/>
              <a:t>Requires hardware support</a:t>
            </a:r>
            <a:endParaRPr sz="3200" dirty="0"/>
          </a:p>
          <a:p>
            <a:pPr marL="645250" lvl="2" indent="-211908">
              <a:buClr>
                <a:schemeClr val="folHlink"/>
              </a:buClr>
              <a:buSzPts val="1800"/>
            </a:pPr>
            <a:r>
              <a:rPr lang="en-US" sz="2400" dirty="0">
                <a:solidFill>
                  <a:schemeClr val="folHlink"/>
                </a:solidFill>
              </a:rPr>
              <a:t>precise interrupts</a:t>
            </a:r>
            <a:r>
              <a:rPr lang="en-US" sz="2400" dirty="0"/>
              <a:t>: stop CPU pipeline such that instructions before faulting instruction have completed, and those after can be restarted</a:t>
            </a:r>
            <a:endParaRPr sz="2800"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3200" dirty="0"/>
              <a:t>Complexity depends upon instruction set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2800" dirty="0"/>
              <a:t>Can faulting instruction be restarted from beginning?</a:t>
            </a:r>
            <a:endParaRPr sz="3200" dirty="0"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2400" dirty="0"/>
              <a:t>Example: </a:t>
            </a:r>
            <a:r>
              <a:rPr lang="en-US" sz="2400" dirty="0">
                <a:latin typeface="Courier"/>
                <a:ea typeface="Courier"/>
                <a:cs typeface="Courier"/>
                <a:sym typeface="Courier"/>
              </a:rPr>
              <a:t>move +(SP), R2</a:t>
            </a:r>
            <a:endParaRPr sz="2800" dirty="0"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2400" dirty="0"/>
              <a:t>Must track side effects so hardware can roll them back if needed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56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Clock: </a:t>
            </a:r>
            <a:b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Look For a Page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4" name="Google Shape;1164;p56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65" name="Google Shape;1165;p56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 b="1">
                <a:solidFill>
                  <a:srgbClr val="E8A4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3600"/>
          </a:p>
        </p:txBody>
      </p:sp>
      <p:sp>
        <p:nvSpPr>
          <p:cNvPr id="1166" name="Google Shape;1166;p56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67" name="Google Shape;1167;p56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68" name="Google Shape;1168;p56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69" name="Google Shape;1169;p56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Physical Mem: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0" name="Google Shape;1170;p56"/>
          <p:cNvSpPr/>
          <p:nvPr/>
        </p:nvSpPr>
        <p:spPr>
          <a:xfrm>
            <a:off x="431358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1" name="Google Shape;1171;p56"/>
          <p:cNvSpPr/>
          <p:nvPr/>
        </p:nvSpPr>
        <p:spPr>
          <a:xfrm>
            <a:off x="520655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2" name="Google Shape;1172;p56"/>
          <p:cNvSpPr/>
          <p:nvPr/>
        </p:nvSpPr>
        <p:spPr>
          <a:xfrm>
            <a:off x="609951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3" name="Google Shape;1173;p56"/>
          <p:cNvSpPr/>
          <p:nvPr/>
        </p:nvSpPr>
        <p:spPr>
          <a:xfrm>
            <a:off x="699248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4" name="Google Shape;1174;p56"/>
          <p:cNvSpPr/>
          <p:nvPr/>
        </p:nvSpPr>
        <p:spPr>
          <a:xfrm>
            <a:off x="4985817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clock hand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75" name="Google Shape;1175;p56"/>
          <p:cNvCxnSpPr/>
          <p:nvPr/>
        </p:nvCxnSpPr>
        <p:spPr>
          <a:xfrm rot="10800000" flipH="1">
            <a:off x="5603294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176" name="Google Shape;1176;p56"/>
          <p:cNvSpPr/>
          <p:nvPr/>
        </p:nvSpPr>
        <p:spPr>
          <a:xfrm>
            <a:off x="2209800" y="4267218"/>
            <a:ext cx="7586118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evict </a:t>
            </a:r>
            <a:r>
              <a:rPr lang="en-US" sz="2500" b="1">
                <a:solidFill>
                  <a:srgbClr val="E8A43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page 1</a:t>
            </a:r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because it has not been recently used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57"/>
          <p:cNvSpPr txBox="1">
            <a:spLocks noGrp="1"/>
          </p:cNvSpPr>
          <p:nvPr>
            <p:ph type="title"/>
          </p:nvPr>
        </p:nvSpPr>
        <p:spPr>
          <a:xfrm>
            <a:off x="1025236" y="221674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Clock Extensions</a:t>
            </a:r>
            <a:endParaRPr dirty="0"/>
          </a:p>
        </p:txBody>
      </p:sp>
      <p:sp>
        <p:nvSpPr>
          <p:cNvPr id="1182" name="Google Shape;1182;p57"/>
          <p:cNvSpPr txBox="1">
            <a:spLocks noGrp="1"/>
          </p:cNvSpPr>
          <p:nvPr>
            <p:ph type="body" idx="1"/>
          </p:nvPr>
        </p:nvSpPr>
        <p:spPr>
          <a:xfrm>
            <a:off x="1025236" y="1346199"/>
            <a:ext cx="10751128" cy="551180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3200" dirty="0"/>
              <a:t>Use modified (“dirty”) bit to prefer to retain modified pages in memory</a:t>
            </a:r>
            <a:endParaRPr lang="en-US" sz="3600" dirty="0"/>
          </a:p>
          <a:p>
            <a:pPr marL="433341" lvl="1" indent="-221433">
              <a:buSzPts val="2000"/>
            </a:pPr>
            <a:r>
              <a:rPr lang="en-US" sz="2800" dirty="0"/>
              <a:t>Intuition: More expensive to replace dirty pages</a:t>
            </a:r>
            <a:endParaRPr lang="en-US" sz="3200" dirty="0"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2400" dirty="0"/>
              <a:t>Modified pages must be written to disk, clean pages do not have to be</a:t>
            </a:r>
            <a:endParaRPr lang="en-US" sz="2800" dirty="0"/>
          </a:p>
          <a:p>
            <a:pPr marL="433341" lvl="1" indent="-221433">
              <a:lnSpc>
                <a:spcPct val="100000"/>
              </a:lnSpc>
              <a:buSzPts val="2000"/>
            </a:pPr>
            <a:r>
              <a:rPr lang="en-US" sz="2800" dirty="0"/>
              <a:t>First replace pages that have </a:t>
            </a:r>
            <a:r>
              <a:rPr lang="en-US" sz="2800" dirty="0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800" dirty="0"/>
              <a:t> bit and </a:t>
            </a:r>
            <a:r>
              <a:rPr lang="en-US" sz="2800" dirty="0">
                <a:latin typeface="Courier"/>
                <a:ea typeface="Courier"/>
                <a:cs typeface="Courier"/>
                <a:sym typeface="Courier"/>
              </a:rPr>
              <a:t>modified</a:t>
            </a:r>
            <a:r>
              <a:rPr lang="en-US" sz="2800" dirty="0"/>
              <a:t> bit cleared</a:t>
            </a:r>
            <a:endParaRPr lang="en-US" sz="3200" dirty="0"/>
          </a:p>
          <a:p>
            <a:pPr marL="211908" indent="-211908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3200" dirty="0"/>
              <a:t>Replace multiple pages at once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2800" dirty="0"/>
              <a:t>Intuition: Expensive to run replacement algorithm and to write single block to disk</a:t>
            </a:r>
            <a:endParaRPr sz="3200" dirty="0"/>
          </a:p>
          <a:p>
            <a:pPr marL="433341" lvl="1" indent="-221433">
              <a:buSzPts val="2000"/>
            </a:pPr>
            <a:r>
              <a:rPr lang="en-US" sz="2800" dirty="0"/>
              <a:t>Find multiple victims each time and track free list</a:t>
            </a:r>
            <a:endParaRPr sz="3200"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3200" dirty="0"/>
              <a:t>Add software counter (“chance”) to track use frequency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2800" dirty="0"/>
              <a:t>Intuition: Want to differentiate pages by how much they are accessed</a:t>
            </a:r>
            <a:endParaRPr sz="3200" dirty="0"/>
          </a:p>
          <a:p>
            <a:pPr marL="433341" lvl="1" indent="-221433">
              <a:buSzPts val="2000"/>
            </a:pPr>
            <a:r>
              <a:rPr lang="en-US" sz="2800" dirty="0"/>
              <a:t>Increment software counter if </a:t>
            </a:r>
            <a:r>
              <a:rPr lang="en-US" sz="2800" dirty="0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800" dirty="0"/>
              <a:t> bit is 0</a:t>
            </a:r>
            <a:endParaRPr sz="3200" dirty="0"/>
          </a:p>
          <a:p>
            <a:pPr marL="433341" lvl="1" indent="-221433">
              <a:buSzPts val="2000"/>
            </a:pPr>
            <a:r>
              <a:rPr lang="en-US" sz="2800" dirty="0"/>
              <a:t>Replace when chance exceeds some specified limit</a:t>
            </a:r>
            <a:endParaRPr sz="3200" dirty="0"/>
          </a:p>
          <a:p>
            <a:pPr marL="433341" lvl="1" indent="-94438">
              <a:buSzPts val="2000"/>
              <a:buNone/>
            </a:pP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58"/>
          <p:cNvSpPr txBox="1">
            <a:spLocks noGrp="1"/>
          </p:cNvSpPr>
          <p:nvPr>
            <p:ph type="title"/>
          </p:nvPr>
        </p:nvSpPr>
        <p:spPr>
          <a:xfrm>
            <a:off x="1136074" y="257464"/>
            <a:ext cx="8751670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What if no hardware support?</a:t>
            </a:r>
            <a:endParaRPr dirty="0"/>
          </a:p>
        </p:txBody>
      </p:sp>
      <p:sp>
        <p:nvSpPr>
          <p:cNvPr id="1188" name="Google Shape;1188;p58"/>
          <p:cNvSpPr txBox="1">
            <a:spLocks noGrp="1"/>
          </p:cNvSpPr>
          <p:nvPr>
            <p:ph type="body" idx="1"/>
          </p:nvPr>
        </p:nvSpPr>
        <p:spPr>
          <a:xfrm>
            <a:off x="1136074" y="1676400"/>
            <a:ext cx="9150926" cy="480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dirty="0"/>
              <a:t>What can the OS do if hardware does not have 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dirty="0"/>
              <a:t> bit (or 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dirty</a:t>
            </a:r>
            <a:r>
              <a:rPr lang="en-US" dirty="0"/>
              <a:t> bit)?</a:t>
            </a:r>
            <a:endParaRPr dirty="0"/>
          </a:p>
          <a:p>
            <a:pPr marL="433341" lvl="1" indent="-221433">
              <a:buSzPts val="1600"/>
            </a:pPr>
            <a:r>
              <a:rPr lang="en-US" dirty="0"/>
              <a:t>Can the OS “emulate” these bits?</a:t>
            </a:r>
            <a:endParaRPr dirty="0"/>
          </a:p>
          <a:p>
            <a:pPr marL="211908" indent="-211908">
              <a:buClr>
                <a:schemeClr val="dk2"/>
              </a:buClr>
              <a:buSzPts val="1800"/>
              <a:buNone/>
            </a:pPr>
            <a:r>
              <a:rPr lang="en-US" dirty="0"/>
              <a:t>Think about this question:</a:t>
            </a:r>
            <a:endParaRPr dirty="0"/>
          </a:p>
          <a:p>
            <a:pPr marL="433341" lvl="1" indent="-221433">
              <a:buSzPts val="1600"/>
            </a:pPr>
            <a:r>
              <a:rPr lang="en-US" dirty="0"/>
              <a:t>Can the OS get control (i.e., generate a trap) every time 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dirty="0">
                <a:solidFill>
                  <a:srgbClr val="FF00FF"/>
                </a:solidFill>
              </a:rPr>
              <a:t> </a:t>
            </a:r>
            <a:r>
              <a:rPr lang="en-US" dirty="0"/>
              <a:t>bit should be set?  (i.e., when a page is accessed?)</a:t>
            </a:r>
            <a:endParaRPr dirty="0"/>
          </a:p>
          <a:p>
            <a:pPr marL="211908" indent="-97613">
              <a:buClr>
                <a:schemeClr val="dk2"/>
              </a:buClr>
              <a:buSzPts val="18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59"/>
          <p:cNvSpPr txBox="1">
            <a:spLocks noGrp="1"/>
          </p:cNvSpPr>
          <p:nvPr>
            <p:ph type="title"/>
          </p:nvPr>
        </p:nvSpPr>
        <p:spPr>
          <a:xfrm>
            <a:off x="1205345" y="3048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1194" name="Google Shape;1194;p59"/>
          <p:cNvSpPr txBox="1">
            <a:spLocks noGrp="1"/>
          </p:cNvSpPr>
          <p:nvPr>
            <p:ph type="body" idx="1"/>
          </p:nvPr>
        </p:nvSpPr>
        <p:spPr>
          <a:xfrm>
            <a:off x="762000" y="1738746"/>
            <a:ext cx="11014364" cy="495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161917" indent="0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dirty="0"/>
              <a:t>Illusion of virtual memory: Processes can run when the sum of virtual address spaces is larger than physical memory</a:t>
            </a:r>
            <a:endParaRPr dirty="0"/>
          </a:p>
          <a:p>
            <a:pPr marL="161917" indent="0">
              <a:buClr>
                <a:schemeClr val="dk2"/>
              </a:buClr>
              <a:buSzPts val="1800"/>
              <a:buNone/>
            </a:pPr>
            <a:r>
              <a:rPr lang="en-US" dirty="0"/>
              <a:t>Mechanism:</a:t>
            </a:r>
            <a:endParaRPr dirty="0"/>
          </a:p>
          <a:p>
            <a:pPr marL="800059" lvl="1" indent="-342882">
              <a:buSzPts val="1600"/>
            </a:pPr>
            <a:r>
              <a:rPr lang="en-US" dirty="0"/>
              <a:t>Extend page table entry with “present” bit</a:t>
            </a:r>
            <a:endParaRPr dirty="0"/>
          </a:p>
          <a:p>
            <a:pPr marL="800059" lvl="1" indent="-342882">
              <a:buSzPts val="1600"/>
            </a:pPr>
            <a:r>
              <a:rPr lang="en-US" dirty="0"/>
              <a:t>OS handles page faults (or page misses) by reading in the desired page from disk</a:t>
            </a:r>
            <a:endParaRPr dirty="0"/>
          </a:p>
          <a:p>
            <a:pPr marL="161917" indent="0">
              <a:buClr>
                <a:schemeClr val="dk2"/>
              </a:buClr>
              <a:buSzPts val="1800"/>
              <a:buNone/>
            </a:pPr>
            <a:r>
              <a:rPr lang="en-US" dirty="0"/>
              <a:t>Policy:</a:t>
            </a:r>
            <a:endParaRPr dirty="0"/>
          </a:p>
          <a:p>
            <a:pPr marL="800059" lvl="1" indent="-342882">
              <a:buSzPts val="1600"/>
            </a:pPr>
            <a:r>
              <a:rPr lang="en-US" dirty="0"/>
              <a:t>Page selection – demand paging, prefetching, hints</a:t>
            </a:r>
            <a:endParaRPr dirty="0"/>
          </a:p>
          <a:p>
            <a:pPr marL="800059" lvl="1" indent="-342882">
              <a:buSzPts val="1600"/>
            </a:pPr>
            <a:r>
              <a:rPr lang="en-US" dirty="0"/>
              <a:t>Page replacement – OPT, FIFO, LRU, others</a:t>
            </a:r>
            <a:endParaRPr dirty="0"/>
          </a:p>
          <a:p>
            <a:pPr marL="457177" lvl="1" indent="0">
              <a:buSzPts val="1650"/>
              <a:buNone/>
            </a:pPr>
            <a:endParaRPr dirty="0"/>
          </a:p>
          <a:p>
            <a:pPr marL="161917" indent="0">
              <a:buClr>
                <a:schemeClr val="dk2"/>
              </a:buClr>
              <a:buSzPts val="1800"/>
              <a:buNone/>
            </a:pPr>
            <a:r>
              <a:rPr lang="en-US" dirty="0"/>
              <a:t>Implementations (clock) approximate LRU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1"/>
          <p:cNvSpPr txBox="1">
            <a:spLocks noGrp="1"/>
          </p:cNvSpPr>
          <p:nvPr>
            <p:ph type="title"/>
          </p:nvPr>
        </p:nvSpPr>
        <p:spPr>
          <a:xfrm>
            <a:off x="2304256" y="3048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Virtual Memory </a:t>
            </a:r>
            <a:r>
              <a:rPr lang="en-US" dirty="0">
                <a:solidFill>
                  <a:srgbClr val="C00000"/>
                </a:solidFill>
              </a:rPr>
              <a:t>Policies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461" name="Google Shape;461;p21"/>
          <p:cNvSpPr txBox="1">
            <a:spLocks noGrp="1"/>
          </p:cNvSpPr>
          <p:nvPr>
            <p:ph type="body" idx="1"/>
          </p:nvPr>
        </p:nvSpPr>
        <p:spPr>
          <a:xfrm>
            <a:off x="969818" y="1523999"/>
            <a:ext cx="10460182" cy="51677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lnSpc>
                <a:spcPct val="180000"/>
              </a:lnSpc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 sz="3200" dirty="0"/>
              <a:t>Goal: Minimize number of page faults</a:t>
            </a:r>
            <a:endParaRPr sz="3200" dirty="0"/>
          </a:p>
          <a:p>
            <a:pPr marL="433341" lvl="1" indent="-221433">
              <a:buSzPts val="2400"/>
            </a:pPr>
            <a:r>
              <a:rPr lang="en-US" sz="2800" dirty="0"/>
              <a:t>Page faults require milliseconds to handle (reading from disk)</a:t>
            </a:r>
            <a:endParaRPr sz="2800" dirty="0"/>
          </a:p>
          <a:p>
            <a:pPr marL="433341" lvl="1" indent="-221433">
              <a:buSzPts val="2400"/>
            </a:pPr>
            <a:r>
              <a:rPr lang="en-US" sz="2800" dirty="0"/>
              <a:t>Implication: Plenty of time for OS to make good decision</a:t>
            </a:r>
            <a:endParaRPr sz="2800" dirty="0"/>
          </a:p>
          <a:p>
            <a:pPr marL="211908" indent="-211908">
              <a:buClr>
                <a:schemeClr val="dk2"/>
              </a:buClr>
              <a:buSzPts val="2800"/>
              <a:buNone/>
            </a:pPr>
            <a:r>
              <a:rPr lang="en-US" sz="3200" dirty="0"/>
              <a:t>OS has two decisions</a:t>
            </a:r>
            <a:endParaRPr sz="3200" dirty="0"/>
          </a:p>
          <a:p>
            <a:pPr marL="433341" lvl="1" indent="-221433">
              <a:buSzPts val="2400"/>
            </a:pPr>
            <a:r>
              <a:rPr lang="en-US" sz="2800" dirty="0"/>
              <a:t>Page selection</a:t>
            </a:r>
            <a:endParaRPr sz="2800" dirty="0"/>
          </a:p>
          <a:p>
            <a:pPr marL="645250" lvl="2" indent="-211908">
              <a:buClr>
                <a:schemeClr val="dk2"/>
              </a:buClr>
              <a:buSzPts val="1500"/>
            </a:pPr>
            <a:r>
              <a:rPr lang="en-US" sz="2400" b="1" dirty="0"/>
              <a:t>When </a:t>
            </a:r>
            <a:r>
              <a:rPr lang="en-US" sz="2400" dirty="0"/>
              <a:t>should a page (or pages) on disk be </a:t>
            </a:r>
            <a:r>
              <a:rPr lang="en-US" sz="2400" b="1" dirty="0"/>
              <a:t>brought into </a:t>
            </a:r>
            <a:r>
              <a:rPr lang="en-US" sz="2400" dirty="0"/>
              <a:t>memory?</a:t>
            </a:r>
            <a:endParaRPr sz="2400" dirty="0"/>
          </a:p>
          <a:p>
            <a:pPr marL="433341" lvl="1" indent="-221433">
              <a:buSzPts val="2400"/>
            </a:pPr>
            <a:r>
              <a:rPr lang="en-US" sz="2800" dirty="0"/>
              <a:t>Page replacement</a:t>
            </a:r>
            <a:endParaRPr sz="2800" dirty="0"/>
          </a:p>
          <a:p>
            <a:pPr marL="645250" lvl="2" indent="-211908">
              <a:buClr>
                <a:schemeClr val="dk2"/>
              </a:buClr>
              <a:buSzPts val="1500"/>
            </a:pPr>
            <a:r>
              <a:rPr lang="en-US" sz="2400" b="1" dirty="0"/>
              <a:t>Which r</a:t>
            </a:r>
            <a:r>
              <a:rPr lang="en-US" sz="2400" dirty="0"/>
              <a:t>esident page (or pages) in memory should be </a:t>
            </a:r>
            <a:r>
              <a:rPr lang="en-US" sz="2400" b="1" dirty="0"/>
              <a:t>thrown out </a:t>
            </a:r>
            <a:r>
              <a:rPr lang="en-US" sz="2400" dirty="0"/>
              <a:t>to disk?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2"/>
          <p:cNvSpPr txBox="1">
            <a:spLocks noGrp="1"/>
          </p:cNvSpPr>
          <p:nvPr>
            <p:ph type="title"/>
          </p:nvPr>
        </p:nvSpPr>
        <p:spPr>
          <a:xfrm>
            <a:off x="969818" y="91210"/>
            <a:ext cx="10238509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Average Memory Access Time (AMAT)</a:t>
            </a:r>
            <a:endParaRPr dirty="0"/>
          </a:p>
        </p:txBody>
      </p:sp>
      <p:sp>
        <p:nvSpPr>
          <p:cNvPr id="467" name="Google Shape;467;p22"/>
          <p:cNvSpPr txBox="1">
            <a:spLocks noGrp="1"/>
          </p:cNvSpPr>
          <p:nvPr>
            <p:ph type="body" idx="1"/>
          </p:nvPr>
        </p:nvSpPr>
        <p:spPr>
          <a:xfrm>
            <a:off x="1752600" y="1524000"/>
            <a:ext cx="87630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3200" dirty="0"/>
              <a:t>Hit% = portion of accesses that go straight to RAM </a:t>
            </a:r>
            <a:endParaRPr sz="3600"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3200" dirty="0"/>
              <a:t>Miss% = portion of accesses that go to disk first </a:t>
            </a:r>
            <a:endParaRPr sz="3600"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3200" dirty="0"/>
              <a:t>Tm = time for memory access </a:t>
            </a:r>
            <a:endParaRPr sz="3600"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3200" dirty="0"/>
              <a:t>Td = time for disk access</a:t>
            </a:r>
            <a:endParaRPr sz="3600"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endParaRPr sz="3200"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3200" dirty="0"/>
              <a:t>AMAT = (Tm) + (Miss% * Td)</a:t>
            </a: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3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Page Selection</a:t>
            </a:r>
            <a:endParaRPr/>
          </a:p>
        </p:txBody>
      </p:sp>
      <p:sp>
        <p:nvSpPr>
          <p:cNvPr id="473" name="Google Shape;473;p23"/>
          <p:cNvSpPr txBox="1">
            <a:spLocks noGrp="1"/>
          </p:cNvSpPr>
          <p:nvPr>
            <p:ph type="body" idx="1"/>
          </p:nvPr>
        </p:nvSpPr>
        <p:spPr>
          <a:xfrm>
            <a:off x="1094509" y="1524001"/>
            <a:ext cx="10474036" cy="518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3600" dirty="0"/>
              <a:t>When should a page be brought from disk into memory?</a:t>
            </a:r>
            <a:endParaRPr sz="4000" dirty="0"/>
          </a:p>
          <a:p>
            <a:pPr marL="211908" indent="-211908">
              <a:buClr>
                <a:schemeClr val="dk1"/>
              </a:buClr>
              <a:buSzPts val="2400"/>
              <a:buNone/>
            </a:pPr>
            <a:r>
              <a:rPr lang="en-US" sz="3600" dirty="0">
                <a:solidFill>
                  <a:srgbClr val="C00000"/>
                </a:solidFill>
              </a:rPr>
              <a:t>Demand paging:</a:t>
            </a:r>
            <a:r>
              <a:rPr lang="en-US" sz="3600" dirty="0">
                <a:solidFill>
                  <a:schemeClr val="dk1"/>
                </a:solidFill>
              </a:rPr>
              <a:t> Load page only when page fault occurs</a:t>
            </a:r>
            <a:endParaRPr sz="4000" dirty="0"/>
          </a:p>
          <a:p>
            <a:pPr marL="433341" lvl="1" indent="-221433">
              <a:buSzPts val="1600"/>
            </a:pPr>
            <a:r>
              <a:rPr lang="en-US" sz="3600" dirty="0"/>
              <a:t>Intuition: </a:t>
            </a:r>
            <a:r>
              <a:rPr lang="en-US" sz="3200" dirty="0"/>
              <a:t>Wait until page must absolutely be in memory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3200" dirty="0"/>
              <a:t>When process starts: No pages are loaded in memory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3200" dirty="0"/>
              <a:t>Problems: Pay the cost of a page fault for every newly accessed page</a:t>
            </a:r>
            <a:endParaRPr sz="3600" dirty="0"/>
          </a:p>
          <a:p>
            <a:pPr marL="433341" lvl="1" indent="-94438">
              <a:buSzPts val="2000"/>
              <a:buNone/>
            </a:pPr>
            <a:endParaRPr sz="3200" dirty="0"/>
          </a:p>
          <a:p>
            <a:pPr marL="211908" indent="-59515">
              <a:buClr>
                <a:schemeClr val="dk2"/>
              </a:buClr>
              <a:buSzPts val="2400"/>
              <a:buNone/>
            </a:pP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4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Page Selection</a:t>
            </a:r>
            <a:endParaRPr/>
          </a:p>
        </p:txBody>
      </p:sp>
      <p:sp>
        <p:nvSpPr>
          <p:cNvPr id="479" name="Google Shape;479;p24"/>
          <p:cNvSpPr txBox="1">
            <a:spLocks noGrp="1"/>
          </p:cNvSpPr>
          <p:nvPr>
            <p:ph type="body" idx="1"/>
          </p:nvPr>
        </p:nvSpPr>
        <p:spPr>
          <a:xfrm>
            <a:off x="1177635" y="1524001"/>
            <a:ext cx="10266219" cy="518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3600" dirty="0"/>
              <a:t>When should a page be brought from disk into memory?</a:t>
            </a:r>
            <a:endParaRPr sz="4000" dirty="0"/>
          </a:p>
          <a:p>
            <a:pPr marL="211908" indent="-211908">
              <a:buClr>
                <a:schemeClr val="dk1"/>
              </a:buClr>
              <a:buSzPts val="2400"/>
              <a:buNone/>
            </a:pPr>
            <a:r>
              <a:rPr lang="en-US" sz="3600" dirty="0">
                <a:solidFill>
                  <a:schemeClr val="dk1"/>
                </a:solidFill>
              </a:rPr>
              <a:t>Pre-paging (anticipatory, prefetching): Load page before referenced</a:t>
            </a:r>
            <a:endParaRPr sz="4000" dirty="0"/>
          </a:p>
          <a:p>
            <a:pPr marL="433341" lvl="1" indent="-221433">
              <a:buSzPts val="2000"/>
            </a:pPr>
            <a:r>
              <a:rPr lang="en-US" sz="3200" dirty="0"/>
              <a:t>OS predicts future accesses (</a:t>
            </a:r>
            <a:r>
              <a:rPr lang="en-US" sz="3200" dirty="0">
                <a:solidFill>
                  <a:schemeClr val="folHlink"/>
                </a:solidFill>
              </a:rPr>
              <a:t>oracle</a:t>
            </a:r>
            <a:r>
              <a:rPr lang="en-US" sz="3200" dirty="0"/>
              <a:t>) and brings pages into memory early</a:t>
            </a:r>
            <a:endParaRPr sz="2800" dirty="0"/>
          </a:p>
          <a:p>
            <a:pPr marL="433341" lvl="1" indent="-221433">
              <a:buSzPts val="1600"/>
            </a:pPr>
            <a:r>
              <a:rPr lang="en-US" sz="3600" dirty="0"/>
              <a:t>Works well for some access patterns (e.g., sequential)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3200" dirty="0">
                <a:solidFill>
                  <a:srgbClr val="921F07"/>
                </a:solidFill>
              </a:rPr>
              <a:t>Problems?</a:t>
            </a:r>
            <a:endParaRPr sz="3600" dirty="0"/>
          </a:p>
          <a:p>
            <a:pPr marL="211908" indent="-59515">
              <a:buClr>
                <a:schemeClr val="dk2"/>
              </a:buClr>
              <a:buSzPts val="2400"/>
              <a:buNone/>
            </a:pP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5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Page Selection</a:t>
            </a:r>
            <a:endParaRPr/>
          </a:p>
        </p:txBody>
      </p:sp>
      <p:sp>
        <p:nvSpPr>
          <p:cNvPr id="485" name="Google Shape;485;p25"/>
          <p:cNvSpPr txBox="1">
            <a:spLocks noGrp="1"/>
          </p:cNvSpPr>
          <p:nvPr>
            <p:ph type="body" idx="1"/>
          </p:nvPr>
        </p:nvSpPr>
        <p:spPr>
          <a:xfrm>
            <a:off x="1828800" y="1524001"/>
            <a:ext cx="8915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3600" dirty="0"/>
              <a:t>When should a page be brought from disk into memory?</a:t>
            </a:r>
            <a:endParaRPr sz="4000" dirty="0"/>
          </a:p>
          <a:p>
            <a:pPr marL="211908" indent="-211908">
              <a:buClr>
                <a:schemeClr val="dk1"/>
              </a:buClr>
              <a:buSzPts val="2400"/>
              <a:buNone/>
            </a:pPr>
            <a:r>
              <a:rPr lang="en-US" sz="3600" dirty="0">
                <a:solidFill>
                  <a:srgbClr val="C00000"/>
                </a:solidFill>
              </a:rPr>
              <a:t>Hints</a:t>
            </a:r>
            <a:r>
              <a:rPr lang="en-US" sz="3600" dirty="0">
                <a:solidFill>
                  <a:schemeClr val="dk1"/>
                </a:solidFill>
              </a:rPr>
              <a:t>: Combine above with user-supplied hints about page references</a:t>
            </a:r>
            <a:endParaRPr sz="4000" dirty="0"/>
          </a:p>
          <a:p>
            <a:pPr marL="433341" lvl="1" indent="-221433">
              <a:buSzPts val="2000"/>
            </a:pPr>
            <a:r>
              <a:rPr lang="en-US" sz="3200" dirty="0"/>
              <a:t>User specifies: may need page in future, don’t need this page anymore, or sequential access pattern, ...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3200" dirty="0"/>
              <a:t>Example: </a:t>
            </a:r>
            <a:r>
              <a:rPr lang="en-US" sz="3200" dirty="0" err="1">
                <a:latin typeface="Courier"/>
                <a:ea typeface="Courier"/>
                <a:cs typeface="Courier"/>
                <a:sym typeface="Courier"/>
              </a:rPr>
              <a:t>madvise</a:t>
            </a:r>
            <a:r>
              <a:rPr lang="en-US" sz="3200" dirty="0"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lang="en-US" sz="3200" dirty="0"/>
              <a:t> in Unix</a:t>
            </a:r>
            <a:endParaRPr sz="3600" dirty="0"/>
          </a:p>
          <a:p>
            <a:pPr marL="433341" lvl="1" indent="-94438">
              <a:buSzPts val="2000"/>
              <a:buNone/>
            </a:pPr>
            <a:endParaRPr sz="3200" dirty="0"/>
          </a:p>
          <a:p>
            <a:pPr marL="211908" indent="-59515">
              <a:buClr>
                <a:schemeClr val="dk2"/>
              </a:buClr>
              <a:buSzPts val="2400"/>
              <a:buNone/>
            </a:pP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 sz="32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32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3352</TotalTime>
  <Words>2548</Words>
  <Application>Microsoft Macintosh PowerPoint</Application>
  <PresentationFormat>Widescreen</PresentationFormat>
  <Paragraphs>692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Courier</vt:lpstr>
      <vt:lpstr>Gill Sans</vt:lpstr>
      <vt:lpstr>Helvetica</vt:lpstr>
      <vt:lpstr>Helvetica Neue</vt:lpstr>
      <vt:lpstr>Short Stack</vt:lpstr>
      <vt:lpstr>Office Theme</vt:lpstr>
      <vt:lpstr>PowerPoint Presentation</vt:lpstr>
      <vt:lpstr>PowerPoint Presentation</vt:lpstr>
      <vt:lpstr>Virtual Memory Mechanisms</vt:lpstr>
      <vt:lpstr>Mechanism for Continuing a Process</vt:lpstr>
      <vt:lpstr>Virtual Memory Policies</vt:lpstr>
      <vt:lpstr>Average Memory Access Time (AMAT)</vt:lpstr>
      <vt:lpstr>Page Selection</vt:lpstr>
      <vt:lpstr>Page Selection</vt:lpstr>
      <vt:lpstr>Page Selection</vt:lpstr>
      <vt:lpstr>Page Replacement</vt:lpstr>
      <vt:lpstr>OPT Replacement Example</vt:lpstr>
      <vt:lpstr>OPT Replacement Example</vt:lpstr>
      <vt:lpstr>OPT Replacement Example</vt:lpstr>
      <vt:lpstr>OPT Replacement Example</vt:lpstr>
      <vt:lpstr>OPT Replacement Example</vt:lpstr>
      <vt:lpstr>OPT Replacement Example</vt:lpstr>
      <vt:lpstr>FIFO</vt:lpstr>
      <vt:lpstr>FIFO Example</vt:lpstr>
      <vt:lpstr>FIFO Example</vt:lpstr>
      <vt:lpstr>FIFO Example</vt:lpstr>
      <vt:lpstr>FIFO Example</vt:lpstr>
      <vt:lpstr>FIFO Example</vt:lpstr>
      <vt:lpstr>FIFO Example</vt:lpstr>
      <vt:lpstr>LRU Example – Replace Least Recently Used</vt:lpstr>
      <vt:lpstr>Page Replacement Comparison</vt:lpstr>
      <vt:lpstr>Fifo Performance may Decrease!</vt:lpstr>
      <vt:lpstr>Problems with LRU-based Replacement</vt:lpstr>
      <vt:lpstr>Implementing LRU</vt:lpstr>
      <vt:lpstr>Clock Algorithm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 Extensions</vt:lpstr>
      <vt:lpstr>What if no hardware support?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3247</cp:revision>
  <dcterms:created xsi:type="dcterms:W3CDTF">2019-01-23T03:40:12Z</dcterms:created>
  <dcterms:modified xsi:type="dcterms:W3CDTF">2023-11-01T01:24:58Z</dcterms:modified>
</cp:coreProperties>
</file>