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99" r:id="rId2"/>
    <p:sldId id="516" r:id="rId3"/>
    <p:sldId id="895" r:id="rId4"/>
    <p:sldId id="587" r:id="rId5"/>
    <p:sldId id="589" r:id="rId6"/>
    <p:sldId id="590" r:id="rId7"/>
    <p:sldId id="592" r:id="rId8"/>
    <p:sldId id="593" r:id="rId9"/>
    <p:sldId id="594" r:id="rId10"/>
    <p:sldId id="596" r:id="rId11"/>
    <p:sldId id="599" r:id="rId12"/>
    <p:sldId id="600" r:id="rId13"/>
    <p:sldId id="605" r:id="rId14"/>
    <p:sldId id="896" r:id="rId15"/>
    <p:sldId id="897" r:id="rId16"/>
    <p:sldId id="597" r:id="rId17"/>
    <p:sldId id="898" r:id="rId18"/>
    <p:sldId id="545" r:id="rId19"/>
    <p:sldId id="608" r:id="rId20"/>
    <p:sldId id="609" r:id="rId21"/>
    <p:sldId id="610" r:id="rId22"/>
    <p:sldId id="612" r:id="rId23"/>
    <p:sldId id="899" r:id="rId24"/>
    <p:sldId id="613" r:id="rId25"/>
    <p:sldId id="615" r:id="rId26"/>
    <p:sldId id="616" r:id="rId27"/>
    <p:sldId id="547" r:id="rId28"/>
    <p:sldId id="548" r:id="rId29"/>
    <p:sldId id="577" r:id="rId30"/>
    <p:sldId id="617" r:id="rId31"/>
    <p:sldId id="618" r:id="rId32"/>
    <p:sldId id="619" r:id="rId33"/>
    <p:sldId id="5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8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28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99464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Demultiplexing &amp; Error Detection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10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</a:t>
            </a:r>
            <a:r>
              <a:rPr lang="en-US" sz="1600" dirty="0">
                <a:latin typeface="Helvetica" pitchFamily="2" charset="0"/>
              </a:rPr>
              <a:t>** Some caveats!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7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EEF089-3B60-A840-B2B4-75511CD2D03B}"/>
              </a:ext>
            </a:extLst>
          </p:cNvPr>
          <p:cNvSpPr txBox="1">
            <a:spLocks/>
          </p:cNvSpPr>
          <p:nvPr/>
        </p:nvSpPr>
        <p:spPr>
          <a:xfrm>
            <a:off x="1870586" y="4863801"/>
            <a:ext cx="2701413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IP, 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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Socket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D3457-9879-D443-B670-7A088A35503C}"/>
              </a:ext>
            </a:extLst>
          </p:cNvPr>
          <p:cNvSpPr/>
          <p:nvPr/>
        </p:nvSpPr>
        <p:spPr>
          <a:xfrm>
            <a:off x="8377083" y="2856228"/>
            <a:ext cx="1740310" cy="56043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0DD38-DB71-0E44-A64D-06426D0A4CC9}"/>
              </a:ext>
            </a:extLst>
          </p:cNvPr>
          <p:cNvSpPr txBox="1"/>
          <p:nvPr/>
        </p:nvSpPr>
        <p:spPr>
          <a:xfrm>
            <a:off x="10513757" y="2270562"/>
            <a:ext cx="170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  <a:r>
              <a:rPr lang="en-US" dirty="0">
                <a:latin typeface="Helvetica" pitchFamily="2" charset="0"/>
              </a:rPr>
              <a:t> creates a new socket with the</a:t>
            </a:r>
          </a:p>
          <a:p>
            <a:pPr algn="l"/>
            <a:r>
              <a:rPr lang="en-US" dirty="0">
                <a:latin typeface="Helvetica" pitchFamily="2" charset="0"/>
              </a:rPr>
              <a:t>4-tuple (established)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83159-F704-A642-8342-9931C521AC9C}"/>
              </a:ext>
            </a:extLst>
          </p:cNvPr>
          <p:cNvSpPr txBox="1"/>
          <p:nvPr/>
        </p:nvSpPr>
        <p:spPr>
          <a:xfrm>
            <a:off x="959258" y="6167432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56363-D9E9-944A-99E0-A2B59D3BF18A}"/>
              </a:ext>
            </a:extLst>
          </p:cNvPr>
          <p:cNvSpPr txBox="1"/>
          <p:nvPr/>
        </p:nvSpPr>
        <p:spPr>
          <a:xfrm>
            <a:off x="5239981" y="6350168"/>
            <a:ext cx="69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</p:spTree>
    <p:extLst>
      <p:ext uri="{BB962C8B-B14F-4D97-AF65-F5344CB8AC3E}">
        <p14:creationId xmlns:p14="http://schemas.microsoft.com/office/powerpoint/2010/main" val="18299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0E2C-561F-1D4D-8E21-E56F4016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demultiplexing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93F7-D185-BF4F-B0B2-DCDC8D80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896" cy="48632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TCP</a:t>
            </a:r>
            <a:r>
              <a:rPr lang="en-US" dirty="0"/>
              <a:t> packet comes in, the operating system:</a:t>
            </a:r>
          </a:p>
          <a:p>
            <a:endParaRPr lang="en-US" dirty="0"/>
          </a:p>
          <a:p>
            <a:r>
              <a:rPr lang="en-US" dirty="0"/>
              <a:t>Looks up table of existing connections using 4-tuple</a:t>
            </a:r>
          </a:p>
          <a:p>
            <a:pPr lvl="1"/>
            <a:r>
              <a:rPr lang="en-US" dirty="0"/>
              <a:t>If success, send to corresponding (established) socket</a:t>
            </a:r>
          </a:p>
          <a:p>
            <a:endParaRPr lang="en-US" dirty="0"/>
          </a:p>
          <a:p>
            <a:r>
              <a:rPr lang="en-US" dirty="0"/>
              <a:t>If fail (no table entry), look up table of listening connections using just (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port)</a:t>
            </a:r>
          </a:p>
          <a:p>
            <a:pPr lvl="1"/>
            <a:r>
              <a:rPr lang="en-US" dirty="0"/>
              <a:t>If success, send to corresponding (listening) socket</a:t>
            </a:r>
          </a:p>
          <a:p>
            <a:endParaRPr lang="en-US" dirty="0"/>
          </a:p>
          <a:p>
            <a:r>
              <a:rPr lang="en-US" dirty="0"/>
              <a:t>If fail again (no table entry), send error to client</a:t>
            </a:r>
          </a:p>
          <a:p>
            <a:pPr lvl="1"/>
            <a:r>
              <a:rPr lang="en-US" dirty="0"/>
              <a:t>Connection refused</a:t>
            </a:r>
          </a:p>
        </p:txBody>
      </p:sp>
    </p:spTree>
    <p:extLst>
      <p:ext uri="{BB962C8B-B14F-4D97-AF65-F5344CB8AC3E}">
        <p14:creationId xmlns:p14="http://schemas.microsoft.com/office/powerpoint/2010/main" val="3117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4ACD-2E6A-B145-85AD-42F5DFE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demultiplexing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3538-F3A0-FA46-B69F-D3C86646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UDP</a:t>
            </a:r>
            <a:r>
              <a:rPr lang="en-US" dirty="0"/>
              <a:t> packet comes in, the operating system:</a:t>
            </a:r>
          </a:p>
          <a:p>
            <a:endParaRPr lang="en-US" dirty="0"/>
          </a:p>
          <a:p>
            <a:r>
              <a:rPr lang="en-US" dirty="0"/>
              <a:t>Looks up table of listening UDP sockets using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IP, 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port)</a:t>
            </a:r>
          </a:p>
          <a:p>
            <a:pPr lvl="1"/>
            <a:r>
              <a:rPr lang="en-US" dirty="0"/>
              <a:t>If success, send packet to corresponding socket</a:t>
            </a:r>
          </a:p>
          <a:p>
            <a:pPr lvl="1"/>
            <a:r>
              <a:rPr lang="en-US" dirty="0"/>
              <a:t>There are no established UDP sockets; they’re all “unconnected”</a:t>
            </a:r>
          </a:p>
          <a:p>
            <a:endParaRPr lang="en-US" dirty="0"/>
          </a:p>
          <a:p>
            <a:r>
              <a:rPr lang="en-US" dirty="0"/>
              <a:t>If fail (no table entry), send error to client</a:t>
            </a:r>
          </a:p>
          <a:p>
            <a:pPr lvl="1"/>
            <a:r>
              <a:rPr lang="en-US" dirty="0"/>
              <a:t>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12653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5B78-D87B-0D49-8AFD-E39AB8E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sockets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E3E-9C07-9441-B104-A294700E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sockets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</a:p>
          <a:p>
            <a:endParaRPr lang="en-US" dirty="0"/>
          </a:p>
          <a:p>
            <a:r>
              <a:rPr lang="en-US" dirty="0"/>
              <a:t>Create and observe UDP sockets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Observe a TCP listening socket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/>
              <a:t> (or your own server!)</a:t>
            </a:r>
          </a:p>
        </p:txBody>
      </p:sp>
    </p:spTree>
    <p:extLst>
      <p:ext uri="{BB962C8B-B14F-4D97-AF65-F5344CB8AC3E}">
        <p14:creationId xmlns:p14="http://schemas.microsoft.com/office/powerpoint/2010/main" val="354534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7E5-1C8D-704E-BC7A-1EF6D1C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C325-ED98-7B4D-AC4D-60DADE87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service.</a:t>
            </a:r>
            <a:r>
              <a:rPr lang="en-US" altLang="en-US" dirty="0"/>
              <a:t> UDP segments may be:</a:t>
            </a:r>
          </a:p>
          <a:p>
            <a:pPr lvl="1"/>
            <a:r>
              <a:rPr lang="en-US" altLang="en-US" dirty="0"/>
              <a:t>Lost</a:t>
            </a:r>
          </a:p>
          <a:p>
            <a:pPr lvl="1"/>
            <a:r>
              <a:rPr lang="en-US" altLang="en-US" dirty="0"/>
              <a:t>Delivered out of order to app</a:t>
            </a:r>
            <a:endParaRPr lang="en-US" altLang="en-US" sz="2000" dirty="0"/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Suitable for one-off </a:t>
            </a:r>
            <a:r>
              <a:rPr lang="en-US" altLang="en-US" dirty="0" err="1"/>
              <a:t>req</a:t>
            </a:r>
            <a:r>
              <a:rPr lang="en-US" altLang="en-US" dirty="0"/>
              <a:t>/</a:t>
            </a:r>
            <a:r>
              <a:rPr lang="en-US" altLang="en-US" dirty="0" err="1"/>
              <a:t>resp</a:t>
            </a:r>
            <a:endParaRPr lang="en-US" altLang="en-US" dirty="0"/>
          </a:p>
          <a:p>
            <a:pPr lvl="1"/>
            <a:r>
              <a:rPr lang="en-US" altLang="en-US" dirty="0"/>
              <a:t>E.g., DNS uses UDP</a:t>
            </a:r>
          </a:p>
          <a:p>
            <a:r>
              <a:rPr lang="en-US" altLang="en-US" dirty="0"/>
              <a:t>Also for loss-tolerant delay-sensitive apps, e.g., video calling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04445" y="2004374"/>
            <a:ext cx="4798073" cy="43469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/>
              <a:t>Why are UDP’s guarantees even okay?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  <a:r>
              <a:rPr lang="en-US" altLang="en-US" sz="2600" dirty="0"/>
              <a:t> compared to TCP:</a:t>
            </a:r>
          </a:p>
          <a:p>
            <a:r>
              <a:rPr lang="en-US" altLang="en-US" dirty="0"/>
              <a:t>No delays due to connection establishment</a:t>
            </a:r>
          </a:p>
          <a:p>
            <a:pPr lvl="1"/>
            <a:r>
              <a:rPr lang="en-US" altLang="en-US" sz="2200" dirty="0"/>
              <a:t>UDP can send data immediately</a:t>
            </a:r>
          </a:p>
          <a:p>
            <a:r>
              <a:rPr lang="en-US" altLang="en-US" dirty="0"/>
              <a:t>No memory for connection state at sender &amp; receiver</a:t>
            </a:r>
          </a:p>
          <a:p>
            <a:r>
              <a:rPr lang="en-US" altLang="en-US" dirty="0"/>
              <a:t>Small segment header</a:t>
            </a:r>
          </a:p>
          <a:p>
            <a:r>
              <a:rPr lang="en-US" altLang="en-US" dirty="0"/>
              <a:t>UDP can blast away data as fast as desired</a:t>
            </a:r>
          </a:p>
          <a:p>
            <a:pPr lvl="1"/>
            <a:r>
              <a:rPr lang="en-US" altLang="en-US" sz="2000" dirty="0"/>
              <a:t>UDP has no “congestion control”</a:t>
            </a:r>
          </a:p>
          <a:p>
            <a:endParaRPr lang="en-US" altLang="en-US" sz="2400" dirty="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D014CA5-1E3C-4C85-A229-CB697E59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6" y="1790515"/>
            <a:ext cx="5065259" cy="445788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2F845C2A-85CC-EC4C-BEFF-8D169B64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570" y="480379"/>
            <a:ext cx="30294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(UDP header + data)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F89748-C322-3E46-8991-9E7B9472A0A1}"/>
              </a:ext>
            </a:extLst>
          </p:cNvPr>
          <p:cNvGrpSpPr/>
          <p:nvPr/>
        </p:nvGrpSpPr>
        <p:grpSpPr>
          <a:xfrm>
            <a:off x="6100760" y="1986295"/>
            <a:ext cx="3905309" cy="539203"/>
            <a:chOff x="6100760" y="1986295"/>
            <a:chExt cx="3905309" cy="539203"/>
          </a:xfrm>
        </p:grpSpPr>
        <p:sp>
          <p:nvSpPr>
            <p:cNvPr id="12" name="Text Box 70">
              <a:extLst>
                <a:ext uri="{FF2B5EF4-FFF2-40B4-BE49-F238E27FC236}">
                  <a16:creationId xmlns:a16="http://schemas.microsoft.com/office/drawing/2014/main" id="{253A6192-9DC2-5F48-B1B0-ACE65E96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577" y="2024740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6838FCEB-D523-1341-91DB-F780C40A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100760" y="2515973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  <p:sp>
          <p:nvSpPr>
            <p:cNvPr id="23" name="Text Box 70">
              <a:extLst>
                <a:ext uri="{FF2B5EF4-FFF2-40B4-BE49-F238E27FC236}">
                  <a16:creationId xmlns:a16="http://schemas.microsoft.com/office/drawing/2014/main" id="{19DE2F09-8B2B-B34C-9704-8888EDECC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0587" y="1986295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24" name="Line 72">
              <a:extLst>
                <a:ext uri="{FF2B5EF4-FFF2-40B4-BE49-F238E27FC236}">
                  <a16:creationId xmlns:a16="http://schemas.microsoft.com/office/drawing/2014/main" id="{BAC8676E-4E12-6A40-8CFF-C4AE51013E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043770" y="2477528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4">
            <a:extLst>
              <a:ext uri="{FF2B5EF4-FFF2-40B4-BE49-F238E27FC236}">
                <a16:creationId xmlns:a16="http://schemas.microsoft.com/office/drawing/2014/main" id="{F0F35345-4A7E-D74A-A958-A6C80B7A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889" y="1915808"/>
            <a:ext cx="21185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Error detection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info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(more to come)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6AFBF9-3313-F546-8EA5-F38802D73285}"/>
              </a:ext>
            </a:extLst>
          </p:cNvPr>
          <p:cNvCxnSpPr>
            <a:cxnSpLocks/>
          </p:cNvCxnSpPr>
          <p:nvPr/>
        </p:nvCxnSpPr>
        <p:spPr>
          <a:xfrm flipH="1">
            <a:off x="9769343" y="2641446"/>
            <a:ext cx="828740" cy="83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6E4D1D-461F-2D47-80E8-34059BD9690B}"/>
              </a:ext>
            </a:extLst>
          </p:cNvPr>
          <p:cNvCxnSpPr>
            <a:cxnSpLocks/>
          </p:cNvCxnSpPr>
          <p:nvPr/>
        </p:nvCxnSpPr>
        <p:spPr>
          <a:xfrm flipH="1">
            <a:off x="7776445" y="1741764"/>
            <a:ext cx="2546194" cy="17614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5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1" grpId="0" animBg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85CAB-E701-5144-BA17-BF3E99893533}"/>
              </a:ext>
            </a:extLst>
          </p:cNvPr>
          <p:cNvGrpSpPr/>
          <p:nvPr/>
        </p:nvGrpSpPr>
        <p:grpSpPr>
          <a:xfrm>
            <a:off x="780565" y="1265873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0B4067-921A-054F-8815-970525DAA4CB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4" name="Picture 3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13BF3AC1-5A0D-C847-AC64-190970207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CEC419AE-AA3E-B14A-8ABC-493764AC5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1D52B-E5CC-E443-97EA-8D0EEC1F9B8D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DACBD-245C-9A42-89BE-A60873E08E2F}"/>
              </a:ext>
            </a:extLst>
          </p:cNvPr>
          <p:cNvGrpSpPr/>
          <p:nvPr/>
        </p:nvGrpSpPr>
        <p:grpSpPr>
          <a:xfrm>
            <a:off x="3208631" y="1416985"/>
            <a:ext cx="2838424" cy="3776265"/>
            <a:chOff x="3208631" y="1416985"/>
            <a:chExt cx="2838424" cy="377626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15083D-E780-2240-8DBF-5BCFA7BBD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97" y="5130826"/>
              <a:ext cx="1372182" cy="62424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BC083B-525A-3540-A9AB-5506410B6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8631" y="4684853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AA69DD-220C-BC47-813C-3B3A7DC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2078" y="1416985"/>
              <a:ext cx="1682308" cy="349941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3407B-23E8-C14B-84EE-2A0393FCB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8992" y="4701691"/>
              <a:ext cx="516457" cy="23462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D5CB50-D706-D248-ACBC-CB7BBD943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709" y="2779373"/>
              <a:ext cx="1193346" cy="2351453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6ACCB-059A-0443-8BA5-F6446B2B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927" y="4894956"/>
              <a:ext cx="429151" cy="21441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0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1325563"/>
          </a:xfrm>
        </p:spPr>
        <p:txBody>
          <a:bodyPr/>
          <a:lstStyle/>
          <a:p>
            <a:r>
              <a:rPr lang="en-US" dirty="0"/>
              <a:t>Review: UDP demultiplexing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F3EB38-AF74-9543-A4EE-24D2A40CE6AA}"/>
              </a:ext>
            </a:extLst>
          </p:cNvPr>
          <p:cNvSpPr/>
          <p:nvPr/>
        </p:nvSpPr>
        <p:spPr>
          <a:xfrm>
            <a:off x="207100" y="1449806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7CAAF1-1228-A24A-9963-9D80A5768A6D}"/>
              </a:ext>
            </a:extLst>
          </p:cNvPr>
          <p:cNvSpPr/>
          <p:nvPr/>
        </p:nvSpPr>
        <p:spPr>
          <a:xfrm>
            <a:off x="4648823" y="171242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9292B1-33EE-BB4B-8223-7ED7413F45D5}"/>
              </a:ext>
            </a:extLst>
          </p:cNvPr>
          <p:cNvSpPr/>
          <p:nvPr/>
        </p:nvSpPr>
        <p:spPr>
          <a:xfrm>
            <a:off x="4648823" y="444570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44782F-F480-E743-B33F-7F541EBB885A}"/>
              </a:ext>
            </a:extLst>
          </p:cNvPr>
          <p:cNvSpPr txBox="1"/>
          <p:nvPr/>
        </p:nvSpPr>
        <p:spPr>
          <a:xfrm>
            <a:off x="4648823" y="1789040"/>
            <a:ext cx="12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F2965E-EDA6-7B4C-926B-1A6E6C3502A4}"/>
              </a:ext>
            </a:extLst>
          </p:cNvPr>
          <p:cNvSpPr txBox="1"/>
          <p:nvPr/>
        </p:nvSpPr>
        <p:spPr>
          <a:xfrm>
            <a:off x="4707817" y="4522320"/>
            <a:ext cx="102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281335-F12A-7B4A-B11B-C9DABD4CE385}"/>
              </a:ext>
            </a:extLst>
          </p:cNvPr>
          <p:cNvSpPr/>
          <p:nvPr/>
        </p:nvSpPr>
        <p:spPr>
          <a:xfrm>
            <a:off x="2177238" y="168588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F0E142-42D0-C646-A13E-0B869742BC75}"/>
              </a:ext>
            </a:extLst>
          </p:cNvPr>
          <p:cNvSpPr/>
          <p:nvPr/>
        </p:nvSpPr>
        <p:spPr>
          <a:xfrm>
            <a:off x="2177237" y="2046065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3A0AF4-807C-6E45-9B01-808742842911}"/>
              </a:ext>
            </a:extLst>
          </p:cNvPr>
          <p:cNvSpPr/>
          <p:nvPr/>
        </p:nvSpPr>
        <p:spPr>
          <a:xfrm>
            <a:off x="2168631" y="241312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E0506F-19BF-B245-A23D-B6A75DF70639}"/>
              </a:ext>
            </a:extLst>
          </p:cNvPr>
          <p:cNvSpPr/>
          <p:nvPr/>
        </p:nvSpPr>
        <p:spPr>
          <a:xfrm>
            <a:off x="2167407" y="278760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58D2F-2713-6043-8705-C21741B4716A}"/>
              </a:ext>
            </a:extLst>
          </p:cNvPr>
          <p:cNvSpPr/>
          <p:nvPr/>
        </p:nvSpPr>
        <p:spPr>
          <a:xfrm>
            <a:off x="2170474" y="316957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0BB33-5B36-1149-A950-0DFD5D95BA2E}"/>
              </a:ext>
            </a:extLst>
          </p:cNvPr>
          <p:cNvSpPr/>
          <p:nvPr/>
        </p:nvSpPr>
        <p:spPr>
          <a:xfrm>
            <a:off x="2170473" y="3529754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44262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BC2EC-75E8-0C43-90AB-9DB164CB7475}"/>
              </a:ext>
            </a:extLst>
          </p:cNvPr>
          <p:cNvSpPr/>
          <p:nvPr/>
        </p:nvSpPr>
        <p:spPr>
          <a:xfrm>
            <a:off x="2176615" y="389681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70FEA-8555-D44E-B1ED-1B09F3AE3096}"/>
              </a:ext>
            </a:extLst>
          </p:cNvPr>
          <p:cNvSpPr/>
          <p:nvPr/>
        </p:nvSpPr>
        <p:spPr>
          <a:xfrm>
            <a:off x="2175391" y="427129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EF512A-B4C6-E247-A18C-21464F9F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9" y="3854698"/>
            <a:ext cx="696234" cy="6676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6BD96FE-EA27-EB43-83DC-6F213E30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6" y="1737487"/>
            <a:ext cx="675641" cy="67564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2CB4A1-87B6-174B-B525-5005D1001AB5}"/>
              </a:ext>
            </a:extLst>
          </p:cNvPr>
          <p:cNvCxnSpPr>
            <a:cxnSpLocks/>
          </p:cNvCxnSpPr>
          <p:nvPr/>
        </p:nvCxnSpPr>
        <p:spPr>
          <a:xfrm>
            <a:off x="1053246" y="2304372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FFF2D6-AD7A-9941-8C71-FE50D557727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53247" y="2075308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5E6A9E-4D38-434F-B093-17D6F0E93D49}"/>
              </a:ext>
            </a:extLst>
          </p:cNvPr>
          <p:cNvCxnSpPr>
            <a:cxnSpLocks/>
          </p:cNvCxnSpPr>
          <p:nvPr/>
        </p:nvCxnSpPr>
        <p:spPr>
          <a:xfrm flipV="1">
            <a:off x="1094763" y="3777305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5C21AC-9BDC-E241-9818-CCF468A20673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094763" y="4188509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2479CF-F584-F74E-A0E9-440C3FA22370}"/>
              </a:ext>
            </a:extLst>
          </p:cNvPr>
          <p:cNvCxnSpPr>
            <a:cxnSpLocks/>
          </p:cNvCxnSpPr>
          <p:nvPr/>
        </p:nvCxnSpPr>
        <p:spPr>
          <a:xfrm>
            <a:off x="1094763" y="4371706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65D4B6-03D2-9D47-8AED-1CE2E929CF67}"/>
              </a:ext>
            </a:extLst>
          </p:cNvPr>
          <p:cNvSpPr txBox="1"/>
          <p:nvPr/>
        </p:nvSpPr>
        <p:spPr>
          <a:xfrm>
            <a:off x="1094761" y="5255186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C68D26-5ECD-174F-90A2-284FA0458F21}"/>
              </a:ext>
            </a:extLst>
          </p:cNvPr>
          <p:cNvSpPr/>
          <p:nvPr/>
        </p:nvSpPr>
        <p:spPr>
          <a:xfrm rot="5400000">
            <a:off x="1367135" y="4571681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1385EB-9A21-3945-A671-9B0433348C65}"/>
              </a:ext>
            </a:extLst>
          </p:cNvPr>
          <p:cNvSpPr txBox="1"/>
          <p:nvPr/>
        </p:nvSpPr>
        <p:spPr>
          <a:xfrm>
            <a:off x="2596035" y="5255186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15AFB22-A120-7E4C-ABBA-1DE2623A96F9}"/>
              </a:ext>
            </a:extLst>
          </p:cNvPr>
          <p:cNvSpPr/>
          <p:nvPr/>
        </p:nvSpPr>
        <p:spPr>
          <a:xfrm rot="5400000">
            <a:off x="2732946" y="4264160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9C2091C-16E4-8146-9565-160D913A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5" y="2075831"/>
            <a:ext cx="721258" cy="85000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319200-9063-E64C-B643-40278D12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171" y="2974528"/>
            <a:ext cx="756062" cy="756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61592EF-A97E-7F41-8057-1F085B772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414" y="3892449"/>
            <a:ext cx="622677" cy="58676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443BB1-4FEF-AD45-B00F-9431AB283C6D}"/>
              </a:ext>
            </a:extLst>
          </p:cNvPr>
          <p:cNvCxnSpPr/>
          <p:nvPr/>
        </p:nvCxnSpPr>
        <p:spPr>
          <a:xfrm>
            <a:off x="3888051" y="1685888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E04906-8F60-2948-ADF4-A2028F0B04B3}"/>
              </a:ext>
            </a:extLst>
          </p:cNvPr>
          <p:cNvSpPr/>
          <p:nvPr/>
        </p:nvSpPr>
        <p:spPr>
          <a:xfrm>
            <a:off x="377606" y="3777305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9248CC-A6DB-FC49-A85C-78B8926A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65" y="1425218"/>
            <a:ext cx="628390" cy="3833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4C0686-0C47-014A-9FAA-91F0078E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0" y="3434213"/>
            <a:ext cx="628390" cy="3833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EF8D2D-B3EF-2E44-B4A2-4E10CB2A7649}"/>
              </a:ext>
            </a:extLst>
          </p:cNvPr>
          <p:cNvSpPr/>
          <p:nvPr/>
        </p:nvSpPr>
        <p:spPr>
          <a:xfrm>
            <a:off x="5828260" y="1887305"/>
            <a:ext cx="3595576" cy="518213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642287-9365-AC4F-AA8C-B6AE295D6CEF}"/>
              </a:ext>
            </a:extLst>
          </p:cNvPr>
          <p:cNvSpPr/>
          <p:nvPr/>
        </p:nvSpPr>
        <p:spPr>
          <a:xfrm>
            <a:off x="8178297" y="2579763"/>
            <a:ext cx="1812281" cy="83345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62C-205D-274F-9705-0B75F9C6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UDP packets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B91-72BA-C94C-B057-F41641A2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653"/>
          </a:xfrm>
        </p:spPr>
        <p:txBody>
          <a:bodyPr>
            <a:normAutofit/>
          </a:bodyPr>
          <a:lstStyle/>
          <a:p>
            <a:r>
              <a:rPr lang="en-US" dirty="0"/>
              <a:t>How to craft and send (UDP) packets?</a:t>
            </a:r>
          </a:p>
          <a:p>
            <a:pPr lvl="1"/>
            <a:r>
              <a:rPr lang="en-US" dirty="0"/>
              <a:t>It’s simpler than you think! </a:t>
            </a:r>
          </a:p>
          <a:p>
            <a:pPr lvl="1"/>
            <a:endParaRPr lang="en-US" dirty="0"/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–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# observe packets</a:t>
            </a: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</a:p>
          <a:p>
            <a:r>
              <a:rPr lang="en-IN" sz="2400" dirty="0"/>
              <a:t>Example: </a:t>
            </a:r>
            <a:r>
              <a:rPr lang="en-IN" sz="2400" dirty="0">
                <a:latin typeface="Courier" pitchFamily="2" charset="0"/>
              </a:rPr>
              <a:t>send(IP(</a:t>
            </a:r>
            <a:r>
              <a:rPr lang="en-IN" sz="2400" dirty="0" err="1">
                <a:latin typeface="Courier" pitchFamily="2" charset="0"/>
              </a:rPr>
              <a:t>dst</a:t>
            </a:r>
            <a:r>
              <a:rPr lang="en-IN" sz="2400" dirty="0">
                <a:latin typeface="Courier" pitchFamily="2" charset="0"/>
              </a:rPr>
              <a:t>="127.0.0.1")/UDP(sport=1024, </a:t>
            </a:r>
            <a:r>
              <a:rPr lang="en-IN" sz="2400" dirty="0" err="1">
                <a:latin typeface="Courier" pitchFamily="2" charset="0"/>
              </a:rPr>
              <a:t>dport</a:t>
            </a:r>
            <a:r>
              <a:rPr lang="en-IN" sz="2400" dirty="0">
                <a:latin typeface="Courier" pitchFamily="2" charset="0"/>
              </a:rPr>
              <a:t>=2048)/"hello world”, </a:t>
            </a:r>
            <a:r>
              <a:rPr lang="en-IN" sz="2400" dirty="0" err="1">
                <a:latin typeface="Courier" pitchFamily="2" charset="0"/>
              </a:rPr>
              <a:t>iface</a:t>
            </a:r>
            <a:r>
              <a:rPr lang="en-IN" sz="2400" dirty="0">
                <a:latin typeface="Courier" pitchFamily="2" charset="0"/>
              </a:rPr>
              <a:t>="lo")</a:t>
            </a:r>
          </a:p>
          <a:p>
            <a:r>
              <a:rPr lang="en-IN" sz="2400" dirty="0"/>
              <a:t>See other fields of UDP using </a:t>
            </a:r>
            <a:r>
              <a:rPr lang="en-IN" sz="2000" dirty="0">
                <a:latin typeface="Courier" pitchFamily="2" charset="0"/>
              </a:rPr>
              <a:t>UDP().</a:t>
            </a:r>
            <a:r>
              <a:rPr lang="en-IN" sz="2000" dirty="0" err="1">
                <a:latin typeface="Courier" pitchFamily="2" charset="0"/>
              </a:rPr>
              <a:t>fields_desc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 err="1"/>
              <a:t>Scapy</a:t>
            </a:r>
            <a:r>
              <a:rPr lang="en-IN" sz="2400" dirty="0"/>
              <a:t> can send and receive crafted packets! </a:t>
            </a:r>
          </a:p>
          <a:p>
            <a:pPr lvl="1"/>
            <a:r>
              <a:rPr lang="en-IN" sz="2000" dirty="0"/>
              <a:t>However, it requires </a:t>
            </a:r>
            <a:r>
              <a:rPr lang="en-IN" sz="2000" dirty="0" err="1"/>
              <a:t>sudo</a:t>
            </a:r>
            <a:r>
              <a:rPr lang="en-IN" sz="2000" dirty="0"/>
              <a:t> (superuser privileges)</a:t>
            </a:r>
          </a:p>
          <a:p>
            <a:endParaRPr lang="en-IN" sz="2400" dirty="0">
              <a:latin typeface="Courier" pitchFamily="2" charset="0"/>
            </a:endParaRP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738-26B4-4D4B-B172-832CBAC6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3F3F-548A-BC41-8EC1-2959908B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4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provides best effort service</a:t>
            </a:r>
          </a:p>
          <a:p>
            <a:r>
              <a:rPr lang="en-US" dirty="0"/>
              <a:t>UDP is a simple and low overhead transport</a:t>
            </a:r>
          </a:p>
          <a:p>
            <a:pPr lvl="1"/>
            <a:r>
              <a:rPr lang="en-US" dirty="0"/>
              <a:t>Data may be lost</a:t>
            </a:r>
          </a:p>
          <a:p>
            <a:pPr lvl="1"/>
            <a:r>
              <a:rPr lang="en-US" dirty="0"/>
              <a:t>Data may be corrupted along the way (e.g., 1 -&gt; 0)</a:t>
            </a:r>
          </a:p>
          <a:p>
            <a:pPr lvl="1"/>
            <a:r>
              <a:rPr lang="en-US" dirty="0"/>
              <a:t>Data may be reordered</a:t>
            </a:r>
          </a:p>
          <a:p>
            <a:endParaRPr lang="en-US" dirty="0"/>
          </a:p>
          <a:p>
            <a:r>
              <a:rPr lang="en-US" dirty="0"/>
              <a:t>However, simple error detection is possible!</a:t>
            </a:r>
          </a:p>
          <a:p>
            <a:pPr lvl="1"/>
            <a:r>
              <a:rPr lang="en-US" dirty="0"/>
              <a:t>Was the data I received the same data the remote machine sent?</a:t>
            </a:r>
          </a:p>
          <a:p>
            <a:endParaRPr lang="en-US" dirty="0"/>
          </a:p>
          <a:p>
            <a:r>
              <a:rPr lang="en-US" dirty="0"/>
              <a:t>Error detection is a useful feature for all transport protocols including 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UDP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3606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must </a:t>
            </a:r>
            <a:r>
              <a:rPr lang="en-US" dirty="0">
                <a:solidFill>
                  <a:srgbClr val="C00000"/>
                </a:solidFill>
              </a:rPr>
              <a:t>capture the likely changes</a:t>
            </a:r>
            <a:r>
              <a:rPr lang="en-US" dirty="0"/>
              <a:t> to the packet</a:t>
            </a:r>
          </a:p>
          <a:p>
            <a:pPr lvl="1"/>
            <a:r>
              <a:rPr lang="en-US" dirty="0"/>
              <a:t>If the packet was corrupted through these likely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and TCP use a class of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&amp; TCP’s Checksum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41BF-552D-4F42-83CD-F5F1B03F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Packets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B32A-97D6-084F-8267-BA4DCF02D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3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pPr lvl="1"/>
            <a:r>
              <a:rPr lang="en-US" dirty="0">
                <a:sym typeface="Wingdings" pitchFamily="2" charset="2"/>
              </a:rPr>
              <a:t>However, checksums don’t enable the receiver to detect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where the error lies or correct the error(s)</a:t>
            </a:r>
          </a:p>
          <a:p>
            <a:pPr lvl="1"/>
            <a:r>
              <a:rPr lang="en-US" dirty="0">
                <a:sym typeface="Wingdings" pitchFamily="2" charset="2"/>
              </a:rPr>
              <a:t>Checksum is an error detection mechanism; not a correction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reliable data delivery (more to come on this)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UDP is a thin shim around network layer’s best-effort delivery</a:t>
            </a:r>
          </a:p>
          <a:p>
            <a:pPr lvl="1"/>
            <a:r>
              <a:rPr lang="en-US" dirty="0"/>
              <a:t>One-off request/response messages</a:t>
            </a:r>
          </a:p>
          <a:p>
            <a:pPr lvl="1"/>
            <a:r>
              <a:rPr lang="en-US" dirty="0"/>
              <a:t>Lightweight transport for loss-tolerant delay-sensitive applications</a:t>
            </a:r>
          </a:p>
          <a:p>
            <a:endParaRPr lang="en-US" dirty="0"/>
          </a:p>
          <a:p>
            <a:r>
              <a:rPr lang="en-US" dirty="0"/>
              <a:t>Provides basic multiplexing/demultiplexing for application</a:t>
            </a:r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reliably,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842B69D-6BF8-004D-85DE-2D047D12B729}"/>
              </a:ext>
            </a:extLst>
          </p:cNvPr>
          <p:cNvGrpSpPr/>
          <p:nvPr/>
        </p:nvGrpSpPr>
        <p:grpSpPr>
          <a:xfrm>
            <a:off x="2798506" y="1892730"/>
            <a:ext cx="1558412" cy="2933510"/>
            <a:chOff x="2798506" y="1892730"/>
            <a:chExt cx="1558412" cy="2933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A7D962-C2FC-1941-9446-C86C85913E1A}"/>
                </a:ext>
              </a:extLst>
            </p:cNvPr>
            <p:cNvSpPr/>
            <p:nvPr/>
          </p:nvSpPr>
          <p:spPr>
            <a:xfrm>
              <a:off x="2808337" y="189273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9D13FD-84F6-194B-9D9B-2C804966A676}"/>
                </a:ext>
              </a:extLst>
            </p:cNvPr>
            <p:cNvSpPr/>
            <p:nvPr/>
          </p:nvSpPr>
          <p:spPr>
            <a:xfrm>
              <a:off x="2808336" y="2252907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B77FBE-9A6E-214F-9551-8E0E8284E6CF}"/>
                </a:ext>
              </a:extLst>
            </p:cNvPr>
            <p:cNvSpPr/>
            <p:nvPr/>
          </p:nvSpPr>
          <p:spPr>
            <a:xfrm>
              <a:off x="2799730" y="261997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AF0B0C-960E-2F4E-9F18-31A0C9BB4F14}"/>
                </a:ext>
              </a:extLst>
            </p:cNvPr>
            <p:cNvSpPr/>
            <p:nvPr/>
          </p:nvSpPr>
          <p:spPr>
            <a:xfrm>
              <a:off x="2798506" y="299445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870540-A848-914D-B641-E9D5C249D8B2}"/>
                </a:ext>
              </a:extLst>
            </p:cNvPr>
            <p:cNvSpPr/>
            <p:nvPr/>
          </p:nvSpPr>
          <p:spPr>
            <a:xfrm>
              <a:off x="2801573" y="337641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42B9D6-0E05-EE49-975E-0147E17F3EC8}"/>
                </a:ext>
              </a:extLst>
            </p:cNvPr>
            <p:cNvSpPr/>
            <p:nvPr/>
          </p:nvSpPr>
          <p:spPr>
            <a:xfrm>
              <a:off x="2801572" y="3736596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C0C036-74BB-AB43-B1D6-DFCF75B79DF0}"/>
                </a:ext>
              </a:extLst>
            </p:cNvPr>
            <p:cNvSpPr/>
            <p:nvPr/>
          </p:nvSpPr>
          <p:spPr>
            <a:xfrm>
              <a:off x="2807714" y="410365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D2BB44-CDD5-B346-9688-3367E637ADFB}"/>
                </a:ext>
              </a:extLst>
            </p:cNvPr>
            <p:cNvSpPr/>
            <p:nvPr/>
          </p:nvSpPr>
          <p:spPr>
            <a:xfrm>
              <a:off x="2806490" y="447813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65535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9AE88E-EFF3-154B-BDDA-0C02D90B3E32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E395F2-0847-2A42-8BDB-E7D456E2B426}"/>
              </a:ext>
            </a:extLst>
          </p:cNvPr>
          <p:cNvGrpSpPr/>
          <p:nvPr/>
        </p:nvGrpSpPr>
        <p:grpSpPr>
          <a:xfrm>
            <a:off x="7760316" y="1373267"/>
            <a:ext cx="4054986" cy="4868462"/>
            <a:chOff x="7539587" y="1335457"/>
            <a:chExt cx="4054986" cy="486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7EBE2C-A781-6C4A-BF48-9AB2C68B7CED}"/>
                </a:ext>
              </a:extLst>
            </p:cNvPr>
            <p:cNvGrpSpPr/>
            <p:nvPr/>
          </p:nvGrpSpPr>
          <p:grpSpPr>
            <a:xfrm>
              <a:off x="7539587" y="1690688"/>
              <a:ext cx="2551987" cy="4513231"/>
              <a:chOff x="472567" y="1985463"/>
              <a:chExt cx="3026956" cy="4512399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2E96C61C-9934-4144-9705-7D5CE413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1ECA4C59-ADA9-CD44-A35E-73370FC47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34918B52-19C7-E841-9025-AB6B1B39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1C5194A3-31F3-1447-8EE3-386C54D0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376D1A07-3245-F242-BB55-C1CD1D07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0202" y="2164956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FBA3BA-B34E-2E4B-940B-4ED7759C914C}"/>
                </a:ext>
              </a:extLst>
            </p:cNvPr>
            <p:cNvGrpSpPr/>
            <p:nvPr/>
          </p:nvGrpSpPr>
          <p:grpSpPr>
            <a:xfrm>
              <a:off x="10449986" y="3285789"/>
              <a:ext cx="762000" cy="304800"/>
              <a:chOff x="4113213" y="3733800"/>
              <a:chExt cx="762000" cy="304800"/>
            </a:xfrm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3D02F52A-BF47-E349-BD69-18D47E2D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2C8B88D4-A394-704A-81C8-1F12A13D7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66651B-E772-0C48-939B-6602148ADF0F}"/>
                </a:ext>
              </a:extLst>
            </p:cNvPr>
            <p:cNvGrpSpPr/>
            <p:nvPr/>
          </p:nvGrpSpPr>
          <p:grpSpPr>
            <a:xfrm>
              <a:off x="10451573" y="5447103"/>
              <a:ext cx="1143000" cy="304800"/>
              <a:chOff x="4114800" y="4800600"/>
              <a:chExt cx="1143000" cy="304800"/>
            </a:xfrm>
          </p:grpSpPr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id="{C7292AB0-A1DF-1140-BE81-94BAEB03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DECA0598-8017-D549-A19A-22EB73A73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51D2BB9E-49D9-7243-9C4C-DD6B667FD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5" name="Rectangle 13">
                <a:extLst>
                  <a:ext uri="{FF2B5EF4-FFF2-40B4-BE49-F238E27FC236}">
                    <a16:creationId xmlns:a16="http://schemas.microsoft.com/office/drawing/2014/main" id="{4077217C-343C-D34A-8FA6-A3E3E656C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B039F8-5211-E647-9149-E6E000ACB60B}"/>
                </a:ext>
              </a:extLst>
            </p:cNvPr>
            <p:cNvGrpSpPr/>
            <p:nvPr/>
          </p:nvGrpSpPr>
          <p:grpSpPr>
            <a:xfrm>
              <a:off x="10451573" y="4366450"/>
              <a:ext cx="983671" cy="304801"/>
              <a:chOff x="3117267" y="4662057"/>
              <a:chExt cx="983671" cy="304801"/>
            </a:xfrm>
          </p:grpSpPr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EC4F4792-D029-D940-8DA8-3DFFDEE86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8" name="Rectangle 9">
                <a:extLst>
                  <a:ext uri="{FF2B5EF4-FFF2-40B4-BE49-F238E27FC236}">
                    <a16:creationId xmlns:a16="http://schemas.microsoft.com/office/drawing/2014/main" id="{2768FCEB-FCC0-9D47-9EA7-70D49E340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9" name="Rectangle 4">
                <a:extLst>
                  <a:ext uri="{FF2B5EF4-FFF2-40B4-BE49-F238E27FC236}">
                    <a16:creationId xmlns:a16="http://schemas.microsoft.com/office/drawing/2014/main" id="{B762EA08-7B22-E245-A8DE-16DD7EC8E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B5A5D12-C434-9549-AB6E-39DCA522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44" y="1335457"/>
              <a:ext cx="918599" cy="560347"/>
            </a:xfrm>
            <a:prstGeom prst="rect">
              <a:avLst/>
            </a:prstGeom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0B6E74-B09E-E349-A601-A29E9F1709AA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86C285-62C0-1A44-9AE6-8267D2A828DF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DEA329D-3E8D-4C4B-B352-E630A818527F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2605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51" grpId="0"/>
      <p:bldP spid="57" grpId="0" animBg="1"/>
      <p:bldP spid="58" grpId="0"/>
      <p:bldP spid="59" grpId="0" animBg="1"/>
      <p:bldP spid="60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BBF501-DDE7-C240-882A-3E51CDD0705D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F9F0CA-6FA3-0D40-B1A6-CAB4BABB87C2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E6A042-6E63-B344-A6CF-BDC70855E5BE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971971-756E-4046-964F-303D9B4159E9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52662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4C1874-5F12-B441-9A8B-747A36028B93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5046E7-6995-5A4D-A9D7-CCAC9F10D94C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4A90FB-08AE-224E-9857-968B41DE4A5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63183-7D92-1744-AAF5-91625E7FFDDC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7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577F8-6D08-A94D-A04B-306146AD8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24E0F8-FA5B-294B-9537-81B4CCDC872B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865EA0-52AB-A34C-A282-922AF3B255D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F5EF31-B787-334F-9AC8-0DAFB82BFCF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5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73D419-7E62-EB41-8286-76055DBFEF27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305B32-1CEC-AC44-9559-D2A53E79688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42E3E42-B5E9-7E47-8A18-3DB5CB49D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B91359-22C1-F44E-95C4-4968C5F5706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IP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addr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Port 44262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3FB02C-A3C6-2E4E-B72E-2E6CCECBF2FE}"/>
              </a:ext>
            </a:extLst>
          </p:cNvPr>
          <p:cNvSpPr/>
          <p:nvPr/>
        </p:nvSpPr>
        <p:spPr>
          <a:xfrm>
            <a:off x="1008705" y="3984147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4BFE170-0344-DE46-A4FE-F0B6A14C0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64" y="1632060"/>
            <a:ext cx="628390" cy="3833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9292F13-03AE-9F43-AAD3-7B5F463EF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9" y="3641055"/>
            <a:ext cx="628390" cy="3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2193</Words>
  <Application>Microsoft Macintosh PowerPoint</Application>
  <PresentationFormat>Widescreen</PresentationFormat>
  <Paragraphs>457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 Demultiplexing &amp; Error Detection</vt:lpstr>
      <vt:lpstr>Quick recap of concepts</vt:lpstr>
      <vt:lpstr>Demultiplexing Packets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TCP sockets of different types</vt:lpstr>
      <vt:lpstr>TCP sockets of different types</vt:lpstr>
      <vt:lpstr>TCP demultiplexing</vt:lpstr>
      <vt:lpstr>UDP demultiplexing</vt:lpstr>
      <vt:lpstr>Listing sockets and connections</vt:lpstr>
      <vt:lpstr>User Datagram Protocol</vt:lpstr>
      <vt:lpstr>UDP: User Datagram Protocol [RFC 768]</vt:lpstr>
      <vt:lpstr>UDP segment structure</vt:lpstr>
      <vt:lpstr>UDP segment structure</vt:lpstr>
      <vt:lpstr>Review: UDP demultiplexing</vt:lpstr>
      <vt:lpstr>Seeing UDP packets in action</vt:lpstr>
      <vt:lpstr>Error Detection</vt:lpstr>
      <vt:lpstr>Why error detection?</vt:lpstr>
      <vt:lpstr>Error Detection in UDP and TCP</vt:lpstr>
      <vt:lpstr>Requirements on error detection function</vt:lpstr>
      <vt:lpstr>UDP &amp; TCP’s Checksum function</vt:lpstr>
      <vt:lpstr>Computing 1’s complement sum</vt:lpstr>
      <vt:lpstr>From the UDP specification (RFC 768)</vt:lpstr>
      <vt:lpstr>Some observations on checksums</vt:lpstr>
      <vt:lpstr>Some observations on checksums</vt:lpstr>
      <vt:lpstr>Playing with checksums</vt:lpstr>
      <vt:lpstr>Summary of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2604</cp:revision>
  <dcterms:created xsi:type="dcterms:W3CDTF">2019-01-23T03:40:12Z</dcterms:created>
  <dcterms:modified xsi:type="dcterms:W3CDTF">2022-02-18T03:30:21Z</dcterms:modified>
</cp:coreProperties>
</file>