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421" r:id="rId2"/>
    <p:sldId id="655" r:id="rId3"/>
    <p:sldId id="287" r:id="rId4"/>
    <p:sldId id="290" r:id="rId5"/>
    <p:sldId id="295" r:id="rId6"/>
    <p:sldId id="340" r:id="rId7"/>
    <p:sldId id="299" r:id="rId8"/>
    <p:sldId id="643" r:id="rId9"/>
    <p:sldId id="307" r:id="rId10"/>
    <p:sldId id="644" r:id="rId11"/>
    <p:sldId id="645" r:id="rId12"/>
    <p:sldId id="646" r:id="rId13"/>
    <p:sldId id="647" r:id="rId14"/>
    <p:sldId id="270" r:id="rId15"/>
    <p:sldId id="271" r:id="rId16"/>
    <p:sldId id="268" r:id="rId17"/>
    <p:sldId id="280" r:id="rId18"/>
    <p:sldId id="274" r:id="rId19"/>
    <p:sldId id="278" r:id="rId20"/>
    <p:sldId id="648" r:id="rId21"/>
    <p:sldId id="649" r:id="rId22"/>
    <p:sldId id="650" r:id="rId23"/>
    <p:sldId id="651" r:id="rId24"/>
    <p:sldId id="652" r:id="rId25"/>
    <p:sldId id="315" r:id="rId26"/>
    <p:sldId id="297" r:id="rId27"/>
    <p:sldId id="316" r:id="rId28"/>
    <p:sldId id="319" r:id="rId29"/>
    <p:sldId id="659" r:id="rId30"/>
    <p:sldId id="283" r:id="rId31"/>
    <p:sldId id="670" r:id="rId32"/>
    <p:sldId id="660" r:id="rId33"/>
    <p:sldId id="301" r:id="rId34"/>
    <p:sldId id="387" r:id="rId35"/>
    <p:sldId id="389" r:id="rId36"/>
    <p:sldId id="381" r:id="rId37"/>
    <p:sldId id="661" r:id="rId38"/>
    <p:sldId id="323" r:id="rId39"/>
    <p:sldId id="324" r:id="rId40"/>
    <p:sldId id="384" r:id="rId41"/>
    <p:sldId id="334" r:id="rId42"/>
    <p:sldId id="335" r:id="rId43"/>
    <p:sldId id="390" r:id="rId44"/>
    <p:sldId id="336" r:id="rId45"/>
    <p:sldId id="662" r:id="rId46"/>
    <p:sldId id="671" r:id="rId47"/>
    <p:sldId id="656" r:id="rId48"/>
    <p:sldId id="30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9"/>
    <p:restoredTop sz="94664"/>
  </p:normalViewPr>
  <p:slideViewPr>
    <p:cSldViewPr snapToGrid="0" snapToObjects="1">
      <p:cViewPr varScale="1">
        <p:scale>
          <a:sx n="100" d="100"/>
          <a:sy n="100" d="100"/>
        </p:scale>
        <p:origin x="168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2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11187" y="2457271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Paging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Paging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1258957" y="1828801"/>
            <a:ext cx="9886121" cy="46640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No external fragmentation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Any page can be placed in any frame in physical memory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Fast to allocate and free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Alloc</a:t>
            </a:r>
            <a:r>
              <a:rPr lang="en-US" dirty="0"/>
              <a:t>: No searching for suitable free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Free: Doesn’t have to </a:t>
            </a:r>
            <a:r>
              <a:rPr lang="en-US" dirty="0" err="1"/>
              <a:t>coallesce</a:t>
            </a:r>
            <a:r>
              <a:rPr lang="en-US" dirty="0"/>
              <a:t> with adjacent free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Just use bitmap to show free/allocated page frames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Simple to swap-out portions of memory to disk (later lecture)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Page size matches disk block size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run process when some pages are on disk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“present” bit to PTE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 of Paging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1007165" y="1396965"/>
            <a:ext cx="10346635" cy="48640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Internal fragmentation: Page size may not match size needed by process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Wasted memory grows with larger pages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Additional memory references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time-inefficient!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Page table must be stored in memory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MMU stores only base address of page table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Storage for page tables substantial </a:t>
            </a:r>
            <a:r>
              <a:rPr lang="en-US" dirty="0">
                <a:sym typeface="Wingdings" pitchFamily="2" charset="2"/>
              </a:rPr>
              <a:t> space-inefficient!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Simple page table: Requires PTE for all pages in address space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Naively, page table entry needed even if page not allocated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Problematic with dynamic stack and heap within address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Page tables must be allocated contiguously in memory</a:t>
            </a:r>
          </a:p>
          <a:p>
            <a:pPr lvl="2"/>
            <a:r>
              <a:rPr lang="en-US" sz="1800" dirty="0"/>
              <a:t>Due to linear access of page table entries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076936" y="1690688"/>
            <a:ext cx="1842528" cy="2814391"/>
            <a:chOff x="6734530" y="3142403"/>
            <a:chExt cx="2590556" cy="3290888"/>
          </a:xfrm>
        </p:grpSpPr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7090130" y="3142403"/>
              <a:ext cx="259728" cy="431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latin typeface="Marker Felt" charset="0"/>
              </a:endParaRPr>
            </a:p>
          </p:txBody>
        </p:sp>
        <p:sp>
          <p:nvSpPr>
            <p:cNvPr id="5" name="Rectangle 207"/>
            <p:cNvSpPr>
              <a:spLocks noChangeArrowheads="1"/>
            </p:cNvSpPr>
            <p:nvPr/>
          </p:nvSpPr>
          <p:spPr bwMode="auto">
            <a:xfrm>
              <a:off x="6734530" y="3461491"/>
              <a:ext cx="2209800" cy="297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08"/>
            <p:cNvSpPr>
              <a:spLocks noChangeArrowheads="1"/>
            </p:cNvSpPr>
            <p:nvPr/>
          </p:nvSpPr>
          <p:spPr bwMode="auto">
            <a:xfrm>
              <a:off x="6734530" y="5633191"/>
              <a:ext cx="2209800" cy="762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2"/>
                  </a:solidFill>
                </a:rPr>
                <a:t>Stack</a:t>
              </a:r>
            </a:p>
          </p:txBody>
        </p:sp>
        <p:sp>
          <p:nvSpPr>
            <p:cNvPr id="7" name="Rectangle 209"/>
            <p:cNvSpPr>
              <a:spLocks noChangeArrowheads="1"/>
            </p:cNvSpPr>
            <p:nvPr/>
          </p:nvSpPr>
          <p:spPr bwMode="auto">
            <a:xfrm>
              <a:off x="6734530" y="3498468"/>
              <a:ext cx="2209800" cy="533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8" name="Rectangle 210"/>
            <p:cNvSpPr>
              <a:spLocks noChangeArrowheads="1"/>
            </p:cNvSpPr>
            <p:nvPr/>
          </p:nvSpPr>
          <p:spPr bwMode="auto">
            <a:xfrm>
              <a:off x="6734530" y="4056802"/>
              <a:ext cx="2209800" cy="6389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Heap</a:t>
              </a:r>
            </a:p>
          </p:txBody>
        </p:sp>
        <p:sp>
          <p:nvSpPr>
            <p:cNvPr id="9" name="Line 211"/>
            <p:cNvSpPr>
              <a:spLocks noChangeShapeType="1"/>
            </p:cNvSpPr>
            <p:nvPr/>
          </p:nvSpPr>
          <p:spPr bwMode="auto">
            <a:xfrm>
              <a:off x="7821500" y="4694229"/>
              <a:ext cx="0" cy="3048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12"/>
            <p:cNvSpPr>
              <a:spLocks noChangeShapeType="1"/>
            </p:cNvSpPr>
            <p:nvPr/>
          </p:nvSpPr>
          <p:spPr bwMode="auto">
            <a:xfrm>
              <a:off x="7830465" y="5285528"/>
              <a:ext cx="0" cy="3048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65358" y="3335145"/>
              <a:ext cx="259728" cy="431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0E17-59AC-6AC5-0CA2-68EE1818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Page Table sizes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0E215-58E9-1BE3-B3A9-4C6304DB1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0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are page 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359" y="1828801"/>
            <a:ext cx="9451591" cy="4297363"/>
          </a:xfrm>
        </p:spPr>
        <p:txBody>
          <a:bodyPr>
            <a:normAutofit/>
          </a:bodyPr>
          <a:lstStyle/>
          <a:p>
            <a:pPr marL="361639" indent="-361639">
              <a:buFont typeface="+mj-lt"/>
              <a:buAutoNum type="arabicPeriod"/>
            </a:pPr>
            <a:r>
              <a:rPr lang="en-US" sz="2400" dirty="0"/>
              <a:t>PTE’s are </a:t>
            </a:r>
            <a:r>
              <a:rPr lang="en-US" sz="2400" b="1" dirty="0"/>
              <a:t>2 bytes</a:t>
            </a:r>
            <a:r>
              <a:rPr lang="en-US" sz="2400" dirty="0"/>
              <a:t>, and </a:t>
            </a:r>
            <a:r>
              <a:rPr lang="en-US" sz="2400" b="1" dirty="0"/>
              <a:t>32 </a:t>
            </a:r>
            <a:r>
              <a:rPr lang="en-US" sz="2400" dirty="0"/>
              <a:t>possible virtual page numbers</a:t>
            </a:r>
            <a:br>
              <a:rPr lang="en-US" sz="2400" dirty="0"/>
            </a:br>
            <a:endParaRPr lang="en-US" sz="2400" dirty="0"/>
          </a:p>
          <a:p>
            <a:pPr marL="361639" indent="-361639">
              <a:buFont typeface="+mj-lt"/>
              <a:buAutoNum type="arabicPeriod"/>
            </a:pPr>
            <a:r>
              <a:rPr lang="en-US" sz="2400" dirty="0"/>
              <a:t>PTE’s are </a:t>
            </a:r>
            <a:r>
              <a:rPr lang="en-US" sz="2400" b="1" dirty="0"/>
              <a:t>2 bytes</a:t>
            </a:r>
            <a:r>
              <a:rPr lang="en-US" sz="2400" dirty="0"/>
              <a:t>, virtual </a:t>
            </a:r>
            <a:r>
              <a:rPr lang="en-US" sz="2400" dirty="0" err="1"/>
              <a:t>addrs</a:t>
            </a:r>
            <a:r>
              <a:rPr lang="en-US" sz="2400" dirty="0"/>
              <a:t> are </a:t>
            </a:r>
            <a:r>
              <a:rPr lang="en-US" sz="2400" b="1" dirty="0"/>
              <a:t>24 bits</a:t>
            </a:r>
            <a:r>
              <a:rPr lang="en-US" sz="2400" dirty="0"/>
              <a:t>, pages are </a:t>
            </a:r>
            <a:r>
              <a:rPr lang="en-US" sz="2400" b="1" dirty="0"/>
              <a:t>16 bytes</a:t>
            </a:r>
            <a:br>
              <a:rPr lang="en-US" sz="2400" b="1" dirty="0"/>
            </a:br>
            <a:endParaRPr lang="en-US" sz="2400" dirty="0"/>
          </a:p>
          <a:p>
            <a:pPr marL="361639" indent="-361639">
              <a:buFont typeface="+mj-lt"/>
              <a:buAutoNum type="arabicPeriod"/>
            </a:pPr>
            <a:r>
              <a:rPr lang="en-US" sz="2400" dirty="0"/>
              <a:t>PTE’s are </a:t>
            </a:r>
            <a:r>
              <a:rPr lang="en-US" sz="2400" b="1" dirty="0"/>
              <a:t>4 bytes</a:t>
            </a:r>
            <a:r>
              <a:rPr lang="en-US" sz="2400" dirty="0"/>
              <a:t>, virtual </a:t>
            </a:r>
            <a:r>
              <a:rPr lang="en-US" sz="2400" dirty="0" err="1"/>
              <a:t>addrs</a:t>
            </a:r>
            <a:r>
              <a:rPr lang="en-US" sz="2400" dirty="0"/>
              <a:t> are </a:t>
            </a:r>
            <a:r>
              <a:rPr lang="en-US" sz="2400" b="1" dirty="0"/>
              <a:t>32 bits</a:t>
            </a:r>
            <a:r>
              <a:rPr lang="en-US" sz="2400" dirty="0"/>
              <a:t>, and pages are </a:t>
            </a:r>
            <a:r>
              <a:rPr lang="en-US" sz="2400" b="1" dirty="0"/>
              <a:t>4 KB</a:t>
            </a:r>
            <a:br>
              <a:rPr lang="en-US" sz="2400" b="1" dirty="0"/>
            </a:br>
            <a:endParaRPr lang="en-US" sz="2400" b="1" dirty="0"/>
          </a:p>
          <a:p>
            <a:pPr marL="361639" indent="-361639">
              <a:buFont typeface="+mj-lt"/>
              <a:buAutoNum type="arabicPeriod"/>
            </a:pPr>
            <a:r>
              <a:rPr lang="en-US" sz="2400" dirty="0" err="1"/>
              <a:t>PTE’s</a:t>
            </a:r>
            <a:r>
              <a:rPr lang="en-US" sz="2400" dirty="0"/>
              <a:t> are </a:t>
            </a:r>
            <a:r>
              <a:rPr lang="en-US" sz="2400" b="1" dirty="0"/>
              <a:t>4 bytes</a:t>
            </a:r>
            <a:r>
              <a:rPr lang="en-US" sz="2400" dirty="0"/>
              <a:t>, virtual </a:t>
            </a:r>
            <a:r>
              <a:rPr lang="en-US" sz="2400" dirty="0" err="1"/>
              <a:t>addrs</a:t>
            </a:r>
            <a:r>
              <a:rPr lang="en-US" sz="2400" dirty="0"/>
              <a:t> are </a:t>
            </a:r>
            <a:r>
              <a:rPr lang="en-US" sz="2400" b="1" dirty="0"/>
              <a:t>64 bits</a:t>
            </a:r>
            <a:r>
              <a:rPr lang="en-US" sz="2400" dirty="0"/>
              <a:t>, and pages are </a:t>
            </a:r>
            <a:r>
              <a:rPr lang="en-US" sz="2400" b="1" dirty="0"/>
              <a:t>4 KB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big is each page table?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6977" y="2262223"/>
            <a:ext cx="227235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Gill Sans MT" panose="020B0502020104020203" pitchFamily="34" charset="77"/>
              </a:rPr>
              <a:t>32  * 2 bytes = 64 bytes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1893" y="3041060"/>
            <a:ext cx="420070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Gill Sans MT" panose="020B0502020104020203" pitchFamily="34" charset="77"/>
              </a:rPr>
              <a:t>2 bytes * 2^(24 – </a:t>
            </a:r>
            <a:r>
              <a:rPr lang="en-US" sz="1687" dirty="0" err="1">
                <a:latin typeface="Gill Sans MT" panose="020B0502020104020203" pitchFamily="34" charset="77"/>
              </a:rPr>
              <a:t>lg</a:t>
            </a:r>
            <a:r>
              <a:rPr lang="en-US" sz="1687" dirty="0">
                <a:latin typeface="Gill Sans MT" panose="020B0502020104020203" pitchFamily="34" charset="77"/>
              </a:rPr>
              <a:t> 16) = </a:t>
            </a:r>
            <a:r>
              <a:rPr lang="en-US" sz="1687" b="1" dirty="0">
                <a:latin typeface="Gill Sans MT" panose="020B0502020104020203" pitchFamily="34" charset="77"/>
              </a:rPr>
              <a:t>2^21 bytes </a:t>
            </a:r>
            <a:r>
              <a:rPr lang="en-US" sz="1687" dirty="0">
                <a:latin typeface="Gill Sans MT" panose="020B0502020104020203" pitchFamily="34" charset="77"/>
              </a:rPr>
              <a:t>(2 MB)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8016" y="3819897"/>
            <a:ext cx="4235968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Gill Sans MT" panose="020B0502020104020203" pitchFamily="34" charset="77"/>
              </a:rPr>
              <a:t>4 bytes * 2^(32 – </a:t>
            </a:r>
            <a:r>
              <a:rPr lang="en-US" sz="1687" dirty="0" err="1">
                <a:latin typeface="Gill Sans MT" panose="020B0502020104020203" pitchFamily="34" charset="77"/>
              </a:rPr>
              <a:t>lg</a:t>
            </a:r>
            <a:r>
              <a:rPr lang="en-US" sz="1687" dirty="0">
                <a:latin typeface="Gill Sans MT" panose="020B0502020104020203" pitchFamily="34" charset="77"/>
              </a:rPr>
              <a:t> 4K) = </a:t>
            </a:r>
            <a:r>
              <a:rPr lang="en-US" sz="1687" b="1" dirty="0">
                <a:latin typeface="Gill Sans MT" panose="020B0502020104020203" pitchFamily="34" charset="77"/>
              </a:rPr>
              <a:t>2^22 bytes </a:t>
            </a:r>
            <a:r>
              <a:rPr lang="en-US" sz="1687" dirty="0">
                <a:latin typeface="Gill Sans MT" panose="020B0502020104020203" pitchFamily="34" charset="77"/>
              </a:rPr>
              <a:t>(2 MB)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4404" y="4574087"/>
            <a:ext cx="357873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Gill Sans MT" panose="020B0502020104020203" pitchFamily="34" charset="77"/>
              </a:rPr>
              <a:t>4 bytes * 2^(64 – </a:t>
            </a:r>
            <a:r>
              <a:rPr lang="en-US" sz="1687" dirty="0" err="1">
                <a:latin typeface="Gill Sans MT" panose="020B0502020104020203" pitchFamily="34" charset="77"/>
              </a:rPr>
              <a:t>lg</a:t>
            </a:r>
            <a:r>
              <a:rPr lang="en-US" sz="1687" dirty="0">
                <a:latin typeface="Gill Sans MT" panose="020B0502020104020203" pitchFamily="34" charset="77"/>
              </a:rPr>
              <a:t> 4K) = </a:t>
            </a:r>
            <a:r>
              <a:rPr lang="en-US" sz="1687" b="1" dirty="0">
                <a:latin typeface="Gill Sans MT" panose="020B0502020104020203" pitchFamily="34" charset="77"/>
              </a:rPr>
              <a:t>2^54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001407" y="2072972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001407" y="222676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001407" y="2380549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4001407" y="2534339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E8A433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4001407" y="2688128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E8A433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4001407" y="284191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001407" y="299570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001407" y="314949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4001407" y="330328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4001407" y="345707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4001407" y="359101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001407" y="374480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4001407" y="389859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4001407" y="405238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001407" y="420617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001407" y="435996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4001407" y="451375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4001407" y="466754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001407" y="4821331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4001407" y="497512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001407" y="5128909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001407" y="528269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4001407" y="543648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001407" y="5590276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001407" y="5744065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01407" y="5897854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001407" y="6051643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7519704" y="206305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7519704" y="2216839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7519704" y="237062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7519704" y="252441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7519704" y="267820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7519704" y="283199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7519704" y="298578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7519704" y="313957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519704" y="329336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519704" y="3447151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7519704" y="358109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7519704" y="373488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7519704" y="388867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519704" y="404246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7519704" y="419625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7519704" y="435004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7519704" y="4503831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7519704" y="465762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7519704" y="4811409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7519704" y="496519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9704" y="511898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7519704" y="527277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7519704" y="542656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7519704" y="558035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7519704" y="573414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7519704" y="588793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7519704" y="604172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3324433" y="1958349"/>
            <a:ext cx="62196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94" name="Shape 194"/>
          <p:cNvSpPr/>
          <p:nvPr/>
        </p:nvSpPr>
        <p:spPr>
          <a:xfrm>
            <a:off x="3310006" y="2251044"/>
            <a:ext cx="636393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</p:txBody>
      </p:sp>
      <p:sp>
        <p:nvSpPr>
          <p:cNvPr id="195" name="Shape 195"/>
          <p:cNvSpPr/>
          <p:nvPr/>
        </p:nvSpPr>
        <p:spPr>
          <a:xfrm>
            <a:off x="3282755" y="5825861"/>
            <a:ext cx="663644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196" name="Shape 196"/>
          <p:cNvSpPr/>
          <p:nvPr/>
        </p:nvSpPr>
        <p:spPr>
          <a:xfrm>
            <a:off x="3907163" y="1674618"/>
            <a:ext cx="107747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Virt Mem</a:t>
            </a:r>
          </a:p>
        </p:txBody>
      </p:sp>
      <p:sp>
        <p:nvSpPr>
          <p:cNvPr id="197" name="Shape 197"/>
          <p:cNvSpPr/>
          <p:nvPr/>
        </p:nvSpPr>
        <p:spPr>
          <a:xfrm>
            <a:off x="7363129" y="1664696"/>
            <a:ext cx="1266373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Phys Mem</a:t>
            </a:r>
          </a:p>
        </p:txBody>
      </p:sp>
      <p:sp>
        <p:nvSpPr>
          <p:cNvPr id="198" name="Shape 198"/>
          <p:cNvSpPr/>
          <p:nvPr/>
        </p:nvSpPr>
        <p:spPr>
          <a:xfrm>
            <a:off x="4936588" y="2168982"/>
            <a:ext cx="2568011" cy="87188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Shape 199"/>
          <p:cNvSpPr/>
          <p:nvPr/>
        </p:nvSpPr>
        <p:spPr>
          <a:xfrm flipV="1">
            <a:off x="4936587" y="2166115"/>
            <a:ext cx="2566214" cy="270759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4936588" y="2615467"/>
            <a:ext cx="2559424" cy="2123729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Shape 201"/>
          <p:cNvSpPr/>
          <p:nvPr/>
        </p:nvSpPr>
        <p:spPr>
          <a:xfrm flipV="1">
            <a:off x="4936587" y="2619908"/>
            <a:ext cx="2565577" cy="138434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Shape 202"/>
          <p:cNvSpPr/>
          <p:nvPr/>
        </p:nvSpPr>
        <p:spPr>
          <a:xfrm flipV="1">
            <a:off x="4936588" y="5336230"/>
            <a:ext cx="2566088" cy="293598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Shape 203"/>
          <p:cNvSpPr/>
          <p:nvPr/>
        </p:nvSpPr>
        <p:spPr>
          <a:xfrm flipV="1">
            <a:off x="4936588" y="2416990"/>
            <a:ext cx="2572225" cy="3391432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936588" y="5951297"/>
            <a:ext cx="2565664" cy="16523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Shape 205"/>
          <p:cNvSpPr/>
          <p:nvPr/>
        </p:nvSpPr>
        <p:spPr>
          <a:xfrm flipV="1">
            <a:off x="4936588" y="3977457"/>
            <a:ext cx="2570775" cy="2125645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528320" y="3897523"/>
            <a:ext cx="106997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Waste!</a:t>
            </a:r>
          </a:p>
        </p:txBody>
      </p:sp>
      <p:sp>
        <p:nvSpPr>
          <p:cNvPr id="207" name="Shape 207"/>
          <p:cNvSpPr/>
          <p:nvPr/>
        </p:nvSpPr>
        <p:spPr>
          <a:xfrm flipV="1">
            <a:off x="3716600" y="2828061"/>
            <a:ext cx="1" cy="275890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Shape 208"/>
          <p:cNvSpPr/>
          <p:nvPr/>
        </p:nvSpPr>
        <p:spPr>
          <a:xfrm flipH="1">
            <a:off x="3716600" y="2828061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Shape 209"/>
          <p:cNvSpPr/>
          <p:nvPr/>
        </p:nvSpPr>
        <p:spPr>
          <a:xfrm flipH="1" flipV="1">
            <a:off x="3716600" y="5596264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Page Tables so Large?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1640564" y="273917"/>
            <a:ext cx="8786813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Many </a:t>
            </a:r>
            <a:r>
              <a:rPr sz="4556" dirty="0">
                <a:solidFill>
                  <a:srgbClr val="C00000"/>
                </a:solidFill>
              </a:rPr>
              <a:t>invalid</a:t>
            </a:r>
            <a:r>
              <a:rPr sz="4556" dirty="0"/>
              <a:t> </a:t>
            </a:r>
            <a:r>
              <a:rPr lang="en-US" sz="4556" dirty="0"/>
              <a:t>page table </a:t>
            </a:r>
            <a:r>
              <a:rPr sz="4556" dirty="0"/>
              <a:t>entries</a:t>
            </a:r>
          </a:p>
        </p:txBody>
      </p:sp>
      <p:sp>
        <p:nvSpPr>
          <p:cNvPr id="212" name="Shape 212"/>
          <p:cNvSpPr/>
          <p:nvPr/>
        </p:nvSpPr>
        <p:spPr>
          <a:xfrm>
            <a:off x="5007591" y="1941421"/>
            <a:ext cx="398787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PFN	valid	prot	</a:t>
            </a:r>
          </a:p>
        </p:txBody>
      </p:sp>
      <p:sp>
        <p:nvSpPr>
          <p:cNvPr id="213" name="Shape 213"/>
          <p:cNvSpPr/>
          <p:nvPr/>
        </p:nvSpPr>
        <p:spPr>
          <a:xfrm>
            <a:off x="4874125" y="2291807"/>
            <a:ext cx="3549026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10</a:t>
            </a:r>
            <a:r>
              <a:rPr lang="en-US" sz="1687" dirty="0"/>
              <a:t>	</a:t>
            </a:r>
            <a:r>
              <a:rPr sz="1687" dirty="0"/>
              <a:t>1	r-x	</a:t>
            </a:r>
          </a:p>
        </p:txBody>
      </p:sp>
      <p:sp>
        <p:nvSpPr>
          <p:cNvPr id="214" name="Shape 214"/>
          <p:cNvSpPr/>
          <p:nvPr/>
        </p:nvSpPr>
        <p:spPr>
          <a:xfrm>
            <a:off x="5007591" y="254726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15" name="Shape 215"/>
          <p:cNvSpPr/>
          <p:nvPr/>
        </p:nvSpPr>
        <p:spPr>
          <a:xfrm>
            <a:off x="5007591" y="5700167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23	1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216" name="Shape 216"/>
          <p:cNvSpPr/>
          <p:nvPr/>
        </p:nvSpPr>
        <p:spPr>
          <a:xfrm>
            <a:off x="5007591" y="2977377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17" name="Shape 217"/>
          <p:cNvSpPr/>
          <p:nvPr/>
        </p:nvSpPr>
        <p:spPr>
          <a:xfrm>
            <a:off x="5007591" y="319243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18" name="Shape 218"/>
          <p:cNvSpPr/>
          <p:nvPr/>
        </p:nvSpPr>
        <p:spPr>
          <a:xfrm>
            <a:off x="5007591" y="3407491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219" name="Shape 219"/>
          <p:cNvSpPr/>
          <p:nvPr/>
        </p:nvSpPr>
        <p:spPr>
          <a:xfrm>
            <a:off x="5007591" y="3622547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20" name="Shape 220"/>
          <p:cNvSpPr/>
          <p:nvPr/>
        </p:nvSpPr>
        <p:spPr>
          <a:xfrm>
            <a:off x="5007591" y="410549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221" name="Shape 221"/>
          <p:cNvSpPr/>
          <p:nvPr/>
        </p:nvSpPr>
        <p:spPr>
          <a:xfrm>
            <a:off x="5007591" y="4320551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22" name="Shape 222"/>
          <p:cNvSpPr/>
          <p:nvPr/>
        </p:nvSpPr>
        <p:spPr>
          <a:xfrm>
            <a:off x="5007591" y="4535608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223" name="Shape 223"/>
          <p:cNvSpPr/>
          <p:nvPr/>
        </p:nvSpPr>
        <p:spPr>
          <a:xfrm>
            <a:off x="5007591" y="475066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224" name="Shape 224"/>
          <p:cNvSpPr/>
          <p:nvPr/>
        </p:nvSpPr>
        <p:spPr>
          <a:xfrm>
            <a:off x="5007591" y="5095532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28	1</a:t>
            </a:r>
            <a:r>
              <a:rPr lang="en-US" sz="1687" dirty="0"/>
              <a:t>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225" name="Shape 225"/>
          <p:cNvSpPr/>
          <p:nvPr/>
        </p:nvSpPr>
        <p:spPr>
          <a:xfrm>
            <a:off x="5007591" y="5404477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4	1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226" name="Shape 226"/>
          <p:cNvSpPr/>
          <p:nvPr/>
        </p:nvSpPr>
        <p:spPr>
          <a:xfrm>
            <a:off x="5152834" y="3878211"/>
            <a:ext cx="221252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000" i="1">
                <a:solidFill>
                  <a:srgbClr val="A6AAA8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406" dirty="0">
                <a:solidFill>
                  <a:schemeClr val="tx1"/>
                </a:solidFill>
              </a:rPr>
              <a:t>…many more invalid…</a:t>
            </a:r>
          </a:p>
        </p:txBody>
      </p:sp>
      <p:sp>
        <p:nvSpPr>
          <p:cNvPr id="227" name="Shape 227"/>
          <p:cNvSpPr/>
          <p:nvPr/>
        </p:nvSpPr>
        <p:spPr>
          <a:xfrm>
            <a:off x="4874125" y="2647959"/>
            <a:ext cx="2319693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" name="Shape 246"/>
          <p:cNvSpPr/>
          <p:nvPr/>
        </p:nvSpPr>
        <p:spPr>
          <a:xfrm>
            <a:off x="2846038" y="3980400"/>
            <a:ext cx="1663918" cy="67819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how to avoid</a:t>
            </a:r>
            <a:b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storing these?</a:t>
            </a:r>
          </a:p>
        </p:txBody>
      </p:sp>
      <p:sp>
        <p:nvSpPr>
          <p:cNvPr id="21" name="Shape 247"/>
          <p:cNvSpPr/>
          <p:nvPr/>
        </p:nvSpPr>
        <p:spPr>
          <a:xfrm flipV="1">
            <a:off x="4587550" y="3452736"/>
            <a:ext cx="1" cy="1733529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2" name="Shape 248"/>
          <p:cNvSpPr/>
          <p:nvPr/>
        </p:nvSpPr>
        <p:spPr>
          <a:xfrm flipH="1">
            <a:off x="4587550" y="3452736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3" name="Shape 249"/>
          <p:cNvSpPr/>
          <p:nvPr/>
        </p:nvSpPr>
        <p:spPr>
          <a:xfrm flipH="1" flipV="1">
            <a:off x="4587550" y="5185095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" name="TextBox 1"/>
          <p:cNvSpPr txBox="1"/>
          <p:nvPr/>
        </p:nvSpPr>
        <p:spPr>
          <a:xfrm>
            <a:off x="903582" y="1586267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Format of linear page tables: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2100"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19" dirty="0"/>
              <a:t>Avoid the simple linear page table</a:t>
            </a:r>
            <a:endParaRPr sz="4219" dirty="0"/>
          </a:p>
        </p:txBody>
      </p:sp>
      <p:sp>
        <p:nvSpPr>
          <p:cNvPr id="69" name="Shape 69"/>
          <p:cNvSpPr>
            <a:spLocks noGrp="1"/>
          </p:cNvSpPr>
          <p:nvPr>
            <p:ph type="body" idx="4294967295"/>
          </p:nvPr>
        </p:nvSpPr>
        <p:spPr>
          <a:xfrm>
            <a:off x="838200" y="1931989"/>
            <a:ext cx="10515600" cy="397351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333333"/>
                </a:solidFill>
              </a:rPr>
              <a:t>Use more </a:t>
            </a:r>
            <a:r>
              <a:rPr lang="en-US" sz="3000" dirty="0">
                <a:solidFill>
                  <a:srgbClr val="333333"/>
                </a:solidFill>
              </a:rPr>
              <a:t>efficient (but </a:t>
            </a:r>
            <a:r>
              <a:rPr sz="3000" dirty="0">
                <a:solidFill>
                  <a:srgbClr val="333333"/>
                </a:solidFill>
              </a:rPr>
              <a:t>complex</a:t>
            </a:r>
            <a:r>
              <a:rPr lang="en-US" sz="3000" dirty="0">
                <a:solidFill>
                  <a:srgbClr val="333333"/>
                </a:solidFill>
              </a:rPr>
              <a:t>) data structures</a:t>
            </a:r>
            <a:r>
              <a:rPr sz="3000" dirty="0">
                <a:solidFill>
                  <a:srgbClr val="333333"/>
                </a:solidFill>
              </a:rPr>
              <a:t>, instead of </a:t>
            </a:r>
            <a:r>
              <a:rPr lang="en-US" sz="3000" dirty="0">
                <a:solidFill>
                  <a:srgbClr val="333333"/>
                </a:solidFill>
              </a:rPr>
              <a:t>the simple </a:t>
            </a:r>
            <a:r>
              <a:rPr sz="3000" dirty="0">
                <a:solidFill>
                  <a:srgbClr val="333333"/>
                </a:solidFill>
              </a:rPr>
              <a:t>big array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333333"/>
                </a:solidFill>
              </a:rPr>
              <a:t>Any data structure is possible in principle*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14FE79-7B52-D86B-7A38-ED956AC3DC67}"/>
              </a:ext>
            </a:extLst>
          </p:cNvPr>
          <p:cNvSpPr txBox="1"/>
          <p:nvPr/>
        </p:nvSpPr>
        <p:spPr>
          <a:xfrm>
            <a:off x="2368550" y="6146802"/>
            <a:ext cx="745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*assuming software managed TLB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Some a</a:t>
            </a:r>
            <a:r>
              <a:rPr sz="4556" dirty="0"/>
              <a:t>pproach</a:t>
            </a:r>
            <a:r>
              <a:rPr lang="en-US" sz="4556" dirty="0"/>
              <a:t>es</a:t>
            </a:r>
            <a:endParaRPr sz="4556" dirty="0"/>
          </a:p>
        </p:txBody>
      </p:sp>
      <p:sp>
        <p:nvSpPr>
          <p:cNvPr id="352" name="Shape 352"/>
          <p:cNvSpPr>
            <a:spLocks noGrp="1"/>
          </p:cNvSpPr>
          <p:nvPr>
            <p:ph type="body" idx="4294967295"/>
          </p:nvPr>
        </p:nvSpPr>
        <p:spPr>
          <a:xfrm>
            <a:off x="1524000" y="1651993"/>
            <a:ext cx="7804547" cy="3440162"/>
          </a:xfrm>
          <a:prstGeom prst="rect">
            <a:avLst/>
          </a:prstGeom>
        </p:spPr>
        <p:txBody>
          <a:bodyPr/>
          <a:lstStyle/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Inverted </a:t>
            </a:r>
            <a:r>
              <a:rPr lang="en-US" sz="2672" dirty="0" err="1">
                <a:ea typeface="Helvetica"/>
                <a:cs typeface="Helvetica"/>
                <a:sym typeface="Helvetica"/>
              </a:rPr>
              <a:t>Pagetables</a:t>
            </a:r>
            <a:endParaRPr sz="2672" dirty="0"/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Segmented </a:t>
            </a:r>
            <a:r>
              <a:rPr sz="2672" dirty="0" err="1"/>
              <a:t>P</a:t>
            </a:r>
            <a:r>
              <a:rPr lang="en-US" sz="2672" dirty="0" err="1"/>
              <a:t>agetables</a:t>
            </a:r>
            <a:endParaRPr sz="2672" dirty="0"/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Multi-level </a:t>
            </a:r>
            <a:r>
              <a:rPr lang="en-US" sz="2672" dirty="0" err="1">
                <a:ea typeface="Helvetica"/>
                <a:cs typeface="Helvetica"/>
                <a:sym typeface="Helvetica"/>
              </a:rPr>
              <a:t>Pagetables</a:t>
            </a:r>
            <a:endParaRPr lang="en-US" sz="2672" dirty="0">
              <a:ea typeface="Helvetica"/>
              <a:cs typeface="Helvetica"/>
              <a:sym typeface="Helvetica"/>
            </a:endParaRP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Page </a:t>
            </a:r>
            <a:r>
              <a:rPr lang="en-US" sz="2461" dirty="0">
                <a:solidFill>
                  <a:schemeClr val="tx1"/>
                </a:solidFill>
              </a:rPr>
              <a:t>the page tables</a:t>
            </a: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Page the </a:t>
            </a:r>
            <a:r>
              <a:rPr lang="en-US" sz="2461" dirty="0" err="1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pagetables</a:t>
            </a:r>
            <a:r>
              <a:rPr lang="en-US" sz="2461" dirty="0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 of page tables</a:t>
            </a:r>
            <a:r>
              <a:rPr lang="en-US" sz="2672" dirty="0">
                <a:solidFill>
                  <a:schemeClr val="tx1"/>
                </a:solidFill>
              </a:rPr>
              <a:t>…</a:t>
            </a:r>
            <a:endParaRPr sz="2672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19" dirty="0"/>
              <a:t>Approach 1: Inverted Page Table</a:t>
            </a:r>
            <a:endParaRPr sz="4219" dirty="0"/>
          </a:p>
        </p:txBody>
      </p:sp>
      <p:sp>
        <p:nvSpPr>
          <p:cNvPr id="255" name="Shape 255"/>
          <p:cNvSpPr>
            <a:spLocks noGrp="1"/>
          </p:cNvSpPr>
          <p:nvPr>
            <p:ph type="body" idx="4294967295"/>
          </p:nvPr>
        </p:nvSpPr>
        <p:spPr>
          <a:xfrm>
            <a:off x="1235676" y="1629668"/>
            <a:ext cx="9927623" cy="50006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1093" indent="-241093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200" dirty="0"/>
              <a:t>Inverted Page Tables</a:t>
            </a: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ea typeface="ＭＳ Ｐゴシック" charset="-128"/>
              </a:rPr>
              <a:t>Only need entries for virtual pages </a:t>
            </a:r>
            <a:r>
              <a:rPr lang="en-US" sz="2800" dirty="0" err="1">
                <a:ea typeface="ＭＳ Ｐゴシック" charset="-128"/>
              </a:rPr>
              <a:t>w</a:t>
            </a:r>
            <a:r>
              <a:rPr lang="en-US" sz="2800" dirty="0">
                <a:ea typeface="ＭＳ Ｐゴシック" charset="-128"/>
              </a:rPr>
              <a:t>/ valid physical mappings</a:t>
            </a: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  <a:buNone/>
            </a:pPr>
            <a:endParaRPr lang="en-US" sz="2800" dirty="0">
              <a:solidFill>
                <a:schemeClr val="tx1"/>
              </a:solidFill>
              <a:ea typeface="ＭＳ Ｐゴシック" charset="-128"/>
            </a:endParaRPr>
          </a:p>
          <a:p>
            <a:pPr marL="227108" indent="-20091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dirty="0">
                <a:solidFill>
                  <a:srgbClr val="333333"/>
                </a:solidFill>
                <a:ea typeface="ＭＳ Ｐゴシック" charset="-128"/>
              </a:rPr>
              <a:t>Naïve approach: </a:t>
            </a:r>
            <a:br>
              <a:rPr lang="en-US" dirty="0">
                <a:solidFill>
                  <a:srgbClr val="333333"/>
                </a:solidFill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Search </a:t>
            </a:r>
            <a:r>
              <a:rPr lang="en-US" dirty="0">
                <a:solidFill>
                  <a:srgbClr val="333333"/>
                </a:solidFill>
                <a:ea typeface="ＭＳ Ｐゴシック" charset="-128"/>
              </a:rPr>
              <a:t>through data structure &lt;</a:t>
            </a:r>
            <a:r>
              <a:rPr lang="en-US" dirty="0" err="1">
                <a:solidFill>
                  <a:srgbClr val="333333"/>
                </a:solidFill>
                <a:ea typeface="ＭＳ Ｐゴシック" charset="-128"/>
              </a:rPr>
              <a:t>ppn</a:t>
            </a:r>
            <a:r>
              <a:rPr lang="en-US" dirty="0">
                <a:solidFill>
                  <a:srgbClr val="333333"/>
                </a:solidFill>
                <a:ea typeface="ＭＳ Ｐゴシック" charset="-128"/>
              </a:rPr>
              <a:t>, </a:t>
            </a:r>
            <a:r>
              <a:rPr lang="en-US" dirty="0" err="1">
                <a:solidFill>
                  <a:srgbClr val="333333"/>
                </a:solidFill>
                <a:ea typeface="ＭＳ Ｐゴシック" charset="-128"/>
              </a:rPr>
              <a:t>vpn+ASID</a:t>
            </a:r>
            <a:r>
              <a:rPr lang="en-US" dirty="0">
                <a:solidFill>
                  <a:srgbClr val="333333"/>
                </a:solidFill>
                <a:ea typeface="ＭＳ Ｐゴシック" charset="-128"/>
              </a:rPr>
              <a:t>&gt; to find match</a:t>
            </a: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Too much time to search entire table</a:t>
            </a: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  <a:buNone/>
            </a:pPr>
            <a:endParaRPr lang="en-US" sz="2800" dirty="0">
              <a:solidFill>
                <a:srgbClr val="333333"/>
              </a:solidFill>
              <a:ea typeface="ＭＳ Ｐゴシック" charset="-128"/>
            </a:endParaRPr>
          </a:p>
          <a:p>
            <a:pPr marL="227108" indent="-20091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dirty="0">
                <a:solidFill>
                  <a:srgbClr val="333333"/>
                </a:solidFill>
              </a:rPr>
              <a:t>Better: Find possible matches entries by </a:t>
            </a:r>
            <a:r>
              <a:rPr lang="en-US" dirty="0"/>
              <a:t>hashing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vpn+ASID</a:t>
            </a:r>
            <a:endParaRPr lang="en-US" dirty="0">
              <a:solidFill>
                <a:srgbClr val="333333"/>
              </a:solidFill>
            </a:endParaRP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Smaller number of entries to search for exact match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xfrm>
            <a:off x="1775445" y="345506"/>
            <a:ext cx="8641110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Valid PTEs are Contiguous</a:t>
            </a:r>
            <a:endParaRPr sz="4556" dirty="0"/>
          </a:p>
        </p:txBody>
      </p:sp>
      <p:sp>
        <p:nvSpPr>
          <p:cNvPr id="346" name="Shape 346"/>
          <p:cNvSpPr/>
          <p:nvPr/>
        </p:nvSpPr>
        <p:spPr>
          <a:xfrm>
            <a:off x="6415057" y="2207406"/>
            <a:ext cx="5065743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“hole”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 space: </a:t>
            </a:r>
            <a:b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valids vs. 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invalids are clustered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did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avoid allocating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holes in phys memory?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7432801" y="4557135"/>
            <a:ext cx="3549370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Use ideas from segmentation!</a:t>
            </a:r>
          </a:p>
        </p:txBody>
      </p:sp>
      <p:sp>
        <p:nvSpPr>
          <p:cNvPr id="3" name="Shape 212">
            <a:extLst>
              <a:ext uri="{FF2B5EF4-FFF2-40B4-BE49-F238E27FC236}">
                <a16:creationId xmlns:a16="http://schemas.microsoft.com/office/drawing/2014/main" id="{DA5B4A34-2BDF-F790-50DE-BBC66EFC6E76}"/>
              </a:ext>
            </a:extLst>
          </p:cNvPr>
          <p:cNvSpPr/>
          <p:nvPr/>
        </p:nvSpPr>
        <p:spPr>
          <a:xfrm>
            <a:off x="3584630" y="1600707"/>
            <a:ext cx="398787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PFN	valid	prot	</a:t>
            </a:r>
          </a:p>
        </p:txBody>
      </p:sp>
      <p:sp>
        <p:nvSpPr>
          <p:cNvPr id="4" name="Shape 213">
            <a:extLst>
              <a:ext uri="{FF2B5EF4-FFF2-40B4-BE49-F238E27FC236}">
                <a16:creationId xmlns:a16="http://schemas.microsoft.com/office/drawing/2014/main" id="{435547AB-9C60-7CF4-FB5C-65C00AB9ADDB}"/>
              </a:ext>
            </a:extLst>
          </p:cNvPr>
          <p:cNvSpPr/>
          <p:nvPr/>
        </p:nvSpPr>
        <p:spPr>
          <a:xfrm>
            <a:off x="3451164" y="1951093"/>
            <a:ext cx="3549026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10</a:t>
            </a:r>
            <a:r>
              <a:rPr lang="en-US" sz="1687" dirty="0"/>
              <a:t>	</a:t>
            </a:r>
            <a:r>
              <a:rPr sz="1687" dirty="0"/>
              <a:t>1	r-x	</a:t>
            </a:r>
          </a:p>
        </p:txBody>
      </p:sp>
      <p:sp>
        <p:nvSpPr>
          <p:cNvPr id="5" name="Shape 214">
            <a:extLst>
              <a:ext uri="{FF2B5EF4-FFF2-40B4-BE49-F238E27FC236}">
                <a16:creationId xmlns:a16="http://schemas.microsoft.com/office/drawing/2014/main" id="{D0E72DB8-E278-1BA4-BC1C-F9721D1CBC38}"/>
              </a:ext>
            </a:extLst>
          </p:cNvPr>
          <p:cNvSpPr/>
          <p:nvPr/>
        </p:nvSpPr>
        <p:spPr>
          <a:xfrm>
            <a:off x="3584630" y="2206550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6" name="Shape 215">
            <a:extLst>
              <a:ext uri="{FF2B5EF4-FFF2-40B4-BE49-F238E27FC236}">
                <a16:creationId xmlns:a16="http://schemas.microsoft.com/office/drawing/2014/main" id="{504C9C3D-B9FC-A8F7-FBA0-670B8F190421}"/>
              </a:ext>
            </a:extLst>
          </p:cNvPr>
          <p:cNvSpPr/>
          <p:nvPr/>
        </p:nvSpPr>
        <p:spPr>
          <a:xfrm>
            <a:off x="3584630" y="5359453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23	1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7" name="Shape 216">
            <a:extLst>
              <a:ext uri="{FF2B5EF4-FFF2-40B4-BE49-F238E27FC236}">
                <a16:creationId xmlns:a16="http://schemas.microsoft.com/office/drawing/2014/main" id="{35C788F4-9220-62CF-6D72-270BBA1D2B30}"/>
              </a:ext>
            </a:extLst>
          </p:cNvPr>
          <p:cNvSpPr/>
          <p:nvPr/>
        </p:nvSpPr>
        <p:spPr>
          <a:xfrm>
            <a:off x="3584630" y="2636663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8" name="Shape 217">
            <a:extLst>
              <a:ext uri="{FF2B5EF4-FFF2-40B4-BE49-F238E27FC236}">
                <a16:creationId xmlns:a16="http://schemas.microsoft.com/office/drawing/2014/main" id="{21FE1AB4-C2C2-FE73-18B1-2466A440AFB0}"/>
              </a:ext>
            </a:extLst>
          </p:cNvPr>
          <p:cNvSpPr/>
          <p:nvPr/>
        </p:nvSpPr>
        <p:spPr>
          <a:xfrm>
            <a:off x="3584630" y="2851720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9" name="Shape 218">
            <a:extLst>
              <a:ext uri="{FF2B5EF4-FFF2-40B4-BE49-F238E27FC236}">
                <a16:creationId xmlns:a16="http://schemas.microsoft.com/office/drawing/2014/main" id="{71F064AD-C390-FB6B-66F2-218FAC849DC5}"/>
              </a:ext>
            </a:extLst>
          </p:cNvPr>
          <p:cNvSpPr/>
          <p:nvPr/>
        </p:nvSpPr>
        <p:spPr>
          <a:xfrm>
            <a:off x="3584630" y="3066777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10" name="Shape 219">
            <a:extLst>
              <a:ext uri="{FF2B5EF4-FFF2-40B4-BE49-F238E27FC236}">
                <a16:creationId xmlns:a16="http://schemas.microsoft.com/office/drawing/2014/main" id="{59B94910-1624-8B2A-51F0-3B0A67B019BE}"/>
              </a:ext>
            </a:extLst>
          </p:cNvPr>
          <p:cNvSpPr/>
          <p:nvPr/>
        </p:nvSpPr>
        <p:spPr>
          <a:xfrm>
            <a:off x="3584630" y="3281833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11" name="Shape 220">
            <a:extLst>
              <a:ext uri="{FF2B5EF4-FFF2-40B4-BE49-F238E27FC236}">
                <a16:creationId xmlns:a16="http://schemas.microsoft.com/office/drawing/2014/main" id="{4DF42DD4-D2D5-C624-F52A-99BBAF0CCECC}"/>
              </a:ext>
            </a:extLst>
          </p:cNvPr>
          <p:cNvSpPr/>
          <p:nvPr/>
        </p:nvSpPr>
        <p:spPr>
          <a:xfrm>
            <a:off x="3584630" y="3764780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12" name="Shape 221">
            <a:extLst>
              <a:ext uri="{FF2B5EF4-FFF2-40B4-BE49-F238E27FC236}">
                <a16:creationId xmlns:a16="http://schemas.microsoft.com/office/drawing/2014/main" id="{65488FC9-4D34-E5DA-684D-658FF04F0BE3}"/>
              </a:ext>
            </a:extLst>
          </p:cNvPr>
          <p:cNvSpPr/>
          <p:nvPr/>
        </p:nvSpPr>
        <p:spPr>
          <a:xfrm>
            <a:off x="3584630" y="3979837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13" name="Shape 222">
            <a:extLst>
              <a:ext uri="{FF2B5EF4-FFF2-40B4-BE49-F238E27FC236}">
                <a16:creationId xmlns:a16="http://schemas.microsoft.com/office/drawing/2014/main" id="{7902A7A2-5AE6-4221-E6D8-E6E6C34EE935}"/>
              </a:ext>
            </a:extLst>
          </p:cNvPr>
          <p:cNvSpPr/>
          <p:nvPr/>
        </p:nvSpPr>
        <p:spPr>
          <a:xfrm>
            <a:off x="3584630" y="419489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14" name="Shape 223">
            <a:extLst>
              <a:ext uri="{FF2B5EF4-FFF2-40B4-BE49-F238E27FC236}">
                <a16:creationId xmlns:a16="http://schemas.microsoft.com/office/drawing/2014/main" id="{B9FA63F5-67D5-6A57-D0F0-2D813BF0E39F}"/>
              </a:ext>
            </a:extLst>
          </p:cNvPr>
          <p:cNvSpPr/>
          <p:nvPr/>
        </p:nvSpPr>
        <p:spPr>
          <a:xfrm>
            <a:off x="3584630" y="4409950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F92466B6-4699-84C6-77C2-64FB5A889672}"/>
              </a:ext>
            </a:extLst>
          </p:cNvPr>
          <p:cNvSpPr/>
          <p:nvPr/>
        </p:nvSpPr>
        <p:spPr>
          <a:xfrm>
            <a:off x="3584630" y="4754818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28	1</a:t>
            </a:r>
            <a:r>
              <a:rPr lang="en-US" sz="1687" dirty="0"/>
              <a:t>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D2064F2D-029B-4196-DC8E-83F7F5FCAF27}"/>
              </a:ext>
            </a:extLst>
          </p:cNvPr>
          <p:cNvSpPr/>
          <p:nvPr/>
        </p:nvSpPr>
        <p:spPr>
          <a:xfrm>
            <a:off x="3584630" y="5063763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4	1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669FFC5D-DD27-5DDC-0643-B50FBCE5EA03}"/>
              </a:ext>
            </a:extLst>
          </p:cNvPr>
          <p:cNvSpPr/>
          <p:nvPr/>
        </p:nvSpPr>
        <p:spPr>
          <a:xfrm>
            <a:off x="3729873" y="3537497"/>
            <a:ext cx="221252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000" i="1">
                <a:solidFill>
                  <a:srgbClr val="A6AAA8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406" dirty="0">
                <a:solidFill>
                  <a:schemeClr val="tx1"/>
                </a:solidFill>
              </a:rPr>
              <a:t>…many more invalid…</a:t>
            </a:r>
          </a:p>
        </p:txBody>
      </p:sp>
      <p:sp>
        <p:nvSpPr>
          <p:cNvPr id="18" name="Shape 227">
            <a:extLst>
              <a:ext uri="{FF2B5EF4-FFF2-40B4-BE49-F238E27FC236}">
                <a16:creationId xmlns:a16="http://schemas.microsoft.com/office/drawing/2014/main" id="{AE8E49E8-5E06-E056-9C7A-99133FB59813}"/>
              </a:ext>
            </a:extLst>
          </p:cNvPr>
          <p:cNvSpPr/>
          <p:nvPr/>
        </p:nvSpPr>
        <p:spPr>
          <a:xfrm>
            <a:off x="3451164" y="2307245"/>
            <a:ext cx="2319693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" name="Shape 246">
            <a:extLst>
              <a:ext uri="{FF2B5EF4-FFF2-40B4-BE49-F238E27FC236}">
                <a16:creationId xmlns:a16="http://schemas.microsoft.com/office/drawing/2014/main" id="{3CE9599D-E2FF-95E0-9DEA-C397ED6C3BA4}"/>
              </a:ext>
            </a:extLst>
          </p:cNvPr>
          <p:cNvSpPr/>
          <p:nvPr/>
        </p:nvSpPr>
        <p:spPr>
          <a:xfrm>
            <a:off x="1423077" y="3639686"/>
            <a:ext cx="1663918" cy="67819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how to avoid</a:t>
            </a:r>
            <a:b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storing these?</a:t>
            </a:r>
          </a:p>
        </p:txBody>
      </p:sp>
      <p:sp>
        <p:nvSpPr>
          <p:cNvPr id="20" name="Shape 247">
            <a:extLst>
              <a:ext uri="{FF2B5EF4-FFF2-40B4-BE49-F238E27FC236}">
                <a16:creationId xmlns:a16="http://schemas.microsoft.com/office/drawing/2014/main" id="{E288A147-670D-271E-3A1B-67966C9A931A}"/>
              </a:ext>
            </a:extLst>
          </p:cNvPr>
          <p:cNvSpPr/>
          <p:nvPr/>
        </p:nvSpPr>
        <p:spPr>
          <a:xfrm flipV="1">
            <a:off x="3164589" y="3112022"/>
            <a:ext cx="1" cy="1733529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1" name="Shape 248">
            <a:extLst>
              <a:ext uri="{FF2B5EF4-FFF2-40B4-BE49-F238E27FC236}">
                <a16:creationId xmlns:a16="http://schemas.microsoft.com/office/drawing/2014/main" id="{6DC86844-FFBC-9FC9-9112-45B391C44A95}"/>
              </a:ext>
            </a:extLst>
          </p:cNvPr>
          <p:cNvSpPr/>
          <p:nvPr/>
        </p:nvSpPr>
        <p:spPr>
          <a:xfrm flipH="1">
            <a:off x="3164589" y="3112022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2" name="Shape 249">
            <a:extLst>
              <a:ext uri="{FF2B5EF4-FFF2-40B4-BE49-F238E27FC236}">
                <a16:creationId xmlns:a16="http://schemas.microsoft.com/office/drawing/2014/main" id="{E604A4E6-29ED-D64C-3719-F8C96AAC084E}"/>
              </a:ext>
            </a:extLst>
          </p:cNvPr>
          <p:cNvSpPr/>
          <p:nvPr/>
        </p:nvSpPr>
        <p:spPr>
          <a:xfrm flipH="1" flipV="1">
            <a:off x="3164589" y="4844381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 animBg="1"/>
      <p:bldP spid="2" grpId="0"/>
      <p:bldP spid="19" grpId="0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AFDC-4DDC-370E-1222-00873C06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5" name="Content Placeholder 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BB5AE497-6342-5C2C-B64B-F357965FC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6276"/>
            <a:ext cx="5029751" cy="1829000"/>
          </a:xfrm>
        </p:spPr>
      </p:pic>
      <p:pic>
        <p:nvPicPr>
          <p:cNvPr id="7" name="Picture 6" descr="A graph with arrows pointing to the same direction&#10;&#10;Description automatically generated with medium confidence">
            <a:extLst>
              <a:ext uri="{FF2B5EF4-FFF2-40B4-BE49-F238E27FC236}">
                <a16:creationId xmlns:a16="http://schemas.microsoft.com/office/drawing/2014/main" id="{FB3407D7-C595-F649-EC5E-8E2B63B4B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327" y="501117"/>
            <a:ext cx="4746826" cy="1764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8038A7-B5B8-A90D-19CD-805B64C6C37F}"/>
              </a:ext>
            </a:extLst>
          </p:cNvPr>
          <p:cNvSpPr txBox="1"/>
          <p:nvPr/>
        </p:nvSpPr>
        <p:spPr>
          <a:xfrm>
            <a:off x="6849706" y="223807"/>
            <a:ext cx="438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Virtual addresses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77F95-172F-FACD-E3FA-3329287F0B5B}"/>
              </a:ext>
            </a:extLst>
          </p:cNvPr>
          <p:cNvSpPr txBox="1"/>
          <p:nvPr/>
        </p:nvSpPr>
        <p:spPr>
          <a:xfrm>
            <a:off x="6849706" y="2087822"/>
            <a:ext cx="438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Physical addresses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2BDD9-0D72-4630-18A8-0C1B3C3A8381}"/>
              </a:ext>
            </a:extLst>
          </p:cNvPr>
          <p:cNvSpPr txBox="1"/>
          <p:nvPr/>
        </p:nvSpPr>
        <p:spPr>
          <a:xfrm>
            <a:off x="1159024" y="1323102"/>
            <a:ext cx="438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Base + Bounds</a:t>
            </a:r>
          </a:p>
        </p:txBody>
      </p:sp>
      <p:pic>
        <p:nvPicPr>
          <p:cNvPr id="12" name="Picture 11" descr="A group of numbers and symbols&#10;&#10;Description automatically generated">
            <a:extLst>
              <a:ext uri="{FF2B5EF4-FFF2-40B4-BE49-F238E27FC236}">
                <a16:creationId xmlns:a16="http://schemas.microsoft.com/office/drawing/2014/main" id="{1A3D155E-419F-48EE-6951-34691E842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280" y="2677600"/>
            <a:ext cx="3302148" cy="1336719"/>
          </a:xfrm>
          <a:prstGeom prst="rect">
            <a:avLst/>
          </a:prstGeom>
        </p:spPr>
      </p:pic>
      <p:pic>
        <p:nvPicPr>
          <p:cNvPr id="14" name="Picture 13" descr="A diagram of different colors&#10;&#10;Description automatically generated">
            <a:extLst>
              <a:ext uri="{FF2B5EF4-FFF2-40B4-BE49-F238E27FC236}">
                <a16:creationId xmlns:a16="http://schemas.microsoft.com/office/drawing/2014/main" id="{AA09F4B1-A249-0584-67CA-6E6905688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872" y="4142432"/>
            <a:ext cx="3784600" cy="2530854"/>
          </a:xfrm>
          <a:prstGeom prst="rect">
            <a:avLst/>
          </a:prstGeom>
        </p:spPr>
      </p:pic>
      <p:pic>
        <p:nvPicPr>
          <p:cNvPr id="16" name="Picture 15" descr="A diagram of a diagram&#10;&#10;Description automatically generated">
            <a:extLst>
              <a:ext uri="{FF2B5EF4-FFF2-40B4-BE49-F238E27FC236}">
                <a16:creationId xmlns:a16="http://schemas.microsoft.com/office/drawing/2014/main" id="{4F86E13C-2C19-BE68-FDB6-8D7DD5E52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8458" y="4107408"/>
            <a:ext cx="2673424" cy="27010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F93EA2-5F3F-25F2-587B-F2B1ECE08A6D}"/>
              </a:ext>
            </a:extLst>
          </p:cNvPr>
          <p:cNvSpPr txBox="1"/>
          <p:nvPr/>
        </p:nvSpPr>
        <p:spPr>
          <a:xfrm>
            <a:off x="888269" y="3780930"/>
            <a:ext cx="438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External Fragmentation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7990D-D868-F381-E6FA-D75F6919ACD5}"/>
              </a:ext>
            </a:extLst>
          </p:cNvPr>
          <p:cNvSpPr txBox="1"/>
          <p:nvPr/>
        </p:nvSpPr>
        <p:spPr>
          <a:xfrm>
            <a:off x="4973042" y="4365808"/>
            <a:ext cx="196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Paging</a:t>
            </a:r>
          </a:p>
        </p:txBody>
      </p:sp>
      <p:pic>
        <p:nvPicPr>
          <p:cNvPr id="22" name="Picture 21" descr="A diagram of a computer code&#10;&#10;Description automatically generated">
            <a:extLst>
              <a:ext uri="{FF2B5EF4-FFF2-40B4-BE49-F238E27FC236}">
                <a16:creationId xmlns:a16="http://schemas.microsoft.com/office/drawing/2014/main" id="{0BA76689-A272-8276-8E9C-A82470443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9974" y="4583412"/>
            <a:ext cx="4062625" cy="21300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ED921C-ECFE-469D-559D-67E2E1FF9074}"/>
              </a:ext>
            </a:extLst>
          </p:cNvPr>
          <p:cNvSpPr txBox="1"/>
          <p:nvPr/>
        </p:nvSpPr>
        <p:spPr>
          <a:xfrm>
            <a:off x="8116674" y="4212621"/>
            <a:ext cx="396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VPN to PFN Translation</a:t>
            </a:r>
          </a:p>
        </p:txBody>
      </p:sp>
    </p:spTree>
    <p:extLst>
      <p:ext uri="{BB962C8B-B14F-4D97-AF65-F5344CB8AC3E}">
        <p14:creationId xmlns:p14="http://schemas.microsoft.com/office/powerpoint/2010/main" val="458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7" grpId="0"/>
      <p:bldP spid="18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Segmented Page Tables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1260389" y="1524000"/>
            <a:ext cx="9261389" cy="24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Divide address space into segments (code, heap, stack)</a:t>
            </a:r>
          </a:p>
          <a:p>
            <a:pPr lvl="1">
              <a:lnSpc>
                <a:spcPct val="90000"/>
              </a:lnSpc>
            </a:pPr>
            <a:r>
              <a:rPr lang="en-US" sz="2039" dirty="0"/>
              <a:t>Segments can be variable length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Divide each segment into fixed-sized pages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Logical address divided into three portions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5715000" y="4114800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969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3505201" y="4114800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number (8 bits)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2224216" y="4114800"/>
            <a:ext cx="1280984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 err="1">
                <a:solidFill>
                  <a:schemeClr val="bg1"/>
                </a:solidFill>
              </a:rPr>
              <a:t>seg</a:t>
            </a:r>
            <a:r>
              <a:rPr lang="en-US" sz="1828" dirty="0">
                <a:solidFill>
                  <a:schemeClr val="bg1"/>
                </a:solidFill>
              </a:rPr>
              <a:t> #</a:t>
            </a:r>
            <a:br>
              <a:rPr lang="en-US" sz="1828" dirty="0">
                <a:solidFill>
                  <a:schemeClr val="bg1"/>
                </a:solidFill>
              </a:rPr>
            </a:br>
            <a:r>
              <a:rPr lang="en-US" sz="1828" dirty="0">
                <a:solidFill>
                  <a:schemeClr val="bg1"/>
                </a:solidFill>
              </a:rPr>
              <a:t>(4 bits)</a:t>
            </a: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1075039" y="4876800"/>
            <a:ext cx="102787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</a:t>
            </a:r>
          </a:p>
          <a:p>
            <a:pPr marL="285712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Each segment has a page table</a:t>
            </a:r>
          </a:p>
          <a:p>
            <a:pPr marL="285712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Each segment tracks the base (physical address) and bounds of the </a:t>
            </a:r>
            <a:r>
              <a:rPr lang="en-US" sz="1969" b="1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page table </a:t>
            </a: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for that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nimBg="1"/>
      <p:bldP spid="182277" grpId="0" animBg="1"/>
      <p:bldP spid="1822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Combining Paging and Segmentation</a:t>
            </a:r>
          </a:p>
        </p:txBody>
      </p:sp>
      <p:graphicFrame>
        <p:nvGraphicFramePr>
          <p:cNvPr id="183376" name="Group 80"/>
          <p:cNvGraphicFramePr>
            <a:graphicFrameLocks noGrp="1"/>
          </p:cNvGraphicFramePr>
          <p:nvPr/>
        </p:nvGraphicFramePr>
        <p:xfrm>
          <a:off x="2133600" y="2209800"/>
          <a:ext cx="4648200" cy="1727200"/>
        </p:xfrm>
        <a:graphic>
          <a:graphicData uri="http://schemas.openxmlformats.org/drawingml/2006/table">
            <a:tbl>
              <a:tblPr/>
              <a:tblGrid>
                <a:gridCol w="70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seg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bounds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R 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0xff (255)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0x0f (15)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3372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95868"/>
              </p:ext>
            </p:extLst>
          </p:nvPr>
        </p:nvGraphicFramePr>
        <p:xfrm>
          <a:off x="6858000" y="2022475"/>
          <a:ext cx="1981200" cy="4810598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0x02a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3373" name="Text Box 77"/>
          <p:cNvSpPr txBox="1">
            <a:spLocks noChangeArrowheads="1"/>
          </p:cNvSpPr>
          <p:nvPr/>
        </p:nvSpPr>
        <p:spPr bwMode="auto">
          <a:xfrm>
            <a:off x="8915400" y="2478089"/>
            <a:ext cx="1402946" cy="3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0x001000</a:t>
            </a:r>
          </a:p>
        </p:txBody>
      </p:sp>
      <p:sp>
        <p:nvSpPr>
          <p:cNvPr id="183374" name="Text Box 78"/>
          <p:cNvSpPr txBox="1">
            <a:spLocks noChangeArrowheads="1"/>
          </p:cNvSpPr>
          <p:nvPr/>
        </p:nvSpPr>
        <p:spPr bwMode="auto">
          <a:xfrm>
            <a:off x="8915400" y="4710602"/>
            <a:ext cx="1402946" cy="3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0x002000</a:t>
            </a:r>
          </a:p>
        </p:txBody>
      </p:sp>
      <p:sp>
        <p:nvSpPr>
          <p:cNvPr id="183375" name="Rectangle 79"/>
          <p:cNvSpPr>
            <a:spLocks noChangeArrowheads="1"/>
          </p:cNvSpPr>
          <p:nvPr/>
        </p:nvSpPr>
        <p:spPr bwMode="auto">
          <a:xfrm>
            <a:off x="1752600" y="4222476"/>
            <a:ext cx="5715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0x002070 read: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0x202016 read: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0x104c84 read: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0x010424 write: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0x210014 write: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0x203568 read:</a:t>
            </a:r>
            <a:endParaRPr lang="en-US" sz="1266" dirty="0">
              <a:solidFill>
                <a:srgbClr val="333333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251241" y="1483239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969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41442" y="1483239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number (8 bits)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974642" y="1483239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 err="1">
                <a:solidFill>
                  <a:schemeClr val="bg1"/>
                </a:solidFill>
              </a:rPr>
              <a:t>seg</a:t>
            </a:r>
            <a:r>
              <a:rPr lang="en-US" sz="1828" dirty="0">
                <a:solidFill>
                  <a:schemeClr val="bg1"/>
                </a:solidFill>
              </a:rPr>
              <a:t> #</a:t>
            </a:r>
            <a:br>
              <a:rPr lang="en-US" sz="1828" dirty="0">
                <a:solidFill>
                  <a:schemeClr val="bg1"/>
                </a:solidFill>
              </a:rPr>
            </a:br>
            <a:r>
              <a:rPr lang="en-US" sz="1828" dirty="0">
                <a:solidFill>
                  <a:schemeClr val="bg1"/>
                </a:solidFill>
              </a:rPr>
              <a:t>(4 bits)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35488" y="4222476"/>
            <a:ext cx="1040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0x004070</a:t>
            </a:r>
            <a:endParaRPr lang="en-US" sz="1969" dirty="0"/>
          </a:p>
        </p:txBody>
      </p:sp>
      <p:sp>
        <p:nvSpPr>
          <p:cNvPr id="14" name="TextBox 13"/>
          <p:cNvSpPr txBox="1"/>
          <p:nvPr/>
        </p:nvSpPr>
        <p:spPr>
          <a:xfrm>
            <a:off x="4237246" y="4572049"/>
            <a:ext cx="1040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0x003016</a:t>
            </a:r>
            <a:endParaRPr lang="en-US" sz="1969" dirty="0"/>
          </a:p>
        </p:txBody>
      </p:sp>
      <p:sp>
        <p:nvSpPr>
          <p:cNvPr id="15" name="TextBox 14"/>
          <p:cNvSpPr txBox="1"/>
          <p:nvPr/>
        </p:nvSpPr>
        <p:spPr>
          <a:xfrm>
            <a:off x="4455276" y="4945172"/>
            <a:ext cx="62844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/>
              <a:t>error</a:t>
            </a:r>
            <a:endParaRPr lang="en-US" sz="1969" dirty="0"/>
          </a:p>
        </p:txBody>
      </p:sp>
      <p:sp>
        <p:nvSpPr>
          <p:cNvPr id="16" name="TextBox 15"/>
          <p:cNvSpPr txBox="1"/>
          <p:nvPr/>
        </p:nvSpPr>
        <p:spPr>
          <a:xfrm>
            <a:off x="4452925" y="5301343"/>
            <a:ext cx="62844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/>
              <a:t>error</a:t>
            </a:r>
            <a:endParaRPr lang="en-US" sz="1969" dirty="0"/>
          </a:p>
        </p:txBody>
      </p:sp>
      <p:sp>
        <p:nvSpPr>
          <p:cNvPr id="17" name="TextBox 16"/>
          <p:cNvSpPr txBox="1"/>
          <p:nvPr/>
        </p:nvSpPr>
        <p:spPr>
          <a:xfrm>
            <a:off x="4452924" y="5674467"/>
            <a:ext cx="62844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/>
              <a:t>error</a:t>
            </a:r>
            <a:endParaRPr lang="en-US" sz="1969" dirty="0"/>
          </a:p>
        </p:txBody>
      </p:sp>
      <p:sp>
        <p:nvSpPr>
          <p:cNvPr id="18" name="TextBox 17"/>
          <p:cNvSpPr txBox="1"/>
          <p:nvPr/>
        </p:nvSpPr>
        <p:spPr>
          <a:xfrm>
            <a:off x="4235391" y="6090085"/>
            <a:ext cx="103586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0x02a568</a:t>
            </a:r>
            <a:endParaRPr lang="en-US" sz="196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7578FD-2480-FBD5-4580-CDC83E4EA6EC}"/>
              </a:ext>
            </a:extLst>
          </p:cNvPr>
          <p:cNvSpPr txBox="1"/>
          <p:nvPr/>
        </p:nvSpPr>
        <p:spPr>
          <a:xfrm>
            <a:off x="9616873" y="1732100"/>
            <a:ext cx="237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Page table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286B6E-2809-036F-F758-D6EA34C23A81}"/>
              </a:ext>
            </a:extLst>
          </p:cNvPr>
          <p:cNvCxnSpPr>
            <a:cxnSpLocks/>
          </p:cNvCxnSpPr>
          <p:nvPr/>
        </p:nvCxnSpPr>
        <p:spPr>
          <a:xfrm flipH="1">
            <a:off x="10394546" y="2358287"/>
            <a:ext cx="371273" cy="3337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73" grpId="0"/>
      <p:bldP spid="183374" grpId="0"/>
      <p:bldP spid="183375" grpId="0"/>
      <p:bldP spid="3" grpId="0"/>
      <p:bldP spid="14" grpId="0"/>
      <p:bldP spid="15" grpId="0"/>
      <p:bldP spid="16" grpId="0"/>
      <p:bldP spid="17" grpId="0"/>
      <p:bldP spid="18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1270000" y="926821"/>
            <a:ext cx="10223500" cy="478024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dirty="0"/>
              <a:t>Advantages of Segments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Supports sparse address spaces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Decreases size of page tables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If segment not used, not needed for page table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/>
              <a:t>Advantages of Pages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external fragmentation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Segments can grow without any reshuffling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run process when some pages are swapped to disk (next lecture)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/>
              <a:t>Advantages of Both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Increases flexibility of sharing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Share either single page or entire segment. 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8542" y="62754"/>
            <a:ext cx="10416744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Disadvantages of Paging with Segmentation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1272746" y="1828801"/>
            <a:ext cx="9124589" cy="2379486"/>
          </a:xfrm>
        </p:spPr>
        <p:txBody>
          <a:bodyPr/>
          <a:lstStyle/>
          <a:p>
            <a:pPr>
              <a:buNone/>
            </a:pPr>
            <a:r>
              <a:rPr lang="en-US" dirty="0"/>
              <a:t>Potentially large page tables (for each segment)</a:t>
            </a:r>
          </a:p>
          <a:p>
            <a:pPr lvl="1"/>
            <a:r>
              <a:rPr lang="en-US" dirty="0"/>
              <a:t>Must allocate each page table contiguously</a:t>
            </a:r>
          </a:p>
          <a:p>
            <a:pPr lvl="1"/>
            <a:r>
              <a:rPr lang="en-US" dirty="0"/>
              <a:t>More problematic with more address bits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Page table size?</a:t>
            </a:r>
          </a:p>
          <a:p>
            <a:pPr lvl="2"/>
            <a:r>
              <a:rPr lang="en-US" dirty="0"/>
              <a:t>Assume 2 bits for segment, 18 bits for page number, 12 bits for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2492951" y="4074336"/>
            <a:ext cx="7212376" cy="1304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l"/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page table is: </a:t>
            </a:r>
          </a:p>
          <a:p>
            <a:pPr lvl="3" algn="l"/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Number of entries * size of each entry</a:t>
            </a:r>
          </a:p>
          <a:p>
            <a:pPr lvl="3" algn="l"/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Number of pages * 4 bytes </a:t>
            </a:r>
          </a:p>
          <a:p>
            <a:pPr lvl="3" algn="l"/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2^18 * 4 bytes = 2^20 bytes = 1 MB!!!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Other </a:t>
            </a:r>
            <a:r>
              <a:rPr sz="4556" dirty="0"/>
              <a:t>Approach</a:t>
            </a:r>
            <a:r>
              <a:rPr lang="en-US" sz="4556" dirty="0"/>
              <a:t>es</a:t>
            </a:r>
            <a:endParaRPr sz="4556" dirty="0"/>
          </a:p>
        </p:txBody>
      </p:sp>
      <p:sp>
        <p:nvSpPr>
          <p:cNvPr id="352" name="Shape 352"/>
          <p:cNvSpPr>
            <a:spLocks noGrp="1"/>
          </p:cNvSpPr>
          <p:nvPr>
            <p:ph type="body" idx="4294967295"/>
          </p:nvPr>
        </p:nvSpPr>
        <p:spPr>
          <a:xfrm>
            <a:off x="1524000" y="1651993"/>
            <a:ext cx="7804547" cy="3440162"/>
          </a:xfrm>
          <a:prstGeom prst="rect">
            <a:avLst/>
          </a:prstGeom>
        </p:spPr>
        <p:txBody>
          <a:bodyPr/>
          <a:lstStyle/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Inverted </a:t>
            </a:r>
            <a:r>
              <a:rPr lang="en-US" sz="2672" dirty="0" err="1">
                <a:ea typeface="Helvetica"/>
                <a:cs typeface="Helvetica"/>
                <a:sym typeface="Helvetica"/>
              </a:rPr>
              <a:t>Pagetables</a:t>
            </a:r>
            <a:endParaRPr sz="2672" dirty="0"/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Segmented </a:t>
            </a:r>
            <a:r>
              <a:rPr sz="2672" dirty="0" err="1"/>
              <a:t>P</a:t>
            </a:r>
            <a:r>
              <a:rPr lang="en-US" sz="2672" dirty="0" err="1"/>
              <a:t>agetables</a:t>
            </a:r>
            <a:endParaRPr sz="2672" dirty="0"/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Multi-level </a:t>
            </a:r>
            <a:r>
              <a:rPr lang="en-US" sz="2672" dirty="0" err="1">
                <a:ea typeface="Helvetica"/>
                <a:cs typeface="Helvetica"/>
                <a:sym typeface="Helvetica"/>
              </a:rPr>
              <a:t>Pagetables</a:t>
            </a:r>
            <a:endParaRPr lang="en-US" sz="2672" dirty="0">
              <a:ea typeface="Helvetica"/>
              <a:cs typeface="Helvetica"/>
              <a:sym typeface="Helvetica"/>
            </a:endParaRP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Page </a:t>
            </a:r>
            <a:r>
              <a:rPr lang="en-US" sz="2461" dirty="0">
                <a:solidFill>
                  <a:schemeClr val="tx1"/>
                </a:solidFill>
              </a:rPr>
              <a:t>the page tables</a:t>
            </a: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Page the pages of page tables</a:t>
            </a:r>
            <a:r>
              <a:rPr lang="en-US" sz="2672" dirty="0">
                <a:solidFill>
                  <a:schemeClr val="tx1"/>
                </a:solidFill>
              </a:rPr>
              <a:t>…</a:t>
            </a:r>
            <a:endParaRPr sz="2672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4517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Multilevel Page Tables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524000"/>
            <a:ext cx="8623300" cy="1600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Goal: Allow page tables to be allocated non-contiguously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Idea: Page the page tables 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Creates multiple levels of page tables; outer level </a:t>
            </a:r>
            <a:r>
              <a:rPr lang="en-US" sz="1969" dirty="0">
                <a:solidFill>
                  <a:srgbClr val="C00000"/>
                </a:solidFill>
              </a:rPr>
              <a:t>page directory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Only allocate page tables for pages in use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Used in x86 architectures (hardware can walk known structure)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2438400" y="3657600"/>
            <a:ext cx="1905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outer page</a:t>
            </a:r>
            <a:br>
              <a:rPr lang="en-US" sz="1828" dirty="0">
                <a:solidFill>
                  <a:schemeClr val="bg1"/>
                </a:solidFill>
              </a:rPr>
            </a:br>
            <a:r>
              <a:rPr lang="en-US" sz="1828" dirty="0">
                <a:solidFill>
                  <a:schemeClr val="bg1"/>
                </a:solidFill>
              </a:rPr>
              <a:t>(8 bits)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343400" y="3657600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/>
              <a:t>inner page</a:t>
            </a:r>
            <a:br>
              <a:rPr lang="en-US" sz="1828" dirty="0"/>
            </a:br>
            <a:r>
              <a:rPr lang="en-US" sz="1828" dirty="0"/>
              <a:t>(10 bits)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6553200" y="3657600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2581708" y="3311525"/>
            <a:ext cx="1603450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dirty="0"/>
              <a:t>30-bit address:</a:t>
            </a:r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5181600" y="4876800"/>
            <a:ext cx="1828800" cy="1600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8458201" y="4343400"/>
            <a:ext cx="762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3" name="Line 15"/>
          <p:cNvSpPr>
            <a:spLocks noChangeShapeType="1"/>
          </p:cNvSpPr>
          <p:nvPr/>
        </p:nvSpPr>
        <p:spPr bwMode="auto">
          <a:xfrm>
            <a:off x="5181600" y="5105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4" name="Line 16"/>
          <p:cNvSpPr>
            <a:spLocks noChangeShapeType="1"/>
          </p:cNvSpPr>
          <p:nvPr/>
        </p:nvSpPr>
        <p:spPr bwMode="auto">
          <a:xfrm>
            <a:off x="5181600" y="5334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5" name="Line 17"/>
          <p:cNvSpPr>
            <a:spLocks noChangeShapeType="1"/>
          </p:cNvSpPr>
          <p:nvPr/>
        </p:nvSpPr>
        <p:spPr bwMode="auto">
          <a:xfrm>
            <a:off x="5181600" y="5562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6" name="Line 18"/>
          <p:cNvSpPr>
            <a:spLocks noChangeShapeType="1"/>
          </p:cNvSpPr>
          <p:nvPr/>
        </p:nvSpPr>
        <p:spPr bwMode="auto">
          <a:xfrm>
            <a:off x="5181600" y="5791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7" name="Line 19"/>
          <p:cNvSpPr>
            <a:spLocks noChangeShapeType="1"/>
          </p:cNvSpPr>
          <p:nvPr/>
        </p:nvSpPr>
        <p:spPr bwMode="auto">
          <a:xfrm>
            <a:off x="5181600" y="6019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8" name="Line 20"/>
          <p:cNvSpPr>
            <a:spLocks noChangeShapeType="1"/>
          </p:cNvSpPr>
          <p:nvPr/>
        </p:nvSpPr>
        <p:spPr bwMode="auto">
          <a:xfrm>
            <a:off x="5181600" y="6248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9" name="Freeform 21"/>
          <p:cNvSpPr>
            <a:spLocks/>
          </p:cNvSpPr>
          <p:nvPr/>
        </p:nvSpPr>
        <p:spPr bwMode="auto">
          <a:xfrm>
            <a:off x="2057400" y="4038601"/>
            <a:ext cx="457200" cy="15240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0" y="0"/>
              </a:cxn>
              <a:cxn ang="0">
                <a:pos x="0" y="960"/>
              </a:cxn>
              <a:cxn ang="0">
                <a:pos x="288" y="960"/>
              </a:cxn>
            </a:cxnLst>
            <a:rect l="0" t="0" r="r" b="b"/>
            <a:pathLst>
              <a:path w="288" h="960">
                <a:moveTo>
                  <a:pt x="240" y="0"/>
                </a:moveTo>
                <a:lnTo>
                  <a:pt x="0" y="0"/>
                </a:lnTo>
                <a:lnTo>
                  <a:pt x="0" y="960"/>
                </a:lnTo>
                <a:lnTo>
                  <a:pt x="288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90" name="Rectangle 22"/>
          <p:cNvSpPr>
            <a:spLocks noChangeArrowheads="1"/>
          </p:cNvSpPr>
          <p:nvPr/>
        </p:nvSpPr>
        <p:spPr bwMode="auto">
          <a:xfrm>
            <a:off x="1752600" y="6324600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406" dirty="0">
                <a:solidFill>
                  <a:schemeClr val="bg1"/>
                </a:solidFill>
              </a:rPr>
              <a:t>base of page directory</a:t>
            </a:r>
          </a:p>
        </p:txBody>
      </p:sp>
      <p:sp>
        <p:nvSpPr>
          <p:cNvPr id="186395" name="Freeform 27"/>
          <p:cNvSpPr>
            <a:spLocks/>
          </p:cNvSpPr>
          <p:nvPr/>
        </p:nvSpPr>
        <p:spPr bwMode="auto">
          <a:xfrm flipV="1">
            <a:off x="4337050" y="4876800"/>
            <a:ext cx="84455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0"/>
              </a:cxn>
              <a:cxn ang="0">
                <a:pos x="240" y="624"/>
              </a:cxn>
              <a:cxn ang="0">
                <a:pos x="532" y="636"/>
              </a:cxn>
            </a:cxnLst>
            <a:rect l="0" t="0" r="r" b="b"/>
            <a:pathLst>
              <a:path w="532" h="636">
                <a:moveTo>
                  <a:pt x="0" y="0"/>
                </a:moveTo>
                <a:lnTo>
                  <a:pt x="240" y="0"/>
                </a:lnTo>
                <a:lnTo>
                  <a:pt x="240" y="624"/>
                </a:lnTo>
                <a:cubicBezTo>
                  <a:pt x="337" y="628"/>
                  <a:pt x="434" y="632"/>
                  <a:pt x="532" y="63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96" name="Freeform 28"/>
          <p:cNvSpPr>
            <a:spLocks/>
          </p:cNvSpPr>
          <p:nvPr/>
        </p:nvSpPr>
        <p:spPr bwMode="auto">
          <a:xfrm>
            <a:off x="1752600" y="4572000"/>
            <a:ext cx="762000" cy="1752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0" y="0"/>
              </a:cxn>
              <a:cxn ang="0">
                <a:pos x="288" y="0"/>
              </a:cxn>
            </a:cxnLst>
            <a:rect l="0" t="0" r="r" b="b"/>
            <a:pathLst>
              <a:path w="288" h="144">
                <a:moveTo>
                  <a:pt x="0" y="144"/>
                </a:move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04" name="Rectangle 36"/>
          <p:cNvSpPr>
            <a:spLocks noChangeArrowheads="1"/>
          </p:cNvSpPr>
          <p:nvPr/>
        </p:nvSpPr>
        <p:spPr bwMode="auto">
          <a:xfrm>
            <a:off x="2514600" y="4495800"/>
            <a:ext cx="1828800" cy="1600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05" name="Line 37"/>
          <p:cNvSpPr>
            <a:spLocks noChangeShapeType="1"/>
          </p:cNvSpPr>
          <p:nvPr/>
        </p:nvSpPr>
        <p:spPr bwMode="auto">
          <a:xfrm>
            <a:off x="2514600" y="4724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06" name="Line 38"/>
          <p:cNvSpPr>
            <a:spLocks noChangeShapeType="1"/>
          </p:cNvSpPr>
          <p:nvPr/>
        </p:nvSpPr>
        <p:spPr bwMode="auto">
          <a:xfrm>
            <a:off x="2514600" y="495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07" name="Line 39"/>
          <p:cNvSpPr>
            <a:spLocks noChangeShapeType="1"/>
          </p:cNvSpPr>
          <p:nvPr/>
        </p:nvSpPr>
        <p:spPr bwMode="auto">
          <a:xfrm>
            <a:off x="2514600" y="5181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08" name="Line 40"/>
          <p:cNvSpPr>
            <a:spLocks noChangeShapeType="1"/>
          </p:cNvSpPr>
          <p:nvPr/>
        </p:nvSpPr>
        <p:spPr bwMode="auto">
          <a:xfrm>
            <a:off x="2514600" y="5410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09" name="Line 41"/>
          <p:cNvSpPr>
            <a:spLocks noChangeShapeType="1"/>
          </p:cNvSpPr>
          <p:nvPr/>
        </p:nvSpPr>
        <p:spPr bwMode="auto">
          <a:xfrm>
            <a:off x="2514600" y="5638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0" name="Line 42"/>
          <p:cNvSpPr>
            <a:spLocks noChangeShapeType="1"/>
          </p:cNvSpPr>
          <p:nvPr/>
        </p:nvSpPr>
        <p:spPr bwMode="auto">
          <a:xfrm>
            <a:off x="2514600" y="5867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2" name="Freeform 44"/>
          <p:cNvSpPr>
            <a:spLocks/>
          </p:cNvSpPr>
          <p:nvPr/>
        </p:nvSpPr>
        <p:spPr bwMode="auto">
          <a:xfrm>
            <a:off x="4876800" y="4114800"/>
            <a:ext cx="30480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0"/>
              </a:cxn>
              <a:cxn ang="0">
                <a:pos x="192" y="720"/>
              </a:cxn>
            </a:cxnLst>
            <a:rect l="0" t="0" r="r" b="b"/>
            <a:pathLst>
              <a:path w="192" h="720">
                <a:moveTo>
                  <a:pt x="0" y="0"/>
                </a:moveTo>
                <a:lnTo>
                  <a:pt x="0" y="720"/>
                </a:lnTo>
                <a:lnTo>
                  <a:pt x="192" y="72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3" name="Line 45"/>
          <p:cNvSpPr>
            <a:spLocks noChangeShapeType="1"/>
          </p:cNvSpPr>
          <p:nvPr/>
        </p:nvSpPr>
        <p:spPr bwMode="auto">
          <a:xfrm flipV="1">
            <a:off x="7010400" y="4800600"/>
            <a:ext cx="1447800" cy="4572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4" name="Line 46"/>
          <p:cNvSpPr>
            <a:spLocks noChangeShapeType="1"/>
          </p:cNvSpPr>
          <p:nvPr/>
        </p:nvSpPr>
        <p:spPr bwMode="auto">
          <a:xfrm>
            <a:off x="8458200" y="4800600"/>
            <a:ext cx="838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5" name="Line 47"/>
          <p:cNvSpPr>
            <a:spLocks noChangeShapeType="1"/>
          </p:cNvSpPr>
          <p:nvPr/>
        </p:nvSpPr>
        <p:spPr bwMode="auto">
          <a:xfrm>
            <a:off x="8458200" y="5257800"/>
            <a:ext cx="838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6" name="Line 48"/>
          <p:cNvSpPr>
            <a:spLocks noChangeShapeType="1"/>
          </p:cNvSpPr>
          <p:nvPr/>
        </p:nvSpPr>
        <p:spPr bwMode="auto">
          <a:xfrm>
            <a:off x="8458200" y="5715000"/>
            <a:ext cx="838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7" name="Line 49"/>
          <p:cNvSpPr>
            <a:spLocks noChangeShapeType="1"/>
          </p:cNvSpPr>
          <p:nvPr/>
        </p:nvSpPr>
        <p:spPr bwMode="auto">
          <a:xfrm>
            <a:off x="8458200" y="6172200"/>
            <a:ext cx="838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186373" grpId="0" animBg="1"/>
      <p:bldP spid="186374" grpId="0" animBg="1"/>
      <p:bldP spid="186379" grpId="0"/>
      <p:bldP spid="186380" grpId="0" animBg="1"/>
      <p:bldP spid="186382" grpId="0" animBg="1"/>
      <p:bldP spid="186389" grpId="0" animBg="1"/>
      <p:bldP spid="186390" grpId="0" animBg="1"/>
      <p:bldP spid="186395" grpId="0" animBg="1"/>
      <p:bldP spid="186396" grpId="0" animBg="1"/>
      <p:bldP spid="186404" grpId="0" animBg="1"/>
      <p:bldP spid="186412" grpId="0" animBg="1"/>
      <p:bldP spid="1864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755331" y="49360"/>
            <a:ext cx="10515600" cy="1325563"/>
          </a:xfrm>
        </p:spPr>
        <p:txBody>
          <a:bodyPr/>
          <a:lstStyle/>
          <a:p>
            <a:r>
              <a:rPr lang="en-US" dirty="0"/>
              <a:t>Multilevel example</a:t>
            </a:r>
          </a:p>
        </p:txBody>
      </p:sp>
      <p:sp>
        <p:nvSpPr>
          <p:cNvPr id="630" name="Shape 630"/>
          <p:cNvSpPr>
            <a:spLocks noGrp="1"/>
          </p:cNvSpPr>
          <p:nvPr>
            <p:ph type="body" idx="4294967295"/>
          </p:nvPr>
        </p:nvSpPr>
        <p:spPr>
          <a:xfrm>
            <a:off x="1953961" y="1470620"/>
            <a:ext cx="1026914" cy="441461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buNone/>
              <a:defRPr sz="1800">
                <a:solidFill>
                  <a:srgbClr val="000000"/>
                </a:solidFill>
              </a:defRPr>
            </a:pPr>
            <a:r>
              <a:rPr sz="1758" dirty="0"/>
              <a:t>P</a:t>
            </a:r>
            <a:r>
              <a:rPr lang="en-US" sz="1758" dirty="0"/>
              <a:t>P</a:t>
            </a:r>
            <a:r>
              <a:rPr sz="1758" dirty="0"/>
              <a:t>N</a:t>
            </a:r>
            <a:br>
              <a:rPr sz="1758" dirty="0"/>
            </a:br>
            <a:r>
              <a:rPr sz="1758" dirty="0"/>
              <a:t>0x3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</a:t>
            </a:r>
            <a:endParaRPr lang="en-US" sz="1758" dirty="0"/>
          </a:p>
          <a:p>
            <a:pPr lvl="0" algn="ctr">
              <a:buNone/>
              <a:defRPr sz="1800">
                <a:solidFill>
                  <a:srgbClr val="000000"/>
                </a:solidFill>
              </a:defRPr>
            </a:pPr>
            <a:r>
              <a:rPr sz="1758" dirty="0"/>
              <a:t>0x92</a:t>
            </a:r>
          </a:p>
        </p:txBody>
      </p:sp>
      <p:sp>
        <p:nvSpPr>
          <p:cNvPr id="631" name="Shape 631"/>
          <p:cNvSpPr/>
          <p:nvPr/>
        </p:nvSpPr>
        <p:spPr>
          <a:xfrm>
            <a:off x="2927196" y="1496738"/>
            <a:ext cx="661515" cy="441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758" dirty="0">
                <a:latin typeface="Gill Sans MT" panose="020B0502020104020203" pitchFamily="34" charset="77"/>
              </a:rPr>
              <a:t>valid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1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632" name="Shape 632"/>
          <p:cNvSpPr/>
          <p:nvPr/>
        </p:nvSpPr>
        <p:spPr>
          <a:xfrm flipV="1">
            <a:off x="1524000" y="1731147"/>
            <a:ext cx="1914670" cy="2521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Gill Sans MT" panose="020B0502020104020203" pitchFamily="34" charset="77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1715530" y="1117263"/>
            <a:ext cx="1439498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page directory</a:t>
            </a:r>
          </a:p>
        </p:txBody>
      </p:sp>
      <p:sp>
        <p:nvSpPr>
          <p:cNvPr id="634" name="Shape 634"/>
          <p:cNvSpPr/>
          <p:nvPr/>
        </p:nvSpPr>
        <p:spPr>
          <a:xfrm>
            <a:off x="4047257" y="1433004"/>
            <a:ext cx="758412" cy="441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758" dirty="0">
                <a:latin typeface="Gill Sans MT" panose="020B0502020104020203" pitchFamily="34" charset="77"/>
              </a:rPr>
              <a:t>P</a:t>
            </a:r>
            <a:r>
              <a:rPr lang="en-US" sz="1758" dirty="0">
                <a:latin typeface="Gill Sans MT" panose="020B0502020104020203" pitchFamily="34" charset="77"/>
              </a:rPr>
              <a:t>P</a:t>
            </a:r>
            <a:r>
              <a:rPr sz="1758" dirty="0">
                <a:latin typeface="Gill Sans MT" panose="020B0502020104020203" pitchFamily="34" charset="77"/>
              </a:rPr>
              <a:t>N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0x10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0x23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0x80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0x59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</a:p>
        </p:txBody>
      </p:sp>
      <p:sp>
        <p:nvSpPr>
          <p:cNvPr id="635" name="Shape 635"/>
          <p:cNvSpPr/>
          <p:nvPr/>
        </p:nvSpPr>
        <p:spPr>
          <a:xfrm>
            <a:off x="4850930" y="1433004"/>
            <a:ext cx="661515" cy="441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758">
                <a:latin typeface="Gill Sans MT" panose="020B0502020104020203" pitchFamily="34" charset="77"/>
              </a:rPr>
              <a:t>valid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1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1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1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1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</a:p>
        </p:txBody>
      </p:sp>
      <p:sp>
        <p:nvSpPr>
          <p:cNvPr id="636" name="Shape 636"/>
          <p:cNvSpPr/>
          <p:nvPr/>
        </p:nvSpPr>
        <p:spPr>
          <a:xfrm>
            <a:off x="4174231" y="1731146"/>
            <a:ext cx="1379741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Gill Sans MT" panose="020B0502020104020203" pitchFamily="34" charset="77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3615615" y="1101926"/>
            <a:ext cx="2397516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page of PT (@P</a:t>
            </a:r>
            <a:r>
              <a:rPr lang="en-US" sz="1687" dirty="0">
                <a:solidFill>
                  <a:schemeClr val="tx1"/>
                </a:solidFill>
              </a:rPr>
              <a:t>P</a:t>
            </a:r>
            <a:r>
              <a:rPr sz="1687" dirty="0">
                <a:solidFill>
                  <a:schemeClr val="tx1"/>
                </a:solidFill>
              </a:rPr>
              <a:t>N:0x3)</a:t>
            </a:r>
          </a:p>
        </p:txBody>
      </p:sp>
      <p:sp>
        <p:nvSpPr>
          <p:cNvPr id="638" name="Shape 638"/>
          <p:cNvSpPr/>
          <p:nvPr/>
        </p:nvSpPr>
        <p:spPr>
          <a:xfrm>
            <a:off x="6627120" y="1433004"/>
            <a:ext cx="758412" cy="441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758" dirty="0">
                <a:latin typeface="Gill Sans MT" panose="020B0502020104020203" pitchFamily="34" charset="77"/>
              </a:rPr>
              <a:t>P</a:t>
            </a:r>
            <a:r>
              <a:rPr lang="en-US" sz="1758" dirty="0">
                <a:latin typeface="Gill Sans MT" panose="020B0502020104020203" pitchFamily="34" charset="77"/>
              </a:rPr>
              <a:t>P</a:t>
            </a:r>
            <a:r>
              <a:rPr sz="1758" dirty="0">
                <a:latin typeface="Gill Sans MT" panose="020B0502020104020203" pitchFamily="34" charset="77"/>
              </a:rPr>
              <a:t>N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-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0x55</a:t>
            </a:r>
            <a:br>
              <a:rPr sz="1758" dirty="0">
                <a:latin typeface="Gill Sans MT" panose="020B0502020104020203" pitchFamily="34" charset="77"/>
              </a:rPr>
            </a:br>
            <a:r>
              <a:rPr sz="1758" dirty="0">
                <a:latin typeface="Gill Sans MT" panose="020B0502020104020203" pitchFamily="34" charset="77"/>
              </a:rPr>
              <a:t> 0x45</a:t>
            </a:r>
          </a:p>
        </p:txBody>
      </p:sp>
      <p:sp>
        <p:nvSpPr>
          <p:cNvPr id="639" name="Shape 639"/>
          <p:cNvSpPr/>
          <p:nvPr/>
        </p:nvSpPr>
        <p:spPr>
          <a:xfrm>
            <a:off x="7430792" y="1433004"/>
            <a:ext cx="661515" cy="441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758">
                <a:latin typeface="Gill Sans MT" panose="020B0502020104020203" pitchFamily="34" charset="77"/>
              </a:rPr>
              <a:t>valid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0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1</a:t>
            </a:r>
            <a:br>
              <a:rPr sz="1758">
                <a:latin typeface="Gill Sans MT" panose="020B0502020104020203" pitchFamily="34" charset="77"/>
              </a:rPr>
            </a:br>
            <a:r>
              <a:rPr sz="1758"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640" name="Shape 640"/>
          <p:cNvSpPr/>
          <p:nvPr/>
        </p:nvSpPr>
        <p:spPr>
          <a:xfrm>
            <a:off x="6754094" y="1731146"/>
            <a:ext cx="1379741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Gill Sans MT" panose="020B0502020104020203" pitchFamily="34" charset="77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6391413" y="1101021"/>
            <a:ext cx="2517742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page of PT (@P</a:t>
            </a:r>
            <a:r>
              <a:rPr lang="en-US" sz="1687" dirty="0">
                <a:solidFill>
                  <a:schemeClr val="tx1"/>
                </a:solidFill>
              </a:rPr>
              <a:t>P</a:t>
            </a:r>
            <a:r>
              <a:rPr sz="1687" dirty="0">
                <a:solidFill>
                  <a:schemeClr val="tx1"/>
                </a:solidFill>
              </a:rPr>
              <a:t>N:0x92)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38458" y="2259041"/>
            <a:ext cx="22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translate 0x01ABC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290329" y="6192541"/>
            <a:ext cx="1905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406" dirty="0">
                <a:solidFill>
                  <a:schemeClr val="bg1"/>
                </a:solidFill>
                <a:latin typeface="Gill Sans MT" panose="020B0502020104020203" pitchFamily="34" charset="77"/>
              </a:rPr>
              <a:t>outer page</a:t>
            </a:r>
            <a:br>
              <a:rPr lang="en-US" sz="1406" dirty="0">
                <a:solidFill>
                  <a:schemeClr val="bg1"/>
                </a:solidFill>
                <a:latin typeface="Gill Sans MT" panose="020B0502020104020203" pitchFamily="34" charset="77"/>
              </a:rPr>
            </a:br>
            <a:r>
              <a:rPr lang="en-US" sz="1406" dirty="0">
                <a:solidFill>
                  <a:schemeClr val="bg1"/>
                </a:solidFill>
                <a:latin typeface="Gill Sans MT" panose="020B0502020104020203" pitchFamily="34" charset="77"/>
              </a:rPr>
              <a:t>(4 bits)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195329" y="6192541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406" dirty="0">
                <a:latin typeface="Gill Sans MT" panose="020B0502020104020203" pitchFamily="34" charset="77"/>
              </a:rPr>
              <a:t>inner page</a:t>
            </a:r>
            <a:br>
              <a:rPr lang="en-US" sz="1406" dirty="0">
                <a:latin typeface="Gill Sans MT" panose="020B0502020104020203" pitchFamily="34" charset="77"/>
              </a:rPr>
            </a:br>
            <a:r>
              <a:rPr lang="en-US" sz="1406" dirty="0">
                <a:latin typeface="Gill Sans MT" panose="020B0502020104020203" pitchFamily="34" charset="77"/>
              </a:rPr>
              <a:t>(4 bits)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405129" y="6192541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  <a:latin typeface="Gill Sans MT" panose="020B0502020104020203" pitchFamily="34" charset="77"/>
              </a:rPr>
              <a:t>page offset (12 bits)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433637" y="5846467"/>
            <a:ext cx="1718738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dirty="0">
                <a:latin typeface="Arial" panose="020B0604020202020204" pitchFamily="34" charset="0"/>
                <a:cs typeface="Arial" panose="020B0604020202020204" pitchFamily="34" charset="0"/>
              </a:rPr>
              <a:t>20-bit</a:t>
            </a:r>
            <a:r>
              <a:rPr lang="en-US" sz="1828" dirty="0">
                <a:latin typeface="Gill Sans MT" panose="020B0502020104020203" pitchFamily="34" charset="77"/>
              </a:rPr>
              <a:t> </a:t>
            </a:r>
            <a:r>
              <a:rPr lang="en-US" sz="1828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n-US" sz="1828" dirty="0">
                <a:latin typeface="Gill Sans MT" panose="020B0502020104020203" pitchFamily="34" charset="77"/>
              </a:rPr>
              <a:t>:</a:t>
            </a: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2366529" y="7259342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latin typeface="Gill Sans MT" panose="020B0502020104020203" pitchFamily="34" charset="7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12374" y="4364563"/>
            <a:ext cx="19623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translate 0xFEED0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455269" y="3266696"/>
            <a:ext cx="18149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translate 0x00000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98393" y="264155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0x23ABC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57975" y="357920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0x10000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05050" y="4689171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0x55ED0</a:t>
            </a:r>
          </a:p>
        </p:txBody>
      </p:sp>
      <p:sp>
        <p:nvSpPr>
          <p:cNvPr id="27" name="Shape 630">
            <a:extLst>
              <a:ext uri="{FF2B5EF4-FFF2-40B4-BE49-F238E27FC236}">
                <a16:creationId xmlns:a16="http://schemas.microsoft.com/office/drawing/2014/main" id="{991F1398-CC95-3C44-AB71-DD20D281BEB6}"/>
              </a:ext>
            </a:extLst>
          </p:cNvPr>
          <p:cNvSpPr txBox="1">
            <a:spLocks/>
          </p:cNvSpPr>
          <p:nvPr/>
        </p:nvSpPr>
        <p:spPr>
          <a:xfrm>
            <a:off x="1330345" y="1479925"/>
            <a:ext cx="1026914" cy="4414614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buNone/>
              <a:defRPr sz="1800">
                <a:solidFill>
                  <a:srgbClr val="000000"/>
                </a:solidFill>
              </a:defRPr>
            </a:pPr>
            <a:r>
              <a:rPr lang="en-US" sz="1758" dirty="0">
                <a:solidFill>
                  <a:schemeClr val="tx1"/>
                </a:solidFill>
                <a:effectLst/>
              </a:rPr>
              <a:t>VPN</a:t>
            </a:r>
            <a:br>
              <a:rPr lang="en-US" sz="1758" dirty="0">
                <a:solidFill>
                  <a:schemeClr val="tx1"/>
                </a:solidFill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0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1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2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 -</a:t>
            </a:r>
            <a:br>
              <a:rPr lang="en-US" sz="1758" dirty="0">
                <a:solidFill>
                  <a:schemeClr val="tx1"/>
                </a:solidFill>
                <a:effectLst/>
              </a:rPr>
            </a:br>
            <a:r>
              <a:rPr lang="en-US" sz="1758" dirty="0">
                <a:solidFill>
                  <a:schemeClr val="tx1"/>
                </a:solidFill>
                <a:effectLst/>
              </a:rPr>
              <a:t>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2583" y="62754"/>
            <a:ext cx="8750560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Address format for Multilevel Paging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1524001" y="2310651"/>
            <a:ext cx="8929142" cy="4297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How should logical address be structured?</a:t>
            </a:r>
          </a:p>
          <a:p>
            <a:pPr lvl="1"/>
            <a:r>
              <a:rPr lang="en-US" dirty="0"/>
              <a:t>How many bits for each paging level?</a:t>
            </a:r>
          </a:p>
          <a:p>
            <a:pPr>
              <a:buNone/>
            </a:pPr>
            <a:r>
              <a:rPr lang="en-US" dirty="0"/>
              <a:t>Goal?  </a:t>
            </a:r>
          </a:p>
          <a:p>
            <a:pPr lvl="1"/>
            <a:r>
              <a:rPr lang="en-US" dirty="0"/>
              <a:t>Each page table fits within a page</a:t>
            </a:r>
          </a:p>
          <a:p>
            <a:pPr lvl="1"/>
            <a:r>
              <a:rPr lang="en-US" dirty="0"/>
              <a:t>PTE size * number PTE = page size</a:t>
            </a:r>
          </a:p>
          <a:p>
            <a:pPr lvl="2"/>
            <a:r>
              <a:rPr lang="en-US" dirty="0"/>
              <a:t>Assume PTE size = 4 bytes</a:t>
            </a:r>
          </a:p>
          <a:p>
            <a:pPr lvl="2"/>
            <a:r>
              <a:rPr lang="en-US" dirty="0"/>
              <a:t>Page size = 2^12 bytes = 4KB</a:t>
            </a:r>
          </a:p>
          <a:p>
            <a:pPr lvl="2"/>
            <a:r>
              <a:rPr lang="en-US" dirty="0"/>
              <a:t>number PTE per page = (2^12 bytes per page) / (4 bytes per PTE)</a:t>
            </a:r>
          </a:p>
          <a:p>
            <a:pPr lvl="2"/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number PTE = 2^10</a:t>
            </a:r>
          </a:p>
          <a:p>
            <a:pPr lvl="1"/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# bits for selecting inner page = 10</a:t>
            </a:r>
          </a:p>
          <a:p>
            <a:pPr>
              <a:buFont typeface="Wingdings" charset="2"/>
              <a:buNone/>
            </a:pPr>
            <a:r>
              <a:rPr lang="en-US" dirty="0"/>
              <a:t>Remaining bits for outer page: </a:t>
            </a:r>
          </a:p>
          <a:p>
            <a:pPr lvl="1"/>
            <a:r>
              <a:rPr lang="en-US" dirty="0"/>
              <a:t>30 – 10 – 12 = 8 bits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15104" y="1691996"/>
            <a:ext cx="1905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outer 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20104" y="1691996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/>
              <a:t>inner page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129904" y="1691996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158411" y="1345921"/>
            <a:ext cx="1603450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dirty="0">
                <a:solidFill>
                  <a:schemeClr val="bg1"/>
                </a:solidFill>
              </a:rPr>
              <a:t>30-bit address: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Problem with 2 levels?</a:t>
            </a:r>
            <a:endParaRPr sz="4556" dirty="0"/>
          </a:p>
        </p:txBody>
      </p:sp>
      <p:sp>
        <p:nvSpPr>
          <p:cNvPr id="654" name="Shape 654"/>
          <p:cNvSpPr>
            <a:spLocks noGrp="1"/>
          </p:cNvSpPr>
          <p:nvPr>
            <p:ph type="body" idx="4294967295"/>
          </p:nvPr>
        </p:nvSpPr>
        <p:spPr>
          <a:xfrm>
            <a:off x="1092200" y="1497956"/>
            <a:ext cx="10020300" cy="214535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Problem: page director</a:t>
            </a:r>
            <a:r>
              <a:rPr lang="en-US" sz="2531" dirty="0">
                <a:solidFill>
                  <a:srgbClr val="333333"/>
                </a:solidFill>
              </a:rPr>
              <a:t>y</a:t>
            </a:r>
            <a:r>
              <a:rPr sz="2531" dirty="0">
                <a:solidFill>
                  <a:srgbClr val="333333"/>
                </a:solidFill>
              </a:rPr>
              <a:t> </a:t>
            </a:r>
            <a:r>
              <a:rPr lang="en-US" sz="2531" dirty="0">
                <a:solidFill>
                  <a:srgbClr val="333333"/>
                </a:solidFill>
              </a:rPr>
              <a:t>(outer level) </a:t>
            </a:r>
            <a:r>
              <a:rPr sz="2531" dirty="0">
                <a:solidFill>
                  <a:srgbClr val="333333"/>
                </a:solidFill>
              </a:rPr>
              <a:t>may not fit in a page</a:t>
            </a:r>
            <a:r>
              <a:rPr lang="en-US" sz="2531" dirty="0">
                <a:solidFill>
                  <a:srgbClr val="333333"/>
                </a:solidFill>
              </a:rPr>
              <a:t>!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53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Solution: </a:t>
            </a:r>
            <a:endParaRPr lang="en-US" sz="2531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320" dirty="0">
                <a:solidFill>
                  <a:srgbClr val="333333"/>
                </a:solidFill>
              </a:rPr>
              <a:t>S</a:t>
            </a:r>
            <a:r>
              <a:rPr sz="2320" dirty="0">
                <a:solidFill>
                  <a:srgbClr val="333333"/>
                </a:solidFill>
              </a:rPr>
              <a:t>plit page directories into pieces</a:t>
            </a:r>
            <a:endParaRPr lang="en-US" sz="232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320" dirty="0">
                <a:solidFill>
                  <a:srgbClr val="333333"/>
                </a:solidFill>
              </a:rPr>
              <a:t>Use another page dir to refer to the </a:t>
            </a:r>
            <a:r>
              <a:rPr lang="en-US" sz="2320" dirty="0">
                <a:solidFill>
                  <a:srgbClr val="333333"/>
                </a:solidFill>
              </a:rPr>
              <a:t>pieces of the </a:t>
            </a:r>
            <a:r>
              <a:rPr sz="2320" dirty="0">
                <a:solidFill>
                  <a:srgbClr val="333333"/>
                </a:solidFill>
              </a:rPr>
              <a:t>page dir</a:t>
            </a:r>
            <a:r>
              <a:rPr lang="en-US" sz="2320" dirty="0">
                <a:solidFill>
                  <a:srgbClr val="333333"/>
                </a:solidFill>
              </a:rPr>
              <a:t>ectory</a:t>
            </a:r>
            <a:endParaRPr sz="2320" dirty="0">
              <a:solidFill>
                <a:srgbClr val="333333"/>
              </a:solidFill>
            </a:endParaRPr>
          </a:p>
        </p:txBody>
      </p:sp>
      <p:sp>
        <p:nvSpPr>
          <p:cNvPr id="4" name="Shape 658"/>
          <p:cNvSpPr/>
          <p:nvPr/>
        </p:nvSpPr>
        <p:spPr>
          <a:xfrm>
            <a:off x="4751435" y="4092865"/>
            <a:ext cx="1093137" cy="437555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 dirty="0"/>
              <a:t>PT </a:t>
            </a:r>
            <a:r>
              <a:rPr sz="1828" dirty="0" err="1"/>
              <a:t>idx</a:t>
            </a:r>
            <a:endParaRPr sz="1828" dirty="0"/>
          </a:p>
        </p:txBody>
      </p:sp>
      <p:sp>
        <p:nvSpPr>
          <p:cNvPr id="23" name="Shape 677"/>
          <p:cNvSpPr/>
          <p:nvPr/>
        </p:nvSpPr>
        <p:spPr>
          <a:xfrm>
            <a:off x="5840710" y="4092865"/>
            <a:ext cx="3185175" cy="437555"/>
          </a:xfrm>
          <a:prstGeom prst="rect">
            <a:avLst/>
          </a:prstGeom>
          <a:solidFill>
            <a:srgbClr val="5747C1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26" name="Shape 680"/>
          <p:cNvSpPr/>
          <p:nvPr/>
        </p:nvSpPr>
        <p:spPr>
          <a:xfrm>
            <a:off x="3679872" y="4092865"/>
            <a:ext cx="1093137" cy="437555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/>
              <a:t>PD idx 1</a:t>
            </a:r>
          </a:p>
        </p:txBody>
      </p:sp>
      <p:sp>
        <p:nvSpPr>
          <p:cNvPr id="27" name="Shape 681"/>
          <p:cNvSpPr/>
          <p:nvPr/>
        </p:nvSpPr>
        <p:spPr>
          <a:xfrm>
            <a:off x="3931167" y="3691514"/>
            <a:ext cx="556243" cy="35343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sp>
        <p:nvSpPr>
          <p:cNvPr id="28" name="Shape 682"/>
          <p:cNvSpPr/>
          <p:nvPr/>
        </p:nvSpPr>
        <p:spPr>
          <a:xfrm>
            <a:off x="4523589" y="3868229"/>
            <a:ext cx="1272255" cy="0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9" name="Shape 683"/>
          <p:cNvSpPr/>
          <p:nvPr/>
        </p:nvSpPr>
        <p:spPr>
          <a:xfrm flipH="1">
            <a:off x="2626429" y="3868229"/>
            <a:ext cx="1282634" cy="0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0" name="Shape 684"/>
          <p:cNvSpPr/>
          <p:nvPr/>
        </p:nvSpPr>
        <p:spPr>
          <a:xfrm>
            <a:off x="2608310" y="4092865"/>
            <a:ext cx="1093137" cy="437555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/>
              <a:t>PD idx 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80260" y="4580926"/>
            <a:ext cx="8830332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large is virtual address space with 4 KB pages, 4 byte PTEs, </a:t>
            </a:r>
            <a:b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page table fits in page given 1, 2, 3 levels?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66176" y="5212499"/>
            <a:ext cx="4246675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4KB / 4 bytes </a:t>
            </a:r>
            <a:r>
              <a:rPr lang="en-US" sz="1969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1K entries per level</a:t>
            </a:r>
            <a:endParaRPr lang="en-US" sz="1969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44023" y="5580387"/>
            <a:ext cx="314060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level: 1K * 4K = </a:t>
            </a:r>
            <a:r>
              <a:rPr lang="en-US" sz="1687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2^22</a:t>
            </a:r>
            <a:r>
              <a:rPr lang="en-US" sz="168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 MB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44022" y="5948277"/>
            <a:ext cx="3696846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levels: 1K * 1K * 4K = </a:t>
            </a:r>
            <a:r>
              <a:rPr lang="en-US" sz="1687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2^32</a:t>
            </a:r>
            <a:r>
              <a:rPr lang="en-US" sz="168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≈ 4 GB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44022" y="6272601"/>
            <a:ext cx="418345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levels: 1K * 1K * 1K * 4K = </a:t>
            </a:r>
            <a:r>
              <a:rPr lang="en-US" sz="1687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2^42</a:t>
            </a:r>
            <a:r>
              <a:rPr lang="en-US" sz="168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≈ 4 TB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103568" y="2146198"/>
            <a:ext cx="1905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outer page?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008568" y="2146198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/>
              <a:t>inner page</a:t>
            </a:r>
          </a:p>
          <a:p>
            <a:pPr algn="ctr"/>
            <a:r>
              <a:rPr lang="en-US" sz="1828" dirty="0"/>
              <a:t>(10 bits)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7218368" y="2146198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229296" y="1800123"/>
            <a:ext cx="1611465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b="1" dirty="0">
                <a:solidFill>
                  <a:schemeClr val="bg1"/>
                </a:solidFill>
              </a:rPr>
              <a:t>64-bit</a:t>
            </a:r>
            <a:r>
              <a:rPr lang="en-US" sz="1828" dirty="0">
                <a:solidFill>
                  <a:schemeClr val="bg1"/>
                </a:solidFill>
              </a:rPr>
              <a:t> address: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70" dirty="0"/>
              <a:t>Review: </a:t>
            </a:r>
            <a:r>
              <a:rPr sz="4570" dirty="0"/>
              <a:t>Paging </a:t>
            </a:r>
            <a:r>
              <a:rPr lang="en-US" sz="4570" dirty="0"/>
              <a:t>pros and cons</a:t>
            </a:r>
            <a:endParaRPr sz="4570" dirty="0"/>
          </a:p>
        </p:txBody>
      </p:sp>
      <p:sp>
        <p:nvSpPr>
          <p:cNvPr id="768" name="Shape 768"/>
          <p:cNvSpPr>
            <a:spLocks noGrp="1"/>
          </p:cNvSpPr>
          <p:nvPr>
            <p:ph type="body" idx="4294967295"/>
          </p:nvPr>
        </p:nvSpPr>
        <p:spPr>
          <a:xfrm>
            <a:off x="1524000" y="1803722"/>
            <a:ext cx="9601200" cy="459707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Advantages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No external </a:t>
            </a:r>
            <a:r>
              <a:rPr lang="en-US" sz="2320" dirty="0">
                <a:solidFill>
                  <a:srgbClr val="333333"/>
                </a:solidFill>
              </a:rPr>
              <a:t>fragmentation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don’t need to find contiguous RAM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All free pages are equivalent 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Easy to manage</a:t>
            </a:r>
            <a:r>
              <a:rPr lang="en-US" sz="2250" dirty="0">
                <a:solidFill>
                  <a:srgbClr val="333333"/>
                </a:solidFill>
              </a:rPr>
              <a:t>, allocate, and free pages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Disadvantages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Page tables are too big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</a:rPr>
              <a:t>Must have one entry for every page of address space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Accessing page tables is too slow [address this shortly]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</a:rPr>
              <a:t>Doubles the number of memory references per instruction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2461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/>
          </p:cNvSpPr>
          <p:nvPr>
            <p:ph type="title"/>
          </p:nvPr>
        </p:nvSpPr>
        <p:spPr>
          <a:xfrm>
            <a:off x="1606085" y="62754"/>
            <a:ext cx="8940671" cy="128316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/>
              <a:t>Virt</a:t>
            </a:r>
            <a:r>
              <a:rPr lang="en-US" sz="4600" dirty="0"/>
              <a:t>ual</a:t>
            </a:r>
            <a:r>
              <a:rPr sz="4600" dirty="0"/>
              <a:t> =&gt; Phys</a:t>
            </a:r>
            <a:r>
              <a:rPr lang="en-US" sz="4600" dirty="0"/>
              <a:t>ical PAGE</a:t>
            </a:r>
            <a:r>
              <a:rPr sz="4600" dirty="0"/>
              <a:t> Mapping</a:t>
            </a:r>
          </a:p>
        </p:txBody>
      </p:sp>
      <p:sp>
        <p:nvSpPr>
          <p:cNvPr id="773" name="Shape 773"/>
          <p:cNvSpPr>
            <a:spLocks noGrp="1"/>
          </p:cNvSpPr>
          <p:nvPr>
            <p:ph type="body" idx="4294967295"/>
          </p:nvPr>
        </p:nvSpPr>
        <p:spPr>
          <a:xfrm>
            <a:off x="1372195" y="4825159"/>
            <a:ext cx="9673897" cy="197008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C00000"/>
                </a:solidFill>
              </a:rPr>
              <a:t>How should OS translate VPN to PPN?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For segmentation, </a:t>
            </a:r>
            <a:r>
              <a:rPr lang="en-US" sz="2000" dirty="0"/>
              <a:t>OS</a:t>
            </a:r>
            <a:r>
              <a:rPr sz="2000" dirty="0"/>
              <a:t> used a formula</a:t>
            </a:r>
            <a:r>
              <a:rPr lang="en-US" sz="2000" dirty="0"/>
              <a:t> </a:t>
            </a:r>
            <a:r>
              <a:rPr sz="2000" dirty="0"/>
              <a:t>(e.g., phys</a:t>
            </a:r>
            <a:r>
              <a:rPr lang="en-US" sz="2000" dirty="0"/>
              <a:t> addr</a:t>
            </a:r>
            <a:r>
              <a:rPr sz="2000" dirty="0"/>
              <a:t> = virt_offset + base_reg)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For paging</a:t>
            </a:r>
            <a:r>
              <a:rPr sz="2000" dirty="0"/>
              <a:t>, </a:t>
            </a:r>
            <a:r>
              <a:rPr lang="en-US" sz="2000" dirty="0"/>
              <a:t>OS</a:t>
            </a:r>
            <a:r>
              <a:rPr sz="2000" dirty="0"/>
              <a:t> need</a:t>
            </a:r>
            <a:r>
              <a:rPr lang="en-US" sz="2000" dirty="0"/>
              <a:t>s</a:t>
            </a:r>
            <a:r>
              <a:rPr sz="2000" dirty="0"/>
              <a:t> mor</a:t>
            </a:r>
            <a:r>
              <a:rPr lang="en-US" sz="2000" dirty="0"/>
              <a:t>e </a:t>
            </a:r>
            <a:r>
              <a:rPr sz="2000" dirty="0"/>
              <a:t>general mapping mechanism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What data structure is good?</a:t>
            </a:r>
          </a:p>
        </p:txBody>
      </p:sp>
      <p:sp>
        <p:nvSpPr>
          <p:cNvPr id="774" name="Shape 774"/>
          <p:cNvSpPr/>
          <p:nvPr/>
        </p:nvSpPr>
        <p:spPr>
          <a:xfrm>
            <a:off x="4857820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5" name="Shape 775"/>
          <p:cNvSpPr/>
          <p:nvPr/>
        </p:nvSpPr>
        <p:spPr>
          <a:xfrm>
            <a:off x="5393601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76" name="Shape 776"/>
          <p:cNvSpPr/>
          <p:nvPr/>
        </p:nvSpPr>
        <p:spPr>
          <a:xfrm>
            <a:off x="5929382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7" name="Shape 777"/>
          <p:cNvSpPr/>
          <p:nvPr/>
        </p:nvSpPr>
        <p:spPr>
          <a:xfrm>
            <a:off x="6465164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78" name="Shape 778"/>
          <p:cNvSpPr/>
          <p:nvPr/>
        </p:nvSpPr>
        <p:spPr>
          <a:xfrm>
            <a:off x="7000945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9" name="Shape 779"/>
          <p:cNvSpPr/>
          <p:nvPr/>
        </p:nvSpPr>
        <p:spPr>
          <a:xfrm>
            <a:off x="7536726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0" name="Shape 780"/>
          <p:cNvSpPr/>
          <p:nvPr/>
        </p:nvSpPr>
        <p:spPr>
          <a:xfrm>
            <a:off x="5040949" y="1325341"/>
            <a:ext cx="625168" cy="45685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VPN</a:t>
            </a:r>
          </a:p>
        </p:txBody>
      </p:sp>
      <p:sp>
        <p:nvSpPr>
          <p:cNvPr id="781" name="Shape 781"/>
          <p:cNvSpPr/>
          <p:nvPr/>
        </p:nvSpPr>
        <p:spPr>
          <a:xfrm>
            <a:off x="6561569" y="1325341"/>
            <a:ext cx="815925" cy="45685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offset</a:t>
            </a:r>
          </a:p>
        </p:txBody>
      </p:sp>
      <p:sp>
        <p:nvSpPr>
          <p:cNvPr id="782" name="Shape 782"/>
          <p:cNvSpPr/>
          <p:nvPr/>
        </p:nvSpPr>
        <p:spPr>
          <a:xfrm flipV="1">
            <a:off x="6078023" y="1741290"/>
            <a:ext cx="1940906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3" name="Shape 783"/>
          <p:cNvSpPr/>
          <p:nvPr/>
        </p:nvSpPr>
        <p:spPr>
          <a:xfrm flipV="1">
            <a:off x="4911398" y="1741290"/>
            <a:ext cx="964406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4" name="Shape 784"/>
          <p:cNvSpPr/>
          <p:nvPr/>
        </p:nvSpPr>
        <p:spPr>
          <a:xfrm>
            <a:off x="5875805" y="1750219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5" name="Shape 785"/>
          <p:cNvSpPr/>
          <p:nvPr/>
        </p:nvSpPr>
        <p:spPr>
          <a:xfrm flipH="1">
            <a:off x="4866751" y="1750219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6" name="Shape 786"/>
          <p:cNvSpPr/>
          <p:nvPr/>
        </p:nvSpPr>
        <p:spPr>
          <a:xfrm>
            <a:off x="8018930" y="1750219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7" name="Shape 787"/>
          <p:cNvSpPr/>
          <p:nvPr/>
        </p:nvSpPr>
        <p:spPr>
          <a:xfrm flipH="1">
            <a:off x="6036540" y="1750219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8" name="Shape 788"/>
          <p:cNvSpPr/>
          <p:nvPr/>
        </p:nvSpPr>
        <p:spPr>
          <a:xfrm>
            <a:off x="4857820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9" name="Shape 789"/>
          <p:cNvSpPr/>
          <p:nvPr/>
        </p:nvSpPr>
        <p:spPr>
          <a:xfrm>
            <a:off x="5393601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0" name="Shape 790"/>
          <p:cNvSpPr/>
          <p:nvPr/>
        </p:nvSpPr>
        <p:spPr>
          <a:xfrm>
            <a:off x="5929382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1" name="Shape 791"/>
          <p:cNvSpPr/>
          <p:nvPr/>
        </p:nvSpPr>
        <p:spPr>
          <a:xfrm>
            <a:off x="6465164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2" name="Shape 792"/>
          <p:cNvSpPr/>
          <p:nvPr/>
        </p:nvSpPr>
        <p:spPr>
          <a:xfrm>
            <a:off x="7000945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3" name="Shape 793"/>
          <p:cNvSpPr/>
          <p:nvPr/>
        </p:nvSpPr>
        <p:spPr>
          <a:xfrm>
            <a:off x="7536726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4" name="Shape 794"/>
          <p:cNvSpPr/>
          <p:nvPr/>
        </p:nvSpPr>
        <p:spPr>
          <a:xfrm>
            <a:off x="3786257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5" name="Shape 795"/>
          <p:cNvSpPr/>
          <p:nvPr/>
        </p:nvSpPr>
        <p:spPr>
          <a:xfrm>
            <a:off x="4322039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6" name="Shape 796"/>
          <p:cNvSpPr/>
          <p:nvPr/>
        </p:nvSpPr>
        <p:spPr>
          <a:xfrm>
            <a:off x="4534899" y="4289773"/>
            <a:ext cx="609138" cy="45685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PPN</a:t>
            </a:r>
          </a:p>
        </p:txBody>
      </p:sp>
      <p:sp>
        <p:nvSpPr>
          <p:cNvPr id="797" name="Shape 797"/>
          <p:cNvSpPr/>
          <p:nvPr/>
        </p:nvSpPr>
        <p:spPr>
          <a:xfrm>
            <a:off x="6561569" y="4272138"/>
            <a:ext cx="815925" cy="45685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offset</a:t>
            </a:r>
          </a:p>
        </p:txBody>
      </p:sp>
      <p:sp>
        <p:nvSpPr>
          <p:cNvPr id="798" name="Shape 798"/>
          <p:cNvSpPr/>
          <p:nvPr/>
        </p:nvSpPr>
        <p:spPr>
          <a:xfrm flipV="1">
            <a:off x="6078023" y="4214813"/>
            <a:ext cx="1940906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99" name="Shape 799"/>
          <p:cNvSpPr/>
          <p:nvPr/>
        </p:nvSpPr>
        <p:spPr>
          <a:xfrm flipV="1">
            <a:off x="8018930" y="4161235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0" name="Shape 800"/>
          <p:cNvSpPr/>
          <p:nvPr/>
        </p:nvSpPr>
        <p:spPr>
          <a:xfrm flipH="1" flipV="1">
            <a:off x="6036540" y="4161235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1" name="Shape 801"/>
          <p:cNvSpPr/>
          <p:nvPr/>
        </p:nvSpPr>
        <p:spPr>
          <a:xfrm flipV="1">
            <a:off x="3863460" y="4214813"/>
            <a:ext cx="1940906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2" name="Shape 802"/>
          <p:cNvSpPr/>
          <p:nvPr/>
        </p:nvSpPr>
        <p:spPr>
          <a:xfrm flipV="1">
            <a:off x="5804368" y="4161235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3" name="Shape 803"/>
          <p:cNvSpPr/>
          <p:nvPr/>
        </p:nvSpPr>
        <p:spPr>
          <a:xfrm flipH="1" flipV="1">
            <a:off x="3821977" y="4161235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4" name="Shape 804"/>
          <p:cNvSpPr/>
          <p:nvPr/>
        </p:nvSpPr>
        <p:spPr>
          <a:xfrm>
            <a:off x="3770901" y="2766854"/>
            <a:ext cx="2126144" cy="365874"/>
          </a:xfrm>
          <a:prstGeom prst="rect">
            <a:avLst/>
          </a:prstGeom>
          <a:solidFill>
            <a:srgbClr val="8881F0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sz="1800" dirty="0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ess</a:t>
            </a:r>
            <a:r>
              <a:rPr sz="1800" dirty="0">
                <a:solidFill>
                  <a:schemeClr val="bg1"/>
                </a:solidFill>
              </a:rPr>
              <a:t> Mapper</a:t>
            </a:r>
          </a:p>
        </p:txBody>
      </p:sp>
      <p:sp>
        <p:nvSpPr>
          <p:cNvPr id="805" name="Shape 805"/>
          <p:cNvSpPr/>
          <p:nvPr/>
        </p:nvSpPr>
        <p:spPr>
          <a:xfrm>
            <a:off x="7831406" y="2445386"/>
            <a:ext cx="1" cy="1057737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6" name="Shape 806"/>
          <p:cNvSpPr/>
          <p:nvPr/>
        </p:nvSpPr>
        <p:spPr>
          <a:xfrm>
            <a:off x="7295625" y="2445386"/>
            <a:ext cx="1" cy="1057737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7" name="Shape 807"/>
          <p:cNvSpPr/>
          <p:nvPr/>
        </p:nvSpPr>
        <p:spPr>
          <a:xfrm>
            <a:off x="6759844" y="2445386"/>
            <a:ext cx="1" cy="1057737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8" name="Shape 808"/>
          <p:cNvSpPr/>
          <p:nvPr/>
        </p:nvSpPr>
        <p:spPr>
          <a:xfrm>
            <a:off x="6224062" y="2445386"/>
            <a:ext cx="1" cy="1057737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9" name="Shape 809"/>
          <p:cNvSpPr/>
          <p:nvPr/>
        </p:nvSpPr>
        <p:spPr>
          <a:xfrm>
            <a:off x="5688281" y="2445386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0" name="Shape 810"/>
          <p:cNvSpPr/>
          <p:nvPr/>
        </p:nvSpPr>
        <p:spPr>
          <a:xfrm>
            <a:off x="5152500" y="2445386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1" name="Shape 811"/>
          <p:cNvSpPr/>
          <p:nvPr/>
        </p:nvSpPr>
        <p:spPr>
          <a:xfrm>
            <a:off x="5152500" y="3159761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2" name="Shape 812"/>
          <p:cNvSpPr/>
          <p:nvPr/>
        </p:nvSpPr>
        <p:spPr>
          <a:xfrm>
            <a:off x="5688281" y="3159761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3" name="Shape 813"/>
          <p:cNvSpPr/>
          <p:nvPr/>
        </p:nvSpPr>
        <p:spPr>
          <a:xfrm>
            <a:off x="4080937" y="3159761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4" name="Shape 814"/>
          <p:cNvSpPr/>
          <p:nvPr/>
        </p:nvSpPr>
        <p:spPr>
          <a:xfrm>
            <a:off x="4616719" y="3159761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5" name="Rectangle 44"/>
          <p:cNvSpPr/>
          <p:nvPr/>
        </p:nvSpPr>
        <p:spPr>
          <a:xfrm>
            <a:off x="5794826" y="6203777"/>
            <a:ext cx="2549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array: page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9768" y="2006403"/>
            <a:ext cx="1943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bits in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virtual address format does not need to equal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bits in physical address format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/>
              <a:t>Translation Steps</a:t>
            </a:r>
          </a:p>
        </p:txBody>
      </p:sp>
      <p:sp>
        <p:nvSpPr>
          <p:cNvPr id="777" name="Shape 777"/>
          <p:cNvSpPr>
            <a:spLocks noGrp="1"/>
          </p:cNvSpPr>
          <p:nvPr>
            <p:ph type="body" idx="4294967295"/>
          </p:nvPr>
        </p:nvSpPr>
        <p:spPr>
          <a:xfrm>
            <a:off x="2079512" y="1714086"/>
            <a:ext cx="8662913" cy="455791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H/W: for each mem reference:</a:t>
            </a: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 extract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VPN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(virt page num) from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VA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(virt addr)</a:t>
            </a: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 calculate addr of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PTE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(page table entry)</a:t>
            </a: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PTE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from memory</a:t>
            </a: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4. extract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PFN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(page frame num)</a:t>
            </a: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5. build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PA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(phys addr)</a:t>
            </a: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6.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contents of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PA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memory in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register</a:t>
            </a:r>
          </a:p>
        </p:txBody>
      </p:sp>
      <p:sp>
        <p:nvSpPr>
          <p:cNvPr id="4" name="Shape 784"/>
          <p:cNvSpPr/>
          <p:nvPr/>
        </p:nvSpPr>
        <p:spPr>
          <a:xfrm>
            <a:off x="1847776" y="2436134"/>
            <a:ext cx="745393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latin typeface="Arial" panose="020B0604020202020204" pitchFamily="34" charset="0"/>
                <a:cs typeface="Arial" panose="020B0604020202020204" pitchFamily="34" charset="0"/>
              </a:rPr>
              <a:t>(cheap)</a:t>
            </a:r>
          </a:p>
        </p:txBody>
      </p:sp>
      <p:sp>
        <p:nvSpPr>
          <p:cNvPr id="5" name="Shape 785"/>
          <p:cNvSpPr/>
          <p:nvPr/>
        </p:nvSpPr>
        <p:spPr>
          <a:xfrm>
            <a:off x="1847776" y="2807722"/>
            <a:ext cx="745393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latin typeface="Arial" panose="020B0604020202020204" pitchFamily="34" charset="0"/>
                <a:cs typeface="Arial" panose="020B0604020202020204" pitchFamily="34" charset="0"/>
              </a:rPr>
              <a:t>(cheap)</a:t>
            </a:r>
          </a:p>
        </p:txBody>
      </p:sp>
      <p:sp>
        <p:nvSpPr>
          <p:cNvPr id="6" name="Shape 786"/>
          <p:cNvSpPr/>
          <p:nvPr/>
        </p:nvSpPr>
        <p:spPr>
          <a:xfrm>
            <a:off x="1913529" y="3534379"/>
            <a:ext cx="745393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latin typeface="Arial" panose="020B0604020202020204" pitchFamily="34" charset="0"/>
                <a:cs typeface="Arial" panose="020B0604020202020204" pitchFamily="34" charset="0"/>
              </a:rPr>
              <a:t>(cheap)</a:t>
            </a:r>
          </a:p>
        </p:txBody>
      </p:sp>
      <p:sp>
        <p:nvSpPr>
          <p:cNvPr id="7" name="Shape 787"/>
          <p:cNvSpPr/>
          <p:nvPr/>
        </p:nvSpPr>
        <p:spPr>
          <a:xfrm>
            <a:off x="1847776" y="3916586"/>
            <a:ext cx="745393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latin typeface="Arial" panose="020B0604020202020204" pitchFamily="34" charset="0"/>
                <a:cs typeface="Arial" panose="020B0604020202020204" pitchFamily="34" charset="0"/>
              </a:rPr>
              <a:t>(cheap)</a:t>
            </a:r>
          </a:p>
        </p:txBody>
      </p:sp>
      <p:sp>
        <p:nvSpPr>
          <p:cNvPr id="8" name="Shape 788"/>
          <p:cNvSpPr/>
          <p:nvPr/>
        </p:nvSpPr>
        <p:spPr>
          <a:xfrm>
            <a:off x="1560868" y="3152172"/>
            <a:ext cx="1098054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(expensive)</a:t>
            </a:r>
          </a:p>
        </p:txBody>
      </p:sp>
      <p:sp>
        <p:nvSpPr>
          <p:cNvPr id="9" name="Shape 789"/>
          <p:cNvSpPr/>
          <p:nvPr/>
        </p:nvSpPr>
        <p:spPr>
          <a:xfrm>
            <a:off x="1569397" y="4324124"/>
            <a:ext cx="1098054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solidFill>
                  <a:srgbClr val="921F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(expensive)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5906" y="5619482"/>
            <a:ext cx="5169677" cy="367950"/>
          </a:xfrm>
          <a:prstGeom prst="rect">
            <a:avLst/>
          </a:prstGeom>
        </p:spPr>
        <p:txBody>
          <a:bodyPr wrap="none" lIns="64290" tIns="32145" rIns="64290" bIns="32145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Which expensive step(s) can we (not) avoid?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5906" y="5191832"/>
            <a:ext cx="3298973" cy="367950"/>
          </a:xfrm>
          <a:prstGeom prst="rect">
            <a:avLst/>
          </a:prstGeom>
        </p:spPr>
        <p:txBody>
          <a:bodyPr wrap="none" lIns="64290" tIns="32145" rIns="64290" bIns="32145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Which steps are expensive?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12200" y="6047132"/>
            <a:ext cx="547226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  3)  Let’s try to avoid having to read PTE from memory!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EEAE-A283-5C62-0952-5EBB246C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Lookaside Buffers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16A81-A3FE-2232-E2CF-B506BE8D7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47837"/>
          </a:xfrm>
        </p:spPr>
        <p:txBody>
          <a:bodyPr>
            <a:normAutofit/>
          </a:bodyPr>
          <a:lstStyle/>
          <a:p>
            <a:pPr marL="990549" lvl="1" indent="-533372" algn="l"/>
            <a:r>
              <a:rPr lang="en-US" sz="2400" dirty="0">
                <a:solidFill>
                  <a:schemeClr val="tx1"/>
                </a:solidFill>
              </a:rPr>
              <a:t>How can page translations be made faster?</a:t>
            </a:r>
          </a:p>
          <a:p>
            <a:pPr marL="990549" lvl="1" indent="-533372" algn="l"/>
            <a:r>
              <a:rPr lang="en-US" sz="2400" dirty="0">
                <a:solidFill>
                  <a:schemeClr val="tx1"/>
                </a:solidFill>
              </a:rPr>
              <a:t>What is the basic idea of a TLB (Translation Lookaside Buffer)?</a:t>
            </a:r>
          </a:p>
          <a:p>
            <a:pPr marL="990549" lvl="1" indent="-533372" algn="l"/>
            <a:r>
              <a:rPr lang="en-US" sz="2400" dirty="0">
                <a:solidFill>
                  <a:schemeClr val="tx1"/>
                </a:solidFill>
              </a:rPr>
              <a:t>What types of workloads perform well with TLBs?</a:t>
            </a:r>
          </a:p>
          <a:p>
            <a:pPr marL="990549" lvl="1" indent="-533372" algn="l"/>
            <a:r>
              <a:rPr lang="en-US" sz="2400" dirty="0">
                <a:solidFill>
                  <a:schemeClr val="tx1"/>
                </a:solidFill>
              </a:rPr>
              <a:t>How do TLBs interact with context-switches? (if time permits)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35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sz="4570" dirty="0">
                <a:latin typeface="Arial" panose="020B0604020202020204" pitchFamily="34" charset="0"/>
                <a:cs typeface="Arial" panose="020B0604020202020204" pitchFamily="34" charset="0"/>
              </a:rPr>
              <a:t>Array Iterator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idx="4294967295"/>
          </p:nvPr>
        </p:nvSpPr>
        <p:spPr>
          <a:xfrm>
            <a:off x="1524000" y="1620738"/>
            <a:ext cx="3416722" cy="368907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int sum = 0;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for (</a:t>
            </a:r>
            <a:r>
              <a:rPr lang="en-US"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=0; i&lt;N; i++</a:t>
            </a:r>
            <a:r>
              <a:rPr lang="en-US"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b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ea typeface="Courier"/>
                <a:cs typeface="Courier"/>
                <a:sym typeface="Courier"/>
              </a:rPr>
              <a:t>Assume ‘a’ starts at </a:t>
            </a:r>
            <a:r>
              <a:rPr lang="en-US" sz="1969" dirty="0">
                <a:solidFill>
                  <a:srgbClr val="333333"/>
                </a:solidFill>
              </a:rPr>
              <a:t>0x3000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ea typeface="Courier"/>
                <a:cs typeface="Courier"/>
                <a:sym typeface="Courier"/>
              </a:rPr>
              <a:t>Ignore instruction fetches</a:t>
            </a:r>
            <a:endParaRPr sz="1969" dirty="0">
              <a:solidFill>
                <a:srgbClr val="333333"/>
              </a:solidFill>
              <a:ea typeface="Courier"/>
              <a:cs typeface="Courier"/>
              <a:sym typeface="Courier"/>
            </a:endParaRPr>
          </a:p>
        </p:txBody>
      </p:sp>
      <p:sp>
        <p:nvSpPr>
          <p:cNvPr id="4" name="Shape 808"/>
          <p:cNvSpPr txBox="1">
            <a:spLocks/>
          </p:cNvSpPr>
          <p:nvPr/>
        </p:nvSpPr>
        <p:spPr>
          <a:xfrm>
            <a:off x="5212173" y="2533529"/>
            <a:ext cx="2661047" cy="342007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282546" indent="-282546" defTabSz="914306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load 0x3000</a:t>
            </a:r>
          </a:p>
          <a:p>
            <a:pPr marL="282546" indent="-282546" defTabSz="914306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load 0x3004</a:t>
            </a:r>
          </a:p>
          <a:p>
            <a:pPr marL="282546" indent="-282546" defTabSz="914306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load 0x3008</a:t>
            </a:r>
          </a:p>
          <a:p>
            <a:pPr marL="282546" indent="-282546" defTabSz="914306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load 0x300C</a:t>
            </a:r>
            <a:br>
              <a:rPr lang="en-US" sz="2672" dirty="0">
                <a:solidFill>
                  <a:srgbClr val="333333"/>
                </a:solidFill>
              </a:rPr>
            </a:br>
            <a:r>
              <a:rPr lang="en-US" sz="2672" dirty="0">
                <a:solidFill>
                  <a:srgbClr val="333333"/>
                </a:solidFill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9148" y="1988960"/>
            <a:ext cx="2901756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virtual addresses?</a:t>
            </a:r>
          </a:p>
        </p:txBody>
      </p:sp>
      <p:sp>
        <p:nvSpPr>
          <p:cNvPr id="6" name="Shape 809"/>
          <p:cNvSpPr/>
          <p:nvPr/>
        </p:nvSpPr>
        <p:spPr>
          <a:xfrm>
            <a:off x="8006786" y="2533370"/>
            <a:ext cx="2661214" cy="342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0x100C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0x7000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0x100C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0x7004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0x100C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0x7008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0x100C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0x700C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3220" y="1995703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physical addresses?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4100" y="5642039"/>
            <a:ext cx="1062990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Observation: </a:t>
            </a:r>
            <a:br>
              <a:rPr lang="en-US" sz="22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Repeatedly access same PTE because program repeatedly  accesses same virtual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D2E007-DB94-B148-9779-F5564197CEE1}"/>
              </a:ext>
            </a:extLst>
          </p:cNvPr>
          <p:cNvSpPr/>
          <p:nvPr/>
        </p:nvSpPr>
        <p:spPr>
          <a:xfrm>
            <a:off x="7873220" y="2533370"/>
            <a:ext cx="1731622" cy="252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316DB3-FCCB-AB43-AF2E-0E23D79E367E}"/>
              </a:ext>
            </a:extLst>
          </p:cNvPr>
          <p:cNvSpPr/>
          <p:nvPr/>
        </p:nvSpPr>
        <p:spPr>
          <a:xfrm>
            <a:off x="7873220" y="3180686"/>
            <a:ext cx="1731622" cy="252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1F6AF-DAAE-0543-A640-7FEB85B5992D}"/>
              </a:ext>
            </a:extLst>
          </p:cNvPr>
          <p:cNvSpPr/>
          <p:nvPr/>
        </p:nvSpPr>
        <p:spPr>
          <a:xfrm>
            <a:off x="7841547" y="3782306"/>
            <a:ext cx="1731622" cy="252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961B6A-4F4D-7840-983F-64E44089216E}"/>
              </a:ext>
            </a:extLst>
          </p:cNvPr>
          <p:cNvSpPr/>
          <p:nvPr/>
        </p:nvSpPr>
        <p:spPr>
          <a:xfrm>
            <a:off x="7841547" y="4391905"/>
            <a:ext cx="1731622" cy="252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  <p:bldP spid="8" grpId="0"/>
      <p:bldP spid="3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/>
          <p:nvPr/>
        </p:nvSpPr>
        <p:spPr>
          <a:xfrm flipV="1">
            <a:off x="4405288" y="3631692"/>
            <a:ext cx="0" cy="45541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37" name="Shape 937"/>
          <p:cNvSpPr/>
          <p:nvPr/>
        </p:nvSpPr>
        <p:spPr>
          <a:xfrm flipV="1">
            <a:off x="7619976" y="3631692"/>
            <a:ext cx="0" cy="45541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38" name="Shape 9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/>
              <a:t>Strategy</a:t>
            </a:r>
            <a:r>
              <a:rPr lang="en-US" sz="4570" dirty="0"/>
              <a:t>: Cache Page Translations</a:t>
            </a:r>
            <a:endParaRPr sz="4570" dirty="0"/>
          </a:p>
        </p:txBody>
      </p:sp>
      <p:sp>
        <p:nvSpPr>
          <p:cNvPr id="939" name="Shape 939"/>
          <p:cNvSpPr>
            <a:spLocks noGrp="1"/>
          </p:cNvSpPr>
          <p:nvPr>
            <p:ph type="body" idx="4294967295"/>
          </p:nvPr>
        </p:nvSpPr>
        <p:spPr>
          <a:xfrm>
            <a:off x="3736678" y="5055855"/>
            <a:ext cx="6308824" cy="10894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TLB: </a:t>
            </a:r>
            <a:r>
              <a:rPr sz="2672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sz="2672" dirty="0">
                <a:solidFill>
                  <a:srgbClr val="333333"/>
                </a:solidFill>
              </a:rPr>
              <a:t>ranslation </a:t>
            </a:r>
            <a:r>
              <a:rPr sz="2672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L</a:t>
            </a:r>
            <a:r>
              <a:rPr sz="2672" dirty="0">
                <a:solidFill>
                  <a:srgbClr val="333333"/>
                </a:solidFill>
              </a:rPr>
              <a:t>ookaside </a:t>
            </a:r>
            <a:r>
              <a:rPr sz="2672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2672" dirty="0">
                <a:solidFill>
                  <a:srgbClr val="333333"/>
                </a:solidFill>
              </a:rPr>
              <a:t>uffer</a:t>
            </a:r>
            <a:endParaRPr lang="en-US" sz="2672" dirty="0">
              <a:solidFill>
                <a:srgbClr val="333333"/>
              </a:solidFill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3517253" y="1947195"/>
            <a:ext cx="1776070" cy="1776069"/>
          </a:xfrm>
          <a:prstGeom prst="rect">
            <a:avLst/>
          </a:prstGeom>
          <a:solidFill>
            <a:srgbClr val="DCDEE0"/>
          </a:solidFill>
          <a:ln w="25400">
            <a:solidFill>
              <a:srgbClr val="A6AAA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1" name="Shape 941"/>
          <p:cNvSpPr/>
          <p:nvPr/>
        </p:nvSpPr>
        <p:spPr>
          <a:xfrm>
            <a:off x="6731941" y="1947195"/>
            <a:ext cx="1776070" cy="1776069"/>
          </a:xfrm>
          <a:prstGeom prst="rect">
            <a:avLst/>
          </a:prstGeom>
          <a:solidFill>
            <a:srgbClr val="DCDEE0"/>
          </a:solidFill>
          <a:ln w="25400">
            <a:solidFill>
              <a:srgbClr val="A6AAA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2" name="Shape 942"/>
          <p:cNvSpPr/>
          <p:nvPr/>
        </p:nvSpPr>
        <p:spPr>
          <a:xfrm>
            <a:off x="3946477" y="2053412"/>
            <a:ext cx="846383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266" dirty="0"/>
              <a:t>CPU</a:t>
            </a:r>
            <a:r>
              <a:rPr lang="en-US" sz="1266" dirty="0"/>
              <a:t> MMU</a:t>
            </a:r>
            <a:endParaRPr sz="1266" dirty="0"/>
          </a:p>
        </p:txBody>
      </p:sp>
      <p:sp>
        <p:nvSpPr>
          <p:cNvPr id="943" name="Shape 943"/>
          <p:cNvSpPr/>
          <p:nvPr/>
        </p:nvSpPr>
        <p:spPr>
          <a:xfrm>
            <a:off x="7403577" y="2053412"/>
            <a:ext cx="432808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266" dirty="0"/>
              <a:t>RAM</a:t>
            </a:r>
          </a:p>
        </p:txBody>
      </p:sp>
      <p:sp>
        <p:nvSpPr>
          <p:cNvPr id="944" name="Shape 944"/>
          <p:cNvSpPr/>
          <p:nvPr/>
        </p:nvSpPr>
        <p:spPr>
          <a:xfrm flipV="1">
            <a:off x="3834414" y="4072586"/>
            <a:ext cx="4356436" cy="1"/>
          </a:xfrm>
          <a:prstGeom prst="line">
            <a:avLst/>
          </a:prstGeom>
          <a:ln w="889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5" name="Shape 945"/>
          <p:cNvSpPr/>
          <p:nvPr/>
        </p:nvSpPr>
        <p:spPr>
          <a:xfrm>
            <a:off x="4946924" y="4150086"/>
            <a:ext cx="2226568" cy="3491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memory interconnect</a:t>
            </a:r>
          </a:p>
        </p:txBody>
      </p:sp>
      <p:sp>
        <p:nvSpPr>
          <p:cNvPr id="946" name="Shape 946"/>
          <p:cNvSpPr/>
          <p:nvPr/>
        </p:nvSpPr>
        <p:spPr>
          <a:xfrm>
            <a:off x="7173492" y="2744282"/>
            <a:ext cx="892969" cy="235472"/>
          </a:xfrm>
          <a:prstGeom prst="rect">
            <a:avLst/>
          </a:prstGeom>
          <a:solidFill>
            <a:srgbClr val="A6AAA8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7" name="Shape 947"/>
          <p:cNvSpPr/>
          <p:nvPr/>
        </p:nvSpPr>
        <p:spPr>
          <a:xfrm>
            <a:off x="7173492" y="2967524"/>
            <a:ext cx="892969" cy="235472"/>
          </a:xfrm>
          <a:prstGeom prst="rect">
            <a:avLst/>
          </a:prstGeom>
          <a:solidFill>
            <a:srgbClr val="5747C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8" name="Shape 948"/>
          <p:cNvSpPr/>
          <p:nvPr/>
        </p:nvSpPr>
        <p:spPr>
          <a:xfrm>
            <a:off x="7173492" y="3190766"/>
            <a:ext cx="892969" cy="235472"/>
          </a:xfrm>
          <a:prstGeom prst="rect">
            <a:avLst/>
          </a:prstGeom>
          <a:solidFill>
            <a:srgbClr val="A6AAA8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9" name="Shape 949"/>
          <p:cNvSpPr/>
          <p:nvPr/>
        </p:nvSpPr>
        <p:spPr>
          <a:xfrm>
            <a:off x="7173492" y="3414008"/>
            <a:ext cx="892969" cy="235472"/>
          </a:xfrm>
          <a:prstGeom prst="rect">
            <a:avLst/>
          </a:prstGeom>
          <a:solidFill>
            <a:srgbClr val="308B16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50" name="Shape 950"/>
          <p:cNvSpPr/>
          <p:nvPr/>
        </p:nvSpPr>
        <p:spPr>
          <a:xfrm>
            <a:off x="7480213" y="2464179"/>
            <a:ext cx="28052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PT</a:t>
            </a:r>
          </a:p>
        </p:txBody>
      </p:sp>
      <p:sp>
        <p:nvSpPr>
          <p:cNvPr id="951" name="Shape 951"/>
          <p:cNvSpPr/>
          <p:nvPr/>
        </p:nvSpPr>
        <p:spPr>
          <a:xfrm>
            <a:off x="3958804" y="3192451"/>
            <a:ext cx="892969" cy="235472"/>
          </a:xfrm>
          <a:prstGeom prst="rect">
            <a:avLst/>
          </a:prstGeom>
          <a:solidFill>
            <a:srgbClr val="5747C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52" name="Shape 952"/>
          <p:cNvSpPr/>
          <p:nvPr/>
        </p:nvSpPr>
        <p:spPr>
          <a:xfrm>
            <a:off x="3958804" y="3414008"/>
            <a:ext cx="892969" cy="235472"/>
          </a:xfrm>
          <a:prstGeom prst="rect">
            <a:avLst/>
          </a:prstGeom>
          <a:solidFill>
            <a:srgbClr val="308B16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53" name="Shape 953"/>
          <p:cNvSpPr/>
          <p:nvPr/>
        </p:nvSpPr>
        <p:spPr>
          <a:xfrm>
            <a:off x="3736678" y="2846290"/>
            <a:ext cx="1723381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66" dirty="0"/>
              <a:t>Translation Cache</a:t>
            </a:r>
            <a:endParaRPr sz="1266" dirty="0"/>
          </a:p>
        </p:txBody>
      </p:sp>
      <p:sp>
        <p:nvSpPr>
          <p:cNvPr id="3" name="Rectangle 2"/>
          <p:cNvSpPr/>
          <p:nvPr/>
        </p:nvSpPr>
        <p:spPr>
          <a:xfrm>
            <a:off x="8508011" y="2922955"/>
            <a:ext cx="2621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popular entries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" grpId="0" uiExpand="1" build="p"/>
      <p:bldP spid="946" grpId="0" animBg="1"/>
      <p:bldP spid="947" grpId="0" animBg="1"/>
      <p:bldP spid="948" grpId="0" animBg="1"/>
      <p:bldP spid="949" grpId="0" animBg="1"/>
      <p:bldP spid="950" grpId="0" animBg="1"/>
      <p:bldP spid="951" grpId="0" animBg="1"/>
      <p:bldP spid="952" grpId="0" animBg="1"/>
      <p:bldP spid="95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6" name="Rectangle 108"/>
          <p:cNvSpPr>
            <a:spLocks noChangeArrowheads="1"/>
          </p:cNvSpPr>
          <p:nvPr/>
        </p:nvSpPr>
        <p:spPr bwMode="auto">
          <a:xfrm>
            <a:off x="2098302" y="2178724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eaLnBrk="1" hangingPunct="1"/>
            <a:endParaRPr lang="en-US" sz="1828" dirty="0">
              <a:latin typeface="Arial" pitchFamily="-104" charset="0"/>
            </a:endParaRPr>
          </a:p>
        </p:txBody>
      </p:sp>
      <p:sp>
        <p:nvSpPr>
          <p:cNvPr id="206957" name="Rectangle 109"/>
          <p:cNvSpPr>
            <a:spLocks noChangeArrowheads="1"/>
          </p:cNvSpPr>
          <p:nvPr/>
        </p:nvSpPr>
        <p:spPr bwMode="auto">
          <a:xfrm>
            <a:off x="4162052" y="2178724"/>
            <a:ext cx="42672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1828" dirty="0">
              <a:latin typeface="Arial" pitchFamily="-104" charset="0"/>
            </a:endParaRPr>
          </a:p>
        </p:txBody>
      </p:sp>
      <p:sp>
        <p:nvSpPr>
          <p:cNvPr id="206958" name="Text Box 110"/>
          <p:cNvSpPr txBox="1">
            <a:spLocks noChangeArrowheads="1"/>
          </p:cNvSpPr>
          <p:nvPr/>
        </p:nvSpPr>
        <p:spPr bwMode="auto">
          <a:xfrm>
            <a:off x="1998999" y="1789215"/>
            <a:ext cx="2221440" cy="30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latin typeface="Arial" pitchFamily="-104" charset="0"/>
              </a:rPr>
              <a:t>Tag (virtual page number)</a:t>
            </a:r>
          </a:p>
        </p:txBody>
      </p:sp>
      <p:sp>
        <p:nvSpPr>
          <p:cNvPr id="206959" name="Text Box 111"/>
          <p:cNvSpPr txBox="1">
            <a:spLocks noChangeArrowheads="1"/>
          </p:cNvSpPr>
          <p:nvPr/>
        </p:nvSpPr>
        <p:spPr bwMode="auto">
          <a:xfrm>
            <a:off x="4268853" y="1789927"/>
            <a:ext cx="3406700" cy="30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latin typeface="Arial" pitchFamily="-104" charset="0"/>
              </a:rPr>
              <a:t>Physical page number (page table entry)</a:t>
            </a:r>
          </a:p>
        </p:txBody>
      </p:sp>
      <p:sp>
        <p:nvSpPr>
          <p:cNvPr id="206960" name="Text Box 112"/>
          <p:cNvSpPr txBox="1">
            <a:spLocks noChangeArrowheads="1"/>
          </p:cNvSpPr>
          <p:nvPr/>
        </p:nvSpPr>
        <p:spPr bwMode="auto">
          <a:xfrm>
            <a:off x="1890706" y="1212710"/>
            <a:ext cx="1552026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400" dirty="0">
                <a:latin typeface="Arial" pitchFamily="-104" charset="0"/>
              </a:rPr>
              <a:t>TLB Entry</a:t>
            </a:r>
          </a:p>
        </p:txBody>
      </p:sp>
      <p:grpSp>
        <p:nvGrpSpPr>
          <p:cNvPr id="120" name="Group 5">
            <a:extLst>
              <a:ext uri="{FF2B5EF4-FFF2-40B4-BE49-F238E27FC236}">
                <a16:creationId xmlns:a16="http://schemas.microsoft.com/office/drawing/2014/main" id="{BDEF37C3-9BC1-E54A-ADE3-15FB79EC7730}"/>
              </a:ext>
            </a:extLst>
          </p:cNvPr>
          <p:cNvGrpSpPr>
            <a:grpSpLocks/>
          </p:cNvGrpSpPr>
          <p:nvPr/>
        </p:nvGrpSpPr>
        <p:grpSpPr bwMode="auto">
          <a:xfrm>
            <a:off x="2323819" y="2793145"/>
            <a:ext cx="685800" cy="3657600"/>
            <a:chOff x="672" y="1104"/>
            <a:chExt cx="768" cy="2304"/>
          </a:xfrm>
        </p:grpSpPr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486266B5-ED0D-D542-9DB3-483FA3BF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04"/>
              <a:ext cx="768" cy="23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2" name="Line 7">
              <a:extLst>
                <a:ext uri="{FF2B5EF4-FFF2-40B4-BE49-F238E27FC236}">
                  <a16:creationId xmlns:a16="http://schemas.microsoft.com/office/drawing/2014/main" id="{D268C3CD-F742-6542-898F-15F27E8AA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FDFFC19-0FF9-0941-9B3F-A86AEDEF9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6E327E1F-2B6E-934E-8173-9E773E52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F6002461-D8B1-774E-B7EC-355F4767C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B67D1E6A-15FC-7B4B-B7F6-957ADB7A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8DE02002-6089-6744-B115-F0CC96FE3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49139B83-D72A-FF46-84EF-663CC5D2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EAF979AB-63EE-064E-8447-3439AB505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20CA9641-B6D2-0849-852D-CB04CF38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DBCBA0D-0FEF-D647-92C8-80C4731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11E35D56-BDDA-214B-B25E-161827569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CDA5FABF-3419-0D47-A378-A66BCA5B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36A35893-79F5-004C-B425-9B2DDA06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7E498445-41D9-C941-BBAF-622CF3D6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72F28577-63A1-554F-907D-D6B48B92D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sp>
        <p:nvSpPr>
          <p:cNvPr id="137" name="Text Box 60">
            <a:extLst>
              <a:ext uri="{FF2B5EF4-FFF2-40B4-BE49-F238E27FC236}">
                <a16:creationId xmlns:a16="http://schemas.microsoft.com/office/drawing/2014/main" id="{A1C94001-E1AB-2A45-B8DF-7744FF6C6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99" y="2732822"/>
            <a:ext cx="396260" cy="372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1477" dirty="0"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3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4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5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6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7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8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9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10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11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12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13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14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15</a:t>
            </a:r>
          </a:p>
        </p:txBody>
      </p:sp>
      <p:sp>
        <p:nvSpPr>
          <p:cNvPr id="138" name="Text Box 61">
            <a:extLst>
              <a:ext uri="{FF2B5EF4-FFF2-40B4-BE49-F238E27FC236}">
                <a16:creationId xmlns:a16="http://schemas.microsoft.com/office/drawing/2014/main" id="{A57CEECF-E052-594C-9080-6EFD6390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645" y="2488346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A</a:t>
            </a:r>
          </a:p>
        </p:txBody>
      </p:sp>
      <p:sp>
        <p:nvSpPr>
          <p:cNvPr id="139" name="Text Box 104">
            <a:extLst>
              <a:ext uri="{FF2B5EF4-FFF2-40B4-BE49-F238E27FC236}">
                <a16:creationId xmlns:a16="http://schemas.microsoft.com/office/drawing/2014/main" id="{E2ECA424-7219-9C43-B9CC-5AD0BAF3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935" y="6222145"/>
            <a:ext cx="3640386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Direct mapped (</a:t>
            </a:r>
            <a:r>
              <a:rPr lang="en-US" sz="1828" dirty="0" err="1">
                <a:latin typeface="Arial" pitchFamily="-104" charset="0"/>
              </a:rPr>
              <a:t>num</a:t>
            </a:r>
            <a:r>
              <a:rPr lang="en-US" sz="1828" dirty="0">
                <a:latin typeface="Arial" pitchFamily="-104" charset="0"/>
              </a:rPr>
              <a:t> sets = 16)</a:t>
            </a:r>
          </a:p>
        </p:txBody>
      </p:sp>
      <p:sp>
        <p:nvSpPr>
          <p:cNvPr id="140" name="Text Box 114">
            <a:extLst>
              <a:ext uri="{FF2B5EF4-FFF2-40B4-BE49-F238E27FC236}">
                <a16:creationId xmlns:a16="http://schemas.microsoft.com/office/drawing/2014/main" id="{D56D874D-C810-FB4A-85DA-DD80F92E4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92" y="3372507"/>
            <a:ext cx="3796230" cy="93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b="1" i="1" dirty="0">
                <a:latin typeface="Arial" pitchFamily="-104" charset="0"/>
              </a:rPr>
              <a:t>Lookup</a:t>
            </a:r>
            <a:r>
              <a:rPr lang="en-US" sz="1828" dirty="0">
                <a:latin typeface="Arial" pitchFamily="-104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sz="1828" dirty="0">
                <a:latin typeface="Arial" pitchFamily="-104" charset="0"/>
              </a:rPr>
              <a:t> Calculate set (tag % </a:t>
            </a:r>
            <a:r>
              <a:rPr lang="en-US" sz="1828" dirty="0" err="1">
                <a:latin typeface="Arial" pitchFamily="-104" charset="0"/>
              </a:rPr>
              <a:t>num_sets</a:t>
            </a:r>
            <a:r>
              <a:rPr lang="en-US" sz="1828" dirty="0">
                <a:latin typeface="Arial" pitchFamily="-104" charset="0"/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1828" dirty="0">
                <a:latin typeface="Arial" pitchFamily="-104" charset="0"/>
              </a:rPr>
              <a:t> Search for tag within resulting set</a:t>
            </a:r>
          </a:p>
        </p:txBody>
      </p:sp>
      <p:sp>
        <p:nvSpPr>
          <p:cNvPr id="142" name="Text Box 114">
            <a:extLst>
              <a:ext uri="{FF2B5EF4-FFF2-40B4-BE49-F238E27FC236}">
                <a16:creationId xmlns:a16="http://schemas.microsoft.com/office/drawing/2014/main" id="{C816C9D4-9FF0-C14C-AE62-0309CDAD6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180" y="4474568"/>
            <a:ext cx="3637532" cy="65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b="1" i="1" dirty="0">
                <a:latin typeface="Arial" pitchFamily="-104" charset="0"/>
              </a:rPr>
              <a:t>Where is VPN (tag) 18 located?</a:t>
            </a:r>
            <a:endParaRPr lang="en-US" sz="1828" i="1" dirty="0">
              <a:latin typeface="Arial" pitchFamily="-104" charset="0"/>
            </a:endParaRPr>
          </a:p>
          <a:p>
            <a:pPr eaLnBrk="1" hangingPunct="1"/>
            <a:r>
              <a:rPr lang="en-US" sz="1828" dirty="0">
                <a:latin typeface="Arial" pitchFamily="-104" charset="0"/>
              </a:rPr>
              <a:t> </a:t>
            </a:r>
          </a:p>
        </p:txBody>
      </p:sp>
      <p:sp>
        <p:nvSpPr>
          <p:cNvPr id="143" name="Text Box 114">
            <a:extLst>
              <a:ext uri="{FF2B5EF4-FFF2-40B4-BE49-F238E27FC236}">
                <a16:creationId xmlns:a16="http://schemas.microsoft.com/office/drawing/2014/main" id="{B1912520-265D-954A-8A85-C790AE6F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519" y="4802061"/>
            <a:ext cx="380230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2 </a:t>
            </a:r>
          </a:p>
        </p:txBody>
      </p:sp>
      <p:sp>
        <p:nvSpPr>
          <p:cNvPr id="144" name="Shape 938">
            <a:extLst>
              <a:ext uri="{FF2B5EF4-FFF2-40B4-BE49-F238E27FC236}">
                <a16:creationId xmlns:a16="http://schemas.microsoft.com/office/drawing/2014/main" id="{8BF0A360-723E-E742-95BB-3321CE3C9205}"/>
              </a:ext>
            </a:extLst>
          </p:cNvPr>
          <p:cNvSpPr txBox="1">
            <a:spLocks/>
          </p:cNvSpPr>
          <p:nvPr/>
        </p:nvSpPr>
        <p:spPr>
          <a:xfrm>
            <a:off x="2410620" y="170656"/>
            <a:ext cx="7583487" cy="1282700"/>
          </a:xfrm>
          <a:prstGeom prst="rect">
            <a:avLst/>
          </a:prstGeom>
        </p:spPr>
        <p:txBody>
          <a:bodyPr vert="horz" lIns="64294" tIns="32147" rIns="64294" bIns="32147" rtlCol="0" anchor="ctr">
            <a:noAutofit/>
          </a:bodyPr>
          <a:lstStyle>
            <a:lvl1pPr algn="ctr" defTabSz="473201" rtl="0" eaLnBrk="0" fontAlgn="base" hangingPunct="0">
              <a:spcBef>
                <a:spcPct val="0"/>
              </a:spcBef>
              <a:spcAft>
                <a:spcPct val="0"/>
              </a:spcAft>
              <a:defRPr sz="648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8767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75340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46301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95068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TLB Organization</a:t>
            </a:r>
          </a:p>
        </p:txBody>
      </p:sp>
    </p:spTree>
    <p:extLst>
      <p:ext uri="{BB962C8B-B14F-4D97-AF65-F5344CB8AC3E}">
        <p14:creationId xmlns:p14="http://schemas.microsoft.com/office/powerpoint/2010/main" val="121807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0" grpId="0"/>
      <p:bldP spid="142" grpId="0"/>
      <p:bldP spid="1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6" name="Rectangle 108"/>
          <p:cNvSpPr>
            <a:spLocks noChangeArrowheads="1"/>
          </p:cNvSpPr>
          <p:nvPr/>
        </p:nvSpPr>
        <p:spPr bwMode="auto">
          <a:xfrm>
            <a:off x="2098302" y="2178724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eaLnBrk="1" hangingPunct="1"/>
            <a:endParaRPr lang="en-US" sz="1828" dirty="0">
              <a:latin typeface="Arial" pitchFamily="-104" charset="0"/>
            </a:endParaRPr>
          </a:p>
        </p:txBody>
      </p:sp>
      <p:sp>
        <p:nvSpPr>
          <p:cNvPr id="206957" name="Rectangle 109"/>
          <p:cNvSpPr>
            <a:spLocks noChangeArrowheads="1"/>
          </p:cNvSpPr>
          <p:nvPr/>
        </p:nvSpPr>
        <p:spPr bwMode="auto">
          <a:xfrm>
            <a:off x="4162052" y="2178724"/>
            <a:ext cx="42672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1828" dirty="0">
              <a:latin typeface="Arial" pitchFamily="-104" charset="0"/>
            </a:endParaRPr>
          </a:p>
        </p:txBody>
      </p:sp>
      <p:grpSp>
        <p:nvGrpSpPr>
          <p:cNvPr id="120" name="Group 5">
            <a:extLst>
              <a:ext uri="{FF2B5EF4-FFF2-40B4-BE49-F238E27FC236}">
                <a16:creationId xmlns:a16="http://schemas.microsoft.com/office/drawing/2014/main" id="{BDEF37C3-9BC1-E54A-ADE3-15FB79EC7730}"/>
              </a:ext>
            </a:extLst>
          </p:cNvPr>
          <p:cNvGrpSpPr>
            <a:grpSpLocks/>
          </p:cNvGrpSpPr>
          <p:nvPr/>
        </p:nvGrpSpPr>
        <p:grpSpPr bwMode="auto">
          <a:xfrm>
            <a:off x="2323819" y="2793145"/>
            <a:ext cx="685800" cy="3657600"/>
            <a:chOff x="672" y="1104"/>
            <a:chExt cx="768" cy="2304"/>
          </a:xfrm>
        </p:grpSpPr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486266B5-ED0D-D542-9DB3-483FA3BF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04"/>
              <a:ext cx="768" cy="23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2" name="Line 7">
              <a:extLst>
                <a:ext uri="{FF2B5EF4-FFF2-40B4-BE49-F238E27FC236}">
                  <a16:creationId xmlns:a16="http://schemas.microsoft.com/office/drawing/2014/main" id="{D268C3CD-F742-6542-898F-15F27E8AA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FDFFC19-0FF9-0941-9B3F-A86AEDEF9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6E327E1F-2B6E-934E-8173-9E773E52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F6002461-D8B1-774E-B7EC-355F4767C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B67D1E6A-15FC-7B4B-B7F6-957ADB7A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8DE02002-6089-6744-B115-F0CC96FE3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49139B83-D72A-FF46-84EF-663CC5D2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EAF979AB-63EE-064E-8447-3439AB505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20CA9641-B6D2-0849-852D-CB04CF38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DBCBA0D-0FEF-D647-92C8-80C4731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11E35D56-BDDA-214B-B25E-161827569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CDA5FABF-3419-0D47-A378-A66BCA5B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36A35893-79F5-004C-B425-9B2DDA06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7E498445-41D9-C941-BBAF-622CF3D6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72F28577-63A1-554F-907D-D6B48B92D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sp>
        <p:nvSpPr>
          <p:cNvPr id="137" name="Text Box 60">
            <a:extLst>
              <a:ext uri="{FF2B5EF4-FFF2-40B4-BE49-F238E27FC236}">
                <a16:creationId xmlns:a16="http://schemas.microsoft.com/office/drawing/2014/main" id="{A1C94001-E1AB-2A45-B8DF-7744FF6C6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99" y="2732822"/>
            <a:ext cx="396260" cy="372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1477" dirty="0"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3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4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5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6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7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8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9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10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11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12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13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14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15</a:t>
            </a:r>
          </a:p>
        </p:txBody>
      </p:sp>
      <p:sp>
        <p:nvSpPr>
          <p:cNvPr id="138" name="Text Box 61">
            <a:extLst>
              <a:ext uri="{FF2B5EF4-FFF2-40B4-BE49-F238E27FC236}">
                <a16:creationId xmlns:a16="http://schemas.microsoft.com/office/drawing/2014/main" id="{A57CEECF-E052-594C-9080-6EFD6390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645" y="2488346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A</a:t>
            </a:r>
          </a:p>
        </p:txBody>
      </p:sp>
      <p:sp>
        <p:nvSpPr>
          <p:cNvPr id="139" name="Text Box 104">
            <a:extLst>
              <a:ext uri="{FF2B5EF4-FFF2-40B4-BE49-F238E27FC236}">
                <a16:creationId xmlns:a16="http://schemas.microsoft.com/office/drawing/2014/main" id="{E2ECA424-7219-9C43-B9CC-5AD0BAF3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656" y="6479320"/>
            <a:ext cx="1707517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Direct mapped</a:t>
            </a:r>
          </a:p>
        </p:txBody>
      </p:sp>
      <p:sp>
        <p:nvSpPr>
          <p:cNvPr id="144" name="Shape 938">
            <a:extLst>
              <a:ext uri="{FF2B5EF4-FFF2-40B4-BE49-F238E27FC236}">
                <a16:creationId xmlns:a16="http://schemas.microsoft.com/office/drawing/2014/main" id="{8BF0A360-723E-E742-95BB-3321CE3C9205}"/>
              </a:ext>
            </a:extLst>
          </p:cNvPr>
          <p:cNvSpPr txBox="1">
            <a:spLocks/>
          </p:cNvSpPr>
          <p:nvPr/>
        </p:nvSpPr>
        <p:spPr>
          <a:xfrm>
            <a:off x="2410620" y="170656"/>
            <a:ext cx="7583487" cy="1282700"/>
          </a:xfrm>
          <a:prstGeom prst="rect">
            <a:avLst/>
          </a:prstGeom>
        </p:spPr>
        <p:txBody>
          <a:bodyPr vert="horz" lIns="64294" tIns="32147" rIns="64294" bIns="32147" rtlCol="0" anchor="ctr">
            <a:noAutofit/>
          </a:bodyPr>
          <a:lstStyle>
            <a:lvl1pPr algn="ctr" defTabSz="473201" rtl="0" eaLnBrk="0" fontAlgn="base" hangingPunct="0">
              <a:spcBef>
                <a:spcPct val="0"/>
              </a:spcBef>
              <a:spcAft>
                <a:spcPct val="0"/>
              </a:spcAft>
              <a:defRPr sz="648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8767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75340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46301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95068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TLB Organization</a:t>
            </a:r>
          </a:p>
        </p:txBody>
      </p:sp>
      <p:grpSp>
        <p:nvGrpSpPr>
          <p:cNvPr id="32" name="Group 42">
            <a:extLst>
              <a:ext uri="{FF2B5EF4-FFF2-40B4-BE49-F238E27FC236}">
                <a16:creationId xmlns:a16="http://schemas.microsoft.com/office/drawing/2014/main" id="{5772D800-045B-5142-9D15-B667F2368F70}"/>
              </a:ext>
            </a:extLst>
          </p:cNvPr>
          <p:cNvGrpSpPr>
            <a:grpSpLocks/>
          </p:cNvGrpSpPr>
          <p:nvPr/>
        </p:nvGrpSpPr>
        <p:grpSpPr bwMode="auto">
          <a:xfrm>
            <a:off x="4829720" y="3198736"/>
            <a:ext cx="685800" cy="1828800"/>
            <a:chOff x="2208" y="816"/>
            <a:chExt cx="432" cy="1152"/>
          </a:xfrm>
        </p:grpSpPr>
        <p:sp>
          <p:nvSpPr>
            <p:cNvPr id="33" name="Rectangle 43">
              <a:extLst>
                <a:ext uri="{FF2B5EF4-FFF2-40B4-BE49-F238E27FC236}">
                  <a16:creationId xmlns:a16="http://schemas.microsoft.com/office/drawing/2014/main" id="{689E4F84-D07B-E142-BAB4-76F850DBE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432" cy="11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34" name="Line 44">
              <a:extLst>
                <a:ext uri="{FF2B5EF4-FFF2-40B4-BE49-F238E27FC236}">
                  <a16:creationId xmlns:a16="http://schemas.microsoft.com/office/drawing/2014/main" id="{D02FC913-473A-4D47-9CF4-676C32EB6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35" name="Line 45">
              <a:extLst>
                <a:ext uri="{FF2B5EF4-FFF2-40B4-BE49-F238E27FC236}">
                  <a16:creationId xmlns:a16="http://schemas.microsoft.com/office/drawing/2014/main" id="{02D07D33-6797-CA4B-BD3F-6DD97604D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36" name="Line 46">
              <a:extLst>
                <a:ext uri="{FF2B5EF4-FFF2-40B4-BE49-F238E27FC236}">
                  <a16:creationId xmlns:a16="http://schemas.microsoft.com/office/drawing/2014/main" id="{47C74954-E7C5-5B4E-B5C8-6E26FE849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37" name="Line 47">
              <a:extLst>
                <a:ext uri="{FF2B5EF4-FFF2-40B4-BE49-F238E27FC236}">
                  <a16:creationId xmlns:a16="http://schemas.microsoft.com/office/drawing/2014/main" id="{C0937308-FFCD-B146-B4BE-C3D2D142E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38" name="Line 48">
              <a:extLst>
                <a:ext uri="{FF2B5EF4-FFF2-40B4-BE49-F238E27FC236}">
                  <a16:creationId xmlns:a16="http://schemas.microsoft.com/office/drawing/2014/main" id="{C3594DD4-B5B3-1D4B-9490-78129BA8B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39" name="Line 49">
              <a:extLst>
                <a:ext uri="{FF2B5EF4-FFF2-40B4-BE49-F238E27FC236}">
                  <a16:creationId xmlns:a16="http://schemas.microsoft.com/office/drawing/2014/main" id="{F68A695A-8AEC-0D4F-BA58-1B53FBC6A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0" name="Line 50">
              <a:extLst>
                <a:ext uri="{FF2B5EF4-FFF2-40B4-BE49-F238E27FC236}">
                  <a16:creationId xmlns:a16="http://schemas.microsoft.com/office/drawing/2014/main" id="{809EAFDE-4D3C-4C4D-A329-5BEEE666E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grpSp>
        <p:nvGrpSpPr>
          <p:cNvPr id="41" name="Group 51">
            <a:extLst>
              <a:ext uri="{FF2B5EF4-FFF2-40B4-BE49-F238E27FC236}">
                <a16:creationId xmlns:a16="http://schemas.microsoft.com/office/drawing/2014/main" id="{9C7DC87A-4B32-FF43-BB91-0069C7FBA072}"/>
              </a:ext>
            </a:extLst>
          </p:cNvPr>
          <p:cNvGrpSpPr>
            <a:grpSpLocks/>
          </p:cNvGrpSpPr>
          <p:nvPr/>
        </p:nvGrpSpPr>
        <p:grpSpPr bwMode="auto">
          <a:xfrm>
            <a:off x="5591720" y="3198736"/>
            <a:ext cx="685800" cy="1828800"/>
            <a:chOff x="2208" y="816"/>
            <a:chExt cx="432" cy="1152"/>
          </a:xfrm>
        </p:grpSpPr>
        <p:sp>
          <p:nvSpPr>
            <p:cNvPr id="42" name="Rectangle 52">
              <a:extLst>
                <a:ext uri="{FF2B5EF4-FFF2-40B4-BE49-F238E27FC236}">
                  <a16:creationId xmlns:a16="http://schemas.microsoft.com/office/drawing/2014/main" id="{DF6AB170-C163-4743-9FB5-10D4BFCE7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432" cy="11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8D86F1DA-24F9-8A4A-B499-862F9E923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4" name="Line 54">
              <a:extLst>
                <a:ext uri="{FF2B5EF4-FFF2-40B4-BE49-F238E27FC236}">
                  <a16:creationId xmlns:a16="http://schemas.microsoft.com/office/drawing/2014/main" id="{4C18C833-01E0-8847-9E92-7403A095D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7B145CCF-7A72-2F43-989E-CA1C5B5AA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CC84A5E-4148-7243-9DED-C65C65EAD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055516A9-71CD-6942-A14F-D52903A5E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B624D4D3-9556-7F40-A845-1EF3FEA5D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3A79770D-BFED-8847-960A-FFB7BF15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sp>
        <p:nvSpPr>
          <p:cNvPr id="50" name="Text Box 106">
            <a:extLst>
              <a:ext uri="{FF2B5EF4-FFF2-40B4-BE49-F238E27FC236}">
                <a16:creationId xmlns:a16="http://schemas.microsoft.com/office/drawing/2014/main" id="{6585EEDA-8AA4-8446-89CF-EFD48110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622" y="5027536"/>
            <a:ext cx="2709266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Two-way set associative</a:t>
            </a:r>
          </a:p>
        </p:txBody>
      </p:sp>
      <p:sp>
        <p:nvSpPr>
          <p:cNvPr id="51" name="Line 116">
            <a:extLst>
              <a:ext uri="{FF2B5EF4-FFF2-40B4-BE49-F238E27FC236}">
                <a16:creationId xmlns:a16="http://schemas.microsoft.com/office/drawing/2014/main" id="{BD27609E-D55E-A443-963F-7AC90B6750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55184" y="4382774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52" name="Text Box 117">
            <a:extLst>
              <a:ext uri="{FF2B5EF4-FFF2-40B4-BE49-F238E27FC236}">
                <a16:creationId xmlns:a16="http://schemas.microsoft.com/office/drawing/2014/main" id="{80AB5DBA-B117-B041-8999-D98B17012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927" y="4638069"/>
            <a:ext cx="537325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Set</a:t>
            </a:r>
          </a:p>
        </p:txBody>
      </p:sp>
      <p:grpSp>
        <p:nvGrpSpPr>
          <p:cNvPr id="53" name="Group 118">
            <a:extLst>
              <a:ext uri="{FF2B5EF4-FFF2-40B4-BE49-F238E27FC236}">
                <a16:creationId xmlns:a16="http://schemas.microsoft.com/office/drawing/2014/main" id="{18EDF71B-ED96-7844-963D-4909EE04FC85}"/>
              </a:ext>
            </a:extLst>
          </p:cNvPr>
          <p:cNvGrpSpPr>
            <a:grpSpLocks/>
          </p:cNvGrpSpPr>
          <p:nvPr/>
        </p:nvGrpSpPr>
        <p:grpSpPr bwMode="auto">
          <a:xfrm>
            <a:off x="4220121" y="3216198"/>
            <a:ext cx="381000" cy="1219200"/>
            <a:chOff x="1344" y="1536"/>
            <a:chExt cx="240" cy="768"/>
          </a:xfrm>
        </p:grpSpPr>
        <p:sp>
          <p:nvSpPr>
            <p:cNvPr id="54" name="Line 119">
              <a:extLst>
                <a:ext uri="{FF2B5EF4-FFF2-40B4-BE49-F238E27FC236}">
                  <a16:creationId xmlns:a16="http://schemas.microsoft.com/office/drawing/2014/main" id="{3BB9EA6D-2D0D-024C-834D-6CCCE2FE3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53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55" name="Line 120">
              <a:extLst>
                <a:ext uri="{FF2B5EF4-FFF2-40B4-BE49-F238E27FC236}">
                  <a16:creationId xmlns:a16="http://schemas.microsoft.com/office/drawing/2014/main" id="{2E8565DF-0CD3-4B45-8A29-9510821C9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sp>
        <p:nvSpPr>
          <p:cNvPr id="56" name="Text Box 121">
            <a:extLst>
              <a:ext uri="{FF2B5EF4-FFF2-40B4-BE49-F238E27FC236}">
                <a16:creationId xmlns:a16="http://schemas.microsoft.com/office/drawing/2014/main" id="{99056E7C-8312-9148-8AE5-0BDECB2B2E1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93222" y="3613585"/>
            <a:ext cx="756936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Index</a:t>
            </a:r>
          </a:p>
        </p:txBody>
      </p:sp>
      <p:grpSp>
        <p:nvGrpSpPr>
          <p:cNvPr id="57" name="Group 22">
            <a:extLst>
              <a:ext uri="{FF2B5EF4-FFF2-40B4-BE49-F238E27FC236}">
                <a16:creationId xmlns:a16="http://schemas.microsoft.com/office/drawing/2014/main" id="{9C082B98-4BB3-A443-8373-296721AB1F62}"/>
              </a:ext>
            </a:extLst>
          </p:cNvPr>
          <p:cNvGrpSpPr>
            <a:grpSpLocks/>
          </p:cNvGrpSpPr>
          <p:nvPr/>
        </p:nvGrpSpPr>
        <p:grpSpPr bwMode="auto">
          <a:xfrm>
            <a:off x="7474709" y="3238826"/>
            <a:ext cx="685800" cy="914400"/>
            <a:chOff x="2064" y="1344"/>
            <a:chExt cx="432" cy="576"/>
          </a:xfrm>
        </p:grpSpPr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848ED01-8625-9040-B10F-DDF89BCD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59" name="Line 24">
              <a:extLst>
                <a:ext uri="{FF2B5EF4-FFF2-40B4-BE49-F238E27FC236}">
                  <a16:creationId xmlns:a16="http://schemas.microsoft.com/office/drawing/2014/main" id="{0FC66674-802F-9746-9D6C-D054DB28C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60" name="Line 25">
              <a:extLst>
                <a:ext uri="{FF2B5EF4-FFF2-40B4-BE49-F238E27FC236}">
                  <a16:creationId xmlns:a16="http://schemas.microsoft.com/office/drawing/2014/main" id="{579AB300-481F-0240-9AC9-C35BEC0DD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61" name="Line 26">
              <a:extLst>
                <a:ext uri="{FF2B5EF4-FFF2-40B4-BE49-F238E27FC236}">
                  <a16:creationId xmlns:a16="http://schemas.microsoft.com/office/drawing/2014/main" id="{87126B7A-B454-0D47-9522-A4AF63D31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5754C483-5BD3-D14E-8E4C-9603CB57BC6F}"/>
              </a:ext>
            </a:extLst>
          </p:cNvPr>
          <p:cNvGrpSpPr>
            <a:grpSpLocks/>
          </p:cNvGrpSpPr>
          <p:nvPr/>
        </p:nvGrpSpPr>
        <p:grpSpPr bwMode="auto">
          <a:xfrm>
            <a:off x="8236708" y="3238826"/>
            <a:ext cx="685800" cy="914400"/>
            <a:chOff x="2064" y="1344"/>
            <a:chExt cx="432" cy="576"/>
          </a:xfrm>
        </p:grpSpPr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037F0AD2-08F9-1A4A-A417-857701C4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64" name="Line 29">
              <a:extLst>
                <a:ext uri="{FF2B5EF4-FFF2-40B4-BE49-F238E27FC236}">
                  <a16:creationId xmlns:a16="http://schemas.microsoft.com/office/drawing/2014/main" id="{9F5A1933-6173-3848-8D42-2C433FDC9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65" name="Line 30">
              <a:extLst>
                <a:ext uri="{FF2B5EF4-FFF2-40B4-BE49-F238E27FC236}">
                  <a16:creationId xmlns:a16="http://schemas.microsoft.com/office/drawing/2014/main" id="{0C153D7A-4172-BF4D-9D8C-1C8A913C8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66" name="Line 31">
              <a:extLst>
                <a:ext uri="{FF2B5EF4-FFF2-40B4-BE49-F238E27FC236}">
                  <a16:creationId xmlns:a16="http://schemas.microsoft.com/office/drawing/2014/main" id="{A4D9679E-AC66-E343-815A-99DEA7995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grpSp>
        <p:nvGrpSpPr>
          <p:cNvPr id="67" name="Group 32">
            <a:extLst>
              <a:ext uri="{FF2B5EF4-FFF2-40B4-BE49-F238E27FC236}">
                <a16:creationId xmlns:a16="http://schemas.microsoft.com/office/drawing/2014/main" id="{19AFC770-2368-CB49-8ADC-3FEDC79CDEBF}"/>
              </a:ext>
            </a:extLst>
          </p:cNvPr>
          <p:cNvGrpSpPr>
            <a:grpSpLocks/>
          </p:cNvGrpSpPr>
          <p:nvPr/>
        </p:nvGrpSpPr>
        <p:grpSpPr bwMode="auto">
          <a:xfrm>
            <a:off x="8998709" y="3238826"/>
            <a:ext cx="685800" cy="914400"/>
            <a:chOff x="2064" y="1344"/>
            <a:chExt cx="432" cy="576"/>
          </a:xfrm>
        </p:grpSpPr>
        <p:sp>
          <p:nvSpPr>
            <p:cNvPr id="68" name="Rectangle 33">
              <a:extLst>
                <a:ext uri="{FF2B5EF4-FFF2-40B4-BE49-F238E27FC236}">
                  <a16:creationId xmlns:a16="http://schemas.microsoft.com/office/drawing/2014/main" id="{6220E35C-F7D3-5647-9C25-619047ABC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69" name="Line 34">
              <a:extLst>
                <a:ext uri="{FF2B5EF4-FFF2-40B4-BE49-F238E27FC236}">
                  <a16:creationId xmlns:a16="http://schemas.microsoft.com/office/drawing/2014/main" id="{7CCEDFB1-D2BA-9942-A685-F96F499AA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70" name="Line 35">
              <a:extLst>
                <a:ext uri="{FF2B5EF4-FFF2-40B4-BE49-F238E27FC236}">
                  <a16:creationId xmlns:a16="http://schemas.microsoft.com/office/drawing/2014/main" id="{36689EE8-325F-3144-B05E-0A0D0E34E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71" name="Line 36">
              <a:extLst>
                <a:ext uri="{FF2B5EF4-FFF2-40B4-BE49-F238E27FC236}">
                  <a16:creationId xmlns:a16="http://schemas.microsoft.com/office/drawing/2014/main" id="{D66FE869-F4CD-A34C-AF33-ECC97EE50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grpSp>
        <p:nvGrpSpPr>
          <p:cNvPr id="72" name="Group 37">
            <a:extLst>
              <a:ext uri="{FF2B5EF4-FFF2-40B4-BE49-F238E27FC236}">
                <a16:creationId xmlns:a16="http://schemas.microsoft.com/office/drawing/2014/main" id="{7A5E1D71-D023-9B4E-B6B7-824C198ACDAD}"/>
              </a:ext>
            </a:extLst>
          </p:cNvPr>
          <p:cNvGrpSpPr>
            <a:grpSpLocks/>
          </p:cNvGrpSpPr>
          <p:nvPr/>
        </p:nvGrpSpPr>
        <p:grpSpPr bwMode="auto">
          <a:xfrm>
            <a:off x="9760709" y="3238826"/>
            <a:ext cx="685800" cy="914400"/>
            <a:chOff x="2064" y="1344"/>
            <a:chExt cx="432" cy="576"/>
          </a:xfrm>
        </p:grpSpPr>
        <p:sp>
          <p:nvSpPr>
            <p:cNvPr id="73" name="Rectangle 38">
              <a:extLst>
                <a:ext uri="{FF2B5EF4-FFF2-40B4-BE49-F238E27FC236}">
                  <a16:creationId xmlns:a16="http://schemas.microsoft.com/office/drawing/2014/main" id="{A224B0E0-87E2-E44E-8F76-6866200F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74" name="Line 39">
              <a:extLst>
                <a:ext uri="{FF2B5EF4-FFF2-40B4-BE49-F238E27FC236}">
                  <a16:creationId xmlns:a16="http://schemas.microsoft.com/office/drawing/2014/main" id="{25A92F01-4D78-B144-87D2-023A927B7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75" name="Line 40">
              <a:extLst>
                <a:ext uri="{FF2B5EF4-FFF2-40B4-BE49-F238E27FC236}">
                  <a16:creationId xmlns:a16="http://schemas.microsoft.com/office/drawing/2014/main" id="{ADDB4642-67D3-8641-A78E-F8ACB88D4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76" name="Line 41">
              <a:extLst>
                <a:ext uri="{FF2B5EF4-FFF2-40B4-BE49-F238E27FC236}">
                  <a16:creationId xmlns:a16="http://schemas.microsoft.com/office/drawing/2014/main" id="{BF82B019-593B-874E-AC55-3437D7C7C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sp>
        <p:nvSpPr>
          <p:cNvPr id="77" name="Text Box 65">
            <a:extLst>
              <a:ext uri="{FF2B5EF4-FFF2-40B4-BE49-F238E27FC236}">
                <a16:creationId xmlns:a16="http://schemas.microsoft.com/office/drawing/2014/main" id="{C009360E-FA9D-C446-9309-48E167A4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9334" y="3178503"/>
            <a:ext cx="290463" cy="100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1477" dirty="0"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3</a:t>
            </a:r>
          </a:p>
        </p:txBody>
      </p:sp>
      <p:sp>
        <p:nvSpPr>
          <p:cNvPr id="78" name="Text Box 66">
            <a:extLst>
              <a:ext uri="{FF2B5EF4-FFF2-40B4-BE49-F238E27FC236}">
                <a16:creationId xmlns:a16="http://schemas.microsoft.com/office/drawing/2014/main" id="{825664D5-3EF3-2847-855E-FE226A6F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671" y="2934027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A</a:t>
            </a:r>
          </a:p>
        </p:txBody>
      </p:sp>
      <p:sp>
        <p:nvSpPr>
          <p:cNvPr id="79" name="Text Box 67">
            <a:extLst>
              <a:ext uri="{FF2B5EF4-FFF2-40B4-BE49-F238E27FC236}">
                <a16:creationId xmlns:a16="http://schemas.microsoft.com/office/drawing/2014/main" id="{6C6397FC-D2C1-FA4D-95BA-518426A68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830" y="2934027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B</a:t>
            </a:r>
          </a:p>
        </p:txBody>
      </p:sp>
      <p:sp>
        <p:nvSpPr>
          <p:cNvPr id="80" name="Text Box 68">
            <a:extLst>
              <a:ext uri="{FF2B5EF4-FFF2-40B4-BE49-F238E27FC236}">
                <a16:creationId xmlns:a16="http://schemas.microsoft.com/office/drawing/2014/main" id="{AE4585DB-C8E9-A040-9AC9-512A75508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6542" y="2934027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C</a:t>
            </a:r>
          </a:p>
        </p:txBody>
      </p:sp>
      <p:sp>
        <p:nvSpPr>
          <p:cNvPr id="81" name="Text Box 69">
            <a:extLst>
              <a:ext uri="{FF2B5EF4-FFF2-40B4-BE49-F238E27FC236}">
                <a16:creationId xmlns:a16="http://schemas.microsoft.com/office/drawing/2014/main" id="{1F719FEA-C344-F640-9319-E862ECE3B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8542" y="2934027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D</a:t>
            </a:r>
          </a:p>
        </p:txBody>
      </p:sp>
      <p:sp>
        <p:nvSpPr>
          <p:cNvPr id="82" name="Text Box 107">
            <a:extLst>
              <a:ext uri="{FF2B5EF4-FFF2-40B4-BE49-F238E27FC236}">
                <a16:creationId xmlns:a16="http://schemas.microsoft.com/office/drawing/2014/main" id="{AB6ABA1F-FC68-5D49-9FB7-9D896B1C0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948" y="4108777"/>
            <a:ext cx="2760690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Four-way set associative</a:t>
            </a:r>
          </a:p>
        </p:txBody>
      </p:sp>
      <p:grpSp>
        <p:nvGrpSpPr>
          <p:cNvPr id="83" name="Group 70">
            <a:extLst>
              <a:ext uri="{FF2B5EF4-FFF2-40B4-BE49-F238E27FC236}">
                <a16:creationId xmlns:a16="http://schemas.microsoft.com/office/drawing/2014/main" id="{69A4FFA3-F1F1-A043-8F11-7780186BAC7B}"/>
              </a:ext>
            </a:extLst>
          </p:cNvPr>
          <p:cNvGrpSpPr>
            <a:grpSpLocks/>
          </p:cNvGrpSpPr>
          <p:nvPr/>
        </p:nvGrpSpPr>
        <p:grpSpPr bwMode="auto">
          <a:xfrm>
            <a:off x="3389494" y="5795412"/>
            <a:ext cx="7162800" cy="838200"/>
            <a:chOff x="1104" y="2784"/>
            <a:chExt cx="4512" cy="528"/>
          </a:xfrm>
        </p:grpSpPr>
        <p:grpSp>
          <p:nvGrpSpPr>
            <p:cNvPr id="84" name="Group 71">
              <a:extLst>
                <a:ext uri="{FF2B5EF4-FFF2-40B4-BE49-F238E27FC236}">
                  <a16:creationId xmlns:a16="http://schemas.microsoft.com/office/drawing/2014/main" id="{7714D54D-52A1-5E4E-AF46-78CB98ECC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784"/>
              <a:ext cx="4512" cy="528"/>
              <a:chOff x="1104" y="2784"/>
              <a:chExt cx="4512" cy="528"/>
            </a:xfrm>
          </p:grpSpPr>
          <p:sp>
            <p:nvSpPr>
              <p:cNvPr id="93" name="Line 72">
                <a:extLst>
                  <a:ext uri="{FF2B5EF4-FFF2-40B4-BE49-F238E27FC236}">
                    <a16:creationId xmlns:a16="http://schemas.microsoft.com/office/drawing/2014/main" id="{FD891496-688F-9C40-BA65-031D72C43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/>
              </a:p>
            </p:txBody>
          </p:sp>
          <p:sp>
            <p:nvSpPr>
              <p:cNvPr id="94" name="Line 73">
                <a:extLst>
                  <a:ext uri="{FF2B5EF4-FFF2-40B4-BE49-F238E27FC236}">
                    <a16:creationId xmlns:a16="http://schemas.microsoft.com/office/drawing/2014/main" id="{C9154379-5021-1444-A936-4781E26E4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2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/>
              </a:p>
            </p:txBody>
          </p:sp>
          <p:sp>
            <p:nvSpPr>
              <p:cNvPr id="95" name="Line 74">
                <a:extLst>
                  <a:ext uri="{FF2B5EF4-FFF2-40B4-BE49-F238E27FC236}">
                    <a16:creationId xmlns:a16="http://schemas.microsoft.com/office/drawing/2014/main" id="{BC40BB90-6045-E745-9BE0-B88153FE7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072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/>
              </a:p>
            </p:txBody>
          </p:sp>
          <p:sp>
            <p:nvSpPr>
              <p:cNvPr id="96" name="Line 75">
                <a:extLst>
                  <a:ext uri="{FF2B5EF4-FFF2-40B4-BE49-F238E27FC236}">
                    <a16:creationId xmlns:a16="http://schemas.microsoft.com/office/drawing/2014/main" id="{984F1864-0329-B545-A678-ED860E5F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5616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/>
              </a:p>
            </p:txBody>
          </p:sp>
          <p:sp>
            <p:nvSpPr>
              <p:cNvPr id="97" name="Line 76">
                <a:extLst>
                  <a:ext uri="{FF2B5EF4-FFF2-40B4-BE49-F238E27FC236}">
                    <a16:creationId xmlns:a16="http://schemas.microsoft.com/office/drawing/2014/main" id="{86051702-E5BF-A94B-B310-BAD6CED1F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 flipV="1">
                <a:off x="3456" y="3072"/>
                <a:ext cx="216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/>
              </a:p>
            </p:txBody>
          </p:sp>
          <p:sp>
            <p:nvSpPr>
              <p:cNvPr id="98" name="Line 77">
                <a:extLst>
                  <a:ext uri="{FF2B5EF4-FFF2-40B4-BE49-F238E27FC236}">
                    <a16:creationId xmlns:a16="http://schemas.microsoft.com/office/drawing/2014/main" id="{C4AF779B-6FA1-AC4B-8570-038A2108C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408" y="2928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/>
              </a:p>
            </p:txBody>
          </p:sp>
          <p:grpSp>
            <p:nvGrpSpPr>
              <p:cNvPr id="99" name="Group 78">
                <a:extLst>
                  <a:ext uri="{FF2B5EF4-FFF2-40B4-BE49-F238E27FC236}">
                    <a16:creationId xmlns:a16="http://schemas.microsoft.com/office/drawing/2014/main" id="{B84DB0C7-3A08-954D-8C89-A0625232E9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2784"/>
                <a:ext cx="96" cy="528"/>
                <a:chOff x="2544" y="3168"/>
                <a:chExt cx="96" cy="528"/>
              </a:xfrm>
            </p:grpSpPr>
            <p:sp>
              <p:nvSpPr>
                <p:cNvPr id="104" name="Line 79">
                  <a:extLst>
                    <a:ext uri="{FF2B5EF4-FFF2-40B4-BE49-F238E27FC236}">
                      <a16:creationId xmlns:a16="http://schemas.microsoft.com/office/drawing/2014/main" id="{05C90C73-AB58-9C4C-BC19-824B561994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/>
                </a:p>
              </p:txBody>
            </p:sp>
            <p:sp>
              <p:nvSpPr>
                <p:cNvPr id="105" name="Line 80">
                  <a:extLst>
                    <a:ext uri="{FF2B5EF4-FFF2-40B4-BE49-F238E27FC236}">
                      <a16:creationId xmlns:a16="http://schemas.microsoft.com/office/drawing/2014/main" id="{8E1BAF17-2BC2-A941-80CB-9ABFD659F8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/>
                </a:p>
              </p:txBody>
            </p:sp>
            <p:sp>
              <p:nvSpPr>
                <p:cNvPr id="106" name="Line 81">
                  <a:extLst>
                    <a:ext uri="{FF2B5EF4-FFF2-40B4-BE49-F238E27FC236}">
                      <a16:creationId xmlns:a16="http://schemas.microsoft.com/office/drawing/2014/main" id="{8814CC35-AE8E-C943-AC9F-0FDA53ECA5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/>
                </a:p>
              </p:txBody>
            </p:sp>
          </p:grpSp>
          <p:grpSp>
            <p:nvGrpSpPr>
              <p:cNvPr id="100" name="Group 82">
                <a:extLst>
                  <a:ext uri="{FF2B5EF4-FFF2-40B4-BE49-F238E27FC236}">
                    <a16:creationId xmlns:a16="http://schemas.microsoft.com/office/drawing/2014/main" id="{E2C6718B-4603-7C4B-B76E-5B6B333F64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784"/>
                <a:ext cx="96" cy="528"/>
                <a:chOff x="2544" y="3168"/>
                <a:chExt cx="96" cy="528"/>
              </a:xfrm>
            </p:grpSpPr>
            <p:sp>
              <p:nvSpPr>
                <p:cNvPr id="101" name="Line 83">
                  <a:extLst>
                    <a:ext uri="{FF2B5EF4-FFF2-40B4-BE49-F238E27FC236}">
                      <a16:creationId xmlns:a16="http://schemas.microsoft.com/office/drawing/2014/main" id="{94759639-3AE5-EA48-A345-477DD6145A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/>
                </a:p>
              </p:txBody>
            </p:sp>
            <p:sp>
              <p:nvSpPr>
                <p:cNvPr id="102" name="Line 84">
                  <a:extLst>
                    <a:ext uri="{FF2B5EF4-FFF2-40B4-BE49-F238E27FC236}">
                      <a16:creationId xmlns:a16="http://schemas.microsoft.com/office/drawing/2014/main" id="{B528B08C-FAA4-9E4E-9049-B6CD66839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/>
                </a:p>
              </p:txBody>
            </p:sp>
            <p:sp>
              <p:nvSpPr>
                <p:cNvPr id="103" name="Line 85">
                  <a:extLst>
                    <a:ext uri="{FF2B5EF4-FFF2-40B4-BE49-F238E27FC236}">
                      <a16:creationId xmlns:a16="http://schemas.microsoft.com/office/drawing/2014/main" id="{B38A3381-18A2-9C4D-98D7-9EA941DB8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/>
                </a:p>
              </p:txBody>
            </p:sp>
          </p:grpSp>
        </p:grp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9E3823AC-5A36-A84F-BA53-553AEDF4A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7DC42D46-90B0-7747-8211-D814C0633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08C620F5-219C-994B-8748-E5C4DA9F4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AB93C1D3-6D1A-A34A-818E-DFEDA8558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737DD7F9-ED98-3E44-9237-B5AA9A38B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397E9F9E-0E60-AF41-B6AC-49D79B9DB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D83D8C62-1D47-9A46-9B04-EEA941631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D32A8D3B-F5EB-E24A-AD3F-415AB1529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sp>
        <p:nvSpPr>
          <p:cNvPr id="107" name="Text Box 94">
            <a:extLst>
              <a:ext uri="{FF2B5EF4-FFF2-40B4-BE49-F238E27FC236}">
                <a16:creationId xmlns:a16="http://schemas.microsoft.com/office/drawing/2014/main" id="{089AFBA2-9E41-BE40-BB23-78ED140B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206" y="5719212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A</a:t>
            </a:r>
          </a:p>
        </p:txBody>
      </p:sp>
      <p:sp>
        <p:nvSpPr>
          <p:cNvPr id="108" name="Text Box 95">
            <a:extLst>
              <a:ext uri="{FF2B5EF4-FFF2-40B4-BE49-F238E27FC236}">
                <a16:creationId xmlns:a16="http://schemas.microsoft.com/office/drawing/2014/main" id="{C5A97794-CB25-D04D-82F6-CB42806DC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865" y="5719212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B</a:t>
            </a:r>
          </a:p>
        </p:txBody>
      </p:sp>
      <p:sp>
        <p:nvSpPr>
          <p:cNvPr id="109" name="Text Box 96">
            <a:extLst>
              <a:ext uri="{FF2B5EF4-FFF2-40B4-BE49-F238E27FC236}">
                <a16:creationId xmlns:a16="http://schemas.microsoft.com/office/drawing/2014/main" id="{7AD54DA1-AD8E-6E45-A527-C3031F9C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415" y="5719212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C</a:t>
            </a:r>
          </a:p>
        </p:txBody>
      </p:sp>
      <p:sp>
        <p:nvSpPr>
          <p:cNvPr id="110" name="Text Box 97">
            <a:extLst>
              <a:ext uri="{FF2B5EF4-FFF2-40B4-BE49-F238E27FC236}">
                <a16:creationId xmlns:a16="http://schemas.microsoft.com/office/drawing/2014/main" id="{9DE35278-901F-1840-8592-C5B1B6CEB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478" y="5719212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D</a:t>
            </a:r>
          </a:p>
        </p:txBody>
      </p:sp>
      <p:sp>
        <p:nvSpPr>
          <p:cNvPr id="111" name="Text Box 98">
            <a:extLst>
              <a:ext uri="{FF2B5EF4-FFF2-40B4-BE49-F238E27FC236}">
                <a16:creationId xmlns:a16="http://schemas.microsoft.com/office/drawing/2014/main" id="{991005DB-41A9-7F44-A0EB-ED3656B98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0428" y="5719212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E</a:t>
            </a:r>
          </a:p>
        </p:txBody>
      </p:sp>
      <p:sp>
        <p:nvSpPr>
          <p:cNvPr id="112" name="Text Box 99">
            <a:extLst>
              <a:ext uri="{FF2B5EF4-FFF2-40B4-BE49-F238E27FC236}">
                <a16:creationId xmlns:a16="http://schemas.microsoft.com/office/drawing/2014/main" id="{A6E7AB8A-6C31-524D-9AA0-86708FBC4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303" y="5719212"/>
            <a:ext cx="285654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L</a:t>
            </a:r>
          </a:p>
        </p:txBody>
      </p:sp>
      <p:sp>
        <p:nvSpPr>
          <p:cNvPr id="113" name="Text Box 100">
            <a:extLst>
              <a:ext uri="{FF2B5EF4-FFF2-40B4-BE49-F238E27FC236}">
                <a16:creationId xmlns:a16="http://schemas.microsoft.com/office/drawing/2014/main" id="{B3D67544-F7BA-D446-BC34-9E326CE2D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821" y="5719212"/>
            <a:ext cx="335346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M</a:t>
            </a:r>
          </a:p>
        </p:txBody>
      </p:sp>
      <p:sp>
        <p:nvSpPr>
          <p:cNvPr id="114" name="Text Box 101">
            <a:extLst>
              <a:ext uri="{FF2B5EF4-FFF2-40B4-BE49-F238E27FC236}">
                <a16:creationId xmlns:a16="http://schemas.microsoft.com/office/drawing/2014/main" id="{3E817543-8176-6B49-9759-853383112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9703" y="5719212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N</a:t>
            </a:r>
          </a:p>
        </p:txBody>
      </p:sp>
      <p:sp>
        <p:nvSpPr>
          <p:cNvPr id="115" name="Text Box 102">
            <a:extLst>
              <a:ext uri="{FF2B5EF4-FFF2-40B4-BE49-F238E27FC236}">
                <a16:creationId xmlns:a16="http://schemas.microsoft.com/office/drawing/2014/main" id="{83F7C38C-4908-3F4D-B284-F407C5E7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3509" y="5719212"/>
            <a:ext cx="324126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O</a:t>
            </a:r>
          </a:p>
        </p:txBody>
      </p:sp>
      <p:sp>
        <p:nvSpPr>
          <p:cNvPr id="116" name="Text Box 103">
            <a:extLst>
              <a:ext uri="{FF2B5EF4-FFF2-40B4-BE49-F238E27FC236}">
                <a16:creationId xmlns:a16="http://schemas.microsoft.com/office/drawing/2014/main" id="{6675CC1F-1BE0-9843-8074-5283948FB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0253" y="5719212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P</a:t>
            </a:r>
          </a:p>
        </p:txBody>
      </p:sp>
      <p:sp>
        <p:nvSpPr>
          <p:cNvPr id="117" name="Text Box 114">
            <a:extLst>
              <a:ext uri="{FF2B5EF4-FFF2-40B4-BE49-F238E27FC236}">
                <a16:creationId xmlns:a16="http://schemas.microsoft.com/office/drawing/2014/main" id="{93177621-7035-714A-9333-13F430B0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411" y="4850546"/>
            <a:ext cx="2909789" cy="93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b="1" dirty="0">
                <a:latin typeface="Arial" pitchFamily="-104" charset="0"/>
              </a:rPr>
              <a:t>More in Computer Architecture Class</a:t>
            </a:r>
            <a:endParaRPr lang="en-US" sz="1828" dirty="0">
              <a:latin typeface="Arial" pitchFamily="-104" charset="0"/>
            </a:endParaRPr>
          </a:p>
          <a:p>
            <a:pPr eaLnBrk="1" hangingPunct="1"/>
            <a:r>
              <a:rPr lang="en-US" sz="1828" dirty="0">
                <a:latin typeface="Arial" pitchFamily="-104" charset="0"/>
              </a:rPr>
              <a:t> </a:t>
            </a:r>
          </a:p>
        </p:txBody>
      </p:sp>
      <p:sp>
        <p:nvSpPr>
          <p:cNvPr id="2" name="Text Box 110">
            <a:extLst>
              <a:ext uri="{FF2B5EF4-FFF2-40B4-BE49-F238E27FC236}">
                <a16:creationId xmlns:a16="http://schemas.microsoft.com/office/drawing/2014/main" id="{6E23AECD-BC26-7B81-2DDD-2AB3BD956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99" y="1789215"/>
            <a:ext cx="2221440" cy="30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latin typeface="Arial" pitchFamily="-104" charset="0"/>
              </a:rPr>
              <a:t>Tag (virtual page number)</a:t>
            </a:r>
          </a:p>
        </p:txBody>
      </p:sp>
      <p:sp>
        <p:nvSpPr>
          <p:cNvPr id="3" name="Text Box 111">
            <a:extLst>
              <a:ext uri="{FF2B5EF4-FFF2-40B4-BE49-F238E27FC236}">
                <a16:creationId xmlns:a16="http://schemas.microsoft.com/office/drawing/2014/main" id="{DEC2C86D-CE94-583A-4788-38839027B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853" y="1789927"/>
            <a:ext cx="3406700" cy="30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latin typeface="Arial" pitchFamily="-104" charset="0"/>
              </a:rPr>
              <a:t>Physical page number (page table entry)</a:t>
            </a:r>
          </a:p>
        </p:txBody>
      </p:sp>
      <p:sp>
        <p:nvSpPr>
          <p:cNvPr id="4" name="Text Box 112">
            <a:extLst>
              <a:ext uri="{FF2B5EF4-FFF2-40B4-BE49-F238E27FC236}">
                <a16:creationId xmlns:a16="http://schemas.microsoft.com/office/drawing/2014/main" id="{2428336F-277C-FE05-6CCE-C7B22620F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06" y="1212710"/>
            <a:ext cx="1552026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400" dirty="0">
                <a:latin typeface="Arial" pitchFamily="-104" charset="0"/>
              </a:rPr>
              <a:t>TLB Entry</a:t>
            </a:r>
          </a:p>
        </p:txBody>
      </p:sp>
      <p:sp>
        <p:nvSpPr>
          <p:cNvPr id="5" name="Text Box 107">
            <a:extLst>
              <a:ext uri="{FF2B5EF4-FFF2-40B4-BE49-F238E27FC236}">
                <a16:creationId xmlns:a16="http://schemas.microsoft.com/office/drawing/2014/main" id="{5C816346-87D2-D45A-8388-18184C6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930" y="6345934"/>
            <a:ext cx="1898275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Fully associative</a:t>
            </a:r>
          </a:p>
        </p:txBody>
      </p:sp>
    </p:spTree>
    <p:extLst>
      <p:ext uri="{BB962C8B-B14F-4D97-AF65-F5344CB8AC3E}">
        <p14:creationId xmlns:p14="http://schemas.microsoft.com/office/powerpoint/2010/main" val="39166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2" grpId="0"/>
      <p:bldP spid="56" grpId="0"/>
      <p:bldP spid="77" grpId="0"/>
      <p:bldP spid="78" grpId="0"/>
      <p:bldP spid="79" grpId="0"/>
      <p:bldP spid="80" grpId="0"/>
      <p:bldP spid="81" grpId="0"/>
      <p:bldP spid="82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TLB Associativity Trade-offs</a:t>
            </a:r>
          </a:p>
        </p:txBody>
      </p:sp>
      <p:sp>
        <p:nvSpPr>
          <p:cNvPr id="207877" name="Rectangle 5"/>
          <p:cNvSpPr>
            <a:spLocks noGrp="1" noChangeArrowheads="1"/>
          </p:cNvSpPr>
          <p:nvPr>
            <p:ph idx="1"/>
          </p:nvPr>
        </p:nvSpPr>
        <p:spPr>
          <a:xfrm>
            <a:off x="1944710" y="1828802"/>
            <a:ext cx="8469290" cy="4664073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Higher </a:t>
            </a:r>
            <a:r>
              <a:rPr lang="en-US" dirty="0" err="1"/>
              <a:t>associativity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Better utilization, fewer collisions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Slower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More hardware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Lower </a:t>
            </a:r>
            <a:r>
              <a:rPr lang="en-US" dirty="0" err="1"/>
              <a:t>associativity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Fast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Simple, less hardware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Greater chance of collisions</a:t>
            </a:r>
          </a:p>
          <a:p>
            <a:pPr lvl="1">
              <a:lnSpc>
                <a:spcPct val="90000"/>
              </a:lnSpc>
              <a:buFontTx/>
              <a:buChar char="–"/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r>
              <a:rPr lang="en-US" dirty="0" err="1"/>
              <a:t>TLBs</a:t>
            </a:r>
            <a:r>
              <a:rPr lang="en-US" dirty="0"/>
              <a:t> usually fully associative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/>
              <a:t>Array Iterator (</a:t>
            </a:r>
            <a:r>
              <a:rPr lang="en-US" sz="4570" dirty="0"/>
              <a:t>with </a:t>
            </a:r>
            <a:r>
              <a:rPr sz="4570" dirty="0"/>
              <a:t>TLB)</a:t>
            </a:r>
          </a:p>
        </p:txBody>
      </p:sp>
      <p:sp>
        <p:nvSpPr>
          <p:cNvPr id="997" name="Shape 997"/>
          <p:cNvSpPr>
            <a:spLocks noGrp="1"/>
          </p:cNvSpPr>
          <p:nvPr>
            <p:ph type="body" idx="4294967295"/>
          </p:nvPr>
        </p:nvSpPr>
        <p:spPr>
          <a:xfrm>
            <a:off x="1524000" y="946547"/>
            <a:ext cx="5871270" cy="3689078"/>
          </a:xfrm>
          <a:prstGeom prst="rect">
            <a:avLst/>
          </a:prstGeom>
        </p:spPr>
        <p:txBody>
          <a:bodyPr anchor="ctr"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endParaRPr lang="en-US" sz="2672" dirty="0"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for (i</a:t>
            </a: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0; i</a:t>
            </a: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2048; i++){</a:t>
            </a:r>
            <a:br>
              <a:rPr sz="2672" dirty="0">
                <a:latin typeface="Courier"/>
                <a:ea typeface="Courier"/>
                <a:cs typeface="Courier"/>
                <a:sym typeface="Courier"/>
              </a:rPr>
            </a:b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sum += </a:t>
            </a:r>
            <a:r>
              <a:rPr sz="2672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a[i]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;</a:t>
            </a:r>
            <a:endParaRPr lang="en-US" sz="2672" dirty="0"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721476" y="4001036"/>
            <a:ext cx="5400541" cy="2819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Assume following virtual address stream: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load 0x1000</a:t>
            </a: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load 0x1004</a:t>
            </a: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load 0x1008</a:t>
            </a: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load 0x100C</a:t>
            </a: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9853" y="4837841"/>
            <a:ext cx="694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will TLB behavior look like?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/>
          <p:nvPr/>
        </p:nvSpPr>
        <p:spPr>
          <a:xfrm>
            <a:off x="9258838" y="1876665"/>
            <a:ext cx="1005054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66" dirty="0"/>
              <a:t>Physical</a:t>
            </a:r>
            <a:endParaRPr sz="1266" dirty="0"/>
          </a:p>
        </p:txBody>
      </p:sp>
      <p:sp>
        <p:nvSpPr>
          <p:cNvPr id="1461" name="Shape 1461"/>
          <p:cNvSpPr/>
          <p:nvPr/>
        </p:nvSpPr>
        <p:spPr>
          <a:xfrm>
            <a:off x="7281535" y="1941131"/>
            <a:ext cx="53091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66" dirty="0"/>
              <a:t>Virtual</a:t>
            </a:r>
            <a:endParaRPr sz="1266" dirty="0"/>
          </a:p>
        </p:txBody>
      </p:sp>
      <p:sp>
        <p:nvSpPr>
          <p:cNvPr id="1462" name="Shape 1462"/>
          <p:cNvSpPr/>
          <p:nvPr/>
        </p:nvSpPr>
        <p:spPr>
          <a:xfrm flipH="1" flipV="1">
            <a:off x="4071708" y="2417005"/>
            <a:ext cx="709740" cy="844486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63" name="Shape 1463"/>
          <p:cNvSpPr/>
          <p:nvPr/>
        </p:nvSpPr>
        <p:spPr>
          <a:xfrm>
            <a:off x="2252376" y="2920918"/>
            <a:ext cx="1758180" cy="535811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P1</a:t>
            </a:r>
          </a:p>
        </p:txBody>
      </p:sp>
      <p:sp>
        <p:nvSpPr>
          <p:cNvPr id="1464" name="Shape 1464"/>
          <p:cNvSpPr/>
          <p:nvPr/>
        </p:nvSpPr>
        <p:spPr>
          <a:xfrm>
            <a:off x="2252376" y="3456699"/>
            <a:ext cx="1758180" cy="535810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P2</a:t>
            </a:r>
          </a:p>
        </p:txBody>
      </p:sp>
      <p:sp>
        <p:nvSpPr>
          <p:cNvPr id="1465" name="Shape 1465"/>
          <p:cNvSpPr/>
          <p:nvPr/>
        </p:nvSpPr>
        <p:spPr>
          <a:xfrm>
            <a:off x="2252376" y="3992481"/>
            <a:ext cx="1758180" cy="535810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P2</a:t>
            </a:r>
          </a:p>
        </p:txBody>
      </p:sp>
      <p:sp>
        <p:nvSpPr>
          <p:cNvPr id="1466" name="Shape 1466"/>
          <p:cNvSpPr/>
          <p:nvPr/>
        </p:nvSpPr>
        <p:spPr>
          <a:xfrm>
            <a:off x="2252376" y="4528263"/>
            <a:ext cx="1758180" cy="535810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P1</a:t>
            </a:r>
          </a:p>
        </p:txBody>
      </p:sp>
      <p:sp>
        <p:nvSpPr>
          <p:cNvPr id="1467" name="Shape 1467"/>
          <p:cNvSpPr/>
          <p:nvPr/>
        </p:nvSpPr>
        <p:spPr>
          <a:xfrm>
            <a:off x="2252376" y="2385136"/>
            <a:ext cx="1758180" cy="345634"/>
          </a:xfrm>
          <a:prstGeom prst="rect">
            <a:avLst/>
          </a:prstGeom>
          <a:solidFill>
            <a:srgbClr val="53585F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PT</a:t>
            </a:r>
          </a:p>
        </p:txBody>
      </p:sp>
      <p:sp>
        <p:nvSpPr>
          <p:cNvPr id="1468" name="Shape 1468"/>
          <p:cNvSpPr/>
          <p:nvPr/>
        </p:nvSpPr>
        <p:spPr>
          <a:xfrm>
            <a:off x="2252376" y="5064043"/>
            <a:ext cx="1758180" cy="535810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P1</a:t>
            </a:r>
          </a:p>
        </p:txBody>
      </p:sp>
      <p:sp>
        <p:nvSpPr>
          <p:cNvPr id="1469" name="Shape 1469"/>
          <p:cNvSpPr/>
          <p:nvPr/>
        </p:nvSpPr>
        <p:spPr>
          <a:xfrm>
            <a:off x="1786248" y="4402416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16 KB</a:t>
            </a:r>
          </a:p>
        </p:txBody>
      </p:sp>
      <p:sp>
        <p:nvSpPr>
          <p:cNvPr id="1470" name="Shape 1470"/>
          <p:cNvSpPr/>
          <p:nvPr/>
        </p:nvSpPr>
        <p:spPr>
          <a:xfrm>
            <a:off x="1786248" y="4911408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20 KB</a:t>
            </a:r>
          </a:p>
        </p:txBody>
      </p:sp>
      <p:sp>
        <p:nvSpPr>
          <p:cNvPr id="1471" name="Shape 1471"/>
          <p:cNvSpPr/>
          <p:nvPr/>
        </p:nvSpPr>
        <p:spPr>
          <a:xfrm>
            <a:off x="1786248" y="5447189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24 KB</a:t>
            </a:r>
          </a:p>
        </p:txBody>
      </p:sp>
      <p:sp>
        <p:nvSpPr>
          <p:cNvPr id="1472" name="Shape 1472"/>
          <p:cNvSpPr/>
          <p:nvPr/>
        </p:nvSpPr>
        <p:spPr>
          <a:xfrm>
            <a:off x="1868000" y="3330853"/>
            <a:ext cx="363879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8 KB</a:t>
            </a:r>
          </a:p>
        </p:txBody>
      </p:sp>
      <p:sp>
        <p:nvSpPr>
          <p:cNvPr id="1473" name="Shape 1473"/>
          <p:cNvSpPr/>
          <p:nvPr/>
        </p:nvSpPr>
        <p:spPr>
          <a:xfrm>
            <a:off x="1786248" y="3866634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12 KB</a:t>
            </a:r>
          </a:p>
        </p:txBody>
      </p:sp>
      <p:sp>
        <p:nvSpPr>
          <p:cNvPr id="1474" name="Shape 1474"/>
          <p:cNvSpPr/>
          <p:nvPr/>
        </p:nvSpPr>
        <p:spPr>
          <a:xfrm>
            <a:off x="1868000" y="2795072"/>
            <a:ext cx="363879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4 KB</a:t>
            </a:r>
          </a:p>
        </p:txBody>
      </p:sp>
      <p:sp>
        <p:nvSpPr>
          <p:cNvPr id="1475" name="Shape 1475"/>
          <p:cNvSpPr/>
          <p:nvPr/>
        </p:nvSpPr>
        <p:spPr>
          <a:xfrm>
            <a:off x="1868000" y="2259291"/>
            <a:ext cx="363879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0 KB</a:t>
            </a:r>
          </a:p>
        </p:txBody>
      </p:sp>
      <p:sp>
        <p:nvSpPr>
          <p:cNvPr id="1476" name="Shape 1476"/>
          <p:cNvSpPr/>
          <p:nvPr/>
        </p:nvSpPr>
        <p:spPr>
          <a:xfrm>
            <a:off x="2252376" y="2655423"/>
            <a:ext cx="1758180" cy="265524"/>
          </a:xfrm>
          <a:prstGeom prst="rect">
            <a:avLst/>
          </a:prstGeom>
          <a:solidFill>
            <a:srgbClr val="A6AAA8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PT</a:t>
            </a:r>
          </a:p>
        </p:txBody>
      </p:sp>
      <p:sp>
        <p:nvSpPr>
          <p:cNvPr id="1477" name="Shape 1477"/>
          <p:cNvSpPr/>
          <p:nvPr/>
        </p:nvSpPr>
        <p:spPr>
          <a:xfrm>
            <a:off x="4733895" y="2872284"/>
            <a:ext cx="1279193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P1 pagetable</a:t>
            </a:r>
          </a:p>
        </p:txBody>
      </p:sp>
      <p:sp>
        <p:nvSpPr>
          <p:cNvPr id="1478" name="Shape 1478"/>
          <p:cNvSpPr/>
          <p:nvPr/>
        </p:nvSpPr>
        <p:spPr>
          <a:xfrm>
            <a:off x="4504625" y="321772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266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79" name="Shape 1479"/>
          <p:cNvSpPr/>
          <p:nvPr/>
        </p:nvSpPr>
        <p:spPr>
          <a:xfrm>
            <a:off x="4963962" y="321772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266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80" name="Shape 1480"/>
          <p:cNvSpPr/>
          <p:nvPr/>
        </p:nvSpPr>
        <p:spPr>
          <a:xfrm>
            <a:off x="5423299" y="321772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266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81" name="Shape 1481"/>
          <p:cNvSpPr/>
          <p:nvPr/>
        </p:nvSpPr>
        <p:spPr>
          <a:xfrm>
            <a:off x="5834423" y="321772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266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482" name="Shape 1482"/>
          <p:cNvSpPr/>
          <p:nvPr/>
        </p:nvSpPr>
        <p:spPr>
          <a:xfrm>
            <a:off x="2252376" y="5599824"/>
            <a:ext cx="1758180" cy="535810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P2</a:t>
            </a:r>
          </a:p>
        </p:txBody>
      </p:sp>
      <p:sp>
        <p:nvSpPr>
          <p:cNvPr id="1483" name="Shape 1483"/>
          <p:cNvSpPr/>
          <p:nvPr/>
        </p:nvSpPr>
        <p:spPr>
          <a:xfrm>
            <a:off x="1786248" y="5982970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28 KB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Accesses: Sequential Example</a:t>
            </a:r>
          </a:p>
        </p:txBody>
      </p:sp>
      <p:sp>
        <p:nvSpPr>
          <p:cNvPr id="1484" name="Shape 1484"/>
          <p:cNvSpPr>
            <a:spLocks noGrp="1"/>
          </p:cNvSpPr>
          <p:nvPr>
            <p:ph type="body" idx="4294967295"/>
          </p:nvPr>
        </p:nvSpPr>
        <p:spPr>
          <a:xfrm>
            <a:off x="7005616" y="2232750"/>
            <a:ext cx="1766962" cy="422485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0x1000</a:t>
            </a:r>
            <a:endParaRPr lang="en-US" sz="1969" dirty="0">
              <a:solidFill>
                <a:srgbClr val="333333"/>
              </a:solidFill>
            </a:endParaRPr>
          </a:p>
          <a:p>
            <a:pPr marL="83336">
              <a:spcBef>
                <a:spcPts val="656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1969" dirty="0">
              <a:solidFill>
                <a:srgbClr val="333333"/>
              </a:solidFill>
            </a:endParaRPr>
          </a:p>
          <a:p>
            <a:pPr marL="83336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</a:t>
            </a:r>
            <a:r>
              <a:rPr sz="1969" dirty="0">
                <a:solidFill>
                  <a:srgbClr val="333333"/>
                </a:solidFill>
              </a:rPr>
              <a:t>oad 0x1004</a:t>
            </a:r>
            <a:endParaRPr lang="en-US" sz="1969" dirty="0">
              <a:solidFill>
                <a:srgbClr val="333333"/>
              </a:solidFill>
            </a:endParaRPr>
          </a:p>
          <a:p>
            <a:pPr marL="83336">
              <a:spcBef>
                <a:spcPts val="234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1969" dirty="0">
              <a:solidFill>
                <a:srgbClr val="333333"/>
              </a:solidFill>
            </a:endParaRPr>
          </a:p>
          <a:p>
            <a:pPr marL="83336">
              <a:spcBef>
                <a:spcPts val="234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</a:t>
            </a:r>
            <a:r>
              <a:rPr sz="1969" dirty="0">
                <a:solidFill>
                  <a:srgbClr val="333333"/>
                </a:solidFill>
              </a:rPr>
              <a:t>oad 0x1008</a:t>
            </a:r>
            <a:endParaRPr lang="en-US" sz="1969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0x100</a:t>
            </a:r>
            <a:r>
              <a:rPr lang="en-US" sz="1969" dirty="0">
                <a:solidFill>
                  <a:srgbClr val="333333"/>
                </a:solidFill>
              </a:rPr>
              <a:t>c</a:t>
            </a:r>
          </a:p>
          <a:p>
            <a:pPr>
              <a:spcBef>
                <a:spcPts val="234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…</a:t>
            </a:r>
            <a:endParaRPr lang="en-US" sz="1969" dirty="0">
              <a:solidFill>
                <a:srgbClr val="333333"/>
              </a:solidFill>
            </a:endParaRPr>
          </a:p>
          <a:p>
            <a:pPr>
              <a:spcBef>
                <a:spcPts val="422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0x2000</a:t>
            </a:r>
            <a:endParaRPr lang="en-US" sz="1969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0x2004</a:t>
            </a:r>
          </a:p>
        </p:txBody>
      </p:sp>
      <p:sp>
        <p:nvSpPr>
          <p:cNvPr id="1485" name="Shape 1485"/>
          <p:cNvSpPr/>
          <p:nvPr/>
        </p:nvSpPr>
        <p:spPr>
          <a:xfrm>
            <a:off x="9211406" y="2173426"/>
            <a:ext cx="1776039" cy="4224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0x0004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C00000"/>
                </a:solidFill>
                <a:latin typeface="Gill Sans MT" panose="020B0502020104020203" pitchFamily="34" charset="77"/>
              </a:rPr>
              <a:t>load 0x5000</a:t>
            </a:r>
            <a:endParaRPr lang="en-US" sz="1969" dirty="0">
              <a:solidFill>
                <a:srgbClr val="C00000"/>
              </a:solidFill>
              <a:latin typeface="Gill Sans MT" panose="020B0502020104020203" pitchFamily="34" charset="77"/>
            </a:endParaRPr>
          </a:p>
          <a:p>
            <a:pPr>
              <a:spcBef>
                <a:spcPts val="422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0x5004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>
              <a:spcBef>
                <a:spcPts val="422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0x5008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0x500C</a:t>
            </a:r>
            <a:b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</a:b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…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0x0008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C00000"/>
                </a:solidFill>
                <a:latin typeface="Gill Sans MT" panose="020B0502020104020203" pitchFamily="34" charset="77"/>
              </a:rPr>
              <a:t>l</a:t>
            </a:r>
            <a:r>
              <a:rPr sz="1969" dirty="0">
                <a:solidFill>
                  <a:srgbClr val="C00000"/>
                </a:solidFill>
                <a:latin typeface="Gill Sans MT" panose="020B0502020104020203" pitchFamily="34" charset="77"/>
              </a:rPr>
              <a:t>oad 0x4000</a:t>
            </a:r>
            <a:endParaRPr lang="en-US" sz="1969" dirty="0">
              <a:solidFill>
                <a:srgbClr val="C00000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0x4004</a:t>
            </a:r>
          </a:p>
        </p:txBody>
      </p:sp>
      <p:sp>
        <p:nvSpPr>
          <p:cNvPr id="1486" name="Shape 1486"/>
          <p:cNvSpPr/>
          <p:nvPr/>
        </p:nvSpPr>
        <p:spPr>
          <a:xfrm>
            <a:off x="4652813" y="3591141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0</a:t>
            </a:r>
          </a:p>
        </p:txBody>
      </p:sp>
      <p:sp>
        <p:nvSpPr>
          <p:cNvPr id="1487" name="Shape 1487"/>
          <p:cNvSpPr/>
          <p:nvPr/>
        </p:nvSpPr>
        <p:spPr>
          <a:xfrm>
            <a:off x="5099298" y="3591141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1</a:t>
            </a:r>
          </a:p>
        </p:txBody>
      </p:sp>
      <p:sp>
        <p:nvSpPr>
          <p:cNvPr id="1488" name="Shape 1488"/>
          <p:cNvSpPr/>
          <p:nvPr/>
        </p:nvSpPr>
        <p:spPr>
          <a:xfrm>
            <a:off x="5571486" y="3599139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2</a:t>
            </a:r>
          </a:p>
        </p:txBody>
      </p:sp>
      <p:sp>
        <p:nvSpPr>
          <p:cNvPr id="1489" name="Shape 1489"/>
          <p:cNvSpPr/>
          <p:nvPr/>
        </p:nvSpPr>
        <p:spPr>
          <a:xfrm>
            <a:off x="5982610" y="3599139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3</a:t>
            </a:r>
          </a:p>
        </p:txBody>
      </p:sp>
      <p:sp>
        <p:nvSpPr>
          <p:cNvPr id="1490" name="Shape 1490"/>
          <p:cNvSpPr/>
          <p:nvPr/>
        </p:nvSpPr>
        <p:spPr>
          <a:xfrm>
            <a:off x="4634758" y="4181626"/>
            <a:ext cx="1069841" cy="375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CPU’s TLB</a:t>
            </a:r>
          </a:p>
        </p:txBody>
      </p:sp>
      <p:sp>
        <p:nvSpPr>
          <p:cNvPr id="1491" name="Shape 1491"/>
          <p:cNvSpPr/>
          <p:nvPr/>
        </p:nvSpPr>
        <p:spPr>
          <a:xfrm flipH="1">
            <a:off x="4075955" y="2394974"/>
            <a:ext cx="318568" cy="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92" name="Shape 1492"/>
          <p:cNvSpPr/>
          <p:nvPr/>
        </p:nvSpPr>
        <p:spPr>
          <a:xfrm>
            <a:off x="4436812" y="2235797"/>
            <a:ext cx="617153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PTBR</a:t>
            </a:r>
          </a:p>
        </p:txBody>
      </p:sp>
      <p:graphicFrame>
        <p:nvGraphicFramePr>
          <p:cNvPr id="1493" name="Table 1493"/>
          <p:cNvGraphicFramePr/>
          <p:nvPr>
            <p:extLst>
              <p:ext uri="{D42A27DB-BD31-4B8C-83A1-F6EECF244321}">
                <p14:modId xmlns:p14="http://schemas.microsoft.com/office/powerpoint/2010/main" val="3683389011"/>
              </p:ext>
            </p:extLst>
          </p:nvPr>
        </p:nvGraphicFramePr>
        <p:xfrm>
          <a:off x="4541175" y="4565411"/>
          <a:ext cx="1883906" cy="1911670"/>
        </p:xfrm>
        <a:graphic>
          <a:graphicData uri="http://schemas.openxmlformats.org/drawingml/2006/table">
            <a:tbl>
              <a:tblPr firstRow="1"/>
              <a:tblGrid>
                <a:gridCol w="69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59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VPN</a:t>
                      </a:r>
                      <a:endParaRPr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PPN</a:t>
                      </a:r>
                      <a:endParaRPr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586175" y="5220237"/>
            <a:ext cx="184731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66" dirty="0"/>
          </a:p>
        </p:txBody>
      </p:sp>
      <p:sp>
        <p:nvSpPr>
          <p:cNvPr id="39" name="TextBox 38"/>
          <p:cNvSpPr txBox="1"/>
          <p:nvPr/>
        </p:nvSpPr>
        <p:spPr>
          <a:xfrm>
            <a:off x="4634758" y="5178320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43221" y="5472711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83140" y="5168722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83140" y="5474524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34381" y="5168722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4381" y="5493330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4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06E0C6-9548-494C-BA99-EF5B0C9813F2}"/>
              </a:ext>
            </a:extLst>
          </p:cNvPr>
          <p:cNvCxnSpPr>
            <a:cxnSpLocks/>
          </p:cNvCxnSpPr>
          <p:nvPr/>
        </p:nvCxnSpPr>
        <p:spPr>
          <a:xfrm>
            <a:off x="8317444" y="3061984"/>
            <a:ext cx="846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5700B6-7667-FB4F-815E-B58FFC5C0F2A}"/>
              </a:ext>
            </a:extLst>
          </p:cNvPr>
          <p:cNvCxnSpPr>
            <a:cxnSpLocks/>
          </p:cNvCxnSpPr>
          <p:nvPr/>
        </p:nvCxnSpPr>
        <p:spPr>
          <a:xfrm>
            <a:off x="8317444" y="3711224"/>
            <a:ext cx="846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06FF29-EF0F-4E4B-B000-3ADFF3B54D47}"/>
              </a:ext>
            </a:extLst>
          </p:cNvPr>
          <p:cNvCxnSpPr>
            <a:cxnSpLocks/>
          </p:cNvCxnSpPr>
          <p:nvPr/>
        </p:nvCxnSpPr>
        <p:spPr>
          <a:xfrm>
            <a:off x="8317444" y="4272218"/>
            <a:ext cx="846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046230-5601-994A-80D9-E5682CF2FD15}"/>
              </a:ext>
            </a:extLst>
          </p:cNvPr>
          <p:cNvCxnSpPr>
            <a:cxnSpLocks/>
          </p:cNvCxnSpPr>
          <p:nvPr/>
        </p:nvCxnSpPr>
        <p:spPr>
          <a:xfrm>
            <a:off x="8317444" y="5744192"/>
            <a:ext cx="846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" grpId="0" uiExpand="1" build="p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70" dirty="0"/>
              <a:t>Performance Of TLB?</a:t>
            </a:r>
            <a:endParaRPr sz="4570" dirty="0"/>
          </a:p>
        </p:txBody>
      </p:sp>
      <p:sp>
        <p:nvSpPr>
          <p:cNvPr id="1496" name="Shape 1496"/>
          <p:cNvSpPr>
            <a:spLocks noGrp="1"/>
          </p:cNvSpPr>
          <p:nvPr>
            <p:ph type="body" idx="4294967295"/>
          </p:nvPr>
        </p:nvSpPr>
        <p:spPr>
          <a:xfrm>
            <a:off x="1028700" y="1280846"/>
            <a:ext cx="3887763" cy="171673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1969" dirty="0"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1969" dirty="0"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969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a[i]</a:t>
            </a: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969" dirty="0"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497" name="Shape 1497"/>
          <p:cNvSpPr/>
          <p:nvPr/>
        </p:nvSpPr>
        <p:spPr>
          <a:xfrm>
            <a:off x="598013" y="2895966"/>
            <a:ext cx="6234587" cy="376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miss rate of TLB for data: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 TLB misses / # TLB lookups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 TLB lookups?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= number of accesses to a = 2048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 TLB misses?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= number of unique pages accessed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= 2048 / (elements of ‘a’ per 4K page)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= 2K / (4K /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(int)) = 2K / 1K =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762F7-8F9D-2EB9-0784-A3DD77143169}"/>
              </a:ext>
            </a:extLst>
          </p:cNvPr>
          <p:cNvSpPr txBox="1"/>
          <p:nvPr/>
        </p:nvSpPr>
        <p:spPr>
          <a:xfrm>
            <a:off x="6197600" y="1566417"/>
            <a:ext cx="5561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Miss rate?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2/2048 = 0.1%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Hit rate? (1 – miss rate)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99.9%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Would hit rate get better or worse with smaller pages?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Worse</a:t>
            </a:r>
            <a:endParaRPr lang="en-US" sz="2400" dirty="0">
              <a:latin typeface="Helvetica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/>
              <a:t>The Mapping</a:t>
            </a:r>
          </a:p>
        </p:txBody>
      </p:sp>
      <p:sp>
        <p:nvSpPr>
          <p:cNvPr id="904" name="Shape 904"/>
          <p:cNvSpPr/>
          <p:nvPr/>
        </p:nvSpPr>
        <p:spPr>
          <a:xfrm>
            <a:off x="1841687" y="2574788"/>
            <a:ext cx="1043936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 Mem</a:t>
            </a:r>
          </a:p>
        </p:txBody>
      </p:sp>
      <p:sp>
        <p:nvSpPr>
          <p:cNvPr id="905" name="Shape 905"/>
          <p:cNvSpPr/>
          <p:nvPr/>
        </p:nvSpPr>
        <p:spPr>
          <a:xfrm>
            <a:off x="1660932" y="3994608"/>
            <a:ext cx="1224691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 Mem</a:t>
            </a:r>
          </a:p>
        </p:txBody>
      </p:sp>
      <p:sp>
        <p:nvSpPr>
          <p:cNvPr id="906" name="Shape 906"/>
          <p:cNvSpPr/>
          <p:nvPr/>
        </p:nvSpPr>
        <p:spPr>
          <a:xfrm>
            <a:off x="3384879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07" name="Shape 907"/>
          <p:cNvSpPr/>
          <p:nvPr/>
        </p:nvSpPr>
        <p:spPr>
          <a:xfrm>
            <a:off x="3831363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08" name="Shape 908"/>
          <p:cNvSpPr/>
          <p:nvPr/>
        </p:nvSpPr>
        <p:spPr>
          <a:xfrm>
            <a:off x="4277848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09" name="Shape 909"/>
          <p:cNvSpPr/>
          <p:nvPr/>
        </p:nvSpPr>
        <p:spPr>
          <a:xfrm>
            <a:off x="4724332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0" name="Shape 910"/>
          <p:cNvSpPr/>
          <p:nvPr/>
        </p:nvSpPr>
        <p:spPr>
          <a:xfrm>
            <a:off x="5885191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1" name="Shape 911"/>
          <p:cNvSpPr/>
          <p:nvPr/>
        </p:nvSpPr>
        <p:spPr>
          <a:xfrm>
            <a:off x="6331676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2" name="Shape 912"/>
          <p:cNvSpPr/>
          <p:nvPr/>
        </p:nvSpPr>
        <p:spPr>
          <a:xfrm>
            <a:off x="6778160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3" name="Shape 913"/>
          <p:cNvSpPr/>
          <p:nvPr/>
        </p:nvSpPr>
        <p:spPr>
          <a:xfrm>
            <a:off x="7224645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4" name="Shape 914"/>
          <p:cNvSpPr/>
          <p:nvPr/>
        </p:nvSpPr>
        <p:spPr>
          <a:xfrm>
            <a:off x="8385504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5" name="Shape 915"/>
          <p:cNvSpPr/>
          <p:nvPr/>
        </p:nvSpPr>
        <p:spPr>
          <a:xfrm>
            <a:off x="8831988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6" name="Shape 916"/>
          <p:cNvSpPr/>
          <p:nvPr/>
        </p:nvSpPr>
        <p:spPr>
          <a:xfrm>
            <a:off x="9278473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7" name="Shape 917"/>
          <p:cNvSpPr/>
          <p:nvPr/>
        </p:nvSpPr>
        <p:spPr>
          <a:xfrm>
            <a:off x="9724957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8" name="Shape 918"/>
          <p:cNvSpPr/>
          <p:nvPr/>
        </p:nvSpPr>
        <p:spPr>
          <a:xfrm>
            <a:off x="4237258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9" name="Shape 919"/>
          <p:cNvSpPr/>
          <p:nvPr/>
        </p:nvSpPr>
        <p:spPr>
          <a:xfrm>
            <a:off x="5227642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0" name="Shape 920"/>
          <p:cNvSpPr/>
          <p:nvPr/>
        </p:nvSpPr>
        <p:spPr>
          <a:xfrm>
            <a:off x="8693984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1" name="Shape 921"/>
          <p:cNvSpPr/>
          <p:nvPr/>
        </p:nvSpPr>
        <p:spPr>
          <a:xfrm>
            <a:off x="7208409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2" name="Shape 922"/>
          <p:cNvSpPr/>
          <p:nvPr/>
        </p:nvSpPr>
        <p:spPr>
          <a:xfrm>
            <a:off x="3742066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3" name="Shape 923"/>
          <p:cNvSpPr/>
          <p:nvPr/>
        </p:nvSpPr>
        <p:spPr>
          <a:xfrm>
            <a:off x="4732450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4" name="Shape 924"/>
          <p:cNvSpPr/>
          <p:nvPr/>
        </p:nvSpPr>
        <p:spPr>
          <a:xfrm>
            <a:off x="5722834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5" name="Shape 925"/>
          <p:cNvSpPr/>
          <p:nvPr/>
        </p:nvSpPr>
        <p:spPr>
          <a:xfrm>
            <a:off x="6713217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6" name="Shape 926"/>
          <p:cNvSpPr/>
          <p:nvPr/>
        </p:nvSpPr>
        <p:spPr>
          <a:xfrm>
            <a:off x="6218025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7" name="Shape 927"/>
          <p:cNvSpPr/>
          <p:nvPr/>
        </p:nvSpPr>
        <p:spPr>
          <a:xfrm>
            <a:off x="7703601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8" name="Shape 928"/>
          <p:cNvSpPr/>
          <p:nvPr/>
        </p:nvSpPr>
        <p:spPr>
          <a:xfrm>
            <a:off x="8198792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9" name="Shape 929"/>
          <p:cNvSpPr/>
          <p:nvPr/>
        </p:nvSpPr>
        <p:spPr>
          <a:xfrm>
            <a:off x="9189176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0" name="Shape 930"/>
          <p:cNvSpPr/>
          <p:nvPr/>
        </p:nvSpPr>
        <p:spPr>
          <a:xfrm>
            <a:off x="3607412" y="3001886"/>
            <a:ext cx="1795806" cy="93916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1" name="Shape 931"/>
          <p:cNvSpPr/>
          <p:nvPr/>
        </p:nvSpPr>
        <p:spPr>
          <a:xfrm>
            <a:off x="4053897" y="3001886"/>
            <a:ext cx="449899" cy="93621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2" name="Shape 932"/>
          <p:cNvSpPr/>
          <p:nvPr/>
        </p:nvSpPr>
        <p:spPr>
          <a:xfrm>
            <a:off x="4500381" y="3001886"/>
            <a:ext cx="2901416" cy="919797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3" name="Shape 933"/>
          <p:cNvSpPr/>
          <p:nvPr/>
        </p:nvSpPr>
        <p:spPr>
          <a:xfrm>
            <a:off x="4946866" y="3001886"/>
            <a:ext cx="3987821" cy="906899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4" name="Shape 934"/>
          <p:cNvSpPr/>
          <p:nvPr/>
        </p:nvSpPr>
        <p:spPr>
          <a:xfrm flipH="1">
            <a:off x="4052521" y="3001885"/>
            <a:ext cx="2055205" cy="941780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5" name="Shape 935"/>
          <p:cNvSpPr/>
          <p:nvPr/>
        </p:nvSpPr>
        <p:spPr>
          <a:xfrm flipH="1">
            <a:off x="6040971" y="3001885"/>
            <a:ext cx="513239" cy="940102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6" name="Shape 936"/>
          <p:cNvSpPr/>
          <p:nvPr/>
        </p:nvSpPr>
        <p:spPr>
          <a:xfrm flipH="1">
            <a:off x="4945290" y="3001886"/>
            <a:ext cx="2055404" cy="943753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7" name="Shape 937"/>
          <p:cNvSpPr/>
          <p:nvPr/>
        </p:nvSpPr>
        <p:spPr>
          <a:xfrm flipH="1">
            <a:off x="6991704" y="3001885"/>
            <a:ext cx="455475" cy="939574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8" name="Shape 938"/>
          <p:cNvSpPr/>
          <p:nvPr/>
        </p:nvSpPr>
        <p:spPr>
          <a:xfrm flipH="1">
            <a:off x="7950180" y="3001886"/>
            <a:ext cx="657859" cy="939991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9" name="Shape 939"/>
          <p:cNvSpPr/>
          <p:nvPr/>
        </p:nvSpPr>
        <p:spPr>
          <a:xfrm flipH="1">
            <a:off x="6554522" y="3001886"/>
            <a:ext cx="2500000" cy="925391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40" name="Shape 940"/>
          <p:cNvSpPr/>
          <p:nvPr/>
        </p:nvSpPr>
        <p:spPr>
          <a:xfrm flipH="1">
            <a:off x="8550111" y="3003502"/>
            <a:ext cx="939537" cy="939537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41" name="Shape 941"/>
          <p:cNvSpPr/>
          <p:nvPr/>
        </p:nvSpPr>
        <p:spPr>
          <a:xfrm flipH="1">
            <a:off x="9465003" y="3003502"/>
            <a:ext cx="471129" cy="935175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42" name="Shape 942"/>
          <p:cNvSpPr/>
          <p:nvPr/>
        </p:nvSpPr>
        <p:spPr>
          <a:xfrm>
            <a:off x="6547834" y="2028537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P2</a:t>
            </a:r>
          </a:p>
        </p:txBody>
      </p:sp>
      <p:sp>
        <p:nvSpPr>
          <p:cNvPr id="943" name="Shape 943"/>
          <p:cNvSpPr/>
          <p:nvPr/>
        </p:nvSpPr>
        <p:spPr>
          <a:xfrm>
            <a:off x="9053000" y="2027770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P3</a:t>
            </a:r>
          </a:p>
        </p:txBody>
      </p:sp>
      <p:sp>
        <p:nvSpPr>
          <p:cNvPr id="944" name="Shape 944"/>
          <p:cNvSpPr/>
          <p:nvPr/>
        </p:nvSpPr>
        <p:spPr>
          <a:xfrm>
            <a:off x="3382301" y="2017230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45" name="Shape 945"/>
          <p:cNvSpPr/>
          <p:nvPr/>
        </p:nvSpPr>
        <p:spPr>
          <a:xfrm flipV="1">
            <a:off x="5230746" y="4419316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5" name="Shape 899"/>
          <p:cNvSpPr/>
          <p:nvPr/>
        </p:nvSpPr>
        <p:spPr>
          <a:xfrm>
            <a:off x="4044351" y="2028537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P1</a:t>
            </a:r>
          </a:p>
        </p:txBody>
      </p:sp>
      <p:sp>
        <p:nvSpPr>
          <p:cNvPr id="46" name="Shape 988"/>
          <p:cNvSpPr/>
          <p:nvPr/>
        </p:nvSpPr>
        <p:spPr>
          <a:xfrm>
            <a:off x="3650191" y="2017230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7" name="Shape 989"/>
          <p:cNvSpPr/>
          <p:nvPr/>
        </p:nvSpPr>
        <p:spPr>
          <a:xfrm flipV="1">
            <a:off x="5498636" y="4419316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8" name="Shape 1032"/>
          <p:cNvSpPr/>
          <p:nvPr/>
        </p:nvSpPr>
        <p:spPr>
          <a:xfrm>
            <a:off x="3918082" y="2017230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9" name="Shape 1033"/>
          <p:cNvSpPr/>
          <p:nvPr/>
        </p:nvSpPr>
        <p:spPr>
          <a:xfrm flipV="1">
            <a:off x="4337777" y="4419316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" grpId="0" animBg="1"/>
      <p:bldP spid="944" grpId="1" animBg="1"/>
      <p:bldP spid="945" grpId="0" animBg="1"/>
      <p:bldP spid="9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70" dirty="0"/>
              <a:t>TLB </a:t>
            </a:r>
            <a:r>
              <a:rPr lang="en-US" sz="4570" dirty="0">
                <a:solidFill>
                  <a:srgbClr val="FFFFFF"/>
                </a:solidFill>
              </a:rPr>
              <a:t>Performance</a:t>
            </a:r>
            <a:endParaRPr lang="en-US" sz="457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508" y="1828802"/>
            <a:ext cx="8680359" cy="4297363"/>
          </a:xfrm>
        </p:spPr>
        <p:txBody>
          <a:bodyPr/>
          <a:lstStyle/>
          <a:p>
            <a:pPr>
              <a:buNone/>
            </a:pPr>
            <a:r>
              <a:rPr lang="en-US" dirty="0"/>
              <a:t>How can system improve TLB performance (hit rate) given fixed number of TLB entries?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Increase page size </a:t>
            </a:r>
          </a:p>
          <a:p>
            <a:pPr lvl="1">
              <a:buNone/>
            </a:pPr>
            <a:r>
              <a:rPr lang="en-US" dirty="0"/>
              <a:t>Fewer unique page translations needed to access same amount of memory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TLB “reach” in terms of physical memory size:</a:t>
            </a:r>
          </a:p>
          <a:p>
            <a:pPr lvl="1">
              <a:buNone/>
            </a:pPr>
            <a:r>
              <a:rPr lang="en-US" dirty="0"/>
              <a:t>Number of TLB entries * Page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56412-05B0-97BE-62A6-9A6DC7063CFC}"/>
              </a:ext>
            </a:extLst>
          </p:cNvPr>
          <p:cNvSpPr txBox="1"/>
          <p:nvPr/>
        </p:nvSpPr>
        <p:spPr>
          <a:xfrm>
            <a:off x="941767" y="5908100"/>
            <a:ext cx="956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“Huge pages” used in many real systems…</a:t>
            </a:r>
          </a:p>
        </p:txBody>
      </p:sp>
    </p:spTree>
    <p:extLst>
      <p:ext uri="{BB962C8B-B14F-4D97-AF65-F5344CB8AC3E}">
        <p14:creationId xmlns:p14="http://schemas.microsoft.com/office/powerpoint/2010/main" val="214741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/>
              <a:t>TLB </a:t>
            </a:r>
            <a:r>
              <a:rPr lang="en-US" sz="4570" dirty="0"/>
              <a:t>Performance with </a:t>
            </a:r>
            <a:r>
              <a:rPr sz="4570" dirty="0"/>
              <a:t>Workloads</a:t>
            </a:r>
          </a:p>
        </p:txBody>
      </p:sp>
      <p:sp>
        <p:nvSpPr>
          <p:cNvPr id="1538" name="Shape 1538"/>
          <p:cNvSpPr>
            <a:spLocks noGrp="1"/>
          </p:cNvSpPr>
          <p:nvPr>
            <p:ph type="body" idx="4294967295"/>
          </p:nvPr>
        </p:nvSpPr>
        <p:spPr>
          <a:xfrm>
            <a:off x="1524000" y="1935585"/>
            <a:ext cx="8843740" cy="2577331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Sequential array accesses almost always hit in TLB</a:t>
            </a:r>
            <a:endParaRPr lang="en-US" sz="2672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Very fast</a:t>
            </a:r>
            <a:r>
              <a:rPr sz="2461" dirty="0">
                <a:solidFill>
                  <a:srgbClr val="333333"/>
                </a:solidFill>
              </a:rPr>
              <a:t>!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What </a:t>
            </a:r>
            <a:r>
              <a:rPr lang="en-US" sz="2672" dirty="0">
                <a:solidFill>
                  <a:srgbClr val="333333"/>
                </a:solidFill>
              </a:rPr>
              <a:t>access </a:t>
            </a:r>
            <a:r>
              <a:rPr sz="2672" dirty="0">
                <a:solidFill>
                  <a:srgbClr val="333333"/>
                </a:solidFill>
              </a:rPr>
              <a:t>pattern </a:t>
            </a:r>
            <a:r>
              <a:rPr lang="en-US" sz="2672" dirty="0">
                <a:solidFill>
                  <a:srgbClr val="333333"/>
                </a:solidFill>
              </a:rPr>
              <a:t>will</a:t>
            </a:r>
            <a:r>
              <a:rPr sz="2672" dirty="0">
                <a:solidFill>
                  <a:srgbClr val="333333"/>
                </a:solidFill>
              </a:rPr>
              <a:t> be slow?</a:t>
            </a:r>
            <a:endParaRPr lang="en-US" sz="2672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H</a:t>
            </a:r>
            <a:r>
              <a:rPr sz="2461" dirty="0">
                <a:solidFill>
                  <a:srgbClr val="333333"/>
                </a:solidFill>
              </a:rPr>
              <a:t>ighly random, with no repeat accesses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>
                <a:solidFill>
                  <a:schemeClr val="tx1"/>
                </a:solidFill>
              </a:rPr>
              <a:t>Workload </a:t>
            </a:r>
            <a:r>
              <a:rPr lang="en-US" sz="4570" dirty="0">
                <a:solidFill>
                  <a:schemeClr val="tx1"/>
                </a:solidFill>
              </a:rPr>
              <a:t>Access Patterns</a:t>
            </a:r>
            <a:endParaRPr sz="4570" dirty="0">
              <a:solidFill>
                <a:schemeClr val="tx1"/>
              </a:solidFill>
            </a:endParaRPr>
          </a:p>
        </p:txBody>
      </p:sp>
      <p:sp>
        <p:nvSpPr>
          <p:cNvPr id="1541" name="Shape 1541"/>
          <p:cNvSpPr>
            <a:spLocks noGrp="1"/>
          </p:cNvSpPr>
          <p:nvPr>
            <p:ph type="body" idx="4294967295"/>
          </p:nvPr>
        </p:nvSpPr>
        <p:spPr>
          <a:xfrm>
            <a:off x="1524000" y="1839516"/>
            <a:ext cx="3804047" cy="17256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int sum = 0</a:t>
            </a:r>
            <a:r>
              <a:rPr lang="en-US"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2" name="Shape 1542"/>
          <p:cNvSpPr/>
          <p:nvPr/>
        </p:nvSpPr>
        <p:spPr>
          <a:xfrm>
            <a:off x="6608331" y="1839503"/>
            <a:ext cx="3804257" cy="265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defTabSz="398407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898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}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898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3" name="Shape 1543"/>
          <p:cNvSpPr/>
          <p:nvPr/>
        </p:nvSpPr>
        <p:spPr>
          <a:xfrm>
            <a:off x="2995460" y="1486443"/>
            <a:ext cx="1247838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Workload A</a:t>
            </a:r>
          </a:p>
        </p:txBody>
      </p:sp>
      <p:sp>
        <p:nvSpPr>
          <p:cNvPr id="1544" name="Shape 1544"/>
          <p:cNvSpPr/>
          <p:nvPr/>
        </p:nvSpPr>
        <p:spPr>
          <a:xfrm>
            <a:off x="7741718" y="1518905"/>
            <a:ext cx="1260598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Workload B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>
                <a:solidFill>
                  <a:schemeClr val="tx1"/>
                </a:solidFill>
              </a:rPr>
              <a:t>Workload </a:t>
            </a:r>
            <a:br>
              <a:rPr lang="en-US" sz="4570" dirty="0">
                <a:solidFill>
                  <a:schemeClr val="tx1"/>
                </a:solidFill>
              </a:rPr>
            </a:br>
            <a:r>
              <a:rPr lang="en-US" sz="4570" dirty="0">
                <a:solidFill>
                  <a:schemeClr val="tx1"/>
                </a:solidFill>
              </a:rPr>
              <a:t>Access Patterns</a:t>
            </a:r>
            <a:endParaRPr sz="4570" dirty="0">
              <a:solidFill>
                <a:schemeClr val="tx1"/>
              </a:solidFill>
            </a:endParaRPr>
          </a:p>
        </p:txBody>
      </p:sp>
      <p:sp>
        <p:nvSpPr>
          <p:cNvPr id="1541" name="Shape 1541"/>
          <p:cNvSpPr>
            <a:spLocks noGrp="1"/>
          </p:cNvSpPr>
          <p:nvPr>
            <p:ph type="body" idx="4294967295"/>
          </p:nvPr>
        </p:nvSpPr>
        <p:spPr>
          <a:xfrm>
            <a:off x="1218042" y="2649742"/>
            <a:ext cx="3804047" cy="17256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int sum = 0</a:t>
            </a:r>
            <a:r>
              <a:rPr lang="en-US"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3" name="Shape 1543"/>
          <p:cNvSpPr/>
          <p:nvPr/>
        </p:nvSpPr>
        <p:spPr>
          <a:xfrm>
            <a:off x="2689502" y="2305357"/>
            <a:ext cx="1171984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Workload A</a:t>
            </a:r>
          </a:p>
        </p:txBody>
      </p:sp>
      <p:sp>
        <p:nvSpPr>
          <p:cNvPr id="7" name="Shape 1546">
            <a:extLst>
              <a:ext uri="{FF2B5EF4-FFF2-40B4-BE49-F238E27FC236}">
                <a16:creationId xmlns:a16="http://schemas.microsoft.com/office/drawing/2014/main" id="{118D7042-6218-2D4B-A3D2-914C285912C8}"/>
              </a:ext>
            </a:extLst>
          </p:cNvPr>
          <p:cNvSpPr/>
          <p:nvPr/>
        </p:nvSpPr>
        <p:spPr>
          <a:xfrm>
            <a:off x="6136704" y="6330621"/>
            <a:ext cx="3429859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" name="Shape 1547">
            <a:extLst>
              <a:ext uri="{FF2B5EF4-FFF2-40B4-BE49-F238E27FC236}">
                <a16:creationId xmlns:a16="http://schemas.microsoft.com/office/drawing/2014/main" id="{34877C73-86BD-D84A-B34A-23C803429551}"/>
              </a:ext>
            </a:extLst>
          </p:cNvPr>
          <p:cNvSpPr/>
          <p:nvPr/>
        </p:nvSpPr>
        <p:spPr>
          <a:xfrm flipV="1">
            <a:off x="6136704" y="2827138"/>
            <a:ext cx="1" cy="3503482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" name="Shape 1548">
            <a:extLst>
              <a:ext uri="{FF2B5EF4-FFF2-40B4-BE49-F238E27FC236}">
                <a16:creationId xmlns:a16="http://schemas.microsoft.com/office/drawing/2014/main" id="{F74FA07F-598F-8049-819F-2549D21FA8EB}"/>
              </a:ext>
            </a:extLst>
          </p:cNvPr>
          <p:cNvSpPr/>
          <p:nvPr/>
        </p:nvSpPr>
        <p:spPr>
          <a:xfrm>
            <a:off x="7611561" y="6386901"/>
            <a:ext cx="479294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0" name="Shape 1549">
            <a:extLst>
              <a:ext uri="{FF2B5EF4-FFF2-40B4-BE49-F238E27FC236}">
                <a16:creationId xmlns:a16="http://schemas.microsoft.com/office/drawing/2014/main" id="{589DB74B-10ED-8849-A353-6FE6FF56139B}"/>
              </a:ext>
            </a:extLst>
          </p:cNvPr>
          <p:cNvSpPr/>
          <p:nvPr/>
        </p:nvSpPr>
        <p:spPr>
          <a:xfrm rot="16200513">
            <a:off x="5416543" y="4413003"/>
            <a:ext cx="839971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11" name="Shape 1550">
            <a:extLst>
              <a:ext uri="{FF2B5EF4-FFF2-40B4-BE49-F238E27FC236}">
                <a16:creationId xmlns:a16="http://schemas.microsoft.com/office/drawing/2014/main" id="{AD53FF3D-4D8B-5C44-BACD-F2383A81D005}"/>
              </a:ext>
            </a:extLst>
          </p:cNvPr>
          <p:cNvSpPr/>
          <p:nvPr/>
        </p:nvSpPr>
        <p:spPr>
          <a:xfrm>
            <a:off x="6903175" y="2368541"/>
            <a:ext cx="2062356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Sequential Accesses</a:t>
            </a:r>
            <a:endParaRPr sz="16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1551">
            <a:extLst>
              <a:ext uri="{FF2B5EF4-FFF2-40B4-BE49-F238E27FC236}">
                <a16:creationId xmlns:a16="http://schemas.microsoft.com/office/drawing/2014/main" id="{2F04ED78-43D0-4C4A-A100-154E6EC37026}"/>
              </a:ext>
            </a:extLst>
          </p:cNvPr>
          <p:cNvSpPr/>
          <p:nvPr/>
        </p:nvSpPr>
        <p:spPr>
          <a:xfrm>
            <a:off x="6333482" y="5792983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3" name="Shape 1552">
            <a:extLst>
              <a:ext uri="{FF2B5EF4-FFF2-40B4-BE49-F238E27FC236}">
                <a16:creationId xmlns:a16="http://schemas.microsoft.com/office/drawing/2014/main" id="{1E917088-CBC6-0145-9C3F-E772CAB3F968}"/>
              </a:ext>
            </a:extLst>
          </p:cNvPr>
          <p:cNvSpPr/>
          <p:nvPr/>
        </p:nvSpPr>
        <p:spPr>
          <a:xfrm>
            <a:off x="6658623" y="5484060"/>
            <a:ext cx="319654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" name="Shape 1553">
            <a:extLst>
              <a:ext uri="{FF2B5EF4-FFF2-40B4-BE49-F238E27FC236}">
                <a16:creationId xmlns:a16="http://schemas.microsoft.com/office/drawing/2014/main" id="{C46263CD-C619-6348-99D2-349B92AB083D}"/>
              </a:ext>
            </a:extLst>
          </p:cNvPr>
          <p:cNvSpPr/>
          <p:nvPr/>
        </p:nvSpPr>
        <p:spPr>
          <a:xfrm>
            <a:off x="6985350" y="5150044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" name="Shape 1554">
            <a:extLst>
              <a:ext uri="{FF2B5EF4-FFF2-40B4-BE49-F238E27FC236}">
                <a16:creationId xmlns:a16="http://schemas.microsoft.com/office/drawing/2014/main" id="{C4BBCAD6-28A0-E541-A3C1-0B83BCEEE697}"/>
              </a:ext>
            </a:extLst>
          </p:cNvPr>
          <p:cNvSpPr/>
          <p:nvPr/>
        </p:nvSpPr>
        <p:spPr>
          <a:xfrm>
            <a:off x="7310491" y="4841124"/>
            <a:ext cx="319654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" name="Shape 1555">
            <a:extLst>
              <a:ext uri="{FF2B5EF4-FFF2-40B4-BE49-F238E27FC236}">
                <a16:creationId xmlns:a16="http://schemas.microsoft.com/office/drawing/2014/main" id="{8590F3C1-4A38-5843-9C49-07FE6D6702B8}"/>
              </a:ext>
            </a:extLst>
          </p:cNvPr>
          <p:cNvSpPr/>
          <p:nvPr/>
        </p:nvSpPr>
        <p:spPr>
          <a:xfrm>
            <a:off x="8176336" y="3989852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" name="Shape 1556">
            <a:extLst>
              <a:ext uri="{FF2B5EF4-FFF2-40B4-BE49-F238E27FC236}">
                <a16:creationId xmlns:a16="http://schemas.microsoft.com/office/drawing/2014/main" id="{D10FF546-0CCD-A142-B1CD-5157E4C63274}"/>
              </a:ext>
            </a:extLst>
          </p:cNvPr>
          <p:cNvSpPr/>
          <p:nvPr/>
        </p:nvSpPr>
        <p:spPr>
          <a:xfrm>
            <a:off x="8501477" y="3680931"/>
            <a:ext cx="319655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8" name="Shape 1557">
            <a:extLst>
              <a:ext uri="{FF2B5EF4-FFF2-40B4-BE49-F238E27FC236}">
                <a16:creationId xmlns:a16="http://schemas.microsoft.com/office/drawing/2014/main" id="{FF6D9507-6B94-A44D-94F8-872A01AB8B47}"/>
              </a:ext>
            </a:extLst>
          </p:cNvPr>
          <p:cNvSpPr/>
          <p:nvPr/>
        </p:nvSpPr>
        <p:spPr>
          <a:xfrm>
            <a:off x="8828203" y="3346915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" name="Shape 1558">
            <a:extLst>
              <a:ext uri="{FF2B5EF4-FFF2-40B4-BE49-F238E27FC236}">
                <a16:creationId xmlns:a16="http://schemas.microsoft.com/office/drawing/2014/main" id="{7DD13BA3-2B2B-EA49-A4C8-E8CBC6461336}"/>
              </a:ext>
            </a:extLst>
          </p:cNvPr>
          <p:cNvSpPr/>
          <p:nvPr/>
        </p:nvSpPr>
        <p:spPr>
          <a:xfrm>
            <a:off x="9153343" y="3037993"/>
            <a:ext cx="319655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" name="Shape 1572">
            <a:extLst>
              <a:ext uri="{FF2B5EF4-FFF2-40B4-BE49-F238E27FC236}">
                <a16:creationId xmlns:a16="http://schemas.microsoft.com/office/drawing/2014/main" id="{45706827-DDFE-6A4E-89E5-D57CBC655D83}"/>
              </a:ext>
            </a:extLst>
          </p:cNvPr>
          <p:cNvSpPr/>
          <p:nvPr/>
        </p:nvSpPr>
        <p:spPr>
          <a:xfrm>
            <a:off x="7795462" y="4375404"/>
            <a:ext cx="18434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…</a:t>
            </a:r>
          </a:p>
        </p:txBody>
      </p:sp>
      <p:sp>
        <p:nvSpPr>
          <p:cNvPr id="21" name="Shape 1631">
            <a:extLst>
              <a:ext uri="{FF2B5EF4-FFF2-40B4-BE49-F238E27FC236}">
                <a16:creationId xmlns:a16="http://schemas.microsoft.com/office/drawing/2014/main" id="{1EA373F0-C25C-F14F-BA51-F981B5A60623}"/>
              </a:ext>
            </a:extLst>
          </p:cNvPr>
          <p:cNvSpPr/>
          <p:nvPr/>
        </p:nvSpPr>
        <p:spPr>
          <a:xfrm>
            <a:off x="7154834" y="1914145"/>
            <a:ext cx="1522850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/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210735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/>
          <p:nvPr/>
        </p:nvSpPr>
        <p:spPr>
          <a:xfrm>
            <a:off x="6681940" y="6171479"/>
            <a:ext cx="3429859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0" name="Shape 1560"/>
          <p:cNvSpPr/>
          <p:nvPr/>
        </p:nvSpPr>
        <p:spPr>
          <a:xfrm flipV="1">
            <a:off x="6681940" y="2667996"/>
            <a:ext cx="1" cy="3503482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1" name="Shape 1561"/>
          <p:cNvSpPr/>
          <p:nvPr/>
        </p:nvSpPr>
        <p:spPr>
          <a:xfrm>
            <a:off x="8156797" y="6227758"/>
            <a:ext cx="479294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562" name="Shape 1562"/>
          <p:cNvSpPr/>
          <p:nvPr/>
        </p:nvSpPr>
        <p:spPr>
          <a:xfrm rot="16200513">
            <a:off x="5961779" y="4253861"/>
            <a:ext cx="839971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1563" name="Shape 1563"/>
          <p:cNvSpPr/>
          <p:nvPr/>
        </p:nvSpPr>
        <p:spPr>
          <a:xfrm>
            <a:off x="7073646" y="2209399"/>
            <a:ext cx="2852636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Repeated Random Accesses</a:t>
            </a:r>
            <a:endParaRPr sz="16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4" name="Shape 1564"/>
          <p:cNvSpPr/>
          <p:nvPr/>
        </p:nvSpPr>
        <p:spPr>
          <a:xfrm>
            <a:off x="6878719" y="3490715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5" name="Shape 1565"/>
          <p:cNvSpPr/>
          <p:nvPr/>
        </p:nvSpPr>
        <p:spPr>
          <a:xfrm>
            <a:off x="7203859" y="5503512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6" name="Shape 1566"/>
          <p:cNvSpPr/>
          <p:nvPr/>
        </p:nvSpPr>
        <p:spPr>
          <a:xfrm>
            <a:off x="7530585" y="4455121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7" name="Shape 1567"/>
          <p:cNvSpPr/>
          <p:nvPr/>
        </p:nvSpPr>
        <p:spPr>
          <a:xfrm>
            <a:off x="7855726" y="2806746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8" name="Shape 1568"/>
          <p:cNvSpPr/>
          <p:nvPr/>
        </p:nvSpPr>
        <p:spPr>
          <a:xfrm>
            <a:off x="8932546" y="3490715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9" name="Shape 1569"/>
          <p:cNvSpPr/>
          <p:nvPr/>
        </p:nvSpPr>
        <p:spPr>
          <a:xfrm>
            <a:off x="9257687" y="5503512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70" name="Shape 1570"/>
          <p:cNvSpPr/>
          <p:nvPr/>
        </p:nvSpPr>
        <p:spPr>
          <a:xfrm>
            <a:off x="9584413" y="4455121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71" name="Shape 1571"/>
          <p:cNvSpPr/>
          <p:nvPr/>
        </p:nvSpPr>
        <p:spPr>
          <a:xfrm>
            <a:off x="9909554" y="2806746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73" name="Shape 1573"/>
          <p:cNvSpPr/>
          <p:nvPr/>
        </p:nvSpPr>
        <p:spPr>
          <a:xfrm>
            <a:off x="8490584" y="4216262"/>
            <a:ext cx="18434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…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570" dirty="0"/>
              <a:t>Workload </a:t>
            </a:r>
            <a:br>
              <a:rPr lang="en-US" sz="4570" dirty="0"/>
            </a:br>
            <a:r>
              <a:rPr lang="en-US" sz="4570" dirty="0"/>
              <a:t>Access Patterns</a:t>
            </a:r>
          </a:p>
        </p:txBody>
      </p:sp>
      <p:sp>
        <p:nvSpPr>
          <p:cNvPr id="32" name="Shape 1632"/>
          <p:cNvSpPr/>
          <p:nvPr/>
        </p:nvSpPr>
        <p:spPr>
          <a:xfrm>
            <a:off x="7512787" y="1755002"/>
            <a:ext cx="1750540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/>
              <a:t>Temporal Locality</a:t>
            </a:r>
          </a:p>
        </p:txBody>
      </p:sp>
      <p:sp>
        <p:nvSpPr>
          <p:cNvPr id="33" name="Shape 1542">
            <a:extLst>
              <a:ext uri="{FF2B5EF4-FFF2-40B4-BE49-F238E27FC236}">
                <a16:creationId xmlns:a16="http://schemas.microsoft.com/office/drawing/2014/main" id="{FC7DA499-A007-C046-BADF-B92F5B66A189}"/>
              </a:ext>
            </a:extLst>
          </p:cNvPr>
          <p:cNvSpPr/>
          <p:nvPr/>
        </p:nvSpPr>
        <p:spPr>
          <a:xfrm>
            <a:off x="1694597" y="2572531"/>
            <a:ext cx="3804257" cy="265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defTabSz="398407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898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}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898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34" name="Shape 1544">
            <a:extLst>
              <a:ext uri="{FF2B5EF4-FFF2-40B4-BE49-F238E27FC236}">
                <a16:creationId xmlns:a16="http://schemas.microsoft.com/office/drawing/2014/main" id="{89938E30-81F1-8D4C-85A6-BF0B525245FD}"/>
              </a:ext>
            </a:extLst>
          </p:cNvPr>
          <p:cNvSpPr/>
          <p:nvPr/>
        </p:nvSpPr>
        <p:spPr>
          <a:xfrm>
            <a:off x="2182881" y="2086756"/>
            <a:ext cx="1183911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Workload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4" grpId="0" animBg="1"/>
      <p:bldP spid="1565" grpId="0" animBg="1"/>
      <p:bldP spid="1566" grpId="0" animBg="1"/>
      <p:bldP spid="1567" grpId="0" animBg="1"/>
      <p:bldP spid="1568" grpId="0" animBg="1"/>
      <p:bldP spid="1569" grpId="0" animBg="1"/>
      <p:bldP spid="1570" grpId="0" animBg="1"/>
      <p:bldP spid="157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Shape 16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Workload Locality</a:t>
            </a:r>
          </a:p>
        </p:txBody>
      </p:sp>
      <p:sp>
        <p:nvSpPr>
          <p:cNvPr id="1638" name="Shape 1638"/>
          <p:cNvSpPr>
            <a:spLocks noGrp="1"/>
          </p:cNvSpPr>
          <p:nvPr>
            <p:ph type="body" idx="4294967295"/>
          </p:nvPr>
        </p:nvSpPr>
        <p:spPr>
          <a:xfrm>
            <a:off x="1811424" y="1831578"/>
            <a:ext cx="8569151" cy="466129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180" b="1" dirty="0">
                <a:latin typeface="Helvetica"/>
                <a:ea typeface="Helvetica"/>
                <a:cs typeface="Helvetica"/>
                <a:sym typeface="Helvetica"/>
              </a:rPr>
              <a:t>Spatial Locality</a:t>
            </a:r>
            <a:r>
              <a:rPr sz="2180" dirty="0"/>
              <a:t>: future access will be to nearby addresses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180" b="1" dirty="0">
                <a:latin typeface="Helvetica"/>
                <a:ea typeface="Helvetica"/>
                <a:cs typeface="Helvetica"/>
                <a:sym typeface="Helvetica"/>
              </a:rPr>
              <a:t>Temporal Locality</a:t>
            </a:r>
            <a:r>
              <a:rPr sz="2180" dirty="0"/>
              <a:t>: future access will be repeats to the same data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180" dirty="0"/>
              <a:t>What TLB characteristics are best for each type?</a:t>
            </a:r>
            <a:endParaRPr lang="en-US" sz="218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180" dirty="0"/>
              <a:t>Spatial: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Access same page repeatedly; need same VPN </a:t>
            </a:r>
            <a:r>
              <a:rPr lang="en-US" sz="1969" dirty="0">
                <a:sym typeface="Wingdings" pitchFamily="2" charset="2"/>
              </a:rPr>
              <a:t></a:t>
            </a:r>
            <a:r>
              <a:rPr lang="en-US" sz="1969" dirty="0"/>
              <a:t> PFN translation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Same TLB entry re-used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180" dirty="0"/>
              <a:t>Temporal: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Access same address near in future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Same TLB entry re-used in near future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How near in future?  How many TLB entries are there?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8E33-C1F5-DA89-85D4-F67F2331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Differentiating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0436-83E8-ECA7-A1AC-DA8C5C3D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assumed VPNs are unique. They are not!</a:t>
            </a:r>
          </a:p>
          <a:p>
            <a:r>
              <a:rPr lang="en-US" dirty="0"/>
              <a:t>Option 1: Flush TLBs upon every context switch (valid = 0)</a:t>
            </a:r>
          </a:p>
          <a:p>
            <a:pPr lvl="1"/>
            <a:r>
              <a:rPr lang="en-US" dirty="0"/>
              <a:t>Problem: poor performance after each context switch</a:t>
            </a:r>
          </a:p>
          <a:p>
            <a:r>
              <a:rPr lang="en-US" dirty="0"/>
              <a:t>Option 2: Attach “address space identifier” to TLB entry</a:t>
            </a:r>
          </a:p>
        </p:txBody>
      </p:sp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2C784BBC-BC6F-C4A4-AD69-F0E274D5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4682389" cy="2159000"/>
          </a:xfrm>
          <a:prstGeom prst="rect">
            <a:avLst/>
          </a:prstGeom>
        </p:spPr>
      </p:pic>
      <p:pic>
        <p:nvPicPr>
          <p:cNvPr id="7" name="Picture 6" descr="A table with black text&#10;&#10;Description automatically generated">
            <a:extLst>
              <a:ext uri="{FF2B5EF4-FFF2-40B4-BE49-F238E27FC236}">
                <a16:creationId xmlns:a16="http://schemas.microsoft.com/office/drawing/2014/main" id="{4A97C556-BE65-279C-214A-AB2C6E29E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99" y="4001294"/>
            <a:ext cx="5757019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1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 system with TLBs</a:t>
            </a:r>
          </a:p>
        </p:txBody>
      </p:sp>
      <p:sp>
        <p:nvSpPr>
          <p:cNvPr id="703" name="Shape 703"/>
          <p:cNvSpPr>
            <a:spLocks noGrp="1"/>
          </p:cNvSpPr>
          <p:nvPr>
            <p:ph type="body" idx="4294967295"/>
          </p:nvPr>
        </p:nvSpPr>
        <p:spPr>
          <a:xfrm>
            <a:off x="838200" y="1385198"/>
            <a:ext cx="8920758" cy="10749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On TLB miss: l</a:t>
            </a:r>
            <a:r>
              <a:rPr sz="2400" dirty="0"/>
              <a:t>ookups </a:t>
            </a:r>
            <a:r>
              <a:rPr lang="en-US" sz="2400" dirty="0"/>
              <a:t>with</a:t>
            </a:r>
            <a:r>
              <a:rPr sz="2400" dirty="0"/>
              <a:t> </a:t>
            </a:r>
            <a:r>
              <a:rPr lang="en-US" sz="2400" dirty="0"/>
              <a:t>more</a:t>
            </a:r>
            <a:r>
              <a:rPr sz="2400" dirty="0"/>
              <a:t> </a:t>
            </a:r>
            <a:r>
              <a:rPr lang="en-US" sz="2400" dirty="0"/>
              <a:t>paging </a:t>
            </a:r>
            <a:r>
              <a:rPr sz="2400" dirty="0"/>
              <a:t>levels more expensive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400" dirty="0"/>
              <a:t>How much does a miss cost? 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376097"/>
            <a:ext cx="99621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Assume 3-level page table, 256-byte pages, 16-bit addresses</a:t>
            </a:r>
          </a:p>
          <a:p>
            <a:pPr algn="l"/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Assume ASID of current process is 211</a:t>
            </a:r>
          </a:p>
          <a:p>
            <a:pPr algn="l"/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How many physical accesses for each instruction?</a:t>
            </a:r>
          </a:p>
          <a:p>
            <a:pPr algn="l">
              <a:lnSpc>
                <a:spcPct val="150000"/>
              </a:lnSpc>
            </a:pP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(a) 0xAA10: 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movl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 0x1111, %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edi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(b) 0xBB13: 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addl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 $0x3, %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edi</a:t>
            </a:r>
            <a:endParaRPr lang="en-US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) 0x0519: 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movl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edi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, 0xFF10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194271"/>
              </p:ext>
            </p:extLst>
          </p:nvPr>
        </p:nvGraphicFramePr>
        <p:xfrm>
          <a:off x="7734500" y="2329425"/>
          <a:ext cx="4124784" cy="193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7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ASID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VPN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PFN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Valid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211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0xbb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0x91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211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0xff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0x23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122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0x05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0x91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211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0x05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0x12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88179" y="4622866"/>
            <a:ext cx="447064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0xaa: (TLB miss -&gt; 3 for </a:t>
            </a:r>
            <a:r>
              <a:rPr lang="en-US" sz="1687" dirty="0" err="1"/>
              <a:t>addr</a:t>
            </a:r>
            <a:r>
              <a:rPr lang="en-US" sz="1687" dirty="0"/>
              <a:t> trans) + 1 </a:t>
            </a:r>
            <a:r>
              <a:rPr lang="en-US" sz="1687" dirty="0" err="1"/>
              <a:t>instr</a:t>
            </a:r>
            <a:r>
              <a:rPr lang="en-US" sz="1687" dirty="0"/>
              <a:t> fetch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014" y="4893227"/>
            <a:ext cx="410336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1" dirty="0"/>
              <a:t>0x11: (TLB miss -&gt; 3 for </a:t>
            </a:r>
            <a:r>
              <a:rPr lang="en-US" sz="1687" b="1" dirty="0" err="1"/>
              <a:t>addr</a:t>
            </a:r>
            <a:r>
              <a:rPr lang="en-US" sz="1687" b="1" dirty="0"/>
              <a:t> trans) + 1 </a:t>
            </a:r>
            <a:r>
              <a:rPr lang="en-US" sz="1687" b="1" dirty="0" err="1"/>
              <a:t>movl</a:t>
            </a:r>
            <a:endParaRPr lang="en-US" sz="1687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800660" y="4659503"/>
            <a:ext cx="1010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Total: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76092" y="5300798"/>
            <a:ext cx="1010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Total: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8179" y="5365720"/>
            <a:ext cx="549862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0xbb: (TLB hit -&gt; 0 for </a:t>
            </a:r>
            <a:r>
              <a:rPr lang="en-US" sz="1687" dirty="0" err="1"/>
              <a:t>addr</a:t>
            </a:r>
            <a:r>
              <a:rPr lang="en-US" sz="1687" dirty="0"/>
              <a:t> trans) + 1 </a:t>
            </a:r>
            <a:r>
              <a:rPr lang="en-US" sz="1687" dirty="0" err="1"/>
              <a:t>instr</a:t>
            </a:r>
            <a:r>
              <a:rPr lang="en-US" sz="1687" dirty="0"/>
              <a:t> fetch from 0x9113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38127" y="5949718"/>
            <a:ext cx="4484176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0x05: (TLB miss -&gt; 3 for </a:t>
            </a:r>
            <a:r>
              <a:rPr lang="en-US" sz="1687" dirty="0" err="1"/>
              <a:t>addr</a:t>
            </a:r>
            <a:r>
              <a:rPr lang="en-US" sz="1687" dirty="0"/>
              <a:t> trans) + 1 </a:t>
            </a:r>
            <a:r>
              <a:rPr lang="en-US" sz="1687" dirty="0" err="1"/>
              <a:t>instr</a:t>
            </a:r>
            <a:r>
              <a:rPr lang="en-US" sz="1687" dirty="0"/>
              <a:t> fetch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9040" y="6228023"/>
            <a:ext cx="4964885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1" dirty="0"/>
              <a:t>0xff: (TLB hit -&gt; 0 for </a:t>
            </a:r>
            <a:r>
              <a:rPr lang="en-US" sz="1687" b="1" dirty="0" err="1"/>
              <a:t>addr</a:t>
            </a:r>
            <a:r>
              <a:rPr lang="en-US" sz="1687" b="1" dirty="0"/>
              <a:t> trans) + 1 </a:t>
            </a:r>
            <a:r>
              <a:rPr lang="en-US" sz="1687" b="1" dirty="0" err="1"/>
              <a:t>movl</a:t>
            </a:r>
            <a:r>
              <a:rPr lang="en-US" sz="1687" b="1" dirty="0"/>
              <a:t> into 0x2310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76092" y="5884795"/>
            <a:ext cx="1010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Total: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  <p:bldP spid="9" grpId="0"/>
      <p:bldP spid="10" grpId="0"/>
      <p:bldP spid="11" grpId="0"/>
      <p:bldP spid="12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Summary</a:t>
            </a:r>
            <a:r>
              <a:rPr lang="en-US" sz="4556" dirty="0"/>
              <a:t>: Better page tables</a:t>
            </a:r>
            <a:endParaRPr sz="4556" dirty="0"/>
          </a:p>
        </p:txBody>
      </p:sp>
      <p:sp>
        <p:nvSpPr>
          <p:cNvPr id="706" name="Shape 706"/>
          <p:cNvSpPr>
            <a:spLocks noGrp="1"/>
          </p:cNvSpPr>
          <p:nvPr>
            <p:ph type="body" idx="4294967295"/>
          </p:nvPr>
        </p:nvSpPr>
        <p:spPr>
          <a:xfrm>
            <a:off x="1181099" y="1585128"/>
            <a:ext cx="9486900" cy="504750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Problem: </a:t>
            </a:r>
            <a:br>
              <a:rPr lang="en-US" sz="2672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Simple linear page tables require too much contiguous memory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Many options for efficiently organizing page tables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If OS traps on TLB miss, OS can use any data structure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chemeClr val="tx2">
                    <a:lumMod val="25000"/>
                  </a:schemeClr>
                </a:solidFill>
              </a:rPr>
              <a:t>Inverted page tables (hashing)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If Hardware handles TLB miss, page tables must follow specific data structure that hardware knows how to “walk”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2">
                    <a:lumMod val="25000"/>
                  </a:schemeClr>
                </a:solidFill>
              </a:rPr>
              <a:t>Multi-level page tables used in x86 architecture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2">
                    <a:lumMod val="25000"/>
                  </a:schemeClr>
                </a:solidFill>
              </a:rPr>
              <a:t>Each page table must fit within a page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Next Topic:  What if desired address spaces do not fit in physical memory?</a:t>
            </a:r>
            <a:endParaRPr sz="2672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/>
          <p:nvPr/>
        </p:nvSpPr>
        <p:spPr>
          <a:xfrm>
            <a:off x="1994127" y="2250287"/>
            <a:ext cx="1011491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bg1"/>
                </a:solidFill>
              </a:rPr>
              <a:t>Virt Mem</a:t>
            </a:r>
          </a:p>
        </p:txBody>
      </p:sp>
      <p:sp>
        <p:nvSpPr>
          <p:cNvPr id="1134" name="Shape 1134"/>
          <p:cNvSpPr/>
          <p:nvPr/>
        </p:nvSpPr>
        <p:spPr>
          <a:xfrm>
            <a:off x="1901537" y="3670108"/>
            <a:ext cx="1104081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bg1"/>
                </a:solidFill>
              </a:rPr>
              <a:t>Phys Mem</a:t>
            </a:r>
          </a:p>
        </p:txBody>
      </p:sp>
      <p:sp>
        <p:nvSpPr>
          <p:cNvPr id="1135" name="Shape 1135"/>
          <p:cNvSpPr/>
          <p:nvPr/>
        </p:nvSpPr>
        <p:spPr>
          <a:xfrm>
            <a:off x="3504873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r>
              <a:rPr lang="en-US" sz="2600" dirty="0">
                <a:solidFill>
                  <a:schemeClr val="bg1"/>
                </a:solidFill>
              </a:rPr>
              <a:t>0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36" name="Shape 1136"/>
          <p:cNvSpPr/>
          <p:nvPr/>
        </p:nvSpPr>
        <p:spPr>
          <a:xfrm>
            <a:off x="3951358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1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37" name="Shape 1137"/>
          <p:cNvSpPr/>
          <p:nvPr/>
        </p:nvSpPr>
        <p:spPr>
          <a:xfrm>
            <a:off x="4397842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2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38" name="Shape 1138"/>
          <p:cNvSpPr/>
          <p:nvPr/>
        </p:nvSpPr>
        <p:spPr>
          <a:xfrm>
            <a:off x="4844327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3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39" name="Shape 1139"/>
          <p:cNvSpPr/>
          <p:nvPr/>
        </p:nvSpPr>
        <p:spPr>
          <a:xfrm>
            <a:off x="6005186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0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6451670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1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1" name="Shape 1141"/>
          <p:cNvSpPr/>
          <p:nvPr/>
        </p:nvSpPr>
        <p:spPr>
          <a:xfrm>
            <a:off x="6898155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2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2" name="Shape 1142"/>
          <p:cNvSpPr/>
          <p:nvPr/>
        </p:nvSpPr>
        <p:spPr>
          <a:xfrm>
            <a:off x="7344639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3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3" name="Shape 1143"/>
          <p:cNvSpPr/>
          <p:nvPr/>
        </p:nvSpPr>
        <p:spPr>
          <a:xfrm>
            <a:off x="8505498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0 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8951983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1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9398467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2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9844952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3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7" name="Shape 1147"/>
          <p:cNvSpPr/>
          <p:nvPr/>
        </p:nvSpPr>
        <p:spPr>
          <a:xfrm>
            <a:off x="4357253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48" name="Shape 1148"/>
          <p:cNvSpPr/>
          <p:nvPr/>
        </p:nvSpPr>
        <p:spPr>
          <a:xfrm>
            <a:off x="5347636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49" name="Shape 1149"/>
          <p:cNvSpPr/>
          <p:nvPr/>
        </p:nvSpPr>
        <p:spPr>
          <a:xfrm>
            <a:off x="8813978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0" name="Shape 1150"/>
          <p:cNvSpPr/>
          <p:nvPr/>
        </p:nvSpPr>
        <p:spPr>
          <a:xfrm>
            <a:off x="7328403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1" name="Shape 1151"/>
          <p:cNvSpPr/>
          <p:nvPr/>
        </p:nvSpPr>
        <p:spPr>
          <a:xfrm>
            <a:off x="3862061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4852444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5842828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4" name="Shape 1154"/>
          <p:cNvSpPr/>
          <p:nvPr/>
        </p:nvSpPr>
        <p:spPr>
          <a:xfrm>
            <a:off x="6833211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5" name="Shape 1155"/>
          <p:cNvSpPr/>
          <p:nvPr/>
        </p:nvSpPr>
        <p:spPr>
          <a:xfrm>
            <a:off x="6338019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6" name="Shape 1156"/>
          <p:cNvSpPr/>
          <p:nvPr/>
        </p:nvSpPr>
        <p:spPr>
          <a:xfrm>
            <a:off x="7823594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7" name="Shape 1157"/>
          <p:cNvSpPr/>
          <p:nvPr/>
        </p:nvSpPr>
        <p:spPr>
          <a:xfrm>
            <a:off x="8318786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8" name="Shape 1158"/>
          <p:cNvSpPr/>
          <p:nvPr/>
        </p:nvSpPr>
        <p:spPr>
          <a:xfrm>
            <a:off x="9309170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9" name="Shape 1159"/>
          <p:cNvSpPr/>
          <p:nvPr/>
        </p:nvSpPr>
        <p:spPr>
          <a:xfrm>
            <a:off x="3727407" y="2677385"/>
            <a:ext cx="1795806" cy="939160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4173892" y="2677386"/>
            <a:ext cx="449899" cy="93621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1" name="Shape 1161"/>
          <p:cNvSpPr/>
          <p:nvPr/>
        </p:nvSpPr>
        <p:spPr>
          <a:xfrm>
            <a:off x="4620376" y="2677384"/>
            <a:ext cx="2901416" cy="919798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2" name="Shape 1162"/>
          <p:cNvSpPr/>
          <p:nvPr/>
        </p:nvSpPr>
        <p:spPr>
          <a:xfrm>
            <a:off x="5066861" y="2677386"/>
            <a:ext cx="3987821" cy="906899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3" name="Shape 1163"/>
          <p:cNvSpPr/>
          <p:nvPr/>
        </p:nvSpPr>
        <p:spPr>
          <a:xfrm flipH="1">
            <a:off x="4172516" y="2677385"/>
            <a:ext cx="2055205" cy="941780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4" name="Shape 1164"/>
          <p:cNvSpPr/>
          <p:nvPr/>
        </p:nvSpPr>
        <p:spPr>
          <a:xfrm flipH="1">
            <a:off x="6160966" y="2677386"/>
            <a:ext cx="513239" cy="94010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5" name="Shape 1165"/>
          <p:cNvSpPr/>
          <p:nvPr/>
        </p:nvSpPr>
        <p:spPr>
          <a:xfrm flipH="1">
            <a:off x="5065285" y="2677386"/>
            <a:ext cx="2055404" cy="943753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6" name="Shape 1166"/>
          <p:cNvSpPr/>
          <p:nvPr/>
        </p:nvSpPr>
        <p:spPr>
          <a:xfrm flipH="1">
            <a:off x="7111699" y="2677385"/>
            <a:ext cx="455475" cy="939574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7" name="Shape 1167"/>
          <p:cNvSpPr/>
          <p:nvPr/>
        </p:nvSpPr>
        <p:spPr>
          <a:xfrm flipH="1">
            <a:off x="8070175" y="2677386"/>
            <a:ext cx="657859" cy="93999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8" name="Shape 1168"/>
          <p:cNvSpPr/>
          <p:nvPr/>
        </p:nvSpPr>
        <p:spPr>
          <a:xfrm flipH="1">
            <a:off x="6674517" y="2677385"/>
            <a:ext cx="2500000" cy="925390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9" name="Shape 1169"/>
          <p:cNvSpPr/>
          <p:nvPr/>
        </p:nvSpPr>
        <p:spPr>
          <a:xfrm flipH="1">
            <a:off x="8670105" y="2679002"/>
            <a:ext cx="939537" cy="939537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70" name="Shape 1170"/>
          <p:cNvSpPr/>
          <p:nvPr/>
        </p:nvSpPr>
        <p:spPr>
          <a:xfrm flipH="1">
            <a:off x="9584997" y="2679001"/>
            <a:ext cx="471129" cy="935175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71" name="Shape 1171"/>
          <p:cNvSpPr/>
          <p:nvPr/>
        </p:nvSpPr>
        <p:spPr>
          <a:xfrm>
            <a:off x="6759843" y="1793434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P2</a:t>
            </a:r>
          </a:p>
        </p:txBody>
      </p:sp>
      <p:sp>
        <p:nvSpPr>
          <p:cNvPr id="1172" name="Shape 1172"/>
          <p:cNvSpPr/>
          <p:nvPr/>
        </p:nvSpPr>
        <p:spPr>
          <a:xfrm>
            <a:off x="9176834" y="175007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P3</a:t>
            </a:r>
          </a:p>
        </p:txBody>
      </p:sp>
      <p:sp>
        <p:nvSpPr>
          <p:cNvPr id="1173" name="Shape 1173"/>
          <p:cNvSpPr/>
          <p:nvPr/>
        </p:nvSpPr>
        <p:spPr>
          <a:xfrm>
            <a:off x="3955165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74" name="Shape 1174"/>
          <p:cNvSpPr/>
          <p:nvPr/>
        </p:nvSpPr>
        <p:spPr>
          <a:xfrm>
            <a:off x="4451980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75" name="Shape 1175"/>
          <p:cNvSpPr/>
          <p:nvPr/>
        </p:nvSpPr>
        <p:spPr>
          <a:xfrm>
            <a:off x="4948796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76" name="Shape 1176"/>
          <p:cNvSpPr/>
          <p:nvPr/>
        </p:nvSpPr>
        <p:spPr>
          <a:xfrm>
            <a:off x="5445611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77" name="Shape 1177"/>
          <p:cNvSpPr/>
          <p:nvPr/>
        </p:nvSpPr>
        <p:spPr>
          <a:xfrm>
            <a:off x="5942426" y="4108646"/>
            <a:ext cx="2131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78" name="Shape 1178"/>
          <p:cNvSpPr/>
          <p:nvPr/>
        </p:nvSpPr>
        <p:spPr>
          <a:xfrm>
            <a:off x="6439242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79" name="Shape 1179"/>
          <p:cNvSpPr/>
          <p:nvPr/>
        </p:nvSpPr>
        <p:spPr>
          <a:xfrm>
            <a:off x="6936057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80" name="Shape 1180"/>
          <p:cNvSpPr/>
          <p:nvPr/>
        </p:nvSpPr>
        <p:spPr>
          <a:xfrm>
            <a:off x="7432873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81" name="Shape 1181"/>
          <p:cNvSpPr/>
          <p:nvPr/>
        </p:nvSpPr>
        <p:spPr>
          <a:xfrm>
            <a:off x="7929687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82" name="Shape 1182"/>
          <p:cNvSpPr/>
          <p:nvPr/>
        </p:nvSpPr>
        <p:spPr>
          <a:xfrm>
            <a:off x="8426504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83" name="Shape 1183"/>
          <p:cNvSpPr/>
          <p:nvPr/>
        </p:nvSpPr>
        <p:spPr>
          <a:xfrm>
            <a:off x="8848846" y="4108646"/>
            <a:ext cx="3466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84" name="Shape 1184"/>
          <p:cNvSpPr/>
          <p:nvPr/>
        </p:nvSpPr>
        <p:spPr>
          <a:xfrm>
            <a:off x="9345660" y="4108646"/>
            <a:ext cx="3466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185" name="Shape 1185"/>
          <p:cNvSpPr/>
          <p:nvPr/>
        </p:nvSpPr>
        <p:spPr>
          <a:xfrm>
            <a:off x="4140849" y="175007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P1</a:t>
            </a:r>
          </a:p>
        </p:txBody>
      </p:sp>
      <p:sp>
        <p:nvSpPr>
          <p:cNvPr id="1186" name="Shape 1186"/>
          <p:cNvSpPr/>
          <p:nvPr/>
        </p:nvSpPr>
        <p:spPr>
          <a:xfrm>
            <a:off x="2922848" y="5531155"/>
            <a:ext cx="166295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Page Tables:</a:t>
            </a:r>
          </a:p>
        </p:txBody>
      </p:sp>
      <p:sp>
        <p:nvSpPr>
          <p:cNvPr id="1187" name="Shape 1187"/>
          <p:cNvSpPr/>
          <p:nvPr/>
        </p:nvSpPr>
        <p:spPr>
          <a:xfrm>
            <a:off x="5311143" y="461556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P1</a:t>
            </a:r>
          </a:p>
        </p:txBody>
      </p:sp>
      <p:sp>
        <p:nvSpPr>
          <p:cNvPr id="1188" name="Shape 1188"/>
          <p:cNvSpPr/>
          <p:nvPr/>
        </p:nvSpPr>
        <p:spPr>
          <a:xfrm>
            <a:off x="5313283" y="5042993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89" name="Shape 1189"/>
          <p:cNvSpPr/>
          <p:nvPr/>
        </p:nvSpPr>
        <p:spPr>
          <a:xfrm>
            <a:off x="5313283" y="5400181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90" name="Shape 1190"/>
          <p:cNvSpPr/>
          <p:nvPr/>
        </p:nvSpPr>
        <p:spPr>
          <a:xfrm>
            <a:off x="5313283" y="5757368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91" name="Shape 1191"/>
          <p:cNvSpPr/>
          <p:nvPr/>
        </p:nvSpPr>
        <p:spPr>
          <a:xfrm>
            <a:off x="5313283" y="6114556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92" name="Shape 1192"/>
          <p:cNvSpPr/>
          <p:nvPr/>
        </p:nvSpPr>
        <p:spPr>
          <a:xfrm>
            <a:off x="6543440" y="464809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P2</a:t>
            </a:r>
          </a:p>
        </p:txBody>
      </p:sp>
      <p:sp>
        <p:nvSpPr>
          <p:cNvPr id="1193" name="Shape 1193"/>
          <p:cNvSpPr/>
          <p:nvPr/>
        </p:nvSpPr>
        <p:spPr>
          <a:xfrm>
            <a:off x="6545580" y="5075523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4" name="Shape 1194"/>
          <p:cNvSpPr/>
          <p:nvPr/>
        </p:nvSpPr>
        <p:spPr>
          <a:xfrm>
            <a:off x="6545580" y="5432711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95" name="Shape 1195"/>
          <p:cNvSpPr/>
          <p:nvPr/>
        </p:nvSpPr>
        <p:spPr>
          <a:xfrm>
            <a:off x="6545580" y="5789898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96" name="Shape 1196"/>
          <p:cNvSpPr/>
          <p:nvPr/>
        </p:nvSpPr>
        <p:spPr>
          <a:xfrm>
            <a:off x="6545580" y="6147086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97" name="Shape 1197"/>
          <p:cNvSpPr/>
          <p:nvPr/>
        </p:nvSpPr>
        <p:spPr>
          <a:xfrm>
            <a:off x="7776841" y="464809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P3</a:t>
            </a:r>
          </a:p>
        </p:txBody>
      </p:sp>
      <p:sp>
        <p:nvSpPr>
          <p:cNvPr id="1198" name="Shape 1198"/>
          <p:cNvSpPr/>
          <p:nvPr/>
        </p:nvSpPr>
        <p:spPr>
          <a:xfrm>
            <a:off x="7778981" y="5075523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199" name="Shape 1199"/>
          <p:cNvSpPr/>
          <p:nvPr/>
        </p:nvSpPr>
        <p:spPr>
          <a:xfrm>
            <a:off x="7778981" y="5432711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200" name="Shape 1200"/>
          <p:cNvSpPr/>
          <p:nvPr/>
        </p:nvSpPr>
        <p:spPr>
          <a:xfrm>
            <a:off x="7778981" y="5789898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201" name="Shape 1201"/>
          <p:cNvSpPr/>
          <p:nvPr/>
        </p:nvSpPr>
        <p:spPr>
          <a:xfrm>
            <a:off x="7778981" y="6147086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07312" y="5054449"/>
            <a:ext cx="3023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07312" y="5444854"/>
            <a:ext cx="3023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07312" y="5777753"/>
            <a:ext cx="3023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89642" y="6126012"/>
            <a:ext cx="4200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2A97CF-991F-09DE-1670-A0A8F13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fill in the Page Table</a:t>
            </a:r>
          </a:p>
        </p:txBody>
      </p:sp>
      <p:sp>
        <p:nvSpPr>
          <p:cNvPr id="2" name="Shape 904">
            <a:extLst>
              <a:ext uri="{FF2B5EF4-FFF2-40B4-BE49-F238E27FC236}">
                <a16:creationId xmlns:a16="http://schemas.microsoft.com/office/drawing/2014/main" id="{5B9E1F05-A249-8F32-7378-96BAB6AE0905}"/>
              </a:ext>
            </a:extLst>
          </p:cNvPr>
          <p:cNvSpPr/>
          <p:nvPr/>
        </p:nvSpPr>
        <p:spPr>
          <a:xfrm>
            <a:off x="1908763" y="2250286"/>
            <a:ext cx="1043936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 Mem</a:t>
            </a:r>
          </a:p>
        </p:txBody>
      </p:sp>
      <p:sp>
        <p:nvSpPr>
          <p:cNvPr id="4" name="Shape 905">
            <a:extLst>
              <a:ext uri="{FF2B5EF4-FFF2-40B4-BE49-F238E27FC236}">
                <a16:creationId xmlns:a16="http://schemas.microsoft.com/office/drawing/2014/main" id="{CB676415-1DD3-EE6A-84BD-5C5A1DFD7F91}"/>
              </a:ext>
            </a:extLst>
          </p:cNvPr>
          <p:cNvSpPr/>
          <p:nvPr/>
        </p:nvSpPr>
        <p:spPr>
          <a:xfrm>
            <a:off x="1728008" y="3670106"/>
            <a:ext cx="1224691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 Mem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03AD6-9208-1939-E97F-E2ED1D2ED884}"/>
              </a:ext>
            </a:extLst>
          </p:cNvPr>
          <p:cNvSpPr txBox="1"/>
          <p:nvPr/>
        </p:nvSpPr>
        <p:spPr>
          <a:xfrm>
            <a:off x="3756446" y="4118914"/>
            <a:ext cx="60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9B85C-033D-5406-D9C5-A74214D7466F}"/>
              </a:ext>
            </a:extLst>
          </p:cNvPr>
          <p:cNvSpPr txBox="1"/>
          <p:nvPr/>
        </p:nvSpPr>
        <p:spPr>
          <a:xfrm>
            <a:off x="5749297" y="4094869"/>
            <a:ext cx="60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B586C-C59F-B8E4-E5FA-107348909718}"/>
              </a:ext>
            </a:extLst>
          </p:cNvPr>
          <p:cNvSpPr txBox="1"/>
          <p:nvPr/>
        </p:nvSpPr>
        <p:spPr>
          <a:xfrm>
            <a:off x="7730968" y="4066806"/>
            <a:ext cx="60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/>
              <a:t>Where </a:t>
            </a:r>
            <a:r>
              <a:rPr lang="en-US" sz="4400" dirty="0"/>
              <a:t>a</a:t>
            </a:r>
            <a:r>
              <a:rPr sz="4400" dirty="0"/>
              <a:t>re </a:t>
            </a:r>
            <a:r>
              <a:rPr lang="en-US" sz="4400" dirty="0"/>
              <a:t>p</a:t>
            </a:r>
            <a:r>
              <a:rPr sz="4400" dirty="0"/>
              <a:t>age</a:t>
            </a:r>
            <a:r>
              <a:rPr lang="en-US" sz="4400" dirty="0"/>
              <a:t> </a:t>
            </a:r>
            <a:r>
              <a:rPr sz="4400" dirty="0"/>
              <a:t>tables </a:t>
            </a:r>
            <a:r>
              <a:rPr lang="en-US" sz="4400" dirty="0"/>
              <a:t>s</a:t>
            </a:r>
            <a:r>
              <a:rPr sz="4400" dirty="0"/>
              <a:t>tored?</a:t>
            </a:r>
          </a:p>
        </p:txBody>
      </p:sp>
      <p:sp>
        <p:nvSpPr>
          <p:cNvPr id="1280" name="Shape 1280"/>
          <p:cNvSpPr>
            <a:spLocks noGrp="1"/>
          </p:cNvSpPr>
          <p:nvPr>
            <p:ph type="body" idx="4294967295"/>
          </p:nvPr>
        </p:nvSpPr>
        <p:spPr>
          <a:xfrm>
            <a:off x="1079500" y="2082799"/>
            <a:ext cx="10515600" cy="46720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333333"/>
                </a:solidFill>
              </a:rPr>
              <a:t>How big is a typical page table?</a:t>
            </a:r>
            <a:br>
              <a:rPr sz="2700" dirty="0">
                <a:solidFill>
                  <a:srgbClr val="333333"/>
                </a:solidFill>
              </a:rPr>
            </a:br>
            <a:r>
              <a:rPr sz="2400" dirty="0">
                <a:solidFill>
                  <a:srgbClr val="333333"/>
                </a:solidFill>
              </a:rPr>
              <a:t> - assume </a:t>
            </a:r>
            <a:r>
              <a:rPr sz="2400" b="1" dirty="0">
                <a:solidFill>
                  <a:srgbClr val="333333"/>
                </a:solidFill>
              </a:rPr>
              <a:t>32-bit</a:t>
            </a:r>
            <a:r>
              <a:rPr sz="2400" dirty="0">
                <a:solidFill>
                  <a:srgbClr val="333333"/>
                </a:solidFill>
              </a:rPr>
              <a:t> address space</a:t>
            </a:r>
            <a:br>
              <a:rPr sz="2400" dirty="0">
                <a:solidFill>
                  <a:srgbClr val="333333"/>
                </a:solidFill>
              </a:rPr>
            </a:br>
            <a:r>
              <a:rPr sz="2400" dirty="0">
                <a:solidFill>
                  <a:srgbClr val="333333"/>
                </a:solidFill>
              </a:rPr>
              <a:t> - assume 4 KB pages</a:t>
            </a:r>
            <a:br>
              <a:rPr sz="2400" dirty="0">
                <a:solidFill>
                  <a:srgbClr val="333333"/>
                </a:solidFill>
              </a:rPr>
            </a:br>
            <a:r>
              <a:rPr sz="2400" dirty="0">
                <a:solidFill>
                  <a:srgbClr val="333333"/>
                </a:solidFill>
              </a:rPr>
              <a:t> - assume 4 byte entries</a:t>
            </a:r>
            <a:endParaRPr lang="en-US" sz="24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Page table size = Num entries * size of each entry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Num entries = num virtual pages = 2^(bits for </a:t>
            </a:r>
            <a:r>
              <a:rPr lang="en-US" sz="2500" dirty="0" err="1">
                <a:solidFill>
                  <a:srgbClr val="333333"/>
                </a:solidFill>
              </a:rPr>
              <a:t>vpn</a:t>
            </a:r>
            <a:r>
              <a:rPr lang="en-US" sz="2500" dirty="0">
                <a:solidFill>
                  <a:srgbClr val="333333"/>
                </a:solidFill>
              </a:rPr>
              <a:t>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Bits for </a:t>
            </a:r>
            <a:r>
              <a:rPr lang="en-US" sz="2500" dirty="0" err="1">
                <a:solidFill>
                  <a:srgbClr val="333333"/>
                </a:solidFill>
              </a:rPr>
              <a:t>vpn</a:t>
            </a:r>
            <a:r>
              <a:rPr lang="en-US" sz="2500" dirty="0">
                <a:solidFill>
                  <a:srgbClr val="333333"/>
                </a:solidFill>
              </a:rPr>
              <a:t> = 32– number of bits for page offset</a:t>
            </a:r>
          </a:p>
          <a:p>
            <a:pPr lvl="2">
              <a:buNone/>
              <a:defRPr sz="1800">
                <a:solidFill>
                  <a:srgbClr val="000000"/>
                </a:solidFill>
              </a:defRPr>
            </a:pPr>
            <a:r>
              <a:rPr lang="en-US" sz="2300" dirty="0">
                <a:solidFill>
                  <a:srgbClr val="333333"/>
                </a:solidFill>
              </a:rPr>
              <a:t>= 32 – lg(4KB) = 32 – 12 = 20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Num entries = 2^20 = 1 MB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Page table size = Num entries * 4 bytes = 4 MB </a:t>
            </a:r>
            <a:r>
              <a:rPr lang="en-US" sz="2500" dirty="0">
                <a:solidFill>
                  <a:srgbClr val="C00000"/>
                </a:solidFill>
              </a:rPr>
              <a:t>per 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64E50-390F-29F8-F135-E34B1303290C}"/>
              </a:ext>
            </a:extLst>
          </p:cNvPr>
          <p:cNvSpPr txBox="1"/>
          <p:nvPr/>
        </p:nvSpPr>
        <p:spPr>
          <a:xfrm>
            <a:off x="2228850" y="1398300"/>
            <a:ext cx="773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Ideally, put it in fast hardware (MMU)…</a:t>
            </a:r>
          </a:p>
        </p:txBody>
      </p:sp>
    </p:spTree>
    <p:extLst>
      <p:ext uri="{BB962C8B-B14F-4D97-AF65-F5344CB8AC3E}">
        <p14:creationId xmlns:p14="http://schemas.microsoft.com/office/powerpoint/2010/main" val="524754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/>
              <a:t>Where </a:t>
            </a:r>
            <a:r>
              <a:rPr lang="en-US" sz="4400" dirty="0"/>
              <a:t>a</a:t>
            </a:r>
            <a:r>
              <a:rPr sz="4400" dirty="0"/>
              <a:t>re </a:t>
            </a:r>
            <a:r>
              <a:rPr lang="en-US" sz="4400" dirty="0"/>
              <a:t>p</a:t>
            </a:r>
            <a:r>
              <a:rPr sz="4400" dirty="0"/>
              <a:t>age</a:t>
            </a:r>
            <a:r>
              <a:rPr lang="en-US" sz="4400" dirty="0"/>
              <a:t> </a:t>
            </a:r>
            <a:r>
              <a:rPr sz="4400" dirty="0"/>
              <a:t>tables </a:t>
            </a:r>
            <a:r>
              <a:rPr lang="en-US" sz="4400" dirty="0"/>
              <a:t>s</a:t>
            </a:r>
            <a:r>
              <a:rPr sz="4400" dirty="0"/>
              <a:t>tored?</a:t>
            </a:r>
          </a:p>
        </p:txBody>
      </p:sp>
      <p:sp>
        <p:nvSpPr>
          <p:cNvPr id="1280" name="Shape 1280"/>
          <p:cNvSpPr>
            <a:spLocks noGrp="1"/>
          </p:cNvSpPr>
          <p:nvPr>
            <p:ph type="body" idx="4294967295"/>
          </p:nvPr>
        </p:nvSpPr>
        <p:spPr>
          <a:xfrm>
            <a:off x="1020418" y="1584325"/>
            <a:ext cx="10333382" cy="51704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333333"/>
                </a:solidFill>
              </a:rPr>
              <a:t>Implication: </a:t>
            </a:r>
            <a:r>
              <a:rPr sz="2700" dirty="0">
                <a:solidFill>
                  <a:srgbClr val="333333"/>
                </a:solidFill>
              </a:rPr>
              <a:t>Store </a:t>
            </a:r>
            <a:r>
              <a:rPr lang="en-US" sz="2700" dirty="0">
                <a:solidFill>
                  <a:srgbClr val="333333"/>
                </a:solidFill>
              </a:rPr>
              <a:t>each page table </a:t>
            </a:r>
            <a:r>
              <a:rPr sz="2700" dirty="0">
                <a:solidFill>
                  <a:srgbClr val="333333"/>
                </a:solidFill>
              </a:rPr>
              <a:t>in memory</a:t>
            </a:r>
            <a:endParaRPr lang="en-US" sz="27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Hardware finds page table base with register </a:t>
            </a:r>
            <a:r>
              <a:rPr sz="2500" dirty="0">
                <a:solidFill>
                  <a:srgbClr val="333333"/>
                </a:solidFill>
              </a:rPr>
              <a:t>(e.g., CR3 on x86)</a:t>
            </a:r>
            <a:endParaRPr lang="en-US" sz="2500" dirty="0">
              <a:solidFill>
                <a:srgbClr val="333333"/>
              </a:solidFill>
            </a:endParaRP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333333"/>
                </a:solidFill>
              </a:rPr>
              <a:t>What happens on a context-switch?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Change contents of page table base register to newly scheduled process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Save old page table base register in PCB of </a:t>
            </a:r>
            <a:r>
              <a:rPr lang="en-US" sz="2500" dirty="0" err="1">
                <a:solidFill>
                  <a:srgbClr val="333333"/>
                </a:solidFill>
              </a:rPr>
              <a:t>descheduled</a:t>
            </a:r>
            <a:r>
              <a:rPr lang="en-US" sz="2500" dirty="0">
                <a:solidFill>
                  <a:srgbClr val="333333"/>
                </a:solidFill>
              </a:rPr>
              <a:t>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Shape 13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/>
              <a:t>Other PT info</a:t>
            </a:r>
          </a:p>
        </p:txBody>
      </p:sp>
      <p:sp>
        <p:nvSpPr>
          <p:cNvPr id="1375" name="Shape 1375"/>
          <p:cNvSpPr>
            <a:spLocks noGrp="1"/>
          </p:cNvSpPr>
          <p:nvPr>
            <p:ph type="body" idx="4294967295"/>
          </p:nvPr>
        </p:nvSpPr>
        <p:spPr>
          <a:xfrm>
            <a:off x="1205948" y="1668463"/>
            <a:ext cx="10147852" cy="42973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333333"/>
                </a:solidFill>
              </a:rPr>
              <a:t>What other </a:t>
            </a:r>
            <a:r>
              <a:rPr lang="en-US" sz="2700" dirty="0">
                <a:solidFill>
                  <a:srgbClr val="333333"/>
                </a:solidFill>
              </a:rPr>
              <a:t>info</a:t>
            </a:r>
            <a:r>
              <a:rPr sz="2700" dirty="0">
                <a:solidFill>
                  <a:srgbClr val="333333"/>
                </a:solidFill>
              </a:rPr>
              <a:t> </a:t>
            </a:r>
            <a:r>
              <a:rPr lang="en-US" sz="2700" dirty="0">
                <a:solidFill>
                  <a:srgbClr val="333333"/>
                </a:solidFill>
              </a:rPr>
              <a:t>is </a:t>
            </a:r>
            <a:r>
              <a:rPr sz="2700" dirty="0">
                <a:solidFill>
                  <a:srgbClr val="333333"/>
                </a:solidFill>
              </a:rPr>
              <a:t>in pagetable entries besides translation?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valid bi</a:t>
            </a:r>
            <a:r>
              <a:rPr lang="en-US" sz="2500" dirty="0">
                <a:solidFill>
                  <a:srgbClr val="333333"/>
                </a:solidFill>
              </a:rPr>
              <a:t>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protection bits</a:t>
            </a:r>
            <a:endParaRPr lang="en-US" sz="2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present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reference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dirty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500" dirty="0">
              <a:solidFill>
                <a:srgbClr val="333333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C00000"/>
                </a:solidFill>
              </a:rPr>
              <a:t>Page table entries are just bits stored in memory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Agreement between hardware and OS about interpretation</a:t>
            </a:r>
            <a:endParaRPr sz="25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/>
              <a:t>Memory Accesses with Pages</a:t>
            </a:r>
            <a:endParaRPr sz="4600" dirty="0"/>
          </a:p>
        </p:txBody>
      </p:sp>
      <p:sp>
        <p:nvSpPr>
          <p:cNvPr id="1359" name="Shape 1359"/>
          <p:cNvSpPr>
            <a:spLocks noGrp="1"/>
          </p:cNvSpPr>
          <p:nvPr>
            <p:ph type="body" idx="4294967295"/>
          </p:nvPr>
        </p:nvSpPr>
        <p:spPr>
          <a:xfrm>
            <a:off x="1524000" y="1389064"/>
            <a:ext cx="4046538" cy="116363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Menlo"/>
                <a:ea typeface="Menlo"/>
                <a:cs typeface="Menlo"/>
                <a:sym typeface="Menlo"/>
              </a:rPr>
              <a:t>0x0010:	movl	0x1100,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Menlo"/>
                <a:ea typeface="Menlo"/>
                <a:cs typeface="Menlo"/>
                <a:sym typeface="Menlo"/>
              </a:rPr>
              <a:t>0x0013:	addl	$0x3,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Menlo"/>
                <a:ea typeface="Menlo"/>
                <a:cs typeface="Menlo"/>
                <a:sym typeface="Menlo"/>
              </a:rPr>
              <a:t>0x0019:	movl	%edi, 0x1100</a:t>
            </a:r>
          </a:p>
        </p:txBody>
      </p:sp>
      <p:sp>
        <p:nvSpPr>
          <p:cNvPr id="1362" name="Shape 1362"/>
          <p:cNvSpPr/>
          <p:nvPr/>
        </p:nvSpPr>
        <p:spPr>
          <a:xfrm>
            <a:off x="1261309" y="2545744"/>
            <a:ext cx="396922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Assume PT is at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0x5000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Assume PTE’s are 4 bytes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Assume 4KB pages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many bits for offset? 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3" name="Shape 1363"/>
          <p:cNvSpPr/>
          <p:nvPr/>
        </p:nvSpPr>
        <p:spPr>
          <a:xfrm>
            <a:off x="2813549" y="4000862"/>
            <a:ext cx="1598190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Simplified view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page table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4" name="Shape 1364"/>
          <p:cNvSpPr/>
          <p:nvPr/>
        </p:nvSpPr>
        <p:spPr>
          <a:xfrm>
            <a:off x="3232671" y="4717828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65" name="Shape 1365"/>
          <p:cNvSpPr/>
          <p:nvPr/>
        </p:nvSpPr>
        <p:spPr>
          <a:xfrm>
            <a:off x="3245923" y="5075016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66" name="Shape 1366"/>
          <p:cNvSpPr/>
          <p:nvPr/>
        </p:nvSpPr>
        <p:spPr>
          <a:xfrm>
            <a:off x="3232671" y="5432203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1367" name="Shape 1367"/>
          <p:cNvSpPr/>
          <p:nvPr/>
        </p:nvSpPr>
        <p:spPr>
          <a:xfrm>
            <a:off x="3232671" y="5789391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1369" name="Shape 1369"/>
          <p:cNvSpPr/>
          <p:nvPr/>
        </p:nvSpPr>
        <p:spPr>
          <a:xfrm>
            <a:off x="2644041" y="6371432"/>
            <a:ext cx="7622998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Use of a p</a:t>
            </a:r>
            <a:r>
              <a:rPr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age</a:t>
            </a: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table</a:t>
            </a: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 doubles memory references</a:t>
            </a:r>
            <a:endParaRPr sz="2400" b="1" dirty="0">
              <a:solidFill>
                <a:srgbClr val="971817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Content Placeholder 12"/>
          <p:cNvSpPr txBox="1">
            <a:spLocks/>
          </p:cNvSpPr>
          <p:nvPr/>
        </p:nvSpPr>
        <p:spPr>
          <a:xfrm>
            <a:off x="5965339" y="2239247"/>
            <a:ext cx="4461564" cy="412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2575" indent="-2825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Physical Memory Accesses with Paging?</a:t>
            </a:r>
          </a:p>
          <a:p>
            <a:pPr marL="282575" indent="-2825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/>
              <a:t> 1) Fetch instruction at logical </a:t>
            </a:r>
            <a:r>
              <a:rPr lang="en-US" dirty="0" err="1"/>
              <a:t>addr</a:t>
            </a:r>
            <a:r>
              <a:rPr lang="en-US" dirty="0"/>
              <a:t> 0x0010; </a:t>
            </a:r>
            <a:r>
              <a:rPr lang="en-US" dirty="0" err="1"/>
              <a:t>vpn</a:t>
            </a:r>
            <a:r>
              <a:rPr lang="en-US" dirty="0"/>
              <a:t>?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Access page table to get </a:t>
            </a:r>
            <a:r>
              <a:rPr lang="en-US" sz="1600" dirty="0" err="1"/>
              <a:t>ppn</a:t>
            </a:r>
            <a:r>
              <a:rPr lang="en-US" sz="1600" dirty="0"/>
              <a:t> for </a:t>
            </a:r>
            <a:r>
              <a:rPr lang="en-US" sz="1600" dirty="0" err="1"/>
              <a:t>vpn</a:t>
            </a:r>
            <a:r>
              <a:rPr lang="en-US" sz="1600" dirty="0"/>
              <a:t> 0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Mem ref 1: 0x5000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Learn </a:t>
            </a:r>
            <a:r>
              <a:rPr lang="en-US" sz="1600" dirty="0" err="1"/>
              <a:t>vpn</a:t>
            </a:r>
            <a:r>
              <a:rPr lang="en-US" sz="1600" dirty="0"/>
              <a:t> 0 is at </a:t>
            </a:r>
            <a:r>
              <a:rPr lang="en-US" sz="1600" dirty="0" err="1"/>
              <a:t>ppn</a:t>
            </a:r>
            <a:r>
              <a:rPr lang="en-US" sz="1600" dirty="0"/>
              <a:t> 2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Fetch instruction at  0x2010 (Mem ref 2)</a:t>
            </a:r>
          </a:p>
          <a:p>
            <a:pPr marL="282575" indent="-2825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/>
              <a:t> Exec, load from logical </a:t>
            </a:r>
            <a:r>
              <a:rPr lang="en-US" dirty="0" err="1"/>
              <a:t>addr</a:t>
            </a:r>
            <a:r>
              <a:rPr lang="en-US" dirty="0"/>
              <a:t> 0x1100; </a:t>
            </a:r>
            <a:r>
              <a:rPr lang="en-US" dirty="0" err="1"/>
              <a:t>vpn</a:t>
            </a:r>
            <a:r>
              <a:rPr lang="en-US" dirty="0"/>
              <a:t>?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Access page table to get </a:t>
            </a:r>
            <a:r>
              <a:rPr lang="en-US" dirty="0" err="1"/>
              <a:t>ppn</a:t>
            </a:r>
            <a:r>
              <a:rPr lang="en-US" dirty="0"/>
              <a:t> for </a:t>
            </a:r>
            <a:r>
              <a:rPr lang="en-US" dirty="0" err="1"/>
              <a:t>vpn</a:t>
            </a:r>
            <a:r>
              <a:rPr lang="en-US" dirty="0"/>
              <a:t> 1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Mem ref 3: 0x5004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Learn </a:t>
            </a:r>
            <a:r>
              <a:rPr lang="en-US" dirty="0" err="1"/>
              <a:t>vpn</a:t>
            </a:r>
            <a:r>
              <a:rPr lang="en-US" dirty="0"/>
              <a:t> 1 is at </a:t>
            </a:r>
            <a:r>
              <a:rPr lang="en-US" dirty="0" err="1"/>
              <a:t>ppn</a:t>
            </a:r>
            <a:r>
              <a:rPr lang="en-US" dirty="0"/>
              <a:t> 0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 err="1"/>
              <a:t>Movl</a:t>
            </a:r>
            <a:r>
              <a:rPr lang="en-US" dirty="0"/>
              <a:t> from 0x0100 into </a:t>
            </a:r>
            <a:r>
              <a:rPr lang="en-US" dirty="0" err="1"/>
              <a:t>reg</a:t>
            </a:r>
            <a:r>
              <a:rPr lang="en-US" dirty="0"/>
              <a:t> (Mem ref 4)</a:t>
            </a:r>
          </a:p>
          <a:p>
            <a:pPr marL="282575" indent="-282575">
              <a:spcBef>
                <a:spcPts val="2000"/>
              </a:spcBef>
              <a:buFont typeface="Calisto MT" pitchFamily="18" charset="0"/>
              <a:buChar char="•"/>
              <a:defRPr/>
            </a:pP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307325" y="3435546"/>
            <a:ext cx="545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64711" y="1436728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Earlier: How many mem refs with segmentation?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1131" y="1858806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 (3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instrs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movl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" grpId="0" animBg="1"/>
      <p:bldP spid="1363" grpId="0" animBg="1"/>
      <p:bldP spid="1364" grpId="0" animBg="1"/>
      <p:bldP spid="1365" grpId="0" animBg="1"/>
      <p:bldP spid="1366" grpId="0" animBg="1"/>
      <p:bldP spid="1367" grpId="0" animBg="1"/>
      <p:bldP spid="1369" grpId="0" animBg="1"/>
      <p:bldP spid="13" grpId="0" build="p" bldLvl="2"/>
      <p:bldP spid="14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3909</Words>
  <Application>Microsoft Macintosh PowerPoint</Application>
  <PresentationFormat>Widescreen</PresentationFormat>
  <Paragraphs>729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Calibri</vt:lpstr>
      <vt:lpstr>Calisto MT</vt:lpstr>
      <vt:lpstr>Courier</vt:lpstr>
      <vt:lpstr>Gill Sans MT</vt:lpstr>
      <vt:lpstr>Helvetica</vt:lpstr>
      <vt:lpstr>Marker Felt</vt:lpstr>
      <vt:lpstr>Menlo</vt:lpstr>
      <vt:lpstr>Times</vt:lpstr>
      <vt:lpstr>Wingdings</vt:lpstr>
      <vt:lpstr>Office Theme</vt:lpstr>
      <vt:lpstr>PowerPoint Presentation</vt:lpstr>
      <vt:lpstr>Review</vt:lpstr>
      <vt:lpstr>Virtual =&gt; Physical PAGE Mapping</vt:lpstr>
      <vt:lpstr>The Mapping</vt:lpstr>
      <vt:lpstr>Let’s fill in the Page Table</vt:lpstr>
      <vt:lpstr>Where are page tables stored?</vt:lpstr>
      <vt:lpstr>Where are page tables stored?</vt:lpstr>
      <vt:lpstr>Other PT info</vt:lpstr>
      <vt:lpstr>Memory Accesses with Pages</vt:lpstr>
      <vt:lpstr>Advantages of Paging</vt:lpstr>
      <vt:lpstr>Disadvantages of Paging</vt:lpstr>
      <vt:lpstr>Reducing Page Table sizes</vt:lpstr>
      <vt:lpstr>How big are page tables?</vt:lpstr>
      <vt:lpstr>Why ARE Page Tables so Large?</vt:lpstr>
      <vt:lpstr>Many invalid page table entries</vt:lpstr>
      <vt:lpstr>Avoid the simple linear page table</vt:lpstr>
      <vt:lpstr>Some approaches</vt:lpstr>
      <vt:lpstr>Approach 1: Inverted Page Table</vt:lpstr>
      <vt:lpstr>Valid PTEs are Contiguous</vt:lpstr>
      <vt:lpstr>Approach 2: Segmented Page Tables</vt:lpstr>
      <vt:lpstr>Combining Paging and Segmentation</vt:lpstr>
      <vt:lpstr>PowerPoint Presentation</vt:lpstr>
      <vt:lpstr>Disadvantages of Paging with Segmentation</vt:lpstr>
      <vt:lpstr>Other Approaches</vt:lpstr>
      <vt:lpstr>3) Multilevel Page Tables</vt:lpstr>
      <vt:lpstr>Multilevel example</vt:lpstr>
      <vt:lpstr>Address format for Multilevel Paging</vt:lpstr>
      <vt:lpstr>Problem with 2 levels?</vt:lpstr>
      <vt:lpstr>Review: Paging pros and cons</vt:lpstr>
      <vt:lpstr>Translation Steps</vt:lpstr>
      <vt:lpstr>Translation Lookaside Buffers</vt:lpstr>
      <vt:lpstr>Example: Array Iterator</vt:lpstr>
      <vt:lpstr>Strategy: Cache Page Translations</vt:lpstr>
      <vt:lpstr>PowerPoint Presentation</vt:lpstr>
      <vt:lpstr>PowerPoint Presentation</vt:lpstr>
      <vt:lpstr>TLB Associativity Trade-offs</vt:lpstr>
      <vt:lpstr>Array Iterator (with TLB)</vt:lpstr>
      <vt:lpstr>TLB Accesses: Sequential Example</vt:lpstr>
      <vt:lpstr>Performance Of TLB?</vt:lpstr>
      <vt:lpstr>TLB Performance</vt:lpstr>
      <vt:lpstr>TLB Performance with Workloads</vt:lpstr>
      <vt:lpstr>Workload Access Patterns</vt:lpstr>
      <vt:lpstr>Workload  Access Patterns</vt:lpstr>
      <vt:lpstr>Workload  Access Patterns</vt:lpstr>
      <vt:lpstr>Workload Locality</vt:lpstr>
      <vt:lpstr>Differentiating processes</vt:lpstr>
      <vt:lpstr>A full system with TLBs</vt:lpstr>
      <vt:lpstr>Summary: Better page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3018</cp:revision>
  <dcterms:created xsi:type="dcterms:W3CDTF">2019-01-23T03:40:12Z</dcterms:created>
  <dcterms:modified xsi:type="dcterms:W3CDTF">2023-10-11T11:29:57Z</dcterms:modified>
</cp:coreProperties>
</file>