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0"/>
  </p:notesMasterIdLst>
  <p:sldIdLst>
    <p:sldId id="258" r:id="rId2"/>
    <p:sldId id="347" r:id="rId3"/>
    <p:sldId id="311" r:id="rId4"/>
    <p:sldId id="312" r:id="rId5"/>
    <p:sldId id="313" r:id="rId6"/>
    <p:sldId id="314" r:id="rId7"/>
    <p:sldId id="274" r:id="rId8"/>
    <p:sldId id="320" r:id="rId9"/>
    <p:sldId id="315" r:id="rId10"/>
    <p:sldId id="297" r:id="rId11"/>
    <p:sldId id="316" r:id="rId12"/>
    <p:sldId id="319" r:id="rId13"/>
    <p:sldId id="280" r:id="rId14"/>
    <p:sldId id="283" r:id="rId15"/>
    <p:sldId id="287" r:id="rId16"/>
    <p:sldId id="301" r:id="rId17"/>
    <p:sldId id="387" r:id="rId18"/>
    <p:sldId id="389" r:id="rId19"/>
    <p:sldId id="381" r:id="rId20"/>
    <p:sldId id="307" r:id="rId21"/>
    <p:sldId id="323" r:id="rId22"/>
    <p:sldId id="324" r:id="rId23"/>
    <p:sldId id="384" r:id="rId24"/>
    <p:sldId id="334" r:id="rId25"/>
    <p:sldId id="335" r:id="rId26"/>
    <p:sldId id="390" r:id="rId27"/>
    <p:sldId id="336" r:id="rId28"/>
    <p:sldId id="340" r:id="rId29"/>
    <p:sldId id="308" r:id="rId30"/>
    <p:sldId id="256" r:id="rId31"/>
    <p:sldId id="257" r:id="rId32"/>
    <p:sldId id="391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392" r:id="rId49"/>
    <p:sldId id="275" r:id="rId50"/>
    <p:sldId id="276" r:id="rId51"/>
    <p:sldId id="277" r:id="rId52"/>
    <p:sldId id="278" r:id="rId53"/>
    <p:sldId id="279" r:id="rId54"/>
    <p:sldId id="393" r:id="rId55"/>
    <p:sldId id="281" r:id="rId56"/>
    <p:sldId id="282" r:id="rId57"/>
    <p:sldId id="394" r:id="rId58"/>
    <p:sldId id="284" r:id="rId59"/>
    <p:sldId id="285" r:id="rId60"/>
    <p:sldId id="286" r:id="rId61"/>
    <p:sldId id="395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396" r:id="rId72"/>
    <p:sldId id="298" r:id="rId73"/>
    <p:sldId id="299" r:id="rId74"/>
    <p:sldId id="300" r:id="rId75"/>
    <p:sldId id="397" r:id="rId76"/>
    <p:sldId id="302" r:id="rId77"/>
    <p:sldId id="303" r:id="rId78"/>
    <p:sldId id="304" r:id="rId79"/>
    <p:sldId id="305" r:id="rId80"/>
    <p:sldId id="306" r:id="rId81"/>
    <p:sldId id="398" r:id="rId82"/>
    <p:sldId id="399" r:id="rId83"/>
    <p:sldId id="309" r:id="rId84"/>
    <p:sldId id="310" r:id="rId85"/>
    <p:sldId id="400" r:id="rId86"/>
    <p:sldId id="401" r:id="rId87"/>
    <p:sldId id="402" r:id="rId88"/>
    <p:sldId id="403" r:id="rId89"/>
  </p:sldIdLst>
  <p:sldSz cx="13004800" cy="9753600"/>
  <p:notesSz cx="6858000" cy="9144000"/>
  <p:defaultTextStyle>
    <a:lvl1pPr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58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17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765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354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2941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530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11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70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/>
    <p:restoredTop sz="94558"/>
  </p:normalViewPr>
  <p:slideViewPr>
    <p:cSldViewPr snapToGrid="0" snapToObjects="1">
      <p:cViewPr varScale="1">
        <p:scale>
          <a:sx n="82" d="100"/>
          <a:sy n="82" d="100"/>
        </p:scale>
        <p:origin x="1672" y="16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09062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58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17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765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354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2941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530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11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70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C986A-42DB-7A43-85EE-216B52A90B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2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3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21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3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3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4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21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6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9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3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074751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4278439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2_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1007164" y="2359446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50230" lvl="0" indent="-487672" algn="l">
              <a:spcBef>
                <a:spcPts val="2133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1300460" lvl="1" indent="-474126" algn="l">
              <a:spcBef>
                <a:spcPts val="64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950690" lvl="2" indent="-46057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600919" lvl="3" indent="-487672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3251149" lvl="4" indent="-48767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3901379" lvl="5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551609" lvl="6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5201839" lvl="7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852069" lvl="8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096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9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4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36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90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3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7120" y="3412099"/>
            <a:ext cx="8290560" cy="1219200"/>
          </a:xfrm>
        </p:spPr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6377" y="5029085"/>
            <a:ext cx="10607703" cy="3007360"/>
          </a:xfrm>
        </p:spPr>
        <p:txBody>
          <a:bodyPr>
            <a:normAutofit fontScale="92500" lnSpcReduction="10000"/>
          </a:bodyPr>
          <a:lstStyle/>
          <a:p>
            <a:pPr marL="866973" indent="-866973" algn="l"/>
            <a:r>
              <a:rPr lang="en-US" sz="3200" b="1" dirty="0"/>
              <a:t>Questions answered in this lecture: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Review paging...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can page translations be made faster?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is the basic idea of a TLB (Translation Lookaside Buffer)?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types of workloads perform well with TLBs?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do TLBs interact with context-switches? (if time permits)</a:t>
            </a:r>
          </a:p>
          <a:p>
            <a:pPr marL="1056619" lvl="1" indent="-568948" algn="l"/>
            <a:endParaRPr lang="en-US" sz="24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78CEB64-A210-9845-BA02-B348DC37A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415" y="1395635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5F18865-D499-7B46-865F-30EE3D9D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4902"/>
            <a:ext cx="5861154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416/518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4DE7DB-36E6-554B-9EB2-691C99D18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1414" y="2600844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11" name="Shape 1025">
            <a:extLst>
              <a:ext uri="{FF2B5EF4-FFF2-40B4-BE49-F238E27FC236}">
                <a16:creationId xmlns:a16="http://schemas.microsoft.com/office/drawing/2014/main" id="{5EEE552A-192C-E74F-AB23-256E53A04714}"/>
              </a:ext>
            </a:extLst>
          </p:cNvPr>
          <p:cNvSpPr txBox="1">
            <a:spLocks/>
          </p:cNvSpPr>
          <p:nvPr/>
        </p:nvSpPr>
        <p:spPr>
          <a:xfrm>
            <a:off x="0" y="9282949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Disclaimer: Materials derived, reused, and modified from OSTEP book and lectures of Prof. Andrea and </a:t>
            </a:r>
            <a:r>
              <a:rPr lang="en-US" sz="1400" dirty="0" err="1"/>
              <a:t>Remzi</a:t>
            </a:r>
            <a:r>
              <a:rPr lang="en-US" sz="1400" dirty="0"/>
              <a:t> </a:t>
            </a:r>
            <a:r>
              <a:rPr lang="en-US" sz="1400" dirty="0" err="1"/>
              <a:t>Arpaci-Dusseau</a:t>
            </a:r>
            <a:r>
              <a:rPr lang="en-US" sz="1400" dirty="0"/>
              <a:t> and Prof. </a:t>
            </a:r>
            <a:r>
              <a:rPr lang="en-US" sz="1400" dirty="0" err="1"/>
              <a:t>Yojip</a:t>
            </a:r>
            <a:r>
              <a:rPr lang="en-US" sz="14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27263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Multilevel 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4294967295"/>
          </p:nvPr>
        </p:nvSpPr>
        <p:spPr>
          <a:xfrm>
            <a:off x="611500" y="2091549"/>
            <a:ext cx="1460500" cy="62785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sz="2500" dirty="0"/>
              <a:t>P</a:t>
            </a:r>
            <a:r>
              <a:rPr lang="en-US" sz="2500" dirty="0"/>
              <a:t>P</a:t>
            </a:r>
            <a:r>
              <a:rPr sz="2500" dirty="0"/>
              <a:t>N</a:t>
            </a:r>
            <a:br>
              <a:rPr sz="2500" dirty="0"/>
            </a:br>
            <a:r>
              <a:rPr sz="2500" dirty="0"/>
              <a:t>0x3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0x92</a:t>
            </a:r>
          </a:p>
        </p:txBody>
      </p:sp>
      <p:sp>
        <p:nvSpPr>
          <p:cNvPr id="631" name="Shape 631"/>
          <p:cNvSpPr/>
          <p:nvPr/>
        </p:nvSpPr>
        <p:spPr>
          <a:xfrm>
            <a:off x="1995656" y="2128694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0" y="2462076"/>
            <a:ext cx="2723086" cy="3585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272398" y="1588951"/>
            <a:ext cx="22235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directory</a:t>
            </a:r>
          </a:p>
        </p:txBody>
      </p:sp>
      <p:sp>
        <p:nvSpPr>
          <p:cNvPr id="634" name="Shape 634"/>
          <p:cNvSpPr/>
          <p:nvPr/>
        </p:nvSpPr>
        <p:spPr>
          <a:xfrm>
            <a:off x="3588633" y="2038050"/>
            <a:ext cx="1078630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0x10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0x23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0x80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0x59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</a:p>
        </p:txBody>
      </p:sp>
      <p:sp>
        <p:nvSpPr>
          <p:cNvPr id="635" name="Shape 635"/>
          <p:cNvSpPr/>
          <p:nvPr/>
        </p:nvSpPr>
        <p:spPr>
          <a:xfrm>
            <a:off x="4731633" y="2038050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3769218" y="2462074"/>
            <a:ext cx="1962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2974741" y="1567138"/>
            <a:ext cx="35137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of PT (@P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sz="2400" b="1" dirty="0">
                <a:solidFill>
                  <a:schemeClr val="tx2"/>
                </a:solidFill>
              </a:rPr>
              <a:t>N:0x3)</a:t>
            </a:r>
          </a:p>
        </p:txBody>
      </p:sp>
      <p:sp>
        <p:nvSpPr>
          <p:cNvPr id="638" name="Shape 638"/>
          <p:cNvSpPr/>
          <p:nvPr/>
        </p:nvSpPr>
        <p:spPr>
          <a:xfrm>
            <a:off x="7257771" y="2038050"/>
            <a:ext cx="1078630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0x55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0x45</a:t>
            </a:r>
          </a:p>
        </p:txBody>
      </p:sp>
      <p:sp>
        <p:nvSpPr>
          <p:cNvPr id="639" name="Shape 639"/>
          <p:cNvSpPr/>
          <p:nvPr/>
        </p:nvSpPr>
        <p:spPr>
          <a:xfrm>
            <a:off x="8400771" y="2038050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40" name="Shape 640"/>
          <p:cNvSpPr/>
          <p:nvPr/>
        </p:nvSpPr>
        <p:spPr>
          <a:xfrm>
            <a:off x="7438356" y="2462074"/>
            <a:ext cx="1962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922543" y="1565851"/>
            <a:ext cx="36853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of PT (@P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sz="2400" b="1" dirty="0">
                <a:solidFill>
                  <a:schemeClr val="tx2"/>
                </a:solidFill>
              </a:rPr>
              <a:t>N:0x92)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0654" y="3384623"/>
            <a:ext cx="323507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0x01ABC</a:t>
            </a:r>
          </a:p>
          <a:p>
            <a:endParaRPr lang="en-US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endParaRPr lang="en-US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89890" y="880717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MT" panose="020B0502020104020203" pitchFamily="34" charset="77"/>
              </a:rPr>
              <a:t>outer page</a:t>
            </a:r>
            <a:br>
              <a:rPr lang="en-US" sz="2000" dirty="0">
                <a:latin typeface="Gill Sans MT" panose="020B0502020104020203" pitchFamily="34" charset="77"/>
              </a:rPr>
            </a:br>
            <a:r>
              <a:rPr lang="en-US" sz="2000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799223" y="880717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MT" panose="020B0502020104020203" pitchFamily="34" charset="77"/>
              </a:rPr>
              <a:t>inner page</a:t>
            </a:r>
            <a:br>
              <a:rPr lang="en-US" sz="2000" dirty="0">
                <a:latin typeface="Gill Sans MT" panose="020B0502020104020203" pitchFamily="34" charset="77"/>
              </a:rPr>
            </a:br>
            <a:r>
              <a:rPr lang="en-US" sz="2000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942050" y="880717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Gill Sans MT" panose="020B0502020104020203" pitchFamily="34" charset="77"/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293706" y="8314974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ill Sans MT" panose="020B0502020104020203" pitchFamily="34" charset="77"/>
              </a:rPr>
              <a:t>20-bit address:</a:t>
            </a: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198263" y="1032439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575" y="6207378"/>
            <a:ext cx="2576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 translate 0xFEED0</a:t>
            </a:r>
            <a:endParaRPr lang="en-US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57805" y="4645968"/>
            <a:ext cx="2473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61359" y="3756875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0x23ABC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03876" y="5090429"/>
            <a:ext cx="183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0x10000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70826" y="666904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0x55ED0</a:t>
            </a:r>
          </a:p>
        </p:txBody>
      </p:sp>
      <p:sp>
        <p:nvSpPr>
          <p:cNvPr id="27" name="Shape 630">
            <a:extLst>
              <a:ext uri="{FF2B5EF4-FFF2-40B4-BE49-F238E27FC236}">
                <a16:creationId xmlns:a16="http://schemas.microsoft.com/office/drawing/2014/main" id="{991F1398-CC95-3C44-AB71-DD20D281BEB6}"/>
              </a:ext>
            </a:extLst>
          </p:cNvPr>
          <p:cNvSpPr txBox="1">
            <a:spLocks/>
          </p:cNvSpPr>
          <p:nvPr/>
        </p:nvSpPr>
        <p:spPr>
          <a:xfrm>
            <a:off x="-275420" y="2104782"/>
            <a:ext cx="1460500" cy="62785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000000"/>
                </a:solidFill>
              </a:rPr>
              <a:t>VPN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0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1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2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84" y="89249"/>
            <a:ext cx="12445241" cy="1824949"/>
          </a:xfrm>
        </p:spPr>
        <p:txBody>
          <a:bodyPr/>
          <a:lstStyle/>
          <a:p>
            <a:r>
              <a:rPr lang="en-US" dirty="0"/>
              <a:t>Quiz: 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698458" y="3286259"/>
            <a:ext cx="11195518" cy="6111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should logical address be structured?</a:t>
            </a:r>
          </a:p>
          <a:p>
            <a:pPr lvl="1"/>
            <a:r>
              <a:rPr lang="en-US" dirty="0"/>
              <a:t>How many bits for each paging level?</a:t>
            </a:r>
          </a:p>
          <a:p>
            <a:pPr>
              <a:buNone/>
            </a:pPr>
            <a:r>
              <a:rPr lang="en-US" dirty="0"/>
              <a:t>Goal?  </a:t>
            </a:r>
          </a:p>
          <a:p>
            <a:pPr lvl="1"/>
            <a:r>
              <a:rPr lang="en-US" dirty="0"/>
              <a:t>Each page table fits within a page</a:t>
            </a:r>
          </a:p>
          <a:p>
            <a:pPr lvl="1"/>
            <a:r>
              <a:rPr lang="en-US" dirty="0"/>
              <a:t>PTE size * number PTE = page size</a:t>
            </a:r>
          </a:p>
          <a:p>
            <a:pPr lvl="2"/>
            <a:r>
              <a:rPr lang="en-US" dirty="0"/>
              <a:t>Assume PTE size = 4 bytes</a:t>
            </a:r>
          </a:p>
          <a:p>
            <a:pPr lvl="2"/>
            <a:r>
              <a:rPr lang="en-US" dirty="0"/>
              <a:t>Page size = 2^12 bytes = 4KB</a:t>
            </a:r>
          </a:p>
          <a:p>
            <a:pPr lvl="2"/>
            <a:r>
              <a:rPr lang="en-US" dirty="0"/>
              <a:t>2^2 bytes *  number PTE = 2^12 bytes</a:t>
            </a:r>
          </a:p>
          <a:p>
            <a:pPr lvl="2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number PTE = 2^10</a:t>
            </a:r>
          </a:p>
          <a:p>
            <a:pPr lvl="1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# bits for selecting inner page = 10</a:t>
            </a:r>
          </a:p>
          <a:p>
            <a:pPr>
              <a:buFont typeface="Wingdings" charset="2"/>
              <a:buNone/>
            </a:pPr>
            <a:r>
              <a:rPr lang="en-US" dirty="0"/>
              <a:t>Remaining bits for outer page: </a:t>
            </a:r>
          </a:p>
          <a:p>
            <a:pPr lvl="1"/>
            <a:r>
              <a:rPr lang="en-US" dirty="0"/>
              <a:t>30 – 10 – 12 = 8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458" y="2406394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07791" y="2406394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50618" y="2406394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02274" y="1914198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30-bit address: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Problem with 2 levels?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54" name="Shape 654"/>
          <p:cNvSpPr>
            <a:spLocks noGrp="1"/>
          </p:cNvSpPr>
          <p:nvPr>
            <p:ph type="body" idx="4294967295"/>
          </p:nvPr>
        </p:nvSpPr>
        <p:spPr>
          <a:xfrm>
            <a:off x="0" y="2130425"/>
            <a:ext cx="11099800" cy="30511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Problem: page directories </a:t>
            </a:r>
            <a:r>
              <a:rPr lang="en-US" sz="3600" dirty="0">
                <a:solidFill>
                  <a:srgbClr val="333333"/>
                </a:solidFill>
              </a:rPr>
              <a:t>(outer level) </a:t>
            </a:r>
            <a:r>
              <a:rPr sz="3600" dirty="0">
                <a:solidFill>
                  <a:srgbClr val="333333"/>
                </a:solidFill>
              </a:rPr>
              <a:t>may not fit in a page</a:t>
            </a:r>
            <a:endParaRPr lang="en-US"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Solution: </a:t>
            </a:r>
            <a:endParaRPr lang="en-US" sz="36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rgbClr val="333333"/>
                </a:solidFill>
              </a:rPr>
              <a:t>S</a:t>
            </a:r>
            <a:r>
              <a:rPr sz="3300" dirty="0">
                <a:solidFill>
                  <a:srgbClr val="333333"/>
                </a:solidFill>
              </a:rPr>
              <a:t>plit page directories into pieces</a:t>
            </a:r>
            <a:endParaRPr lang="en-US" sz="33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Use another page dir to refer to the page dir pieces.</a:t>
            </a:r>
          </a:p>
        </p:txBody>
      </p:sp>
      <p:sp>
        <p:nvSpPr>
          <p:cNvPr id="4" name="Shape 658"/>
          <p:cNvSpPr/>
          <p:nvPr/>
        </p:nvSpPr>
        <p:spPr>
          <a:xfrm>
            <a:off x="4590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PT idx</a:t>
            </a:r>
          </a:p>
        </p:txBody>
      </p:sp>
      <p:sp>
        <p:nvSpPr>
          <p:cNvPr id="23" name="Shape 677"/>
          <p:cNvSpPr/>
          <p:nvPr/>
        </p:nvSpPr>
        <p:spPr>
          <a:xfrm>
            <a:off x="6139320" y="5820963"/>
            <a:ext cx="4530027" cy="622301"/>
          </a:xfrm>
          <a:prstGeom prst="rect">
            <a:avLst/>
          </a:prstGeom>
          <a:solidFill>
            <a:srgbClr val="5747C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OFFSET</a:t>
            </a:r>
          </a:p>
        </p:txBody>
      </p:sp>
      <p:sp>
        <p:nvSpPr>
          <p:cNvPr id="26" name="Shape 680"/>
          <p:cNvSpPr/>
          <p:nvPr/>
        </p:nvSpPr>
        <p:spPr>
          <a:xfrm>
            <a:off x="3066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PD idx 1</a:t>
            </a:r>
          </a:p>
        </p:txBody>
      </p:sp>
      <p:sp>
        <p:nvSpPr>
          <p:cNvPr id="27" name="Shape 681"/>
          <p:cNvSpPr/>
          <p:nvPr/>
        </p:nvSpPr>
        <p:spPr>
          <a:xfrm>
            <a:off x="3423526" y="5250131"/>
            <a:ext cx="811120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28" name="Shape 682"/>
          <p:cNvSpPr/>
          <p:nvPr/>
        </p:nvSpPr>
        <p:spPr>
          <a:xfrm>
            <a:off x="4266082" y="5501481"/>
            <a:ext cx="1809429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9" name="Shape 683"/>
          <p:cNvSpPr/>
          <p:nvPr/>
        </p:nvSpPr>
        <p:spPr>
          <a:xfrm flipH="1">
            <a:off x="1567898" y="5501481"/>
            <a:ext cx="1824191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" name="Shape 684"/>
          <p:cNvSpPr/>
          <p:nvPr/>
        </p:nvSpPr>
        <p:spPr>
          <a:xfrm>
            <a:off x="1542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PD idx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2236" y="6515095"/>
            <a:ext cx="1255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How large is virtual address space with 4 KB pages, 4 byte PTEs, </a:t>
            </a:r>
            <a:br>
              <a:rPr lang="en-US" sz="2800" dirty="0">
                <a:solidFill>
                  <a:srgbClr val="333333"/>
                </a:solidFill>
              </a:rPr>
            </a:br>
            <a:r>
              <a:rPr lang="en-US" sz="2800" dirty="0">
                <a:solidFill>
                  <a:srgbClr val="333333"/>
                </a:solidFill>
              </a:rPr>
              <a:t>each page table fits in page given 1, 2, 3 levels?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5540" y="7413331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4KB / 4 bytes </a:t>
            </a:r>
            <a:r>
              <a:rPr lang="en-US" sz="2800" dirty="0" err="1">
                <a:solidFill>
                  <a:srgbClr val="333333"/>
                </a:solidFill>
                <a:sym typeface="Wingdings"/>
              </a:rPr>
              <a:t></a:t>
            </a:r>
            <a:r>
              <a:rPr lang="en-US" sz="2800" dirty="0">
                <a:solidFill>
                  <a:srgbClr val="333333"/>
                </a:solidFill>
                <a:sym typeface="Wingdings"/>
              </a:rPr>
              <a:t> 1K entries per level</a:t>
            </a:r>
            <a:endParaRPr lang="en-US" sz="2800" dirty="0">
              <a:solidFill>
                <a:srgbClr val="33333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6254" y="7936551"/>
            <a:ext cx="434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1 level: 1K * 4K = </a:t>
            </a:r>
            <a:r>
              <a:rPr lang="en-US" sz="2400" b="1" dirty="0">
                <a:solidFill>
                  <a:srgbClr val="333333"/>
                </a:solidFill>
              </a:rPr>
              <a:t>2^22</a:t>
            </a:r>
            <a:r>
              <a:rPr lang="en-US" sz="2400" dirty="0">
                <a:solidFill>
                  <a:srgbClr val="333333"/>
                </a:solidFill>
              </a:rPr>
              <a:t> = 4 MB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46254" y="8459771"/>
            <a:ext cx="51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2 levels: 1K * 1K * 4K = </a:t>
            </a:r>
            <a:r>
              <a:rPr lang="en-US" sz="2400" b="1" dirty="0">
                <a:solidFill>
                  <a:srgbClr val="333333"/>
                </a:solidFill>
              </a:rPr>
              <a:t>2^32</a:t>
            </a:r>
            <a:r>
              <a:rPr lang="en-US" sz="2400" dirty="0">
                <a:solidFill>
                  <a:srgbClr val="333333"/>
                </a:solidFill>
              </a:rPr>
              <a:t> ≈ 4 GB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46254" y="8921032"/>
            <a:ext cx="584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3 levels: 1K * 1K * 1K * 4K = </a:t>
            </a:r>
            <a:r>
              <a:rPr lang="en-US" sz="2400" b="1" dirty="0">
                <a:solidFill>
                  <a:srgbClr val="333333"/>
                </a:solidFill>
              </a:rPr>
              <a:t>2^42</a:t>
            </a:r>
            <a:r>
              <a:rPr lang="en-US" sz="2400" dirty="0">
                <a:solidFill>
                  <a:srgbClr val="333333"/>
                </a:solidFill>
              </a:rPr>
              <a:t>  ≈ 4 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46496" y="305237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outer page?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5829" y="305237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inner page</a:t>
            </a:r>
          </a:p>
          <a:p>
            <a:pPr algn="ctr"/>
            <a:r>
              <a:rPr lang="en-US" sz="2600" dirty="0"/>
              <a:t>(10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98656" y="305237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425310" y="2560174"/>
            <a:ext cx="2344933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64-bit</a:t>
            </a:r>
            <a:r>
              <a:rPr lang="en-US" sz="2600" dirty="0">
                <a:solidFill>
                  <a:schemeClr val="bg1"/>
                </a:solidFill>
              </a:rPr>
              <a:t> address: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Review: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Paging </a:t>
            </a:r>
            <a:r>
              <a:rPr lang="en-US" sz="6500" dirty="0">
                <a:solidFill>
                  <a:srgbClr val="FFFFFF"/>
                </a:solidFill>
              </a:rPr>
              <a:t>PROS and CONS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0" y="2185988"/>
            <a:ext cx="11099800" cy="49657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No external </a:t>
            </a:r>
            <a:r>
              <a:rPr lang="en-US" sz="3300" dirty="0">
                <a:solidFill>
                  <a:srgbClr val="333333"/>
                </a:solidFill>
              </a:rPr>
              <a:t>fragmentation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don’t need to find contiguous RAM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All free pages are equivalent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Easy to manage</a:t>
            </a:r>
            <a:r>
              <a:rPr lang="en-US" sz="3200" dirty="0">
                <a:solidFill>
                  <a:srgbClr val="333333"/>
                </a:solidFill>
              </a:rPr>
              <a:t>, allocate, and free pages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Disadvantages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Page tables are too big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Must have one entry for every page of 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Accessing page tables is too slow [today’s focus]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Doubles number of memory references per instruction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3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Translation Steps</a:t>
            </a:r>
          </a:p>
        </p:txBody>
      </p:sp>
      <p:sp>
        <p:nvSpPr>
          <p:cNvPr id="777" name="Shape 777"/>
          <p:cNvSpPr>
            <a:spLocks noGrp="1"/>
          </p:cNvSpPr>
          <p:nvPr>
            <p:ph type="body" idx="4294967295"/>
          </p:nvPr>
        </p:nvSpPr>
        <p:spPr>
          <a:xfrm>
            <a:off x="790061" y="2437811"/>
            <a:ext cx="12320588" cy="56530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H/W: for each mem reference:</a:t>
            </a:r>
            <a:br>
              <a:rPr sz="3200" dirty="0">
                <a:solidFill>
                  <a:srgbClr val="333333"/>
                </a:solidFill>
              </a:rPr>
            </a:b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1. extract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VPN</a:t>
            </a:r>
            <a:r>
              <a:rPr sz="3200" dirty="0">
                <a:solidFill>
                  <a:srgbClr val="333333"/>
                </a:solidFill>
              </a:rPr>
              <a:t> (virt page num) from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VA</a:t>
            </a:r>
            <a:r>
              <a:rPr sz="3200" dirty="0">
                <a:solidFill>
                  <a:srgbClr val="333333"/>
                </a:solidFill>
              </a:rPr>
              <a:t> (virt addr)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2. calculate addr of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sz="3200" dirty="0">
                <a:solidFill>
                  <a:srgbClr val="333333"/>
                </a:solidFill>
              </a:rPr>
              <a:t> (page table entry)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3. </a:t>
            </a:r>
            <a:r>
              <a:rPr lang="en-US" sz="3200" dirty="0">
                <a:solidFill>
                  <a:srgbClr val="333333"/>
                </a:solidFill>
              </a:rPr>
              <a:t>read</a:t>
            </a:r>
            <a:r>
              <a:rPr sz="3200" dirty="0">
                <a:solidFill>
                  <a:srgbClr val="333333"/>
                </a:solidFill>
              </a:rPr>
              <a:t>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lang="en-US"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 </a:t>
            </a:r>
            <a:r>
              <a:rPr lang="en-US" sz="3200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from memory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4. extract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PFN</a:t>
            </a:r>
            <a:r>
              <a:rPr sz="3200" dirty="0">
                <a:solidFill>
                  <a:srgbClr val="333333"/>
                </a:solidFill>
              </a:rPr>
              <a:t> (page frame num)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5. build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3200" dirty="0">
                <a:solidFill>
                  <a:srgbClr val="333333"/>
                </a:solidFill>
              </a:rPr>
              <a:t> (phys addr)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6. </a:t>
            </a:r>
            <a:r>
              <a:rPr lang="en-US" sz="3200" dirty="0">
                <a:solidFill>
                  <a:srgbClr val="333333"/>
                </a:solidFill>
              </a:rPr>
              <a:t>read contents of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3200" dirty="0">
                <a:solidFill>
                  <a:srgbClr val="333333"/>
                </a:solidFill>
              </a:rPr>
              <a:t> </a:t>
            </a:r>
            <a:r>
              <a:rPr lang="en-US" sz="3200" dirty="0">
                <a:solidFill>
                  <a:srgbClr val="333333"/>
                </a:solidFill>
              </a:rPr>
              <a:t>from memory in</a:t>
            </a:r>
            <a:r>
              <a:rPr sz="3200" dirty="0">
                <a:solidFill>
                  <a:srgbClr val="333333"/>
                </a:solidFill>
              </a:rPr>
              <a:t>to register</a:t>
            </a:r>
          </a:p>
        </p:txBody>
      </p:sp>
      <p:sp>
        <p:nvSpPr>
          <p:cNvPr id="4" name="Shape 784"/>
          <p:cNvSpPr/>
          <p:nvPr/>
        </p:nvSpPr>
        <p:spPr>
          <a:xfrm>
            <a:off x="574829" y="3464747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5" name="Shape 785"/>
          <p:cNvSpPr/>
          <p:nvPr/>
        </p:nvSpPr>
        <p:spPr>
          <a:xfrm>
            <a:off x="574829" y="3993229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6" name="Shape 786"/>
          <p:cNvSpPr/>
          <p:nvPr/>
        </p:nvSpPr>
        <p:spPr>
          <a:xfrm>
            <a:off x="574829" y="4938273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7" name="Shape 787"/>
          <p:cNvSpPr/>
          <p:nvPr/>
        </p:nvSpPr>
        <p:spPr>
          <a:xfrm>
            <a:off x="574829" y="5446274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8" name="Shape 788"/>
          <p:cNvSpPr/>
          <p:nvPr/>
        </p:nvSpPr>
        <p:spPr>
          <a:xfrm>
            <a:off x="206679" y="4483113"/>
            <a:ext cx="1407432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chemeClr val="bg1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9" name="Shape 789"/>
          <p:cNvSpPr/>
          <p:nvPr/>
        </p:nvSpPr>
        <p:spPr>
          <a:xfrm>
            <a:off x="206679" y="5989858"/>
            <a:ext cx="1407432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921F07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0061" y="8396965"/>
            <a:ext cx="8448136" cy="523216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Which expensive step </a:t>
            </a:r>
            <a:r>
              <a:rPr lang="en-US" sz="2800"/>
              <a:t>will we avoid in today’s lecture?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766266" y="7383938"/>
            <a:ext cx="4324511" cy="523216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Which steps are expensive?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6525" y="8920181"/>
            <a:ext cx="684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  3)  Don’t always have to read PTE from memory!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Example: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Array Iterator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4294967295"/>
          </p:nvPr>
        </p:nvSpPr>
        <p:spPr>
          <a:xfrm>
            <a:off x="0" y="2305050"/>
            <a:ext cx="4859338" cy="52466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en-US"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=0; i&lt;N; i++</a:t>
            </a:r>
            <a:r>
              <a:rPr lang="en-US"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Assume ‘a’ starts at </a:t>
            </a:r>
            <a:r>
              <a:rPr lang="en-US" sz="2800" dirty="0">
                <a:solidFill>
                  <a:srgbClr val="333333"/>
                </a:solidFill>
              </a:rPr>
              <a:t>0x3000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Ignore instruction fetches</a:t>
            </a:r>
            <a:endParaRPr sz="2800" dirty="0">
              <a:solidFill>
                <a:srgbClr val="333333"/>
              </a:solidFill>
              <a:ea typeface="Courier"/>
              <a:cs typeface="Courier"/>
              <a:sym typeface="Courier"/>
            </a:endParaRPr>
          </a:p>
        </p:txBody>
      </p:sp>
      <p:sp>
        <p:nvSpPr>
          <p:cNvPr id="4" name="Shape 808"/>
          <p:cNvSpPr txBox="1">
            <a:spLocks/>
          </p:cNvSpPr>
          <p:nvPr/>
        </p:nvSpPr>
        <p:spPr>
          <a:xfrm>
            <a:off x="5245402" y="3603241"/>
            <a:ext cx="3784600" cy="4864100"/>
          </a:xfrm>
          <a:prstGeom prst="rect">
            <a:avLst/>
          </a:prstGeom>
        </p:spPr>
        <p:txBody>
          <a:bodyPr vert="horz" lIns="130039" tIns="65020" rIns="130039" bIns="65020" rtlCol="0">
            <a:normAutofit/>
          </a:bodyPr>
          <a:lstStyle/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0x3000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0x3004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0x3008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0x300C</a:t>
            </a:r>
            <a:b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544" y="2828742"/>
            <a:ext cx="37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What virtual addresses?</a:t>
            </a:r>
          </a:p>
        </p:txBody>
      </p:sp>
      <p:sp>
        <p:nvSpPr>
          <p:cNvPr id="6" name="Shape 809"/>
          <p:cNvSpPr/>
          <p:nvPr/>
        </p:nvSpPr>
        <p:spPr>
          <a:xfrm>
            <a:off x="9219962" y="3603015"/>
            <a:ext cx="3784838" cy="486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0x7000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0x7004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0x7008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0002" y="2890297"/>
            <a:ext cx="3492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What physical addresses?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503" y="8024233"/>
            <a:ext cx="12135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333333"/>
                </a:solidFill>
              </a:rPr>
              <a:t>Observation: </a:t>
            </a: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Repeatedly access same PTE because program repeatedly </a:t>
            </a: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accesses same virtual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27671" y="6994113"/>
            <a:ext cx="5487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Aside: What can you infer?</a:t>
            </a:r>
          </a:p>
          <a:p>
            <a:pPr marL="571500" lvl="1" indent="-571500" algn="l">
              <a:buFont typeface="Arial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ptbr</a:t>
            </a:r>
            <a:r>
              <a:rPr lang="en-US" sz="2800" dirty="0">
                <a:solidFill>
                  <a:schemeClr val="bg1"/>
                </a:solidFill>
              </a:rPr>
              <a:t>: 0x1000; PTE 4 bytes each</a:t>
            </a:r>
          </a:p>
          <a:p>
            <a:pPr marL="571500" lvl="1" indent="-571500" algn="l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VPN 3 -&gt; PPN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E007-DB94-B148-9779-F5564197CEE1}"/>
              </a:ext>
            </a:extLst>
          </p:cNvPr>
          <p:cNvSpPr/>
          <p:nvPr/>
        </p:nvSpPr>
        <p:spPr>
          <a:xfrm>
            <a:off x="9030002" y="3603015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16DB3-FCCB-AB43-AF2E-0E23D79E367E}"/>
              </a:ext>
            </a:extLst>
          </p:cNvPr>
          <p:cNvSpPr/>
          <p:nvPr/>
        </p:nvSpPr>
        <p:spPr>
          <a:xfrm>
            <a:off x="9030002" y="4523642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1F6AF-DAAE-0543-A640-7FEB85B5992D}"/>
              </a:ext>
            </a:extLst>
          </p:cNvPr>
          <p:cNvSpPr/>
          <p:nvPr/>
        </p:nvSpPr>
        <p:spPr>
          <a:xfrm>
            <a:off x="8984956" y="5379280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1B6A-4F4D-7840-983F-64E44089216E}"/>
              </a:ext>
            </a:extLst>
          </p:cNvPr>
          <p:cNvSpPr/>
          <p:nvPr/>
        </p:nvSpPr>
        <p:spPr>
          <a:xfrm>
            <a:off x="8984955" y="6246265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  <p:bldP spid="2" grpId="0" uiExpand="1" build="p" bldLvl="2"/>
      <p:bldP spid="3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 flipV="1">
            <a:off x="4097832" y="5165073"/>
            <a:ext cx="0" cy="64770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7" name="Shape 937"/>
          <p:cNvSpPr/>
          <p:nvPr/>
        </p:nvSpPr>
        <p:spPr>
          <a:xfrm flipV="1">
            <a:off x="8669833" y="5165073"/>
            <a:ext cx="0" cy="64770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Strategy</a:t>
            </a:r>
            <a:r>
              <a:rPr lang="en-US" sz="6500" dirty="0">
                <a:solidFill>
                  <a:srgbClr val="FFFFFF"/>
                </a:solidFill>
              </a:rPr>
              <a:t>: Cache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en-US" sz="6500" dirty="0">
                <a:solidFill>
                  <a:srgbClr val="FFFFFF"/>
                </a:solidFill>
              </a:rPr>
              <a:t>Page Translations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939" name="Shape 939"/>
          <p:cNvSpPr>
            <a:spLocks noGrp="1"/>
          </p:cNvSpPr>
          <p:nvPr>
            <p:ph type="body" idx="4294967295"/>
          </p:nvPr>
        </p:nvSpPr>
        <p:spPr>
          <a:xfrm>
            <a:off x="4032250" y="6985000"/>
            <a:ext cx="8972550" cy="154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TLB: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3800" dirty="0">
                <a:solidFill>
                  <a:srgbClr val="333333"/>
                </a:solidFill>
              </a:rPr>
              <a:t>ranslation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sz="3800" dirty="0">
                <a:solidFill>
                  <a:srgbClr val="333333"/>
                </a:solidFill>
              </a:rPr>
              <a:t>ookaside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3800" dirty="0">
                <a:solidFill>
                  <a:srgbClr val="333333"/>
                </a:solidFill>
              </a:rPr>
              <a:t>uffer</a:t>
            </a:r>
            <a:endParaRPr lang="en-US" sz="3800" dirty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(yes, a poor name!)</a:t>
            </a:r>
            <a:endParaRPr sz="3800" dirty="0">
              <a:solidFill>
                <a:srgbClr val="333333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2834849" y="2769343"/>
            <a:ext cx="2525966" cy="2525965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7406850" y="2769343"/>
            <a:ext cx="2525966" cy="2525965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3802857" y="2920432"/>
            <a:ext cx="58994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CPU</a:t>
            </a:r>
          </a:p>
        </p:txBody>
      </p:sp>
      <p:sp>
        <p:nvSpPr>
          <p:cNvPr id="943" name="Shape 943"/>
          <p:cNvSpPr/>
          <p:nvPr/>
        </p:nvSpPr>
        <p:spPr>
          <a:xfrm>
            <a:off x="8362065" y="2920432"/>
            <a:ext cx="615535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RAM</a:t>
            </a:r>
          </a:p>
        </p:txBody>
      </p:sp>
      <p:sp>
        <p:nvSpPr>
          <p:cNvPr id="944" name="Shape 944"/>
          <p:cNvSpPr/>
          <p:nvPr/>
        </p:nvSpPr>
        <p:spPr>
          <a:xfrm flipV="1">
            <a:off x="3285922" y="5792122"/>
            <a:ext cx="6195820" cy="1"/>
          </a:xfrm>
          <a:prstGeom prst="line">
            <a:avLst/>
          </a:prstGeom>
          <a:ln w="889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5093884" y="5842113"/>
            <a:ext cx="2579894" cy="4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/>
              <a:t>memory interconnect</a:t>
            </a:r>
          </a:p>
        </p:txBody>
      </p:sp>
      <p:sp>
        <p:nvSpPr>
          <p:cNvPr id="946" name="Shape 946"/>
          <p:cNvSpPr/>
          <p:nvPr/>
        </p:nvSpPr>
        <p:spPr>
          <a:xfrm>
            <a:off x="8034833" y="3902979"/>
            <a:ext cx="1270000" cy="334894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8034833" y="4220478"/>
            <a:ext cx="1270000" cy="334894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8034833" y="4537978"/>
            <a:ext cx="1270000" cy="334894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8034833" y="4855478"/>
            <a:ext cx="1270000" cy="334894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8471058" y="3504633"/>
            <a:ext cx="39755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951" name="Shape 951"/>
          <p:cNvSpPr/>
          <p:nvPr/>
        </p:nvSpPr>
        <p:spPr>
          <a:xfrm>
            <a:off x="3462833" y="4540375"/>
            <a:ext cx="1270000" cy="334894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3462833" y="4855478"/>
            <a:ext cx="1270000" cy="334894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3146921" y="3909581"/>
            <a:ext cx="1901821" cy="65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7" tIns="50797" rIns="50797" bIns="5079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Translation Cache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932816" y="4157092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Some popular entries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uiExpand="1" build="p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816785" y="3098630"/>
            <a:ext cx="2926080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3751896" y="3098630"/>
            <a:ext cx="6068907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807754" y="2760947"/>
            <a:ext cx="2756746" cy="3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3884307" y="2708034"/>
            <a:ext cx="4165599" cy="3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974244" y="2230396"/>
            <a:ext cx="174497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1137521" y="3972473"/>
            <a:ext cx="975360" cy="520192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42" y="3886679"/>
            <a:ext cx="562181" cy="53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28" y="353898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28200"/>
            <a:ext cx="5177438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Direct mapped (</a:t>
            </a:r>
            <a:r>
              <a:rPr lang="en-US" sz="2600" dirty="0" err="1">
                <a:solidFill>
                  <a:schemeClr val="bg1"/>
                </a:solidFill>
                <a:latin typeface="Arial" pitchFamily="-104" charset="0"/>
              </a:rPr>
              <a:t>num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sets = 16)</a:t>
            </a:r>
          </a:p>
        </p:txBody>
      </p:sp>
      <p:sp>
        <p:nvSpPr>
          <p:cNvPr id="140" name="Text Box 114">
            <a:extLst>
              <a:ext uri="{FF2B5EF4-FFF2-40B4-BE49-F238E27FC236}">
                <a16:creationId xmlns:a16="http://schemas.microsoft.com/office/drawing/2014/main" id="{D56D874D-C810-FB4A-85DA-DD80F92E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695" y="4796454"/>
            <a:ext cx="5405065" cy="133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b="1" i="1" dirty="0">
                <a:solidFill>
                  <a:schemeClr val="bg1"/>
                </a:solidFill>
                <a:latin typeface="Arial" pitchFamily="-104" charset="0"/>
              </a:rPr>
              <a:t>Lookup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Calculate set (tag % </a:t>
            </a:r>
            <a:r>
              <a:rPr lang="en-US" sz="2600" dirty="0" err="1">
                <a:solidFill>
                  <a:schemeClr val="bg1"/>
                </a:solidFill>
                <a:latin typeface="Arial" pitchFamily="-104" charset="0"/>
              </a:rPr>
              <a:t>num_sets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Search for tag within resulting set</a:t>
            </a:r>
          </a:p>
        </p:txBody>
      </p:sp>
      <p:sp>
        <p:nvSpPr>
          <p:cNvPr id="142" name="Text Box 114">
            <a:extLst>
              <a:ext uri="{FF2B5EF4-FFF2-40B4-BE49-F238E27FC236}">
                <a16:creationId xmlns:a16="http://schemas.microsoft.com/office/drawing/2014/main" id="{C816C9D4-9FF0-C14C-AE62-0309CDAD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123" y="6363830"/>
            <a:ext cx="5177439" cy="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i="1" dirty="0">
                <a:solidFill>
                  <a:schemeClr val="bg1"/>
                </a:solidFill>
                <a:latin typeface="Arial" pitchFamily="-104" charset="0"/>
              </a:rPr>
              <a:t>Where is VPN (tag) 18 located?</a:t>
            </a:r>
            <a:endParaRPr lang="en-US" sz="2600" i="1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  <p:sp>
        <p:nvSpPr>
          <p:cNvPr id="143" name="Text Box 114">
            <a:extLst>
              <a:ext uri="{FF2B5EF4-FFF2-40B4-BE49-F238E27FC236}">
                <a16:creationId xmlns:a16="http://schemas.microsoft.com/office/drawing/2014/main" id="{B1912520-265D-954A-8A85-C790AE6F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449" y="6829597"/>
            <a:ext cx="54155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4 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1260971" y="2427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Organization</a:t>
            </a:r>
          </a:p>
        </p:txBody>
      </p:sp>
      <p:sp>
        <p:nvSpPr>
          <p:cNvPr id="145" name="Text Box 114">
            <a:extLst>
              <a:ext uri="{FF2B5EF4-FFF2-40B4-BE49-F238E27FC236}">
                <a16:creationId xmlns:a16="http://schemas.microsoft.com/office/drawing/2014/main" id="{A9A94FEC-9CD1-CF49-96BA-D6721F0B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49" y="7495419"/>
            <a:ext cx="421680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Incorrect: 2</a:t>
            </a:r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F6BEAB99-CB16-914B-80CD-6EECAE6BB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449" y="7319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2" grpId="0"/>
      <p:bldP spid="143" grpId="0"/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816785" y="3098630"/>
            <a:ext cx="2926080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3751896" y="3098630"/>
            <a:ext cx="6068907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807754" y="2760947"/>
            <a:ext cx="2756746" cy="3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3884307" y="2708034"/>
            <a:ext cx="4165599" cy="3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974244" y="2230396"/>
            <a:ext cx="174497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1137521" y="3972473"/>
            <a:ext cx="975360" cy="520192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42" y="3886679"/>
            <a:ext cx="562181" cy="53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28" y="353898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99" y="9215033"/>
            <a:ext cx="2430869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Direct mapped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1260971" y="2427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Organization</a:t>
            </a:r>
          </a:p>
        </p:txBody>
      </p:sp>
      <p:grpSp>
        <p:nvGrpSpPr>
          <p:cNvPr id="32" name="Group 42">
            <a:extLst>
              <a:ext uri="{FF2B5EF4-FFF2-40B4-BE49-F238E27FC236}">
                <a16:creationId xmlns:a16="http://schemas.microsoft.com/office/drawing/2014/main" id="{5772D800-045B-5142-9D15-B667F2368F70}"/>
              </a:ext>
            </a:extLst>
          </p:cNvPr>
          <p:cNvGrpSpPr>
            <a:grpSpLocks/>
          </p:cNvGrpSpPr>
          <p:nvPr/>
        </p:nvGrpSpPr>
        <p:grpSpPr bwMode="auto">
          <a:xfrm>
            <a:off x="4701469" y="4549313"/>
            <a:ext cx="975360" cy="2600960"/>
            <a:chOff x="2208" y="816"/>
            <a:chExt cx="432" cy="1152"/>
          </a:xfrm>
        </p:grpSpPr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689E4F84-D07B-E142-BAB4-76F850DB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D02FC913-473A-4D47-9CF4-676C32EB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02D07D33-6797-CA4B-BD3F-6DD97604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47C74954-E7C5-5B4E-B5C8-6E26FE849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47">
              <a:extLst>
                <a:ext uri="{FF2B5EF4-FFF2-40B4-BE49-F238E27FC236}">
                  <a16:creationId xmlns:a16="http://schemas.microsoft.com/office/drawing/2014/main" id="{C0937308-FFCD-B146-B4BE-C3D2D142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C3594DD4-B5B3-1D4B-9490-78129BA8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49">
              <a:extLst>
                <a:ext uri="{FF2B5EF4-FFF2-40B4-BE49-F238E27FC236}">
                  <a16:creationId xmlns:a16="http://schemas.microsoft.com/office/drawing/2014/main" id="{F68A695A-8AEC-0D4F-BA58-1B53FBC6A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809EAFDE-4D3C-4C4D-A329-5BEEE666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9C7DC87A-4B32-FF43-BB91-0069C7FBA072}"/>
              </a:ext>
            </a:extLst>
          </p:cNvPr>
          <p:cNvGrpSpPr>
            <a:grpSpLocks/>
          </p:cNvGrpSpPr>
          <p:nvPr/>
        </p:nvGrpSpPr>
        <p:grpSpPr bwMode="auto">
          <a:xfrm>
            <a:off x="5785202" y="4549313"/>
            <a:ext cx="975360" cy="2600960"/>
            <a:chOff x="2208" y="816"/>
            <a:chExt cx="432" cy="1152"/>
          </a:xfrm>
        </p:grpSpPr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DF6AB170-C163-4743-9FB5-10D4BFCE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8D86F1DA-24F9-8A4A-B499-862F9E923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4C18C833-01E0-8847-9E92-7403A095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7B145CCF-7A72-2F43-989E-CA1C5B5A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CC84A5E-4148-7243-9DED-C65C65EA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055516A9-71CD-6942-A14F-D52903A5E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B624D4D3-9556-7F40-A845-1EF3FEA5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3A79770D-BFED-8847-960A-FFB7BF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 Box 106">
            <a:extLst>
              <a:ext uri="{FF2B5EF4-FFF2-40B4-BE49-F238E27FC236}">
                <a16:creationId xmlns:a16="http://schemas.microsoft.com/office/drawing/2014/main" id="{6585EEDA-8AA4-8446-89CF-EFD4811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774" y="7150273"/>
            <a:ext cx="3875926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Two-way set associative</a:t>
            </a:r>
          </a:p>
        </p:txBody>
      </p:sp>
      <p:sp>
        <p:nvSpPr>
          <p:cNvPr id="51" name="Line 116">
            <a:extLst>
              <a:ext uri="{FF2B5EF4-FFF2-40B4-BE49-F238E27FC236}">
                <a16:creationId xmlns:a16="http://schemas.microsoft.com/office/drawing/2014/main" id="{BD27609E-D55E-A443-963F-7AC90B6750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28795" y="6233278"/>
            <a:ext cx="65024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Text Box 117">
            <a:extLst>
              <a:ext uri="{FF2B5EF4-FFF2-40B4-BE49-F238E27FC236}">
                <a16:creationId xmlns:a16="http://schemas.microsoft.com/office/drawing/2014/main" id="{80AB5DBA-B117-B041-8999-D98B1701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584" y="6596364"/>
            <a:ext cx="763094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Set</a:t>
            </a:r>
          </a:p>
        </p:txBody>
      </p:sp>
      <p:grpSp>
        <p:nvGrpSpPr>
          <p:cNvPr id="53" name="Group 118">
            <a:extLst>
              <a:ext uri="{FF2B5EF4-FFF2-40B4-BE49-F238E27FC236}">
                <a16:creationId xmlns:a16="http://schemas.microsoft.com/office/drawing/2014/main" id="{18EDF71B-ED96-7844-963D-4909EE04FC85}"/>
              </a:ext>
            </a:extLst>
          </p:cNvPr>
          <p:cNvGrpSpPr>
            <a:grpSpLocks/>
          </p:cNvGrpSpPr>
          <p:nvPr/>
        </p:nvGrpSpPr>
        <p:grpSpPr bwMode="auto">
          <a:xfrm>
            <a:off x="3834482" y="4574148"/>
            <a:ext cx="541867" cy="1733973"/>
            <a:chOff x="1344" y="1536"/>
            <a:chExt cx="240" cy="768"/>
          </a:xfrm>
        </p:grpSpPr>
        <p:sp>
          <p:nvSpPr>
            <p:cNvPr id="54" name="Line 119">
              <a:extLst>
                <a:ext uri="{FF2B5EF4-FFF2-40B4-BE49-F238E27FC236}">
                  <a16:creationId xmlns:a16="http://schemas.microsoft.com/office/drawing/2014/main" id="{3BB9EA6D-2D0D-024C-834D-6CCCE2FE3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120">
              <a:extLst>
                <a:ext uri="{FF2B5EF4-FFF2-40B4-BE49-F238E27FC236}">
                  <a16:creationId xmlns:a16="http://schemas.microsoft.com/office/drawing/2014/main" id="{2E8565DF-0CD3-4B45-8A29-9510821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 Box 121">
            <a:extLst>
              <a:ext uri="{FF2B5EF4-FFF2-40B4-BE49-F238E27FC236}">
                <a16:creationId xmlns:a16="http://schemas.microsoft.com/office/drawing/2014/main" id="{99056E7C-8312-9148-8AE5-0BDECB2B2E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81696" y="5139297"/>
            <a:ext cx="1083369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Index</a:t>
            </a:r>
          </a:p>
        </p:txBody>
      </p:sp>
      <p:grpSp>
        <p:nvGrpSpPr>
          <p:cNvPr id="57" name="Group 22">
            <a:extLst>
              <a:ext uri="{FF2B5EF4-FFF2-40B4-BE49-F238E27FC236}">
                <a16:creationId xmlns:a16="http://schemas.microsoft.com/office/drawing/2014/main" id="{9C082B98-4BB3-A443-8373-296721AB1F62}"/>
              </a:ext>
            </a:extLst>
          </p:cNvPr>
          <p:cNvGrpSpPr>
            <a:grpSpLocks/>
          </p:cNvGrpSpPr>
          <p:nvPr/>
        </p:nvGrpSpPr>
        <p:grpSpPr bwMode="auto">
          <a:xfrm>
            <a:off x="8463230" y="4606331"/>
            <a:ext cx="975360" cy="1300480"/>
            <a:chOff x="2064" y="1344"/>
            <a:chExt cx="432" cy="576"/>
          </a:xfrm>
        </p:grpSpPr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848ED01-8625-9040-B10F-DDF89BCD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0FC66674-802F-9746-9D6C-D054DB28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579AB300-481F-0240-9AC9-C35BEC0DD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Line 26">
              <a:extLst>
                <a:ext uri="{FF2B5EF4-FFF2-40B4-BE49-F238E27FC236}">
                  <a16:creationId xmlns:a16="http://schemas.microsoft.com/office/drawing/2014/main" id="{87126B7A-B454-0D47-9522-A4AF63D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5754C483-5BD3-D14E-8E4C-9603CB57BC6F}"/>
              </a:ext>
            </a:extLst>
          </p:cNvPr>
          <p:cNvGrpSpPr>
            <a:grpSpLocks/>
          </p:cNvGrpSpPr>
          <p:nvPr/>
        </p:nvGrpSpPr>
        <p:grpSpPr bwMode="auto">
          <a:xfrm>
            <a:off x="9546963" y="4606331"/>
            <a:ext cx="975360" cy="1300480"/>
            <a:chOff x="2064" y="1344"/>
            <a:chExt cx="432" cy="576"/>
          </a:xfrm>
        </p:grpSpPr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037F0AD2-08F9-1A4A-A417-857701C4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9F5A1933-6173-3848-8D42-2C433FDC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0C153D7A-4172-BF4D-9D8C-1C8A913C8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A4D9679E-AC66-E343-815A-99DEA799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9AFC770-2368-CB49-8ADC-3FEDC79CDEBF}"/>
              </a:ext>
            </a:extLst>
          </p:cNvPr>
          <p:cNvGrpSpPr>
            <a:grpSpLocks/>
          </p:cNvGrpSpPr>
          <p:nvPr/>
        </p:nvGrpSpPr>
        <p:grpSpPr bwMode="auto">
          <a:xfrm>
            <a:off x="10630697" y="4606331"/>
            <a:ext cx="975360" cy="1300480"/>
            <a:chOff x="2064" y="1344"/>
            <a:chExt cx="432" cy="576"/>
          </a:xfrm>
        </p:grpSpPr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6220E35C-F7D3-5647-9C25-619047AB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7CCEDFB1-D2BA-9942-A685-F96F499A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36689EE8-325F-3144-B05E-0A0D0E34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66FE869-F4CD-A34C-AF33-ECC97EE5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7A5E1D71-D023-9B4E-B6B7-824C198ACDAD}"/>
              </a:ext>
            </a:extLst>
          </p:cNvPr>
          <p:cNvGrpSpPr>
            <a:grpSpLocks/>
          </p:cNvGrpSpPr>
          <p:nvPr/>
        </p:nvGrpSpPr>
        <p:grpSpPr bwMode="auto">
          <a:xfrm>
            <a:off x="11714430" y="4606331"/>
            <a:ext cx="975360" cy="1300480"/>
            <a:chOff x="2064" y="1344"/>
            <a:chExt cx="432" cy="576"/>
          </a:xfrm>
        </p:grpSpPr>
        <p:sp>
          <p:nvSpPr>
            <p:cNvPr id="73" name="Rectangle 38">
              <a:extLst>
                <a:ext uri="{FF2B5EF4-FFF2-40B4-BE49-F238E27FC236}">
                  <a16:creationId xmlns:a16="http://schemas.microsoft.com/office/drawing/2014/main" id="{A224B0E0-87E2-E44E-8F76-6866200F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25A92F01-4D78-B144-87D2-023A927B7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ADDB4642-67D3-8641-A78E-F8ACB88D4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Line 41">
              <a:extLst>
                <a:ext uri="{FF2B5EF4-FFF2-40B4-BE49-F238E27FC236}">
                  <a16:creationId xmlns:a16="http://schemas.microsoft.com/office/drawing/2014/main" id="{BF82B019-593B-874E-AC55-3437D7C7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 Box 65">
            <a:extLst>
              <a:ext uri="{FF2B5EF4-FFF2-40B4-BE49-F238E27FC236}">
                <a16:creationId xmlns:a16="http://schemas.microsoft.com/office/drawing/2014/main" id="{C009360E-FA9D-C446-9309-48E167A4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570" y="4520537"/>
            <a:ext cx="425230" cy="142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</p:txBody>
      </p:sp>
      <p:sp>
        <p:nvSpPr>
          <p:cNvPr id="78" name="Text Box 66">
            <a:extLst>
              <a:ext uri="{FF2B5EF4-FFF2-40B4-BE49-F238E27FC236}">
                <a16:creationId xmlns:a16="http://schemas.microsoft.com/office/drawing/2014/main" id="{825664D5-3EF3-2847-855E-FE226A6F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776" y="4172838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79" name="Text Box 67">
            <a:extLst>
              <a:ext uri="{FF2B5EF4-FFF2-40B4-BE49-F238E27FC236}">
                <a16:creationId xmlns:a16="http://schemas.microsoft.com/office/drawing/2014/main" id="{6C6397FC-D2C1-FA4D-95BA-518426A6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736" y="4172838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80" name="Text Box 68">
            <a:extLst>
              <a:ext uri="{FF2B5EF4-FFF2-40B4-BE49-F238E27FC236}">
                <a16:creationId xmlns:a16="http://schemas.microsoft.com/office/drawing/2014/main" id="{AE4585DB-C8E9-A040-9AC9-512A7550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7838" y="4172838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81" name="Text Box 69">
            <a:extLst>
              <a:ext uri="{FF2B5EF4-FFF2-40B4-BE49-F238E27FC236}">
                <a16:creationId xmlns:a16="http://schemas.microsoft.com/office/drawing/2014/main" id="{1F719FEA-C344-F640-9319-E862ECE3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1571" y="4172838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82" name="Text Box 107">
            <a:extLst>
              <a:ext uri="{FF2B5EF4-FFF2-40B4-BE49-F238E27FC236}">
                <a16:creationId xmlns:a16="http://schemas.microsoft.com/office/drawing/2014/main" id="{AB6ABA1F-FC68-5D49-9FB7-9D896B1C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748" y="5843594"/>
            <a:ext cx="393160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Four-way set associative</a:t>
            </a:r>
          </a:p>
        </p:txBody>
      </p:sp>
      <p:grpSp>
        <p:nvGrpSpPr>
          <p:cNvPr id="83" name="Group 70">
            <a:extLst>
              <a:ext uri="{FF2B5EF4-FFF2-40B4-BE49-F238E27FC236}">
                <a16:creationId xmlns:a16="http://schemas.microsoft.com/office/drawing/2014/main" id="{69A4FFA3-F1F1-A043-8F11-7780186BAC7B}"/>
              </a:ext>
            </a:extLst>
          </p:cNvPr>
          <p:cNvGrpSpPr>
            <a:grpSpLocks/>
          </p:cNvGrpSpPr>
          <p:nvPr/>
        </p:nvGrpSpPr>
        <p:grpSpPr bwMode="auto">
          <a:xfrm>
            <a:off x="2653147" y="8242363"/>
            <a:ext cx="10187093" cy="1192107"/>
            <a:chOff x="1104" y="2784"/>
            <a:chExt cx="4512" cy="528"/>
          </a:xfrm>
        </p:grpSpPr>
        <p:grpSp>
          <p:nvGrpSpPr>
            <p:cNvPr id="84" name="Group 71">
              <a:extLst>
                <a:ext uri="{FF2B5EF4-FFF2-40B4-BE49-F238E27FC236}">
                  <a16:creationId xmlns:a16="http://schemas.microsoft.com/office/drawing/2014/main" id="{7714D54D-52A1-5E4E-AF46-78CB98ECC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93" name="Line 72">
                <a:extLst>
                  <a:ext uri="{FF2B5EF4-FFF2-40B4-BE49-F238E27FC236}">
                    <a16:creationId xmlns:a16="http://schemas.microsoft.com/office/drawing/2014/main" id="{FD891496-688F-9C40-BA65-031D72C43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Line 73">
                <a:extLst>
                  <a:ext uri="{FF2B5EF4-FFF2-40B4-BE49-F238E27FC236}">
                    <a16:creationId xmlns:a16="http://schemas.microsoft.com/office/drawing/2014/main" id="{C9154379-5021-1444-A936-4781E26E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Line 74">
                <a:extLst>
                  <a:ext uri="{FF2B5EF4-FFF2-40B4-BE49-F238E27FC236}">
                    <a16:creationId xmlns:a16="http://schemas.microsoft.com/office/drawing/2014/main" id="{BC40BB90-6045-E745-9BE0-B88153FE7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Line 75">
                <a:extLst>
                  <a:ext uri="{FF2B5EF4-FFF2-40B4-BE49-F238E27FC236}">
                    <a16:creationId xmlns:a16="http://schemas.microsoft.com/office/drawing/2014/main" id="{984F1864-0329-B545-A678-ED860E5F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76">
                <a:extLst>
                  <a:ext uri="{FF2B5EF4-FFF2-40B4-BE49-F238E27FC236}">
                    <a16:creationId xmlns:a16="http://schemas.microsoft.com/office/drawing/2014/main" id="{86051702-E5BF-A94B-B310-BAD6CED1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Line 77">
                <a:extLst>
                  <a:ext uri="{FF2B5EF4-FFF2-40B4-BE49-F238E27FC236}">
                    <a16:creationId xmlns:a16="http://schemas.microsoft.com/office/drawing/2014/main" id="{C4AF779B-6FA1-AC4B-8570-038A2108C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9" name="Group 78">
                <a:extLst>
                  <a:ext uri="{FF2B5EF4-FFF2-40B4-BE49-F238E27FC236}">
                    <a16:creationId xmlns:a16="http://schemas.microsoft.com/office/drawing/2014/main" id="{B84DB0C7-3A08-954D-8C89-A0625232E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104" name="Line 79">
                  <a:extLst>
                    <a:ext uri="{FF2B5EF4-FFF2-40B4-BE49-F238E27FC236}">
                      <a16:creationId xmlns:a16="http://schemas.microsoft.com/office/drawing/2014/main" id="{05C90C73-AB58-9C4C-BC19-824B56199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8E1BAF17-2BC2-A941-80CB-9ABFD659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Line 81">
                  <a:extLst>
                    <a:ext uri="{FF2B5EF4-FFF2-40B4-BE49-F238E27FC236}">
                      <a16:creationId xmlns:a16="http://schemas.microsoft.com/office/drawing/2014/main" id="{8814CC35-AE8E-C943-AC9F-0FDA53ECA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0" name="Group 82">
                <a:extLst>
                  <a:ext uri="{FF2B5EF4-FFF2-40B4-BE49-F238E27FC236}">
                    <a16:creationId xmlns:a16="http://schemas.microsoft.com/office/drawing/2014/main" id="{E2C6718B-4603-7C4B-B76E-5B6B333F6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94759639-3AE5-EA48-A345-477DD6145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Line 84">
                  <a:extLst>
                    <a:ext uri="{FF2B5EF4-FFF2-40B4-BE49-F238E27FC236}">
                      <a16:creationId xmlns:a16="http://schemas.microsoft.com/office/drawing/2014/main" id="{B528B08C-FAA4-9E4E-9049-B6CD66839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" name="Line 85">
                  <a:extLst>
                    <a:ext uri="{FF2B5EF4-FFF2-40B4-BE49-F238E27FC236}">
                      <a16:creationId xmlns:a16="http://schemas.microsoft.com/office/drawing/2014/main" id="{B38A3381-18A2-9C4D-98D7-9EA941DB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9E3823AC-5A36-A84F-BA53-553AEDF4A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7DC42D46-90B0-7747-8211-D814C0633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8C620F5-219C-994B-8748-E5C4DA9F4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B93C1D3-6D1A-A34A-818E-DFEDA8558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737DD7F9-ED98-3E44-9237-B5AA9A38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7E9F9E-0E60-AF41-B6AC-49D79B9DB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83D8C62-1D47-9A46-9B04-EEA94163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D32A8D3B-F5EB-E24A-AD3F-415AB152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 Box 94">
            <a:extLst>
              <a:ext uri="{FF2B5EF4-FFF2-40B4-BE49-F238E27FC236}">
                <a16:creationId xmlns:a16="http://schemas.microsoft.com/office/drawing/2014/main" id="{089AFBA2-9E41-BE40-BB23-78ED140B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49" y="813399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08" name="Text Box 95">
            <a:extLst>
              <a:ext uri="{FF2B5EF4-FFF2-40B4-BE49-F238E27FC236}">
                <a16:creationId xmlns:a16="http://schemas.microsoft.com/office/drawing/2014/main" id="{C5A97794-CB25-D04D-82F6-CB42806D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497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109" name="Text Box 96">
            <a:extLst>
              <a:ext uri="{FF2B5EF4-FFF2-40B4-BE49-F238E27FC236}">
                <a16:creationId xmlns:a16="http://schemas.microsoft.com/office/drawing/2014/main" id="{7AD54DA1-AD8E-6E45-A527-C3031F9C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079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110" name="Text Box 97">
            <a:extLst>
              <a:ext uri="{FF2B5EF4-FFF2-40B4-BE49-F238E27FC236}">
                <a16:creationId xmlns:a16="http://schemas.microsoft.com/office/drawing/2014/main" id="{9DE35278-901F-1840-8592-C5B1B6CEB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524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111" name="Text Box 98">
            <a:extLst>
              <a:ext uri="{FF2B5EF4-FFF2-40B4-BE49-F238E27FC236}">
                <a16:creationId xmlns:a16="http://schemas.microsoft.com/office/drawing/2014/main" id="{991005DB-41A9-7F44-A0EB-ED3656B9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75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E</a:t>
            </a:r>
          </a:p>
        </p:txBody>
      </p:sp>
      <p:sp>
        <p:nvSpPr>
          <p:cNvPr id="112" name="Text Box 99">
            <a:extLst>
              <a:ext uri="{FF2B5EF4-FFF2-40B4-BE49-F238E27FC236}">
                <a16:creationId xmlns:a16="http://schemas.microsoft.com/office/drawing/2014/main" id="{A6E7AB8A-6C31-524D-9AA0-86708FBC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120" y="8133990"/>
            <a:ext cx="40527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L</a:t>
            </a:r>
          </a:p>
        </p:txBody>
      </p:sp>
      <p:sp>
        <p:nvSpPr>
          <p:cNvPr id="113" name="Text Box 100">
            <a:extLst>
              <a:ext uri="{FF2B5EF4-FFF2-40B4-BE49-F238E27FC236}">
                <a16:creationId xmlns:a16="http://schemas.microsoft.com/office/drawing/2014/main" id="{B3D67544-F7BA-D446-BC34-9E326CE2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300" y="8133990"/>
            <a:ext cx="47628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M</a:t>
            </a:r>
          </a:p>
        </p:txBody>
      </p:sp>
      <p:sp>
        <p:nvSpPr>
          <p:cNvPr id="114" name="Text Box 101">
            <a:extLst>
              <a:ext uri="{FF2B5EF4-FFF2-40B4-BE49-F238E27FC236}">
                <a16:creationId xmlns:a16="http://schemas.microsoft.com/office/drawing/2014/main" id="{3E817543-8176-6B49-9759-85338311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7444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N</a:t>
            </a:r>
          </a:p>
        </p:txBody>
      </p:sp>
      <p:sp>
        <p:nvSpPr>
          <p:cNvPr id="115" name="Text Box 102">
            <a:extLst>
              <a:ext uri="{FF2B5EF4-FFF2-40B4-BE49-F238E27FC236}">
                <a16:creationId xmlns:a16="http://schemas.microsoft.com/office/drawing/2014/main" id="{83F7C38C-4908-3F4D-B284-F407C5E7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9523" y="8133990"/>
            <a:ext cx="462131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O</a:t>
            </a:r>
          </a:p>
        </p:txBody>
      </p:sp>
      <p:sp>
        <p:nvSpPr>
          <p:cNvPr id="116" name="Text Box 103">
            <a:extLst>
              <a:ext uri="{FF2B5EF4-FFF2-40B4-BE49-F238E27FC236}">
                <a16:creationId xmlns:a16="http://schemas.microsoft.com/office/drawing/2014/main" id="{6675CC1F-1BE0-9843-8074-5283948F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004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P</a:t>
            </a:r>
          </a:p>
        </p:txBody>
      </p:sp>
      <p:sp>
        <p:nvSpPr>
          <p:cNvPr id="117" name="Text Box 114">
            <a:extLst>
              <a:ext uri="{FF2B5EF4-FFF2-40B4-BE49-F238E27FC236}">
                <a16:creationId xmlns:a16="http://schemas.microsoft.com/office/drawing/2014/main" id="{93177621-7035-714A-9333-13F430B0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341" y="6898553"/>
            <a:ext cx="4138366" cy="133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itchFamily="-104" charset="0"/>
              </a:rPr>
              <a:t>More in Computer Architecture Class</a:t>
            </a:r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6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/>
      <p:bldP spid="77" grpId="0"/>
      <p:bldP spid="78" grpId="0"/>
      <p:bldP spid="79" grpId="0"/>
      <p:bldP spid="80" grpId="0"/>
      <p:bldP spid="81" grpId="0"/>
      <p:bldP spid="82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Associativity Trade-offs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idx="1"/>
          </p:nvPr>
        </p:nvSpPr>
        <p:spPr>
          <a:xfrm>
            <a:off x="598343" y="2600962"/>
            <a:ext cx="11295633" cy="611180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Higher </a:t>
            </a:r>
            <a:r>
              <a:rPr lang="en-US" sz="2800" dirty="0" err="1"/>
              <a:t>associativity</a:t>
            </a:r>
            <a:endParaRPr 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Better utilization, fewer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Slower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More hardware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Lower </a:t>
            </a:r>
            <a:r>
              <a:rPr lang="en-US" sz="2800" dirty="0" err="1"/>
              <a:t>associativity</a:t>
            </a:r>
            <a:endParaRPr 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Fast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Simple, less hardware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Greater chance of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 err="1"/>
              <a:t>TLBs</a:t>
            </a:r>
            <a:r>
              <a:rPr lang="en-US" sz="2800" dirty="0"/>
              <a:t> usually fully associative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38" y="2833328"/>
            <a:ext cx="12654662" cy="5449022"/>
          </a:xfrm>
        </p:spPr>
        <p:txBody>
          <a:bodyPr/>
          <a:lstStyle/>
          <a:p>
            <a:r>
              <a:rPr lang="en-US" sz="2600" dirty="0"/>
              <a:t>Reading: Today cover Chapters 20-22</a:t>
            </a:r>
          </a:p>
          <a:p>
            <a:r>
              <a:rPr lang="en-US" sz="2600" dirty="0"/>
              <a:t>Project 2: User-level thread library and scheduling</a:t>
            </a:r>
          </a:p>
          <a:p>
            <a:pPr lvl="2"/>
            <a:r>
              <a:rPr lang="en-US" sz="2600" dirty="0"/>
              <a:t>Start early and finish by </a:t>
            </a:r>
            <a:r>
              <a:rPr lang="en-US" sz="2600" dirty="0">
                <a:effectLst/>
              </a:rPr>
              <a:t>March 20th.</a:t>
            </a:r>
            <a:endParaRPr lang="en-US" sz="2600" dirty="0"/>
          </a:p>
          <a:p>
            <a:r>
              <a:rPr lang="en-US" sz="2600" dirty="0"/>
              <a:t>Midterm -  03/08 – In class, 5:40pm – 7:00pm</a:t>
            </a:r>
          </a:p>
          <a:p>
            <a:r>
              <a:rPr lang="en-US" sz="2600" dirty="0"/>
              <a:t>Quiz 2 solution tomorrow</a:t>
            </a:r>
          </a:p>
          <a:p>
            <a:r>
              <a:rPr lang="en-US" sz="2600" dirty="0"/>
              <a:t>Sample midterm exam solution posted</a:t>
            </a:r>
          </a:p>
          <a:p>
            <a:endParaRPr lang="en-US" dirty="0"/>
          </a:p>
          <a:p>
            <a:pPr marL="616361" lvl="2" indent="0">
              <a:buNone/>
            </a:pPr>
            <a:endParaRPr lang="en-US" dirty="0"/>
          </a:p>
          <a:p>
            <a:pPr marL="616361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Array Iterator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(w/ TLB)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0" y="1346200"/>
            <a:ext cx="8350250" cy="5246688"/>
          </a:xfrm>
          <a:prstGeom prst="rect">
            <a:avLst/>
          </a:prstGeom>
        </p:spPr>
        <p:txBody>
          <a:bodyPr anchor="ctr"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3800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for (i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0; i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2048; i++){</a:t>
            </a:r>
            <a:br>
              <a:rPr sz="38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sum += </a:t>
            </a:r>
            <a:r>
              <a:rPr sz="3800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3800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854" y="5690363"/>
            <a:ext cx="76807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Gill Sans MT" panose="020B0502020104020203" pitchFamily="34" charset="77"/>
              </a:rPr>
              <a:t>Assume following virtual address stream: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Gill Sans MT" panose="020B0502020104020203" pitchFamily="34" charset="77"/>
              </a:rPr>
              <a:t>load 0x1000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0x1004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0x1008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0x100C</a:t>
            </a: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1213" y="6880485"/>
            <a:ext cx="694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will TLB behavior look like?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11000659" y="2669058"/>
            <a:ext cx="142941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7" tIns="50797" rIns="50797" bIns="5079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Physical</a:t>
            </a:r>
            <a:endParaRPr dirty="0"/>
          </a:p>
        </p:txBody>
      </p:sp>
      <p:sp>
        <p:nvSpPr>
          <p:cNvPr id="1461" name="Shape 1461"/>
          <p:cNvSpPr/>
          <p:nvPr/>
        </p:nvSpPr>
        <p:spPr>
          <a:xfrm>
            <a:off x="8188494" y="2760743"/>
            <a:ext cx="75661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Virtual</a:t>
            </a:r>
            <a:endParaRPr dirty="0"/>
          </a:p>
        </p:txBody>
      </p:sp>
      <p:sp>
        <p:nvSpPr>
          <p:cNvPr id="1462" name="Shape 1462"/>
          <p:cNvSpPr/>
          <p:nvPr/>
        </p:nvSpPr>
        <p:spPr>
          <a:xfrm flipH="1" flipV="1">
            <a:off x="3623407" y="3437518"/>
            <a:ext cx="1009408" cy="120104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1463" name="Shape 1463"/>
          <p:cNvSpPr/>
          <p:nvPr/>
        </p:nvSpPr>
        <p:spPr>
          <a:xfrm>
            <a:off x="1035912" y="4154194"/>
            <a:ext cx="2500523" cy="762042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1035912" y="4916194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1035912" y="5678195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1035912" y="6440195"/>
            <a:ext cx="2500523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1035912" y="3392194"/>
            <a:ext cx="2500523" cy="491568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1468" name="Shape 1468"/>
          <p:cNvSpPr/>
          <p:nvPr/>
        </p:nvSpPr>
        <p:spPr>
          <a:xfrm>
            <a:off x="1035912" y="7202194"/>
            <a:ext cx="2500523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9" name="Shape 1469"/>
          <p:cNvSpPr/>
          <p:nvPr/>
        </p:nvSpPr>
        <p:spPr>
          <a:xfrm>
            <a:off x="282912" y="626123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16 KB</a:t>
            </a:r>
          </a:p>
        </p:txBody>
      </p:sp>
      <p:sp>
        <p:nvSpPr>
          <p:cNvPr id="1470" name="Shape 1470"/>
          <p:cNvSpPr/>
          <p:nvPr/>
        </p:nvSpPr>
        <p:spPr>
          <a:xfrm>
            <a:off x="282912" y="698513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20 KB</a:t>
            </a:r>
          </a:p>
        </p:txBody>
      </p:sp>
      <p:sp>
        <p:nvSpPr>
          <p:cNvPr id="1471" name="Shape 1471"/>
          <p:cNvSpPr/>
          <p:nvPr/>
        </p:nvSpPr>
        <p:spPr>
          <a:xfrm>
            <a:off x="282912" y="77471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24 KB</a:t>
            </a:r>
          </a:p>
        </p:txBody>
      </p:sp>
      <p:sp>
        <p:nvSpPr>
          <p:cNvPr id="1472" name="Shape 1472"/>
          <p:cNvSpPr/>
          <p:nvPr/>
        </p:nvSpPr>
        <p:spPr>
          <a:xfrm>
            <a:off x="400581" y="4737236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8 KB</a:t>
            </a:r>
          </a:p>
        </p:txBody>
      </p:sp>
      <p:sp>
        <p:nvSpPr>
          <p:cNvPr id="1473" name="Shape 1473"/>
          <p:cNvSpPr/>
          <p:nvPr/>
        </p:nvSpPr>
        <p:spPr>
          <a:xfrm>
            <a:off x="282912" y="54992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12 KB</a:t>
            </a:r>
          </a:p>
        </p:txBody>
      </p:sp>
      <p:sp>
        <p:nvSpPr>
          <p:cNvPr id="1474" name="Shape 1474"/>
          <p:cNvSpPr/>
          <p:nvPr/>
        </p:nvSpPr>
        <p:spPr>
          <a:xfrm>
            <a:off x="400581" y="3975236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4 KB</a:t>
            </a:r>
          </a:p>
        </p:txBody>
      </p:sp>
      <p:sp>
        <p:nvSpPr>
          <p:cNvPr id="1475" name="Shape 1475"/>
          <p:cNvSpPr/>
          <p:nvPr/>
        </p:nvSpPr>
        <p:spPr>
          <a:xfrm>
            <a:off x="400581" y="3213237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 KB</a:t>
            </a:r>
          </a:p>
        </p:txBody>
      </p:sp>
      <p:sp>
        <p:nvSpPr>
          <p:cNvPr id="1476" name="Shape 1476"/>
          <p:cNvSpPr/>
          <p:nvPr/>
        </p:nvSpPr>
        <p:spPr>
          <a:xfrm>
            <a:off x="1035912" y="3776602"/>
            <a:ext cx="2500523" cy="37763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1477" name="Shape 1477"/>
          <p:cNvSpPr/>
          <p:nvPr/>
        </p:nvSpPr>
        <p:spPr>
          <a:xfrm>
            <a:off x="4565183" y="4121617"/>
            <a:ext cx="1344438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P1 pagetable</a:t>
            </a:r>
          </a:p>
        </p:txBody>
      </p:sp>
      <p:sp>
        <p:nvSpPr>
          <p:cNvPr id="1478" name="Shape 1478"/>
          <p:cNvSpPr/>
          <p:nvPr/>
        </p:nvSpPr>
        <p:spPr>
          <a:xfrm>
            <a:off x="4239112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1</a:t>
            </a:r>
          </a:p>
        </p:txBody>
      </p:sp>
      <p:sp>
        <p:nvSpPr>
          <p:cNvPr id="1479" name="Shape 1479"/>
          <p:cNvSpPr/>
          <p:nvPr/>
        </p:nvSpPr>
        <p:spPr>
          <a:xfrm>
            <a:off x="4892390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545670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4</a:t>
            </a:r>
          </a:p>
        </p:txBody>
      </p:sp>
      <p:sp>
        <p:nvSpPr>
          <p:cNvPr id="1481" name="Shape 1481"/>
          <p:cNvSpPr/>
          <p:nvPr/>
        </p:nvSpPr>
        <p:spPr>
          <a:xfrm>
            <a:off x="6130379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…</a:t>
            </a:r>
          </a:p>
        </p:txBody>
      </p:sp>
      <p:sp>
        <p:nvSpPr>
          <p:cNvPr id="1482" name="Shape 1482"/>
          <p:cNvSpPr/>
          <p:nvPr/>
        </p:nvSpPr>
        <p:spPr>
          <a:xfrm>
            <a:off x="1035912" y="7964194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282912" y="85091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28 KB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Accesses: </a:t>
            </a:r>
            <a:br>
              <a:rPr lang="en-US" dirty="0"/>
            </a:br>
            <a:r>
              <a:rPr lang="en-US" dirty="0"/>
              <a:t>Sequential Example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body" idx="4294967295"/>
          </p:nvPr>
        </p:nvSpPr>
        <p:spPr>
          <a:xfrm>
            <a:off x="7796077" y="3175467"/>
            <a:ext cx="2513012" cy="60086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0x1000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933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l</a:t>
            </a:r>
            <a:r>
              <a:rPr sz="2800" dirty="0">
                <a:solidFill>
                  <a:srgbClr val="333333"/>
                </a:solidFill>
                <a:effectLst/>
              </a:rPr>
              <a:t>oad 0x1004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333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33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l</a:t>
            </a:r>
            <a:r>
              <a:rPr sz="2800" dirty="0">
                <a:solidFill>
                  <a:srgbClr val="333333"/>
                </a:solidFill>
                <a:effectLst/>
              </a:rPr>
              <a:t>oad 0x1008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0x100</a:t>
            </a:r>
            <a:r>
              <a:rPr lang="en-US" sz="2800" dirty="0">
                <a:solidFill>
                  <a:srgbClr val="333333"/>
                </a:solidFill>
                <a:effectLst/>
              </a:rPr>
              <a:t>c</a:t>
            </a:r>
          </a:p>
          <a:p>
            <a:pPr lvl="0">
              <a:spcBef>
                <a:spcPts val="333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…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0x2000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0x2004</a:t>
            </a:r>
          </a:p>
        </p:txBody>
      </p:sp>
      <p:sp>
        <p:nvSpPr>
          <p:cNvPr id="1485" name="Shape 1485"/>
          <p:cNvSpPr/>
          <p:nvPr/>
        </p:nvSpPr>
        <p:spPr>
          <a:xfrm>
            <a:off x="10933200" y="3091094"/>
            <a:ext cx="2525922" cy="600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0x0004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load 0x5000</a:t>
            </a:r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0x5004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0x5008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0x500C</a:t>
            </a:r>
            <a:b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…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0x0008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l</a:t>
            </a:r>
            <a:r>
              <a:rPr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oad 0x4000</a:t>
            </a:r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0x4004</a:t>
            </a:r>
          </a:p>
        </p:txBody>
      </p:sp>
      <p:sp>
        <p:nvSpPr>
          <p:cNvPr id="1486" name="Shape 1486"/>
          <p:cNvSpPr/>
          <p:nvPr/>
        </p:nvSpPr>
        <p:spPr>
          <a:xfrm>
            <a:off x="4449867" y="5107423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5084868" y="5107423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</a:t>
            </a:r>
          </a:p>
        </p:txBody>
      </p:sp>
      <p:sp>
        <p:nvSpPr>
          <p:cNvPr id="1488" name="Shape 1488"/>
          <p:cNvSpPr/>
          <p:nvPr/>
        </p:nvSpPr>
        <p:spPr>
          <a:xfrm>
            <a:off x="5756424" y="5118799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6341134" y="5118799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3</a:t>
            </a:r>
          </a:p>
        </p:txBody>
      </p:sp>
      <p:sp>
        <p:nvSpPr>
          <p:cNvPr id="1490" name="Shape 1490"/>
          <p:cNvSpPr/>
          <p:nvPr/>
        </p:nvSpPr>
        <p:spPr>
          <a:xfrm>
            <a:off x="4424189" y="5943826"/>
            <a:ext cx="1931614" cy="54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2800" dirty="0"/>
              <a:t>CPU’s </a:t>
            </a:r>
            <a:r>
              <a:rPr sz="2800" dirty="0"/>
              <a:t>TLB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3629447" y="3406185"/>
            <a:ext cx="453074" cy="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4142666" y="3216392"/>
            <a:ext cx="71813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PTBR</a:t>
            </a:r>
          </a:p>
        </p:txBody>
      </p:sp>
      <p:graphicFrame>
        <p:nvGraphicFramePr>
          <p:cNvPr id="1493" name="Table 1493"/>
          <p:cNvGraphicFramePr/>
          <p:nvPr>
            <p:extLst>
              <p:ext uri="{D42A27DB-BD31-4B8C-83A1-F6EECF244321}">
                <p14:modId xmlns:p14="http://schemas.microsoft.com/office/powerpoint/2010/main" val="2684449914"/>
              </p:ext>
            </p:extLst>
          </p:nvPr>
        </p:nvGraphicFramePr>
        <p:xfrm>
          <a:off x="4291093" y="6493029"/>
          <a:ext cx="2679333" cy="271881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8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53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chemeClr val="bg1"/>
                          </a:solidFill>
                        </a:rPr>
                        <a:t>Valid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VPN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PPN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466204" y="7424337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24189" y="7364722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36226" y="778341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4110" y="735107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04110" y="7785989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45876" y="735107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45876" y="7812736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06E0C6-9548-494C-BA99-EF5B0C9813F2}"/>
              </a:ext>
            </a:extLst>
          </p:cNvPr>
          <p:cNvCxnSpPr>
            <a:cxnSpLocks/>
          </p:cNvCxnSpPr>
          <p:nvPr/>
        </p:nvCxnSpPr>
        <p:spPr>
          <a:xfrm>
            <a:off x="9661787" y="4354821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5700B6-7667-FB4F-815E-B58FFC5C0F2A}"/>
              </a:ext>
            </a:extLst>
          </p:cNvPr>
          <p:cNvCxnSpPr>
            <a:cxnSpLocks/>
          </p:cNvCxnSpPr>
          <p:nvPr/>
        </p:nvCxnSpPr>
        <p:spPr>
          <a:xfrm>
            <a:off x="9661787" y="5278185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06FF29-EF0F-4E4B-B000-3ADFF3B54D47}"/>
              </a:ext>
            </a:extLst>
          </p:cNvPr>
          <p:cNvCxnSpPr>
            <a:cxnSpLocks/>
          </p:cNvCxnSpPr>
          <p:nvPr/>
        </p:nvCxnSpPr>
        <p:spPr>
          <a:xfrm>
            <a:off x="9661787" y="6076044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046230-5601-994A-80D9-E5682CF2FD15}"/>
              </a:ext>
            </a:extLst>
          </p:cNvPr>
          <p:cNvCxnSpPr>
            <a:cxnSpLocks/>
          </p:cNvCxnSpPr>
          <p:nvPr/>
        </p:nvCxnSpPr>
        <p:spPr>
          <a:xfrm>
            <a:off x="9661787" y="8169518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" grpId="0" uiExpand="1" build="p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Performance Of TLB?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1496" name="Shape 1496"/>
          <p:cNvSpPr>
            <a:spLocks noGrp="1"/>
          </p:cNvSpPr>
          <p:nvPr>
            <p:ph type="body" idx="4294967295"/>
          </p:nvPr>
        </p:nvSpPr>
        <p:spPr>
          <a:xfrm>
            <a:off x="0" y="4124325"/>
            <a:ext cx="5529263" cy="24415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800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528622" y="2264376"/>
            <a:ext cx="11261671" cy="74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7" tIns="50797" rIns="50797" bIns="5079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Calculate miss rate of TLB for data: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misses / # TLB lookups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lookups?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number of accesses to a = 2048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misses?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number of unique pages accessed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2048 / (elements of ‘a’ per 4K page)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2K / (4K /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 = 2K / 1K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Miss rate?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 2/2048 = 0.1%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Hit rate? (1 – miss rate)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99.9%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Would hit rate get better or worse with smaller pages?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Worse</a:t>
            </a:r>
            <a:endParaRPr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TLB </a:t>
            </a:r>
            <a:r>
              <a:rPr lang="en-US" sz="6500" dirty="0">
                <a:solidFill>
                  <a:srgbClr val="FFFFFF"/>
                </a:solidFill>
              </a:rPr>
              <a:t>Performance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9" y="2600962"/>
            <a:ext cx="12345400" cy="6111805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Increase page size </a:t>
            </a:r>
          </a:p>
          <a:p>
            <a:pPr lvl="1">
              <a:buNone/>
            </a:pPr>
            <a:r>
              <a:rPr lang="en-US" dirty="0"/>
              <a:t>Fewer unique page translations needed to access same amount of memory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TLB Reach:</a:t>
            </a:r>
          </a:p>
          <a:p>
            <a:pPr lvl="1">
              <a:buNone/>
            </a:pPr>
            <a:r>
              <a:rPr lang="en-US" dirty="0"/>
              <a:t>Number of TLB entries * Page Size</a:t>
            </a:r>
          </a:p>
        </p:txBody>
      </p:sp>
    </p:spTree>
    <p:extLst>
      <p:ext uri="{BB962C8B-B14F-4D97-AF65-F5344CB8AC3E}">
        <p14:creationId xmlns:p14="http://schemas.microsoft.com/office/powerpoint/2010/main" val="21474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TLB </a:t>
            </a:r>
            <a:r>
              <a:rPr lang="en-US" sz="6500" dirty="0">
                <a:solidFill>
                  <a:srgbClr val="FFFFFF"/>
                </a:solidFill>
              </a:rPr>
              <a:t>Performance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en-US" sz="6500" dirty="0">
                <a:solidFill>
                  <a:srgbClr val="FFFFFF"/>
                </a:solidFill>
              </a:rPr>
              <a:t>with </a:t>
            </a:r>
            <a:r>
              <a:rPr sz="6500" dirty="0">
                <a:solidFill>
                  <a:srgbClr val="FFFFFF"/>
                </a:solidFill>
              </a:rPr>
              <a:t>Workloads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idx="4294967295"/>
          </p:nvPr>
        </p:nvSpPr>
        <p:spPr>
          <a:xfrm>
            <a:off x="0" y="2319338"/>
            <a:ext cx="12577763" cy="366553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Sequential array accesses almost always hit in TLB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Very fast</a:t>
            </a:r>
            <a:r>
              <a:rPr sz="3500" dirty="0">
                <a:solidFill>
                  <a:srgbClr val="333333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What </a:t>
            </a:r>
            <a:r>
              <a:rPr lang="en-US" sz="3800" dirty="0">
                <a:solidFill>
                  <a:srgbClr val="333333"/>
                </a:solidFill>
              </a:rPr>
              <a:t>access </a:t>
            </a:r>
            <a:r>
              <a:rPr sz="3800" dirty="0">
                <a:solidFill>
                  <a:srgbClr val="333333"/>
                </a:solidFill>
              </a:rPr>
              <a:t>pattern </a:t>
            </a:r>
            <a:r>
              <a:rPr lang="en-US" sz="3800" dirty="0">
                <a:solidFill>
                  <a:srgbClr val="333333"/>
                </a:solidFill>
              </a:rPr>
              <a:t>will</a:t>
            </a:r>
            <a:r>
              <a:rPr sz="3800" dirty="0">
                <a:solidFill>
                  <a:srgbClr val="333333"/>
                </a:solidFill>
              </a:rPr>
              <a:t> be slow?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H</a:t>
            </a:r>
            <a:r>
              <a:rPr sz="3500" dirty="0">
                <a:solidFill>
                  <a:srgbClr val="333333"/>
                </a:solidFill>
              </a:rPr>
              <a:t>ighly random, with no repeat accesses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tx1"/>
                </a:solidFill>
                <a:effectLst/>
              </a:rPr>
              <a:t>Workload </a:t>
            </a:r>
            <a:br>
              <a:rPr lang="en-US" sz="6500" dirty="0">
                <a:solidFill>
                  <a:schemeClr val="tx1"/>
                </a:solidFill>
                <a:effectLst/>
              </a:rPr>
            </a:br>
            <a:r>
              <a:rPr lang="en-US" sz="6500" dirty="0">
                <a:solidFill>
                  <a:schemeClr val="tx1"/>
                </a:solidFill>
                <a:effectLst/>
              </a:rPr>
              <a:t>Access Patterns</a:t>
            </a:r>
            <a:endParaRPr sz="6500" dirty="0">
              <a:solidFill>
                <a:schemeClr val="tx1"/>
              </a:solidFill>
              <a:effectLst/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0" y="2616200"/>
            <a:ext cx="5410200" cy="24542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2" name="Shape 1542"/>
          <p:cNvSpPr/>
          <p:nvPr/>
        </p:nvSpPr>
        <p:spPr>
          <a:xfrm>
            <a:off x="7231048" y="2616182"/>
            <a:ext cx="5410499" cy="377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 defTabSz="566644">
              <a:spcBef>
                <a:spcPts val="3999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092742" y="2126364"/>
            <a:ext cx="1739603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A</a:t>
            </a:r>
          </a:p>
        </p:txBody>
      </p:sp>
      <p:sp>
        <p:nvSpPr>
          <p:cNvPr id="1544" name="Shape 1544"/>
          <p:cNvSpPr/>
          <p:nvPr/>
        </p:nvSpPr>
        <p:spPr>
          <a:xfrm>
            <a:off x="8842977" y="2172531"/>
            <a:ext cx="1701131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B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tx1"/>
                </a:solidFill>
                <a:effectLst/>
              </a:rPr>
              <a:t>Workload </a:t>
            </a:r>
            <a:br>
              <a:rPr lang="en-US" sz="6500" dirty="0">
                <a:solidFill>
                  <a:schemeClr val="tx1"/>
                </a:solidFill>
                <a:effectLst/>
              </a:rPr>
            </a:br>
            <a:r>
              <a:rPr lang="en-US" sz="6500" dirty="0">
                <a:solidFill>
                  <a:schemeClr val="tx1"/>
                </a:solidFill>
                <a:effectLst/>
              </a:rPr>
              <a:t>Access Patterns</a:t>
            </a:r>
            <a:endParaRPr sz="6500" dirty="0">
              <a:solidFill>
                <a:schemeClr val="tx1"/>
              </a:solidFill>
              <a:effectLst/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0" y="2616200"/>
            <a:ext cx="5410200" cy="24542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092742" y="2126364"/>
            <a:ext cx="1739603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A</a:t>
            </a:r>
          </a:p>
        </p:txBody>
      </p:sp>
      <p:sp>
        <p:nvSpPr>
          <p:cNvPr id="7" name="Shape 1546">
            <a:extLst>
              <a:ext uri="{FF2B5EF4-FFF2-40B4-BE49-F238E27FC236}">
                <a16:creationId xmlns:a16="http://schemas.microsoft.com/office/drawing/2014/main" id="{118D7042-6218-2D4B-A3D2-914C285912C8}"/>
              </a:ext>
            </a:extLst>
          </p:cNvPr>
          <p:cNvSpPr/>
          <p:nvPr/>
        </p:nvSpPr>
        <p:spPr>
          <a:xfrm>
            <a:off x="6560290" y="9003550"/>
            <a:ext cx="487802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" name="Shape 1547">
            <a:extLst>
              <a:ext uri="{FF2B5EF4-FFF2-40B4-BE49-F238E27FC236}">
                <a16:creationId xmlns:a16="http://schemas.microsoft.com/office/drawing/2014/main" id="{34877C73-86BD-D84A-B34A-23C803429551}"/>
              </a:ext>
            </a:extLst>
          </p:cNvPr>
          <p:cNvSpPr/>
          <p:nvPr/>
        </p:nvSpPr>
        <p:spPr>
          <a:xfrm flipV="1">
            <a:off x="6560290" y="4020819"/>
            <a:ext cx="1" cy="49827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" name="Shape 1548">
            <a:extLst>
              <a:ext uri="{FF2B5EF4-FFF2-40B4-BE49-F238E27FC236}">
                <a16:creationId xmlns:a16="http://schemas.microsoft.com/office/drawing/2014/main" id="{F74FA07F-598F-8049-819F-2549D21FA8EB}"/>
              </a:ext>
            </a:extLst>
          </p:cNvPr>
          <p:cNvSpPr/>
          <p:nvPr/>
        </p:nvSpPr>
        <p:spPr>
          <a:xfrm>
            <a:off x="8657864" y="9083547"/>
            <a:ext cx="682874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time</a:t>
            </a:r>
          </a:p>
        </p:txBody>
      </p:sp>
      <p:sp>
        <p:nvSpPr>
          <p:cNvPr id="10" name="Shape 1549">
            <a:extLst>
              <a:ext uri="{FF2B5EF4-FFF2-40B4-BE49-F238E27FC236}">
                <a16:creationId xmlns:a16="http://schemas.microsoft.com/office/drawing/2014/main" id="{589DB74B-10ED-8849-A353-6FE6FF56139B}"/>
              </a:ext>
            </a:extLst>
          </p:cNvPr>
          <p:cNvSpPr/>
          <p:nvPr/>
        </p:nvSpPr>
        <p:spPr>
          <a:xfrm rot="16200513">
            <a:off x="5596370" y="6276226"/>
            <a:ext cx="1074007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address</a:t>
            </a:r>
          </a:p>
        </p:txBody>
      </p:sp>
      <p:sp>
        <p:nvSpPr>
          <p:cNvPr id="11" name="Shape 1550">
            <a:extLst>
              <a:ext uri="{FF2B5EF4-FFF2-40B4-BE49-F238E27FC236}">
                <a16:creationId xmlns:a16="http://schemas.microsoft.com/office/drawing/2014/main" id="{AD53FF3D-4D8B-5C44-BACD-F2383A81D005}"/>
              </a:ext>
            </a:extLst>
          </p:cNvPr>
          <p:cNvSpPr/>
          <p:nvPr/>
        </p:nvSpPr>
        <p:spPr>
          <a:xfrm>
            <a:off x="7650382" y="3368547"/>
            <a:ext cx="2697848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Sequential Accesses</a:t>
            </a:r>
            <a:endParaRPr sz="2400" dirty="0"/>
          </a:p>
        </p:txBody>
      </p:sp>
      <p:sp>
        <p:nvSpPr>
          <p:cNvPr id="12" name="Shape 1551">
            <a:extLst>
              <a:ext uri="{FF2B5EF4-FFF2-40B4-BE49-F238E27FC236}">
                <a16:creationId xmlns:a16="http://schemas.microsoft.com/office/drawing/2014/main" id="{2F04ED78-43D0-4C4A-A100-154E6EC37026}"/>
              </a:ext>
            </a:extLst>
          </p:cNvPr>
          <p:cNvSpPr/>
          <p:nvPr/>
        </p:nvSpPr>
        <p:spPr>
          <a:xfrm>
            <a:off x="6840153" y="8238908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" name="Shape 1552">
            <a:extLst>
              <a:ext uri="{FF2B5EF4-FFF2-40B4-BE49-F238E27FC236}">
                <a16:creationId xmlns:a16="http://schemas.microsoft.com/office/drawing/2014/main" id="{1E917088-CBC6-0145-9C3F-E772CAB3F968}"/>
              </a:ext>
            </a:extLst>
          </p:cNvPr>
          <p:cNvSpPr/>
          <p:nvPr/>
        </p:nvSpPr>
        <p:spPr>
          <a:xfrm>
            <a:off x="7302575" y="7799552"/>
            <a:ext cx="454619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" name="Shape 1553">
            <a:extLst>
              <a:ext uri="{FF2B5EF4-FFF2-40B4-BE49-F238E27FC236}">
                <a16:creationId xmlns:a16="http://schemas.microsoft.com/office/drawing/2014/main" id="{C46263CD-C619-6348-99D2-349B92AB083D}"/>
              </a:ext>
            </a:extLst>
          </p:cNvPr>
          <p:cNvSpPr/>
          <p:nvPr/>
        </p:nvSpPr>
        <p:spPr>
          <a:xfrm>
            <a:off x="7767253" y="732450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1554">
            <a:extLst>
              <a:ext uri="{FF2B5EF4-FFF2-40B4-BE49-F238E27FC236}">
                <a16:creationId xmlns:a16="http://schemas.microsoft.com/office/drawing/2014/main" id="{C4BBCAD6-28A0-E541-A3C1-0B83BCEEE697}"/>
              </a:ext>
            </a:extLst>
          </p:cNvPr>
          <p:cNvSpPr/>
          <p:nvPr/>
        </p:nvSpPr>
        <p:spPr>
          <a:xfrm>
            <a:off x="8229675" y="6885153"/>
            <a:ext cx="454619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1555">
            <a:extLst>
              <a:ext uri="{FF2B5EF4-FFF2-40B4-BE49-F238E27FC236}">
                <a16:creationId xmlns:a16="http://schemas.microsoft.com/office/drawing/2014/main" id="{8590F3C1-4A38-5843-9C49-07FE6D6702B8}"/>
              </a:ext>
            </a:extLst>
          </p:cNvPr>
          <p:cNvSpPr/>
          <p:nvPr/>
        </p:nvSpPr>
        <p:spPr>
          <a:xfrm>
            <a:off x="9461100" y="5674456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" name="Shape 1556">
            <a:extLst>
              <a:ext uri="{FF2B5EF4-FFF2-40B4-BE49-F238E27FC236}">
                <a16:creationId xmlns:a16="http://schemas.microsoft.com/office/drawing/2014/main" id="{D10FF546-0CCD-A142-B1CD-5157E4C63274}"/>
              </a:ext>
            </a:extLst>
          </p:cNvPr>
          <p:cNvSpPr/>
          <p:nvPr/>
        </p:nvSpPr>
        <p:spPr>
          <a:xfrm>
            <a:off x="9923523" y="5235102"/>
            <a:ext cx="454620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" name="Shape 1557">
            <a:extLst>
              <a:ext uri="{FF2B5EF4-FFF2-40B4-BE49-F238E27FC236}">
                <a16:creationId xmlns:a16="http://schemas.microsoft.com/office/drawing/2014/main" id="{FF6D9507-6B94-A44D-94F8-872A01AB8B47}"/>
              </a:ext>
            </a:extLst>
          </p:cNvPr>
          <p:cNvSpPr/>
          <p:nvPr/>
        </p:nvSpPr>
        <p:spPr>
          <a:xfrm>
            <a:off x="10388200" y="4760057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" name="Shape 1558">
            <a:extLst>
              <a:ext uri="{FF2B5EF4-FFF2-40B4-BE49-F238E27FC236}">
                <a16:creationId xmlns:a16="http://schemas.microsoft.com/office/drawing/2014/main" id="{7DD13BA3-2B2B-EA49-A4C8-E8CBC6461336}"/>
              </a:ext>
            </a:extLst>
          </p:cNvPr>
          <p:cNvSpPr/>
          <p:nvPr/>
        </p:nvSpPr>
        <p:spPr>
          <a:xfrm>
            <a:off x="10850622" y="4320701"/>
            <a:ext cx="454620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" name="Shape 1572">
            <a:extLst>
              <a:ext uri="{FF2B5EF4-FFF2-40B4-BE49-F238E27FC236}">
                <a16:creationId xmlns:a16="http://schemas.microsoft.com/office/drawing/2014/main" id="{45706827-DDFE-6A4E-89E5-D57CBC655D83}"/>
              </a:ext>
            </a:extLst>
          </p:cNvPr>
          <p:cNvSpPr/>
          <p:nvPr/>
        </p:nvSpPr>
        <p:spPr>
          <a:xfrm>
            <a:off x="8919413" y="6222820"/>
            <a:ext cx="33341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…</a:t>
            </a:r>
          </a:p>
        </p:txBody>
      </p:sp>
      <p:sp>
        <p:nvSpPr>
          <p:cNvPr id="21" name="Shape 1631">
            <a:extLst>
              <a:ext uri="{FF2B5EF4-FFF2-40B4-BE49-F238E27FC236}">
                <a16:creationId xmlns:a16="http://schemas.microsoft.com/office/drawing/2014/main" id="{1EA373F0-C25C-F14F-BA51-F981B5A60623}"/>
              </a:ext>
            </a:extLst>
          </p:cNvPr>
          <p:cNvSpPr/>
          <p:nvPr/>
        </p:nvSpPr>
        <p:spPr>
          <a:xfrm>
            <a:off x="8008298" y="2722294"/>
            <a:ext cx="2175269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1073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7335737" y="8777214"/>
            <a:ext cx="487802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0" name="Shape 1560"/>
          <p:cNvSpPr/>
          <p:nvPr/>
        </p:nvSpPr>
        <p:spPr>
          <a:xfrm flipV="1">
            <a:off x="7335737" y="3794483"/>
            <a:ext cx="1" cy="49827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9433312" y="8857211"/>
            <a:ext cx="682874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time</a:t>
            </a:r>
          </a:p>
        </p:txBody>
      </p:sp>
      <p:sp>
        <p:nvSpPr>
          <p:cNvPr id="1562" name="Shape 1562"/>
          <p:cNvSpPr/>
          <p:nvPr/>
        </p:nvSpPr>
        <p:spPr>
          <a:xfrm rot="16200513">
            <a:off x="6371817" y="6049890"/>
            <a:ext cx="1074007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address</a:t>
            </a:r>
          </a:p>
        </p:txBody>
      </p:sp>
      <p:sp>
        <p:nvSpPr>
          <p:cNvPr id="1563" name="Shape 1563"/>
          <p:cNvSpPr/>
          <p:nvPr/>
        </p:nvSpPr>
        <p:spPr>
          <a:xfrm>
            <a:off x="7892830" y="3142211"/>
            <a:ext cx="3763846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Repeated Random Accesses</a:t>
            </a:r>
            <a:endParaRPr sz="2400" dirty="0"/>
          </a:p>
        </p:txBody>
      </p:sp>
      <p:sp>
        <p:nvSpPr>
          <p:cNvPr id="1564" name="Shape 1564"/>
          <p:cNvSpPr/>
          <p:nvPr/>
        </p:nvSpPr>
        <p:spPr>
          <a:xfrm>
            <a:off x="7615600" y="496457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8078022" y="782721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8542699" y="633617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9005122" y="3991816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8" name="Shape 1568"/>
          <p:cNvSpPr/>
          <p:nvPr/>
        </p:nvSpPr>
        <p:spPr>
          <a:xfrm>
            <a:off x="10536599" y="4964572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9" name="Shape 1569"/>
          <p:cNvSpPr/>
          <p:nvPr/>
        </p:nvSpPr>
        <p:spPr>
          <a:xfrm>
            <a:off x="10999022" y="7827217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11463699" y="6336172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11926122" y="3991816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9908030" y="5996484"/>
            <a:ext cx="33341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Workload </a:t>
            </a:r>
            <a:br>
              <a:rPr lang="en-US" sz="6500" dirty="0"/>
            </a:br>
            <a:r>
              <a:rPr lang="en-US" sz="6500" dirty="0"/>
              <a:t>Access Patterns</a:t>
            </a:r>
          </a:p>
        </p:txBody>
      </p:sp>
      <p:sp>
        <p:nvSpPr>
          <p:cNvPr id="32" name="Shape 1632"/>
          <p:cNvSpPr/>
          <p:nvPr/>
        </p:nvSpPr>
        <p:spPr>
          <a:xfrm>
            <a:off x="8517385" y="2495958"/>
            <a:ext cx="2534342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Temporal Locality</a:t>
            </a:r>
          </a:p>
        </p:txBody>
      </p:sp>
      <p:sp>
        <p:nvSpPr>
          <p:cNvPr id="33" name="Shape 1542">
            <a:extLst>
              <a:ext uri="{FF2B5EF4-FFF2-40B4-BE49-F238E27FC236}">
                <a16:creationId xmlns:a16="http://schemas.microsoft.com/office/drawing/2014/main" id="{FC7DA499-A007-C046-BADF-B92F5B66A189}"/>
              </a:ext>
            </a:extLst>
          </p:cNvPr>
          <p:cNvSpPr/>
          <p:nvPr/>
        </p:nvSpPr>
        <p:spPr>
          <a:xfrm>
            <a:off x="820420" y="2788778"/>
            <a:ext cx="5410499" cy="377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 defTabSz="566644">
              <a:spcBef>
                <a:spcPts val="3999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4" name="Shape 1544">
            <a:extLst>
              <a:ext uri="{FF2B5EF4-FFF2-40B4-BE49-F238E27FC236}">
                <a16:creationId xmlns:a16="http://schemas.microsoft.com/office/drawing/2014/main" id="{89938E30-81F1-8D4C-85A6-BF0B525245FD}"/>
              </a:ext>
            </a:extLst>
          </p:cNvPr>
          <p:cNvSpPr/>
          <p:nvPr/>
        </p:nvSpPr>
        <p:spPr>
          <a:xfrm>
            <a:off x="1514868" y="2097854"/>
            <a:ext cx="1701131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0" animBg="1"/>
      <p:bldP spid="1565" grpId="0" animBg="1"/>
      <p:bldP spid="1566" grpId="0" animBg="1"/>
      <p:bldP spid="1567" grpId="0" animBg="1"/>
      <p:bldP spid="1568" grpId="0" animBg="1"/>
      <p:bldP spid="1569" grpId="0" animBg="1"/>
      <p:bldP spid="1570" grpId="0" animBg="1"/>
      <p:bldP spid="15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Workload Locality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idx="4294967295"/>
          </p:nvPr>
        </p:nvSpPr>
        <p:spPr>
          <a:xfrm>
            <a:off x="817563" y="2711450"/>
            <a:ext cx="12187237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b="1" dirty="0">
                <a:latin typeface="Helvetica"/>
                <a:ea typeface="Helvetica"/>
                <a:cs typeface="Helvetica"/>
                <a:sym typeface="Helvetica"/>
              </a:rPr>
              <a:t>Spatial Locality</a:t>
            </a:r>
            <a:r>
              <a:rPr sz="3100" dirty="0"/>
              <a:t>: future access will be to nearby addresses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b="1" dirty="0">
                <a:latin typeface="Helvetica"/>
                <a:ea typeface="Helvetica"/>
                <a:cs typeface="Helvetica"/>
                <a:sym typeface="Helvetica"/>
              </a:rPr>
              <a:t>Temporal Locality</a:t>
            </a:r>
            <a:r>
              <a:rPr sz="3100" dirty="0"/>
              <a:t>: future access will be repeats to the same data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dirty="0"/>
              <a:t>What TLB characteristics are best for each type?</a:t>
            </a:r>
            <a:endParaRPr lang="en-US" sz="31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Spatial: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Access same page repeatedly; need same </a:t>
            </a:r>
            <a:r>
              <a:rPr lang="en-US" sz="2800" dirty="0" err="1"/>
              <a:t>vpn</a:t>
            </a:r>
            <a:r>
              <a:rPr lang="en-US" sz="2800" dirty="0"/>
              <a:t>-&gt;</a:t>
            </a:r>
            <a:r>
              <a:rPr lang="en-US" sz="2800" dirty="0" err="1"/>
              <a:t>ppn</a:t>
            </a:r>
            <a:r>
              <a:rPr lang="en-US" sz="2800" dirty="0"/>
              <a:t> translation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Same TLB entry re-used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Temporal: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Access same address near in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Same TLB entry re-used in near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How near in future?  How many TLB entries are there?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Summary</a:t>
            </a:r>
            <a:r>
              <a:rPr lang="en-US" sz="6480" dirty="0">
                <a:solidFill>
                  <a:srgbClr val="FFFFFF"/>
                </a:solidFill>
              </a:rPr>
              <a:t>: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Better PAGE TABLES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873125" y="2254250"/>
            <a:ext cx="12131675" cy="71786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Problem: </a:t>
            </a:r>
            <a:br>
              <a:rPr lang="en-US" sz="3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Simple linear page tables require too much contiguous memory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Many options for efficiently organizing page tables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If OS traps on TLB miss, OS can use any data structure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</a:rPr>
              <a:t>Inverted page tables (hashing)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If Hardware handles TLB miss, page tables must follow specific format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chemeClr val="tx2">
                    <a:lumMod val="25000"/>
                  </a:schemeClr>
                </a:solidFill>
              </a:rPr>
              <a:t>Multi-level page tables used in x86 architecture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chemeClr val="tx2">
                    <a:lumMod val="25000"/>
                  </a:schemeClr>
                </a:solidFill>
              </a:rPr>
              <a:t>Each page table fits within a page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endParaRPr lang="en-US" sz="35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Next Topic: </a:t>
            </a:r>
            <a:br>
              <a:rPr lang="en-US" sz="3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What if desired address spaces do not fit in physical memory?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C738CA1C-74FF-D042-8431-53EADB26278C}"/>
              </a:ext>
            </a:extLst>
          </p:cNvPr>
          <p:cNvSpPr txBox="1">
            <a:spLocks/>
          </p:cNvSpPr>
          <p:nvPr/>
        </p:nvSpPr>
        <p:spPr>
          <a:xfrm>
            <a:off x="0" y="9282949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Disclaimer: Materials reused, modified from OSTEP book and lectures of Prof. Andrea and </a:t>
            </a:r>
            <a:r>
              <a:rPr lang="en-US" sz="1600" dirty="0" err="1"/>
              <a:t>Remzi</a:t>
            </a:r>
            <a:r>
              <a:rPr lang="en-US" sz="1600" dirty="0"/>
              <a:t> </a:t>
            </a:r>
            <a:r>
              <a:rPr lang="en-US" sz="1600" dirty="0" err="1"/>
              <a:t>Arpaci-Dusseau</a:t>
            </a:r>
            <a:r>
              <a:rPr lang="en-US" sz="1600" dirty="0"/>
              <a:t> and Prof. </a:t>
            </a:r>
            <a:r>
              <a:rPr lang="en-US" sz="1600" dirty="0" err="1"/>
              <a:t>Yojip</a:t>
            </a:r>
            <a:r>
              <a:rPr lang="en-US" sz="16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41466715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Combine Paging and Segmentation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029440" cy="3467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Divide address space into segments (code, heap, stack)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Segments can be variable length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Divide each segment into fixed-sized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Logical address divided into three portions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960533" y="585216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817707" y="5852160"/>
            <a:ext cx="31428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1300480" y="5852160"/>
            <a:ext cx="15172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seg</a:t>
            </a:r>
            <a:r>
              <a:rPr lang="en-US" sz="2600" dirty="0">
                <a:solidFill>
                  <a:schemeClr val="bg1"/>
                </a:solidFill>
              </a:rPr>
              <a:t> #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433493" y="6935893"/>
            <a:ext cx="12029440" cy="24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333333"/>
                </a:solidFill>
              </a:rPr>
              <a:t>Implementation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Each segment has a page table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Each segment track base (physical address) and bounds of </a:t>
            </a:r>
            <a:r>
              <a:rPr lang="en-US" sz="2800" b="1" dirty="0">
                <a:solidFill>
                  <a:srgbClr val="333333"/>
                </a:solidFill>
                <a:ea typeface="ＭＳ Ｐゴシック" charset="-128"/>
              </a:rPr>
              <a:t>page table </a:t>
            </a: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for that segment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</a:t>
            </a: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866973" indent="-86697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/>
              <a:t>Questions answered in this lecture: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How to run process when not enough physical memory?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When should a page be moved from disk to memory?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What page in memory should be replaced?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How can the LRU page be approximated efficiently?</a:t>
            </a:r>
            <a:endParaRPr/>
          </a:p>
        </p:txBody>
      </p:sp>
      <p:sp>
        <p:nvSpPr>
          <p:cNvPr id="138" name="Google Shape;138;p1"/>
          <p:cNvSpPr txBox="1"/>
          <p:nvPr/>
        </p:nvSpPr>
        <p:spPr>
          <a:xfrm>
            <a:off x="2817707" y="9423"/>
            <a:ext cx="7976277" cy="100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rtl="0"/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 sz="5120"/>
          </a:p>
        </p:txBody>
      </p:sp>
      <p:sp>
        <p:nvSpPr>
          <p:cNvPr id="139" name="Google Shape;139;p1"/>
          <p:cNvSpPr txBox="1"/>
          <p:nvPr/>
        </p:nvSpPr>
        <p:spPr>
          <a:xfrm>
            <a:off x="229420" y="1911144"/>
            <a:ext cx="6935893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Operating Systems Design</a:t>
            </a:r>
            <a:endParaRPr sz="5120"/>
          </a:p>
        </p:txBody>
      </p:sp>
      <p:sp>
        <p:nvSpPr>
          <p:cNvPr id="140" name="Google Shape;140;p1"/>
          <p:cNvSpPr txBox="1"/>
          <p:nvPr/>
        </p:nvSpPr>
        <p:spPr>
          <a:xfrm>
            <a:off x="9076239" y="1589751"/>
            <a:ext cx="36991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r" rtl="0"/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 sz="512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Announcements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758614" y="2167467"/>
            <a:ext cx="11812693" cy="7044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dirty="0"/>
              <a:t>Assignment 3 will start around March 21 and will be due April 8th</a:t>
            </a:r>
            <a:endParaRPr dirty="0"/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Quiz grades end of this week and Midterm grades in a day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Motivation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650240" y="2600960"/>
            <a:ext cx="12029440" cy="6827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OS goal: Support processes when not enough physical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Single process with very large address space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Multiple processes with combined address spaces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User code should be independent of amount of physical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Correctness, if not performance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Virtual memory: OS provides illusion of more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Why does this work?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Relies on key properties of user processes (workload) and machine architecture (hardware)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solidFill>
                <a:srgbClr val="DCDEE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839851" y="708738"/>
            <a:ext cx="2870201" cy="185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endParaRPr lang="en-US" sz="2844" dirty="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r>
              <a:rPr lang="en-US" sz="2844" dirty="0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 dirty="0"/>
          </a:p>
        </p:txBody>
      </p:sp>
      <p:sp>
        <p:nvSpPr>
          <p:cNvPr id="161" name="Google Shape;161;p4"/>
          <p:cNvSpPr/>
          <p:nvPr/>
        </p:nvSpPr>
        <p:spPr>
          <a:xfrm>
            <a:off x="1822086" y="1171044"/>
            <a:ext cx="2880329" cy="1391051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2515268" y="1166143"/>
            <a:ext cx="1448400" cy="150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173" name="Google Shape;173;p5"/>
          <p:cNvSpPr/>
          <p:nvPr/>
        </p:nvSpPr>
        <p:spPr>
          <a:xfrm>
            <a:off x="2280976" y="1171045"/>
            <a:ext cx="1987948" cy="93861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175" name="Google Shape;175;p5"/>
          <p:cNvSpPr/>
          <p:nvPr/>
        </p:nvSpPr>
        <p:spPr>
          <a:xfrm>
            <a:off x="8612686" y="1391881"/>
            <a:ext cx="1504613" cy="411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b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/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/>
          </a:p>
        </p:txBody>
      </p:sp>
      <p:cxnSp>
        <p:nvCxnSpPr>
          <p:cNvPr id="176" name="Google Shape;176;p5"/>
          <p:cNvCxnSpPr/>
          <p:nvPr/>
        </p:nvCxnSpPr>
        <p:spPr>
          <a:xfrm rot="10800000" flipH="1">
            <a:off x="4333028" y="1642217"/>
            <a:ext cx="4414710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77" name="Google Shape;177;p5"/>
          <p:cNvSpPr/>
          <p:nvPr/>
        </p:nvSpPr>
        <p:spPr>
          <a:xfrm>
            <a:off x="5622543" y="1008632"/>
            <a:ext cx="1402233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5120"/>
          </a:p>
        </p:txBody>
      </p:sp>
      <p:sp>
        <p:nvSpPr>
          <p:cNvPr id="178" name="Google Shape;178;p5"/>
          <p:cNvSpPr/>
          <p:nvPr/>
        </p:nvSpPr>
        <p:spPr>
          <a:xfrm>
            <a:off x="8048425" y="1309715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515268" y="1166143"/>
            <a:ext cx="1448400" cy="150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188" name="Google Shape;188;p6"/>
          <p:cNvSpPr/>
          <p:nvPr/>
        </p:nvSpPr>
        <p:spPr>
          <a:xfrm>
            <a:off x="2280976" y="1171045"/>
            <a:ext cx="1987948" cy="93861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8612686" y="1391881"/>
            <a:ext cx="1504613" cy="411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b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/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/>
          </a:p>
        </p:txBody>
      </p:sp>
      <p:cxnSp>
        <p:nvCxnSpPr>
          <p:cNvPr id="190" name="Google Shape;190;p6"/>
          <p:cNvCxnSpPr/>
          <p:nvPr/>
        </p:nvCxnSpPr>
        <p:spPr>
          <a:xfrm rot="10800000" flipH="1">
            <a:off x="4333028" y="1642217"/>
            <a:ext cx="4414710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91" name="Google Shape;191;p6"/>
          <p:cNvSpPr/>
          <p:nvPr/>
        </p:nvSpPr>
        <p:spPr>
          <a:xfrm>
            <a:off x="5622543" y="1008632"/>
            <a:ext cx="1402233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5120"/>
          </a:p>
        </p:txBody>
      </p:sp>
      <p:sp>
        <p:nvSpPr>
          <p:cNvPr id="192" name="Google Shape;192;p6"/>
          <p:cNvSpPr/>
          <p:nvPr/>
        </p:nvSpPr>
        <p:spPr>
          <a:xfrm>
            <a:off x="8048425" y="1309715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4695341" y="5897695"/>
            <a:ext cx="3256637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what’s in code?</a:t>
            </a:r>
            <a:endParaRPr sz="5120"/>
          </a:p>
        </p:txBody>
      </p:sp>
      <p:sp>
        <p:nvSpPr>
          <p:cNvPr id="194" name="Google Shape;194;p6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2515269" y="1136650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03" name="Google Shape;203;p7"/>
          <p:cNvSpPr/>
          <p:nvPr/>
        </p:nvSpPr>
        <p:spPr>
          <a:xfrm>
            <a:off x="2280976" y="1171045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2340361" y="1203296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06" name="Google Shape;206;p7"/>
          <p:cNvSpPr/>
          <p:nvPr/>
        </p:nvSpPr>
        <p:spPr>
          <a:xfrm>
            <a:off x="3292861" y="1203296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07" name="Google Shape;207;p7"/>
          <p:cNvSpPr/>
          <p:nvPr/>
        </p:nvSpPr>
        <p:spPr>
          <a:xfrm>
            <a:off x="3292861" y="1762095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08" name="Google Shape;208;p7"/>
          <p:cNvSpPr/>
          <p:nvPr/>
        </p:nvSpPr>
        <p:spPr>
          <a:xfrm>
            <a:off x="2340361" y="1762095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cxnSp>
        <p:nvCxnSpPr>
          <p:cNvPr id="209" name="Google Shape;209;p7"/>
          <p:cNvCxnSpPr/>
          <p:nvPr/>
        </p:nvCxnSpPr>
        <p:spPr>
          <a:xfrm>
            <a:off x="4333028" y="1642217"/>
            <a:ext cx="4178928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210" name="Google Shape;210;p7"/>
          <p:cNvSpPr/>
          <p:nvPr/>
        </p:nvSpPr>
        <p:spPr>
          <a:xfrm>
            <a:off x="5005492" y="1008632"/>
            <a:ext cx="2019284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 dirty="0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5120" dirty="0"/>
          </a:p>
        </p:txBody>
      </p:sp>
      <p:sp>
        <p:nvSpPr>
          <p:cNvPr id="211" name="Google Shape;211;p7"/>
          <p:cNvSpPr/>
          <p:nvPr/>
        </p:nvSpPr>
        <p:spPr>
          <a:xfrm>
            <a:off x="8612685" y="1391881"/>
            <a:ext cx="2111140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12" name="Google Shape;212;p7"/>
          <p:cNvSpPr/>
          <p:nvPr/>
        </p:nvSpPr>
        <p:spPr>
          <a:xfrm>
            <a:off x="8048425" y="1309715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563362" y="1330296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14" name="Google Shape;214;p7"/>
          <p:cNvSpPr/>
          <p:nvPr/>
        </p:nvSpPr>
        <p:spPr>
          <a:xfrm>
            <a:off x="9515862" y="1330296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15" name="Google Shape;215;p7"/>
          <p:cNvSpPr/>
          <p:nvPr/>
        </p:nvSpPr>
        <p:spPr>
          <a:xfrm>
            <a:off x="9515862" y="1889096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16" name="Google Shape;216;p7"/>
          <p:cNvSpPr/>
          <p:nvPr/>
        </p:nvSpPr>
        <p:spPr>
          <a:xfrm>
            <a:off x="8563362" y="1889096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17" name="Google Shape;217;p7"/>
          <p:cNvSpPr/>
          <p:nvPr/>
        </p:nvSpPr>
        <p:spPr>
          <a:xfrm>
            <a:off x="1469468" y="5725966"/>
            <a:ext cx="7143218" cy="102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987" dirty="0">
                <a:latin typeface="Short Stack"/>
                <a:ea typeface="Short Stack"/>
                <a:cs typeface="Short Stack"/>
                <a:sym typeface="Short Stack"/>
              </a:rPr>
              <a:t>many large libraries, some</a:t>
            </a:r>
            <a:endParaRPr sz="5120" dirty="0"/>
          </a:p>
          <a:p>
            <a:pPr algn="l" rtl="0"/>
            <a:r>
              <a:rPr lang="en-US" sz="2987" dirty="0">
                <a:latin typeface="Short Stack"/>
                <a:ea typeface="Short Stack"/>
                <a:cs typeface="Short Stack"/>
                <a:sym typeface="Short Stack"/>
              </a:rPr>
              <a:t>of which are rarely/never used</a:t>
            </a:r>
            <a:endParaRPr sz="5120" dirty="0"/>
          </a:p>
        </p:txBody>
      </p:sp>
      <p:sp>
        <p:nvSpPr>
          <p:cNvPr id="218" name="Google Shape;218;p7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19" name="Google Shape;219;p7"/>
          <p:cNvSpPr/>
          <p:nvPr/>
        </p:nvSpPr>
        <p:spPr>
          <a:xfrm>
            <a:off x="1083734" y="7044268"/>
            <a:ext cx="10837333" cy="13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>
                <a:latin typeface="Short Stack"/>
                <a:ea typeface="Short Stack"/>
                <a:cs typeface="Short Stack"/>
                <a:sym typeface="Short Stack"/>
              </a:rPr>
              <a:t>How to avoid wasting </a:t>
            </a:r>
            <a:r>
              <a:rPr lang="en-US" sz="3982">
                <a:solidFill>
                  <a:srgbClr val="D45954"/>
                </a:solidFill>
                <a:latin typeface="Short Stack"/>
                <a:ea typeface="Short Stack"/>
                <a:cs typeface="Short Stack"/>
                <a:sym typeface="Short Stack"/>
              </a:rPr>
              <a:t>physical pages</a:t>
            </a:r>
            <a:r>
              <a:rPr lang="en-US" sz="3982">
                <a:latin typeface="Short Stack"/>
                <a:ea typeface="Short Stack"/>
                <a:cs typeface="Short Stack"/>
                <a:sym typeface="Short Stack"/>
              </a:rPr>
              <a:t> to back rarely used </a:t>
            </a:r>
            <a:r>
              <a:rPr lang="en-US" sz="3982">
                <a:solidFill>
                  <a:srgbClr val="7BDB45"/>
                </a:solidFill>
                <a:latin typeface="Short Stack"/>
                <a:ea typeface="Short Stack"/>
                <a:cs typeface="Short Stack"/>
                <a:sym typeface="Short Stack"/>
              </a:rPr>
              <a:t>virtual pages</a:t>
            </a:r>
            <a:r>
              <a:rPr lang="en-US" sz="3982">
                <a:latin typeface="Short Stack"/>
                <a:ea typeface="Short Stack"/>
                <a:cs typeface="Short Stack"/>
                <a:sym typeface="Short Stack"/>
              </a:rPr>
              <a:t>?</a:t>
            </a:r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28" name="Google Shape;228;p8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31" name="Google Shape;231;p8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32" name="Google Shape;232;p8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33" name="Google Shape;233;p8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34" name="Google Shape;234;p8"/>
          <p:cNvSpPr/>
          <p:nvPr/>
        </p:nvSpPr>
        <p:spPr>
          <a:xfrm>
            <a:off x="9311183" y="1153073"/>
            <a:ext cx="2295083" cy="422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endParaRPr lang="en-US" sz="2844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35" name="Google Shape;235;p8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37" name="Google Shape;237;p8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38" name="Google Shape;238;p8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39" name="Google Shape;239;p8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40" name="Google Shape;240;p8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41" name="Google Shape;241;p8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243" name="Google Shape;243;p8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44" name="Google Shape;244;p8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53" name="Google Shape;253;p9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56" name="Google Shape;256;p9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57" name="Google Shape;257;p9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58" name="Google Shape;258;p9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59" name="Google Shape;259;p9"/>
          <p:cNvSpPr/>
          <p:nvPr/>
        </p:nvSpPr>
        <p:spPr>
          <a:xfrm>
            <a:off x="9311183" y="1153072"/>
            <a:ext cx="2295083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60" name="Google Shape;260;p9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62" name="Google Shape;262;p9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63" name="Google Shape;263;p9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64" name="Google Shape;264;p9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65" name="Google Shape;265;p9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66" name="Google Shape;266;p9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268" name="Google Shape;268;p9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69" name="Google Shape;269;p9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cxnSp>
        <p:nvCxnSpPr>
          <p:cNvPr id="270" name="Google Shape;270;p9"/>
          <p:cNvCxnSpPr>
            <a:stCxn id="255" idx="0"/>
            <a:endCxn id="261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71" name="Google Shape;271;p9"/>
          <p:cNvSpPr/>
          <p:nvPr/>
        </p:nvSpPr>
        <p:spPr>
          <a:xfrm>
            <a:off x="3490901" y="1324546"/>
            <a:ext cx="6727140" cy="432730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272" name="Google Shape;272;p9"/>
          <p:cNvCxnSpPr>
            <a:stCxn id="269" idx="0"/>
            <a:endCxn id="264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273" name="Google Shape;273;p9"/>
          <p:cNvCxnSpPr>
            <a:stCxn id="268" idx="0"/>
            <a:endCxn id="263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82" name="Google Shape;282;p10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85" name="Google Shape;285;p10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86" name="Google Shape;286;p10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87" name="Google Shape;287;p10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88" name="Google Shape;288;p10"/>
          <p:cNvSpPr/>
          <p:nvPr/>
        </p:nvSpPr>
        <p:spPr>
          <a:xfrm>
            <a:off x="9311184" y="1153072"/>
            <a:ext cx="2255991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89" name="Google Shape;289;p10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91" name="Google Shape;291;p10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92" name="Google Shape;292;p10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93" name="Google Shape;293;p10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94" name="Google Shape;294;p10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95" name="Google Shape;295;p10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297" name="Google Shape;297;p10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98" name="Google Shape;298;p10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cxnSp>
        <p:nvCxnSpPr>
          <p:cNvPr id="299" name="Google Shape;299;p10"/>
          <p:cNvCxnSpPr>
            <a:stCxn id="284" idx="0"/>
            <a:endCxn id="290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0" name="Google Shape;300;p10"/>
          <p:cNvSpPr/>
          <p:nvPr/>
        </p:nvSpPr>
        <p:spPr>
          <a:xfrm>
            <a:off x="3490901" y="1324546"/>
            <a:ext cx="6727140" cy="432730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01" name="Google Shape;301;p10"/>
          <p:cNvCxnSpPr>
            <a:stCxn id="298" idx="0"/>
            <a:endCxn id="293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02" name="Google Shape;302;p10"/>
          <p:cNvCxnSpPr>
            <a:stCxn id="297" idx="0"/>
            <a:endCxn id="292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3" name="Google Shape;303;p10"/>
          <p:cNvSpPr/>
          <p:nvPr/>
        </p:nvSpPr>
        <p:spPr>
          <a:xfrm>
            <a:off x="5174692" y="2019950"/>
            <a:ext cx="2434776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access LibB</a:t>
            </a:r>
            <a:endParaRPr sz="51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Quiz: Paging and Segmentation</a:t>
            </a:r>
          </a:p>
        </p:txBody>
      </p:sp>
      <p:graphicFrame>
        <p:nvGraphicFramePr>
          <p:cNvPr id="183376" name="Group 80"/>
          <p:cNvGraphicFramePr>
            <a:graphicFrameLocks noGrp="1"/>
          </p:cNvGraphicFramePr>
          <p:nvPr/>
        </p:nvGraphicFramePr>
        <p:xfrm>
          <a:off x="866986" y="3142827"/>
          <a:ext cx="6610774" cy="2456464"/>
        </p:xfrm>
        <a:graphic>
          <a:graphicData uri="http://schemas.openxmlformats.org/drawingml/2006/table">
            <a:tbl>
              <a:tblPr/>
              <a:tblGrid>
                <a:gridCol w="99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seg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 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0x002000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0xff (255)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0x000000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0x001000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0x0f (15)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372" name="Group 76"/>
          <p:cNvGraphicFramePr>
            <a:graphicFrameLocks noGrp="1"/>
          </p:cNvGraphicFramePr>
          <p:nvPr/>
        </p:nvGraphicFramePr>
        <p:xfrm>
          <a:off x="7586133" y="3002844"/>
          <a:ext cx="2817707" cy="6841744"/>
        </p:xfrm>
        <a:graphic>
          <a:graphicData uri="http://schemas.openxmlformats.org/drawingml/2006/table">
            <a:tbl>
              <a:tblPr/>
              <a:tblGrid>
                <a:gridCol w="281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0x01f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0x02a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0x00c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0x007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0x004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0x00b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0x006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10512213" y="3524393"/>
            <a:ext cx="1995876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0x001000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10512213" y="6699523"/>
            <a:ext cx="1995876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0x002000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325120" y="6005299"/>
            <a:ext cx="8128000" cy="335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0x002070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0x202016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0x104c84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0x010424 write: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0x210014 write: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0x203568 read: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00965" y="2109495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58139" y="2109495"/>
            <a:ext cx="31428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912" y="2109495"/>
            <a:ext cx="15172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seg</a:t>
            </a:r>
            <a:r>
              <a:rPr lang="en-US" sz="2600" dirty="0">
                <a:solidFill>
                  <a:schemeClr val="bg1"/>
                </a:solidFill>
              </a:rPr>
              <a:t> #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339" y="600529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0x004070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839" y="6502469"/>
            <a:ext cx="144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0x003016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8926" y="7033134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5582" y="753968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5581" y="807035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6200" y="8661454"/>
            <a:ext cx="143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0x02a568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312" name="Google Shape;312;p11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15" name="Google Shape;315;p11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16" name="Google Shape;316;p11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17" name="Google Shape;317;p11"/>
          <p:cNvSpPr/>
          <p:nvPr/>
        </p:nvSpPr>
        <p:spPr>
          <a:xfrm>
            <a:off x="9311184" y="1153072"/>
            <a:ext cx="2182767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318" name="Google Shape;318;p11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20" name="Google Shape;320;p11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21" name="Google Shape;321;p11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22" name="Google Shape;322;p11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23" name="Google Shape;323;p11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324" name="Google Shape;324;p11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326" name="Google Shape;326;p11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27" name="Google Shape;327;p11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28" name="Google Shape;328;p11"/>
          <p:cNvSpPr/>
          <p:nvPr/>
        </p:nvSpPr>
        <p:spPr>
          <a:xfrm>
            <a:off x="7115756" y="1475455"/>
            <a:ext cx="3102285" cy="39440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29" name="Google Shape;329;p11"/>
          <p:cNvCxnSpPr>
            <a:stCxn id="327" idx="0"/>
            <a:endCxn id="322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30" name="Google Shape;330;p11"/>
          <p:cNvCxnSpPr>
            <a:stCxn id="326" idx="0"/>
            <a:endCxn id="321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31" name="Google Shape;331;p11"/>
          <p:cNvSpPr/>
          <p:nvPr/>
        </p:nvSpPr>
        <p:spPr>
          <a:xfrm>
            <a:off x="4832021" y="1492347"/>
            <a:ext cx="3093719" cy="11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copy (or move)</a:t>
            </a:r>
            <a:endParaRPr sz="5120"/>
          </a:p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to RAM</a:t>
            </a:r>
            <a:endParaRPr sz="5120"/>
          </a:p>
        </p:txBody>
      </p:sp>
      <p:sp>
        <p:nvSpPr>
          <p:cNvPr id="332" name="Google Shape;332;p11"/>
          <p:cNvSpPr/>
          <p:nvPr/>
        </p:nvSpPr>
        <p:spPr>
          <a:xfrm>
            <a:off x="6549877" y="5419550"/>
            <a:ext cx="896360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33" name="Google Shape;333;p11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cxnSp>
        <p:nvCxnSpPr>
          <p:cNvPr id="334" name="Google Shape;334;p11"/>
          <p:cNvCxnSpPr>
            <a:stCxn id="314" idx="0"/>
            <a:endCxn id="319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343" name="Google Shape;343;p12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46" name="Google Shape;346;p12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47" name="Google Shape;347;p12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48" name="Google Shape;348;p12"/>
          <p:cNvSpPr/>
          <p:nvPr/>
        </p:nvSpPr>
        <p:spPr>
          <a:xfrm>
            <a:off x="9311184" y="1153072"/>
            <a:ext cx="2193879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349" name="Google Shape;349;p12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51" name="Google Shape;351;p12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52" name="Google Shape;352;p12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53" name="Google Shape;353;p12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54" name="Google Shape;354;p12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355" name="Google Shape;355;p12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357" name="Google Shape;357;p12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58" name="Google Shape;358;p12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59" name="Google Shape;359;p12"/>
          <p:cNvSpPr/>
          <p:nvPr/>
        </p:nvSpPr>
        <p:spPr>
          <a:xfrm>
            <a:off x="7115756" y="1475455"/>
            <a:ext cx="3102285" cy="39440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60" name="Google Shape;360;p12"/>
          <p:cNvCxnSpPr>
            <a:stCxn id="358" idx="0"/>
            <a:endCxn id="353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61" name="Google Shape;361;p12"/>
          <p:cNvCxnSpPr>
            <a:stCxn id="357" idx="0"/>
            <a:endCxn id="352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62" name="Google Shape;362;p12"/>
          <p:cNvSpPr/>
          <p:nvPr/>
        </p:nvSpPr>
        <p:spPr>
          <a:xfrm>
            <a:off x="4230969" y="1871269"/>
            <a:ext cx="4307964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Called “</a:t>
            </a:r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paging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” in</a:t>
            </a:r>
            <a:endParaRPr sz="5120"/>
          </a:p>
        </p:txBody>
      </p:sp>
      <p:sp>
        <p:nvSpPr>
          <p:cNvPr id="363" name="Google Shape;363;p12"/>
          <p:cNvSpPr/>
          <p:nvPr/>
        </p:nvSpPr>
        <p:spPr>
          <a:xfrm>
            <a:off x="6549877" y="5419550"/>
            <a:ext cx="896360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64" name="Google Shape;364;p12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cxnSp>
        <p:nvCxnSpPr>
          <p:cNvPr id="365" name="Google Shape;365;p12"/>
          <p:cNvCxnSpPr>
            <a:stCxn id="345" idx="0"/>
            <a:endCxn id="350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>
            <a:spLocks noGrp="1"/>
          </p:cNvSpPr>
          <p:nvPr>
            <p:ph type="title"/>
          </p:nvPr>
        </p:nvSpPr>
        <p:spPr>
          <a:xfrm>
            <a:off x="433494" y="89249"/>
            <a:ext cx="12137813" cy="1824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Locality of Reference</a:t>
            </a:r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body" idx="1"/>
          </p:nvPr>
        </p:nvSpPr>
        <p:spPr>
          <a:xfrm>
            <a:off x="216747" y="2600961"/>
            <a:ext cx="12571307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Leverage </a:t>
            </a:r>
            <a:r>
              <a:rPr lang="en-US" sz="3413">
                <a:solidFill>
                  <a:schemeClr val="folHlink"/>
                </a:solidFill>
              </a:rPr>
              <a:t>locality of reference</a:t>
            </a:r>
            <a:r>
              <a:rPr lang="en-US" sz="3413"/>
              <a:t> within processes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>
                <a:solidFill>
                  <a:schemeClr val="folHlink"/>
                </a:solidFill>
              </a:rPr>
              <a:t>Spatial:</a:t>
            </a:r>
            <a:r>
              <a:rPr lang="en-US" sz="2844"/>
              <a:t> reference memory addresses </a:t>
            </a:r>
            <a:r>
              <a:rPr lang="en-US" sz="2844" b="1"/>
              <a:t>near </a:t>
            </a:r>
            <a:r>
              <a:rPr lang="en-US" sz="2844"/>
              <a:t>previously referenced addresses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>
                <a:solidFill>
                  <a:schemeClr val="folHlink"/>
                </a:solidFill>
              </a:rPr>
              <a:t>Temporal:</a:t>
            </a:r>
            <a:r>
              <a:rPr lang="en-US" sz="2844"/>
              <a:t> reference memory addresses that have referenced in the past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Processes spend majority of time in small portion of code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Estimate: 90% of time in 10% of code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Implication: 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Process only uses small amount of address space at any moment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Only small amount of address space must be resident in physical memory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Memory Hierarchy</a:t>
            </a:r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body" idx="1"/>
          </p:nvPr>
        </p:nvSpPr>
        <p:spPr>
          <a:xfrm>
            <a:off x="325120" y="2059094"/>
            <a:ext cx="12029440" cy="10837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Leverage </a:t>
            </a:r>
            <a:r>
              <a:rPr lang="en-US" sz="3413">
                <a:solidFill>
                  <a:schemeClr val="folHlink"/>
                </a:solidFill>
              </a:rPr>
              <a:t>memory hierarchy</a:t>
            </a:r>
            <a:r>
              <a:rPr lang="en-US" sz="3413"/>
              <a:t> of machine architecture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Each layer acts as “backing store” for layer above</a:t>
            </a:r>
            <a:endParaRPr/>
          </a:p>
          <a:p>
            <a:pPr marL="301391" indent="-117158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3413"/>
          </a:p>
        </p:txBody>
      </p:sp>
      <p:sp>
        <p:nvSpPr>
          <p:cNvPr id="378" name="Google Shape;378;p14"/>
          <p:cNvSpPr/>
          <p:nvPr/>
        </p:nvSpPr>
        <p:spPr>
          <a:xfrm>
            <a:off x="1192107" y="3142827"/>
            <a:ext cx="10187093" cy="5418667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2709333" y="3142827"/>
            <a:ext cx="7152640" cy="3793067"/>
          </a:xfrm>
          <a:prstGeom prst="triangle">
            <a:avLst>
              <a:gd name="adj" fmla="val 49556"/>
            </a:avLst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3901440" y="3142827"/>
            <a:ext cx="4768427" cy="2492587"/>
          </a:xfrm>
          <a:prstGeom prst="triangle">
            <a:avLst>
              <a:gd name="adj" fmla="val 49556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4876800" y="3142827"/>
            <a:ext cx="2817707" cy="1408853"/>
          </a:xfrm>
          <a:prstGeom prst="triangle">
            <a:avLst>
              <a:gd name="adj" fmla="val 49051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4334934" y="7369388"/>
            <a:ext cx="3978204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disk storage</a:t>
            </a:r>
            <a:endParaRPr sz="5120" dirty="0"/>
          </a:p>
        </p:txBody>
      </p:sp>
      <p:sp>
        <p:nvSpPr>
          <p:cNvPr id="383" name="Google Shape;383;p14"/>
          <p:cNvSpPr txBox="1"/>
          <p:nvPr/>
        </p:nvSpPr>
        <p:spPr>
          <a:xfrm>
            <a:off x="4395594" y="5628641"/>
            <a:ext cx="3298910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 dirty="0">
                <a:solidFill>
                  <a:schemeClr val="dk2"/>
                </a:solidFill>
                <a:latin typeface="Short Stack"/>
                <a:ea typeface="Short Stack"/>
                <a:cs typeface="Short Stack"/>
                <a:sym typeface="Short Stack"/>
              </a:rPr>
              <a:t>main memory</a:t>
            </a:r>
            <a:endParaRPr sz="5120" dirty="0"/>
          </a:p>
        </p:txBody>
      </p:sp>
      <p:sp>
        <p:nvSpPr>
          <p:cNvPr id="384" name="Google Shape;384;p14"/>
          <p:cNvSpPr txBox="1"/>
          <p:nvPr/>
        </p:nvSpPr>
        <p:spPr>
          <a:xfrm>
            <a:off x="4876799" y="4705210"/>
            <a:ext cx="2817705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cache</a:t>
            </a:r>
            <a:endParaRPr sz="5120" dirty="0"/>
          </a:p>
        </p:txBody>
      </p:sp>
      <p:sp>
        <p:nvSpPr>
          <p:cNvPr id="385" name="Google Shape;385;p14"/>
          <p:cNvSpPr txBox="1"/>
          <p:nvPr/>
        </p:nvSpPr>
        <p:spPr>
          <a:xfrm>
            <a:off x="5310294" y="3793066"/>
            <a:ext cx="217867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registers</a:t>
            </a:r>
            <a:endParaRPr sz="5120" dirty="0"/>
          </a:p>
        </p:txBody>
      </p:sp>
      <p:cxnSp>
        <p:nvCxnSpPr>
          <p:cNvPr id="386" name="Google Shape;386;p14"/>
          <p:cNvCxnSpPr/>
          <p:nvPr/>
        </p:nvCxnSpPr>
        <p:spPr>
          <a:xfrm>
            <a:off x="541867" y="3034453"/>
            <a:ext cx="0" cy="55270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14"/>
          <p:cNvCxnSpPr/>
          <p:nvPr/>
        </p:nvCxnSpPr>
        <p:spPr>
          <a:xfrm>
            <a:off x="11379200" y="3034453"/>
            <a:ext cx="0" cy="55270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12462933" y="3034453"/>
            <a:ext cx="0" cy="55270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9" name="Google Shape;389;p14"/>
          <p:cNvSpPr txBox="1"/>
          <p:nvPr/>
        </p:nvSpPr>
        <p:spPr>
          <a:xfrm>
            <a:off x="627663" y="3048000"/>
            <a:ext cx="171917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size</a:t>
            </a:r>
            <a:endParaRPr sz="5120" dirty="0"/>
          </a:p>
        </p:txBody>
      </p:sp>
      <p:sp>
        <p:nvSpPr>
          <p:cNvPr id="390" name="Google Shape;390;p14"/>
          <p:cNvSpPr txBox="1"/>
          <p:nvPr/>
        </p:nvSpPr>
        <p:spPr>
          <a:xfrm>
            <a:off x="9645228" y="3484254"/>
            <a:ext cx="163851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speed</a:t>
            </a:r>
            <a:endParaRPr sz="5120"/>
          </a:p>
        </p:txBody>
      </p:sp>
      <p:sp>
        <p:nvSpPr>
          <p:cNvPr id="391" name="Google Shape;391;p14"/>
          <p:cNvSpPr txBox="1"/>
          <p:nvPr/>
        </p:nvSpPr>
        <p:spPr>
          <a:xfrm>
            <a:off x="11379202" y="3484254"/>
            <a:ext cx="129370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cost</a:t>
            </a:r>
            <a:endParaRPr sz="512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Intuition</a:t>
            </a:r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325120" y="2600960"/>
            <a:ext cx="12246187" cy="67191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Idea: OS keeps unreferenced pages on disk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Slower, cheaper backing store than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Process can run when not all pages are loaded into main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OS and hardware cooperate to provide illusion of large disk as fast as main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Same behavior as if all of address space in main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Hopefully have similar performance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Requirements: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must have </a:t>
            </a:r>
            <a:r>
              <a:rPr lang="en-US" sz="2844" b="1"/>
              <a:t>mechanism </a:t>
            </a:r>
            <a:r>
              <a:rPr lang="en-US" sz="2844"/>
              <a:t>to identify location of each page in address space 🡪 in memory or on disk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must have </a:t>
            </a:r>
            <a:r>
              <a:rPr lang="en-US" sz="2844" b="1"/>
              <a:t>policy</a:t>
            </a:r>
            <a:r>
              <a:rPr lang="en-US" sz="2844"/>
              <a:t> for determining which pages live in memory and which on disk</a:t>
            </a:r>
            <a:endParaRPr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Address Space Mechanisms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215619" y="2666436"/>
            <a:ext cx="12571307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Each page in virtual address space maps to one of three locations: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Physical main memory: Small, fast, expensive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Disk (backing store): Large, slow, cheap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Nothing (error): Free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Extend page tables with an extra bit: </a:t>
            </a:r>
            <a:r>
              <a:rPr lang="en-US" sz="3413">
                <a:latin typeface="Courier"/>
                <a:ea typeface="Courier"/>
                <a:cs typeface="Courier"/>
                <a:sym typeface="Courier"/>
              </a:rPr>
              <a:t>present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permissions (r/w), valid, present</a:t>
            </a:r>
            <a:endParaRPr sz="2844"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in memory: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44"/>
              <a:t> bit set in PTE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on disk: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44"/>
              <a:t> bit cleared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PTE points to block on disk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Causes trap into OS when page is referenced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560" b="1">
                <a:solidFill>
                  <a:schemeClr val="dk1"/>
                </a:solidFill>
              </a:rPr>
              <a:t>Trap: page fault</a:t>
            </a:r>
            <a:endParaRPr/>
          </a:p>
          <a:p>
            <a:pPr marL="917721" lvl="2" indent="-138832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Present Bit</a:t>
            </a: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5240279" y="2600976"/>
            <a:ext cx="8501339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PFN	valid		prot	       present</a:t>
            </a:r>
            <a:endParaRPr sz="5120"/>
          </a:p>
        </p:txBody>
      </p:sp>
      <p:sp>
        <p:nvSpPr>
          <p:cNvPr id="410" name="Google Shape;410;p17"/>
          <p:cNvSpPr/>
          <p:nvPr/>
        </p:nvSpPr>
        <p:spPr>
          <a:xfrm>
            <a:off x="5278380" y="2981976"/>
            <a:ext cx="8571612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10	1		r-x		1</a:t>
            </a:r>
            <a:endParaRPr sz="5120"/>
          </a:p>
        </p:txBody>
      </p:sp>
      <p:sp>
        <p:nvSpPr>
          <p:cNvPr id="411" name="Google Shape;411;p17"/>
          <p:cNvSpPr/>
          <p:nvPr/>
        </p:nvSpPr>
        <p:spPr>
          <a:xfrm>
            <a:off x="5278380" y="3319583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2" name="Google Shape;412;p17"/>
          <p:cNvSpPr/>
          <p:nvPr/>
        </p:nvSpPr>
        <p:spPr>
          <a:xfrm>
            <a:off x="5278380" y="3657193"/>
            <a:ext cx="857161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23	1		rw-		0</a:t>
            </a:r>
            <a:endParaRPr sz="5120"/>
          </a:p>
        </p:txBody>
      </p:sp>
      <p:sp>
        <p:nvSpPr>
          <p:cNvPr id="413" name="Google Shape;413;p17"/>
          <p:cNvSpPr/>
          <p:nvPr/>
        </p:nvSpPr>
        <p:spPr>
          <a:xfrm>
            <a:off x="5226143" y="6680178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28	1		rw-		0</a:t>
            </a:r>
            <a:endParaRPr sz="5120"/>
          </a:p>
        </p:txBody>
      </p:sp>
      <p:sp>
        <p:nvSpPr>
          <p:cNvPr id="414" name="Google Shape;414;p17"/>
          <p:cNvSpPr/>
          <p:nvPr/>
        </p:nvSpPr>
        <p:spPr>
          <a:xfrm>
            <a:off x="5278380" y="7033276"/>
            <a:ext cx="857161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4	1		rw-		1</a:t>
            </a:r>
            <a:endParaRPr sz="5120"/>
          </a:p>
        </p:txBody>
      </p:sp>
      <p:sp>
        <p:nvSpPr>
          <p:cNvPr id="415" name="Google Shape;415;p17"/>
          <p:cNvSpPr/>
          <p:nvPr/>
        </p:nvSpPr>
        <p:spPr>
          <a:xfrm>
            <a:off x="5278380" y="3994800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6" name="Google Shape;416;p17"/>
          <p:cNvSpPr/>
          <p:nvPr/>
        </p:nvSpPr>
        <p:spPr>
          <a:xfrm>
            <a:off x="5278380" y="4332409"/>
            <a:ext cx="857161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7" name="Google Shape;417;p17"/>
          <p:cNvSpPr/>
          <p:nvPr/>
        </p:nvSpPr>
        <p:spPr>
          <a:xfrm>
            <a:off x="5278380" y="4670017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8" name="Google Shape;418;p17"/>
          <p:cNvSpPr/>
          <p:nvPr/>
        </p:nvSpPr>
        <p:spPr>
          <a:xfrm>
            <a:off x="5278380" y="5007626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9" name="Google Shape;419;p17"/>
          <p:cNvSpPr/>
          <p:nvPr/>
        </p:nvSpPr>
        <p:spPr>
          <a:xfrm>
            <a:off x="5278380" y="5345233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0" name="Google Shape;420;p17"/>
          <p:cNvSpPr/>
          <p:nvPr/>
        </p:nvSpPr>
        <p:spPr>
          <a:xfrm>
            <a:off x="5278380" y="5682843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1" name="Google Shape;421;p17"/>
          <p:cNvSpPr/>
          <p:nvPr/>
        </p:nvSpPr>
        <p:spPr>
          <a:xfrm>
            <a:off x="5278380" y="6020450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2" name="Google Shape;422;p17"/>
          <p:cNvSpPr/>
          <p:nvPr/>
        </p:nvSpPr>
        <p:spPr>
          <a:xfrm>
            <a:off x="5278380" y="6358059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3" name="Google Shape;423;p17"/>
          <p:cNvSpPr/>
          <p:nvPr/>
        </p:nvSpPr>
        <p:spPr>
          <a:xfrm>
            <a:off x="320057" y="3977065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317484" y="3098195"/>
            <a:ext cx="2870201" cy="1213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325121" y="2817707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605807" y="5705676"/>
            <a:ext cx="2283429" cy="170470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571844" y="5170426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428" name="Google Shape;428;p17"/>
          <p:cNvSpPr/>
          <p:nvPr/>
        </p:nvSpPr>
        <p:spPr>
          <a:xfrm>
            <a:off x="1332384" y="2249427"/>
            <a:ext cx="775693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Disk</a:t>
            </a:r>
            <a:endParaRPr sz="5120"/>
          </a:p>
        </p:txBody>
      </p:sp>
      <p:cxnSp>
        <p:nvCxnSpPr>
          <p:cNvPr id="429" name="Google Shape;429;p17"/>
          <p:cNvCxnSpPr/>
          <p:nvPr/>
        </p:nvCxnSpPr>
        <p:spPr>
          <a:xfrm flipH="1">
            <a:off x="2991328" y="3277096"/>
            <a:ext cx="2103280" cy="322912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0" name="Google Shape;430;p17"/>
          <p:cNvCxnSpPr/>
          <p:nvPr/>
        </p:nvCxnSpPr>
        <p:spPr>
          <a:xfrm rot="10800000">
            <a:off x="2989010" y="5902426"/>
            <a:ext cx="2115849" cy="1319552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1" name="Google Shape;431;p17"/>
          <p:cNvCxnSpPr/>
          <p:nvPr/>
        </p:nvCxnSpPr>
        <p:spPr>
          <a:xfrm rot="10800000">
            <a:off x="3251199" y="3576320"/>
            <a:ext cx="2059093" cy="325120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2" name="Google Shape;432;p17"/>
          <p:cNvCxnSpPr/>
          <p:nvPr/>
        </p:nvCxnSpPr>
        <p:spPr>
          <a:xfrm rot="10800000">
            <a:off x="3142825" y="4009811"/>
            <a:ext cx="2167468" cy="2817708"/>
          </a:xfrm>
          <a:prstGeom prst="straightConnector1">
            <a:avLst/>
          </a:prstGeom>
          <a:noFill/>
          <a:ln w="50800" cap="flat" cmpd="sng">
            <a:solidFill>
              <a:srgbClr val="736C5D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3" name="Google Shape;433;p17"/>
          <p:cNvSpPr/>
          <p:nvPr/>
        </p:nvSpPr>
        <p:spPr>
          <a:xfrm>
            <a:off x="2600960" y="3901440"/>
            <a:ext cx="465985" cy="34465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2275840" y="6935893"/>
            <a:ext cx="465985" cy="344656"/>
          </a:xfrm>
          <a:prstGeom prst="rect">
            <a:avLst/>
          </a:prstGeom>
          <a:solidFill>
            <a:srgbClr val="9B6C34"/>
          </a:solidFill>
          <a:ln w="12700" cap="flat" cmpd="sng">
            <a:solidFill>
              <a:srgbClr val="9B6C3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35" name="Google Shape;435;p17"/>
          <p:cNvCxnSpPr/>
          <p:nvPr/>
        </p:nvCxnSpPr>
        <p:spPr>
          <a:xfrm flipH="1">
            <a:off x="2889235" y="7006920"/>
            <a:ext cx="2421056" cy="95753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6" name="Google Shape;436;p17"/>
          <p:cNvSpPr/>
          <p:nvPr/>
        </p:nvSpPr>
        <p:spPr>
          <a:xfrm>
            <a:off x="5300175" y="6678000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 b="1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16	1		rw-		1</a:t>
            </a:r>
            <a:endParaRPr sz="2418" b="1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1332384" y="8236373"/>
            <a:ext cx="5480612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What if access vpn 0xb?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3" name="Google Shape;443;p18"/>
          <p:cNvSpPr txBox="1">
            <a:spLocks noGrp="1"/>
          </p:cNvSpPr>
          <p:nvPr>
            <p:ph type="body" idx="1"/>
          </p:nvPr>
        </p:nvSpPr>
        <p:spPr>
          <a:xfrm>
            <a:off x="541867" y="2167467"/>
            <a:ext cx="1202944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Hardware and OS cooperate to translate addresses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First, hardware checks TLB for virtual address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if TLB hit, address translation is done; page in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If </a:t>
            </a:r>
            <a:r>
              <a:rPr lang="en-US" sz="3413">
                <a:solidFill>
                  <a:schemeClr val="dk1"/>
                </a:solidFill>
              </a:rPr>
              <a:t>TLB miss</a:t>
            </a:r>
            <a:r>
              <a:rPr lang="en-US" sz="3413"/>
              <a:t>...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Hardware or OS walk page tables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If PTE designates page is present, then page in physical memory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body" idx="1"/>
          </p:nvPr>
        </p:nvSpPr>
        <p:spPr>
          <a:xfrm>
            <a:off x="541867" y="2167467"/>
            <a:ext cx="1202944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Hardware and OS cooperate to translate addresses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First, hardware checks TLB for virtual address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if TLB hit, address translation is done; page in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If </a:t>
            </a:r>
            <a:r>
              <a:rPr lang="en-US" sz="3413">
                <a:solidFill>
                  <a:schemeClr val="dk1"/>
                </a:solidFill>
              </a:rPr>
              <a:t>TLB miss</a:t>
            </a:r>
            <a:r>
              <a:rPr lang="en-US" sz="3413"/>
              <a:t>...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Hardware or OS walk page tables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If PTE designates page is present, then page in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If </a:t>
            </a:r>
            <a:r>
              <a:rPr lang="en-US" sz="3413">
                <a:solidFill>
                  <a:schemeClr val="dk1"/>
                </a:solidFill>
              </a:rPr>
              <a:t>page fault </a:t>
            </a:r>
            <a:r>
              <a:rPr lang="en-US" sz="3413"/>
              <a:t>(i.e., </a:t>
            </a:r>
            <a:r>
              <a:rPr lang="en-US" sz="3413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3413"/>
              <a:t> bit is cleared)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Trap into OS (not handled by hardware)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OS selects victim page in memory to replace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560"/>
              <a:t>Write victim page out to disk if modified (add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sz="2560"/>
              <a:t> bit to PTE)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OS reads referenced page from disk into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Page table is updated,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44"/>
              <a:t> bit is set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Process continues execution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What should scheduler do?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216747" y="89249"/>
            <a:ext cx="12571307" cy="1824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Mechanism for </a:t>
            </a:r>
            <a:br>
              <a:rPr lang="en-US"/>
            </a:br>
            <a:r>
              <a:rPr lang="en-US"/>
              <a:t>Continuing a Process</a:t>
            </a:r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1"/>
          </p:nvPr>
        </p:nvSpPr>
        <p:spPr>
          <a:xfrm>
            <a:off x="433494" y="2600961"/>
            <a:ext cx="11460481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Continuing a process after a page fault is tricky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Want page fault to be transparent to user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fault may have occurred in middle of instruction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When instruction is being fetched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When data is being loaded or stored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Requires hardware support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ts val="1800"/>
            </a:pPr>
            <a:r>
              <a:rPr lang="en-US" sz="2560">
                <a:solidFill>
                  <a:schemeClr val="folHlink"/>
                </a:solidFill>
              </a:rPr>
              <a:t>precise interrupts</a:t>
            </a:r>
            <a:r>
              <a:rPr lang="en-US" sz="2560"/>
              <a:t>: stop CPU pipeline such that instructions before faulting instruction have completed, and those after can be restarted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Complexity depends upon instruction set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Can faulting instruction be restarted from beginning?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Example: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move +(SP), R2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Must track side effects so hardware can undo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62" y="89249"/>
            <a:ext cx="12524611" cy="1824949"/>
          </a:xfrm>
        </p:spPr>
        <p:txBody>
          <a:bodyPr/>
          <a:lstStyle/>
          <a:p>
            <a:r>
              <a:rPr lang="en-US" dirty="0"/>
              <a:t>Advantages of Paging and Segmentation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603214" y="2600961"/>
            <a:ext cx="11290762" cy="61118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Supports sparse address spaces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If segment not used, not needed for page table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Can run process when some pages are swapped to disk (next lecture)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Increases flexibility of sharing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Share either single page or entire segment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How?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Policies</a:t>
            </a:r>
            <a:endParaRPr/>
          </a:p>
        </p:txBody>
      </p:sp>
      <p:sp>
        <p:nvSpPr>
          <p:cNvPr id="461" name="Google Shape;461;p21"/>
          <p:cNvSpPr txBox="1">
            <a:spLocks noGrp="1"/>
          </p:cNvSpPr>
          <p:nvPr>
            <p:ph type="body" idx="1"/>
          </p:nvPr>
        </p:nvSpPr>
        <p:spPr>
          <a:xfrm>
            <a:off x="325120" y="2167467"/>
            <a:ext cx="12462933" cy="7152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Goal: Minimize number of page faults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Page faults require milliseconds to handle (reading from disk)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Implication: Plenty of time for OS to make good decision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OS has two decisions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Page selection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b="1"/>
              <a:t>When </a:t>
            </a:r>
            <a:r>
              <a:rPr lang="en-US"/>
              <a:t>should a page (or pages) on disk be </a:t>
            </a:r>
            <a:r>
              <a:rPr lang="en-US" b="1"/>
              <a:t>brought into </a:t>
            </a:r>
            <a:r>
              <a:rPr lang="en-US"/>
              <a:t>memory?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Page replacement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b="1"/>
              <a:t>Which r</a:t>
            </a:r>
            <a:r>
              <a:rPr lang="en-US"/>
              <a:t>esident page (or pages) in memory should be </a:t>
            </a:r>
            <a:r>
              <a:rPr lang="en-US" b="1"/>
              <a:t>thrown out </a:t>
            </a:r>
            <a:r>
              <a:rPr lang="en-US"/>
              <a:t>to disk?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Average Memory Access Time (AMAT)</a:t>
            </a:r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body" idx="1"/>
          </p:nvPr>
        </p:nvSpPr>
        <p:spPr>
          <a:xfrm>
            <a:off x="325120" y="2167467"/>
            <a:ext cx="12462933" cy="7152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Hit% = portion of accesses that go straight to RAM 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Miss% = portion of accesses that go to disk first 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Tm = time for memory access 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Td = time for disk access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AMAT = (Hit% * Tm) + (Miss% * Td)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Selection</a:t>
            </a:r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67968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When should a page be brought from disk into memory?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Intuition: </a:t>
            </a:r>
            <a:r>
              <a:rPr lang="en-US" sz="2844"/>
              <a:t>Wait until page must absolutely be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process starts: No pages are loaded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Problems: Pay cost of page fault for every newly accessed page</a:t>
            </a:r>
            <a:endParaRPr/>
          </a:p>
          <a:p>
            <a:pPr marL="616329" lvl="1" indent="-134317">
              <a:lnSpc>
                <a:spcPct val="90000"/>
              </a:lnSpc>
              <a:spcAft>
                <a:spcPts val="0"/>
              </a:spcAft>
              <a:buSzPts val="2000"/>
              <a:buNone/>
            </a:pPr>
            <a:endParaRPr sz="2844"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Selection</a:t>
            </a:r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67968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When should a page be brought from disk into memory?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Intuition: </a:t>
            </a:r>
            <a:r>
              <a:rPr lang="en-US" sz="2844"/>
              <a:t>Wait until page must absolutely be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process starts: No pages are loaded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Problems: Pay cost of page fault for every newly accessed page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Prepaging (anticipatory, prefetching): Load page before referenced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predicts future accesses (</a:t>
            </a:r>
            <a:r>
              <a:rPr lang="en-US" sz="2844">
                <a:solidFill>
                  <a:schemeClr val="folHlink"/>
                </a:solidFill>
              </a:rPr>
              <a:t>oracle</a:t>
            </a:r>
            <a:r>
              <a:rPr lang="en-US" sz="2844"/>
              <a:t>) and brings pages into memory early</a:t>
            </a:r>
            <a:endParaRPr sz="2560"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Works well for some access patterns (e.g., sequential)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>
                <a:solidFill>
                  <a:srgbClr val="921F07"/>
                </a:solidFill>
              </a:rPr>
              <a:t>Problems?</a:t>
            </a:r>
            <a:endParaRPr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Selection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67968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When should a page be brought from disk into memory?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Intuition: </a:t>
            </a:r>
            <a:r>
              <a:rPr lang="en-US" sz="2844"/>
              <a:t>Wait until page must absolutely be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process starts: No pages are loaded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Problems: Pay cost of page fault for every newly accessed page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Prepaging (anticipatory, prefetching): Load page before referenced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predicts future accesses (</a:t>
            </a:r>
            <a:r>
              <a:rPr lang="en-US" sz="2844">
                <a:solidFill>
                  <a:schemeClr val="folHlink"/>
                </a:solidFill>
              </a:rPr>
              <a:t>oracle</a:t>
            </a:r>
            <a:r>
              <a:rPr lang="en-US" sz="2844"/>
              <a:t>) and brings pages into memory early</a:t>
            </a:r>
            <a:endParaRPr sz="2560"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Works well for some access patterns (e.g., sequential)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>
                <a:solidFill>
                  <a:srgbClr val="921F07"/>
                </a:solidFill>
              </a:rPr>
              <a:t>Problems?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Hints: Combine above with user-supplied hints about page references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User specifies: may need page in future, don’t need this page anymore, or sequential access pattern, ...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Example: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madvise()</a:t>
            </a:r>
            <a:r>
              <a:rPr lang="en-US" sz="2844"/>
              <a:t> in Unix</a:t>
            </a:r>
            <a:endParaRPr/>
          </a:p>
          <a:p>
            <a:pPr marL="616329" lvl="1" indent="-134317">
              <a:lnSpc>
                <a:spcPct val="90000"/>
              </a:lnSpc>
              <a:spcAft>
                <a:spcPts val="0"/>
              </a:spcAft>
              <a:buSzPts val="2000"/>
              <a:buNone/>
            </a:pPr>
            <a:endParaRPr sz="2844"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Replacement</a:t>
            </a:r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body" idx="1"/>
          </p:nvPr>
        </p:nvSpPr>
        <p:spPr>
          <a:xfrm>
            <a:off x="433493" y="2059093"/>
            <a:ext cx="12354560" cy="7477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Which page in main memory should selected as victim?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Write out victim page to disk if modified (dirty bit set)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If victim page is not modified (clean), just discard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OPT: Replace page not used for longest time in future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Advantages: Guaranteed to minimize number of page faults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Disadvantages: Requires that OS predict the future; </a:t>
            </a:r>
            <a:r>
              <a:rPr lang="en-US" sz="2560"/>
              <a:t>Not practical, but good for comparison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498" name="Google Shape;498;p27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1,2,3,1,2,4,1,4,2,3, 2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00" name="Google Shape;500;p27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04" name="Google Shape;504;p27"/>
          <p:cNvSpPr txBox="1"/>
          <p:nvPr/>
        </p:nvSpPr>
        <p:spPr>
          <a:xfrm>
            <a:off x="6737308" y="3350927"/>
            <a:ext cx="1625402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</a:t>
            </a:r>
            <a:endParaRPr sz="5120"/>
          </a:p>
        </p:txBody>
      </p:sp>
      <p:sp>
        <p:nvSpPr>
          <p:cNvPr id="505" name="Google Shape;505;p27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</a:t>
            </a:r>
            <a:r>
              <a:rPr lang="en-US" sz="3982" b="1">
                <a:solidFill>
                  <a:srgbClr val="00B050"/>
                </a:solidFill>
              </a:rPr>
              <a:t>1,2,3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1,2</a:t>
            </a:r>
            <a:r>
              <a:rPr lang="en-US" sz="3982" b="1"/>
              <a:t>,</a:t>
            </a:r>
            <a:r>
              <a:rPr lang="en-US" sz="3982"/>
              <a:t>4,1,4,2,3, 2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14" name="Google Shape;514;p28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15" name="Google Shape;515;p28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16" name="Google Shape;516;p28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17" name="Google Shape;517;p28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21" name="Google Shape;521;p28"/>
          <p:cNvSpPr txBox="1"/>
          <p:nvPr/>
        </p:nvSpPr>
        <p:spPr>
          <a:xfrm>
            <a:off x="6737308" y="3350927"/>
            <a:ext cx="4100026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3</a:t>
            </a:r>
            <a:endParaRPr sz="5120"/>
          </a:p>
        </p:txBody>
      </p:sp>
      <p:sp>
        <p:nvSpPr>
          <p:cNvPr id="522" name="Google Shape;522;p28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29" name="Google Shape;529;p29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</a:t>
            </a:r>
            <a:r>
              <a:rPr lang="en-US" sz="3982" b="1">
                <a:solidFill>
                  <a:srgbClr val="00B050"/>
                </a:solidFill>
              </a:rPr>
              <a:t>1,2</a:t>
            </a:r>
            <a:r>
              <a:rPr lang="en-US" sz="3982" b="1"/>
              <a:t>,</a:t>
            </a:r>
            <a:r>
              <a:rPr lang="en-US" sz="3982"/>
              <a:t>4,1,4,2,3, 2</a:t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31" name="Google Shape;531;p29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32" name="Google Shape;532;p29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33" name="Google Shape;533;p29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34" name="Google Shape;534;p29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38" name="Google Shape;538;p29"/>
          <p:cNvSpPr txBox="1"/>
          <p:nvPr/>
        </p:nvSpPr>
        <p:spPr>
          <a:xfrm>
            <a:off x="6737307" y="3350927"/>
            <a:ext cx="2006704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3</a:t>
            </a:r>
            <a:endParaRPr sz="5120"/>
          </a:p>
        </p:txBody>
      </p:sp>
      <p:sp>
        <p:nvSpPr>
          <p:cNvPr id="539" name="Google Shape;539;p29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40" name="Google Shape;540;p29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41" name="Google Shape;541;p29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42" name="Google Shape;542;p29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43" name="Google Shape;543;p29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44" name="Google Shape;544;p29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45" name="Google Shape;545;p29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46" name="Google Shape;546;p29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547" name="Google Shape;547;p29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54" name="Google Shape;554;p30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</a:t>
            </a:r>
            <a:r>
              <a:rPr lang="en-US" sz="3982" b="1">
                <a:solidFill>
                  <a:srgbClr val="00B050"/>
                </a:solidFill>
              </a:rPr>
              <a:t>4,1</a:t>
            </a:r>
            <a:r>
              <a:rPr lang="en-US" sz="3982"/>
              <a:t>,4,2,3, 2</a:t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56" name="Google Shape;556;p30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57" name="Google Shape;557;p30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58" name="Google Shape;558;p30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59" name="Google Shape;559;p30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63" name="Google Shape;563;p30"/>
          <p:cNvSpPr txBox="1"/>
          <p:nvPr/>
        </p:nvSpPr>
        <p:spPr>
          <a:xfrm>
            <a:off x="6737308" y="3350927"/>
            <a:ext cx="3883280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5120"/>
          </a:p>
        </p:txBody>
      </p:sp>
      <p:sp>
        <p:nvSpPr>
          <p:cNvPr id="564" name="Google Shape;564;p30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65" name="Google Shape;565;p30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66" name="Google Shape;566;p30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67" name="Google Shape;567;p30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68" name="Google Shape;568;p30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69" name="Google Shape;569;p30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70" name="Google Shape;570;p30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71" name="Google Shape;571;p30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572" name="Google Shape;572;p30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73" name="Google Shape;573;p30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74" name="Google Shape;574;p30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575" name="Google Shape;575;p30"/>
          <p:cNvSpPr txBox="1"/>
          <p:nvPr/>
        </p:nvSpPr>
        <p:spPr>
          <a:xfrm>
            <a:off x="434570" y="575610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5120"/>
          </a:p>
        </p:txBody>
      </p:sp>
      <p:sp>
        <p:nvSpPr>
          <p:cNvPr id="576" name="Google Shape;576;p30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77" name="Google Shape;577;p30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78" name="Google Shape;578;p30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579" name="Google Shape;579;p30"/>
          <p:cNvSpPr txBox="1"/>
          <p:nvPr/>
        </p:nvSpPr>
        <p:spPr>
          <a:xfrm>
            <a:off x="2398354" y="6389505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80" name="Google Shape;580;p30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55" y="89249"/>
            <a:ext cx="12286499" cy="1824949"/>
          </a:xfrm>
        </p:spPr>
        <p:txBody>
          <a:bodyPr/>
          <a:lstStyle/>
          <a:p>
            <a:r>
              <a:rPr lang="en-US" dirty="0"/>
              <a:t>Disadvantages of Paging and Segmentation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333356" y="2600962"/>
            <a:ext cx="12286498" cy="3384158"/>
          </a:xfrm>
        </p:spPr>
        <p:txBody>
          <a:bodyPr/>
          <a:lstStyle/>
          <a:p>
            <a:pPr>
              <a:buNone/>
            </a:pPr>
            <a:r>
              <a:rPr lang="en-US" dirty="0"/>
              <a:t>Potentially large page tables (for each segment)</a:t>
            </a:r>
          </a:p>
          <a:p>
            <a:pPr lvl="1"/>
            <a:r>
              <a:rPr lang="en-US" dirty="0"/>
              <a:t>Must allocate each page table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Page table size?</a:t>
            </a:r>
          </a:p>
          <a:p>
            <a:pPr lvl="2"/>
            <a:r>
              <a:rPr lang="en-US" dirty="0"/>
              <a:t>Assume 2 bits for segment, 18 bits for page number, 12 bits for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8063" y="5794611"/>
            <a:ext cx="10257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/>
            <a:r>
              <a:rPr lang="en-US" sz="2800" dirty="0">
                <a:solidFill>
                  <a:srgbClr val="333333"/>
                </a:solidFill>
              </a:rPr>
              <a:t>Each page table is: 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Number of entries * size of each entry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Number of pages * 4 bytes 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2^18 * 4 bytes = 2^20 bytes = 1 MB!!!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87" name="Google Shape;587;p31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/>
              <a:t>1</a:t>
            </a:r>
            <a:r>
              <a:rPr lang="en-US" sz="3982"/>
              <a:t>,</a:t>
            </a:r>
            <a:r>
              <a:rPr lang="en-US" sz="3982" b="1">
                <a:solidFill>
                  <a:srgbClr val="00B050"/>
                </a:solidFill>
              </a:rPr>
              <a:t>4,2,</a:t>
            </a:r>
            <a:r>
              <a:rPr lang="en-US" sz="3982"/>
              <a:t>3, 2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89" name="Google Shape;589;p31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90" name="Google Shape;590;p31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91" name="Google Shape;591;p31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92" name="Google Shape;592;p31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96" name="Google Shape;596;p31"/>
          <p:cNvSpPr txBox="1"/>
          <p:nvPr/>
        </p:nvSpPr>
        <p:spPr>
          <a:xfrm>
            <a:off x="6737307" y="3350927"/>
            <a:ext cx="1931469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5120"/>
          </a:p>
        </p:txBody>
      </p:sp>
      <p:sp>
        <p:nvSpPr>
          <p:cNvPr id="597" name="Google Shape;597;p31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98" name="Google Shape;598;p31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99" name="Google Shape;599;p31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00" name="Google Shape;600;p31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01" name="Google Shape;601;p31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02" name="Google Shape;602;p31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03" name="Google Shape;603;p31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04" name="Google Shape;604;p31"/>
          <p:cNvSpPr txBox="1"/>
          <p:nvPr/>
        </p:nvSpPr>
        <p:spPr>
          <a:xfrm>
            <a:off x="2381953" y="7017088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4</a:t>
            </a:r>
            <a:endParaRPr sz="5120"/>
          </a:p>
        </p:txBody>
      </p:sp>
      <p:sp>
        <p:nvSpPr>
          <p:cNvPr id="605" name="Google Shape;605;p31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606" name="Google Shape;606;p31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07" name="Google Shape;607;p31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08" name="Google Shape;608;p31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09" name="Google Shape;609;p31"/>
          <p:cNvSpPr txBox="1"/>
          <p:nvPr/>
        </p:nvSpPr>
        <p:spPr>
          <a:xfrm>
            <a:off x="434570" y="575610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5120"/>
          </a:p>
        </p:txBody>
      </p:sp>
      <p:sp>
        <p:nvSpPr>
          <p:cNvPr id="610" name="Google Shape;610;p31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11" name="Google Shape;611;p31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12" name="Google Shape;612;p31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13" name="Google Shape;613;p31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14" name="Google Shape;614;p31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15" name="Google Shape;615;p31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16" name="Google Shape;616;p31"/>
          <p:cNvSpPr txBox="1"/>
          <p:nvPr/>
        </p:nvSpPr>
        <p:spPr>
          <a:xfrm>
            <a:off x="2381953" y="7650460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5120"/>
          </a:p>
        </p:txBody>
      </p:sp>
      <p:sp>
        <p:nvSpPr>
          <p:cNvPr id="617" name="Google Shape;617;p31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18" name="Google Shape;618;p31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19" name="Google Shape;619;p31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20" name="Google Shape;620;p31"/>
          <p:cNvSpPr txBox="1"/>
          <p:nvPr/>
        </p:nvSpPr>
        <p:spPr>
          <a:xfrm>
            <a:off x="2398354" y="6389505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621" name="Google Shape;621;p31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/>
              <a:t>1</a:t>
            </a:r>
            <a:r>
              <a:rPr lang="en-US" sz="3982"/>
              <a:t>,4,2,</a:t>
            </a:r>
            <a:r>
              <a:rPr lang="en-US" sz="3982" b="1">
                <a:solidFill>
                  <a:srgbClr val="00B050"/>
                </a:solidFill>
              </a:rPr>
              <a:t>3, 2</a:t>
            </a: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30" name="Google Shape;630;p32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31" name="Google Shape;631;p32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32" name="Google Shape;632;p32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633" name="Google Shape;633;p32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32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637" name="Google Shape;637;p32"/>
          <p:cNvSpPr txBox="1"/>
          <p:nvPr/>
        </p:nvSpPr>
        <p:spPr>
          <a:xfrm>
            <a:off x="6737308" y="3350927"/>
            <a:ext cx="2407497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  AMAT? 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 5</a:t>
            </a:r>
            <a:endParaRPr sz="5120"/>
          </a:p>
        </p:txBody>
      </p:sp>
      <p:sp>
        <p:nvSpPr>
          <p:cNvPr id="638" name="Google Shape;638;p32"/>
          <p:cNvSpPr txBox="1"/>
          <p:nvPr/>
        </p:nvSpPr>
        <p:spPr>
          <a:xfrm>
            <a:off x="6737307" y="4252276"/>
            <a:ext cx="5024373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 misses, 4 compulsory misses </a:t>
            </a:r>
            <a:endParaRPr sz="5120"/>
          </a:p>
        </p:txBody>
      </p:sp>
      <p:sp>
        <p:nvSpPr>
          <p:cNvPr id="639" name="Google Shape;639;p32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640" name="Google Shape;640;p32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41" name="Google Shape;641;p32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42" name="Google Shape;642;p32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43" name="Google Shape;643;p32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44" name="Google Shape;644;p32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45" name="Google Shape;645;p32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46" name="Google Shape;646;p32"/>
          <p:cNvSpPr txBox="1"/>
          <p:nvPr/>
        </p:nvSpPr>
        <p:spPr>
          <a:xfrm>
            <a:off x="2381953" y="7017088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4</a:t>
            </a:r>
            <a:endParaRPr sz="5120"/>
          </a:p>
        </p:txBody>
      </p:sp>
      <p:sp>
        <p:nvSpPr>
          <p:cNvPr id="647" name="Google Shape;647;p32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648" name="Google Shape;648;p32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49" name="Google Shape;649;p32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50" name="Google Shape;650;p32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51" name="Google Shape;651;p32"/>
          <p:cNvSpPr txBox="1"/>
          <p:nvPr/>
        </p:nvSpPr>
        <p:spPr>
          <a:xfrm>
            <a:off x="434570" y="575610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5120"/>
          </a:p>
        </p:txBody>
      </p:sp>
      <p:sp>
        <p:nvSpPr>
          <p:cNvPr id="652" name="Google Shape;652;p32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53" name="Google Shape;653;p32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54" name="Google Shape;654;p32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55" name="Google Shape;655;p32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56" name="Google Shape;656;p32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57" name="Google Shape;657;p32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58" name="Google Shape;658;p32"/>
          <p:cNvSpPr txBox="1"/>
          <p:nvPr/>
        </p:nvSpPr>
        <p:spPr>
          <a:xfrm>
            <a:off x="2381953" y="7650460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5120"/>
          </a:p>
        </p:txBody>
      </p:sp>
      <p:sp>
        <p:nvSpPr>
          <p:cNvPr id="659" name="Google Shape;659;p32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60" name="Google Shape;660;p32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61" name="Google Shape;661;p32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62" name="Google Shape;662;p32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63" name="Google Shape;663;p32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64" name="Google Shape;664;p32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65" name="Google Shape;665;p32"/>
          <p:cNvSpPr txBox="1"/>
          <p:nvPr/>
        </p:nvSpPr>
        <p:spPr>
          <a:xfrm>
            <a:off x="2398354" y="6389505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666" name="Google Shape;666;p32"/>
          <p:cNvSpPr txBox="1"/>
          <p:nvPr/>
        </p:nvSpPr>
        <p:spPr>
          <a:xfrm>
            <a:off x="415725" y="84395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 1</a:t>
            </a:r>
            <a:endParaRPr sz="5120"/>
          </a:p>
        </p:txBody>
      </p:sp>
      <p:sp>
        <p:nvSpPr>
          <p:cNvPr id="667" name="Google Shape;667;p32"/>
          <p:cNvSpPr/>
          <p:nvPr/>
        </p:nvSpPr>
        <p:spPr>
          <a:xfrm>
            <a:off x="3811129" y="910336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68" name="Google Shape;668;p32"/>
          <p:cNvSpPr/>
          <p:nvPr/>
        </p:nvSpPr>
        <p:spPr>
          <a:xfrm>
            <a:off x="4352995" y="910336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69" name="Google Shape;669;p32"/>
          <p:cNvSpPr/>
          <p:nvPr/>
        </p:nvSpPr>
        <p:spPr>
          <a:xfrm>
            <a:off x="4894862" y="910336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70" name="Google Shape;670;p32"/>
          <p:cNvSpPr txBox="1"/>
          <p:nvPr/>
        </p:nvSpPr>
        <p:spPr>
          <a:xfrm>
            <a:off x="2270100" y="9076181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5120"/>
          </a:p>
        </p:txBody>
      </p:sp>
      <p:sp>
        <p:nvSpPr>
          <p:cNvPr id="671" name="Google Shape;671;p32"/>
          <p:cNvSpPr/>
          <p:nvPr/>
        </p:nvSpPr>
        <p:spPr>
          <a:xfrm>
            <a:off x="6230434" y="6674506"/>
            <a:ext cx="6502400" cy="275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(Hit% * Tm) + (Miss% * Td)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Tm = 100ns</a:t>
            </a:r>
            <a:endParaRPr sz="5120"/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Td =  1000000 ns (1millisec)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?</a:t>
            </a:r>
            <a:endParaRPr sz="5120"/>
          </a:p>
        </p:txBody>
      </p:sp>
      <p:sp>
        <p:nvSpPr>
          <p:cNvPr id="672" name="Google Shape;672;p32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678" name="Google Shape;678;p33"/>
          <p:cNvSpPr txBox="1">
            <a:spLocks noGrp="1"/>
          </p:cNvSpPr>
          <p:nvPr>
            <p:ph type="body" idx="1"/>
          </p:nvPr>
        </p:nvSpPr>
        <p:spPr>
          <a:xfrm>
            <a:off x="433493" y="2059093"/>
            <a:ext cx="12354560" cy="7477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FIFO: Replace page that has been in memory the longest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First referenced long time ago, done with it now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Advantages: </a:t>
            </a:r>
            <a:r>
              <a:rPr lang="en-US" sz="2560"/>
              <a:t>Fair: All pages receive equal residency; Easy to implement (circular buffer)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Disadvantage: Some pages may always be needed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685" name="Google Shape;685;p34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</a:t>
            </a:r>
            <a:r>
              <a:rPr lang="en-US" sz="3982" b="1">
                <a:solidFill>
                  <a:srgbClr val="00B050"/>
                </a:solidFill>
              </a:rPr>
              <a:t>1,2,3</a:t>
            </a:r>
            <a:r>
              <a:rPr lang="en-US" sz="3982"/>
              <a:t>,1,2,4,1,4,2,3,2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87" name="Google Shape;687;p34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88" name="Google Shape;688;p34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89" name="Google Shape;689;p34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690" name="Google Shape;690;p34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3" name="Google Shape;693;p34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694" name="Google Shape;694;p34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695" name="Google Shape;695;p34"/>
          <p:cNvSpPr txBox="1"/>
          <p:nvPr/>
        </p:nvSpPr>
        <p:spPr>
          <a:xfrm>
            <a:off x="6737308" y="3350927"/>
            <a:ext cx="3124666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3</a:t>
            </a:r>
            <a:endParaRPr sz="512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702" name="Google Shape;702;p35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</a:t>
            </a:r>
            <a:r>
              <a:rPr lang="en-US" sz="3982" b="1">
                <a:solidFill>
                  <a:srgbClr val="00B050"/>
                </a:solidFill>
              </a:rPr>
              <a:t>1,2,4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1,4,2,3,2</a:t>
            </a: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04" name="Google Shape;704;p35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05" name="Google Shape;705;p35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06" name="Google Shape;706;p35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707" name="Google Shape;707;p35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8" name="Google Shape;708;p35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711" name="Google Shape;711;p35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712" name="Google Shape;712;p35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713" name="Google Shape;713;p35"/>
          <p:cNvSpPr txBox="1"/>
          <p:nvPr/>
        </p:nvSpPr>
        <p:spPr>
          <a:xfrm>
            <a:off x="6737307" y="3350927"/>
            <a:ext cx="1931469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5120"/>
          </a:p>
        </p:txBody>
      </p:sp>
      <p:sp>
        <p:nvSpPr>
          <p:cNvPr id="714" name="Google Shape;714;p35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15" name="Google Shape;715;p35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16" name="Google Shape;716;p35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17" name="Google Shape;717;p35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18" name="Google Shape;718;p35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19" name="Google Shape;719;p35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20" name="Google Shape;720;p35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721" name="Google Shape;721;p35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22" name="Google Shape;722;p35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23" name="Google Shape;723;p35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24" name="Google Shape;724;p35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731" name="Google Shape;731;p36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>
                <a:solidFill>
                  <a:srgbClr val="00B050"/>
                </a:solidFill>
              </a:rPr>
              <a:t>1,4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2,3,2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33" name="Google Shape;733;p36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34" name="Google Shape;734;p36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35" name="Google Shape;735;p36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736" name="Google Shape;736;p36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9" name="Google Shape;739;p36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740" name="Google Shape;740;p36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741" name="Google Shape;741;p36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742" name="Google Shape;742;p36"/>
          <p:cNvSpPr txBox="1"/>
          <p:nvPr/>
        </p:nvSpPr>
        <p:spPr>
          <a:xfrm>
            <a:off x="6737307" y="3350927"/>
            <a:ext cx="1931469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5</a:t>
            </a:r>
            <a:endParaRPr sz="5120"/>
          </a:p>
        </p:txBody>
      </p:sp>
      <p:sp>
        <p:nvSpPr>
          <p:cNvPr id="743" name="Google Shape;743;p36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44" name="Google Shape;744;p36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45" name="Google Shape;745;p36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46" name="Google Shape;746;p36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47" name="Google Shape;747;p36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48" name="Google Shape;748;p36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49" name="Google Shape;749;p36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750" name="Google Shape;750;p36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51" name="Google Shape;751;p36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52" name="Google Shape;752;p36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53" name="Google Shape;753;p36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754" name="Google Shape;754;p36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55" name="Google Shape;755;p36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56" name="Google Shape;756;p36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57" name="Google Shape;757;p36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58" name="Google Shape;758;p36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59" name="Google Shape;759;p36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60" name="Google Shape;760;p36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761" name="Google Shape;761;p36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</a:t>
            </a:r>
            <a:r>
              <a:rPr lang="en-US" sz="3982" b="1">
                <a:solidFill>
                  <a:srgbClr val="00B050"/>
                </a:solidFill>
              </a:rPr>
              <a:t>2,3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70" name="Google Shape;770;p37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71" name="Google Shape;771;p37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72" name="Google Shape;772;p37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773" name="Google Shape;773;p37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4" name="Google Shape;774;p37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6" name="Google Shape;776;p37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777" name="Google Shape;777;p37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778" name="Google Shape;778;p37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779" name="Google Shape;779;p37"/>
          <p:cNvSpPr txBox="1"/>
          <p:nvPr/>
        </p:nvSpPr>
        <p:spPr>
          <a:xfrm>
            <a:off x="6737307" y="3350927"/>
            <a:ext cx="2006704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7</a:t>
            </a:r>
            <a:endParaRPr sz="5120"/>
          </a:p>
        </p:txBody>
      </p:sp>
      <p:sp>
        <p:nvSpPr>
          <p:cNvPr id="780" name="Google Shape;780;p37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81" name="Google Shape;781;p37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82" name="Google Shape;782;p37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83" name="Google Shape;783;p37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84" name="Google Shape;784;p37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85" name="Google Shape;785;p37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86" name="Google Shape;786;p37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787" name="Google Shape;787;p37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88" name="Google Shape;788;p37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89" name="Google Shape;789;p37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0" name="Google Shape;790;p37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791" name="Google Shape;791;p37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92" name="Google Shape;792;p37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3" name="Google Shape;793;p37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94" name="Google Shape;794;p37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95" name="Google Shape;795;p37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6" name="Google Shape;796;p37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97" name="Google Shape;797;p37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8" name="Google Shape;798;p37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99" name="Google Shape;799;p37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00" name="Google Shape;800;p37"/>
          <p:cNvSpPr txBox="1"/>
          <p:nvPr/>
        </p:nvSpPr>
        <p:spPr>
          <a:xfrm>
            <a:off x="698225" y="8420559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5120"/>
          </a:p>
        </p:txBody>
      </p:sp>
      <p:sp>
        <p:nvSpPr>
          <p:cNvPr id="801" name="Google Shape;801;p37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02" name="Google Shape;802;p37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03" name="Google Shape;803;p37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04" name="Google Shape;804;p37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805" name="Google Shape;805;p37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806" name="Google Shape;806;p37"/>
          <p:cNvSpPr txBox="1"/>
          <p:nvPr/>
        </p:nvSpPr>
        <p:spPr>
          <a:xfrm>
            <a:off x="720530" y="771986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512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813" name="Google Shape;813;p38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1,2,3,1,2,4,1,4,2,3,</a:t>
            </a:r>
            <a:r>
              <a:rPr lang="en-US" sz="3982" b="1">
                <a:solidFill>
                  <a:srgbClr val="00B050"/>
                </a:solidFill>
              </a:rPr>
              <a:t>2</a:t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15" name="Google Shape;815;p38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16" name="Google Shape;816;p38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17" name="Google Shape;817;p38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818" name="Google Shape;818;p38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822" name="Google Shape;822;p38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823" name="Google Shape;823;p38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824" name="Google Shape;824;p38"/>
          <p:cNvSpPr txBox="1"/>
          <p:nvPr/>
        </p:nvSpPr>
        <p:spPr>
          <a:xfrm>
            <a:off x="6737307" y="3350927"/>
            <a:ext cx="2006704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7</a:t>
            </a:r>
            <a:endParaRPr sz="5120"/>
          </a:p>
        </p:txBody>
      </p:sp>
      <p:sp>
        <p:nvSpPr>
          <p:cNvPr id="825" name="Google Shape;825;p38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26" name="Google Shape;826;p38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27" name="Google Shape;827;p38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28" name="Google Shape;828;p38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29" name="Google Shape;829;p38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30" name="Google Shape;830;p38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31" name="Google Shape;831;p38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832" name="Google Shape;832;p38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33" name="Google Shape;833;p38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34" name="Google Shape;834;p38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35" name="Google Shape;835;p38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836" name="Google Shape;836;p38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37" name="Google Shape;837;p38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38" name="Google Shape;838;p38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39" name="Google Shape;839;p38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40" name="Google Shape;840;p38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41" name="Google Shape;841;p38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42" name="Google Shape;842;p38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43" name="Google Shape;843;p38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44" name="Google Shape;844;p38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45" name="Google Shape;845;p38"/>
          <p:cNvSpPr txBox="1"/>
          <p:nvPr/>
        </p:nvSpPr>
        <p:spPr>
          <a:xfrm>
            <a:off x="698225" y="8420559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5120"/>
          </a:p>
        </p:txBody>
      </p:sp>
      <p:sp>
        <p:nvSpPr>
          <p:cNvPr id="846" name="Google Shape;846;p38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47" name="Google Shape;847;p38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48" name="Google Shape;848;p38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49" name="Google Shape;849;p38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850" name="Google Shape;850;p38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851" name="Google Shape;851;p38"/>
          <p:cNvSpPr txBox="1"/>
          <p:nvPr/>
        </p:nvSpPr>
        <p:spPr>
          <a:xfrm>
            <a:off x="720530" y="771986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5120"/>
          </a:p>
        </p:txBody>
      </p:sp>
      <p:sp>
        <p:nvSpPr>
          <p:cNvPr id="852" name="Google Shape;852;p38"/>
          <p:cNvSpPr/>
          <p:nvPr/>
        </p:nvSpPr>
        <p:spPr>
          <a:xfrm>
            <a:off x="3811129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53" name="Google Shape;853;p38"/>
          <p:cNvSpPr/>
          <p:nvPr/>
        </p:nvSpPr>
        <p:spPr>
          <a:xfrm>
            <a:off x="4352995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54" name="Google Shape;854;p38"/>
          <p:cNvSpPr/>
          <p:nvPr/>
        </p:nvSpPr>
        <p:spPr>
          <a:xfrm>
            <a:off x="4894862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55" name="Google Shape;855;p38"/>
          <p:cNvSpPr txBox="1"/>
          <p:nvPr/>
        </p:nvSpPr>
        <p:spPr>
          <a:xfrm>
            <a:off x="788454" y="915381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862" name="Google Shape;862;p39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/>
              <a:t>1</a:t>
            </a:r>
            <a:r>
              <a:rPr lang="en-US" sz="3982"/>
              <a:t>,4,2,3,2</a:t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64" name="Google Shape;864;p39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65" name="Google Shape;865;p39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66" name="Google Shape;866;p39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867" name="Google Shape;867;p39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871" name="Google Shape;871;p39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872" name="Google Shape;872;p39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873" name="Google Shape;873;p39"/>
          <p:cNvSpPr txBox="1"/>
          <p:nvPr/>
        </p:nvSpPr>
        <p:spPr>
          <a:xfrm>
            <a:off x="6737306" y="4268682"/>
            <a:ext cx="605074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7 total misses, 4 compulsory misses </a:t>
            </a:r>
            <a:endParaRPr sz="5120"/>
          </a:p>
        </p:txBody>
      </p:sp>
      <p:sp>
        <p:nvSpPr>
          <p:cNvPr id="874" name="Google Shape;874;p39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75" name="Google Shape;875;p39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76" name="Google Shape;876;p39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77" name="Google Shape;877;p39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78" name="Google Shape;878;p39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79" name="Google Shape;879;p39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0" name="Google Shape;880;p39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881" name="Google Shape;881;p39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82" name="Google Shape;882;p39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3" name="Google Shape;883;p39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84" name="Google Shape;884;p39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885" name="Google Shape;885;p39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6" name="Google Shape;886;p39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87" name="Google Shape;887;p39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88" name="Google Shape;888;p39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9" name="Google Shape;889;p39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90" name="Google Shape;890;p39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91" name="Google Shape;891;p39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92" name="Google Shape;892;p39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93" name="Google Shape;893;p39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94" name="Google Shape;894;p39"/>
          <p:cNvSpPr txBox="1"/>
          <p:nvPr/>
        </p:nvSpPr>
        <p:spPr>
          <a:xfrm>
            <a:off x="698225" y="8420559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5120"/>
          </a:p>
        </p:txBody>
      </p:sp>
      <p:sp>
        <p:nvSpPr>
          <p:cNvPr id="895" name="Google Shape;895;p39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96" name="Google Shape;896;p39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97" name="Google Shape;897;p39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98" name="Google Shape;898;p39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899" name="Google Shape;899;p39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900" name="Google Shape;900;p39"/>
          <p:cNvSpPr txBox="1"/>
          <p:nvPr/>
        </p:nvSpPr>
        <p:spPr>
          <a:xfrm>
            <a:off x="720530" y="771986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5120"/>
          </a:p>
        </p:txBody>
      </p:sp>
      <p:sp>
        <p:nvSpPr>
          <p:cNvPr id="901" name="Google Shape;901;p39"/>
          <p:cNvSpPr/>
          <p:nvPr/>
        </p:nvSpPr>
        <p:spPr>
          <a:xfrm>
            <a:off x="3811129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02" name="Google Shape;902;p39"/>
          <p:cNvSpPr/>
          <p:nvPr/>
        </p:nvSpPr>
        <p:spPr>
          <a:xfrm>
            <a:off x="4352995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03" name="Google Shape;903;p39"/>
          <p:cNvSpPr/>
          <p:nvPr/>
        </p:nvSpPr>
        <p:spPr>
          <a:xfrm>
            <a:off x="4894862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04" name="Google Shape;904;p39"/>
          <p:cNvSpPr txBox="1"/>
          <p:nvPr/>
        </p:nvSpPr>
        <p:spPr>
          <a:xfrm>
            <a:off x="788454" y="915381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905" name="Google Shape;905;p39"/>
          <p:cNvSpPr/>
          <p:nvPr/>
        </p:nvSpPr>
        <p:spPr>
          <a:xfrm>
            <a:off x="6116095" y="5747383"/>
            <a:ext cx="6502400" cy="275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(Hit% * Tm) + (Miss% * Td)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Tm = 100ns</a:t>
            </a:r>
            <a:endParaRPr sz="5120"/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Td =  1000000 ns (1millisec)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?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0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LRU Example – Replace Least Recently Used</a:t>
            </a:r>
            <a:endParaRPr/>
          </a:p>
        </p:txBody>
      </p:sp>
      <p:sp>
        <p:nvSpPr>
          <p:cNvPr id="912" name="Google Shape;912;p40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1,2,3,1,2,4,1,4,2,3,2</a:t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14" name="Google Shape;914;p40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15" name="Google Shape;915;p40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16" name="Google Shape;916;p40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917" name="Google Shape;917;p40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9" name="Google Shape;919;p40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921" name="Google Shape;921;p40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922" name="Google Shape;922;p40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923" name="Google Shape;923;p40"/>
          <p:cNvSpPr txBox="1"/>
          <p:nvPr/>
        </p:nvSpPr>
        <p:spPr>
          <a:xfrm>
            <a:off x="6737308" y="3350927"/>
            <a:ext cx="1625402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</a:t>
            </a:r>
            <a:endParaRPr sz="5120"/>
          </a:p>
        </p:txBody>
      </p:sp>
      <p:sp>
        <p:nvSpPr>
          <p:cNvPr id="924" name="Google Shape;924;p40"/>
          <p:cNvSpPr txBox="1"/>
          <p:nvPr/>
        </p:nvSpPr>
        <p:spPr>
          <a:xfrm>
            <a:off x="8521001" y="3234865"/>
            <a:ext cx="3560269" cy="100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 total misses </a:t>
            </a:r>
            <a:endParaRPr sz="5120"/>
          </a:p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 compulsory misses </a:t>
            </a:r>
            <a:endParaRPr sz="5120"/>
          </a:p>
        </p:txBody>
      </p:sp>
      <p:sp>
        <p:nvSpPr>
          <p:cNvPr id="925" name="Google Shape;925;p40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26" name="Google Shape;926;p40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27" name="Google Shape;927;p40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28" name="Google Shape;928;p40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29" name="Google Shape;929;p40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30" name="Google Shape;930;p40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31" name="Google Shape;931;p40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Replace:3</a:t>
            </a:r>
            <a:endParaRPr sz="5120"/>
          </a:p>
        </p:txBody>
      </p:sp>
      <p:sp>
        <p:nvSpPr>
          <p:cNvPr id="932" name="Google Shape;932;p40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33" name="Google Shape;933;p40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34" name="Google Shape;934;p40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35" name="Google Shape;935;p40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36" name="Google Shape;936;p40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37" name="Google Shape;937;p40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38" name="Google Shape;938;p40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39" name="Google Shape;939;p40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40" name="Google Shape;940;p40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41" name="Google Shape;941;p40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42" name="Google Shape;942;p40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43" name="Google Shape;943;p40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44" name="Google Shape;944;p40"/>
          <p:cNvSpPr txBox="1"/>
          <p:nvPr/>
        </p:nvSpPr>
        <p:spPr>
          <a:xfrm>
            <a:off x="698225" y="8344746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Replace:1</a:t>
            </a:r>
            <a:endParaRPr sz="5120"/>
          </a:p>
        </p:txBody>
      </p:sp>
      <p:sp>
        <p:nvSpPr>
          <p:cNvPr id="945" name="Google Shape;945;p40"/>
          <p:cNvSpPr/>
          <p:nvPr/>
        </p:nvSpPr>
        <p:spPr>
          <a:xfrm>
            <a:off x="3811129" y="837730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46" name="Google Shape;946;p40"/>
          <p:cNvSpPr/>
          <p:nvPr/>
        </p:nvSpPr>
        <p:spPr>
          <a:xfrm>
            <a:off x="4352995" y="837730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47" name="Google Shape;947;p40"/>
          <p:cNvSpPr/>
          <p:nvPr/>
        </p:nvSpPr>
        <p:spPr>
          <a:xfrm>
            <a:off x="4894862" y="837730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48" name="Google Shape;948;p40"/>
          <p:cNvSpPr txBox="1"/>
          <p:nvPr/>
        </p:nvSpPr>
        <p:spPr>
          <a:xfrm>
            <a:off x="346516" y="7039508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949" name="Google Shape;949;p40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950" name="Google Shape;950;p40"/>
          <p:cNvSpPr txBox="1"/>
          <p:nvPr/>
        </p:nvSpPr>
        <p:spPr>
          <a:xfrm>
            <a:off x="502039" y="641993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951" name="Google Shape;951;p40"/>
          <p:cNvSpPr txBox="1"/>
          <p:nvPr/>
        </p:nvSpPr>
        <p:spPr>
          <a:xfrm>
            <a:off x="346516" y="773150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2</a:t>
            </a:r>
            <a:endParaRPr sz="5120"/>
          </a:p>
        </p:txBody>
      </p:sp>
      <p:sp>
        <p:nvSpPr>
          <p:cNvPr id="952" name="Google Shape;952;p40"/>
          <p:cNvSpPr txBox="1"/>
          <p:nvPr/>
        </p:nvSpPr>
        <p:spPr>
          <a:xfrm>
            <a:off x="726495" y="9062300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	   Hit: 2</a:t>
            </a:r>
            <a:endParaRPr sz="5120"/>
          </a:p>
        </p:txBody>
      </p:sp>
      <p:sp>
        <p:nvSpPr>
          <p:cNvPr id="953" name="Google Shape;953;p40"/>
          <p:cNvSpPr/>
          <p:nvPr/>
        </p:nvSpPr>
        <p:spPr>
          <a:xfrm>
            <a:off x="3839398" y="909486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54" name="Google Shape;954;p40"/>
          <p:cNvSpPr/>
          <p:nvPr/>
        </p:nvSpPr>
        <p:spPr>
          <a:xfrm>
            <a:off x="4381265" y="909486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55" name="Google Shape;955;p40"/>
          <p:cNvSpPr/>
          <p:nvPr/>
        </p:nvSpPr>
        <p:spPr>
          <a:xfrm>
            <a:off x="4923132" y="909486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Approach 2: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Inverted Page Table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77850" y="2317750"/>
            <a:ext cx="12426950" cy="711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600" dirty="0"/>
              <a:t>Inverted Page Tables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ea typeface="ＭＳ Ｐゴシック" charset="-128"/>
              </a:rPr>
              <a:t>Only need entries for virtual pages </a:t>
            </a:r>
            <a:r>
              <a:rPr lang="en-US" sz="3200" dirty="0" err="1">
                <a:ea typeface="ＭＳ Ｐゴシック" charset="-128"/>
              </a:rPr>
              <a:t>w</a:t>
            </a:r>
            <a:r>
              <a:rPr lang="en-US" sz="3200" dirty="0">
                <a:ea typeface="ＭＳ Ｐゴシック" charset="-128"/>
              </a:rPr>
              <a:t>/ valid physical mappings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200" dirty="0">
              <a:solidFill>
                <a:schemeClr val="tx1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Naïve approach: </a:t>
            </a:r>
            <a:br>
              <a:rPr lang="en-US" sz="3200" dirty="0">
                <a:solidFill>
                  <a:srgbClr val="333333"/>
                </a:solidFill>
                <a:ea typeface="ＭＳ Ｐゴシック" charset="-128"/>
              </a:rPr>
            </a:br>
            <a:r>
              <a:rPr lang="en-US" sz="3200" dirty="0">
                <a:solidFill>
                  <a:schemeClr val="bg1"/>
                </a:solidFill>
                <a:ea typeface="ＭＳ Ｐゴシック" charset="-128"/>
              </a:rPr>
              <a:t>Search</a:t>
            </a:r>
            <a:r>
              <a:rPr lang="en-US" sz="3200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through data structure &lt;</a:t>
            </a:r>
            <a:r>
              <a:rPr lang="en-US" sz="3200" dirty="0" err="1">
                <a:solidFill>
                  <a:srgbClr val="333333"/>
                </a:solidFill>
                <a:ea typeface="ＭＳ Ｐゴシック" charset="-128"/>
              </a:rPr>
              <a:t>ppn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, </a:t>
            </a:r>
            <a:r>
              <a:rPr lang="en-US" sz="3200" dirty="0" err="1">
                <a:solidFill>
                  <a:srgbClr val="333333"/>
                </a:solidFill>
                <a:ea typeface="ＭＳ Ｐゴシック" charset="-128"/>
              </a:rPr>
              <a:t>vpn+asid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&gt; to find match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Too much time to search entire table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200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>
                <a:solidFill>
                  <a:srgbClr val="333333"/>
                </a:solidFill>
              </a:rPr>
              <a:t>Better: Find possible matches entries by </a:t>
            </a:r>
            <a:r>
              <a:rPr lang="en-US" sz="3200" dirty="0">
                <a:solidFill>
                  <a:schemeClr val="bg1"/>
                </a:solidFill>
              </a:rPr>
              <a:t>hashing</a:t>
            </a:r>
            <a:r>
              <a:rPr lang="en-US" sz="3200" dirty="0">
                <a:solidFill>
                  <a:srgbClr val="333333"/>
                </a:solidFill>
              </a:rPr>
              <a:t> </a:t>
            </a:r>
            <a:r>
              <a:rPr lang="en-US" sz="3200" dirty="0" err="1">
                <a:solidFill>
                  <a:srgbClr val="333333"/>
                </a:solidFill>
              </a:rPr>
              <a:t>vpn+asid</a:t>
            </a:r>
            <a:endParaRPr lang="en-US" sz="3200" dirty="0">
              <a:solidFill>
                <a:srgbClr val="333333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Smaller number of entries to search for exact match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500" strike="sngStrike" dirty="0">
                <a:solidFill>
                  <a:srgbClr val="333333"/>
                </a:solidFill>
                <a:ea typeface="ＭＳ Ｐゴシック" charset="-128"/>
              </a:rPr>
              <a:t>Managing inverted page table requires software-controlled TLB</a:t>
            </a: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500" strike="sngStrike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500" strike="sngStrike" dirty="0">
                <a:solidFill>
                  <a:srgbClr val="333333"/>
                </a:solidFill>
                <a:ea typeface="ＭＳ Ｐゴシック" charset="-128"/>
              </a:rPr>
              <a:t>For hardware-controlled TLB, need well-defined, simple approach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Replacement Comparison</a:t>
            </a:r>
            <a:endParaRPr/>
          </a:p>
        </p:txBody>
      </p:sp>
      <p:sp>
        <p:nvSpPr>
          <p:cNvPr id="961" name="Google Shape;961;p41"/>
          <p:cNvSpPr txBox="1">
            <a:spLocks noGrp="1"/>
          </p:cNvSpPr>
          <p:nvPr>
            <p:ph type="body" idx="1"/>
          </p:nvPr>
        </p:nvSpPr>
        <p:spPr>
          <a:xfrm>
            <a:off x="433494" y="2492587"/>
            <a:ext cx="11460481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Add more physical memory, what happens to performance?</a:t>
            </a:r>
            <a:endParaRPr/>
          </a:p>
          <a:p>
            <a:pPr marL="616329" lvl="1" indent="-314938">
              <a:spcAft>
                <a:spcPts val="0"/>
              </a:spcAft>
              <a:buSzPts val="2400"/>
            </a:pPr>
            <a:r>
              <a:rPr lang="en-US" sz="3413"/>
              <a:t>LRU, OPT: Add more memory, guaranteed to have fewer (or same number of) page faults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2400"/>
            </a:pPr>
            <a:r>
              <a:rPr lang="en-US" sz="3413"/>
              <a:t>Smaller memory sizes are guaranteed to contain a subset of larger memory sizes</a:t>
            </a:r>
            <a:endParaRPr/>
          </a:p>
          <a:p>
            <a:pPr marL="917721" lvl="2" indent="-301391">
              <a:spcAft>
                <a:spcPts val="0"/>
              </a:spcAft>
              <a:buClr>
                <a:srgbClr val="333333"/>
              </a:buClr>
              <a:buSzPts val="2400"/>
            </a:pPr>
            <a:r>
              <a:rPr lang="en-US" sz="3413">
                <a:solidFill>
                  <a:srgbClr val="333333"/>
                </a:solidFill>
              </a:rPr>
              <a:t>Stack property: smaller cache always subset of bigger</a:t>
            </a:r>
            <a:endParaRPr/>
          </a:p>
          <a:p>
            <a:pPr marL="917721" lvl="2" indent="-84646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>
              <a:solidFill>
                <a:srgbClr val="333333"/>
              </a:solidFill>
            </a:endParaRPr>
          </a:p>
          <a:p>
            <a:pPr marL="616329" lvl="1" indent="-314938">
              <a:spcAft>
                <a:spcPts val="0"/>
              </a:spcAft>
              <a:buSzPts val="2400"/>
            </a:pPr>
            <a:r>
              <a:rPr lang="en-US" sz="3413"/>
              <a:t>FIFO: Add more memory, usually have fewer page faults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2400"/>
            </a:pPr>
            <a:r>
              <a:rPr lang="en-US" sz="3413"/>
              <a:t>Belady’s anomaly: May actually have </a:t>
            </a:r>
            <a:r>
              <a:rPr lang="en-US" sz="3413">
                <a:solidFill>
                  <a:schemeClr val="hlink"/>
                </a:solidFill>
              </a:rPr>
              <a:t>more</a:t>
            </a:r>
            <a:r>
              <a:rPr lang="en-US" sz="3413"/>
              <a:t> page faults!</a:t>
            </a:r>
            <a:endParaRPr/>
          </a:p>
          <a:p>
            <a:pPr marL="616329" lvl="1" indent="-165925">
              <a:spcAft>
                <a:spcPts val="0"/>
              </a:spcAft>
              <a:buSzPts val="1650"/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Fifo Performance may Decrease!</a:t>
            </a:r>
            <a:endParaRPr sz="6542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7" name="Google Shape;967;p42"/>
          <p:cNvSpPr txBox="1"/>
          <p:nvPr/>
        </p:nvSpPr>
        <p:spPr>
          <a:xfrm>
            <a:off x="752097" y="2384213"/>
            <a:ext cx="11385717" cy="27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413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Consider access stream: </a:t>
            </a:r>
            <a:r>
              <a:rPr lang="en-US" sz="3413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1, 2, 3, 4, 1, 2, 5, 1, 2, 3, 4, 5 </a:t>
            </a:r>
            <a:endParaRPr sz="3413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endParaRPr sz="3413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r>
              <a:rPr lang="en-US" sz="3413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Consider physical memory size: 3 pages vs. 4 pages</a:t>
            </a:r>
            <a:endParaRPr sz="5120"/>
          </a:p>
          <a:p>
            <a:pPr algn="l" rtl="0"/>
            <a:endParaRPr sz="3413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r>
              <a:rPr lang="en-US" sz="3413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How many misses with FIFO?</a:t>
            </a:r>
            <a:endParaRPr sz="5120"/>
          </a:p>
        </p:txBody>
      </p:sp>
      <p:sp>
        <p:nvSpPr>
          <p:cNvPr id="968" name="Google Shape;968;p42"/>
          <p:cNvSpPr/>
          <p:nvPr/>
        </p:nvSpPr>
        <p:spPr>
          <a:xfrm>
            <a:off x="2709333" y="5850213"/>
            <a:ext cx="6502400" cy="118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41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 pages: 9 misses</a:t>
            </a:r>
            <a:endParaRPr sz="5120"/>
          </a:p>
          <a:p>
            <a:pPr algn="l" rtl="0"/>
            <a:r>
              <a:rPr lang="en-US" sz="341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 pages: 10 misses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3"/>
          <p:cNvSpPr txBox="1">
            <a:spLocks noGrp="1"/>
          </p:cNvSpPr>
          <p:nvPr>
            <p:ph type="title"/>
          </p:nvPr>
        </p:nvSpPr>
        <p:spPr>
          <a:xfrm>
            <a:off x="325120" y="89249"/>
            <a:ext cx="12354560" cy="1824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Problems with </a:t>
            </a:r>
            <a:br>
              <a:rPr lang="en-US"/>
            </a:br>
            <a:r>
              <a:rPr lang="en-US"/>
              <a:t>LRU-based Replacement</a:t>
            </a:r>
            <a:endParaRPr/>
          </a:p>
        </p:txBody>
      </p:sp>
      <p:sp>
        <p:nvSpPr>
          <p:cNvPr id="974" name="Google Shape;974;p43"/>
          <p:cNvSpPr txBox="1">
            <a:spLocks noGrp="1"/>
          </p:cNvSpPr>
          <p:nvPr>
            <p:ph type="body" idx="1"/>
          </p:nvPr>
        </p:nvSpPr>
        <p:spPr>
          <a:xfrm>
            <a:off x="325120" y="2167467"/>
            <a:ext cx="1235456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LRU does not consider frequency of accesses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Is a page accessed </a:t>
            </a:r>
            <a:r>
              <a:rPr lang="en-US" sz="2844" b="1"/>
              <a:t>once</a:t>
            </a:r>
            <a:r>
              <a:rPr lang="en-US" sz="2844"/>
              <a:t> in the past equal to one accessed </a:t>
            </a:r>
            <a:r>
              <a:rPr lang="en-US" sz="2844" b="1"/>
              <a:t>N</a:t>
            </a:r>
            <a:r>
              <a:rPr lang="en-US" sz="2844"/>
              <a:t> times?</a:t>
            </a:r>
            <a:endParaRPr/>
          </a:p>
          <a:p>
            <a:pPr marL="616329" lvl="1" indent="-314938">
              <a:spcAft>
                <a:spcPts val="0"/>
              </a:spcAft>
              <a:buSzPts val="2200"/>
            </a:pPr>
            <a:r>
              <a:rPr lang="en-US" sz="3129"/>
              <a:t>Common workload problem: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Scan (sequential read, never used again) one large data region flushes memory </a:t>
            </a:r>
            <a:endParaRPr/>
          </a:p>
          <a:p>
            <a:pPr marL="0" indent="0"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Solution: Track frequency of accesses to page</a:t>
            </a:r>
            <a:endParaRPr/>
          </a:p>
          <a:p>
            <a:pPr marL="0" indent="0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Pure LFU (Least-frequently-used) replacement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Problem: LFU can never forget pages from the far past</a:t>
            </a:r>
            <a:endParaRPr/>
          </a:p>
          <a:p>
            <a:pPr marL="0" indent="0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Examples of other more sophisticated algorithms:</a:t>
            </a:r>
            <a:endParaRPr/>
          </a:p>
          <a:p>
            <a:pPr marL="907612" lvl="1" indent="-487672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LRU-K and 2Q: Combines recency and frequency attributes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Expensive to implement, LRU-2 used in databases</a:t>
            </a:r>
            <a:endParaRPr/>
          </a:p>
          <a:p>
            <a:pPr marL="917721" lvl="2" indent="-138832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Implementing LRU</a:t>
            </a:r>
            <a:endParaRPr/>
          </a:p>
        </p:txBody>
      </p:sp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541867" y="2384213"/>
            <a:ext cx="12029440" cy="7152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Software Perfect LRU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maintains ordered list of physical pages by reference time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page is referenced: Move page to front of list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need victim: Pick page at back of list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Trade-off: Slow on memory reference, fast on replacement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Hardware Perfect LRU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Associate timestamp register with each page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page is referenced: Store system clock in register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need victim: Scan through registers to find oldest clock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Trade-off: Fast on memory reference, slow on replacement (especially as size of memory grows)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In practice, do not implement Perfect LRU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LRU is an approximation anyway, so approximate more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Goal: Find an old page, but not necessarily the very oldest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Clock Algorithm</a:t>
            </a:r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body" idx="1"/>
          </p:nvPr>
        </p:nvSpPr>
        <p:spPr>
          <a:xfrm>
            <a:off x="650240" y="2600961"/>
            <a:ext cx="12354560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Hardware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Keep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(or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reference</a:t>
            </a:r>
            <a:r>
              <a:rPr lang="en-US" sz="2844"/>
              <a:t>) bit for each page frame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page is referenced: set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Operating System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replacement: Look for page with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 cleared </a:t>
            </a:r>
            <a:br>
              <a:rPr lang="en-US" sz="2844"/>
            </a:br>
            <a:r>
              <a:rPr lang="en-US" sz="2844"/>
              <a:t>(has not been referenced for awhile)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Implementation: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Keep pointer to last examined page frame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Traverse pages in circular buffer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Clear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560"/>
              <a:t> bits as search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Stop when find page with already cleared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use </a:t>
            </a:r>
            <a:r>
              <a:rPr lang="en-US" sz="2560"/>
              <a:t>bit, replace this page</a:t>
            </a:r>
            <a:endParaRPr/>
          </a:p>
          <a:p>
            <a:pPr marL="917721" lvl="2" indent="-138832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  <a:p>
            <a:pPr marL="917721" lvl="2" indent="-138832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992" name="Google Shape;992;p46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993" name="Google Shape;993;p46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994" name="Google Shape;994;p46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995" name="Google Shape;995;p46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996" name="Google Shape;996;p46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997" name="Google Shape;997;p46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998" name="Google Shape;998;p46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999" name="Google Shape;999;p46"/>
          <p:cNvSpPr/>
          <p:nvPr/>
        </p:nvSpPr>
        <p:spPr>
          <a:xfrm>
            <a:off x="523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00" name="Google Shape;1000;p46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01" name="Google Shape;1001;p46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02" name="Google Shape;1002;p46"/>
          <p:cNvSpPr/>
          <p:nvPr/>
        </p:nvSpPr>
        <p:spPr>
          <a:xfrm>
            <a:off x="3653472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03" name="Google Shape;1003;p46"/>
          <p:cNvCxnSpPr/>
          <p:nvPr/>
        </p:nvCxnSpPr>
        <p:spPr>
          <a:xfrm rot="10800000" flipH="1">
            <a:off x="453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09" name="Google Shape;1009;p47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10" name="Google Shape;1010;p47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11" name="Google Shape;1011;p47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12" name="Google Shape;1012;p47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13" name="Google Shape;1013;p47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14" name="Google Shape;1014;p47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15" name="Google Shape;1015;p47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16" name="Google Shape;1016;p47"/>
          <p:cNvSpPr/>
          <p:nvPr/>
        </p:nvSpPr>
        <p:spPr>
          <a:xfrm>
            <a:off x="523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17" name="Google Shape;1017;p47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18" name="Google Shape;1018;p47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19" name="Google Shape;1019;p47"/>
          <p:cNvSpPr/>
          <p:nvPr/>
        </p:nvSpPr>
        <p:spPr>
          <a:xfrm>
            <a:off x="492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20" name="Google Shape;1020;p47"/>
          <p:cNvCxnSpPr/>
          <p:nvPr/>
        </p:nvCxnSpPr>
        <p:spPr>
          <a:xfrm rot="10800000" flipH="1">
            <a:off x="580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26" name="Google Shape;1026;p48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27" name="Google Shape;1027;p48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28" name="Google Shape;1028;p48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29" name="Google Shape;1029;p48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30" name="Google Shape;1030;p48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31" name="Google Shape;1031;p48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32" name="Google Shape;1032;p48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33" name="Google Shape;1033;p48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34" name="Google Shape;1034;p48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35" name="Google Shape;1035;p48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36" name="Google Shape;1036;p48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37" name="Google Shape;1037;p48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43" name="Google Shape;1043;p49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44" name="Google Shape;1044;p49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45" name="Google Shape;1045;p49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5120"/>
          </a:p>
        </p:txBody>
      </p:sp>
      <p:sp>
        <p:nvSpPr>
          <p:cNvPr id="1046" name="Google Shape;1046;p49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47" name="Google Shape;1047;p49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48" name="Google Shape;1048;p49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49" name="Google Shape;1049;p49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50" name="Google Shape;1050;p49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51" name="Google Shape;1051;p49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52" name="Google Shape;1052;p49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53" name="Google Shape;1053;p49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54" name="Google Shape;1054;p49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55" name="Google Shape;1055;p49"/>
          <p:cNvSpPr/>
          <p:nvPr/>
        </p:nvSpPr>
        <p:spPr>
          <a:xfrm>
            <a:off x="1192106" y="6177284"/>
            <a:ext cx="10789146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evict </a:t>
            </a:r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2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 because it has not been recently used</a:t>
            </a:r>
            <a:endParaRPr sz="512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61" name="Google Shape;1061;p50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62" name="Google Shape;1062;p50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63" name="Google Shape;1063;p50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64" name="Google Shape;1064;p50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65" name="Google Shape;1065;p50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66" name="Google Shape;1066;p50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67" name="Google Shape;1067;p50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68" name="Google Shape;1068;p50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69" name="Google Shape;1069;p50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70" name="Google Shape;1070;p50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71" name="Google Shape;1071;p50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72" name="Google Shape;1072;p50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73" name="Google Shape;1073;p50"/>
          <p:cNvSpPr/>
          <p:nvPr/>
        </p:nvSpPr>
        <p:spPr>
          <a:xfrm>
            <a:off x="4009813" y="6719151"/>
            <a:ext cx="43120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0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 is accessed…</a:t>
            </a:r>
            <a:endParaRPr sz="3556"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Other </a:t>
            </a:r>
            <a:r>
              <a:rPr sz="6480" dirty="0">
                <a:solidFill>
                  <a:srgbClr val="FFFFFF"/>
                </a:solidFill>
              </a:rPr>
              <a:t>Approach</a:t>
            </a:r>
            <a:r>
              <a:rPr lang="en-US" sz="6480" dirty="0">
                <a:solidFill>
                  <a:srgbClr val="FFFFFF"/>
                </a:solidFill>
              </a:rPr>
              <a:t>es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0" y="2349500"/>
            <a:ext cx="11099800" cy="4892675"/>
          </a:xfrm>
          <a:prstGeom prst="rect">
            <a:avLst/>
          </a:prstGeom>
        </p:spPr>
        <p:txBody>
          <a:bodyPr/>
          <a:lstStyle/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Inverted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Segmented </a:t>
            </a:r>
            <a:r>
              <a:rPr sz="3800" dirty="0" err="1">
                <a:solidFill>
                  <a:srgbClr val="333333"/>
                </a:solidFill>
                <a:effectLst/>
              </a:rPr>
              <a:t>P</a:t>
            </a:r>
            <a:r>
              <a:rPr lang="en-US" sz="3800" dirty="0" err="1">
                <a:solidFill>
                  <a:srgbClr val="333333"/>
                </a:solidFill>
                <a:effectLst/>
              </a:rPr>
              <a:t>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Multi-level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lang="en-US" sz="3800" dirty="0">
              <a:solidFill>
                <a:srgbClr val="333333"/>
              </a:solidFill>
              <a:effectLst/>
              <a:ea typeface="Helvetica"/>
              <a:cs typeface="Helvetica"/>
              <a:sym typeface="Helvetica"/>
            </a:endParaRP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</a:t>
            </a:r>
            <a:r>
              <a:rPr lang="en-US" sz="3500" dirty="0">
                <a:solidFill>
                  <a:srgbClr val="333333"/>
                </a:solidFill>
                <a:effectLst/>
              </a:rPr>
              <a:t>the page tables</a:t>
            </a: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the pages of page tables</a:t>
            </a:r>
            <a:r>
              <a:rPr lang="en-US" sz="3800" dirty="0">
                <a:solidFill>
                  <a:srgbClr val="333333"/>
                </a:solidFill>
                <a:effectLst/>
              </a:rPr>
              <a:t>…</a:t>
            </a:r>
            <a:endParaRPr sz="380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2945173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79" name="Google Shape;1079;p51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5120"/>
          </a:p>
        </p:txBody>
      </p:sp>
      <p:sp>
        <p:nvSpPr>
          <p:cNvPr id="1080" name="Google Shape;1080;p51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81" name="Google Shape;1081;p51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82" name="Google Shape;1082;p51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83" name="Google Shape;1083;p51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84" name="Google Shape;1084;p51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85" name="Google Shape;1085;p51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86" name="Google Shape;1086;p51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87" name="Google Shape;1087;p51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88" name="Google Shape;1088;p51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89" name="Google Shape;1089;p51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90" name="Google Shape;1090;p51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96" name="Google Shape;1096;p52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97" name="Google Shape;1097;p52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98" name="Google Shape;1098;p52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99" name="Google Shape;1099;p52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00" name="Google Shape;1100;p52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01" name="Google Shape;1101;p52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02" name="Google Shape;1102;p52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03" name="Google Shape;1103;p52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04" name="Google Shape;1104;p52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05" name="Google Shape;1105;p52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06" name="Google Shape;1106;p52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07" name="Google Shape;1107;p52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13" name="Google Shape;1113;p53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14" name="Google Shape;1114;p53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115" name="Google Shape;1115;p53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16" name="Google Shape;1116;p53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17" name="Google Shape;1117;p53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18" name="Google Shape;1118;p53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19" name="Google Shape;1119;p53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20" name="Google Shape;1120;p53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21" name="Google Shape;1121;p53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22" name="Google Shape;1122;p53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23" name="Google Shape;1123;p53"/>
          <p:cNvSpPr/>
          <p:nvPr/>
        </p:nvSpPr>
        <p:spPr>
          <a:xfrm>
            <a:off x="746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24" name="Google Shape;1124;p53"/>
          <p:cNvCxnSpPr/>
          <p:nvPr/>
        </p:nvCxnSpPr>
        <p:spPr>
          <a:xfrm rot="10800000" flipH="1">
            <a:off x="8341663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30" name="Google Shape;1130;p54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31" name="Google Shape;1131;p54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132" name="Google Shape;1132;p54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33" name="Google Shape;1133;p54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34" name="Google Shape;1134;p54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35" name="Google Shape;1135;p54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36" name="Google Shape;1136;p54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37" name="Google Shape;1137;p54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38" name="Google Shape;1138;p54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39" name="Google Shape;1139;p54"/>
          <p:cNvSpPr/>
          <p:nvPr/>
        </p:nvSpPr>
        <p:spPr>
          <a:xfrm>
            <a:off x="7777405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40" name="Google Shape;1140;p54"/>
          <p:cNvSpPr/>
          <p:nvPr/>
        </p:nvSpPr>
        <p:spPr>
          <a:xfrm>
            <a:off x="3653472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41" name="Google Shape;1141;p54"/>
          <p:cNvCxnSpPr/>
          <p:nvPr/>
        </p:nvCxnSpPr>
        <p:spPr>
          <a:xfrm rot="10800000" flipH="1">
            <a:off x="453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47" name="Google Shape;1147;p55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48" name="Google Shape;1148;p55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149" name="Google Shape;1149;p55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50" name="Google Shape;1150;p55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51" name="Google Shape;1151;p55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52" name="Google Shape;1152;p55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53" name="Google Shape;1153;p55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4" name="Google Shape;1154;p55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5" name="Google Shape;1155;p55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6" name="Google Shape;1156;p55"/>
          <p:cNvSpPr/>
          <p:nvPr/>
        </p:nvSpPr>
        <p:spPr>
          <a:xfrm>
            <a:off x="7777405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7" name="Google Shape;1157;p55"/>
          <p:cNvSpPr/>
          <p:nvPr/>
        </p:nvSpPr>
        <p:spPr>
          <a:xfrm>
            <a:off x="492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58" name="Google Shape;1158;p55"/>
          <p:cNvCxnSpPr/>
          <p:nvPr/>
        </p:nvCxnSpPr>
        <p:spPr>
          <a:xfrm rot="10800000" flipH="1">
            <a:off x="580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64" name="Google Shape;1164;p56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65" name="Google Shape;1165;p56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5120"/>
          </a:p>
        </p:txBody>
      </p:sp>
      <p:sp>
        <p:nvSpPr>
          <p:cNvPr id="1166" name="Google Shape;1166;p56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67" name="Google Shape;1167;p56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68" name="Google Shape;1168;p56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69" name="Google Shape;1169;p56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70" name="Google Shape;1170;p56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1" name="Google Shape;1171;p56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2" name="Google Shape;1172;p56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3" name="Google Shape;1173;p56"/>
          <p:cNvSpPr/>
          <p:nvPr/>
        </p:nvSpPr>
        <p:spPr>
          <a:xfrm>
            <a:off x="7777405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4" name="Google Shape;1174;p56"/>
          <p:cNvSpPr/>
          <p:nvPr/>
        </p:nvSpPr>
        <p:spPr>
          <a:xfrm>
            <a:off x="492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75" name="Google Shape;1175;p56"/>
          <p:cNvCxnSpPr/>
          <p:nvPr/>
        </p:nvCxnSpPr>
        <p:spPr>
          <a:xfrm rot="10800000" flipH="1">
            <a:off x="580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176" name="Google Shape;1176;p56"/>
          <p:cNvSpPr/>
          <p:nvPr/>
        </p:nvSpPr>
        <p:spPr>
          <a:xfrm>
            <a:off x="975360" y="6068911"/>
            <a:ext cx="10789146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evict </a:t>
            </a:r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1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 because it has not been recently used</a:t>
            </a:r>
            <a:endParaRPr sz="512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Clock Extensions</a:t>
            </a:r>
            <a:endParaRPr/>
          </a:p>
        </p:txBody>
      </p:sp>
      <p:sp>
        <p:nvSpPr>
          <p:cNvPr id="1182" name="Google Shape;1182;p57"/>
          <p:cNvSpPr txBox="1">
            <a:spLocks noGrp="1"/>
          </p:cNvSpPr>
          <p:nvPr>
            <p:ph type="body" idx="1"/>
          </p:nvPr>
        </p:nvSpPr>
        <p:spPr>
          <a:xfrm>
            <a:off x="325120" y="2384213"/>
            <a:ext cx="12246187" cy="67191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Replace multiple pages at once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</a:t>
            </a:r>
            <a:br>
              <a:rPr lang="en-US" sz="2844"/>
            </a:br>
            <a:r>
              <a:rPr lang="en-US" sz="2844"/>
              <a:t>Expensive to run replacement algorithm and to write single block to disk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Find multiple victims each time and track free list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Add software counter (“chance”)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Better ability to differentiate across pages (how much they are being accessed)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Increment software counter if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 is 0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Replace when chance exceeds some specified limit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Use dirty bit to give preference to dirty pages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More expensive to replace dirty pages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Dirty pages must be written to disk, clean pages do not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Replace pages that have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 and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sz="2844"/>
              <a:t> bit cleared</a:t>
            </a:r>
            <a:endParaRPr/>
          </a:p>
          <a:p>
            <a:pPr marL="616329" lvl="1" indent="-134317">
              <a:lnSpc>
                <a:spcPct val="90000"/>
              </a:lnSpc>
              <a:spcAft>
                <a:spcPts val="0"/>
              </a:spcAft>
              <a:buSzPts val="2000"/>
              <a:buNone/>
            </a:pPr>
            <a:endParaRPr sz="2844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What if no Hardware Support?</a:t>
            </a:r>
            <a:endParaRPr/>
          </a:p>
        </p:txBody>
      </p:sp>
      <p:sp>
        <p:nvSpPr>
          <p:cNvPr id="1188" name="Google Shape;1188;p58"/>
          <p:cNvSpPr txBox="1">
            <a:spLocks noGrp="1"/>
          </p:cNvSpPr>
          <p:nvPr>
            <p:ph type="body" idx="1"/>
          </p:nvPr>
        </p:nvSpPr>
        <p:spPr>
          <a:xfrm>
            <a:off x="433493" y="2384213"/>
            <a:ext cx="12029440" cy="6827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What can the OS do if hardware does not have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/>
              <a:t> bit (or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/>
              <a:t> bit)?</a:t>
            </a:r>
            <a:endParaRPr/>
          </a:p>
          <a:p>
            <a:pPr marL="616329" lvl="1" indent="-314938">
              <a:spcAft>
                <a:spcPts val="0"/>
              </a:spcAft>
              <a:buSzPts val="1600"/>
            </a:pPr>
            <a:r>
              <a:rPr lang="en-US"/>
              <a:t>Can the OS “emulate” these bits?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Leading question: </a:t>
            </a:r>
            <a:endParaRPr/>
          </a:p>
          <a:p>
            <a:pPr marL="616329" lvl="1" indent="-314938">
              <a:spcAft>
                <a:spcPts val="0"/>
              </a:spcAft>
              <a:buSzPts val="1600"/>
            </a:pPr>
            <a:r>
              <a:rPr lang="en-US"/>
              <a:t>How can the OS get control (i.e., generate a trap) every time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>
                <a:solidFill>
                  <a:srgbClr val="FF00FF"/>
                </a:solidFill>
              </a:rPr>
              <a:t> </a:t>
            </a:r>
            <a:r>
              <a:rPr lang="en-US"/>
              <a:t>bit should be set?  (i.e., when a page is accessed?)</a:t>
            </a:r>
            <a:endParaRPr/>
          </a:p>
          <a:p>
            <a:pPr marL="301391" indent="-138832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Conclusions</a:t>
            </a:r>
            <a:endParaRPr/>
          </a:p>
        </p:txBody>
      </p:sp>
      <p:sp>
        <p:nvSpPr>
          <p:cNvPr id="1194" name="Google Shape;1194;p59"/>
          <p:cNvSpPr txBox="1">
            <a:spLocks noGrp="1"/>
          </p:cNvSpPr>
          <p:nvPr>
            <p:ph type="body" idx="1"/>
          </p:nvPr>
        </p:nvSpPr>
        <p:spPr>
          <a:xfrm>
            <a:off x="433493" y="2275840"/>
            <a:ext cx="12246187" cy="7044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23029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Illusion of virtual memory:</a:t>
            </a:r>
            <a:br>
              <a:rPr lang="en-US"/>
            </a:br>
            <a:r>
              <a:rPr lang="en-US"/>
              <a:t>Processes can run when sum of virtual address spaces &gt;  amount of physical memory</a:t>
            </a:r>
            <a:endParaRPr/>
          </a:p>
          <a:p>
            <a:pPr marL="230290" indent="0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Mechanism: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Extend page table entry with “present” bit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OS handles page faults (or page misses) by reading in desired page from disk</a:t>
            </a:r>
            <a:endParaRPr/>
          </a:p>
          <a:p>
            <a:pPr marL="230290" indent="0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Policy: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Page selection – demand paging, prefetching, hints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Page replacement – OPT, FIFO, LRU, others</a:t>
            </a:r>
            <a:endParaRPr/>
          </a:p>
          <a:p>
            <a:pPr marL="650230" lvl="1" indent="0">
              <a:spcAft>
                <a:spcPts val="0"/>
              </a:spcAft>
              <a:buSzPts val="1650"/>
              <a:buNone/>
            </a:pPr>
            <a:endParaRPr/>
          </a:p>
          <a:p>
            <a:pPr marL="230290" indent="0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Implementations (clock) perform approximation of LRU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Multilevel </a:t>
            </a:r>
            <a:br>
              <a:rPr lang="en-US" dirty="0"/>
            </a:br>
            <a:r>
              <a:rPr lang="en-US" dirty="0"/>
              <a:t>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029440" cy="22758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Goal: Allow each page tables to be allocated non-contiguously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Idea: Page the page tables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Creates multiple levels of page tables; outer level “page directory”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Only allocate page tables for pages in use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Used in x86 architectures (hardware can walk known structure)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300480" y="520192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outer page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(8 bits)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009813" y="520192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inner page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(10 bits)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152640" y="520192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1504296" y="4709724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30-bit address: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5201920" y="6935893"/>
            <a:ext cx="2600960" cy="2275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9861974" y="6177280"/>
            <a:ext cx="1083733" cy="325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5201920" y="726101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5201920" y="758613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5201920" y="791125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5201920" y="823637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5201920" y="856149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5201920" y="888661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9" name="Freeform 21"/>
          <p:cNvSpPr>
            <a:spLocks/>
          </p:cNvSpPr>
          <p:nvPr/>
        </p:nvSpPr>
        <p:spPr bwMode="auto">
          <a:xfrm>
            <a:off x="758613" y="5743787"/>
            <a:ext cx="650240" cy="2167467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960"/>
              </a:cxn>
              <a:cxn ang="0">
                <a:pos x="288" y="960"/>
              </a:cxn>
            </a:cxnLst>
            <a:rect l="0" t="0" r="r" b="b"/>
            <a:pathLst>
              <a:path w="288" h="960">
                <a:moveTo>
                  <a:pt x="240" y="0"/>
                </a:moveTo>
                <a:lnTo>
                  <a:pt x="0" y="0"/>
                </a:lnTo>
                <a:lnTo>
                  <a:pt x="0" y="960"/>
                </a:lnTo>
                <a:lnTo>
                  <a:pt x="288" y="96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325120" y="8994987"/>
            <a:ext cx="27093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 of page directory</a:t>
            </a:r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 flipV="1">
            <a:off x="4000782" y="6935893"/>
            <a:ext cx="1201138" cy="86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624"/>
              </a:cxn>
              <a:cxn ang="0">
                <a:pos x="532" y="636"/>
              </a:cxn>
            </a:cxnLst>
            <a:rect l="0" t="0" r="r" b="b"/>
            <a:pathLst>
              <a:path w="532" h="636">
                <a:moveTo>
                  <a:pt x="0" y="0"/>
                </a:moveTo>
                <a:lnTo>
                  <a:pt x="240" y="0"/>
                </a:lnTo>
                <a:lnTo>
                  <a:pt x="240" y="624"/>
                </a:lnTo>
                <a:cubicBezTo>
                  <a:pt x="337" y="628"/>
                  <a:pt x="434" y="632"/>
                  <a:pt x="532" y="636"/>
                </a:cubicBez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96" name="Freeform 28"/>
          <p:cNvSpPr>
            <a:spLocks/>
          </p:cNvSpPr>
          <p:nvPr/>
        </p:nvSpPr>
        <p:spPr bwMode="auto">
          <a:xfrm>
            <a:off x="325120" y="6502400"/>
            <a:ext cx="1083733" cy="24925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44">
                <a:moveTo>
                  <a:pt x="0" y="144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1408853" y="6394027"/>
            <a:ext cx="2600960" cy="22758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1408853" y="671914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1408853" y="704426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7" name="Line 39"/>
          <p:cNvSpPr>
            <a:spLocks noChangeShapeType="1"/>
          </p:cNvSpPr>
          <p:nvPr/>
        </p:nvSpPr>
        <p:spPr bwMode="auto">
          <a:xfrm>
            <a:off x="1408853" y="736938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>
            <a:off x="1408853" y="769450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9" name="Line 41"/>
          <p:cNvSpPr>
            <a:spLocks noChangeShapeType="1"/>
          </p:cNvSpPr>
          <p:nvPr/>
        </p:nvSpPr>
        <p:spPr bwMode="auto">
          <a:xfrm>
            <a:off x="1408853" y="801962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1408853" y="834474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4768427" y="5852160"/>
            <a:ext cx="433493" cy="162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192" y="720"/>
              </a:cxn>
            </a:cxnLst>
            <a:rect l="0" t="0" r="r" b="b"/>
            <a:pathLst>
              <a:path w="192" h="720">
                <a:moveTo>
                  <a:pt x="0" y="0"/>
                </a:moveTo>
                <a:lnTo>
                  <a:pt x="0" y="720"/>
                </a:lnTo>
                <a:lnTo>
                  <a:pt x="192" y="72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 flipV="1">
            <a:off x="7802880" y="6827520"/>
            <a:ext cx="2059093" cy="65024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9861973" y="682752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9861973" y="747776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9861973" y="812800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9861973" y="877824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9652</TotalTime>
  <Words>6056</Words>
  <Application>Microsoft Macintosh PowerPoint</Application>
  <PresentationFormat>Custom</PresentationFormat>
  <Paragraphs>1480</Paragraphs>
  <Slides>88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4" baseType="lpstr">
      <vt:lpstr>Arial</vt:lpstr>
      <vt:lpstr>Avenir Book</vt:lpstr>
      <vt:lpstr>Calisto MT</vt:lpstr>
      <vt:lpstr>Courier</vt:lpstr>
      <vt:lpstr>Gill Sans</vt:lpstr>
      <vt:lpstr>Gill Sans MT</vt:lpstr>
      <vt:lpstr>Helvetica</vt:lpstr>
      <vt:lpstr>Helvetica Light</vt:lpstr>
      <vt:lpstr>Helvetica Neue</vt:lpstr>
      <vt:lpstr>Lustria</vt:lpstr>
      <vt:lpstr>Marker Felt</vt:lpstr>
      <vt:lpstr>Perpetua Titling MT</vt:lpstr>
      <vt:lpstr>Short Stack</vt:lpstr>
      <vt:lpstr>Times</vt:lpstr>
      <vt:lpstr>Wingdings</vt:lpstr>
      <vt:lpstr>1_Precedent</vt:lpstr>
      <vt:lpstr>TLB</vt:lpstr>
      <vt:lpstr>Announcements</vt:lpstr>
      <vt:lpstr>Approach 1: Combine Paging and Segmentation</vt:lpstr>
      <vt:lpstr>Quiz: Paging and Segmentation</vt:lpstr>
      <vt:lpstr>Advantages of Paging and Segmentation</vt:lpstr>
      <vt:lpstr>Disadvantages of Paging and Segmentation</vt:lpstr>
      <vt:lpstr>Approach 2: Inverted Page Table</vt:lpstr>
      <vt:lpstr>Other Approaches</vt:lpstr>
      <vt:lpstr>3) Multilevel  Page Tables</vt:lpstr>
      <vt:lpstr>Quiz: Multilevel </vt:lpstr>
      <vt:lpstr>Quiz: Address format for multilevel Paging</vt:lpstr>
      <vt:lpstr>Problem with 2 levels?</vt:lpstr>
      <vt:lpstr>Review: Paging PROS and CONS</vt:lpstr>
      <vt:lpstr>Translation Steps</vt:lpstr>
      <vt:lpstr>Example:  Array Iterator</vt:lpstr>
      <vt:lpstr>Strategy: Cache  Page Translations</vt:lpstr>
      <vt:lpstr>PowerPoint Presentation</vt:lpstr>
      <vt:lpstr>PowerPoint Presentation</vt:lpstr>
      <vt:lpstr>TLB Associativity Trade-offs</vt:lpstr>
      <vt:lpstr>Array Iterator  (w/ TLB)</vt:lpstr>
      <vt:lpstr>TLB Accesses:  Sequential Example</vt:lpstr>
      <vt:lpstr>Performance Of TLB?</vt:lpstr>
      <vt:lpstr>TLB Performance</vt:lpstr>
      <vt:lpstr>TLB Performance  with Workloads</vt:lpstr>
      <vt:lpstr>Workload  Access Patterns</vt:lpstr>
      <vt:lpstr>Workload  Access Patterns</vt:lpstr>
      <vt:lpstr>Workload  Access Patterns</vt:lpstr>
      <vt:lpstr>Workload Locality</vt:lpstr>
      <vt:lpstr>Summary:  Better PAGE TABLES</vt:lpstr>
      <vt:lpstr>Virtual Memory</vt:lpstr>
      <vt:lpstr>Announcements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Locality of Reference</vt:lpstr>
      <vt:lpstr>Memory Hierarchy</vt:lpstr>
      <vt:lpstr>Virtual Memory Intuition</vt:lpstr>
      <vt:lpstr>Virtual Address Space Mechanisms</vt:lpstr>
      <vt:lpstr>Present Bit</vt:lpstr>
      <vt:lpstr>Virtual Memory Mechanisms</vt:lpstr>
      <vt:lpstr>Virtual Memory Mechanisms</vt:lpstr>
      <vt:lpstr>Mechanism for  Continuing a Process</vt:lpstr>
      <vt:lpstr>Virtual Memory Policies</vt:lpstr>
      <vt:lpstr>Average Memory Access Time (AMAT)</vt:lpstr>
      <vt:lpstr>Page Selection</vt:lpstr>
      <vt:lpstr>Page Selection</vt:lpstr>
      <vt:lpstr>Page Selection</vt:lpstr>
      <vt:lpstr>Page Replacement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FIFO Example</vt:lpstr>
      <vt:lpstr>FIFO Example</vt:lpstr>
      <vt:lpstr>FIFO Example</vt:lpstr>
      <vt:lpstr>FIFO Example</vt:lpstr>
      <vt:lpstr>FIFO Example</vt:lpstr>
      <vt:lpstr>FIFO Example</vt:lpstr>
      <vt:lpstr>FIFO Example</vt:lpstr>
      <vt:lpstr>LRU Example – Replace Least Recently Used</vt:lpstr>
      <vt:lpstr>Page Replacement Comparison</vt:lpstr>
      <vt:lpstr>Fifo Performance may Decrease!</vt:lpstr>
      <vt:lpstr>Problems with  LRU-based Replacement</vt:lpstr>
      <vt:lpstr>Implementing LRU</vt:lpstr>
      <vt:lpstr>Clock Algorithm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 Extensions</vt:lpstr>
      <vt:lpstr>What if no Hardware Support?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TLBs</dc:title>
  <dc:creator>Sudarsun Kannan</dc:creator>
  <cp:lastModifiedBy>Srinivas Narayana Ganapathy</cp:lastModifiedBy>
  <cp:revision>114</cp:revision>
  <cp:lastPrinted>2019-02-20T20:11:37Z</cp:lastPrinted>
  <dcterms:created xsi:type="dcterms:W3CDTF">2015-09-22T00:51:55Z</dcterms:created>
  <dcterms:modified xsi:type="dcterms:W3CDTF">2023-10-11T09:47:11Z</dcterms:modified>
</cp:coreProperties>
</file>