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1"/>
  </p:notesMasterIdLst>
  <p:sldIdLst>
    <p:sldId id="256" r:id="rId2"/>
    <p:sldId id="257" r:id="rId3"/>
    <p:sldId id="404" r:id="rId4"/>
    <p:sldId id="391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92" r:id="rId20"/>
    <p:sldId id="275" r:id="rId21"/>
    <p:sldId id="276" r:id="rId22"/>
    <p:sldId id="277" r:id="rId23"/>
    <p:sldId id="278" r:id="rId24"/>
    <p:sldId id="279" r:id="rId25"/>
    <p:sldId id="393" r:id="rId26"/>
    <p:sldId id="281" r:id="rId27"/>
    <p:sldId id="282" r:id="rId28"/>
    <p:sldId id="394" r:id="rId29"/>
    <p:sldId id="284" r:id="rId30"/>
    <p:sldId id="285" r:id="rId31"/>
    <p:sldId id="286" r:id="rId32"/>
    <p:sldId id="39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96" r:id="rId43"/>
    <p:sldId id="298" r:id="rId44"/>
    <p:sldId id="299" r:id="rId45"/>
    <p:sldId id="300" r:id="rId46"/>
    <p:sldId id="397" r:id="rId47"/>
    <p:sldId id="302" r:id="rId48"/>
    <p:sldId id="303" r:id="rId49"/>
    <p:sldId id="304" r:id="rId50"/>
    <p:sldId id="305" r:id="rId51"/>
    <p:sldId id="306" r:id="rId52"/>
    <p:sldId id="398" r:id="rId53"/>
    <p:sldId id="399" r:id="rId54"/>
    <p:sldId id="309" r:id="rId55"/>
    <p:sldId id="310" r:id="rId56"/>
    <p:sldId id="400" r:id="rId57"/>
    <p:sldId id="401" r:id="rId58"/>
    <p:sldId id="402" r:id="rId59"/>
    <p:sldId id="403" r:id="rId60"/>
  </p:sldIdLst>
  <p:sldSz cx="13004800" cy="9753600"/>
  <p:notesSz cx="6858000" cy="9144000"/>
  <p:defaultTextStyle>
    <a:lvl1pPr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58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17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765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354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2941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530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11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70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0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648" y="1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0906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58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17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765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354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2941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530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11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70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89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2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9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3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07475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427843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2_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1007164" y="2359446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50230" lvl="0" indent="-487672" algn="l">
              <a:spcBef>
                <a:spcPts val="2133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1300460" lvl="1" indent="-474126" algn="l">
              <a:spcBef>
                <a:spcPts val="64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950690" lvl="2" indent="-46057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600919" lvl="3" indent="-487672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3251149" lvl="4" indent="-48767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3901379" lvl="5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551609" lvl="6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5201839" lvl="7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852069" lvl="8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96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9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4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3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866973" indent="-86697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/>
              <a:t>Questions answered in this lecture: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How to run process when not enough physical memory?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When should a page be moved from disk to memory?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What page in memory should be replaced?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How can the LRU page be approximated efficiently?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>
            <a:off x="2817707" y="9423"/>
            <a:ext cx="7976277" cy="10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 sz="5120"/>
          </a:p>
        </p:txBody>
      </p:sp>
      <p:sp>
        <p:nvSpPr>
          <p:cNvPr id="139" name="Google Shape;139;p1"/>
          <p:cNvSpPr txBox="1"/>
          <p:nvPr/>
        </p:nvSpPr>
        <p:spPr>
          <a:xfrm>
            <a:off x="229420" y="1911144"/>
            <a:ext cx="6935893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 sz="5120"/>
          </a:p>
        </p:txBody>
      </p:sp>
      <p:sp>
        <p:nvSpPr>
          <p:cNvPr id="140" name="Google Shape;140;p1"/>
          <p:cNvSpPr txBox="1"/>
          <p:nvPr/>
        </p:nvSpPr>
        <p:spPr>
          <a:xfrm>
            <a:off x="9076239" y="1589751"/>
            <a:ext cx="36991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r"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 sz="5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82" name="Google Shape;282;p10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85" name="Google Shape;285;p10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86" name="Google Shape;286;p10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87" name="Google Shape;287;p10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88" name="Google Shape;288;p10"/>
          <p:cNvSpPr/>
          <p:nvPr/>
        </p:nvSpPr>
        <p:spPr>
          <a:xfrm>
            <a:off x="9311184" y="1153072"/>
            <a:ext cx="2255991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89" name="Google Shape;289;p10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91" name="Google Shape;291;p10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92" name="Google Shape;292;p10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93" name="Google Shape;293;p10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94" name="Google Shape;294;p10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95" name="Google Shape;295;p10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97" name="Google Shape;297;p10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98" name="Google Shape;298;p10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99" name="Google Shape;299;p10"/>
          <p:cNvCxnSpPr>
            <a:stCxn id="284" idx="0"/>
            <a:endCxn id="290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0" name="Google Shape;300;p10"/>
          <p:cNvSpPr/>
          <p:nvPr/>
        </p:nvSpPr>
        <p:spPr>
          <a:xfrm>
            <a:off x="3490901" y="1324546"/>
            <a:ext cx="6727140" cy="432730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01" name="Google Shape;301;p10"/>
          <p:cNvCxnSpPr>
            <a:stCxn id="298" idx="0"/>
            <a:endCxn id="293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02" name="Google Shape;302;p10"/>
          <p:cNvCxnSpPr>
            <a:stCxn id="297" idx="0"/>
            <a:endCxn id="292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3" name="Google Shape;303;p10"/>
          <p:cNvSpPr/>
          <p:nvPr/>
        </p:nvSpPr>
        <p:spPr>
          <a:xfrm>
            <a:off x="5174692" y="2019950"/>
            <a:ext cx="243477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access LibB</a:t>
            </a:r>
            <a:endParaRPr sz="51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312" name="Google Shape;312;p11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15" name="Google Shape;315;p11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16" name="Google Shape;316;p11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17" name="Google Shape;317;p11"/>
          <p:cNvSpPr/>
          <p:nvPr/>
        </p:nvSpPr>
        <p:spPr>
          <a:xfrm>
            <a:off x="9311184" y="1153072"/>
            <a:ext cx="2182767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318" name="Google Shape;318;p11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20" name="Google Shape;320;p11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21" name="Google Shape;321;p11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22" name="Google Shape;322;p11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23" name="Google Shape;323;p11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324" name="Google Shape;324;p11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326" name="Google Shape;326;p11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27" name="Google Shape;327;p11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28" name="Google Shape;328;p11"/>
          <p:cNvSpPr/>
          <p:nvPr/>
        </p:nvSpPr>
        <p:spPr>
          <a:xfrm>
            <a:off x="7115756" y="1475455"/>
            <a:ext cx="3102285" cy="39440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29" name="Google Shape;329;p11"/>
          <p:cNvCxnSpPr>
            <a:stCxn id="327" idx="0"/>
            <a:endCxn id="322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30" name="Google Shape;330;p11"/>
          <p:cNvCxnSpPr>
            <a:stCxn id="326" idx="0"/>
            <a:endCxn id="321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31" name="Google Shape;331;p11"/>
          <p:cNvSpPr/>
          <p:nvPr/>
        </p:nvSpPr>
        <p:spPr>
          <a:xfrm>
            <a:off x="4832021" y="1492347"/>
            <a:ext cx="3093719" cy="11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copy (or move)</a:t>
            </a:r>
            <a:endParaRPr sz="5120"/>
          </a:p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to RAM</a:t>
            </a:r>
            <a:endParaRPr sz="5120"/>
          </a:p>
        </p:txBody>
      </p:sp>
      <p:sp>
        <p:nvSpPr>
          <p:cNvPr id="332" name="Google Shape;332;p11"/>
          <p:cNvSpPr/>
          <p:nvPr/>
        </p:nvSpPr>
        <p:spPr>
          <a:xfrm>
            <a:off x="6549877" y="5419550"/>
            <a:ext cx="896360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33" name="Google Shape;333;p11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cxnSp>
        <p:nvCxnSpPr>
          <p:cNvPr id="334" name="Google Shape;334;p11"/>
          <p:cNvCxnSpPr>
            <a:stCxn id="314" idx="0"/>
            <a:endCxn id="319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343" name="Google Shape;343;p12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46" name="Google Shape;346;p12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47" name="Google Shape;347;p12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48" name="Google Shape;348;p12"/>
          <p:cNvSpPr/>
          <p:nvPr/>
        </p:nvSpPr>
        <p:spPr>
          <a:xfrm>
            <a:off x="9311184" y="1153072"/>
            <a:ext cx="2193879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349" name="Google Shape;349;p12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51" name="Google Shape;351;p12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52" name="Google Shape;352;p12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53" name="Google Shape;353;p12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54" name="Google Shape;354;p12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355" name="Google Shape;355;p12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357" name="Google Shape;357;p12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58" name="Google Shape;358;p12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59" name="Google Shape;359;p12"/>
          <p:cNvSpPr/>
          <p:nvPr/>
        </p:nvSpPr>
        <p:spPr>
          <a:xfrm>
            <a:off x="7115756" y="1475455"/>
            <a:ext cx="3102285" cy="39440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60" name="Google Shape;360;p12"/>
          <p:cNvCxnSpPr>
            <a:stCxn id="358" idx="0"/>
            <a:endCxn id="353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61" name="Google Shape;361;p12"/>
          <p:cNvCxnSpPr>
            <a:stCxn id="357" idx="0"/>
            <a:endCxn id="352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62" name="Google Shape;362;p12"/>
          <p:cNvSpPr/>
          <p:nvPr/>
        </p:nvSpPr>
        <p:spPr>
          <a:xfrm>
            <a:off x="4230969" y="1871269"/>
            <a:ext cx="4307964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Called “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” in</a:t>
            </a:r>
            <a:endParaRPr sz="5120"/>
          </a:p>
        </p:txBody>
      </p:sp>
      <p:sp>
        <p:nvSpPr>
          <p:cNvPr id="363" name="Google Shape;363;p12"/>
          <p:cNvSpPr/>
          <p:nvPr/>
        </p:nvSpPr>
        <p:spPr>
          <a:xfrm>
            <a:off x="6549877" y="5419550"/>
            <a:ext cx="896360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64" name="Google Shape;364;p12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cxnSp>
        <p:nvCxnSpPr>
          <p:cNvPr id="365" name="Google Shape;365;p12"/>
          <p:cNvCxnSpPr>
            <a:stCxn id="345" idx="0"/>
            <a:endCxn id="350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title"/>
          </p:nvPr>
        </p:nvSpPr>
        <p:spPr>
          <a:xfrm>
            <a:off x="433494" y="89249"/>
            <a:ext cx="12137813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Locality of Reference</a:t>
            </a:r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1"/>
          </p:nvPr>
        </p:nvSpPr>
        <p:spPr>
          <a:xfrm>
            <a:off x="216747" y="2600961"/>
            <a:ext cx="12571307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Leverage </a:t>
            </a:r>
            <a:r>
              <a:rPr lang="en-US" sz="3413">
                <a:solidFill>
                  <a:schemeClr val="folHlink"/>
                </a:solidFill>
              </a:rPr>
              <a:t>locality of reference</a:t>
            </a:r>
            <a:r>
              <a:rPr lang="en-US" sz="3413"/>
              <a:t> within processes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>
                <a:solidFill>
                  <a:schemeClr val="folHlink"/>
                </a:solidFill>
              </a:rPr>
              <a:t>Spatial:</a:t>
            </a:r>
            <a:r>
              <a:rPr lang="en-US" sz="2844"/>
              <a:t> reference memory addresses </a:t>
            </a:r>
            <a:r>
              <a:rPr lang="en-US" sz="2844" b="1"/>
              <a:t>near </a:t>
            </a:r>
            <a:r>
              <a:rPr lang="en-US" sz="2844"/>
              <a:t>previously referenced addresses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>
                <a:solidFill>
                  <a:schemeClr val="folHlink"/>
                </a:solidFill>
              </a:rPr>
              <a:t>Temporal:</a:t>
            </a:r>
            <a:r>
              <a:rPr lang="en-US" sz="2844"/>
              <a:t> reference memory addresses that have referenced in the past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Processes spend majority of time in small portion of code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Estimate: 90% of time in 10% of code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Implication: 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Process only uses small amount of address space at any moment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Only small amount of address space must be resident in physical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Memory Hierarchy</a:t>
            </a:r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body" idx="1"/>
          </p:nvPr>
        </p:nvSpPr>
        <p:spPr>
          <a:xfrm>
            <a:off x="325120" y="2059094"/>
            <a:ext cx="12029440" cy="10837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Leverage </a:t>
            </a:r>
            <a:r>
              <a:rPr lang="en-US" sz="3413">
                <a:solidFill>
                  <a:schemeClr val="folHlink"/>
                </a:solidFill>
              </a:rPr>
              <a:t>memory hierarchy</a:t>
            </a:r>
            <a:r>
              <a:rPr lang="en-US" sz="3413"/>
              <a:t> of machine architecture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Each layer acts as “backing store” for layer above</a:t>
            </a:r>
            <a:endParaRPr/>
          </a:p>
          <a:p>
            <a:pPr marL="301391" indent="-117158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3413"/>
          </a:p>
        </p:txBody>
      </p:sp>
      <p:sp>
        <p:nvSpPr>
          <p:cNvPr id="378" name="Google Shape;378;p14"/>
          <p:cNvSpPr/>
          <p:nvPr/>
        </p:nvSpPr>
        <p:spPr>
          <a:xfrm>
            <a:off x="1192107" y="3142827"/>
            <a:ext cx="10187093" cy="5418667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2709333" y="3142827"/>
            <a:ext cx="7152640" cy="3793067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3901440" y="3142827"/>
            <a:ext cx="4768427" cy="2492587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4876800" y="3142827"/>
            <a:ext cx="2817707" cy="1408853"/>
          </a:xfrm>
          <a:prstGeom prst="triangle">
            <a:avLst>
              <a:gd name="adj" fmla="val 49051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4334934" y="7369388"/>
            <a:ext cx="3978204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disk storage</a:t>
            </a:r>
            <a:endParaRPr sz="5120" dirty="0"/>
          </a:p>
        </p:txBody>
      </p:sp>
      <p:sp>
        <p:nvSpPr>
          <p:cNvPr id="383" name="Google Shape;383;p14"/>
          <p:cNvSpPr txBox="1"/>
          <p:nvPr/>
        </p:nvSpPr>
        <p:spPr>
          <a:xfrm>
            <a:off x="4395594" y="5628641"/>
            <a:ext cx="3298910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2"/>
                </a:solidFill>
                <a:latin typeface="Short Stack"/>
                <a:ea typeface="Short Stack"/>
                <a:cs typeface="Short Stack"/>
                <a:sym typeface="Short Stack"/>
              </a:rPr>
              <a:t>main memory</a:t>
            </a:r>
            <a:endParaRPr sz="5120" dirty="0"/>
          </a:p>
        </p:txBody>
      </p:sp>
      <p:sp>
        <p:nvSpPr>
          <p:cNvPr id="384" name="Google Shape;384;p14"/>
          <p:cNvSpPr txBox="1"/>
          <p:nvPr/>
        </p:nvSpPr>
        <p:spPr>
          <a:xfrm>
            <a:off x="4876799" y="4705210"/>
            <a:ext cx="2817705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cache</a:t>
            </a:r>
            <a:endParaRPr sz="5120" dirty="0"/>
          </a:p>
        </p:txBody>
      </p:sp>
      <p:sp>
        <p:nvSpPr>
          <p:cNvPr id="385" name="Google Shape;385;p14"/>
          <p:cNvSpPr txBox="1"/>
          <p:nvPr/>
        </p:nvSpPr>
        <p:spPr>
          <a:xfrm>
            <a:off x="5310294" y="3793066"/>
            <a:ext cx="217867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registers</a:t>
            </a:r>
            <a:endParaRPr sz="5120" dirty="0"/>
          </a:p>
        </p:txBody>
      </p:sp>
      <p:cxnSp>
        <p:nvCxnSpPr>
          <p:cNvPr id="386" name="Google Shape;386;p14"/>
          <p:cNvCxnSpPr/>
          <p:nvPr/>
        </p:nvCxnSpPr>
        <p:spPr>
          <a:xfrm>
            <a:off x="541867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11379200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12462933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9" name="Google Shape;389;p14"/>
          <p:cNvSpPr txBox="1"/>
          <p:nvPr/>
        </p:nvSpPr>
        <p:spPr>
          <a:xfrm>
            <a:off x="627663" y="3048000"/>
            <a:ext cx="171917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size</a:t>
            </a:r>
            <a:endParaRPr sz="5120" dirty="0"/>
          </a:p>
        </p:txBody>
      </p:sp>
      <p:sp>
        <p:nvSpPr>
          <p:cNvPr id="390" name="Google Shape;390;p14"/>
          <p:cNvSpPr txBox="1"/>
          <p:nvPr/>
        </p:nvSpPr>
        <p:spPr>
          <a:xfrm>
            <a:off x="9645228" y="3484254"/>
            <a:ext cx="163851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speed</a:t>
            </a:r>
            <a:endParaRPr sz="5120"/>
          </a:p>
        </p:txBody>
      </p:sp>
      <p:sp>
        <p:nvSpPr>
          <p:cNvPr id="391" name="Google Shape;391;p14"/>
          <p:cNvSpPr txBox="1"/>
          <p:nvPr/>
        </p:nvSpPr>
        <p:spPr>
          <a:xfrm>
            <a:off x="11379202" y="3484254"/>
            <a:ext cx="129370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cost</a:t>
            </a:r>
            <a:endParaRPr sz="51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Intuition</a:t>
            </a:r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325120" y="2600960"/>
            <a:ext cx="12246187" cy="67191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Idea: OS keeps unreferenced pages on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Slower, cheaper backing store than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Process can run when not all pages are loaded into main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OS and hardware cooperate to provide illusion of large disk as fast as main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Same behavior as if all of address space in main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Hopefully have similar performance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Requirements: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must have </a:t>
            </a:r>
            <a:r>
              <a:rPr lang="en-US" sz="2844" b="1"/>
              <a:t>mechanism </a:t>
            </a:r>
            <a:r>
              <a:rPr lang="en-US" sz="2844"/>
              <a:t>to identify location of each page in address space 🡪 in memory or on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must have </a:t>
            </a:r>
            <a:r>
              <a:rPr lang="en-US" sz="2844" b="1"/>
              <a:t>policy</a:t>
            </a:r>
            <a:r>
              <a:rPr lang="en-US" sz="2844"/>
              <a:t> for determining which pages live in memory and which on disk</a:t>
            </a:r>
            <a:endParaRPr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Address Space Mechanisms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215619" y="2666436"/>
            <a:ext cx="12571307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Each page in virtual address space maps to one of three locations: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Physical main memory: Small, fast, expensive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Disk (backing store): Large, slow, cheap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Nothing (error): Free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Extend page tables with an extra bit: </a:t>
            </a:r>
            <a:r>
              <a:rPr lang="en-US" sz="3413">
                <a:latin typeface="Courier"/>
                <a:ea typeface="Courier"/>
                <a:cs typeface="Courier"/>
                <a:sym typeface="Courier"/>
              </a:rPr>
              <a:t>present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permissions (r/w), valid, present</a:t>
            </a:r>
            <a:endParaRPr sz="2844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in memory: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set in PTE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on disk: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cleared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PTE points to block on disk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Causes trap into OS when page is referenced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560" b="1">
                <a:solidFill>
                  <a:schemeClr val="dk1"/>
                </a:solidFill>
              </a:rPr>
              <a:t>Trap: page fault</a:t>
            </a:r>
            <a:endParaRPr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Present Bit</a:t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5240279" y="2600976"/>
            <a:ext cx="8501339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PFN	valid		prot	       present</a:t>
            </a:r>
            <a:endParaRPr sz="5120"/>
          </a:p>
        </p:txBody>
      </p:sp>
      <p:sp>
        <p:nvSpPr>
          <p:cNvPr id="410" name="Google Shape;410;p17"/>
          <p:cNvSpPr/>
          <p:nvPr/>
        </p:nvSpPr>
        <p:spPr>
          <a:xfrm>
            <a:off x="5278380" y="2981976"/>
            <a:ext cx="8571612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10	1		r-x		1</a:t>
            </a:r>
            <a:endParaRPr sz="5120"/>
          </a:p>
        </p:txBody>
      </p:sp>
      <p:sp>
        <p:nvSpPr>
          <p:cNvPr id="411" name="Google Shape;411;p17"/>
          <p:cNvSpPr/>
          <p:nvPr/>
        </p:nvSpPr>
        <p:spPr>
          <a:xfrm>
            <a:off x="5278380" y="3319583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2" name="Google Shape;412;p17"/>
          <p:cNvSpPr/>
          <p:nvPr/>
        </p:nvSpPr>
        <p:spPr>
          <a:xfrm>
            <a:off x="5278380" y="3657193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23	1		rw-		0</a:t>
            </a:r>
            <a:endParaRPr sz="5120"/>
          </a:p>
        </p:txBody>
      </p:sp>
      <p:sp>
        <p:nvSpPr>
          <p:cNvPr id="413" name="Google Shape;413;p17"/>
          <p:cNvSpPr/>
          <p:nvPr/>
        </p:nvSpPr>
        <p:spPr>
          <a:xfrm>
            <a:off x="5226143" y="6680178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28	1		rw-		0</a:t>
            </a:r>
            <a:endParaRPr sz="5120"/>
          </a:p>
        </p:txBody>
      </p:sp>
      <p:sp>
        <p:nvSpPr>
          <p:cNvPr id="414" name="Google Shape;414;p17"/>
          <p:cNvSpPr/>
          <p:nvPr/>
        </p:nvSpPr>
        <p:spPr>
          <a:xfrm>
            <a:off x="5278380" y="7033276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4	1		rw-		1</a:t>
            </a:r>
            <a:endParaRPr sz="5120"/>
          </a:p>
        </p:txBody>
      </p:sp>
      <p:sp>
        <p:nvSpPr>
          <p:cNvPr id="415" name="Google Shape;415;p17"/>
          <p:cNvSpPr/>
          <p:nvPr/>
        </p:nvSpPr>
        <p:spPr>
          <a:xfrm>
            <a:off x="5278380" y="3994800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6" name="Google Shape;416;p17"/>
          <p:cNvSpPr/>
          <p:nvPr/>
        </p:nvSpPr>
        <p:spPr>
          <a:xfrm>
            <a:off x="5278380" y="4332409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7" name="Google Shape;417;p17"/>
          <p:cNvSpPr/>
          <p:nvPr/>
        </p:nvSpPr>
        <p:spPr>
          <a:xfrm>
            <a:off x="5278380" y="4670017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8" name="Google Shape;418;p17"/>
          <p:cNvSpPr/>
          <p:nvPr/>
        </p:nvSpPr>
        <p:spPr>
          <a:xfrm>
            <a:off x="5278380" y="5007626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9" name="Google Shape;419;p17"/>
          <p:cNvSpPr/>
          <p:nvPr/>
        </p:nvSpPr>
        <p:spPr>
          <a:xfrm>
            <a:off x="5278380" y="5345233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0" name="Google Shape;420;p17"/>
          <p:cNvSpPr/>
          <p:nvPr/>
        </p:nvSpPr>
        <p:spPr>
          <a:xfrm>
            <a:off x="5278380" y="5682843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1" name="Google Shape;421;p17"/>
          <p:cNvSpPr/>
          <p:nvPr/>
        </p:nvSpPr>
        <p:spPr>
          <a:xfrm>
            <a:off x="5278380" y="6020450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2" name="Google Shape;422;p17"/>
          <p:cNvSpPr/>
          <p:nvPr/>
        </p:nvSpPr>
        <p:spPr>
          <a:xfrm>
            <a:off x="5278380" y="6358059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3" name="Google Shape;423;p17"/>
          <p:cNvSpPr/>
          <p:nvPr/>
        </p:nvSpPr>
        <p:spPr>
          <a:xfrm>
            <a:off x="320057" y="3977065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317484" y="3098195"/>
            <a:ext cx="2870201" cy="1213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325121" y="2817707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605807" y="5705676"/>
            <a:ext cx="2283429" cy="170470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571844" y="5170426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428" name="Google Shape;428;p17"/>
          <p:cNvSpPr/>
          <p:nvPr/>
        </p:nvSpPr>
        <p:spPr>
          <a:xfrm>
            <a:off x="1332384" y="2249427"/>
            <a:ext cx="775693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Disk</a:t>
            </a:r>
            <a:endParaRPr sz="5120"/>
          </a:p>
        </p:txBody>
      </p:sp>
      <p:cxnSp>
        <p:nvCxnSpPr>
          <p:cNvPr id="429" name="Google Shape;429;p17"/>
          <p:cNvCxnSpPr/>
          <p:nvPr/>
        </p:nvCxnSpPr>
        <p:spPr>
          <a:xfrm flipH="1">
            <a:off x="2991328" y="3277096"/>
            <a:ext cx="2103280" cy="322912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 rot="10800000">
            <a:off x="2989010" y="5902426"/>
            <a:ext cx="2115849" cy="1319552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 rot="10800000">
            <a:off x="3251199" y="3576320"/>
            <a:ext cx="2059093" cy="325120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3142825" y="4009811"/>
            <a:ext cx="2167468" cy="2817708"/>
          </a:xfrm>
          <a:prstGeom prst="straightConnector1">
            <a:avLst/>
          </a:prstGeom>
          <a:noFill/>
          <a:ln w="50800" cap="flat" cmpd="sng">
            <a:solidFill>
              <a:srgbClr val="736C5D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3" name="Google Shape;433;p17"/>
          <p:cNvSpPr/>
          <p:nvPr/>
        </p:nvSpPr>
        <p:spPr>
          <a:xfrm>
            <a:off x="2600960" y="3901440"/>
            <a:ext cx="465985" cy="34465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2275840" y="6935893"/>
            <a:ext cx="465985" cy="344656"/>
          </a:xfrm>
          <a:prstGeom prst="rect">
            <a:avLst/>
          </a:prstGeom>
          <a:solidFill>
            <a:srgbClr val="9B6C34"/>
          </a:solidFill>
          <a:ln w="12700" cap="flat" cmpd="sng">
            <a:solidFill>
              <a:srgbClr val="9B6C3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35" name="Google Shape;435;p17"/>
          <p:cNvCxnSpPr/>
          <p:nvPr/>
        </p:nvCxnSpPr>
        <p:spPr>
          <a:xfrm flipH="1">
            <a:off x="2889235" y="7006920"/>
            <a:ext cx="2421056" cy="95753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6" name="Google Shape;436;p17"/>
          <p:cNvSpPr/>
          <p:nvPr/>
        </p:nvSpPr>
        <p:spPr>
          <a:xfrm>
            <a:off x="5300175" y="6678000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 b="1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16	1		rw-		1</a:t>
            </a:r>
            <a:endParaRPr sz="2418" b="1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1332384" y="8236373"/>
            <a:ext cx="5480612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What if access vpn 0xb?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body" idx="1"/>
          </p:nvPr>
        </p:nvSpPr>
        <p:spPr>
          <a:xfrm>
            <a:off x="541867" y="2167467"/>
            <a:ext cx="1202944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 and OS cooperate to translate addresses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First, hardware checks TLB for virtual address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if TLB hit, address translation is done;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TLB miss</a:t>
            </a:r>
            <a:r>
              <a:rPr lang="en-US" sz="3413"/>
              <a:t>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Hardware or OS walk page tables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If PTE designates page is present, then page in physical memory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541867" y="2167467"/>
            <a:ext cx="1202944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Hardware and OS cooperate to translate addresses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First, hardware checks TLB for virtual address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if TLB hit, address translation is done;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TLB miss</a:t>
            </a:r>
            <a:r>
              <a:rPr lang="en-US" sz="3413"/>
              <a:t>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Hardware or OS walk page tables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If PTE designates page is present, then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page fault </a:t>
            </a:r>
            <a:r>
              <a:rPr lang="en-US" sz="3413"/>
              <a:t>(i.e., </a:t>
            </a:r>
            <a:r>
              <a:rPr lang="en-US" sz="3413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3413"/>
              <a:t> bit is cleared)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Trap into OS (not handled by hardware)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OS selects victim page in memory to replace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560"/>
              <a:t>Write victim page out to disk if modified (add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2560"/>
              <a:t> bit to PTE)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OS reads referenced page from disk into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Page table is updated,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is set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Process continues execution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What should scheduler do?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Announcements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758614" y="2167467"/>
            <a:ext cx="11812693" cy="7044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dirty="0"/>
              <a:t>Assignment 3 will start around March 22 and will be due April 12th</a:t>
            </a:r>
            <a:endParaRPr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Quiz 2 grades soon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No Class on Monday,  Online class on Wednesday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216747" y="89249"/>
            <a:ext cx="12571307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Mechanism for </a:t>
            </a:r>
            <a:br>
              <a:rPr lang="en-US"/>
            </a:br>
            <a:r>
              <a:rPr lang="en-US"/>
              <a:t>Continuing a Process</a:t>
            </a:r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433494" y="2600961"/>
            <a:ext cx="11460481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Continuing a process after a page fault is tricky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Want page fault to be transparent to user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fault may have occurred in middle of instruction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When instruction is being fetched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When data is being loaded or stored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Requires hardware support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ts val="1800"/>
            </a:pPr>
            <a:r>
              <a:rPr lang="en-US" sz="2560">
                <a:solidFill>
                  <a:schemeClr val="folHlink"/>
                </a:solidFill>
              </a:rPr>
              <a:t>precise interrupts</a:t>
            </a:r>
            <a:r>
              <a:rPr lang="en-US" sz="2560"/>
              <a:t>: stop CPU pipeline such that instructions before faulting instruction have completed, and those after can be restarted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Complexity depends upon instruction set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Can faulting instruction be restarted from beginning?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Example: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move +(SP), R2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Must track side effects so hardware can undo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Policies</a:t>
            </a:r>
            <a:endParaRPr/>
          </a:p>
        </p:txBody>
      </p:sp>
      <p:sp>
        <p:nvSpPr>
          <p:cNvPr id="461" name="Google Shape;461;p21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462933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Goal: Minimize number of page faults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faults require milliseconds to handle (reading from disk)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Implication: Plenty of time for OS to make good decision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OS has two decisions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selection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b="1"/>
              <a:t>When </a:t>
            </a:r>
            <a:r>
              <a:rPr lang="en-US"/>
              <a:t>should a page (or pages) on disk be </a:t>
            </a:r>
            <a:r>
              <a:rPr lang="en-US" b="1"/>
              <a:t>brought into </a:t>
            </a:r>
            <a:r>
              <a:rPr lang="en-US"/>
              <a:t>memory?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replacement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b="1"/>
              <a:t>Which r</a:t>
            </a:r>
            <a:r>
              <a:rPr lang="en-US"/>
              <a:t>esident page (or pages) in memory should be </a:t>
            </a:r>
            <a:r>
              <a:rPr lang="en-US" b="1"/>
              <a:t>thrown out </a:t>
            </a:r>
            <a:r>
              <a:rPr lang="en-US"/>
              <a:t>to disk?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Average Memory Access Time (AMAT)</a:t>
            </a:r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462933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Hit% = portion of accesses that go straight to RAM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Miss% = portion of accesses that go to disk first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Tm = time for memory access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Td = time for disk access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AMAT = (Hit% * Tm) + (Miss% * Td)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predicts future accesses (</a:t>
            </a:r>
            <a:r>
              <a:rPr lang="en-US" sz="2844">
                <a:solidFill>
                  <a:schemeClr val="folHlink"/>
                </a:solidFill>
              </a:rPr>
              <a:t>oracle</a:t>
            </a:r>
            <a:r>
              <a:rPr lang="en-US" sz="2844"/>
              <a:t>) and brings pages into memory early</a:t>
            </a:r>
            <a:endParaRPr sz="2560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solidFill>
                  <a:srgbClr val="921F07"/>
                </a:solidFill>
              </a:rPr>
              <a:t>Problems?</a:t>
            </a:r>
            <a:endParaRPr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predicts future accesses (</a:t>
            </a:r>
            <a:r>
              <a:rPr lang="en-US" sz="2844">
                <a:solidFill>
                  <a:schemeClr val="folHlink"/>
                </a:solidFill>
              </a:rPr>
              <a:t>oracle</a:t>
            </a:r>
            <a:r>
              <a:rPr lang="en-US" sz="2844"/>
              <a:t>) and brings pages into memory early</a:t>
            </a:r>
            <a:endParaRPr sz="2560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solidFill>
                  <a:srgbClr val="921F07"/>
                </a:solidFill>
              </a:rPr>
              <a:t>Problems?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Hints: Combine above with user-supplied hints about page references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User specifies: may need page in future, don’t need this page anymore, or sequential access pattern, 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Example: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madvise()</a:t>
            </a:r>
            <a:r>
              <a:rPr lang="en-US" sz="2844"/>
              <a:t> in Unix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Replacement</a:t>
            </a:r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body" idx="1"/>
          </p:nvPr>
        </p:nvSpPr>
        <p:spPr>
          <a:xfrm>
            <a:off x="433493" y="2059093"/>
            <a:ext cx="12354560" cy="7477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Which page in main memory should selected as victim?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Write out victim page to disk if modified (dirty bit set)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If victim page is not modified (clean), just discard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OPT: Replace page not used for longest time in future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Advantages: Guaranteed to minimize number of page faults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Disadvantages: Requires that OS predict the future; </a:t>
            </a:r>
            <a:r>
              <a:rPr lang="en-US" sz="2560"/>
              <a:t>Not practical, but good for comparison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 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00" name="Google Shape;500;p27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04" name="Google Shape;504;p27"/>
          <p:cNvSpPr txBox="1"/>
          <p:nvPr/>
        </p:nvSpPr>
        <p:spPr>
          <a:xfrm>
            <a:off x="6737308" y="3350927"/>
            <a:ext cx="1625402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5120"/>
          </a:p>
        </p:txBody>
      </p:sp>
      <p:sp>
        <p:nvSpPr>
          <p:cNvPr id="505" name="Google Shape;505;p27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</a:t>
            </a:r>
            <a:r>
              <a:rPr lang="en-US" sz="3982" b="1">
                <a:solidFill>
                  <a:srgbClr val="00B050"/>
                </a:solidFill>
              </a:rPr>
              <a:t>1,2,3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1,2</a:t>
            </a:r>
            <a:r>
              <a:rPr lang="en-US" sz="3982" b="1"/>
              <a:t>,</a:t>
            </a:r>
            <a:r>
              <a:rPr lang="en-US" sz="3982"/>
              <a:t>4,1,4,2,3, 2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14" name="Google Shape;514;p28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15" name="Google Shape;515;p28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16" name="Google Shape;516;p28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17" name="Google Shape;517;p28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21" name="Google Shape;521;p28"/>
          <p:cNvSpPr txBox="1"/>
          <p:nvPr/>
        </p:nvSpPr>
        <p:spPr>
          <a:xfrm>
            <a:off x="6737308" y="3350927"/>
            <a:ext cx="4100026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5120"/>
          </a:p>
        </p:txBody>
      </p:sp>
      <p:sp>
        <p:nvSpPr>
          <p:cNvPr id="522" name="Google Shape;522;p28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29" name="Google Shape;529;p29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</a:t>
            </a:r>
            <a:r>
              <a:rPr lang="en-US" sz="3982" b="1">
                <a:solidFill>
                  <a:srgbClr val="00B050"/>
                </a:solidFill>
              </a:rPr>
              <a:t>1,2</a:t>
            </a:r>
            <a:r>
              <a:rPr lang="en-US" sz="3982" b="1"/>
              <a:t>,</a:t>
            </a:r>
            <a:r>
              <a:rPr lang="en-US" sz="3982"/>
              <a:t>4,1,4,2,3, 2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31" name="Google Shape;531;p29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32" name="Google Shape;532;p29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33" name="Google Shape;533;p29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34" name="Google Shape;534;p29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38" name="Google Shape;538;p29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5120"/>
          </a:p>
        </p:txBody>
      </p:sp>
      <p:sp>
        <p:nvSpPr>
          <p:cNvPr id="539" name="Google Shape;539;p29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40" name="Google Shape;540;p29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41" name="Google Shape;541;p29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42" name="Google Shape;542;p29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43" name="Google Shape;543;p29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44" name="Google Shape;544;p29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45" name="Google Shape;545;p29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46" name="Google Shape;546;p29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547" name="Google Shape;547;p29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Announcements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1153F-53D8-F96A-E6FF-2BCCF643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90" y="2044040"/>
            <a:ext cx="8596443" cy="74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9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54" name="Google Shape;554;p30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</a:t>
            </a:r>
            <a:r>
              <a:rPr lang="en-US" sz="3982" b="1">
                <a:solidFill>
                  <a:srgbClr val="00B050"/>
                </a:solidFill>
              </a:rPr>
              <a:t>4,1</a:t>
            </a:r>
            <a:r>
              <a:rPr lang="en-US" sz="3982"/>
              <a:t>,4,2,3, 2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56" name="Google Shape;556;p30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57" name="Google Shape;557;p30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58" name="Google Shape;558;p30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59" name="Google Shape;559;p30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63" name="Google Shape;563;p30"/>
          <p:cNvSpPr txBox="1"/>
          <p:nvPr/>
        </p:nvSpPr>
        <p:spPr>
          <a:xfrm>
            <a:off x="6737308" y="3350927"/>
            <a:ext cx="3883280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564" name="Google Shape;564;p30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65" name="Google Shape;565;p30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66" name="Google Shape;566;p30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67" name="Google Shape;567;p30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68" name="Google Shape;568;p30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69" name="Google Shape;569;p30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0" name="Google Shape;570;p30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71" name="Google Shape;571;p30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572" name="Google Shape;572;p30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73" name="Google Shape;573;p30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4" name="Google Shape;574;p30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575" name="Google Shape;575;p30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576" name="Google Shape;576;p30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77" name="Google Shape;577;p30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8" name="Google Shape;578;p30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579" name="Google Shape;579;p30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80" name="Google Shape;580;p30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87" name="Google Shape;587;p31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</a:t>
            </a:r>
            <a:r>
              <a:rPr lang="en-US" sz="3982" b="1">
                <a:solidFill>
                  <a:srgbClr val="00B050"/>
                </a:solidFill>
              </a:rPr>
              <a:t>4,2,</a:t>
            </a:r>
            <a:r>
              <a:rPr lang="en-US" sz="3982"/>
              <a:t>3, 2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89" name="Google Shape;589;p31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90" name="Google Shape;590;p31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91" name="Google Shape;591;p31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92" name="Google Shape;592;p31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96" name="Google Shape;596;p31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597" name="Google Shape;597;p31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98" name="Google Shape;598;p31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99" name="Google Shape;599;p31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0" name="Google Shape;600;p31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01" name="Google Shape;601;p31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02" name="Google Shape;602;p31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3" name="Google Shape;603;p31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04" name="Google Shape;604;p31"/>
          <p:cNvSpPr txBox="1"/>
          <p:nvPr/>
        </p:nvSpPr>
        <p:spPr>
          <a:xfrm>
            <a:off x="2381953" y="7017088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5120"/>
          </a:p>
        </p:txBody>
      </p:sp>
      <p:sp>
        <p:nvSpPr>
          <p:cNvPr id="605" name="Google Shape;605;p31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606" name="Google Shape;606;p31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07" name="Google Shape;607;p31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8" name="Google Shape;608;p31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09" name="Google Shape;609;p31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610" name="Google Shape;610;p31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1" name="Google Shape;611;p31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2" name="Google Shape;612;p31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13" name="Google Shape;613;p31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4" name="Google Shape;614;p31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5" name="Google Shape;615;p31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16" name="Google Shape;616;p31"/>
          <p:cNvSpPr txBox="1"/>
          <p:nvPr/>
        </p:nvSpPr>
        <p:spPr>
          <a:xfrm>
            <a:off x="2381953" y="7650460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17" name="Google Shape;617;p31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8" name="Google Shape;618;p31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9" name="Google Shape;619;p31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20" name="Google Shape;620;p31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21" name="Google Shape;621;p31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,4,2,</a:t>
            </a:r>
            <a:r>
              <a:rPr lang="en-US" sz="3982" b="1">
                <a:solidFill>
                  <a:srgbClr val="00B050"/>
                </a:solidFill>
              </a:rPr>
              <a:t>3, 2</a:t>
            </a: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30" name="Google Shape;630;p32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31" name="Google Shape;631;p32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32" name="Google Shape;632;p32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633" name="Google Shape;633;p32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637" name="Google Shape;637;p32"/>
          <p:cNvSpPr txBox="1"/>
          <p:nvPr/>
        </p:nvSpPr>
        <p:spPr>
          <a:xfrm>
            <a:off x="6737308" y="3350927"/>
            <a:ext cx="2407497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  AMAT? 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 5</a:t>
            </a:r>
            <a:endParaRPr sz="5120"/>
          </a:p>
        </p:txBody>
      </p:sp>
      <p:sp>
        <p:nvSpPr>
          <p:cNvPr id="638" name="Google Shape;638;p32"/>
          <p:cNvSpPr txBox="1"/>
          <p:nvPr/>
        </p:nvSpPr>
        <p:spPr>
          <a:xfrm>
            <a:off x="6737307" y="4252276"/>
            <a:ext cx="5024373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misses, 4 compulsory misses </a:t>
            </a:r>
            <a:endParaRPr sz="5120"/>
          </a:p>
        </p:txBody>
      </p:sp>
      <p:sp>
        <p:nvSpPr>
          <p:cNvPr id="639" name="Google Shape;639;p32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40" name="Google Shape;640;p32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1" name="Google Shape;641;p32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42" name="Google Shape;642;p32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43" name="Google Shape;643;p32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4" name="Google Shape;644;p32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45" name="Google Shape;645;p32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46" name="Google Shape;646;p32"/>
          <p:cNvSpPr txBox="1"/>
          <p:nvPr/>
        </p:nvSpPr>
        <p:spPr>
          <a:xfrm>
            <a:off x="2381953" y="7017088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5120"/>
          </a:p>
        </p:txBody>
      </p:sp>
      <p:sp>
        <p:nvSpPr>
          <p:cNvPr id="647" name="Google Shape;647;p32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648" name="Google Shape;648;p32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9" name="Google Shape;649;p32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0" name="Google Shape;650;p32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1" name="Google Shape;651;p32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652" name="Google Shape;652;p32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53" name="Google Shape;653;p32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4" name="Google Shape;654;p32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5" name="Google Shape;655;p32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56" name="Google Shape;656;p32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7" name="Google Shape;657;p32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8" name="Google Shape;658;p32"/>
          <p:cNvSpPr txBox="1"/>
          <p:nvPr/>
        </p:nvSpPr>
        <p:spPr>
          <a:xfrm>
            <a:off x="2381953" y="7650460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59" name="Google Shape;659;p32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60" name="Google Shape;660;p32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1" name="Google Shape;661;p32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62" name="Google Shape;662;p32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3" name="Google Shape;663;p32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64" name="Google Shape;664;p32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65" name="Google Shape;665;p32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66" name="Google Shape;666;p32"/>
          <p:cNvSpPr txBox="1"/>
          <p:nvPr/>
        </p:nvSpPr>
        <p:spPr>
          <a:xfrm>
            <a:off x="415725" y="84395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 1</a:t>
            </a:r>
            <a:endParaRPr sz="5120"/>
          </a:p>
        </p:txBody>
      </p:sp>
      <p:sp>
        <p:nvSpPr>
          <p:cNvPr id="667" name="Google Shape;667;p32"/>
          <p:cNvSpPr/>
          <p:nvPr/>
        </p:nvSpPr>
        <p:spPr>
          <a:xfrm>
            <a:off x="3811129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8" name="Google Shape;668;p32"/>
          <p:cNvSpPr/>
          <p:nvPr/>
        </p:nvSpPr>
        <p:spPr>
          <a:xfrm>
            <a:off x="4352995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69" name="Google Shape;669;p32"/>
          <p:cNvSpPr/>
          <p:nvPr/>
        </p:nvSpPr>
        <p:spPr>
          <a:xfrm>
            <a:off x="4894862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70" name="Google Shape;670;p32"/>
          <p:cNvSpPr txBox="1"/>
          <p:nvPr/>
        </p:nvSpPr>
        <p:spPr>
          <a:xfrm>
            <a:off x="2270100" y="9076181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71" name="Google Shape;671;p32"/>
          <p:cNvSpPr/>
          <p:nvPr/>
        </p:nvSpPr>
        <p:spPr>
          <a:xfrm>
            <a:off x="6230434" y="6674506"/>
            <a:ext cx="6502400" cy="275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512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5120"/>
          </a:p>
        </p:txBody>
      </p:sp>
      <p:sp>
        <p:nvSpPr>
          <p:cNvPr id="672" name="Google Shape;672;p32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1"/>
          </p:nvPr>
        </p:nvSpPr>
        <p:spPr>
          <a:xfrm>
            <a:off x="433493" y="2059093"/>
            <a:ext cx="12354560" cy="7477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FIFO: Replace page that has been in memory the longest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First referenced long time ago, done with it now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Advantages: </a:t>
            </a:r>
            <a:r>
              <a:rPr lang="en-US" sz="2560"/>
              <a:t>Fair: All pages receive equal residency; Easy to implement (circular buffer)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Disadvantage: Some pages may always be needed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685" name="Google Shape;685;p34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</a:t>
            </a:r>
            <a:r>
              <a:rPr lang="en-US" sz="3982" b="1">
                <a:solidFill>
                  <a:srgbClr val="00B050"/>
                </a:solidFill>
              </a:rPr>
              <a:t>1,2,3</a:t>
            </a:r>
            <a:r>
              <a:rPr lang="en-US" sz="3982"/>
              <a:t>,1,2,4,1,4,2,3,2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87" name="Google Shape;687;p34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88" name="Google Shape;688;p34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89" name="Google Shape;689;p34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690" name="Google Shape;690;p34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694" name="Google Shape;694;p34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695" name="Google Shape;695;p34"/>
          <p:cNvSpPr txBox="1"/>
          <p:nvPr/>
        </p:nvSpPr>
        <p:spPr>
          <a:xfrm>
            <a:off x="6737308" y="3350927"/>
            <a:ext cx="3124666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3</a:t>
            </a:r>
            <a:endParaRPr sz="51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</a:t>
            </a:r>
            <a:r>
              <a:rPr lang="en-US" sz="3982" b="1">
                <a:solidFill>
                  <a:srgbClr val="00B050"/>
                </a:solidFill>
              </a:rPr>
              <a:t>1,2,4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1,4,2,3,2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04" name="Google Shape;704;p35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05" name="Google Shape;705;p35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06" name="Google Shape;706;p35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07" name="Google Shape;707;p35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11" name="Google Shape;711;p35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12" name="Google Shape;712;p35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13" name="Google Shape;713;p35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714" name="Google Shape;714;p35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15" name="Google Shape;715;p35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16" name="Google Shape;716;p35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17" name="Google Shape;717;p35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18" name="Google Shape;718;p35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19" name="Google Shape;719;p35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20" name="Google Shape;720;p35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21" name="Google Shape;721;p35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22" name="Google Shape;722;p35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23" name="Google Shape;723;p35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24" name="Google Shape;724;p35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31" name="Google Shape;731;p36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>
                <a:solidFill>
                  <a:srgbClr val="00B050"/>
                </a:solidFill>
              </a:rPr>
              <a:t>1,4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2,3,2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33" name="Google Shape;733;p36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34" name="Google Shape;734;p36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35" name="Google Shape;735;p36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36" name="Google Shape;736;p36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40" name="Google Shape;740;p36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41" name="Google Shape;741;p36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42" name="Google Shape;742;p36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5</a:t>
            </a:r>
            <a:endParaRPr sz="5120"/>
          </a:p>
        </p:txBody>
      </p:sp>
      <p:sp>
        <p:nvSpPr>
          <p:cNvPr id="743" name="Google Shape;743;p36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44" name="Google Shape;744;p36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45" name="Google Shape;745;p36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46" name="Google Shape;746;p36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47" name="Google Shape;747;p36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48" name="Google Shape;748;p36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49" name="Google Shape;749;p36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50" name="Google Shape;750;p36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51" name="Google Shape;751;p36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2" name="Google Shape;752;p36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3" name="Google Shape;753;p36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754" name="Google Shape;754;p36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5" name="Google Shape;755;p36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6" name="Google Shape;756;p36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57" name="Google Shape;757;p36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8" name="Google Shape;758;p36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9" name="Google Shape;759;p36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60" name="Google Shape;760;p36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761" name="Google Shape;761;p36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</a:t>
            </a:r>
            <a:r>
              <a:rPr lang="en-US" sz="3982" b="1">
                <a:solidFill>
                  <a:srgbClr val="00B050"/>
                </a:solidFill>
              </a:rPr>
              <a:t>2,3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70" name="Google Shape;770;p37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71" name="Google Shape;771;p37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72" name="Google Shape;772;p37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73" name="Google Shape;773;p37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77" name="Google Shape;777;p37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78" name="Google Shape;778;p37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79" name="Google Shape;779;p37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5120"/>
          </a:p>
        </p:txBody>
      </p:sp>
      <p:sp>
        <p:nvSpPr>
          <p:cNvPr id="780" name="Google Shape;780;p37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81" name="Google Shape;781;p37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2" name="Google Shape;782;p37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3" name="Google Shape;783;p37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84" name="Google Shape;784;p37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5" name="Google Shape;785;p37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6" name="Google Shape;786;p37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87" name="Google Shape;787;p37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8" name="Google Shape;788;p37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9" name="Google Shape;789;p37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0" name="Google Shape;790;p37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791" name="Google Shape;791;p37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92" name="Google Shape;792;p37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3" name="Google Shape;793;p37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4" name="Google Shape;794;p37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95" name="Google Shape;795;p37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6" name="Google Shape;796;p37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7" name="Google Shape;797;p37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8" name="Google Shape;798;p37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9" name="Google Shape;799;p37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00" name="Google Shape;800;p37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01" name="Google Shape;801;p37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02" name="Google Shape;802;p37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03" name="Google Shape;803;p37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04" name="Google Shape;804;p37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05" name="Google Shape;805;p37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806" name="Google Shape;806;p37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</a:t>
            </a:r>
            <a:r>
              <a:rPr lang="en-US" sz="3982" b="1">
                <a:solidFill>
                  <a:srgbClr val="00B050"/>
                </a:solidFill>
              </a:rPr>
              <a:t>2</a:t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15" name="Google Shape;815;p38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16" name="Google Shape;816;p38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17" name="Google Shape;817;p38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818" name="Google Shape;818;p38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822" name="Google Shape;822;p38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823" name="Google Shape;823;p38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824" name="Google Shape;824;p38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5120"/>
          </a:p>
        </p:txBody>
      </p:sp>
      <p:sp>
        <p:nvSpPr>
          <p:cNvPr id="825" name="Google Shape;825;p38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26" name="Google Shape;826;p38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27" name="Google Shape;827;p38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28" name="Google Shape;828;p38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29" name="Google Shape;829;p38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30" name="Google Shape;830;p38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1" name="Google Shape;831;p38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832" name="Google Shape;832;p38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33" name="Google Shape;833;p38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4" name="Google Shape;834;p38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35" name="Google Shape;835;p38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836" name="Google Shape;836;p38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7" name="Google Shape;837;p38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38" name="Google Shape;838;p38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39" name="Google Shape;839;p38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40" name="Google Shape;840;p38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41" name="Google Shape;841;p38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2" name="Google Shape;842;p38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43" name="Google Shape;843;p38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4" name="Google Shape;844;p38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45" name="Google Shape;845;p38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46" name="Google Shape;846;p38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7" name="Google Shape;847;p38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48" name="Google Shape;848;p38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49" name="Google Shape;849;p38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50" name="Google Shape;850;p38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851" name="Google Shape;851;p38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  <p:sp>
        <p:nvSpPr>
          <p:cNvPr id="852" name="Google Shape;852;p38"/>
          <p:cNvSpPr/>
          <p:nvPr/>
        </p:nvSpPr>
        <p:spPr>
          <a:xfrm>
            <a:off x="3811129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53" name="Google Shape;853;p38"/>
          <p:cNvSpPr/>
          <p:nvPr/>
        </p:nvSpPr>
        <p:spPr>
          <a:xfrm>
            <a:off x="4352995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54" name="Google Shape;854;p38"/>
          <p:cNvSpPr/>
          <p:nvPr/>
        </p:nvSpPr>
        <p:spPr>
          <a:xfrm>
            <a:off x="4894862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55" name="Google Shape;855;p38"/>
          <p:cNvSpPr txBox="1"/>
          <p:nvPr/>
        </p:nvSpPr>
        <p:spPr>
          <a:xfrm>
            <a:off x="788454" y="915381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,4,2,3,2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64" name="Google Shape;864;p39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65" name="Google Shape;865;p39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66" name="Google Shape;866;p39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867" name="Google Shape;867;p39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871" name="Google Shape;871;p39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872" name="Google Shape;872;p39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873" name="Google Shape;873;p39"/>
          <p:cNvSpPr txBox="1"/>
          <p:nvPr/>
        </p:nvSpPr>
        <p:spPr>
          <a:xfrm>
            <a:off x="6737306" y="4268682"/>
            <a:ext cx="605074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7 total misses, 4 compulsory misses </a:t>
            </a:r>
            <a:endParaRPr sz="5120"/>
          </a:p>
        </p:txBody>
      </p:sp>
      <p:sp>
        <p:nvSpPr>
          <p:cNvPr id="874" name="Google Shape;874;p39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75" name="Google Shape;875;p39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76" name="Google Shape;876;p39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77" name="Google Shape;877;p39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78" name="Google Shape;878;p39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79" name="Google Shape;879;p39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0" name="Google Shape;880;p39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881" name="Google Shape;881;p39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82" name="Google Shape;882;p39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3" name="Google Shape;883;p39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84" name="Google Shape;884;p39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885" name="Google Shape;885;p39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6" name="Google Shape;886;p39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87" name="Google Shape;887;p39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88" name="Google Shape;888;p39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9" name="Google Shape;889;p39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90" name="Google Shape;890;p39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1" name="Google Shape;891;p39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92" name="Google Shape;892;p39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3" name="Google Shape;893;p39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94" name="Google Shape;894;p39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95" name="Google Shape;895;p39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6" name="Google Shape;896;p39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97" name="Google Shape;897;p39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98" name="Google Shape;898;p39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99" name="Google Shape;899;p39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00" name="Google Shape;900;p39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  <p:sp>
        <p:nvSpPr>
          <p:cNvPr id="901" name="Google Shape;901;p39"/>
          <p:cNvSpPr/>
          <p:nvPr/>
        </p:nvSpPr>
        <p:spPr>
          <a:xfrm>
            <a:off x="3811129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02" name="Google Shape;902;p39"/>
          <p:cNvSpPr/>
          <p:nvPr/>
        </p:nvSpPr>
        <p:spPr>
          <a:xfrm>
            <a:off x="4352995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03" name="Google Shape;903;p39"/>
          <p:cNvSpPr/>
          <p:nvPr/>
        </p:nvSpPr>
        <p:spPr>
          <a:xfrm>
            <a:off x="4894862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04" name="Google Shape;904;p39"/>
          <p:cNvSpPr txBox="1"/>
          <p:nvPr/>
        </p:nvSpPr>
        <p:spPr>
          <a:xfrm>
            <a:off x="788454" y="915381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05" name="Google Shape;905;p39"/>
          <p:cNvSpPr/>
          <p:nvPr/>
        </p:nvSpPr>
        <p:spPr>
          <a:xfrm>
            <a:off x="6116095" y="5747383"/>
            <a:ext cx="6502400" cy="275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512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Motivation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650240" y="2600960"/>
            <a:ext cx="12029440" cy="6827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OS goal: Support processes when not enough physical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Single process with very large address space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Multiple processes with combined address spaces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User code should be independent of amount of physical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Correctness, if not performance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Virtual memory: OS provides illusion of more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Why does this work?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Relies on key properties of user processes (workload) and machine architecture (hardware)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LRU Example – Replace Least Recently Used</a:t>
            </a:r>
            <a:endParaRPr/>
          </a:p>
        </p:txBody>
      </p:sp>
      <p:sp>
        <p:nvSpPr>
          <p:cNvPr id="912" name="Google Shape;912;p40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1,2,3,1,2,4,1,4,2,3,2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14" name="Google Shape;914;p40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15" name="Google Shape;915;p40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16" name="Google Shape;916;p40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917" name="Google Shape;917;p40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921" name="Google Shape;921;p40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922" name="Google Shape;922;p40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923" name="Google Shape;923;p40"/>
          <p:cNvSpPr txBox="1"/>
          <p:nvPr/>
        </p:nvSpPr>
        <p:spPr>
          <a:xfrm>
            <a:off x="6737308" y="3350927"/>
            <a:ext cx="1625402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5120"/>
          </a:p>
        </p:txBody>
      </p:sp>
      <p:sp>
        <p:nvSpPr>
          <p:cNvPr id="924" name="Google Shape;924;p40"/>
          <p:cNvSpPr txBox="1"/>
          <p:nvPr/>
        </p:nvSpPr>
        <p:spPr>
          <a:xfrm>
            <a:off x="8521001" y="3234865"/>
            <a:ext cx="3560269" cy="10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total misses </a:t>
            </a:r>
            <a:endParaRPr sz="5120"/>
          </a:p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 compulsory misses </a:t>
            </a:r>
            <a:endParaRPr sz="5120"/>
          </a:p>
        </p:txBody>
      </p:sp>
      <p:sp>
        <p:nvSpPr>
          <p:cNvPr id="925" name="Google Shape;925;p40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26" name="Google Shape;926;p40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27" name="Google Shape;927;p40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28" name="Google Shape;928;p40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29" name="Google Shape;929;p40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0" name="Google Shape;930;p40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31" name="Google Shape;931;p40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Replace:3</a:t>
            </a:r>
            <a:endParaRPr sz="5120"/>
          </a:p>
        </p:txBody>
      </p:sp>
      <p:sp>
        <p:nvSpPr>
          <p:cNvPr id="932" name="Google Shape;932;p40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3" name="Google Shape;933;p40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4" name="Google Shape;934;p40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35" name="Google Shape;935;p40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6" name="Google Shape;936;p40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7" name="Google Shape;937;p40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38" name="Google Shape;938;p40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9" name="Google Shape;939;p40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0" name="Google Shape;940;p40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1" name="Google Shape;941;p40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42" name="Google Shape;942;p40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3" name="Google Shape;943;p40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4" name="Google Shape;944;p40"/>
          <p:cNvSpPr txBox="1"/>
          <p:nvPr/>
        </p:nvSpPr>
        <p:spPr>
          <a:xfrm>
            <a:off x="698225" y="8344746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Replace:1</a:t>
            </a:r>
            <a:endParaRPr sz="5120"/>
          </a:p>
        </p:txBody>
      </p:sp>
      <p:sp>
        <p:nvSpPr>
          <p:cNvPr id="945" name="Google Shape;945;p40"/>
          <p:cNvSpPr/>
          <p:nvPr/>
        </p:nvSpPr>
        <p:spPr>
          <a:xfrm>
            <a:off x="3811129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6" name="Google Shape;946;p40"/>
          <p:cNvSpPr/>
          <p:nvPr/>
        </p:nvSpPr>
        <p:spPr>
          <a:xfrm>
            <a:off x="4352995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7" name="Google Shape;947;p40"/>
          <p:cNvSpPr/>
          <p:nvPr/>
        </p:nvSpPr>
        <p:spPr>
          <a:xfrm>
            <a:off x="4894862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48" name="Google Shape;948;p40"/>
          <p:cNvSpPr txBox="1"/>
          <p:nvPr/>
        </p:nvSpPr>
        <p:spPr>
          <a:xfrm>
            <a:off x="346516" y="7039508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949" name="Google Shape;949;p40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50" name="Google Shape;950;p40"/>
          <p:cNvSpPr txBox="1"/>
          <p:nvPr/>
        </p:nvSpPr>
        <p:spPr>
          <a:xfrm>
            <a:off x="502039" y="641993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951" name="Google Shape;951;p40"/>
          <p:cNvSpPr txBox="1"/>
          <p:nvPr/>
        </p:nvSpPr>
        <p:spPr>
          <a:xfrm>
            <a:off x="346516" y="773150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2</a:t>
            </a:r>
            <a:endParaRPr sz="5120"/>
          </a:p>
        </p:txBody>
      </p:sp>
      <p:sp>
        <p:nvSpPr>
          <p:cNvPr id="952" name="Google Shape;952;p40"/>
          <p:cNvSpPr txBox="1"/>
          <p:nvPr/>
        </p:nvSpPr>
        <p:spPr>
          <a:xfrm>
            <a:off x="726495" y="9062300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	   Hit: 2</a:t>
            </a:r>
            <a:endParaRPr sz="5120"/>
          </a:p>
        </p:txBody>
      </p:sp>
      <p:sp>
        <p:nvSpPr>
          <p:cNvPr id="953" name="Google Shape;953;p40"/>
          <p:cNvSpPr/>
          <p:nvPr/>
        </p:nvSpPr>
        <p:spPr>
          <a:xfrm>
            <a:off x="3839398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54" name="Google Shape;954;p40"/>
          <p:cNvSpPr/>
          <p:nvPr/>
        </p:nvSpPr>
        <p:spPr>
          <a:xfrm>
            <a:off x="4381265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55" name="Google Shape;955;p40"/>
          <p:cNvSpPr/>
          <p:nvPr/>
        </p:nvSpPr>
        <p:spPr>
          <a:xfrm>
            <a:off x="4923132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Replacement Comparison</a:t>
            </a:r>
            <a:endParaRPr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433494" y="2492587"/>
            <a:ext cx="11460481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Add more physical memory, what happens to performance?</a:t>
            </a:r>
            <a:endParaRPr/>
          </a:p>
          <a:p>
            <a:pPr marL="616329" lvl="1" indent="-314938">
              <a:spcAft>
                <a:spcPts val="0"/>
              </a:spcAft>
              <a:buSzPts val="2400"/>
            </a:pPr>
            <a:r>
              <a:rPr lang="en-US" sz="3413"/>
              <a:t>LRU, OPT: Add more memory, guaranteed to have fewer (or same number of) page faults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sz="3413"/>
              <a:t>Smaller memory sizes are guaranteed to contain a subset of larger memory sizes</a:t>
            </a:r>
            <a:endParaRPr/>
          </a:p>
          <a:p>
            <a:pPr marL="917721" lvl="2" indent="-301391">
              <a:spcAft>
                <a:spcPts val="0"/>
              </a:spcAft>
              <a:buClr>
                <a:srgbClr val="333333"/>
              </a:buClr>
              <a:buSzPts val="2400"/>
            </a:pPr>
            <a:r>
              <a:rPr lang="en-US" sz="3413">
                <a:solidFill>
                  <a:srgbClr val="333333"/>
                </a:solidFill>
              </a:rPr>
              <a:t>Stack property: smaller cache always subset of bigger</a:t>
            </a:r>
            <a:endParaRPr/>
          </a:p>
          <a:p>
            <a:pPr marL="917721" lvl="2" indent="-84646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>
              <a:solidFill>
                <a:srgbClr val="333333"/>
              </a:solidFill>
            </a:endParaRPr>
          </a:p>
          <a:p>
            <a:pPr marL="616329" lvl="1" indent="-314938">
              <a:spcAft>
                <a:spcPts val="0"/>
              </a:spcAft>
              <a:buSzPts val="2400"/>
            </a:pPr>
            <a:r>
              <a:rPr lang="en-US" sz="3413"/>
              <a:t>FIFO: Add more memory, usually have fewer page faults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sz="3413"/>
              <a:t>Belady’s anomaly: May actually have </a:t>
            </a:r>
            <a:r>
              <a:rPr lang="en-US" sz="3413">
                <a:solidFill>
                  <a:schemeClr val="hlink"/>
                </a:solidFill>
              </a:rPr>
              <a:t>more</a:t>
            </a:r>
            <a:r>
              <a:rPr lang="en-US" sz="3413"/>
              <a:t> page faults!</a:t>
            </a:r>
            <a:endParaRPr/>
          </a:p>
          <a:p>
            <a:pPr marL="616329" lvl="1" indent="-165925">
              <a:spcAft>
                <a:spcPts val="0"/>
              </a:spcAft>
              <a:buSzPts val="1650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6542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752097" y="2384213"/>
            <a:ext cx="11385717" cy="27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access stream: </a:t>
            </a:r>
            <a:r>
              <a:rPr lang="en-US" sz="3413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1, 2, 3, 4, 1, 2, 5, 1, 2, 3, 4, 5 </a:t>
            </a:r>
            <a:endParaRPr sz="3413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endParaRPr sz="3413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physical memory size: 3 pages vs. 4 pages</a:t>
            </a:r>
            <a:endParaRPr sz="5120"/>
          </a:p>
          <a:p>
            <a:pPr algn="l" rtl="0"/>
            <a:endParaRPr sz="3413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How many misses with FIFO?</a:t>
            </a:r>
            <a:endParaRPr sz="5120"/>
          </a:p>
        </p:txBody>
      </p:sp>
      <p:sp>
        <p:nvSpPr>
          <p:cNvPr id="968" name="Google Shape;968;p42"/>
          <p:cNvSpPr/>
          <p:nvPr/>
        </p:nvSpPr>
        <p:spPr>
          <a:xfrm>
            <a:off x="2709333" y="5850213"/>
            <a:ext cx="6502400" cy="118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4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 pages: 9 misses</a:t>
            </a:r>
            <a:endParaRPr sz="5120"/>
          </a:p>
          <a:p>
            <a:pPr algn="l" rtl="0"/>
            <a:r>
              <a:rPr lang="en-US" sz="34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 pages: 10 misses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325120" y="89249"/>
            <a:ext cx="12354560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Problems with </a:t>
            </a:r>
            <a:br>
              <a:rPr lang="en-US"/>
            </a:br>
            <a:r>
              <a:rPr lang="en-US"/>
              <a:t>LRU-based Replacement</a:t>
            </a:r>
            <a:endParaRPr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35456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LRU does not consider frequency of accesses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Is a page accessed </a:t>
            </a:r>
            <a:r>
              <a:rPr lang="en-US" sz="2844" b="1"/>
              <a:t>once</a:t>
            </a:r>
            <a:r>
              <a:rPr lang="en-US" sz="2844"/>
              <a:t> in the past equal to one accessed </a:t>
            </a:r>
            <a:r>
              <a:rPr lang="en-US" sz="2844" b="1"/>
              <a:t>N</a:t>
            </a:r>
            <a:r>
              <a:rPr lang="en-US" sz="2844"/>
              <a:t> times?</a:t>
            </a:r>
            <a:endParaRPr/>
          </a:p>
          <a:p>
            <a:pPr marL="616329" lvl="1" indent="-314938">
              <a:spcAft>
                <a:spcPts val="0"/>
              </a:spcAft>
              <a:buSzPts val="2200"/>
            </a:pPr>
            <a:r>
              <a:rPr lang="en-US" sz="3129"/>
              <a:t>Common workload problem: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Scan (sequential read, never used again) one large data region flushes memory </a:t>
            </a:r>
            <a:endParaRPr/>
          </a:p>
          <a:p>
            <a:pPr marL="0" indent="0"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Solution: Track frequency of accesses to page</a:t>
            </a:r>
            <a:endParaRPr/>
          </a:p>
          <a:p>
            <a:pPr marL="0" indent="0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Pure LFU (Least-frequently-used) replacement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Problem: LFU can never forget pages from the far past</a:t>
            </a:r>
            <a:endParaRPr/>
          </a:p>
          <a:p>
            <a:pPr marL="0" indent="0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Examples of other more sophisticated algorithms:</a:t>
            </a:r>
            <a:endParaRPr/>
          </a:p>
          <a:p>
            <a:pPr marL="907612" lvl="1" indent="-487672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LRU-K and 2Q: Combines recency and frequency attributes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Expensive to implement, LRU-2 used in databases</a:t>
            </a:r>
            <a:endParaRPr/>
          </a:p>
          <a:p>
            <a:pPr marL="917721" lvl="2" indent="-138832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Implementing LRU</a:t>
            </a:r>
            <a:endParaRPr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541867" y="2384213"/>
            <a:ext cx="12029440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Software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maintains ordered list of physical pages by reference time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Move page to front of list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need victim: Pick page at back of list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Trade-off: Slow on memory reference, fast on replacement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Associate timestamp register with each page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Store system clock in register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need victim: Scan through registers to find oldest clock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Trade-off: Fast on memory reference, slow on replacement (especially as size of memory grows)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In practice, do not implement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LRU is an approximation anyway, so approximate more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Goal: Find an old page, but not necessarily the very oldest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650240" y="2600961"/>
            <a:ext cx="12354560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Keep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(or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844"/>
              <a:t>) bit for each page frame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set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Operating System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replacement: Look for page with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cleared </a:t>
            </a:r>
            <a:br>
              <a:rPr lang="en-US" sz="2844"/>
            </a:br>
            <a:r>
              <a:rPr lang="en-US" sz="2844"/>
              <a:t>(has not been referenced for awhile)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Implementation: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Keep pointer to last examined page frame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Traverse pages in circular buffer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Clear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560"/>
              <a:t> bits as search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Stop when find page with already cleared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use </a:t>
            </a:r>
            <a:r>
              <a:rPr lang="en-US" sz="2560"/>
              <a:t>bit, replace this page</a:t>
            </a:r>
            <a:endParaRPr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993" name="Google Shape;993;p46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994" name="Google Shape;994;p46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995" name="Google Shape;995;p46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996" name="Google Shape;996;p46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997" name="Google Shape;997;p46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998" name="Google Shape;998;p46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999" name="Google Shape;999;p46"/>
          <p:cNvSpPr/>
          <p:nvPr/>
        </p:nvSpPr>
        <p:spPr>
          <a:xfrm>
            <a:off x="523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00" name="Google Shape;1000;p46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01" name="Google Shape;1001;p46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02" name="Google Shape;1002;p46"/>
          <p:cNvSpPr/>
          <p:nvPr/>
        </p:nvSpPr>
        <p:spPr>
          <a:xfrm>
            <a:off x="3653472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53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09" name="Google Shape;1009;p47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10" name="Google Shape;1010;p47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11" name="Google Shape;1011;p47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12" name="Google Shape;1012;p47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13" name="Google Shape;1013;p47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14" name="Google Shape;1014;p47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15" name="Google Shape;1015;p47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16" name="Google Shape;1016;p47"/>
          <p:cNvSpPr/>
          <p:nvPr/>
        </p:nvSpPr>
        <p:spPr>
          <a:xfrm>
            <a:off x="523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17" name="Google Shape;1017;p47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18" name="Google Shape;1018;p47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19" name="Google Shape;1019;p47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27" name="Google Shape;1027;p48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28" name="Google Shape;1028;p48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29" name="Google Shape;1029;p48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30" name="Google Shape;1030;p48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31" name="Google Shape;1031;p48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32" name="Google Shape;1032;p48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3" name="Google Shape;1033;p48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4" name="Google Shape;1034;p48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5" name="Google Shape;1035;p48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36" name="Google Shape;1036;p48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43" name="Google Shape;1043;p49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44" name="Google Shape;1044;p49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45" name="Google Shape;1045;p49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5120"/>
          </a:p>
        </p:txBody>
      </p:sp>
      <p:sp>
        <p:nvSpPr>
          <p:cNvPr id="1046" name="Google Shape;1046;p49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47" name="Google Shape;1047;p49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48" name="Google Shape;1048;p49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49" name="Google Shape;1049;p49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0" name="Google Shape;1050;p49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1" name="Google Shape;1051;p49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2" name="Google Shape;1052;p49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53" name="Google Shape;1053;p49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1192106" y="6177284"/>
            <a:ext cx="1078914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2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5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solidFill>
                <a:srgbClr val="DCDEE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839851" y="708738"/>
            <a:ext cx="2870201" cy="185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endParaRPr lang="en-US" sz="2844" dirty="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 dirty="0"/>
          </a:p>
        </p:txBody>
      </p:sp>
      <p:sp>
        <p:nvSpPr>
          <p:cNvPr id="161" name="Google Shape;161;p4"/>
          <p:cNvSpPr/>
          <p:nvPr/>
        </p:nvSpPr>
        <p:spPr>
          <a:xfrm>
            <a:off x="1822086" y="1171044"/>
            <a:ext cx="2880329" cy="1391051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61" name="Google Shape;1061;p50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62" name="Google Shape;1062;p50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63" name="Google Shape;1063;p50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64" name="Google Shape;1064;p50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65" name="Google Shape;1065;p50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66" name="Google Shape;1066;p50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67" name="Google Shape;1067;p50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68" name="Google Shape;1068;p50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69" name="Google Shape;1069;p50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70" name="Google Shape;1070;p50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71" name="Google Shape;1071;p50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009813" y="6719151"/>
            <a:ext cx="43120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0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is accessed…</a:t>
            </a:r>
            <a:endParaRPr sz="3556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79" name="Google Shape;1079;p51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5120"/>
          </a:p>
        </p:txBody>
      </p:sp>
      <p:sp>
        <p:nvSpPr>
          <p:cNvPr id="1080" name="Google Shape;1080;p51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81" name="Google Shape;1081;p51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82" name="Google Shape;1082;p51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83" name="Google Shape;1083;p51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84" name="Google Shape;1084;p51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85" name="Google Shape;1085;p51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86" name="Google Shape;1086;p51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87" name="Google Shape;1087;p51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88" name="Google Shape;1088;p51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89" name="Google Shape;1089;p51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96" name="Google Shape;1096;p52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97" name="Google Shape;1097;p52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98" name="Google Shape;1098;p52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99" name="Google Shape;1099;p52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00" name="Google Shape;1100;p52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01" name="Google Shape;1101;p52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02" name="Google Shape;1102;p52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03" name="Google Shape;1103;p52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04" name="Google Shape;1104;p52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05" name="Google Shape;1105;p52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06" name="Google Shape;1106;p52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13" name="Google Shape;1113;p53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14" name="Google Shape;1114;p53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15" name="Google Shape;1115;p53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16" name="Google Shape;1116;p53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17" name="Google Shape;1117;p53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18" name="Google Shape;1118;p53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19" name="Google Shape;1119;p53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20" name="Google Shape;1120;p53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21" name="Google Shape;1121;p53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22" name="Google Shape;1122;p53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23" name="Google Shape;1123;p53"/>
          <p:cNvSpPr/>
          <p:nvPr/>
        </p:nvSpPr>
        <p:spPr>
          <a:xfrm>
            <a:off x="746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8341663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30" name="Google Shape;1130;p54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31" name="Google Shape;1131;p54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32" name="Google Shape;1132;p54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33" name="Google Shape;1133;p54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34" name="Google Shape;1134;p54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35" name="Google Shape;1135;p54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36" name="Google Shape;1136;p54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37" name="Google Shape;1137;p54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38" name="Google Shape;1138;p54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39" name="Google Shape;1139;p54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40" name="Google Shape;1140;p54"/>
          <p:cNvSpPr/>
          <p:nvPr/>
        </p:nvSpPr>
        <p:spPr>
          <a:xfrm>
            <a:off x="3653472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53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47" name="Google Shape;1147;p55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48" name="Google Shape;1148;p55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49" name="Google Shape;1149;p55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50" name="Google Shape;1150;p55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51" name="Google Shape;1151;p55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52" name="Google Shape;1152;p55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53" name="Google Shape;1153;p55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4" name="Google Shape;1154;p55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5" name="Google Shape;1155;p55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6" name="Google Shape;1156;p55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7" name="Google Shape;1157;p55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64" name="Google Shape;1164;p56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65" name="Google Shape;1165;p56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5120"/>
          </a:p>
        </p:txBody>
      </p:sp>
      <p:sp>
        <p:nvSpPr>
          <p:cNvPr id="1166" name="Google Shape;1166;p56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67" name="Google Shape;1167;p56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68" name="Google Shape;1168;p56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69" name="Google Shape;1169;p56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70" name="Google Shape;1170;p56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1" name="Google Shape;1171;p56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2" name="Google Shape;1172;p56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3" name="Google Shape;1173;p56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4" name="Google Shape;1174;p56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975360" y="6068911"/>
            <a:ext cx="1078914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1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51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Clock Extensions</a:t>
            </a:r>
            <a:endParaRPr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325120" y="2384213"/>
            <a:ext cx="12246187" cy="67191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Replace multiple pages at once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</a:t>
            </a:r>
            <a:br>
              <a:rPr lang="en-US" sz="2844"/>
            </a:br>
            <a:r>
              <a:rPr lang="en-US" sz="2844"/>
              <a:t>Expensive to run replacement algorithm and to write single block to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Find multiple victims each time and track free list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Add software counter (“chance”)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Better ability to differentiate across pages (how much they are being accessed)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Increment software counter if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is 0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Replace when chance exceeds some specified limit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Use dirty bit to give preference to dirty pages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More expensive to replace dirty pages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Dirty pages must be written to disk, clean pages do not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Replace pages that have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and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2844"/>
              <a:t> bit cleared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What if no Hardware Support?</a:t>
            </a:r>
            <a:endParaRPr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433493" y="2384213"/>
            <a:ext cx="12029440" cy="6827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What can the OS do if hardware does not have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/>
              <a:t> bit (or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/>
              <a:t> bit)?</a:t>
            </a:r>
            <a:endParaRPr/>
          </a:p>
          <a:p>
            <a:pPr marL="616329" lvl="1" indent="-314938">
              <a:spcAft>
                <a:spcPts val="0"/>
              </a:spcAft>
              <a:buSzPts val="1600"/>
            </a:pPr>
            <a:r>
              <a:rPr lang="en-US"/>
              <a:t>Can the OS “emulate” these bits?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Leading question: </a:t>
            </a:r>
            <a:endParaRPr/>
          </a:p>
          <a:p>
            <a:pPr marL="616329" lvl="1" indent="-314938">
              <a:spcAft>
                <a:spcPts val="0"/>
              </a:spcAft>
              <a:buSzPts val="1600"/>
            </a:pPr>
            <a:r>
              <a:rPr lang="en-US"/>
              <a:t>How can the OS get control (i.e., generate a trap) every time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>
                <a:solidFill>
                  <a:srgbClr val="FF00FF"/>
                </a:solidFill>
              </a:rPr>
              <a:t> </a:t>
            </a:r>
            <a:r>
              <a:rPr lang="en-US"/>
              <a:t>bit should be set?  (i.e., when a page is accessed?)</a:t>
            </a:r>
            <a:endParaRPr/>
          </a:p>
          <a:p>
            <a:pPr marL="301391" indent="-138832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Conclusions</a:t>
            </a:r>
            <a:endParaRPr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433493" y="2275840"/>
            <a:ext cx="12246187" cy="7044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23029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Illusion of virtual memory:</a:t>
            </a:r>
            <a:br>
              <a:rPr lang="en-US"/>
            </a:br>
            <a:r>
              <a:rPr lang="en-US"/>
              <a:t>Processes can run when sum of virtual address spaces &gt;  amount of physical memory</a:t>
            </a: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Mechanism: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Extend page table entry with “present” bit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OS handles page faults (or page misses) by reading in desired page from disk</a:t>
            </a: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Policy: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Page selection – demand paging, prefetching, hints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Page replacement – OPT, FIFO, LRU, others</a:t>
            </a:r>
            <a:endParaRPr/>
          </a:p>
          <a:p>
            <a:pPr marL="650230" lvl="1" indent="0">
              <a:spcAft>
                <a:spcPts val="0"/>
              </a:spcAft>
              <a:buSzPts val="1650"/>
              <a:buNone/>
            </a:pP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Implementations (clock) perform approximation of LRU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515268" y="1166143"/>
            <a:ext cx="1448400" cy="150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188" name="Google Shape;188;p6"/>
          <p:cNvSpPr/>
          <p:nvPr/>
        </p:nvSpPr>
        <p:spPr>
          <a:xfrm>
            <a:off x="2280976" y="1171045"/>
            <a:ext cx="1987948" cy="93861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8612686" y="1391881"/>
            <a:ext cx="1504613" cy="411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b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/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/>
          </a:p>
        </p:txBody>
      </p:sp>
      <p:cxnSp>
        <p:nvCxnSpPr>
          <p:cNvPr id="190" name="Google Shape;190;p6"/>
          <p:cNvCxnSpPr/>
          <p:nvPr/>
        </p:nvCxnSpPr>
        <p:spPr>
          <a:xfrm rot="10800000" flipH="1">
            <a:off x="4333028" y="1642217"/>
            <a:ext cx="4414710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5622543" y="1008632"/>
            <a:ext cx="1402233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/>
          </a:p>
        </p:txBody>
      </p:sp>
      <p:sp>
        <p:nvSpPr>
          <p:cNvPr id="192" name="Google Shape;192;p6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695341" y="5897695"/>
            <a:ext cx="3256637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what’s in code?</a:t>
            </a:r>
            <a:endParaRPr sz="5120"/>
          </a:p>
        </p:txBody>
      </p:sp>
      <p:sp>
        <p:nvSpPr>
          <p:cNvPr id="194" name="Google Shape;194;p6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2515269" y="1136650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03" name="Google Shape;203;p7"/>
          <p:cNvSpPr/>
          <p:nvPr/>
        </p:nvSpPr>
        <p:spPr>
          <a:xfrm>
            <a:off x="2280976" y="1171045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2340361" y="1203296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06" name="Google Shape;206;p7"/>
          <p:cNvSpPr/>
          <p:nvPr/>
        </p:nvSpPr>
        <p:spPr>
          <a:xfrm>
            <a:off x="3292861" y="1203296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07" name="Google Shape;207;p7"/>
          <p:cNvSpPr/>
          <p:nvPr/>
        </p:nvSpPr>
        <p:spPr>
          <a:xfrm>
            <a:off x="3292861" y="1762095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08" name="Google Shape;208;p7"/>
          <p:cNvSpPr/>
          <p:nvPr/>
        </p:nvSpPr>
        <p:spPr>
          <a:xfrm>
            <a:off x="2340361" y="1762095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09" name="Google Shape;209;p7"/>
          <p:cNvCxnSpPr/>
          <p:nvPr/>
        </p:nvCxnSpPr>
        <p:spPr>
          <a:xfrm>
            <a:off x="4333028" y="1642217"/>
            <a:ext cx="4178928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210" name="Google Shape;210;p7"/>
          <p:cNvSpPr/>
          <p:nvPr/>
        </p:nvSpPr>
        <p:spPr>
          <a:xfrm>
            <a:off x="5005492" y="1008632"/>
            <a:ext cx="2019284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 dirty="0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 dirty="0"/>
          </a:p>
        </p:txBody>
      </p:sp>
      <p:sp>
        <p:nvSpPr>
          <p:cNvPr id="211" name="Google Shape;211;p7"/>
          <p:cNvSpPr/>
          <p:nvPr/>
        </p:nvSpPr>
        <p:spPr>
          <a:xfrm>
            <a:off x="8612685" y="1391881"/>
            <a:ext cx="2111140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12" name="Google Shape;212;p7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563362" y="1330296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14" name="Google Shape;214;p7"/>
          <p:cNvSpPr/>
          <p:nvPr/>
        </p:nvSpPr>
        <p:spPr>
          <a:xfrm>
            <a:off x="9515862" y="1330296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15" name="Google Shape;215;p7"/>
          <p:cNvSpPr/>
          <p:nvPr/>
        </p:nvSpPr>
        <p:spPr>
          <a:xfrm>
            <a:off x="9515862" y="1889096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16" name="Google Shape;216;p7"/>
          <p:cNvSpPr/>
          <p:nvPr/>
        </p:nvSpPr>
        <p:spPr>
          <a:xfrm>
            <a:off x="8563362" y="1889096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17" name="Google Shape;217;p7"/>
          <p:cNvSpPr/>
          <p:nvPr/>
        </p:nvSpPr>
        <p:spPr>
          <a:xfrm>
            <a:off x="1469468" y="5725966"/>
            <a:ext cx="7143218" cy="102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987" dirty="0">
                <a:latin typeface="Short Stack"/>
                <a:ea typeface="Short Stack"/>
                <a:cs typeface="Short Stack"/>
                <a:sym typeface="Short Stack"/>
              </a:rPr>
              <a:t>many large libraries, some</a:t>
            </a:r>
            <a:endParaRPr sz="5120" dirty="0"/>
          </a:p>
          <a:p>
            <a:pPr algn="l" rtl="0"/>
            <a:r>
              <a:rPr lang="en-US" sz="2987" dirty="0">
                <a:latin typeface="Short Stack"/>
                <a:ea typeface="Short Stack"/>
                <a:cs typeface="Short Stack"/>
                <a:sym typeface="Short Stack"/>
              </a:rPr>
              <a:t>of which are rarely/never used</a:t>
            </a:r>
            <a:endParaRPr sz="5120" dirty="0"/>
          </a:p>
        </p:txBody>
      </p:sp>
      <p:sp>
        <p:nvSpPr>
          <p:cNvPr id="218" name="Google Shape;218;p7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19" name="Google Shape;219;p7"/>
          <p:cNvSpPr/>
          <p:nvPr/>
        </p:nvSpPr>
        <p:spPr>
          <a:xfrm>
            <a:off x="1083734" y="7044268"/>
            <a:ext cx="10837333" cy="13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How to avoid wasting </a:t>
            </a:r>
            <a:r>
              <a:rPr lang="en-US" sz="3982">
                <a:solidFill>
                  <a:srgbClr val="D45954"/>
                </a:solidFill>
                <a:latin typeface="Short Stack"/>
                <a:ea typeface="Short Stack"/>
                <a:cs typeface="Short Stack"/>
                <a:sym typeface="Short Stack"/>
              </a:rPr>
              <a:t>physical pages</a:t>
            </a:r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 to back rarely used </a:t>
            </a:r>
            <a:r>
              <a:rPr lang="en-US" sz="3982">
                <a:solidFill>
                  <a:srgbClr val="7BDB45"/>
                </a:solidFill>
                <a:latin typeface="Short Stack"/>
                <a:ea typeface="Short Stack"/>
                <a:cs typeface="Short Stack"/>
                <a:sym typeface="Short Stack"/>
              </a:rPr>
              <a:t>virtual pages</a:t>
            </a:r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?</a:t>
            </a:r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28" name="Google Shape;228;p8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31" name="Google Shape;231;p8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32" name="Google Shape;232;p8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33" name="Google Shape;233;p8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34" name="Google Shape;234;p8"/>
          <p:cNvSpPr/>
          <p:nvPr/>
        </p:nvSpPr>
        <p:spPr>
          <a:xfrm>
            <a:off x="9311183" y="1153073"/>
            <a:ext cx="2295083" cy="422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endParaRPr lang="en-US" sz="2844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35" name="Google Shape;235;p8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37" name="Google Shape;237;p8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38" name="Google Shape;238;p8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39" name="Google Shape;239;p8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40" name="Google Shape;240;p8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41" name="Google Shape;241;p8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43" name="Google Shape;243;p8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44" name="Google Shape;244;p8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53" name="Google Shape;253;p9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56" name="Google Shape;256;p9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57" name="Google Shape;257;p9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58" name="Google Shape;258;p9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59" name="Google Shape;259;p9"/>
          <p:cNvSpPr/>
          <p:nvPr/>
        </p:nvSpPr>
        <p:spPr>
          <a:xfrm>
            <a:off x="9311183" y="1153072"/>
            <a:ext cx="2295083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60" name="Google Shape;260;p9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62" name="Google Shape;262;p9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63" name="Google Shape;263;p9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64" name="Google Shape;264;p9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65" name="Google Shape;265;p9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66" name="Google Shape;266;p9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68" name="Google Shape;268;p9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69" name="Google Shape;269;p9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490901" y="1324546"/>
            <a:ext cx="6727140" cy="432730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12482</TotalTime>
  <Words>3518</Words>
  <Application>Microsoft Macintosh PowerPoint</Application>
  <PresentationFormat>Custom</PresentationFormat>
  <Paragraphs>988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</vt:lpstr>
      <vt:lpstr>Avenir Book</vt:lpstr>
      <vt:lpstr>Calisto MT</vt:lpstr>
      <vt:lpstr>Courier</vt:lpstr>
      <vt:lpstr>Gill Sans</vt:lpstr>
      <vt:lpstr>Gill Sans MT</vt:lpstr>
      <vt:lpstr>Helvetica Light</vt:lpstr>
      <vt:lpstr>Helvetica Neue</vt:lpstr>
      <vt:lpstr>Lustria</vt:lpstr>
      <vt:lpstr>Marker Felt</vt:lpstr>
      <vt:lpstr>Perpetua Titling MT</vt:lpstr>
      <vt:lpstr>Short Stack</vt:lpstr>
      <vt:lpstr>1_Precedent</vt:lpstr>
      <vt:lpstr>Virtual Memory</vt:lpstr>
      <vt:lpstr>Announcements</vt:lpstr>
      <vt:lpstr>Announcements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Virtual Memory Mechanisms</vt:lpstr>
      <vt:lpstr>Mechanism for 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 Example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  <vt:lpstr>Page Replacement Comparison</vt:lpstr>
      <vt:lpstr>Fifo Performance may Decrease!</vt:lpstr>
      <vt:lpstr>Problems with 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TLBs</dc:title>
  <dc:creator>Sudarsun Kannan</dc:creator>
  <cp:lastModifiedBy>Sudarsun Kannan</cp:lastModifiedBy>
  <cp:revision>120</cp:revision>
  <cp:lastPrinted>2019-02-20T20:11:37Z</cp:lastPrinted>
  <dcterms:created xsi:type="dcterms:W3CDTF">2015-09-22T00:51:55Z</dcterms:created>
  <dcterms:modified xsi:type="dcterms:W3CDTF">2023-03-22T21:22:21Z</dcterms:modified>
</cp:coreProperties>
</file>