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87" r:id="rId2"/>
    <p:sldId id="529" r:id="rId3"/>
    <p:sldId id="507" r:id="rId4"/>
    <p:sldId id="515" r:id="rId5"/>
    <p:sldId id="469" r:id="rId6"/>
    <p:sldId id="516" r:id="rId7"/>
    <p:sldId id="485" r:id="rId8"/>
    <p:sldId id="470" r:id="rId9"/>
    <p:sldId id="530" r:id="rId10"/>
    <p:sldId id="498" r:id="rId11"/>
    <p:sldId id="329" r:id="rId12"/>
    <p:sldId id="501" r:id="rId13"/>
    <p:sldId id="482" r:id="rId14"/>
    <p:sldId id="422" r:id="rId15"/>
    <p:sldId id="421" r:id="rId16"/>
    <p:sldId id="532" r:id="rId17"/>
    <p:sldId id="427" r:id="rId18"/>
    <p:sldId id="423" r:id="rId19"/>
    <p:sldId id="505" r:id="rId20"/>
    <p:sldId id="506" r:id="rId21"/>
    <p:sldId id="508" r:id="rId22"/>
    <p:sldId id="484" r:id="rId23"/>
    <p:sldId id="425" r:id="rId24"/>
    <p:sldId id="426" r:id="rId25"/>
    <p:sldId id="53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37"/>
    <p:restoredTop sz="94664"/>
  </p:normalViewPr>
  <p:slideViewPr>
    <p:cSldViewPr snapToGrid="0" snapToObjects="1">
      <p:cViewPr varScale="1">
        <p:scale>
          <a:sx n="117" d="100"/>
          <a:sy n="117" d="100"/>
        </p:scale>
        <p:origin x="20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na.org/assignments/dns-parameters/dns-parameters.x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na.org/assignments/dns-parameters/dns-parameters.x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ietf-dnsop-svcb-https/00/" TargetMode="External"/><Relationship Id="rId2" Type="http://schemas.openxmlformats.org/officeDocument/2006/relationships/hyperlink" Target="https://www.rfc-editor.org/rfc/rfc8162.html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Web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5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CAA6-8587-EC4B-A168-A0A65133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Web: Humble origins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F1DCB-1750-B949-97E5-F7191E04B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60" y="1395663"/>
            <a:ext cx="3973423" cy="5350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E0261B-FB3F-B04D-AF70-79A805C39EC4}"/>
              </a:ext>
            </a:extLst>
          </p:cNvPr>
          <p:cNvSpPr txBox="1"/>
          <p:nvPr/>
        </p:nvSpPr>
        <p:spPr>
          <a:xfrm>
            <a:off x="6462551" y="2041066"/>
            <a:ext cx="54620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Tim Berners-Lee: a way to manage and access documents at CERN research lab</a:t>
            </a:r>
          </a:p>
          <a:p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Info containing links to other info, accessible remotely, through a standardized mechanism.</a:t>
            </a:r>
          </a:p>
          <a:p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      “Hypertext”</a:t>
            </a:r>
          </a:p>
          <a:p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31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44B4FB9D-90F4-B644-9572-65F81B43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65296788-4A79-2141-A5F9-5C77464C41E0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11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9699" name="Rectangle 1026">
            <a:extLst>
              <a:ext uri="{FF2B5EF4-FFF2-40B4-BE49-F238E27FC236}">
                <a16:creationId xmlns:a16="http://schemas.microsoft.com/office/drawing/2014/main" id="{ABC035E2-AF5A-224E-AE89-8742AB7DE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and HTTP: Terms</a:t>
            </a:r>
          </a:p>
        </p:txBody>
      </p:sp>
      <p:sp>
        <p:nvSpPr>
          <p:cNvPr id="29700" name="Rectangle 1027">
            <a:extLst>
              <a:ext uri="{FF2B5EF4-FFF2-40B4-BE49-F238E27FC236}">
                <a16:creationId xmlns:a16="http://schemas.microsoft.com/office/drawing/2014/main" id="{24462545-08C9-494A-8ED1-E50420C1E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HTTP stands for “</a:t>
            </a:r>
            <a:r>
              <a:rPr lang="en-US" altLang="en-US" sz="2400" dirty="0" err="1"/>
              <a:t>HyperText</a:t>
            </a:r>
            <a:r>
              <a:rPr lang="en-US" altLang="en-US" sz="2400" dirty="0"/>
              <a:t> Transfer Protocol”</a:t>
            </a:r>
          </a:p>
          <a:p>
            <a:r>
              <a:rPr lang="en-US" altLang="en-US" sz="2400" dirty="0"/>
              <a:t>A web page consists of many </a:t>
            </a:r>
            <a:r>
              <a:rPr lang="en-US" altLang="en-US" sz="2400" dirty="0">
                <a:solidFill>
                  <a:srgbClr val="C00000"/>
                </a:solidFill>
              </a:rPr>
              <a:t>objects</a:t>
            </a:r>
          </a:p>
          <a:p>
            <a:r>
              <a:rPr lang="en-US" altLang="en-US" sz="2400" dirty="0"/>
              <a:t>Object can be HTML file, JPEG image, video stream chunk, audio file,…</a:t>
            </a:r>
          </a:p>
          <a:p>
            <a:r>
              <a:rPr lang="en-US" altLang="en-US" sz="2400" dirty="0"/>
              <a:t>Web page consists of </a:t>
            </a:r>
            <a:r>
              <a:rPr lang="en-US" altLang="en-US" sz="2400" dirty="0">
                <a:solidFill>
                  <a:srgbClr val="C00000"/>
                </a:solidFill>
              </a:rPr>
              <a:t>base HTML-file</a:t>
            </a:r>
            <a:r>
              <a:rPr lang="en-US" altLang="en-US" sz="2400" dirty="0"/>
              <a:t> which includes several referenced objects. </a:t>
            </a:r>
          </a:p>
          <a:p>
            <a:r>
              <a:rPr lang="en-US" altLang="en-US" sz="2400" dirty="0"/>
              <a:t>Each object is addressable by a </a:t>
            </a:r>
            <a:r>
              <a:rPr lang="en-US" altLang="en-US" sz="2400" dirty="0">
                <a:solidFill>
                  <a:srgbClr val="C00000"/>
                </a:solidFill>
              </a:rPr>
              <a:t>uniform resource locator (URL)</a:t>
            </a:r>
          </a:p>
          <a:p>
            <a:pPr lvl="1"/>
            <a:r>
              <a:rPr lang="en-US" altLang="en-US" sz="2000" dirty="0"/>
              <a:t>sometimes also referred to as </a:t>
            </a:r>
            <a:r>
              <a:rPr lang="en-US" altLang="en-US" sz="2000" dirty="0">
                <a:solidFill>
                  <a:srgbClr val="C00000"/>
                </a:solidFill>
              </a:rPr>
              <a:t>uniform resource identifier (URI)</a:t>
            </a:r>
          </a:p>
          <a:p>
            <a:r>
              <a:rPr lang="en-US" altLang="en-US" sz="2400" dirty="0"/>
              <a:t>Example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/>
              <a:t>URL: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Font typeface="ZapfDingbats" pitchFamily="82" charset="2"/>
              <a:buNone/>
            </a:pPr>
            <a:endParaRPr lang="en-US" altLang="en-US" dirty="0"/>
          </a:p>
        </p:txBody>
      </p:sp>
      <p:grpSp>
        <p:nvGrpSpPr>
          <p:cNvPr id="29701" name="Group 1034">
            <a:extLst>
              <a:ext uri="{FF2B5EF4-FFF2-40B4-BE49-F238E27FC236}">
                <a16:creationId xmlns:a16="http://schemas.microsoft.com/office/drawing/2014/main" id="{A08021B0-FC56-E142-9B04-C17B316AD722}"/>
              </a:ext>
            </a:extLst>
          </p:cNvPr>
          <p:cNvGrpSpPr>
            <a:grpSpLocks/>
          </p:cNvGrpSpPr>
          <p:nvPr/>
        </p:nvGrpSpPr>
        <p:grpSpPr bwMode="auto">
          <a:xfrm>
            <a:off x="2678112" y="5305796"/>
            <a:ext cx="6835775" cy="1149349"/>
            <a:chOff x="788" y="2955"/>
            <a:chExt cx="4306" cy="724"/>
          </a:xfrm>
        </p:grpSpPr>
        <p:sp>
          <p:nvSpPr>
            <p:cNvPr id="29702" name="Text Box 1029">
              <a:extLst>
                <a:ext uri="{FF2B5EF4-FFF2-40B4-BE49-F238E27FC236}">
                  <a16:creationId xmlns:a16="http://schemas.microsoft.com/office/drawing/2014/main" id="{F715263F-0569-0942-9D0D-C37A5E5E0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" y="2955"/>
              <a:ext cx="42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 err="1">
                  <a:latin typeface="Courier New" panose="02070309020205020404" pitchFamily="49" charset="0"/>
                </a:rPr>
                <a:t>www.cs.rutgers.edu</a:t>
              </a:r>
              <a:r>
                <a:rPr lang="en-US" altLang="en-US" sz="2400" dirty="0">
                  <a:latin typeface="Courier New" panose="02070309020205020404" pitchFamily="49" charset="0"/>
                </a:rPr>
                <a:t>/~sn624/</a:t>
              </a:r>
              <a:r>
                <a:rPr lang="en-US" altLang="en-US" sz="2400" dirty="0" err="1">
                  <a:latin typeface="Courier New" panose="02070309020205020404" pitchFamily="49" charset="0"/>
                </a:rPr>
                <a:t>index.html</a:t>
              </a:r>
              <a:endParaRPr lang="en-US" altLang="en-US" sz="2400" dirty="0">
                <a:latin typeface="Courier New" panose="02070309020205020404" pitchFamily="49" charset="0"/>
              </a:endParaRPr>
            </a:p>
          </p:txBody>
        </p:sp>
        <p:sp>
          <p:nvSpPr>
            <p:cNvPr id="29703" name="AutoShape 1030">
              <a:extLst>
                <a:ext uri="{FF2B5EF4-FFF2-40B4-BE49-F238E27FC236}">
                  <a16:creationId xmlns:a16="http://schemas.microsoft.com/office/drawing/2014/main" id="{EF5DD21B-650B-0844-8E95-0FFB225E6EF2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29704" name="AutoShape 1031">
              <a:extLst>
                <a:ext uri="{FF2B5EF4-FFF2-40B4-BE49-F238E27FC236}">
                  <a16:creationId xmlns:a16="http://schemas.microsoft.com/office/drawing/2014/main" id="{6A8DDE50-7EE8-0849-BF78-A35DF5CE8DF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29705" name="Text Box 1032">
              <a:extLst>
                <a:ext uri="{FF2B5EF4-FFF2-40B4-BE49-F238E27FC236}">
                  <a16:creationId xmlns:a16="http://schemas.microsoft.com/office/drawing/2014/main" id="{5A0BC1B3-62C0-4546-9839-BE2821419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" y="3376"/>
              <a:ext cx="17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domain/host name</a:t>
              </a:r>
            </a:p>
          </p:txBody>
        </p:sp>
        <p:sp>
          <p:nvSpPr>
            <p:cNvPr id="29706" name="Text Box 1033">
              <a:extLst>
                <a:ext uri="{FF2B5EF4-FFF2-40B4-BE49-F238E27FC236}">
                  <a16:creationId xmlns:a16="http://schemas.microsoft.com/office/drawing/2014/main" id="{1229DFB9-E911-7A4C-B148-614E69435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6" y="3391"/>
              <a:ext cx="10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path name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0266ED8-0DED-7D71-656E-AC52F92D3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886" y="175796"/>
            <a:ext cx="3566317" cy="222315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1502F0-1ED6-228A-6EA8-D072C0CE3AED}"/>
              </a:ext>
            </a:extLst>
          </p:cNvPr>
          <p:cNvCxnSpPr>
            <a:cxnSpLocks/>
          </p:cNvCxnSpPr>
          <p:nvPr/>
        </p:nvCxnSpPr>
        <p:spPr>
          <a:xfrm flipV="1">
            <a:off x="6254751" y="261938"/>
            <a:ext cx="2077135" cy="22132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021B49-9175-9BA9-885A-F00A9F014A34}"/>
              </a:ext>
            </a:extLst>
          </p:cNvPr>
          <p:cNvCxnSpPr>
            <a:cxnSpLocks/>
          </p:cNvCxnSpPr>
          <p:nvPr/>
        </p:nvCxnSpPr>
        <p:spPr>
          <a:xfrm flipV="1">
            <a:off x="6369276" y="1513802"/>
            <a:ext cx="1885961" cy="96135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667798-0804-BD13-98FC-991F93995ACE}"/>
              </a:ext>
            </a:extLst>
          </p:cNvPr>
          <p:cNvCxnSpPr>
            <a:cxnSpLocks/>
          </p:cNvCxnSpPr>
          <p:nvPr/>
        </p:nvCxnSpPr>
        <p:spPr>
          <a:xfrm flipV="1">
            <a:off x="6350338" y="2103807"/>
            <a:ext cx="1981548" cy="48447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FAB5CA-81E6-76A8-5CCE-EE8D753E8982}"/>
              </a:ext>
            </a:extLst>
          </p:cNvPr>
          <p:cNvCxnSpPr>
            <a:cxnSpLocks/>
          </p:cNvCxnSpPr>
          <p:nvPr/>
        </p:nvCxnSpPr>
        <p:spPr>
          <a:xfrm flipV="1">
            <a:off x="6369276" y="1119188"/>
            <a:ext cx="4432608" cy="13907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65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9C47-3FE2-3947-BBC2-FE980F6A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C9B66-B662-F940-A803-FF53F1540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09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1C3A7CB3-4D02-4148-9D9F-1911F91E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Client server protocol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23AF20A3-0353-3A4B-BB87-73F2924CDD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57762" y="1671638"/>
          <a:ext cx="3652838" cy="109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6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US" sz="1800" dirty="0"/>
                        <a:t>Hostname</a:t>
                      </a:r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IP address</a:t>
                      </a:r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sz="1800" dirty="0" err="1"/>
                        <a:t>Cs.Rutgers.edu</a:t>
                      </a:r>
                      <a:endParaRPr lang="en-US" sz="1800" dirty="0"/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10.0.1.2</a:t>
                      </a:r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785" name="Slide Number Placeholder 3">
            <a:extLst>
              <a:ext uri="{FF2B5EF4-FFF2-40B4-BE49-F238E27FC236}">
                <a16:creationId xmlns:a16="http://schemas.microsoft.com/office/drawing/2014/main" id="{D0F39F92-8786-B040-A735-E6F0AF88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F07EF58-C976-024C-B5D9-CDAC2A07933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32787" name="Group 10">
            <a:extLst>
              <a:ext uri="{FF2B5EF4-FFF2-40B4-BE49-F238E27FC236}">
                <a16:creationId xmlns:a16="http://schemas.microsoft.com/office/drawing/2014/main" id="{E5A05822-91CC-E047-A45D-1319025C49F3}"/>
              </a:ext>
            </a:extLst>
          </p:cNvPr>
          <p:cNvGrpSpPr>
            <a:grpSpLocks/>
          </p:cNvGrpSpPr>
          <p:nvPr/>
        </p:nvGrpSpPr>
        <p:grpSpPr bwMode="auto">
          <a:xfrm>
            <a:off x="8789989" y="3459163"/>
            <a:ext cx="504825" cy="1071562"/>
            <a:chOff x="4180" y="783"/>
            <a:chExt cx="150" cy="307"/>
          </a:xfrm>
        </p:grpSpPr>
        <p:sp>
          <p:nvSpPr>
            <p:cNvPr id="32800" name="AutoShape 11">
              <a:extLst>
                <a:ext uri="{FF2B5EF4-FFF2-40B4-BE49-F238E27FC236}">
                  <a16:creationId xmlns:a16="http://schemas.microsoft.com/office/drawing/2014/main" id="{C2273A68-04CE-C541-BD89-02C7E1596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1" name="Rectangle 12">
              <a:extLst>
                <a:ext uri="{FF2B5EF4-FFF2-40B4-BE49-F238E27FC236}">
                  <a16:creationId xmlns:a16="http://schemas.microsoft.com/office/drawing/2014/main" id="{B6DFC602-3F7C-3340-B743-E39889DED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2" name="Rectangle 13">
              <a:extLst>
                <a:ext uri="{FF2B5EF4-FFF2-40B4-BE49-F238E27FC236}">
                  <a16:creationId xmlns:a16="http://schemas.microsoft.com/office/drawing/2014/main" id="{00342262-2D01-4748-97EC-8466A35EA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3" name="AutoShape 14">
              <a:extLst>
                <a:ext uri="{FF2B5EF4-FFF2-40B4-BE49-F238E27FC236}">
                  <a16:creationId xmlns:a16="http://schemas.microsoft.com/office/drawing/2014/main" id="{93A94A23-7972-D34D-B581-7D823A87A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4" name="Line 15">
              <a:extLst>
                <a:ext uri="{FF2B5EF4-FFF2-40B4-BE49-F238E27FC236}">
                  <a16:creationId xmlns:a16="http://schemas.microsoft.com/office/drawing/2014/main" id="{65187DE9-C495-734C-92DB-7B3E14EE4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5" name="Line 16">
              <a:extLst>
                <a:ext uri="{FF2B5EF4-FFF2-40B4-BE49-F238E27FC236}">
                  <a16:creationId xmlns:a16="http://schemas.microsoft.com/office/drawing/2014/main" id="{FAAC6F02-0268-174B-9D40-0C0389BA2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6" name="Rectangle 17">
              <a:extLst>
                <a:ext uri="{FF2B5EF4-FFF2-40B4-BE49-F238E27FC236}">
                  <a16:creationId xmlns:a16="http://schemas.microsoft.com/office/drawing/2014/main" id="{79283C59-BB57-254F-B996-95E4E29D7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7" name="Rectangle 18">
              <a:extLst>
                <a:ext uri="{FF2B5EF4-FFF2-40B4-BE49-F238E27FC236}">
                  <a16:creationId xmlns:a16="http://schemas.microsoft.com/office/drawing/2014/main" id="{2BD0199C-CBEC-5C4C-8A97-45D0E80C3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cxnSp>
        <p:nvCxnSpPr>
          <p:cNvPr id="32788" name="Straight Arrow Connector 17">
            <a:extLst>
              <a:ext uri="{FF2B5EF4-FFF2-40B4-BE49-F238E27FC236}">
                <a16:creationId xmlns:a16="http://schemas.microsoft.com/office/drawing/2014/main" id="{63AE6AE5-21BE-724F-8DC7-4C54E74220D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52801" y="2357438"/>
            <a:ext cx="1585913" cy="10287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9" name="Straight Arrow Connector 19">
            <a:extLst>
              <a:ext uri="{FF2B5EF4-FFF2-40B4-BE49-F238E27FC236}">
                <a16:creationId xmlns:a16="http://schemas.microsoft.com/office/drawing/2014/main" id="{3B0AE718-DC9C-7245-9F71-F30147A1CA9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71851" y="2714625"/>
            <a:ext cx="1566863" cy="9286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0" name="TextBox 20">
            <a:extLst>
              <a:ext uri="{FF2B5EF4-FFF2-40B4-BE49-F238E27FC236}">
                <a16:creationId xmlns:a16="http://schemas.microsoft.com/office/drawing/2014/main" id="{3A528E30-E85D-2A4D-B7C7-A04D1EC45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198" y="2158206"/>
            <a:ext cx="1693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Host name</a:t>
            </a:r>
          </a:p>
        </p:txBody>
      </p:sp>
      <p:sp>
        <p:nvSpPr>
          <p:cNvPr id="32791" name="TextBox 21">
            <a:extLst>
              <a:ext uri="{FF2B5EF4-FFF2-40B4-BE49-F238E27FC236}">
                <a16:creationId xmlns:a16="http://schemas.microsoft.com/office/drawing/2014/main" id="{482AB3F6-2676-AD41-A4B9-8BB066A36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985" y="3032068"/>
            <a:ext cx="26598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Server IP Address</a:t>
            </a:r>
          </a:p>
        </p:txBody>
      </p:sp>
      <p:sp>
        <p:nvSpPr>
          <p:cNvPr id="32792" name="TextBox 22">
            <a:extLst>
              <a:ext uri="{FF2B5EF4-FFF2-40B4-BE49-F238E27FC236}">
                <a16:creationId xmlns:a16="http://schemas.microsoft.com/office/drawing/2014/main" id="{BB2DD28A-3DCB-5B4F-8BB9-8FC0FA6E2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1351" y="1908120"/>
            <a:ext cx="865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DNS</a:t>
            </a:r>
          </a:p>
        </p:txBody>
      </p:sp>
      <p:cxnSp>
        <p:nvCxnSpPr>
          <p:cNvPr id="32793" name="Straight Arrow Connector 24">
            <a:extLst>
              <a:ext uri="{FF2B5EF4-FFF2-40B4-BE49-F238E27FC236}">
                <a16:creationId xmlns:a16="http://schemas.microsoft.com/office/drawing/2014/main" id="{924D0F0A-E8EC-974D-BDC9-2C901EDF1C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52800" y="3808413"/>
            <a:ext cx="5437188" cy="4746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4" name="TextBox 25">
            <a:extLst>
              <a:ext uri="{FF2B5EF4-FFF2-40B4-BE49-F238E27FC236}">
                <a16:creationId xmlns:a16="http://schemas.microsoft.com/office/drawing/2014/main" id="{FF06B9D9-B8D0-3C4E-8950-4F5FF1A218B8}"/>
              </a:ext>
            </a:extLst>
          </p:cNvPr>
          <p:cNvSpPr txBox="1">
            <a:spLocks noChangeArrowheads="1"/>
          </p:cNvSpPr>
          <p:nvPr/>
        </p:nvSpPr>
        <p:spPr bwMode="auto">
          <a:xfrm rot="286625">
            <a:off x="3650368" y="4144488"/>
            <a:ext cx="47881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000" dirty="0" err="1">
                <a:latin typeface="Helvetica" pitchFamily="2" charset="0"/>
              </a:rPr>
              <a:t>clientIP</a:t>
            </a:r>
            <a:r>
              <a:rPr lang="en-US" altLang="en-US" sz="2000" dirty="0">
                <a:latin typeface="Helvetica" pitchFamily="2" charset="0"/>
              </a:rPr>
              <a:t>, </a:t>
            </a:r>
            <a:r>
              <a:rPr lang="en-US" altLang="en-US" sz="2000" dirty="0" err="1">
                <a:latin typeface="Helvetica" pitchFamily="2" charset="0"/>
              </a:rPr>
              <a:t>clientPort</a:t>
            </a:r>
            <a:r>
              <a:rPr lang="en-US" altLang="en-US" sz="2000" dirty="0">
                <a:latin typeface="Helvetica" pitchFamily="2" charset="0"/>
              </a:rPr>
              <a:t>, server IP Address, </a:t>
            </a: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80</a:t>
            </a:r>
          </a:p>
        </p:txBody>
      </p:sp>
      <p:cxnSp>
        <p:nvCxnSpPr>
          <p:cNvPr id="32795" name="Straight Connector 27">
            <a:extLst>
              <a:ext uri="{FF2B5EF4-FFF2-40B4-BE49-F238E27FC236}">
                <a16:creationId xmlns:a16="http://schemas.microsoft.com/office/drawing/2014/main" id="{56C06757-EEDF-3F40-8987-DE6DBE4FB0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52750" y="3951289"/>
            <a:ext cx="0" cy="255111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6" name="Straight Connector 28">
            <a:extLst>
              <a:ext uri="{FF2B5EF4-FFF2-40B4-BE49-F238E27FC236}">
                <a16:creationId xmlns:a16="http://schemas.microsoft.com/office/drawing/2014/main" id="{AFF0DC42-1F82-BB49-BFB2-2FFD180B96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26525" y="4522788"/>
            <a:ext cx="0" cy="197961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8" name="Straight Arrow Connector 32">
            <a:extLst>
              <a:ext uri="{FF2B5EF4-FFF2-40B4-BE49-F238E27FC236}">
                <a16:creationId xmlns:a16="http://schemas.microsoft.com/office/drawing/2014/main" id="{403A01A4-3E8D-5F4D-AA71-D0AC62ADAC1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52750" y="5297714"/>
            <a:ext cx="6072824" cy="374424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9" name="TextBox 33">
            <a:extLst>
              <a:ext uri="{FF2B5EF4-FFF2-40B4-BE49-F238E27FC236}">
                <a16:creationId xmlns:a16="http://schemas.microsoft.com/office/drawing/2014/main" id="{C474D03E-BD09-374D-B04F-760801C89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118" y="6125368"/>
            <a:ext cx="24715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HTTP messages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506B9-DE05-7343-B73C-7D7AE8B7CA38}"/>
              </a:ext>
            </a:extLst>
          </p:cNvPr>
          <p:cNvSpPr txBox="1"/>
          <p:nvPr/>
        </p:nvSpPr>
        <p:spPr>
          <a:xfrm>
            <a:off x="9342437" y="3665752"/>
            <a:ext cx="2323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HTTP application typically associated with port 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3737F-505F-1E41-9262-A57BE1B96EED}"/>
              </a:ext>
            </a:extLst>
          </p:cNvPr>
          <p:cNvSpPr txBox="1"/>
          <p:nvPr/>
        </p:nvSpPr>
        <p:spPr>
          <a:xfrm rot="240940">
            <a:off x="4979197" y="4544188"/>
            <a:ext cx="194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HTTP request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A61D42-80E0-0945-9A09-B049F7DEF8D9}"/>
              </a:ext>
            </a:extLst>
          </p:cNvPr>
          <p:cNvSpPr txBox="1"/>
          <p:nvPr/>
        </p:nvSpPr>
        <p:spPr>
          <a:xfrm rot="21414183">
            <a:off x="5213477" y="5537092"/>
            <a:ext cx="194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HTTP response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7553F935-2929-044E-BB2A-F63A2DA8DC71}"/>
              </a:ext>
            </a:extLst>
          </p:cNvPr>
          <p:cNvSpPr/>
          <p:nvPr/>
        </p:nvSpPr>
        <p:spPr>
          <a:xfrm>
            <a:off x="130721" y="2082908"/>
            <a:ext cx="2568858" cy="11906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want to browse </a:t>
            </a:r>
            <a:r>
              <a:rPr lang="en-US" dirty="0" err="1"/>
              <a:t>cs.rutgers.edu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C1CCC8-A338-954A-BB18-DBF4511B0518}"/>
              </a:ext>
            </a:extLst>
          </p:cNvPr>
          <p:cNvSpPr/>
          <p:nvPr/>
        </p:nvSpPr>
        <p:spPr>
          <a:xfrm>
            <a:off x="2326032" y="3244169"/>
            <a:ext cx="219919" cy="250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3B3A086-6AF7-EF4C-A2D3-1F337B5379E2}"/>
              </a:ext>
            </a:extLst>
          </p:cNvPr>
          <p:cNvSpPr/>
          <p:nvPr/>
        </p:nvSpPr>
        <p:spPr>
          <a:xfrm>
            <a:off x="2062444" y="3208189"/>
            <a:ext cx="219919" cy="250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CF14A254-09A7-BABC-F4F8-056D87831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37" y="3280511"/>
            <a:ext cx="851800" cy="664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71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0" grpId="0"/>
      <p:bldP spid="32791" grpId="0"/>
      <p:bldP spid="32792" grpId="0"/>
      <p:bldP spid="32794" grpId="0"/>
      <p:bldP spid="2" grpId="0"/>
      <p:bldP spid="3" grpId="0"/>
      <p:bldP spid="31" grpId="0"/>
      <p:bldP spid="4" grpId="0" animBg="1"/>
      <p:bldP spid="5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69D9DD20-310B-2B43-810E-F85FC6C6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2A681EBE-B919-EE4C-91A4-F9F9125974B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3796" name="Picture 3" descr="HTTPrequest">
            <a:extLst>
              <a:ext uri="{FF2B5EF4-FFF2-40B4-BE49-F238E27FC236}">
                <a16:creationId xmlns:a16="http://schemas.microsoft.com/office/drawing/2014/main" id="{D8407ECF-8299-F045-BEE8-C92756B53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67" y="1738675"/>
            <a:ext cx="75120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Box 4">
            <a:extLst>
              <a:ext uri="{FF2B5EF4-FFF2-40B4-BE49-F238E27FC236}">
                <a16:creationId xmlns:a16="http://schemas.microsoft.com/office/drawing/2014/main" id="{BCE02CB8-FA86-1049-9DB9-AA3BA9FBB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67" y="6096560"/>
            <a:ext cx="51890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400" dirty="0">
                <a:latin typeface="Helvetica" pitchFamily="2" charset="0"/>
              </a:rPr>
              <a:t>http://www.w3.org/Protocols/rfc2616/rfc2616-sec14.html#sec14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B63068-2D3E-4C4E-A57C-A59C4409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Request: Message Format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987980-D243-F65C-B273-366F2B2E1DB0}"/>
              </a:ext>
            </a:extLst>
          </p:cNvPr>
          <p:cNvSpPr/>
          <p:nvPr/>
        </p:nvSpPr>
        <p:spPr>
          <a:xfrm>
            <a:off x="5987142" y="1642701"/>
            <a:ext cx="1807029" cy="7184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2A79A3-D433-BC2A-641B-CCCFEA6366A9}"/>
              </a:ext>
            </a:extLst>
          </p:cNvPr>
          <p:cNvSpPr/>
          <p:nvPr/>
        </p:nvSpPr>
        <p:spPr>
          <a:xfrm>
            <a:off x="4299856" y="1752253"/>
            <a:ext cx="1807029" cy="7184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614A4A-F2FA-EC8C-906B-8FEEC8DF264F}"/>
              </a:ext>
            </a:extLst>
          </p:cNvPr>
          <p:cNvSpPr/>
          <p:nvPr/>
        </p:nvSpPr>
        <p:spPr>
          <a:xfrm>
            <a:off x="7794171" y="1662289"/>
            <a:ext cx="1807029" cy="7184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2B5F7D-C66E-417E-79EF-5989E60399AF}"/>
              </a:ext>
            </a:extLst>
          </p:cNvPr>
          <p:cNvSpPr/>
          <p:nvPr/>
        </p:nvSpPr>
        <p:spPr>
          <a:xfrm>
            <a:off x="4299856" y="3209016"/>
            <a:ext cx="4945462" cy="80263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C7A75D-8F42-4FDD-8336-16F9D6F251AD}"/>
              </a:ext>
            </a:extLst>
          </p:cNvPr>
          <p:cNvSpPr/>
          <p:nvPr/>
        </p:nvSpPr>
        <p:spPr>
          <a:xfrm>
            <a:off x="6683828" y="4541293"/>
            <a:ext cx="1839686" cy="8436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D5A34A-0ABA-A94F-0891-5BB8720123A1}"/>
              </a:ext>
            </a:extLst>
          </p:cNvPr>
          <p:cNvSpPr txBox="1"/>
          <p:nvPr/>
        </p:nvSpPr>
        <p:spPr>
          <a:xfrm>
            <a:off x="620486" y="1752253"/>
            <a:ext cx="17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Type of 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E92E6-E916-706A-12F7-0936F7C2DEB6}"/>
              </a:ext>
            </a:extLst>
          </p:cNvPr>
          <p:cNvSpPr txBox="1"/>
          <p:nvPr/>
        </p:nvSpPr>
        <p:spPr>
          <a:xfrm>
            <a:off x="700636" y="2497043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Object/process </a:t>
            </a:r>
          </a:p>
          <a:p>
            <a:pPr algn="r"/>
            <a:r>
              <a:rPr lang="en-US" dirty="0">
                <a:latin typeface="Helvetica" pitchFamily="2" charset="0"/>
              </a:rPr>
              <a:t>requested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5F9730-C0E6-2B35-1BD2-DE3FA2F39C79}"/>
              </a:ext>
            </a:extLst>
          </p:cNvPr>
          <p:cNvSpPr txBox="1"/>
          <p:nvPr/>
        </p:nvSpPr>
        <p:spPr>
          <a:xfrm>
            <a:off x="620486" y="324100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Protocol 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866CD-527D-3D28-44B2-E6063699250B}"/>
              </a:ext>
            </a:extLst>
          </p:cNvPr>
          <p:cNvSpPr txBox="1"/>
          <p:nvPr/>
        </p:nvSpPr>
        <p:spPr>
          <a:xfrm>
            <a:off x="465530" y="4011654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Parameters influencing </a:t>
            </a:r>
          </a:p>
          <a:p>
            <a:pPr algn="r"/>
            <a:r>
              <a:rPr lang="en-US" dirty="0">
                <a:latin typeface="Helvetica" pitchFamily="2" charset="0"/>
              </a:rPr>
              <a:t>the request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ECFBD9-4964-D009-D721-D5C158BB6F8A}"/>
              </a:ext>
            </a:extLst>
          </p:cNvPr>
          <p:cNvSpPr txBox="1"/>
          <p:nvPr/>
        </p:nvSpPr>
        <p:spPr>
          <a:xfrm>
            <a:off x="524123" y="5200260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Data needed to fulfill request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80A1A0-8038-E064-969E-8F2CFC790049}"/>
              </a:ext>
            </a:extLst>
          </p:cNvPr>
          <p:cNvCxnSpPr>
            <a:cxnSpLocks/>
            <a:stCxn id="11" idx="3"/>
            <a:endCxn id="5" idx="2"/>
          </p:cNvCxnSpPr>
          <p:nvPr/>
        </p:nvCxnSpPr>
        <p:spPr>
          <a:xfrm>
            <a:off x="2395524" y="1936919"/>
            <a:ext cx="1904332" cy="17456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88C49A-6453-E2EF-5878-EC769149B499}"/>
              </a:ext>
            </a:extLst>
          </p:cNvPr>
          <p:cNvCxnSpPr>
            <a:cxnSpLocks/>
          </p:cNvCxnSpPr>
          <p:nvPr/>
        </p:nvCxnSpPr>
        <p:spPr>
          <a:xfrm flipV="1">
            <a:off x="2517160" y="2080288"/>
            <a:ext cx="3927183" cy="68394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38CBC1-205E-EC3C-1F07-8DF4053143C4}"/>
              </a:ext>
            </a:extLst>
          </p:cNvPr>
          <p:cNvCxnSpPr>
            <a:cxnSpLocks/>
          </p:cNvCxnSpPr>
          <p:nvPr/>
        </p:nvCxnSpPr>
        <p:spPr>
          <a:xfrm flipV="1">
            <a:off x="2479066" y="2270323"/>
            <a:ext cx="6392791" cy="11660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D0E6F5-9DB4-4FF6-5E29-517A0542710D}"/>
              </a:ext>
            </a:extLst>
          </p:cNvPr>
          <p:cNvCxnSpPr>
            <a:cxnSpLocks/>
          </p:cNvCxnSpPr>
          <p:nvPr/>
        </p:nvCxnSpPr>
        <p:spPr>
          <a:xfrm flipV="1">
            <a:off x="3199300" y="3828363"/>
            <a:ext cx="1224558" cy="43375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13EE34-AE7C-44F1-8DC8-6C62D6FDB37F}"/>
              </a:ext>
            </a:extLst>
          </p:cNvPr>
          <p:cNvCxnSpPr>
            <a:cxnSpLocks/>
          </p:cNvCxnSpPr>
          <p:nvPr/>
        </p:nvCxnSpPr>
        <p:spPr>
          <a:xfrm flipV="1">
            <a:off x="3591381" y="4963109"/>
            <a:ext cx="2961819" cy="4155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21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B949A576-F7B7-3548-92DF-C25980C5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EB407A9E-303B-DD4F-8EEC-CC658C0DFA5F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261FCE1-DA32-5040-9374-1D669B389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HTTP messages: request message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C7B59160-DB0B-904E-BF34-5C6A94A07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ASCII (human-readable format)</a:t>
            </a:r>
            <a:endParaRPr lang="en-US" altLang="en-US" sz="3600" dirty="0">
              <a:solidFill>
                <a:schemeClr val="accent2"/>
              </a:solidFill>
            </a:endParaRPr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65A3D052-CADA-5048-B43B-0EFF22A40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7486" y="2792661"/>
            <a:ext cx="684354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GET /352/</a:t>
            </a:r>
            <a:r>
              <a:rPr lang="en-US" altLang="en-US" b="1" dirty="0" err="1">
                <a:latin typeface="Courier New" panose="02070309020205020404" pitchFamily="49" charset="0"/>
              </a:rPr>
              <a:t>syllabus.html</a:t>
            </a:r>
            <a:r>
              <a:rPr lang="en-US" altLang="en-US" b="1" dirty="0">
                <a:latin typeface="Courier New" panose="02070309020205020404" pitchFamily="49" charset="0"/>
              </a:rPr>
              <a:t> HTTP/1.1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Host: </a:t>
            </a:r>
            <a:r>
              <a:rPr lang="en-US" altLang="en-US" b="1" dirty="0" err="1">
                <a:latin typeface="Courier New" panose="02070309020205020404" pitchFamily="49" charset="0"/>
              </a:rPr>
              <a:t>www.cs.rutgers.edu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User-agent: Mozilla/4.0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Connection: close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Accept-language:en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2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(extra carriage return, line feed)</a:t>
            </a:r>
            <a:r>
              <a:rPr lang="en-US" altLang="en-US" sz="32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1750" name="Text Box 5">
            <a:extLst>
              <a:ext uri="{FF2B5EF4-FFF2-40B4-BE49-F238E27FC236}">
                <a16:creationId xmlns:a16="http://schemas.microsoft.com/office/drawing/2014/main" id="{D55DA2A1-0857-D542-9C91-50AE00998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23" y="2756814"/>
            <a:ext cx="316144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request line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(GET, POST,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HEAD commands)</a:t>
            </a:r>
            <a:endParaRPr lang="en-US" altLang="en-US" sz="3200" dirty="0">
              <a:latin typeface="Helvetica" pitchFamily="2" charset="0"/>
            </a:endParaRPr>
          </a:p>
        </p:txBody>
      </p:sp>
      <p:sp>
        <p:nvSpPr>
          <p:cNvPr id="31751" name="Line 6">
            <a:extLst>
              <a:ext uri="{FF2B5EF4-FFF2-40B4-BE49-F238E27FC236}">
                <a16:creationId xmlns:a16="http://schemas.microsoft.com/office/drawing/2014/main" id="{B2A6360A-678E-DF46-BCA0-17F958D337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2351" y="3048000"/>
            <a:ext cx="1131888" cy="266701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Freeform 7">
            <a:extLst>
              <a:ext uri="{FF2B5EF4-FFF2-40B4-BE49-F238E27FC236}">
                <a16:creationId xmlns:a16="http://schemas.microsoft.com/office/drawing/2014/main" id="{260B9CD0-81F9-664A-9093-C289E9F9C276}"/>
              </a:ext>
            </a:extLst>
          </p:cNvPr>
          <p:cNvSpPr>
            <a:spLocks/>
          </p:cNvSpPr>
          <p:nvPr/>
        </p:nvSpPr>
        <p:spPr bwMode="auto">
          <a:xfrm>
            <a:off x="4314067" y="3290095"/>
            <a:ext cx="265309" cy="1739107"/>
          </a:xfrm>
          <a:custGeom>
            <a:avLst/>
            <a:gdLst>
              <a:gd name="T0" fmla="*/ 2147483647 w 150"/>
              <a:gd name="T1" fmla="*/ 2147483647 h 924"/>
              <a:gd name="T2" fmla="*/ 0 w 150"/>
              <a:gd name="T3" fmla="*/ 0 h 924"/>
              <a:gd name="T4" fmla="*/ 0 w 150"/>
              <a:gd name="T5" fmla="*/ 2147483647 h 924"/>
              <a:gd name="T6" fmla="*/ 2147483647 w 150"/>
              <a:gd name="T7" fmla="*/ 2147483647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50800" cap="flat" cmpd="sng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Text Box 8">
            <a:extLst>
              <a:ext uri="{FF2B5EF4-FFF2-40B4-BE49-F238E27FC236}">
                <a16:creationId xmlns:a16="http://schemas.microsoft.com/office/drawing/2014/main" id="{C8B82259-54B9-1C4D-B975-D3349B41A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3448" y="4467554"/>
            <a:ext cx="26606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Header lines</a:t>
            </a:r>
            <a:endParaRPr lang="en-US" altLang="en-US" sz="3200" dirty="0">
              <a:latin typeface="Helvetica" pitchFamily="2" charset="0"/>
            </a:endParaRPr>
          </a:p>
        </p:txBody>
      </p:sp>
      <p:sp>
        <p:nvSpPr>
          <p:cNvPr id="31754" name="Line 9">
            <a:extLst>
              <a:ext uri="{FF2B5EF4-FFF2-40B4-BE49-F238E27FC236}">
                <a16:creationId xmlns:a16="http://schemas.microsoft.com/office/drawing/2014/main" id="{7D4EC1EE-6E4A-BD4B-9876-74FF1A07DA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23771" y="5675085"/>
            <a:ext cx="1370467" cy="43542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55" name="Text Box 10">
            <a:extLst>
              <a:ext uri="{FF2B5EF4-FFF2-40B4-BE49-F238E27FC236}">
                <a16:creationId xmlns:a16="http://schemas.microsoft.com/office/drawing/2014/main" id="{03F5721B-2BAC-EB47-89FC-7372D6703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400" y="5116374"/>
            <a:ext cx="280557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Carriage return,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line feed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indicates end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of header</a:t>
            </a:r>
            <a:endParaRPr lang="en-US" altLang="en-US" sz="3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8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  <p:bldP spid="31751" grpId="0" animBg="1"/>
      <p:bldP spid="31752" grpId="0" animBg="1"/>
      <p:bldP spid="31753" grpId="0"/>
      <p:bldP spid="31754" grpId="0" animBg="1"/>
      <p:bldP spid="317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3CB0A-E321-BA48-9AFF-D1754A96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405C-D418-DC4D-8CFF-D37EA7FD2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Universal Resource Locator: a way to name objects on server</a:t>
            </a:r>
          </a:p>
          <a:p>
            <a:r>
              <a:rPr lang="en-US" dirty="0"/>
              <a:t>But can also name an application </a:t>
            </a:r>
            <a:r>
              <a:rPr lang="en-US" dirty="0">
                <a:solidFill>
                  <a:srgbClr val="C00000"/>
                </a:solidFill>
              </a:rPr>
              <a:t>process </a:t>
            </a:r>
            <a:r>
              <a:rPr lang="en-US" dirty="0"/>
              <a:t>on the server!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Data storage from data entered in web forms</a:t>
            </a:r>
          </a:p>
          <a:p>
            <a:pPr lvl="1"/>
            <a:r>
              <a:rPr lang="en-US" dirty="0"/>
              <a:t>Login pages</a:t>
            </a:r>
          </a:p>
          <a:p>
            <a:pPr lvl="1"/>
            <a:r>
              <a:rPr lang="en-US" dirty="0"/>
              <a:t>Web carts</a:t>
            </a:r>
          </a:p>
          <a:p>
            <a:r>
              <a:rPr lang="en-US" dirty="0"/>
              <a:t>Providing almost any service requires data handling by running code at the server </a:t>
            </a:r>
          </a:p>
          <a:p>
            <a:pPr lvl="1"/>
            <a:r>
              <a:rPr lang="en-US" dirty="0"/>
              <a:t>Not just rendering “static” resources</a:t>
            </a:r>
          </a:p>
        </p:txBody>
      </p:sp>
    </p:spTree>
    <p:extLst>
      <p:ext uri="{BB962C8B-B14F-4D97-AF65-F5344CB8AC3E}">
        <p14:creationId xmlns:p14="http://schemas.microsoft.com/office/powerpoint/2010/main" val="242865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6">
            <a:extLst>
              <a:ext uri="{FF2B5EF4-FFF2-40B4-BE49-F238E27FC236}">
                <a16:creationId xmlns:a16="http://schemas.microsoft.com/office/drawing/2014/main" id="{939B605F-FC20-A24E-A705-4C585364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63CA771-D47F-3648-9ACA-5D495D1A8800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3796" name="Rectangle 1027">
            <a:extLst>
              <a:ext uri="{FF2B5EF4-FFF2-40B4-BE49-F238E27FC236}">
                <a16:creationId xmlns:a16="http://schemas.microsoft.com/office/drawing/2014/main" id="{D9D5229B-DF44-534D-9F7D-BDCB432A3B0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90687"/>
            <a:ext cx="5334000" cy="5030787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</a:rPr>
              <a:t>GET</a:t>
            </a:r>
          </a:p>
          <a:p>
            <a:pPr lvl="1">
              <a:defRPr/>
            </a:pPr>
            <a:r>
              <a:rPr lang="en-US" altLang="en-US" sz="2000" dirty="0"/>
              <a:t>Get the resource specified in the requested URL (could be a process)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</a:rPr>
              <a:t>POST</a:t>
            </a:r>
          </a:p>
          <a:p>
            <a:pPr lvl="1">
              <a:defRPr/>
            </a:pPr>
            <a:r>
              <a:rPr lang="en-US" altLang="en-US" sz="2000" dirty="0"/>
              <a:t>Send entities (specified in the entity body) to a data-handling process at the requested URL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</a:rPr>
              <a:t>HEAD</a:t>
            </a:r>
          </a:p>
          <a:p>
            <a:pPr lvl="1">
              <a:defRPr/>
            </a:pPr>
            <a:r>
              <a:rPr lang="en-US" altLang="en-US" sz="2000" dirty="0"/>
              <a:t>Asks server to leave requested object out of response, but send the rest of the response</a:t>
            </a:r>
          </a:p>
          <a:p>
            <a:pPr lvl="1">
              <a:defRPr/>
            </a:pPr>
            <a:r>
              <a:rPr lang="en-US" altLang="en-US" sz="2000" dirty="0"/>
              <a:t>Useful for debugging</a:t>
            </a:r>
          </a:p>
        </p:txBody>
      </p:sp>
      <p:sp>
        <p:nvSpPr>
          <p:cNvPr id="34821" name="Rectangle 1028">
            <a:extLst>
              <a:ext uri="{FF2B5EF4-FFF2-40B4-BE49-F238E27FC236}">
                <a16:creationId xmlns:a16="http://schemas.microsoft.com/office/drawing/2014/main" id="{DC34DD45-4CEC-8941-AE97-848F7F42719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389914" y="1847850"/>
            <a:ext cx="5181600" cy="4351338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endParaRPr lang="en-US" altLang="en-US" sz="2400" dirty="0"/>
          </a:p>
          <a:p>
            <a:r>
              <a:rPr lang="en-US" altLang="en-US" dirty="0">
                <a:solidFill>
                  <a:srgbClr val="C00000"/>
                </a:solidFill>
              </a:rPr>
              <a:t>PUT</a:t>
            </a:r>
          </a:p>
          <a:p>
            <a:pPr lvl="1"/>
            <a:r>
              <a:rPr lang="en-US" altLang="en-US" sz="2000" dirty="0"/>
              <a:t>Update a resource at the requested URL with the new entity specified in the entity body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DELETE</a:t>
            </a:r>
          </a:p>
          <a:p>
            <a:pPr lvl="1"/>
            <a:r>
              <a:rPr lang="en-US" altLang="en-US" sz="2000" dirty="0"/>
              <a:t>Deletes file specified in the URL</a:t>
            </a:r>
          </a:p>
          <a:p>
            <a:endParaRPr lang="en-US" altLang="en-US" sz="2400" dirty="0"/>
          </a:p>
          <a:p>
            <a:r>
              <a:rPr lang="en-US" altLang="en-US" sz="2400" dirty="0"/>
              <a:t>and other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C5756-DC5A-E948-B0C2-E65A5BF1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method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1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>
            <a:extLst>
              <a:ext uri="{FF2B5EF4-FFF2-40B4-BE49-F238E27FC236}">
                <a16:creationId xmlns:a16="http://schemas.microsoft.com/office/drawing/2014/main" id="{732BFEC4-4B08-4E45-8169-008B516B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84EABD59-CBFC-0147-9544-C70434CFDAD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EC000FB-2918-FC4D-98B9-0C33ABE2E1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5625"/>
            <a:ext cx="4465320" cy="4667250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dirty="0"/>
              <a:t>POST method:</a:t>
            </a:r>
          </a:p>
          <a:p>
            <a:r>
              <a:rPr lang="en-US" altLang="en-US" sz="2400" dirty="0"/>
              <a:t>Web page often includes form input</a:t>
            </a:r>
          </a:p>
          <a:p>
            <a:r>
              <a:rPr lang="en-US" altLang="en-US" sz="2400" dirty="0"/>
              <a:t>Input is uploaded to server </a:t>
            </a:r>
            <a:r>
              <a:rPr lang="en-US" altLang="en-US" sz="2400" dirty="0">
                <a:solidFill>
                  <a:srgbClr val="C00000"/>
                </a:solidFill>
              </a:rPr>
              <a:t>in entity body</a:t>
            </a:r>
          </a:p>
          <a:p>
            <a:endParaRPr lang="en-US" altLang="en-US" sz="2400" dirty="0">
              <a:solidFill>
                <a:srgbClr val="C00000"/>
              </a:solidFill>
            </a:endParaRPr>
          </a:p>
          <a:p>
            <a:r>
              <a:rPr lang="en-US" altLang="en-US" sz="2400" dirty="0"/>
              <a:t>Posted content not visible in the URL</a:t>
            </a:r>
          </a:p>
          <a:p>
            <a:pPr lvl="1"/>
            <a:r>
              <a:rPr lang="en-US" altLang="en-US" sz="2000" dirty="0"/>
              <a:t>Free form content (ex: images) can be posted since entity body interpreted as data bytes</a:t>
            </a:r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id="{89DC39F1-2D2B-D149-97A8-39E20601E06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625737" y="1794669"/>
            <a:ext cx="5956663" cy="4333988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dirty="0"/>
              <a:t>GET method:</a:t>
            </a:r>
          </a:p>
          <a:p>
            <a:r>
              <a:rPr lang="en-US" altLang="en-US" sz="2400" dirty="0"/>
              <a:t>Entity body is empty</a:t>
            </a:r>
          </a:p>
          <a:p>
            <a:r>
              <a:rPr lang="en-US" altLang="en-US" sz="2400" dirty="0"/>
              <a:t>Input is uploaded </a:t>
            </a:r>
            <a:r>
              <a:rPr lang="en-US" altLang="en-US" sz="2400" dirty="0">
                <a:solidFill>
                  <a:srgbClr val="C00000"/>
                </a:solidFill>
              </a:rPr>
              <a:t>in URL field of request line</a:t>
            </a:r>
          </a:p>
          <a:p>
            <a:endParaRPr lang="en-US" altLang="en-US" sz="2400" dirty="0">
              <a:solidFill>
                <a:srgbClr val="C00000"/>
              </a:solidFill>
            </a:endParaRPr>
          </a:p>
          <a:p>
            <a:r>
              <a:rPr lang="en-US" altLang="en-US" sz="2400" dirty="0"/>
              <a:t>URL must contain a restricted set of characters</a:t>
            </a:r>
          </a:p>
          <a:p>
            <a:endParaRPr lang="en-US" altLang="en-US" sz="2400" dirty="0"/>
          </a:p>
          <a:p>
            <a:r>
              <a:rPr lang="en-US" altLang="en-US" sz="2400" dirty="0"/>
              <a:t>Example: </a:t>
            </a:r>
          </a:p>
          <a:p>
            <a:pPr lvl="1"/>
            <a:r>
              <a:rPr lang="en-US" altLang="en-US" sz="2000" dirty="0"/>
              <a:t>http://</a:t>
            </a:r>
            <a:r>
              <a:rPr lang="en-US" altLang="en-US" sz="2000" dirty="0" err="1"/>
              <a:t>site.com</a:t>
            </a:r>
            <a:r>
              <a:rPr lang="en-US" altLang="en-US" sz="2000" dirty="0"/>
              <a:t>/</a:t>
            </a:r>
            <a:r>
              <a:rPr lang="en-US" altLang="en-US" sz="2000" dirty="0" err="1"/>
              <a:t>form?first</a:t>
            </a:r>
            <a:r>
              <a:rPr lang="en-US" altLang="en-US" sz="2000" dirty="0"/>
              <a:t>=</a:t>
            </a:r>
            <a:r>
              <a:rPr lang="en-US" altLang="en-US" sz="2000" dirty="0" err="1"/>
              <a:t>jane&amp;last</a:t>
            </a:r>
            <a:r>
              <a:rPr lang="en-US" altLang="en-US" sz="2000" dirty="0"/>
              <a:t>=</a:t>
            </a:r>
            <a:r>
              <a:rPr lang="en-US" altLang="en-US" sz="2000" dirty="0" err="1"/>
              <a:t>austen</a:t>
            </a:r>
            <a:endParaRPr lang="en-US" altLang="en-US" sz="2000" dirty="0"/>
          </a:p>
          <a:p>
            <a:pPr>
              <a:buFont typeface="ZapfDingbats" pitchFamily="82" charset="2"/>
              <a:buNone/>
            </a:pPr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0925BC-35D3-9D4E-9BF6-1A6EB01B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Uploading form input: GET and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0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D94A-ACC3-804B-99AD-F0C5258B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POST and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6B2E4-C622-7047-A0BE-BDF1D3720E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POST: the URL of the request identifies the resource that </a:t>
            </a:r>
            <a:r>
              <a:rPr lang="en-US" dirty="0">
                <a:solidFill>
                  <a:srgbClr val="C00000"/>
                </a:solidFill>
              </a:rPr>
              <a:t>processes</a:t>
            </a:r>
            <a:r>
              <a:rPr lang="en-US" dirty="0"/>
              <a:t> the entity body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9DE18-B5C9-6C48-85A4-E4D34246F9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PUT: the URL of the request identifies the resource that is </a:t>
            </a:r>
            <a:r>
              <a:rPr lang="en-US" dirty="0">
                <a:solidFill>
                  <a:srgbClr val="C00000"/>
                </a:solidFill>
              </a:rPr>
              <a:t>contained in</a:t>
            </a:r>
            <a:r>
              <a:rPr lang="en-US" dirty="0"/>
              <a:t> the entity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3C7E0-F32C-0945-96B3-34A7EB029E20}"/>
              </a:ext>
            </a:extLst>
          </p:cNvPr>
          <p:cNvSpPr txBox="1"/>
          <p:nvPr/>
        </p:nvSpPr>
        <p:spPr>
          <a:xfrm>
            <a:off x="2525486" y="6019512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itchFamily="2" charset="0"/>
              </a:rPr>
              <a:t>https://</a:t>
            </a:r>
            <a:r>
              <a:rPr lang="en-US" sz="3200" dirty="0" err="1">
                <a:latin typeface="Helvetica" pitchFamily="2" charset="0"/>
              </a:rPr>
              <a:t>tools.ietf.org</a:t>
            </a:r>
            <a:r>
              <a:rPr lang="en-US" sz="3200" dirty="0">
                <a:latin typeface="Helvetica" pitchFamily="2" charset="0"/>
              </a:rPr>
              <a:t>/html/rfc2616</a:t>
            </a:r>
          </a:p>
        </p:txBody>
      </p:sp>
    </p:spTree>
    <p:extLst>
      <p:ext uri="{BB962C8B-B14F-4D97-AF65-F5344CB8AC3E}">
        <p14:creationId xmlns:p14="http://schemas.microsoft.com/office/powerpoint/2010/main" val="371464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4426-6965-0BEF-D537-20FAB7A0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71665-8824-4BCB-D5B4-54692CD73F74}"/>
              </a:ext>
            </a:extLst>
          </p:cNvPr>
          <p:cNvSpPr txBox="1"/>
          <p:nvPr/>
        </p:nvSpPr>
        <p:spPr>
          <a:xfrm>
            <a:off x="657474" y="1479126"/>
            <a:ext cx="378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Domain Name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D08F8-E0E8-4DE4-0179-ABDCA18FB830}"/>
              </a:ext>
            </a:extLst>
          </p:cNvPr>
          <p:cNvSpPr txBox="1"/>
          <p:nvPr/>
        </p:nvSpPr>
        <p:spPr>
          <a:xfrm>
            <a:off x="657474" y="1940791"/>
            <a:ext cx="494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Human readable names </a:t>
            </a:r>
            <a:r>
              <a:rPr lang="en-US" dirty="0">
                <a:latin typeface="Helvetica" pitchFamily="2" charset="0"/>
                <a:sym typeface="Wingdings" pitchFamily="2" charset="2"/>
              </a:rPr>
              <a:t> IP addresses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10F82ADF-D0A9-DA11-C207-E26CEFD67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872" y="4174839"/>
            <a:ext cx="976960" cy="1820887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5699E08B-F7A7-C8B5-1D45-0E6CA478B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87" y="4220988"/>
            <a:ext cx="1388637" cy="116012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25C482-DD92-C951-CB11-0BB4FAA0EF42}"/>
              </a:ext>
            </a:extLst>
          </p:cNvPr>
          <p:cNvCxnSpPr>
            <a:cxnSpLocks/>
          </p:cNvCxnSpPr>
          <p:nvPr/>
        </p:nvCxnSpPr>
        <p:spPr>
          <a:xfrm flipH="1">
            <a:off x="1180323" y="4072131"/>
            <a:ext cx="1948208" cy="72892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42D646-035A-0A08-9C37-57435313335F}"/>
              </a:ext>
            </a:extLst>
          </p:cNvPr>
          <p:cNvSpPr txBox="1"/>
          <p:nvPr/>
        </p:nvSpPr>
        <p:spPr>
          <a:xfrm>
            <a:off x="608481" y="2518182"/>
            <a:ext cx="56648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Hierarchical, distributed database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Root server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TLD server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Authoritative name server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79DA195-A76C-869C-E714-E116AE909F21}"/>
              </a:ext>
            </a:extLst>
          </p:cNvPr>
          <p:cNvGrpSpPr/>
          <p:nvPr/>
        </p:nvGrpSpPr>
        <p:grpSpPr>
          <a:xfrm>
            <a:off x="6460267" y="288444"/>
            <a:ext cx="2310580" cy="3200116"/>
            <a:chOff x="9227699" y="374665"/>
            <a:chExt cx="2310580" cy="3200116"/>
          </a:xfrm>
        </p:grpSpPr>
        <p:pic>
          <p:nvPicPr>
            <p:cNvPr id="88" name="Picture 25">
              <a:extLst>
                <a:ext uri="{FF2B5EF4-FFF2-40B4-BE49-F238E27FC236}">
                  <a16:creationId xmlns:a16="http://schemas.microsoft.com/office/drawing/2014/main" id="{FD25DA40-4910-CBB2-D976-F720DE461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7699" y="1690688"/>
              <a:ext cx="712425" cy="944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89" name="Picture 25">
              <a:extLst>
                <a:ext uri="{FF2B5EF4-FFF2-40B4-BE49-F238E27FC236}">
                  <a16:creationId xmlns:a16="http://schemas.microsoft.com/office/drawing/2014/main" id="{B317EB2F-4CE3-4FD9-0110-7EF592A092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1652" y="848203"/>
              <a:ext cx="389368" cy="515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90" name="Picture 25">
              <a:extLst>
                <a:ext uri="{FF2B5EF4-FFF2-40B4-BE49-F238E27FC236}">
                  <a16:creationId xmlns:a16="http://schemas.microsoft.com/office/drawing/2014/main" id="{7908CC95-05AE-74AF-54BC-22E9A8484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48911" y="2295957"/>
              <a:ext cx="389368" cy="515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91" name="Picture 25">
              <a:extLst>
                <a:ext uri="{FF2B5EF4-FFF2-40B4-BE49-F238E27FC236}">
                  <a16:creationId xmlns:a16="http://schemas.microsoft.com/office/drawing/2014/main" id="{08050EDF-0AF0-386D-8A65-5A69609FE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1410" y="3058808"/>
              <a:ext cx="389368" cy="515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CA94801-03E6-F4A4-86F5-140F4F64F4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08905" y="1276007"/>
              <a:ext cx="619033" cy="54428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46B3496D-973B-E184-01CA-ACFF52761F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8905" y="1161686"/>
              <a:ext cx="426978" cy="42404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17A165C-D2E0-A466-CF53-241D8F9BE75D}"/>
                </a:ext>
              </a:extLst>
            </p:cNvPr>
            <p:cNvGrpSpPr/>
            <p:nvPr/>
          </p:nvGrpSpPr>
          <p:grpSpPr>
            <a:xfrm rot="6629516">
              <a:off x="10862595" y="1568772"/>
              <a:ext cx="619033" cy="658607"/>
              <a:chOff x="7017694" y="1626488"/>
              <a:chExt cx="619033" cy="658607"/>
            </a:xfrm>
          </p:grpSpPr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C430805A-233E-3665-C415-8778EDC7CA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17694" y="1740809"/>
                <a:ext cx="619033" cy="54428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87079301-A48A-6D90-9BAB-0D6F5A3E28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17694" y="1626488"/>
                <a:ext cx="426978" cy="42404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C1870A2-4626-6B67-B578-27ECC47C4FD0}"/>
                </a:ext>
              </a:extLst>
            </p:cNvPr>
            <p:cNvGrpSpPr/>
            <p:nvPr/>
          </p:nvGrpSpPr>
          <p:grpSpPr>
            <a:xfrm rot="11074072">
              <a:off x="10445776" y="2609995"/>
              <a:ext cx="619033" cy="658607"/>
              <a:chOff x="7017694" y="1626488"/>
              <a:chExt cx="619033" cy="658607"/>
            </a:xfrm>
          </p:grpSpPr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D8D1F875-E293-964C-69BD-25B6AD44D7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17694" y="1740809"/>
                <a:ext cx="619033" cy="54428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FD185991-7D08-6657-CD05-4D1859A3EF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17694" y="1626488"/>
                <a:ext cx="426978" cy="42404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D32C3FA-A6F2-9916-DF46-C4E63299CE36}"/>
                </a:ext>
              </a:extLst>
            </p:cNvPr>
            <p:cNvSpPr txBox="1"/>
            <p:nvPr/>
          </p:nvSpPr>
          <p:spPr>
            <a:xfrm>
              <a:off x="9528075" y="374665"/>
              <a:ext cx="1388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Recursive queries</a:t>
              </a:r>
            </a:p>
          </p:txBody>
        </p:sp>
      </p:grpSp>
      <p:pic>
        <p:nvPicPr>
          <p:cNvPr id="102" name="Picture 3" descr="DNSmessage">
            <a:extLst>
              <a:ext uri="{FF2B5EF4-FFF2-40B4-BE49-F238E27FC236}">
                <a16:creationId xmlns:a16="http://schemas.microsoft.com/office/drawing/2014/main" id="{BF3ED792-8A9F-A016-E94F-DEA7E87B2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077" y="3352313"/>
            <a:ext cx="3931923" cy="319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43841C3-1B20-CB6C-E91F-E2A7DD06A690}"/>
              </a:ext>
            </a:extLst>
          </p:cNvPr>
          <p:cNvGrpSpPr/>
          <p:nvPr/>
        </p:nvGrpSpPr>
        <p:grpSpPr>
          <a:xfrm>
            <a:off x="4255330" y="3488560"/>
            <a:ext cx="2399621" cy="2898156"/>
            <a:chOff x="4230490" y="2679511"/>
            <a:chExt cx="2399621" cy="2898156"/>
          </a:xfrm>
        </p:grpSpPr>
        <p:pic>
          <p:nvPicPr>
            <p:cNvPr id="73" name="Picture 25">
              <a:extLst>
                <a:ext uri="{FF2B5EF4-FFF2-40B4-BE49-F238E27FC236}">
                  <a16:creationId xmlns:a16="http://schemas.microsoft.com/office/drawing/2014/main" id="{825908B6-AE06-8745-0A7D-C4EEA32099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8554" y="3667326"/>
              <a:ext cx="712425" cy="944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74" name="Picture 25">
              <a:extLst>
                <a:ext uri="{FF2B5EF4-FFF2-40B4-BE49-F238E27FC236}">
                  <a16:creationId xmlns:a16="http://schemas.microsoft.com/office/drawing/2014/main" id="{350A6A45-3704-B5C5-212D-E822B674C3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0519" y="2679511"/>
              <a:ext cx="389368" cy="515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75" name="Picture 25">
              <a:extLst>
                <a:ext uri="{FF2B5EF4-FFF2-40B4-BE49-F238E27FC236}">
                  <a16:creationId xmlns:a16="http://schemas.microsoft.com/office/drawing/2014/main" id="{99CB2E1E-0015-717C-A657-E8022B986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0743" y="3926012"/>
              <a:ext cx="389368" cy="515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76" name="Picture 25">
              <a:extLst>
                <a:ext uri="{FF2B5EF4-FFF2-40B4-BE49-F238E27FC236}">
                  <a16:creationId xmlns:a16="http://schemas.microsoft.com/office/drawing/2014/main" id="{14CFB1C0-1D9B-3C80-9734-A32999631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1375" y="5061694"/>
              <a:ext cx="389368" cy="515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CAFC1F2C-6DFE-32D6-7AD5-6C91928E73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9760" y="3252645"/>
              <a:ext cx="619033" cy="54428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C2F6A3A7-CDDF-F92B-C607-07D0477B2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9760" y="3138324"/>
              <a:ext cx="426978" cy="42404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F6E3F03-2873-7769-C8F4-8C7EDA7E5176}"/>
                </a:ext>
              </a:extLst>
            </p:cNvPr>
            <p:cNvGrpSpPr/>
            <p:nvPr/>
          </p:nvGrpSpPr>
          <p:grpSpPr>
            <a:xfrm rot="2516614">
              <a:off x="5448503" y="3912196"/>
              <a:ext cx="619033" cy="658607"/>
              <a:chOff x="7017694" y="1626488"/>
              <a:chExt cx="619033" cy="658607"/>
            </a:xfrm>
          </p:grpSpPr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A8312335-64E1-7AD4-262F-66A10FDBBD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17694" y="1740809"/>
                <a:ext cx="619033" cy="54428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4BDAEBAA-8BBD-B771-D36D-A92C9BF373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17694" y="1626488"/>
                <a:ext cx="426978" cy="42404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511C270-FC1F-0478-EC09-BA023EE7B525}"/>
                </a:ext>
              </a:extLst>
            </p:cNvPr>
            <p:cNvGrpSpPr/>
            <p:nvPr/>
          </p:nvGrpSpPr>
          <p:grpSpPr>
            <a:xfrm rot="5214897">
              <a:off x="5185855" y="4663586"/>
              <a:ext cx="619033" cy="658607"/>
              <a:chOff x="7017694" y="1626488"/>
              <a:chExt cx="619033" cy="658607"/>
            </a:xfrm>
          </p:grpSpPr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205DEA20-46AD-BAC0-EAE1-70826E39F8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17694" y="1740809"/>
                <a:ext cx="619033" cy="54428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AB9A6F67-FC2E-D5C0-ECC1-33933E1B8F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17694" y="1626488"/>
                <a:ext cx="426978" cy="42404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BDE64F4-84D9-25A4-6272-2522FA8DCDFA}"/>
                </a:ext>
              </a:extLst>
            </p:cNvPr>
            <p:cNvSpPr txBox="1"/>
            <p:nvPr/>
          </p:nvSpPr>
          <p:spPr>
            <a:xfrm>
              <a:off x="4230490" y="4762269"/>
              <a:ext cx="1388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Iterative queries</a:t>
              </a:r>
            </a:p>
          </p:txBody>
        </p:sp>
      </p:grpSp>
      <p:grpSp>
        <p:nvGrpSpPr>
          <p:cNvPr id="103" name="Group 12">
            <a:extLst>
              <a:ext uri="{FF2B5EF4-FFF2-40B4-BE49-F238E27FC236}">
                <a16:creationId xmlns:a16="http://schemas.microsoft.com/office/drawing/2014/main" id="{C04D566E-9079-0B13-75AA-5482F1DE7F46}"/>
              </a:ext>
            </a:extLst>
          </p:cNvPr>
          <p:cNvGrpSpPr>
            <a:grpSpLocks/>
          </p:cNvGrpSpPr>
          <p:nvPr/>
        </p:nvGrpSpPr>
        <p:grpSpPr bwMode="auto">
          <a:xfrm>
            <a:off x="8641687" y="3030994"/>
            <a:ext cx="975604" cy="148965"/>
            <a:chOff x="6157913" y="310454"/>
            <a:chExt cx="1828800" cy="307778"/>
          </a:xfrm>
        </p:grpSpPr>
        <p:sp>
          <p:nvSpPr>
            <p:cNvPr id="104" name="Rectangle 13">
              <a:extLst>
                <a:ext uri="{FF2B5EF4-FFF2-40B4-BE49-F238E27FC236}">
                  <a16:creationId xmlns:a16="http://schemas.microsoft.com/office/drawing/2014/main" id="{F578394C-206D-B8AB-3E4E-C9A4F3540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7913" y="357188"/>
              <a:ext cx="914400" cy="214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AE27A7A-319B-DC5E-EF78-A45CC551BC41}"/>
                </a:ext>
              </a:extLst>
            </p:cNvPr>
            <p:cNvSpPr/>
            <p:nvPr/>
          </p:nvSpPr>
          <p:spPr bwMode="auto">
            <a:xfrm>
              <a:off x="7072313" y="356463"/>
              <a:ext cx="914400" cy="2157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defRPr/>
              </a:pPr>
              <a:endParaRPr lang="en-US"/>
            </a:p>
          </p:txBody>
        </p:sp>
        <p:sp>
          <p:nvSpPr>
            <p:cNvPr id="106" name="TextBox 15">
              <a:extLst>
                <a:ext uri="{FF2B5EF4-FFF2-40B4-BE49-F238E27FC236}">
                  <a16:creationId xmlns:a16="http://schemas.microsoft.com/office/drawing/2014/main" id="{9B06B41F-CF6F-6DBC-FE6B-A83FA6184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1143" y="310455"/>
              <a:ext cx="4539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 dirty="0"/>
                <a:t>QR</a:t>
              </a:r>
            </a:p>
          </p:txBody>
        </p:sp>
        <p:sp>
          <p:nvSpPr>
            <p:cNvPr id="107" name="TextBox 16">
              <a:extLst>
                <a:ext uri="{FF2B5EF4-FFF2-40B4-BE49-F238E27FC236}">
                  <a16:creationId xmlns:a16="http://schemas.microsoft.com/office/drawing/2014/main" id="{D3A6AFED-2F97-5C4B-B8F2-A05943CFD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2313" y="310454"/>
              <a:ext cx="9124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 dirty="0"/>
                <a:t>OPCODE</a:t>
              </a:r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4164A67B-B07D-24DB-1913-58202D009EAA}"/>
              </a:ext>
            </a:extLst>
          </p:cNvPr>
          <p:cNvSpPr/>
          <p:nvPr/>
        </p:nvSpPr>
        <p:spPr>
          <a:xfrm>
            <a:off x="8641687" y="4420625"/>
            <a:ext cx="1941274" cy="56740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C596D0B-EF35-018B-AF44-9EDDE71D3700}"/>
              </a:ext>
            </a:extLst>
          </p:cNvPr>
          <p:cNvSpPr/>
          <p:nvPr/>
        </p:nvSpPr>
        <p:spPr>
          <a:xfrm>
            <a:off x="8688225" y="4945622"/>
            <a:ext cx="1941274" cy="56740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2623024-3432-4CA2-3140-BE2D0E77537E}"/>
              </a:ext>
            </a:extLst>
          </p:cNvPr>
          <p:cNvCxnSpPr>
            <a:cxnSpLocks/>
          </p:cNvCxnSpPr>
          <p:nvPr/>
        </p:nvCxnSpPr>
        <p:spPr>
          <a:xfrm flipH="1" flipV="1">
            <a:off x="1159748" y="5189581"/>
            <a:ext cx="1747235" cy="65728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17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08" grpId="0" animBg="1"/>
      <p:bldP spid="10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796C-6F23-7A43-9475-F61F3588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HEAD and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F4DE-4AF9-FD49-BE51-0E4405F2AF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GET:  return the requested resource in the entity body of the response along with response headers (we’ll see these shortly)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0D976-BC6C-3445-865C-AE3A6CAF7A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HEAD: return all the response headers in the GET response, but </a:t>
            </a:r>
            <a:r>
              <a:rPr lang="en-US" dirty="0">
                <a:solidFill>
                  <a:srgbClr val="C00000"/>
                </a:solidFill>
              </a:rPr>
              <a:t>without the resource</a:t>
            </a:r>
            <a:r>
              <a:rPr lang="en-US" dirty="0"/>
              <a:t> in the entity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E7965-3874-9742-90FB-7B602ED6B33C}"/>
              </a:ext>
            </a:extLst>
          </p:cNvPr>
          <p:cNvSpPr txBox="1"/>
          <p:nvPr/>
        </p:nvSpPr>
        <p:spPr>
          <a:xfrm>
            <a:off x="2525486" y="6019512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itchFamily="2" charset="0"/>
              </a:rPr>
              <a:t>https://</a:t>
            </a:r>
            <a:r>
              <a:rPr lang="en-US" sz="3200" dirty="0" err="1">
                <a:latin typeface="Helvetica" pitchFamily="2" charset="0"/>
              </a:rPr>
              <a:t>tools.ietf.org</a:t>
            </a:r>
            <a:r>
              <a:rPr lang="en-US" sz="3200" dirty="0">
                <a:latin typeface="Helvetica" pitchFamily="2" charset="0"/>
              </a:rPr>
              <a:t>/html/rfc2616</a:t>
            </a:r>
          </a:p>
        </p:txBody>
      </p:sp>
    </p:spTree>
    <p:extLst>
      <p:ext uri="{BB962C8B-B14F-4D97-AF65-F5344CB8AC3E}">
        <p14:creationId xmlns:p14="http://schemas.microsoft.com/office/powerpoint/2010/main" val="1111815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688D-61B6-2147-A63A-4239AD63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HTTP GET and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7BFBD-6B34-BA41-B248-033925B7D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21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75437205-D781-9540-B043-9FB70AA3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03A62222-1D19-4343-91F5-8DE14316DA8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7892" name="Picture 2" descr="http://www1.ju.edu.jo/ecourse/abusufah/cpe532_Spr06/notes/BookOnLine/The%20HyperText%20Transfer%20Protocol_files/HTTPresponse.jpg">
            <a:extLst>
              <a:ext uri="{FF2B5EF4-FFF2-40B4-BE49-F238E27FC236}">
                <a16:creationId xmlns:a16="http://schemas.microsoft.com/office/drawing/2014/main" id="{B7FA435C-D8A4-3E40-99ED-B65AACB86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524" y="1976211"/>
            <a:ext cx="74485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Box 4">
            <a:extLst>
              <a:ext uri="{FF2B5EF4-FFF2-40B4-BE49-F238E27FC236}">
                <a16:creationId xmlns:a16="http://schemas.microsoft.com/office/drawing/2014/main" id="{628FA8FB-7805-764C-9219-15EAC1347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26" y="1560712"/>
            <a:ext cx="34751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Unlike HTTP request, No method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EDE5FA-B4EA-D642-86A4-4B1EFE45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Response: General format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A4916EB-33C8-7BCD-EEC1-0CAA2E2FFD9D}"/>
              </a:ext>
            </a:extLst>
          </p:cNvPr>
          <p:cNvSpPr/>
          <p:nvPr/>
        </p:nvSpPr>
        <p:spPr>
          <a:xfrm>
            <a:off x="4157940" y="1958775"/>
            <a:ext cx="1807029" cy="7184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BCEB2-B6BC-B619-9D85-F11A0A4F281B}"/>
              </a:ext>
            </a:extLst>
          </p:cNvPr>
          <p:cNvSpPr txBox="1"/>
          <p:nvPr/>
        </p:nvSpPr>
        <p:spPr>
          <a:xfrm>
            <a:off x="478570" y="2861898"/>
            <a:ext cx="3242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HTTP protocol version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used by server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6F02DA-593A-DD33-6F52-61695A1A4A1F}"/>
              </a:ext>
            </a:extLst>
          </p:cNvPr>
          <p:cNvCxnSpPr>
            <a:cxnSpLocks/>
            <a:stCxn id="4" idx="3"/>
            <a:endCxn id="2" idx="2"/>
          </p:cNvCxnSpPr>
          <p:nvPr/>
        </p:nvCxnSpPr>
        <p:spPr>
          <a:xfrm flipV="1">
            <a:off x="3721189" y="2318004"/>
            <a:ext cx="436751" cy="9593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6890889-0C9D-7287-99B3-E7C677770D6E}"/>
              </a:ext>
            </a:extLst>
          </p:cNvPr>
          <p:cNvSpPr/>
          <p:nvPr/>
        </p:nvSpPr>
        <p:spPr>
          <a:xfrm>
            <a:off x="5932978" y="1871494"/>
            <a:ext cx="3475127" cy="7184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891FA-A593-3DBC-771F-FF3EC6FB9D07}"/>
              </a:ext>
            </a:extLst>
          </p:cNvPr>
          <p:cNvSpPr txBox="1"/>
          <p:nvPr/>
        </p:nvSpPr>
        <p:spPr>
          <a:xfrm>
            <a:off x="393926" y="3748350"/>
            <a:ext cx="3595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Was request successful?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(or error condition)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92400F-2C54-CD50-1F18-9BDA844A21F1}"/>
              </a:ext>
            </a:extLst>
          </p:cNvPr>
          <p:cNvCxnSpPr>
            <a:cxnSpLocks/>
            <a:stCxn id="8" idx="3"/>
            <a:endCxn id="7" idx="2"/>
          </p:cNvCxnSpPr>
          <p:nvPr/>
        </p:nvCxnSpPr>
        <p:spPr>
          <a:xfrm flipV="1">
            <a:off x="3989719" y="2230723"/>
            <a:ext cx="1943259" cy="19331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54A1E53-92DA-3E73-3048-D3228D822E36}"/>
              </a:ext>
            </a:extLst>
          </p:cNvPr>
          <p:cNvSpPr/>
          <p:nvPr/>
        </p:nvSpPr>
        <p:spPr>
          <a:xfrm>
            <a:off x="6542578" y="4767938"/>
            <a:ext cx="1807029" cy="7184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8E5D7A-A10D-DED8-08F1-E21B9A90223A}"/>
              </a:ext>
            </a:extLst>
          </p:cNvPr>
          <p:cNvSpPr txBox="1"/>
          <p:nvPr/>
        </p:nvSpPr>
        <p:spPr>
          <a:xfrm>
            <a:off x="393926" y="4665502"/>
            <a:ext cx="3044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Returned object 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0D73F1-AB47-6987-C706-270E7B331417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>
            <a:off x="3438349" y="4896335"/>
            <a:ext cx="3104229" cy="23083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62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7" grpId="0" animBg="1"/>
      <p:bldP spid="8" grpId="0"/>
      <p:bldP spid="12" grpId="0" animBg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61DBCE69-5B35-3247-9DBD-0620E38E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EF8AF5E8-B1B0-8D4A-BC5F-72B7ED11C7BD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02525D8-5880-9C42-9626-25118676C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HTTP message: response message</a:t>
            </a:r>
          </a:p>
        </p:txBody>
      </p:sp>
      <p:sp>
        <p:nvSpPr>
          <p:cNvPr id="38916" name="Text Box 3">
            <a:extLst>
              <a:ext uri="{FF2B5EF4-FFF2-40B4-BE49-F238E27FC236}">
                <a16:creationId xmlns:a16="http://schemas.microsoft.com/office/drawing/2014/main" id="{AEDC0E45-231D-C94C-ABA9-EBDC8CB08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673" y="2804578"/>
            <a:ext cx="7005444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HTTP/1.1 200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Connection: close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Date: Thu, 06 Aug 1998 12:00:15 GMT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Server: Apache/1.3.0 (Unix)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Last-Modified: Mon, 22 Jun 1998 …...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Content-Length: 6821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Content-Type: text/html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data data data data data ... </a:t>
            </a:r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FA38E591-8632-D746-ACEA-148305BA9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84" y="1735991"/>
            <a:ext cx="246413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status line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(protocol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status code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status phrase)</a:t>
            </a:r>
            <a:endParaRPr lang="en-US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38918" name="Line 5">
            <a:extLst>
              <a:ext uri="{FF2B5EF4-FFF2-40B4-BE49-F238E27FC236}">
                <a16:creationId xmlns:a16="http://schemas.microsoft.com/office/drawing/2014/main" id="{F7ED9E9C-8234-3A4B-8D36-CCC35E076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7945" y="2638041"/>
            <a:ext cx="1728830" cy="350687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8919" name="Freeform 6">
            <a:extLst>
              <a:ext uri="{FF2B5EF4-FFF2-40B4-BE49-F238E27FC236}">
                <a16:creationId xmlns:a16="http://schemas.microsoft.com/office/drawing/2014/main" id="{8FA68564-B438-5743-8244-7F1909893625}"/>
              </a:ext>
            </a:extLst>
          </p:cNvPr>
          <p:cNvSpPr>
            <a:spLocks/>
          </p:cNvSpPr>
          <p:nvPr/>
        </p:nvSpPr>
        <p:spPr bwMode="auto">
          <a:xfrm>
            <a:off x="4322500" y="3183990"/>
            <a:ext cx="260449" cy="2142753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3810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8920" name="Text Box 7">
            <a:extLst>
              <a:ext uri="{FF2B5EF4-FFF2-40B4-BE49-F238E27FC236}">
                <a16:creationId xmlns:a16="http://schemas.microsoft.com/office/drawing/2014/main" id="{DD95B001-9558-5945-BF41-D2CF24FD2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719" y="4144120"/>
            <a:ext cx="166584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lines</a:t>
            </a:r>
            <a:endParaRPr lang="en-US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38921" name="Line 8">
            <a:extLst>
              <a:ext uri="{FF2B5EF4-FFF2-40B4-BE49-F238E27FC236}">
                <a16:creationId xmlns:a16="http://schemas.microsoft.com/office/drawing/2014/main" id="{18360FA1-F13D-2748-9C15-E6A7C4219C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4748" y="5872692"/>
            <a:ext cx="923925" cy="257175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8922" name="Text Box 9">
            <a:extLst>
              <a:ext uri="{FF2B5EF4-FFF2-40B4-BE49-F238E27FC236}">
                <a16:creationId xmlns:a16="http://schemas.microsoft.com/office/drawing/2014/main" id="{5409491B-D85C-6841-B214-3362BAD44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40458" y="5847521"/>
            <a:ext cx="448526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data, e.g., requested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HTML file in entity body</a:t>
            </a:r>
            <a:endParaRPr lang="en-US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id="{53B06373-9FD0-BC4F-8486-632B25A251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1285" y="4144120"/>
            <a:ext cx="1584490" cy="641402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7618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21B0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21B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17" grpId="1" build="allAtOnce"/>
      <p:bldP spid="38918" grpId="0" animBg="1"/>
      <p:bldP spid="38919" grpId="0" animBg="1"/>
      <p:bldP spid="38920" grpId="0"/>
      <p:bldP spid="38921" grpId="0" animBg="1"/>
      <p:bldP spid="38922" grpId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6">
            <a:extLst>
              <a:ext uri="{FF2B5EF4-FFF2-40B4-BE49-F238E27FC236}">
                <a16:creationId xmlns:a16="http://schemas.microsoft.com/office/drawing/2014/main" id="{E46C489E-8BE3-8D4D-9ADE-72F09791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3CB2FE6-171B-5B4B-9E49-62D53515FEA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7945A1E-93B5-DB4E-9602-B94F9A0A265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2314575"/>
            <a:ext cx="7934325" cy="4158796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200 OK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sz="2000" dirty="0"/>
              <a:t>request succeeded, requested object later in this message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301 Moved Permanently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sz="2000" dirty="0"/>
              <a:t>requested object moved, new location specified later in this message (Location:)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403 Forbidden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sz="2000" dirty="0"/>
              <a:t>Insufficient permissions to access the resource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404 Not Found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sz="2000" dirty="0"/>
              <a:t>requested document not found on this server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505 HTTP Version Not Supported</a:t>
            </a:r>
            <a:endParaRPr lang="en-US" altLang="en-US" sz="2400" dirty="0">
              <a:solidFill>
                <a:srgbClr val="C00000"/>
              </a:solidFill>
            </a:endParaRPr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id="{C79B6AE7-666D-F944-B934-3DCB81557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1488281"/>
            <a:ext cx="7686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In first line in server-&gt;client response message.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A few sample codes: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E0DB40-59DD-844F-BE03-5E614E45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response status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24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6736-95A4-0948-A838-52DBD0B3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HTTP behaviors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4AA15-3D59-524B-AC90-648CE701B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Courier" pitchFamily="2" charset="0"/>
              </a:rPr>
              <a:t>wget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google.com</a:t>
            </a:r>
            <a:r>
              <a:rPr lang="en-US" dirty="0">
                <a:latin typeface="Courier" pitchFamily="2" charset="0"/>
              </a:rPr>
              <a:t> (or) curl </a:t>
            </a:r>
            <a:r>
              <a:rPr lang="en-US" dirty="0" err="1">
                <a:latin typeface="Courier" pitchFamily="2" charset="0"/>
              </a:rPr>
              <a:t>google.com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ourier" pitchFamily="2" charset="0"/>
              </a:rPr>
              <a:t>telnet </a:t>
            </a:r>
            <a:r>
              <a:rPr lang="en-US" dirty="0" err="1">
                <a:latin typeface="Courier" pitchFamily="2" charset="0"/>
              </a:rPr>
              <a:t>example.com</a:t>
            </a:r>
            <a:r>
              <a:rPr lang="en-US" dirty="0">
                <a:latin typeface="Courier" pitchFamily="2" charset="0"/>
              </a:rPr>
              <a:t> 80</a:t>
            </a:r>
          </a:p>
          <a:p>
            <a:pPr lvl="1"/>
            <a:r>
              <a:rPr lang="en-US" dirty="0">
                <a:latin typeface="Courier" pitchFamily="2" charset="0"/>
              </a:rPr>
              <a:t>GET / HTTP/1.1</a:t>
            </a:r>
          </a:p>
          <a:p>
            <a:pPr lvl="1"/>
            <a:r>
              <a:rPr lang="en-US" dirty="0">
                <a:latin typeface="Courier" pitchFamily="2" charset="0"/>
              </a:rPr>
              <a:t>Host: </a:t>
            </a:r>
            <a:r>
              <a:rPr lang="en-US" dirty="0" err="1">
                <a:latin typeface="Courier" pitchFamily="2" charset="0"/>
              </a:rPr>
              <a:t>example.com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/>
              <a:t>(followed by two </a:t>
            </a:r>
            <a:r>
              <a:rPr lang="en-US" sz="2400" dirty="0" err="1"/>
              <a:t>enter’s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Exercise: try </a:t>
            </a:r>
          </a:p>
          <a:p>
            <a:pPr lvl="1"/>
            <a:r>
              <a:rPr lang="en-US" dirty="0">
                <a:latin typeface="Courier" pitchFamily="2" charset="0"/>
              </a:rPr>
              <a:t>telnet </a:t>
            </a:r>
            <a:r>
              <a:rPr lang="en-US" dirty="0" err="1">
                <a:latin typeface="Courier" pitchFamily="2" charset="0"/>
              </a:rPr>
              <a:t>google.com</a:t>
            </a:r>
            <a:r>
              <a:rPr lang="en-US" dirty="0">
                <a:latin typeface="Courier" pitchFamily="2" charset="0"/>
              </a:rPr>
              <a:t> 80</a:t>
            </a:r>
          </a:p>
          <a:p>
            <a:pPr lvl="1"/>
            <a:r>
              <a:rPr lang="en-US" dirty="0">
                <a:latin typeface="Courier" pitchFamily="2" charset="0"/>
              </a:rPr>
              <a:t>telnet </a:t>
            </a:r>
            <a:r>
              <a:rPr lang="en-US" dirty="0" err="1">
                <a:latin typeface="Courier" pitchFamily="2" charset="0"/>
              </a:rPr>
              <a:t>web.mit.edu</a:t>
            </a:r>
            <a:r>
              <a:rPr lang="en-US" dirty="0">
                <a:latin typeface="Courier" pitchFamily="2" charset="0"/>
              </a:rPr>
              <a:t> 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5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4E08-8129-3C45-B878-8CCF5029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Resource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DC750-3F0E-E64F-83B9-DB3A858DF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8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17CD-F3F8-AC4E-97DD-C873AC1B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is a distributed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6E356-1AE6-814F-9DFE-C4E2EA84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stores </a:t>
            </a:r>
            <a:r>
              <a:rPr lang="en-US" dirty="0">
                <a:solidFill>
                  <a:srgbClr val="C00000"/>
                </a:solidFill>
              </a:rPr>
              <a:t>resource records (RRs)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(Incomplete) message format for each resource record (RR):</a:t>
            </a:r>
          </a:p>
          <a:p>
            <a:pPr lvl="1"/>
            <a:r>
              <a:rPr lang="en-US" dirty="0"/>
              <a:t>Class, type, name, value, TTL</a:t>
            </a:r>
          </a:p>
          <a:p>
            <a:pPr lvl="1"/>
            <a:endParaRPr lang="en-US" dirty="0"/>
          </a:p>
          <a:p>
            <a:r>
              <a:rPr lang="en-US" dirty="0"/>
              <a:t>You can read all the gory details of the message format at </a:t>
            </a:r>
            <a:r>
              <a:rPr lang="en-US" dirty="0">
                <a:hlinkClick r:id="rId2"/>
              </a:rPr>
              <a:t>https://www.iana.org/assignments/dns-parameters/dns-parameters.xhtml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2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6">
            <a:extLst>
              <a:ext uri="{FF2B5EF4-FFF2-40B4-BE49-F238E27FC236}">
                <a16:creationId xmlns:a16="http://schemas.microsoft.com/office/drawing/2014/main" id="{6839D8DF-92CC-994F-8F27-465EEB5A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420BC16-3D75-AD48-BDE9-82F23DA6BB0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810B34C-5388-EA43-9034-5E31FF1EC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1284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DNS records</a:t>
            </a:r>
            <a:endParaRPr lang="en-US" altLang="en-US" sz="4800" dirty="0"/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7B062E04-4080-F448-BB8F-0A3E863EEE1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055234" y="4041640"/>
            <a:ext cx="4921704" cy="18669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Type=NS</a:t>
            </a: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name</a:t>
            </a:r>
            <a:r>
              <a:rPr lang="en-US" altLang="en-US" sz="2000" dirty="0">
                <a:solidFill>
                  <a:schemeClr val="tx1"/>
                </a:solidFill>
              </a:rPr>
              <a:t> is domain (e.g. </a:t>
            </a:r>
            <a:r>
              <a:rPr lang="en-US" altLang="en-US" sz="2000" dirty="0" err="1">
                <a:solidFill>
                  <a:schemeClr val="tx1"/>
                </a:solidFill>
              </a:rPr>
              <a:t>foo.com</a:t>
            </a:r>
            <a:r>
              <a:rPr lang="en-US" altLang="en-US" sz="20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value</a:t>
            </a:r>
            <a:r>
              <a:rPr lang="en-US" altLang="en-US" sz="2000" dirty="0">
                <a:solidFill>
                  <a:schemeClr val="tx1"/>
                </a:solidFill>
              </a:rPr>
              <a:t> is hostname of authoritative name server for this domain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Sometimes, you’ll see SOA record</a:t>
            </a:r>
          </a:p>
          <a:p>
            <a:endParaRPr lang="en-US" altLang="en-US" sz="2400" dirty="0"/>
          </a:p>
        </p:txBody>
      </p:sp>
      <p:sp>
        <p:nvSpPr>
          <p:cNvPr id="23559" name="Rectangle 8">
            <a:extLst>
              <a:ext uri="{FF2B5EF4-FFF2-40B4-BE49-F238E27FC236}">
                <a16:creationId xmlns:a16="http://schemas.microsoft.com/office/drawing/2014/main" id="{BD6059D2-3CF3-7648-9E11-FEEDDCE3A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989" y="1323384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Type=A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hostname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IPv4 address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0" name="Rectangle 9">
            <a:extLst>
              <a:ext uri="{FF2B5EF4-FFF2-40B4-BE49-F238E27FC236}">
                <a16:creationId xmlns:a16="http://schemas.microsoft.com/office/drawing/2014/main" id="{2CE6CB9E-CD31-0D4D-B338-2E838B911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1634883"/>
            <a:ext cx="45148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Type=CNAME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alias name for some “canonical” (the real) name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>
                <a:latin typeface="Helvetica" pitchFamily="2" charset="0"/>
              </a:rPr>
              <a:t>  e.g., </a:t>
            </a:r>
            <a:r>
              <a:rPr lang="en-US" altLang="en-US" sz="1800" dirty="0" err="1">
                <a:latin typeface="Courier" pitchFamily="2" charset="0"/>
              </a:rPr>
              <a:t>www.ibm.com</a:t>
            </a: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2000" dirty="0">
                <a:latin typeface="Helvetica" pitchFamily="2" charset="0"/>
              </a:rPr>
              <a:t>is really</a:t>
            </a:r>
            <a:endParaRPr lang="en-US" altLang="en-US" sz="1800" dirty="0">
              <a:latin typeface="Helvetica" pitchFamily="2" charset="0"/>
            </a:endParaRPr>
          </a:p>
          <a:p>
            <a:pPr lvl="1">
              <a:buNone/>
            </a:pPr>
            <a:r>
              <a:rPr lang="en-US" altLang="en-US" sz="1600" dirty="0">
                <a:latin typeface="Courier" pitchFamily="2" charset="0"/>
              </a:rPr>
              <a:t>  </a:t>
            </a:r>
            <a:r>
              <a:rPr lang="en-IN" sz="2000" dirty="0">
                <a:latin typeface="Courier" pitchFamily="2" charset="0"/>
              </a:rPr>
              <a:t>www.ibm.com.cs186.net</a:t>
            </a:r>
            <a:endParaRPr lang="en-US" altLang="en-US" sz="1800" dirty="0">
              <a:latin typeface="Courier" pitchFamily="2" charset="0"/>
            </a:endParaRP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canonical name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1" name="Rectangle 10">
            <a:extLst>
              <a:ext uri="{FF2B5EF4-FFF2-40B4-BE49-F238E27FC236}">
                <a16:creationId xmlns:a16="http://schemas.microsoft.com/office/drawing/2014/main" id="{14470BD7-EB2B-314D-9EBE-E86B3EE6C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3913429"/>
            <a:ext cx="4408487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Type=MX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name of </a:t>
            </a:r>
            <a:r>
              <a:rPr lang="en-US" altLang="en-US" sz="2000" dirty="0" err="1">
                <a:latin typeface="Helvetica" pitchFamily="2" charset="0"/>
              </a:rPr>
              <a:t>mailserver</a:t>
            </a:r>
            <a:r>
              <a:rPr lang="en-US" altLang="en-US" sz="2000" dirty="0">
                <a:latin typeface="Helvetica" pitchFamily="2" charset="0"/>
              </a:rPr>
              <a:t> associated with </a:t>
            </a:r>
            <a:r>
              <a:rPr lang="en-US" altLang="en-US" sz="2000" b="1" dirty="0">
                <a:latin typeface="Helvetica" pitchFamily="2" charset="0"/>
              </a:rPr>
              <a:t>name</a:t>
            </a:r>
            <a:endParaRPr lang="en-US" altLang="en-US" sz="2000" dirty="0">
              <a:latin typeface="Helvetica" pitchFamily="2" charset="0"/>
            </a:endParaRP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2" name="Rectangle 8">
            <a:extLst>
              <a:ext uri="{FF2B5EF4-FFF2-40B4-BE49-F238E27FC236}">
                <a16:creationId xmlns:a16="http://schemas.microsoft.com/office/drawing/2014/main" id="{115C873C-A931-9D47-A152-D503AB07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2" y="2577517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Type=AAAA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hostname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</a:t>
            </a: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IPv6</a:t>
            </a:r>
            <a:r>
              <a:rPr lang="en-US" altLang="en-US" sz="2000" dirty="0">
                <a:latin typeface="Helvetica" pitchFamily="2" charset="0"/>
              </a:rPr>
              <a:t> address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32ACD-E985-C246-AC73-B968EB9E63CC}"/>
              </a:ext>
            </a:extLst>
          </p:cNvPr>
          <p:cNvSpPr txBox="1"/>
          <p:nvPr/>
        </p:nvSpPr>
        <p:spPr>
          <a:xfrm>
            <a:off x="471488" y="6356350"/>
            <a:ext cx="1025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More complete info at </a:t>
            </a:r>
            <a:r>
              <a:rPr lang="en-US" dirty="0">
                <a:latin typeface="Helvetica" pitchFamily="2" charset="0"/>
                <a:hlinkClick r:id="rId2"/>
              </a:rPr>
              <a:t>https://www.iana.org/assignments/dns-parameters/dns-parameters.xhtml</a:t>
            </a:r>
            <a:r>
              <a:rPr lang="en-US" dirty="0"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522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  <p:bldP spid="23559" grpId="0"/>
      <p:bldP spid="23560" grpId="0"/>
      <p:bldP spid="23561" grpId="0"/>
      <p:bldP spid="23562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A9EE-58D5-2441-9BE8-62891FB4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4596-C63C-C447-87B5-E60C4446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dig –t &lt;type&gt; &lt;domain-name&gt;</a:t>
            </a:r>
          </a:p>
        </p:txBody>
      </p:sp>
    </p:spTree>
    <p:extLst>
      <p:ext uri="{BB962C8B-B14F-4D97-AF65-F5344CB8AC3E}">
        <p14:creationId xmlns:p14="http://schemas.microsoft.com/office/powerpoint/2010/main" val="97226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>
            <a:extLst>
              <a:ext uri="{FF2B5EF4-FFF2-40B4-BE49-F238E27FC236}">
                <a16:creationId xmlns:a16="http://schemas.microsoft.com/office/drawing/2014/main" id="{56E979DD-A9C2-0B46-8B59-00581639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record example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2C078EB2-25A2-664C-A6EF-990073A6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C1B6A0D-9C8F-7641-A97C-6337B673C0E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DEF506-BA72-FB4B-99EF-EFB6FFBC3D5C}"/>
              </a:ext>
            </a:extLst>
          </p:cNvPr>
          <p:cNvGraphicFramePr>
            <a:graphicFrameLocks noGrp="1"/>
          </p:cNvGraphicFramePr>
          <p:nvPr/>
        </p:nvGraphicFramePr>
        <p:xfrm>
          <a:off x="4210050" y="1346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Design.cs.rutgers.edu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day(86400)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192.26.92.30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DE1C04-6F16-114B-9F18-981D34833A0E}"/>
              </a:ext>
            </a:extLst>
          </p:cNvPr>
          <p:cNvGraphicFramePr>
            <a:graphicFrameLocks noGrp="1"/>
          </p:cNvGraphicFramePr>
          <p:nvPr/>
        </p:nvGraphicFramePr>
        <p:xfrm>
          <a:off x="4222750" y="34925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day(86400)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NSDNAME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Ns-lcsr.rutgers.edu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20" name="Text Box 5">
            <a:extLst>
              <a:ext uri="{FF2B5EF4-FFF2-40B4-BE49-F238E27FC236}">
                <a16:creationId xmlns:a16="http://schemas.microsoft.com/office/drawing/2014/main" id="{336F3E26-8891-C447-A8B2-2D9FD697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606551"/>
            <a:ext cx="2168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RRs in 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to query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4621" name="Text Box 6">
            <a:extLst>
              <a:ext uri="{FF2B5EF4-FFF2-40B4-BE49-F238E27FC236}">
                <a16:creationId xmlns:a16="http://schemas.microsoft.com/office/drawing/2014/main" id="{CA5920F0-3404-9A43-98C4-6E7366F20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3567113"/>
            <a:ext cx="23066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records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authoritative servers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Information about nameserver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4622" name="Line 9">
            <a:extLst>
              <a:ext uri="{FF2B5EF4-FFF2-40B4-BE49-F238E27FC236}">
                <a16:creationId xmlns:a16="http://schemas.microsoft.com/office/drawing/2014/main" id="{1CCAD9D6-E831-414F-B8B6-52A2FE573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1713" y="2273300"/>
            <a:ext cx="1514475" cy="3714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Line 10">
            <a:extLst>
              <a:ext uri="{FF2B5EF4-FFF2-40B4-BE49-F238E27FC236}">
                <a16:creationId xmlns:a16="http://schemas.microsoft.com/office/drawing/2014/main" id="{99E7EC97-50BB-1C42-9AC9-14629D80B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1209" y="5280025"/>
            <a:ext cx="1447800" cy="1333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A4589-BA4C-EF41-B1DF-D66FF6C47627}"/>
              </a:ext>
            </a:extLst>
          </p:cNvPr>
          <p:cNvSpPr txBox="1"/>
          <p:nvPr/>
        </p:nvSpPr>
        <p:spPr>
          <a:xfrm>
            <a:off x="1123949" y="6064250"/>
            <a:ext cx="930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DNS serves as a general repository of information for the Internet</a:t>
            </a:r>
          </a:p>
        </p:txBody>
      </p:sp>
    </p:spTree>
    <p:extLst>
      <p:ext uri="{BB962C8B-B14F-4D97-AF65-F5344CB8AC3E}">
        <p14:creationId xmlns:p14="http://schemas.microsoft.com/office/powerpoint/2010/main" val="191134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>
            <a:extLst>
              <a:ext uri="{FF2B5EF4-FFF2-40B4-BE49-F238E27FC236}">
                <a16:creationId xmlns:a16="http://schemas.microsoft.com/office/drawing/2014/main" id="{47BF0D01-D30B-0B45-B158-61AE0169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04FAA4C-F617-6A41-A05F-E9ED159808C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678F07C-613B-C84A-9AF1-00A6658533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199" y="1543729"/>
            <a:ext cx="10691813" cy="517774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Hostname to IP address translation via a global network of servers</a:t>
            </a:r>
          </a:p>
          <a:p>
            <a:r>
              <a:rPr lang="en-US" altLang="en-US" sz="2400" dirty="0"/>
              <a:t>Embodies several scaling principles</a:t>
            </a:r>
          </a:p>
          <a:p>
            <a:pPr lvl="1"/>
            <a:r>
              <a:rPr lang="en-US" altLang="en-US" dirty="0"/>
              <a:t>Partition through a hierarchy to silo query load</a:t>
            </a:r>
          </a:p>
          <a:p>
            <a:pPr lvl="1"/>
            <a:r>
              <a:rPr lang="en-US" altLang="en-US" dirty="0"/>
              <a:t>Replication to scale out at each level of hierarchy</a:t>
            </a:r>
          </a:p>
          <a:p>
            <a:pPr lvl="1"/>
            <a:r>
              <a:rPr lang="en-US" altLang="en-US" dirty="0"/>
              <a:t>Caching to reduce query load</a:t>
            </a:r>
          </a:p>
          <a:p>
            <a:r>
              <a:rPr lang="en-US" altLang="en-US" sz="2400" dirty="0"/>
              <a:t>Once you have a reliable DB, can implement many useful things on top! </a:t>
            </a:r>
          </a:p>
          <a:p>
            <a:r>
              <a:rPr lang="en-US" altLang="en-US" sz="2400" dirty="0"/>
              <a:t>Example 1: Scaling large web services, e.g., google search, by redirecting different clients to different servers (IP addresses)</a:t>
            </a:r>
          </a:p>
          <a:p>
            <a:pPr lvl="1"/>
            <a:r>
              <a:rPr lang="en-US" altLang="en-US" sz="2000" dirty="0"/>
              <a:t>Reliability, load balancing, performance optimization</a:t>
            </a:r>
          </a:p>
          <a:p>
            <a:r>
              <a:rPr lang="en-US" altLang="en-US" sz="2400" dirty="0"/>
              <a:t>Example 2: Associating certificates, keys (security info) with domain names</a:t>
            </a:r>
          </a:p>
          <a:p>
            <a:pPr lvl="1"/>
            <a:r>
              <a:rPr lang="en-US" altLang="en-US" sz="2000" dirty="0">
                <a:hlinkClick r:id="rId2"/>
              </a:rPr>
              <a:t>https://www.rfc-editor.org/rfc/rfc8162.html</a:t>
            </a:r>
            <a:endParaRPr lang="en-US" altLang="en-US" sz="2000" dirty="0"/>
          </a:p>
          <a:p>
            <a:pPr lvl="1"/>
            <a:r>
              <a:rPr lang="en-US" altLang="en-US" sz="2000" dirty="0">
                <a:hlinkClick r:id="rId3"/>
              </a:rPr>
              <a:t>https://datatracker.ietf.org/doc/draft-ietf-dnsop-svcb-https/00/</a:t>
            </a:r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9C0DAD-AD68-454B-8FA3-9BAFF845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2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3F35-FA93-B945-8726-C7AD5542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DFB4D-4BD2-2345-995F-5459ED37C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0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1324</Words>
  <Application>Microsoft Macintosh PowerPoint</Application>
  <PresentationFormat>Widescreen</PresentationFormat>
  <Paragraphs>262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Comic Sans MS</vt:lpstr>
      <vt:lpstr>Courier</vt:lpstr>
      <vt:lpstr>Courier New</vt:lpstr>
      <vt:lpstr>Helvetica</vt:lpstr>
      <vt:lpstr>Times New Roman</vt:lpstr>
      <vt:lpstr>Wingdings</vt:lpstr>
      <vt:lpstr>ZapfDingbats</vt:lpstr>
      <vt:lpstr>Office Theme</vt:lpstr>
      <vt:lpstr>CS 352 Web</vt:lpstr>
      <vt:lpstr>Review of concepts</vt:lpstr>
      <vt:lpstr>DNS Resource Records</vt:lpstr>
      <vt:lpstr>DNS is a distributed database</vt:lpstr>
      <vt:lpstr>DNS records</vt:lpstr>
      <vt:lpstr>DNS record types</vt:lpstr>
      <vt:lpstr>DNS record example</vt:lpstr>
      <vt:lpstr>Summary of DNS</vt:lpstr>
      <vt:lpstr>The Web</vt:lpstr>
      <vt:lpstr>The Web: Humble origins</vt:lpstr>
      <vt:lpstr>Web and HTTP: Terms</vt:lpstr>
      <vt:lpstr>HTTP Protocol</vt:lpstr>
      <vt:lpstr>Client server protocol</vt:lpstr>
      <vt:lpstr>HTTP Request: Message Format</vt:lpstr>
      <vt:lpstr>HTTP messages: request message</vt:lpstr>
      <vt:lpstr>The URL</vt:lpstr>
      <vt:lpstr>HTTP method types</vt:lpstr>
      <vt:lpstr>Uploading form input: GET and POST</vt:lpstr>
      <vt:lpstr>Difference between POST and PUT</vt:lpstr>
      <vt:lpstr>Difference between HEAD and GET</vt:lpstr>
      <vt:lpstr>Observing HTTP GET and POST</vt:lpstr>
      <vt:lpstr>HTTP Response: General format</vt:lpstr>
      <vt:lpstr>HTTP message: response message</vt:lpstr>
      <vt:lpstr>HTTP response status codes</vt:lpstr>
      <vt:lpstr>Observing HTTP behaviors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1403</cp:revision>
  <cp:lastPrinted>2021-01-24T11:57:08Z</cp:lastPrinted>
  <dcterms:created xsi:type="dcterms:W3CDTF">2019-01-23T03:40:12Z</dcterms:created>
  <dcterms:modified xsi:type="dcterms:W3CDTF">2022-09-20T01:46:34Z</dcterms:modified>
</cp:coreProperties>
</file>