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87" r:id="rId2"/>
    <p:sldId id="273" r:id="rId3"/>
    <p:sldId id="435" r:id="rId4"/>
    <p:sldId id="534" r:id="rId5"/>
    <p:sldId id="335" r:id="rId6"/>
    <p:sldId id="539" r:id="rId7"/>
    <p:sldId id="478" r:id="rId8"/>
    <p:sldId id="436" r:id="rId9"/>
    <p:sldId id="274" r:id="rId10"/>
    <p:sldId id="438" r:id="rId11"/>
    <p:sldId id="479" r:id="rId12"/>
    <p:sldId id="531" r:id="rId13"/>
    <p:sldId id="480" r:id="rId14"/>
    <p:sldId id="547" r:id="rId15"/>
    <p:sldId id="497" r:id="rId16"/>
    <p:sldId id="892" r:id="rId17"/>
    <p:sldId id="4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92"/>
    <p:restoredTop sz="94664"/>
  </p:normalViewPr>
  <p:slideViewPr>
    <p:cSldViewPr snapToGrid="0" snapToObjects="1">
      <p:cViewPr varScale="1">
        <p:scale>
          <a:sx n="147" d="100"/>
          <a:sy n="147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0" y="40005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3353E-FB6D-2647-8A4C-234D834784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2C131-48B1-AF4D-8186-195AAAB114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7DF03-5083-7F46-8B70-340B538E20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35919-182F-0044-9059-C50428E52B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237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117600" y="1905000"/>
            <a:ext cx="90424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881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5.bin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The Web (part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3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)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8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F20C449B-F2C6-7142-94F3-A6C46F23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F0566F3-06B0-1849-8DF3-C6F4B7717FD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300" name="Rectangle 5">
            <a:extLst>
              <a:ext uri="{FF2B5EF4-FFF2-40B4-BE49-F238E27FC236}">
                <a16:creationId xmlns:a16="http://schemas.microsoft.com/office/drawing/2014/main" id="{3D2013E3-34EC-2F41-8FB9-4A019ED80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1390651"/>
            <a:ext cx="10228549" cy="496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A global network of web caches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Provisioned by ISPs and network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Or content providers, like Netflix, Google, etc.</a:t>
            </a:r>
          </a:p>
          <a:p>
            <a:pPr>
              <a:buFont typeface="ZapfDingbats" pitchFamily="82" charset="2"/>
              <a:buNone/>
            </a:pPr>
            <a:endParaRPr lang="en-US" altLang="en-US" u="sng" dirty="0">
              <a:solidFill>
                <a:srgbClr val="FF0000"/>
              </a:solidFill>
              <a:latin typeface="Helvetica" pitchFamily="2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en-US" dirty="0">
                <a:latin typeface="Helvetica" pitchFamily="2" charset="0"/>
              </a:rPr>
              <a:t>Uses (overlaps with uses of web caching in general)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Reduce traffic on a network’s Internet connection, e.g., Rutgers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Improve response time for users: CDN nodes are closer to users than origin servers (servers holding original content)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Reduce bandwidth requirements on the content provider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Reduce cost to maintain origin servers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88D2FA-86FA-CD42-9ED1-91DE4B63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 Distribution Networks (CDNs)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38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0DCC82D2-36EC-D248-9CF3-EAE8B828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Without CDN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2B3D737-A890-EB48-8F68-CC4D0F0C5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0614" y="4473575"/>
            <a:ext cx="10863186" cy="22479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Problems:</a:t>
            </a:r>
          </a:p>
          <a:p>
            <a:pPr>
              <a:defRPr/>
            </a:pPr>
            <a:r>
              <a:rPr lang="en-US" dirty="0"/>
              <a:t>Huge bandwidth requirements for Rutgers</a:t>
            </a:r>
          </a:p>
          <a:p>
            <a:pPr>
              <a:defRPr/>
            </a:pPr>
            <a:r>
              <a:rPr lang="en-US" dirty="0"/>
              <a:t>Large propagation delays to reach users</a:t>
            </a:r>
          </a:p>
        </p:txBody>
      </p:sp>
      <p:sp>
        <p:nvSpPr>
          <p:cNvPr id="56324" name="Slide Number Placeholder 4">
            <a:extLst>
              <a:ext uri="{FF2B5EF4-FFF2-40B4-BE49-F238E27FC236}">
                <a16:creationId xmlns:a16="http://schemas.microsoft.com/office/drawing/2014/main" id="{2B254643-71FF-6C4A-BB0D-9A8ED995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111BC69-22F1-9747-8784-71DBD062EB4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6325" name="Picture 4" descr="https://encrypted-tbn2.gstatic.com/images?q=tbn:ANd9GcSe1nrwqPkzRMiKhnkPOtm20J1ptXmQDP2metMTujvptz5hG3N63Q">
            <a:extLst>
              <a:ext uri="{FF2B5EF4-FFF2-40B4-BE49-F238E27FC236}">
                <a16:creationId xmlns:a16="http://schemas.microsoft.com/office/drawing/2014/main" id="{0CF1284B-3951-C249-A522-53D532476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3" y="3390901"/>
            <a:ext cx="1454150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TextBox 7">
            <a:extLst>
              <a:ext uri="{FF2B5EF4-FFF2-40B4-BE49-F238E27FC236}">
                <a16:creationId xmlns:a16="http://schemas.microsoft.com/office/drawing/2014/main" id="{1940EBF1-BC58-0A4A-A39A-1F2AC7F2D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038" y="4354382"/>
            <a:ext cx="1468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128.6.4.2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E74BE70-97D7-FA43-95BD-91AB3A13A777}"/>
              </a:ext>
            </a:extLst>
          </p:cNvPr>
          <p:cNvGraphicFramePr>
            <a:graphicFrameLocks noGrp="1"/>
          </p:cNvGraphicFramePr>
          <p:nvPr/>
        </p:nvGraphicFramePr>
        <p:xfrm>
          <a:off x="5448300" y="904876"/>
          <a:ext cx="5105400" cy="143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www.yahoo.com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98.138.253.109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cs.rutgers.edu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128.6.4.2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www.google.com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74.125.225.243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www.princeton.edu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128.112.132.86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6347" name="Straight Arrow Connector 12">
            <a:extLst>
              <a:ext uri="{FF2B5EF4-FFF2-40B4-BE49-F238E27FC236}">
                <a16:creationId xmlns:a16="http://schemas.microsoft.com/office/drawing/2014/main" id="{84FC861B-94B6-CD4B-9337-FCC7028B3C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81363" y="3390900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9C2DE0-C341-BE46-A20F-E29F4C39DB5E}"/>
              </a:ext>
            </a:extLst>
          </p:cNvPr>
          <p:cNvCxnSpPr/>
          <p:nvPr/>
        </p:nvCxnSpPr>
        <p:spPr bwMode="auto">
          <a:xfrm>
            <a:off x="3281364" y="3271839"/>
            <a:ext cx="5329237" cy="4143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29E80440-C57A-3749-AC05-F5DE6A48CA83}"/>
              </a:ext>
            </a:extLst>
          </p:cNvPr>
          <p:cNvSpPr/>
          <p:nvPr/>
        </p:nvSpPr>
        <p:spPr bwMode="auto">
          <a:xfrm>
            <a:off x="3381375" y="1328739"/>
            <a:ext cx="2071688" cy="1971675"/>
          </a:xfrm>
          <a:custGeom>
            <a:avLst/>
            <a:gdLst>
              <a:gd name="connsiteX0" fmla="*/ 0 w 2071688"/>
              <a:gd name="connsiteY0" fmla="*/ 1971675 h 1971675"/>
              <a:gd name="connsiteX1" fmla="*/ 928688 w 2071688"/>
              <a:gd name="connsiteY1" fmla="*/ 771525 h 1971675"/>
              <a:gd name="connsiteX2" fmla="*/ 2071688 w 2071688"/>
              <a:gd name="connsiteY2" fmla="*/ 0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1688" h="1971675">
                <a:moveTo>
                  <a:pt x="0" y="1971675"/>
                </a:moveTo>
                <a:cubicBezTo>
                  <a:pt x="291703" y="1535906"/>
                  <a:pt x="583407" y="1100137"/>
                  <a:pt x="928688" y="771525"/>
                </a:cubicBezTo>
                <a:cubicBezTo>
                  <a:pt x="1273969" y="442913"/>
                  <a:pt x="1672828" y="221456"/>
                  <a:pt x="2071688" y="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graphicFrame>
        <p:nvGraphicFramePr>
          <p:cNvPr id="56350" name="Object 16">
            <a:extLst>
              <a:ext uri="{FF2B5EF4-FFF2-40B4-BE49-F238E27FC236}">
                <a16:creationId xmlns:a16="http://schemas.microsoft.com/office/drawing/2014/main" id="{6BC43F13-713A-A94C-86F3-1F3E831D0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7476" y="231457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56350" name="Object 16">
                        <a:extLst>
                          <a:ext uri="{FF2B5EF4-FFF2-40B4-BE49-F238E27FC236}">
                            <a16:creationId xmlns:a16="http://schemas.microsoft.com/office/drawing/2014/main" id="{6BC43F13-713A-A94C-86F3-1F3E831D07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6" y="231457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1" name="Object 19">
            <a:extLst>
              <a:ext uri="{FF2B5EF4-FFF2-40B4-BE49-F238E27FC236}">
                <a16:creationId xmlns:a16="http://schemas.microsoft.com/office/drawing/2014/main" id="{B542E105-4B50-C446-ABD3-BBBC509CBA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8901" y="171767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56351" name="Object 19">
                        <a:extLst>
                          <a:ext uri="{FF2B5EF4-FFF2-40B4-BE49-F238E27FC236}">
                            <a16:creationId xmlns:a16="http://schemas.microsoft.com/office/drawing/2014/main" id="{B542E105-4B50-C446-ABD3-BBBC509CBA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1" y="171767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2" name="Object 20">
            <a:extLst>
              <a:ext uri="{FF2B5EF4-FFF2-40B4-BE49-F238E27FC236}">
                <a16:creationId xmlns:a16="http://schemas.microsoft.com/office/drawing/2014/main" id="{05220338-D7C0-514A-AF13-AD8D0AEED1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8901" y="27749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56352" name="Object 20">
                        <a:extLst>
                          <a:ext uri="{FF2B5EF4-FFF2-40B4-BE49-F238E27FC236}">
                            <a16:creationId xmlns:a16="http://schemas.microsoft.com/office/drawing/2014/main" id="{05220338-D7C0-514A-AF13-AD8D0AEED1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1" y="277495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3" name="Object 21">
            <a:extLst>
              <a:ext uri="{FF2B5EF4-FFF2-40B4-BE49-F238E27FC236}">
                <a16:creationId xmlns:a16="http://schemas.microsoft.com/office/drawing/2014/main" id="{43914D26-6069-1341-B37B-3D46097C17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5126" y="3271838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7462500" imgH="14478000" progId="MS_ClipArt_Gallery.2">
                  <p:embed/>
                </p:oleObj>
              </mc:Choice>
              <mc:Fallback>
                <p:oleObj name="Clip" r:id="rId7" imgW="17462500" imgH="14478000" progId="MS_ClipArt_Gallery.2">
                  <p:embed/>
                  <p:pic>
                    <p:nvPicPr>
                      <p:cNvPr id="56353" name="Object 21">
                        <a:extLst>
                          <a:ext uri="{FF2B5EF4-FFF2-40B4-BE49-F238E27FC236}">
                            <a16:creationId xmlns:a16="http://schemas.microsoft.com/office/drawing/2014/main" id="{43914D26-6069-1341-B37B-3D46097C17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6" y="3271838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4" name="Object 22">
            <a:extLst>
              <a:ext uri="{FF2B5EF4-FFF2-40B4-BE49-F238E27FC236}">
                <a16:creationId xmlns:a16="http://schemas.microsoft.com/office/drawing/2014/main" id="{9F7BEF0A-40A6-0B43-9AFB-58E2F57C4D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1364" y="340360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8" imgW="17462500" imgH="14478000" progId="MS_ClipArt_Gallery.2">
                  <p:embed/>
                </p:oleObj>
              </mc:Choice>
              <mc:Fallback>
                <p:oleObj name="Clip" r:id="rId8" imgW="17462500" imgH="14478000" progId="MS_ClipArt_Gallery.2">
                  <p:embed/>
                  <p:pic>
                    <p:nvPicPr>
                      <p:cNvPr id="56354" name="Object 22">
                        <a:extLst>
                          <a:ext uri="{FF2B5EF4-FFF2-40B4-BE49-F238E27FC236}">
                            <a16:creationId xmlns:a16="http://schemas.microsoft.com/office/drawing/2014/main" id="{9F7BEF0A-40A6-0B43-9AFB-58E2F57C4D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364" y="340360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673DAD-77D8-124F-9414-A4FE6E5FF76E}"/>
              </a:ext>
            </a:extLst>
          </p:cNvPr>
          <p:cNvCxnSpPr/>
          <p:nvPr/>
        </p:nvCxnSpPr>
        <p:spPr bwMode="auto">
          <a:xfrm>
            <a:off x="3890963" y="3686176"/>
            <a:ext cx="4565650" cy="1619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6ABA72-103C-874B-8748-C415570E5B24}"/>
              </a:ext>
            </a:extLst>
          </p:cNvPr>
          <p:cNvCxnSpPr/>
          <p:nvPr/>
        </p:nvCxnSpPr>
        <p:spPr bwMode="auto">
          <a:xfrm>
            <a:off x="3362325" y="2566989"/>
            <a:ext cx="5246688" cy="11191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467F7E-6140-CE4A-AD69-9A0241409C42}"/>
              </a:ext>
            </a:extLst>
          </p:cNvPr>
          <p:cNvCxnSpPr/>
          <p:nvPr/>
        </p:nvCxnSpPr>
        <p:spPr bwMode="auto">
          <a:xfrm>
            <a:off x="3095625" y="2143126"/>
            <a:ext cx="5437188" cy="17049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CCEEFE-469B-6742-83F6-889E532ADC29}"/>
              </a:ext>
            </a:extLst>
          </p:cNvPr>
          <p:cNvCxnSpPr>
            <a:cxnSpLocks/>
          </p:cNvCxnSpPr>
          <p:nvPr/>
        </p:nvCxnSpPr>
        <p:spPr bwMode="auto">
          <a:xfrm>
            <a:off x="3281363" y="2995614"/>
            <a:ext cx="5175250" cy="87312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359" name="TextBox 83968">
            <a:extLst>
              <a:ext uri="{FF2B5EF4-FFF2-40B4-BE49-F238E27FC236}">
                <a16:creationId xmlns:a16="http://schemas.microsoft.com/office/drawing/2014/main" id="{0A631508-0578-1E4F-9069-3E644663F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3474" y="2553922"/>
            <a:ext cx="49185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Cluster of Rutgers CS origin servers (located in NJ, USA)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E2FBA8-3E42-874A-AFFA-AF18CB978DE8}"/>
              </a:ext>
            </a:extLst>
          </p:cNvPr>
          <p:cNvSpPr txBox="1"/>
          <p:nvPr/>
        </p:nvSpPr>
        <p:spPr>
          <a:xfrm rot="18887807">
            <a:off x="3778597" y="1611951"/>
            <a:ext cx="95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414D6-65FB-8641-8818-586B56C732A9}"/>
              </a:ext>
            </a:extLst>
          </p:cNvPr>
          <p:cNvSpPr txBox="1"/>
          <p:nvPr/>
        </p:nvSpPr>
        <p:spPr>
          <a:xfrm>
            <a:off x="577674" y="1944026"/>
            <a:ext cx="19416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Clients distributed all over the world</a:t>
            </a:r>
          </a:p>
        </p:txBody>
      </p:sp>
    </p:spTree>
    <p:extLst>
      <p:ext uri="{BB962C8B-B14F-4D97-AF65-F5344CB8AC3E}">
        <p14:creationId xmlns:p14="http://schemas.microsoft.com/office/powerpoint/2010/main" val="72881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318E-1E9E-2A4E-A8F3-84B58DA7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the CDN comes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F36A-B043-044C-BC14-1451F878C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51198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Distribute content of the origin server over geographically distributed </a:t>
            </a:r>
            <a:r>
              <a:rPr lang="en-US" dirty="0">
                <a:solidFill>
                  <a:srgbClr val="C00000"/>
                </a:solidFill>
              </a:rPr>
              <a:t>CDN servers</a:t>
            </a:r>
          </a:p>
          <a:p>
            <a:endParaRPr lang="en-US" dirty="0"/>
          </a:p>
          <a:p>
            <a:r>
              <a:rPr lang="en-US" dirty="0"/>
              <a:t>But how will users get to these CDN servers?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Use DNS!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DNS provides an additional layer of indirection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Instead of returning an IP address, return another DNS server (NS record)</a:t>
            </a:r>
          </a:p>
          <a:p>
            <a:pPr lvl="2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Much like a response to any other iterative query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second DNS server (run by the CDN) returns the IP address of the client</a:t>
            </a:r>
          </a:p>
          <a:p>
            <a:pPr lvl="1"/>
            <a:endParaRPr lang="en-US" dirty="0"/>
          </a:p>
          <a:p>
            <a:r>
              <a:rPr lang="en-US" dirty="0"/>
              <a:t>The CDN runs its own DNS servers (</a:t>
            </a:r>
            <a:r>
              <a:rPr lang="en-US" dirty="0">
                <a:solidFill>
                  <a:srgbClr val="C00000"/>
                </a:solidFill>
              </a:rPr>
              <a:t>CDN name servers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Custom logic to send users to the “closest” CDN web server</a:t>
            </a:r>
          </a:p>
        </p:txBody>
      </p:sp>
    </p:spTree>
    <p:extLst>
      <p:ext uri="{BB962C8B-B14F-4D97-AF65-F5344CB8AC3E}">
        <p14:creationId xmlns:p14="http://schemas.microsoft.com/office/powerpoint/2010/main" val="276769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2" descr="https://encrypted-tbn3.gstatic.com/images?q=tbn:ANd9GcTPnLcrHHyFnDcaVhgn9GwosqUPmPZZ4cDWzW48r6gcbvtNp-XBsA">
            <a:extLst>
              <a:ext uri="{FF2B5EF4-FFF2-40B4-BE49-F238E27FC236}">
                <a16:creationId xmlns:a16="http://schemas.microsoft.com/office/drawing/2014/main" id="{34D82F08-B2FA-944C-882F-93B0404DC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6" y="3390901"/>
            <a:ext cx="3802063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4" descr="https://encrypted-tbn2.gstatic.com/images?q=tbn:ANd9GcSe1nrwqPkzRMiKhnkPOtm20J1ptXmQDP2metMTujvptz5hG3N63Q">
            <a:extLst>
              <a:ext uri="{FF2B5EF4-FFF2-40B4-BE49-F238E27FC236}">
                <a16:creationId xmlns:a16="http://schemas.microsoft.com/office/drawing/2014/main" id="{EAC895A6-DB5D-684C-9744-313C5B402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666" y="3908425"/>
            <a:ext cx="14541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Box 7">
            <a:extLst>
              <a:ext uri="{FF2B5EF4-FFF2-40B4-BE49-F238E27FC236}">
                <a16:creationId xmlns:a16="http://schemas.microsoft.com/office/drawing/2014/main" id="{F2628EF1-3139-B849-8EB5-8D1932A49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1420" y="5092224"/>
            <a:ext cx="1468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128.6.4.2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8133045-33A1-CC4F-BD76-142DCBA6EDA0}"/>
              </a:ext>
            </a:extLst>
          </p:cNvPr>
          <p:cNvGraphicFramePr>
            <a:graphicFrameLocks noGrp="1"/>
          </p:cNvGraphicFramePr>
          <p:nvPr/>
        </p:nvGraphicFramePr>
        <p:xfrm>
          <a:off x="5495925" y="125414"/>
          <a:ext cx="5910724" cy="150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/>
                        <a:t>DOMAIN</a:t>
                      </a:r>
                      <a:r>
                        <a:rPr lang="en-US" sz="1400" baseline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IP</a:t>
                      </a:r>
                      <a:r>
                        <a:rPr lang="en-US" sz="1400" baseline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/>
                        <a:t>www.yahoo.com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98.138.253.109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cs.rutgers.edu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124.8.9.8 (NS record pointing to CDN name server)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/>
                        <a:t>www.google.com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74.125.225.243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435074-8BD8-BC47-8E0B-DE6A68507205}"/>
              </a:ext>
            </a:extLst>
          </p:cNvPr>
          <p:cNvCxnSpPr>
            <a:cxnSpLocks/>
            <a:endCxn id="8" idx="6"/>
          </p:cNvCxnSpPr>
          <p:nvPr/>
        </p:nvCxnSpPr>
        <p:spPr bwMode="auto">
          <a:xfrm flipH="1" flipV="1">
            <a:off x="4580732" y="4233144"/>
            <a:ext cx="3875882" cy="35314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13892D-653F-454A-8475-A9BCA4A2DDCA}"/>
              </a:ext>
            </a:extLst>
          </p:cNvPr>
          <p:cNvCxnSpPr/>
          <p:nvPr/>
        </p:nvCxnSpPr>
        <p:spPr bwMode="auto">
          <a:xfrm flipH="1">
            <a:off x="5181601" y="4816475"/>
            <a:ext cx="3275013" cy="5397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87713E2-69B2-D249-B56D-6AB762669B2F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2157413"/>
          <a:ext cx="5105400" cy="143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60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Cs.Rutgers.edu</a:t>
                      </a:r>
                      <a:endParaRPr lang="en-US" sz="12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12.1.2.3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Cs.Rutgers.edu</a:t>
                      </a:r>
                      <a:endParaRPr lang="en-US" sz="12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12.1.2.4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Cs.Rutgers.edu</a:t>
                      </a:r>
                      <a:endParaRPr lang="en-US" sz="12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12.1.2.5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Cs.Rutgers.edu</a:t>
                      </a:r>
                      <a:endParaRPr lang="en-US" sz="12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12.1.2.6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Freeform 8">
            <a:extLst>
              <a:ext uri="{FF2B5EF4-FFF2-40B4-BE49-F238E27FC236}">
                <a16:creationId xmlns:a16="http://schemas.microsoft.com/office/drawing/2014/main" id="{F6168C62-03D3-4944-B861-44E69A5CF6B2}"/>
              </a:ext>
            </a:extLst>
          </p:cNvPr>
          <p:cNvSpPr/>
          <p:nvPr/>
        </p:nvSpPr>
        <p:spPr bwMode="auto">
          <a:xfrm>
            <a:off x="3309938" y="700088"/>
            <a:ext cx="2214562" cy="2557462"/>
          </a:xfrm>
          <a:custGeom>
            <a:avLst/>
            <a:gdLst>
              <a:gd name="connsiteX0" fmla="*/ 0 w 2214562"/>
              <a:gd name="connsiteY0" fmla="*/ 2557462 h 2557462"/>
              <a:gd name="connsiteX1" fmla="*/ 742950 w 2214562"/>
              <a:gd name="connsiteY1" fmla="*/ 1243012 h 2557462"/>
              <a:gd name="connsiteX2" fmla="*/ 2214562 w 2214562"/>
              <a:gd name="connsiteY2" fmla="*/ 0 h 255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4562" h="2557462">
                <a:moveTo>
                  <a:pt x="0" y="2557462"/>
                </a:moveTo>
                <a:cubicBezTo>
                  <a:pt x="186928" y="2113359"/>
                  <a:pt x="373856" y="1669256"/>
                  <a:pt x="742950" y="1243012"/>
                </a:cubicBezTo>
                <a:cubicBezTo>
                  <a:pt x="1112044" y="816768"/>
                  <a:pt x="1663303" y="408384"/>
                  <a:pt x="2214562" y="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sp>
        <p:nvSpPr>
          <p:cNvPr id="58418" name="TextBox 15">
            <a:extLst>
              <a:ext uri="{FF2B5EF4-FFF2-40B4-BE49-F238E27FC236}">
                <a16:creationId xmlns:a16="http://schemas.microsoft.com/office/drawing/2014/main" id="{402DB3C1-1F8B-5C44-85A9-089935AD9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9" y="1665288"/>
            <a:ext cx="4446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CDN Name Server (124.8.9.8)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02C647-3536-7C49-8617-90358B1CBBE9}"/>
              </a:ext>
            </a:extLst>
          </p:cNvPr>
          <p:cNvSpPr txBox="1"/>
          <p:nvPr/>
        </p:nvSpPr>
        <p:spPr>
          <a:xfrm>
            <a:off x="2392364" y="4270375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D758B4-D626-E34D-9BF1-FF3404B8C917}"/>
              </a:ext>
            </a:extLst>
          </p:cNvPr>
          <p:cNvSpPr txBox="1"/>
          <p:nvPr/>
        </p:nvSpPr>
        <p:spPr>
          <a:xfrm>
            <a:off x="5310189" y="4394200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12.1.2.4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A44CF72-04EB-BC44-8B16-B52FE5FAC5C7}"/>
              </a:ext>
            </a:extLst>
          </p:cNvPr>
          <p:cNvSpPr/>
          <p:nvPr/>
        </p:nvSpPr>
        <p:spPr bwMode="auto">
          <a:xfrm>
            <a:off x="3181350" y="2544764"/>
            <a:ext cx="2000250" cy="1279525"/>
          </a:xfrm>
          <a:custGeom>
            <a:avLst/>
            <a:gdLst>
              <a:gd name="connsiteX0" fmla="*/ 0 w 2214562"/>
              <a:gd name="connsiteY0" fmla="*/ 2557462 h 2557462"/>
              <a:gd name="connsiteX1" fmla="*/ 742950 w 2214562"/>
              <a:gd name="connsiteY1" fmla="*/ 1243012 h 2557462"/>
              <a:gd name="connsiteX2" fmla="*/ 2214562 w 2214562"/>
              <a:gd name="connsiteY2" fmla="*/ 0 h 255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4562" h="2557462">
                <a:moveTo>
                  <a:pt x="0" y="2557462"/>
                </a:moveTo>
                <a:cubicBezTo>
                  <a:pt x="186928" y="2113359"/>
                  <a:pt x="373856" y="1669256"/>
                  <a:pt x="742950" y="1243012"/>
                </a:cubicBezTo>
                <a:cubicBezTo>
                  <a:pt x="1112044" y="816768"/>
                  <a:pt x="1663303" y="408384"/>
                  <a:pt x="2214562" y="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342900" indent="-342900">
              <a:defRPr/>
            </a:pP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452B9-67A0-204B-8FCB-C28120565237}"/>
              </a:ext>
            </a:extLst>
          </p:cNvPr>
          <p:cNvSpPr txBox="1"/>
          <p:nvPr/>
        </p:nvSpPr>
        <p:spPr>
          <a:xfrm>
            <a:off x="5524501" y="5086350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0A5450-C4C6-2940-8881-D21925BF4214}"/>
              </a:ext>
            </a:extLst>
          </p:cNvPr>
          <p:cNvSpPr txBox="1"/>
          <p:nvPr/>
        </p:nvSpPr>
        <p:spPr>
          <a:xfrm>
            <a:off x="2287589" y="5013325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12.1.2.6</a:t>
            </a:r>
          </a:p>
        </p:txBody>
      </p:sp>
      <p:sp>
        <p:nvSpPr>
          <p:cNvPr id="58424" name="TextBox 1">
            <a:extLst>
              <a:ext uri="{FF2B5EF4-FFF2-40B4-BE49-F238E27FC236}">
                <a16:creationId xmlns:a16="http://schemas.microsoft.com/office/drawing/2014/main" id="{C510AAFB-8907-4844-B012-4B7D38960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7320" y="5485771"/>
            <a:ext cx="1359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 dirty="0">
                <a:latin typeface="Helvetica" pitchFamily="2" charset="0"/>
              </a:rPr>
              <a:t>Origin server</a:t>
            </a:r>
          </a:p>
        </p:txBody>
      </p:sp>
      <p:sp>
        <p:nvSpPr>
          <p:cNvPr id="58425" name="TextBox 18">
            <a:extLst>
              <a:ext uri="{FF2B5EF4-FFF2-40B4-BE49-F238E27FC236}">
                <a16:creationId xmlns:a16="http://schemas.microsoft.com/office/drawing/2014/main" id="{277F9D24-848E-5F4A-8B2C-C41D20AEE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89" y="6238875"/>
            <a:ext cx="7072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Client</a:t>
            </a:r>
          </a:p>
        </p:txBody>
      </p:sp>
      <p:sp>
        <p:nvSpPr>
          <p:cNvPr id="58426" name="TextBox 20">
            <a:extLst>
              <a:ext uri="{FF2B5EF4-FFF2-40B4-BE49-F238E27FC236}">
                <a16:creationId xmlns:a16="http://schemas.microsoft.com/office/drawing/2014/main" id="{C3D9736E-13E5-524A-B9C9-00376BEA8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1" y="4470400"/>
            <a:ext cx="1401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 dirty="0">
                <a:latin typeface="Helvetica" pitchFamily="2" charset="0"/>
              </a:rPr>
              <a:t>CDN servers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758476-2551-0642-9AE0-9939554B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With CDN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F338A-06B3-2343-8EE4-3942A8C3D575}"/>
              </a:ext>
            </a:extLst>
          </p:cNvPr>
          <p:cNvSpPr txBox="1"/>
          <p:nvPr/>
        </p:nvSpPr>
        <p:spPr>
          <a:xfrm>
            <a:off x="10440986" y="1896269"/>
            <a:ext cx="1717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Custom logic</a:t>
            </a:r>
            <a:r>
              <a:rPr lang="en-US" sz="2400" dirty="0">
                <a:latin typeface="Helvetica" pitchFamily="2" charset="0"/>
              </a:rPr>
              <a:t> to map ONE domain name to one of many IP addresses!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12F1C-B6B9-9947-85AC-AF74E2F3290C}"/>
              </a:ext>
            </a:extLst>
          </p:cNvPr>
          <p:cNvSpPr txBox="1"/>
          <p:nvPr/>
        </p:nvSpPr>
        <p:spPr>
          <a:xfrm>
            <a:off x="5471" y="1809642"/>
            <a:ext cx="43608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NS record delegates the choice of IP address to the CDN name server.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C8C32-E1F8-5348-92AB-2EDF2BF086EB}"/>
              </a:ext>
            </a:extLst>
          </p:cNvPr>
          <p:cNvSpPr txBox="1"/>
          <p:nvPr/>
        </p:nvSpPr>
        <p:spPr>
          <a:xfrm>
            <a:off x="6750051" y="5844482"/>
            <a:ext cx="5413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Most requests go to CDN servers (caches).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CDN servers may request object from origin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Few client requests go directly to origin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601BA-0B2F-F04B-B568-997DB1E52A11}"/>
              </a:ext>
            </a:extLst>
          </p:cNvPr>
          <p:cNvSpPr txBox="1"/>
          <p:nvPr/>
        </p:nvSpPr>
        <p:spPr>
          <a:xfrm rot="18841541">
            <a:off x="3522133" y="1196622"/>
            <a:ext cx="84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DNS reply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9ECCC0-69C9-4647-BCE6-720778F3CD75}"/>
              </a:ext>
            </a:extLst>
          </p:cNvPr>
          <p:cNvSpPr/>
          <p:nvPr/>
        </p:nvSpPr>
        <p:spPr>
          <a:xfrm>
            <a:off x="3418892" y="3702756"/>
            <a:ext cx="1161840" cy="1060776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605A0-4764-F146-83B2-323AA408DFAC}"/>
              </a:ext>
            </a:extLst>
          </p:cNvPr>
          <p:cNvSpPr txBox="1"/>
          <p:nvPr/>
        </p:nvSpPr>
        <p:spPr>
          <a:xfrm>
            <a:off x="237067" y="4233144"/>
            <a:ext cx="1519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Popular CDNs:</a:t>
            </a:r>
          </a:p>
          <a:p>
            <a:pPr algn="l"/>
            <a:r>
              <a:rPr lang="en-US" dirty="0" err="1">
                <a:latin typeface="Helvetica" pitchFamily="2" charset="0"/>
              </a:rPr>
              <a:t>CloudFlare</a:t>
            </a:r>
            <a:endParaRPr lang="en-US" dirty="0">
              <a:latin typeface="Helvetica" pitchFamily="2" charset="0"/>
            </a:endParaRPr>
          </a:p>
          <a:p>
            <a:pPr algn="l"/>
            <a:r>
              <a:rPr lang="en-US" dirty="0">
                <a:latin typeface="Helvetica" pitchFamily="2" charset="0"/>
              </a:rPr>
              <a:t>Akamai</a:t>
            </a:r>
          </a:p>
          <a:p>
            <a:pPr algn="l"/>
            <a:r>
              <a:rPr lang="en-US" dirty="0">
                <a:latin typeface="Helvetica" pitchFamily="2" charset="0"/>
              </a:rPr>
              <a:t>Level3</a:t>
            </a:r>
          </a:p>
          <a:p>
            <a:pPr algn="l"/>
            <a:r>
              <a:rPr lang="en-US" dirty="0">
                <a:latin typeface="Helvetica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5824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8418" grpId="0"/>
      <p:bldP spid="22" grpId="0" animBg="1"/>
      <p:bldP spid="5" grpId="0"/>
      <p:bldP spid="6" grpId="0"/>
      <p:bldP spid="7" grpId="0"/>
      <p:bldP spid="8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608D-229A-9A27-C0CB-8A3E61CE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a CDN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F880F-7773-1FAD-1201-F7BF875DB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" pitchFamily="2" charset="0"/>
              </a:rPr>
              <a:t>dig +trace </a:t>
            </a:r>
            <a:r>
              <a:rPr lang="en-US" sz="2400" dirty="0" err="1">
                <a:latin typeface="Courier" pitchFamily="2" charset="0"/>
              </a:rPr>
              <a:t>freshtohome.com</a:t>
            </a:r>
            <a:endParaRPr lang="en-US" sz="2400" dirty="0">
              <a:latin typeface="Courier" pitchFamily="2" charset="0"/>
            </a:endParaRP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dig </a:t>
            </a:r>
            <a:r>
              <a:rPr lang="en-US" sz="2400" dirty="0" err="1">
                <a:latin typeface="Courier" pitchFamily="2" charset="0"/>
              </a:rPr>
              <a:t>web.mit.edu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/>
              <a:t>(or)</a:t>
            </a:r>
            <a:r>
              <a:rPr lang="en-US" sz="2400" dirty="0">
                <a:latin typeface="Courier" pitchFamily="2" charset="0"/>
              </a:rPr>
              <a:t> dig +trace </a:t>
            </a:r>
            <a:r>
              <a:rPr lang="en-US" sz="2400" dirty="0" err="1">
                <a:latin typeface="Courier" pitchFamily="2" charset="0"/>
              </a:rPr>
              <a:t>web.mit.edu</a:t>
            </a:r>
            <a:endParaRPr lang="en-US" sz="2400" dirty="0">
              <a:latin typeface="Courier" pitchFamily="2" charset="0"/>
            </a:endParaRPr>
          </a:p>
          <a:p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117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F1D5A9C1-C296-6B40-B9F9-5D4C7CA8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769982-82B6-3C4A-933E-EF6B5499BA7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07B31DA-52C7-B84D-A0BF-36678B314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HTTP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D6D613A-AD82-344F-9328-31E39148F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4"/>
            <a:ext cx="10976812" cy="4895851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Request/response protocol</a:t>
            </a:r>
          </a:p>
          <a:p>
            <a:r>
              <a:rPr lang="en-US" altLang="en-US" sz="3200" dirty="0"/>
              <a:t>ASCII-based human-readable message structures</a:t>
            </a:r>
          </a:p>
          <a:p>
            <a:r>
              <a:rPr lang="en-US" altLang="en-US" sz="3200" dirty="0"/>
              <a:t>Enhanced stateful functionality using cookies</a:t>
            </a:r>
          </a:p>
          <a:p>
            <a:r>
              <a:rPr lang="en-US" altLang="en-US" sz="3200" dirty="0"/>
              <a:t>Improve performance using caching and CDN</a:t>
            </a:r>
          </a:p>
          <a:p>
            <a:r>
              <a:rPr lang="en-US" altLang="en-US" sz="3200" dirty="0"/>
              <a:t>Persistence and pipelining to improve performance</a:t>
            </a:r>
          </a:p>
          <a:p>
            <a:r>
              <a:rPr lang="en-US" altLang="en-US" sz="3200" dirty="0"/>
              <a:t>Simple, highly-customizable protocol</a:t>
            </a:r>
          </a:p>
          <a:p>
            <a:pPr lvl="1"/>
            <a:r>
              <a:rPr lang="en-US" altLang="en-US" sz="2800" dirty="0"/>
              <a:t>Just add headers</a:t>
            </a:r>
          </a:p>
          <a:p>
            <a:r>
              <a:rPr lang="en-US" altLang="en-US" sz="3200" dirty="0"/>
              <a:t>The protocol that is the basis of the web we enjoy today</a:t>
            </a:r>
          </a:p>
          <a:p>
            <a:pPr marL="0" indent="0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9567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E85AE-5F02-08C5-A94A-DA568D978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2F4EED9-5B23-A042-5ECC-37DFC9E369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4701" y="1994640"/>
            <a:ext cx="10719099" cy="17490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Multimedia over the Internet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F14A35-698C-BB2F-90B1-AE8BF363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3EA474-27B2-C831-1CF1-0545CD269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26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6192895-7B01-4FD9-BDCF-7EBAE10DC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Internet Multimedia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E9FDC0A-5D0F-46DA-9383-A07D8300B3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199" y="1825625"/>
            <a:ext cx="8592127" cy="48153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Many applications on the Internet use audio or video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Comparison with traditional web/HTTP:</a:t>
            </a:r>
          </a:p>
          <a:p>
            <a:pPr lvl="1">
              <a:defRPr/>
            </a:pPr>
            <a:r>
              <a:rPr lang="en-US" altLang="en-US" dirty="0"/>
              <a:t>Cannot tolerate loss, but a little delay may be ok</a:t>
            </a:r>
          </a:p>
          <a:p>
            <a:pPr lvl="1">
              <a:defRPr/>
            </a:pPr>
            <a:r>
              <a:rPr lang="en-US" altLang="en-US" dirty="0"/>
              <a:t>Data used after the transfer is complete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Multimedia is more real-time</a:t>
            </a:r>
          </a:p>
          <a:p>
            <a:pPr lvl="1">
              <a:defRPr/>
            </a:pPr>
            <a:r>
              <a:rPr lang="en-US" altLang="en-US" dirty="0"/>
              <a:t>Performance </a:t>
            </a:r>
            <a:r>
              <a:rPr lang="en-US" altLang="en-US" i="1" dirty="0"/>
              <a:t>during</a:t>
            </a:r>
            <a:r>
              <a:rPr lang="en-US" altLang="en-US" dirty="0"/>
              <a:t> the data transfer matters</a:t>
            </a:r>
          </a:p>
          <a:p>
            <a:pPr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DC336B6-0DDD-B24B-B1F5-49195C1606C5}"/>
              </a:ext>
            </a:extLst>
          </p:cNvPr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17</a:t>
            </a:fld>
            <a:endParaRPr lang="en-US" sz="1200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D54025-1089-484D-8DE5-AEADACC1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193" y="365125"/>
            <a:ext cx="2364244" cy="1575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1A0A9E-E910-7F47-BFA9-C2CB55B9C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381" y="2093541"/>
            <a:ext cx="1493411" cy="1493411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27E7348-0423-484D-A011-8D2C9A523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2920" y="5213200"/>
            <a:ext cx="1990331" cy="1407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7BC79F-E157-3F43-B1C2-754B34265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7495" y="3627605"/>
            <a:ext cx="1421180" cy="14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7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6">
            <a:extLst>
              <a:ext uri="{FF2B5EF4-FFF2-40B4-BE49-F238E27FC236}">
                <a16:creationId xmlns:a16="http://schemas.microsoft.com/office/drawing/2014/main" id="{9E20689F-3D50-3A4D-BBF0-37956FE7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3765D27-8828-824E-89A7-1D515A3E1CF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9184" name="Line 4">
            <a:extLst>
              <a:ext uri="{FF2B5EF4-FFF2-40B4-BE49-F238E27FC236}">
                <a16:creationId xmlns:a16="http://schemas.microsoft.com/office/drawing/2014/main" id="{2F4561EC-7180-C442-A87B-D15AE2BC7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1463" y="2008189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185" name="Text Box 5">
            <a:extLst>
              <a:ext uri="{FF2B5EF4-FFF2-40B4-BE49-F238E27FC236}">
                <a16:creationId xmlns:a16="http://schemas.microsoft.com/office/drawing/2014/main" id="{7FCB9588-B38A-EA4F-AA70-BCC0B6F13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25" y="1423989"/>
            <a:ext cx="90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 dirty="0">
                <a:latin typeface="Helvetica" pitchFamily="2" charset="0"/>
              </a:rPr>
              <a:t>client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9186" name="Text Box 6">
            <a:extLst>
              <a:ext uri="{FF2B5EF4-FFF2-40B4-BE49-F238E27FC236}">
                <a16:creationId xmlns:a16="http://schemas.microsoft.com/office/drawing/2014/main" id="{F5E0F167-8452-5F48-9190-74C25DE3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3" y="1444626"/>
            <a:ext cx="1041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>
                <a:latin typeface="Helvetica" pitchFamily="2" charset="0"/>
              </a:rPr>
              <a:t>server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49188" name="Text Box 8">
            <a:extLst>
              <a:ext uri="{FF2B5EF4-FFF2-40B4-BE49-F238E27FC236}">
                <a16:creationId xmlns:a16="http://schemas.microsoft.com/office/drawing/2014/main" id="{A62F7B23-AFF2-4F47-91F0-E01400FFD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038" y="1937885"/>
            <a:ext cx="2681288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request </a:t>
            </a:r>
            <a:r>
              <a:rPr lang="en-US" altLang="en-US" sz="1800" dirty="0" err="1">
                <a:latin typeface="Helvetica" pitchFamily="2" charset="0"/>
              </a:rPr>
              <a:t>msg</a:t>
            </a:r>
            <a:r>
              <a:rPr lang="en-US" altLang="en-US" sz="1800" dirty="0">
                <a:latin typeface="Helvetica" pitchFamily="2" charset="0"/>
              </a:rPr>
              <a:t> + </a:t>
            </a:r>
            <a:r>
              <a:rPr lang="en-US" altLang="en-US" sz="1800" dirty="0" err="1">
                <a:solidFill>
                  <a:srgbClr val="C00000"/>
                </a:solidFill>
                <a:latin typeface="Helvetica" pitchFamily="2" charset="0"/>
              </a:rPr>
              <a:t>auth</a:t>
            </a:r>
            <a:endParaRPr lang="en-US" alt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49189" name="Line 9">
            <a:extLst>
              <a:ext uri="{FF2B5EF4-FFF2-40B4-BE49-F238E27FC236}">
                <a16:creationId xmlns:a16="http://schemas.microsoft.com/office/drawing/2014/main" id="{B477D7CC-639B-404B-BBCA-3043B19803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0038" y="24558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191" name="Text Box 11">
            <a:extLst>
              <a:ext uri="{FF2B5EF4-FFF2-40B4-BE49-F238E27FC236}">
                <a16:creationId xmlns:a16="http://schemas.microsoft.com/office/drawing/2014/main" id="{549FE7CA-6693-724D-AC0D-F1A12480C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138" y="2435226"/>
            <a:ext cx="2643188" cy="6810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response +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Helvetica" pitchFamily="2" charset="0"/>
              </a:rPr>
              <a:t>Set-cookie: 1678 </a:t>
            </a:r>
          </a:p>
        </p:txBody>
      </p:sp>
      <p:sp>
        <p:nvSpPr>
          <p:cNvPr id="49192" name="Line 12">
            <a:extLst>
              <a:ext uri="{FF2B5EF4-FFF2-40B4-BE49-F238E27FC236}">
                <a16:creationId xmlns:a16="http://schemas.microsoft.com/office/drawing/2014/main" id="{534F17D4-6768-AB41-BEB4-964E354A1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0988" y="35988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9193" name="Group 13">
            <a:extLst>
              <a:ext uri="{FF2B5EF4-FFF2-40B4-BE49-F238E27FC236}">
                <a16:creationId xmlns:a16="http://schemas.microsoft.com/office/drawing/2014/main" id="{DE61FDBD-CF60-D841-A836-C06C90955D49}"/>
              </a:ext>
            </a:extLst>
          </p:cNvPr>
          <p:cNvGrpSpPr>
            <a:grpSpLocks/>
          </p:cNvGrpSpPr>
          <p:nvPr/>
        </p:nvGrpSpPr>
        <p:grpSpPr bwMode="auto">
          <a:xfrm>
            <a:off x="4362677" y="3359153"/>
            <a:ext cx="2681288" cy="677862"/>
            <a:chOff x="3124" y="2762"/>
            <a:chExt cx="1689" cy="427"/>
          </a:xfrm>
        </p:grpSpPr>
        <p:sp>
          <p:nvSpPr>
            <p:cNvPr id="49208" name="Rectangle 14">
              <a:extLst>
                <a:ext uri="{FF2B5EF4-FFF2-40B4-BE49-F238E27FC236}">
                  <a16:creationId xmlns:a16="http://schemas.microsoft.com/office/drawing/2014/main" id="{50CFDE8B-6C81-2141-95DF-D3011121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209" name="Text Box 15">
              <a:extLst>
                <a:ext uri="{FF2B5EF4-FFF2-40B4-BE49-F238E27FC236}">
                  <a16:creationId xmlns:a16="http://schemas.microsoft.com/office/drawing/2014/main" id="{032B95E7-E4B2-344D-A03F-BE29F2301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http request (no </a:t>
              </a:r>
              <a:r>
                <a:rPr lang="en-US" altLang="en-US" sz="1800" dirty="0" err="1">
                  <a:latin typeface="Helvetica" pitchFamily="2" charset="0"/>
                </a:rPr>
                <a:t>auth</a:t>
              </a:r>
              <a:r>
                <a:rPr lang="en-US" altLang="en-US" sz="1800" dirty="0">
                  <a:latin typeface="Helvetica" pitchFamily="2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C00000"/>
                  </a:solidFill>
                  <a:latin typeface="Helvetica" pitchFamily="2" charset="0"/>
                </a:rPr>
                <a:t>cookie: 1678</a:t>
              </a:r>
            </a:p>
          </p:txBody>
        </p:sp>
      </p:grpSp>
      <p:sp>
        <p:nvSpPr>
          <p:cNvPr id="49194" name="Line 16">
            <a:extLst>
              <a:ext uri="{FF2B5EF4-FFF2-40B4-BE49-F238E27FC236}">
                <a16:creationId xmlns:a16="http://schemas.microsoft.com/office/drawing/2014/main" id="{241DB6EC-D029-CA49-96D0-0B12DD249D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1463" y="4084639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9195" name="Group 17">
            <a:extLst>
              <a:ext uri="{FF2B5EF4-FFF2-40B4-BE49-F238E27FC236}">
                <a16:creationId xmlns:a16="http://schemas.microsoft.com/office/drawing/2014/main" id="{EB8A8696-A390-EF4A-B61B-86A484434C43}"/>
              </a:ext>
            </a:extLst>
          </p:cNvPr>
          <p:cNvGrpSpPr>
            <a:grpSpLocks/>
          </p:cNvGrpSpPr>
          <p:nvPr/>
        </p:nvGrpSpPr>
        <p:grpSpPr bwMode="auto">
          <a:xfrm>
            <a:off x="4297363" y="4116392"/>
            <a:ext cx="2767013" cy="646112"/>
            <a:chOff x="3268" y="2846"/>
            <a:chExt cx="1743" cy="407"/>
          </a:xfrm>
        </p:grpSpPr>
        <p:sp>
          <p:nvSpPr>
            <p:cNvPr id="49206" name="Rectangle 18">
              <a:extLst>
                <a:ext uri="{FF2B5EF4-FFF2-40B4-BE49-F238E27FC236}">
                  <a16:creationId xmlns:a16="http://schemas.microsoft.com/office/drawing/2014/main" id="{5C2EEB76-4EFD-984C-A952-34E4536CA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207" name="Text Box 19">
              <a:extLst>
                <a:ext uri="{FF2B5EF4-FFF2-40B4-BE49-F238E27FC236}">
                  <a16:creationId xmlns:a16="http://schemas.microsoft.com/office/drawing/2014/main" id="{27F7DA55-5BE3-0B40-85A7-AD79335BC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4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Personalized</a:t>
              </a:r>
              <a:r>
                <a:rPr lang="en-US" altLang="en-US" sz="1800" dirty="0">
                  <a:latin typeface="Helvetica" pitchFamily="2" charset="0"/>
                </a:rPr>
                <a:t> http response</a:t>
              </a:r>
              <a:endParaRPr lang="en-US" altLang="en-US" sz="2400" dirty="0">
                <a:latin typeface="Helvetica" pitchFamily="2" charset="0"/>
              </a:endParaRPr>
            </a:p>
          </p:txBody>
        </p:sp>
      </p:grpSp>
      <p:sp>
        <p:nvSpPr>
          <p:cNvPr id="49196" name="Line 20">
            <a:extLst>
              <a:ext uri="{FF2B5EF4-FFF2-40B4-BE49-F238E27FC236}">
                <a16:creationId xmlns:a16="http://schemas.microsoft.com/office/drawing/2014/main" id="{D0338C49-87CB-3B4D-A947-E4B09DE27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50847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9197" name="Group 21">
            <a:extLst>
              <a:ext uri="{FF2B5EF4-FFF2-40B4-BE49-F238E27FC236}">
                <a16:creationId xmlns:a16="http://schemas.microsoft.com/office/drawing/2014/main" id="{FF23E2D0-54A7-8B43-A58D-E7849FD52DFB}"/>
              </a:ext>
            </a:extLst>
          </p:cNvPr>
          <p:cNvGrpSpPr>
            <a:grpSpLocks/>
          </p:cNvGrpSpPr>
          <p:nvPr/>
        </p:nvGrpSpPr>
        <p:grpSpPr bwMode="auto">
          <a:xfrm>
            <a:off x="4335463" y="4906964"/>
            <a:ext cx="2681288" cy="677862"/>
            <a:chOff x="3124" y="2762"/>
            <a:chExt cx="1689" cy="427"/>
          </a:xfrm>
        </p:grpSpPr>
        <p:sp>
          <p:nvSpPr>
            <p:cNvPr id="49204" name="Rectangle 22">
              <a:extLst>
                <a:ext uri="{FF2B5EF4-FFF2-40B4-BE49-F238E27FC236}">
                  <a16:creationId xmlns:a16="http://schemas.microsoft.com/office/drawing/2014/main" id="{F85098E8-7FC5-A240-989F-5DCA2E2A4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205" name="Text Box 23">
              <a:extLst>
                <a:ext uri="{FF2B5EF4-FFF2-40B4-BE49-F238E27FC236}">
                  <a16:creationId xmlns:a16="http://schemas.microsoft.com/office/drawing/2014/main" id="{20FF12FD-0900-D644-942B-86FC6FFD3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http request (no </a:t>
              </a:r>
              <a:r>
                <a:rPr lang="en-US" altLang="en-US" sz="1800" dirty="0" err="1">
                  <a:latin typeface="Helvetica" pitchFamily="2" charset="0"/>
                </a:rPr>
                <a:t>auth</a:t>
              </a:r>
              <a:r>
                <a:rPr lang="en-US" altLang="en-US" sz="1800" dirty="0">
                  <a:latin typeface="Helvetica" pitchFamily="2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C00000"/>
                  </a:solidFill>
                  <a:latin typeface="Helvetica" pitchFamily="2" charset="0"/>
                </a:rPr>
                <a:t>cookie: 1678</a:t>
              </a:r>
            </a:p>
          </p:txBody>
        </p:sp>
      </p:grpSp>
      <p:sp>
        <p:nvSpPr>
          <p:cNvPr id="49198" name="Line 24">
            <a:extLst>
              <a:ext uri="{FF2B5EF4-FFF2-40B4-BE49-F238E27FC236}">
                <a16:creationId xmlns:a16="http://schemas.microsoft.com/office/drawing/2014/main" id="{C73C16EC-EA9C-4145-BE1D-215F4993D3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90988" y="55800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9199" name="Group 25">
            <a:extLst>
              <a:ext uri="{FF2B5EF4-FFF2-40B4-BE49-F238E27FC236}">
                <a16:creationId xmlns:a16="http://schemas.microsoft.com/office/drawing/2014/main" id="{4BBF421F-ACE1-3A4C-89FA-4DC2DA90BFCF}"/>
              </a:ext>
            </a:extLst>
          </p:cNvPr>
          <p:cNvGrpSpPr>
            <a:grpSpLocks/>
          </p:cNvGrpSpPr>
          <p:nvPr/>
        </p:nvGrpSpPr>
        <p:grpSpPr bwMode="auto">
          <a:xfrm>
            <a:off x="4306888" y="5611817"/>
            <a:ext cx="2767013" cy="646112"/>
            <a:chOff x="3268" y="2846"/>
            <a:chExt cx="1743" cy="407"/>
          </a:xfrm>
        </p:grpSpPr>
        <p:sp>
          <p:nvSpPr>
            <p:cNvPr id="49202" name="Rectangle 26">
              <a:extLst>
                <a:ext uri="{FF2B5EF4-FFF2-40B4-BE49-F238E27FC236}">
                  <a16:creationId xmlns:a16="http://schemas.microsoft.com/office/drawing/2014/main" id="{4CC456D9-52B2-7540-8839-75BED414A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203" name="Text Box 27">
              <a:extLst>
                <a:ext uri="{FF2B5EF4-FFF2-40B4-BE49-F238E27FC236}">
                  <a16:creationId xmlns:a16="http://schemas.microsoft.com/office/drawing/2014/main" id="{AB83370F-C874-F24C-B433-F131A9082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4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Personalized http response</a:t>
              </a:r>
              <a:endParaRPr lang="en-US" altLang="en-US" sz="2400" dirty="0">
                <a:latin typeface="Helvetica" pitchFamily="2" charset="0"/>
              </a:endParaRPr>
            </a:p>
          </p:txBody>
        </p:sp>
      </p:grpSp>
      <p:sp>
        <p:nvSpPr>
          <p:cNvPr id="49200" name="Text Box 28">
            <a:extLst>
              <a:ext uri="{FF2B5EF4-FFF2-40B4-BE49-F238E27FC236}">
                <a16:creationId xmlns:a16="http://schemas.microsoft.com/office/drawing/2014/main" id="{AC598EED-7D96-CB4F-B164-8F72444F2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25" y="3559176"/>
            <a:ext cx="1041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cookie-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specific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action</a:t>
            </a:r>
            <a:endParaRPr lang="en-US" alt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49201" name="Text Box 29">
            <a:extLst>
              <a:ext uri="{FF2B5EF4-FFF2-40B4-BE49-F238E27FC236}">
                <a16:creationId xmlns:a16="http://schemas.microsoft.com/office/drawing/2014/main" id="{94FAF6FB-0B9B-ED4A-BFD2-011337D6A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5035551"/>
            <a:ext cx="1041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cookie-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specific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action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9157" name="Text Box 31">
            <a:extLst>
              <a:ext uri="{FF2B5EF4-FFF2-40B4-BE49-F238E27FC236}">
                <a16:creationId xmlns:a16="http://schemas.microsoft.com/office/drawing/2014/main" id="{B67E70DE-E92D-9641-A70D-5FC6CE9BF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699" y="2063751"/>
            <a:ext cx="169309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server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creates ID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1678 for user</a:t>
            </a:r>
          </a:p>
        </p:txBody>
      </p:sp>
      <p:grpSp>
        <p:nvGrpSpPr>
          <p:cNvPr id="49158" name="Group 39">
            <a:extLst>
              <a:ext uri="{FF2B5EF4-FFF2-40B4-BE49-F238E27FC236}">
                <a16:creationId xmlns:a16="http://schemas.microsoft.com/office/drawing/2014/main" id="{DE8AC255-8BB8-904C-AF59-21084998D5F9}"/>
              </a:ext>
            </a:extLst>
          </p:cNvPr>
          <p:cNvGrpSpPr>
            <a:grpSpLocks/>
          </p:cNvGrpSpPr>
          <p:nvPr/>
        </p:nvGrpSpPr>
        <p:grpSpPr bwMode="auto">
          <a:xfrm>
            <a:off x="9912350" y="3319464"/>
            <a:ext cx="293688" cy="395287"/>
            <a:chOff x="5115" y="1292"/>
            <a:chExt cx="185" cy="249"/>
          </a:xfrm>
        </p:grpSpPr>
        <p:sp>
          <p:nvSpPr>
            <p:cNvPr id="49180" name="Oval 34">
              <a:extLst>
                <a:ext uri="{FF2B5EF4-FFF2-40B4-BE49-F238E27FC236}">
                  <a16:creationId xmlns:a16="http://schemas.microsoft.com/office/drawing/2014/main" id="{3F7A0347-451F-F847-8AF6-D55EB2635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129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9181" name="Oval 35">
              <a:extLst>
                <a:ext uri="{FF2B5EF4-FFF2-40B4-BE49-F238E27FC236}">
                  <a16:creationId xmlns:a16="http://schemas.microsoft.com/office/drawing/2014/main" id="{32CB764A-1002-5644-B505-747B8E9E4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" y="147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9182" name="Line 36">
              <a:extLst>
                <a:ext uri="{FF2B5EF4-FFF2-40B4-BE49-F238E27FC236}">
                  <a16:creationId xmlns:a16="http://schemas.microsoft.com/office/drawing/2014/main" id="{453A7A0A-217A-5748-879B-9F689F46C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0" y="1315"/>
              <a:ext cx="0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3" name="Line 38">
              <a:extLst>
                <a:ext uri="{FF2B5EF4-FFF2-40B4-BE49-F238E27FC236}">
                  <a16:creationId xmlns:a16="http://schemas.microsoft.com/office/drawing/2014/main" id="{C7BAD602-E047-4543-B517-CC2BAA5AC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5" y="133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9" name="Line 40">
            <a:extLst>
              <a:ext uri="{FF2B5EF4-FFF2-40B4-BE49-F238E27FC236}">
                <a16:creationId xmlns:a16="http://schemas.microsoft.com/office/drawing/2014/main" id="{120F99B4-036A-2241-9562-974D9DC9A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9064" y="2686051"/>
            <a:ext cx="86677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Text Box 41">
            <a:extLst>
              <a:ext uri="{FF2B5EF4-FFF2-40B4-BE49-F238E27FC236}">
                <a16:creationId xmlns:a16="http://schemas.microsoft.com/office/drawing/2014/main" id="{F0EBC000-2664-2242-8932-EF7B1CB99E87}"/>
              </a:ext>
            </a:extLst>
          </p:cNvPr>
          <p:cNvSpPr txBox="1">
            <a:spLocks noChangeArrowheads="1"/>
          </p:cNvSpPr>
          <p:nvPr/>
        </p:nvSpPr>
        <p:spPr bwMode="auto">
          <a:xfrm rot="2225390">
            <a:off x="8521534" y="2324171"/>
            <a:ext cx="21355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entry in backend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database</a:t>
            </a:r>
          </a:p>
        </p:txBody>
      </p:sp>
      <p:sp>
        <p:nvSpPr>
          <p:cNvPr id="49161" name="Line 42">
            <a:extLst>
              <a:ext uri="{FF2B5EF4-FFF2-40B4-BE49-F238E27FC236}">
                <a16:creationId xmlns:a16="http://schemas.microsoft.com/office/drawing/2014/main" id="{254DEDCE-5DAF-0E46-985A-C07A0F9C76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31238" y="3614739"/>
            <a:ext cx="1098550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Text Box 43">
            <a:extLst>
              <a:ext uri="{FF2B5EF4-FFF2-40B4-BE49-F238E27FC236}">
                <a16:creationId xmlns:a16="http://schemas.microsoft.com/office/drawing/2014/main" id="{E3759F1B-96DC-984A-AC4F-C10075DA6C12}"/>
              </a:ext>
            </a:extLst>
          </p:cNvPr>
          <p:cNvSpPr txBox="1">
            <a:spLocks noChangeArrowheads="1"/>
          </p:cNvSpPr>
          <p:nvPr/>
        </p:nvSpPr>
        <p:spPr bwMode="auto">
          <a:xfrm rot="20455586">
            <a:off x="8789840" y="3740120"/>
            <a:ext cx="9829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access</a:t>
            </a:r>
          </a:p>
        </p:txBody>
      </p:sp>
      <p:sp>
        <p:nvSpPr>
          <p:cNvPr id="49163" name="Line 44">
            <a:extLst>
              <a:ext uri="{FF2B5EF4-FFF2-40B4-BE49-F238E27FC236}">
                <a16:creationId xmlns:a16="http://schemas.microsoft.com/office/drawing/2014/main" id="{250301E3-C6E7-A24C-861B-9CA9AD0EEE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3475" y="3870325"/>
            <a:ext cx="1195388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Text Box 45">
            <a:extLst>
              <a:ext uri="{FF2B5EF4-FFF2-40B4-BE49-F238E27FC236}">
                <a16:creationId xmlns:a16="http://schemas.microsoft.com/office/drawing/2014/main" id="{5C665F08-99F9-0045-BB08-4A87D1338B5D}"/>
              </a:ext>
            </a:extLst>
          </p:cNvPr>
          <p:cNvSpPr txBox="1">
            <a:spLocks noChangeArrowheads="1"/>
          </p:cNvSpPr>
          <p:nvPr/>
        </p:nvSpPr>
        <p:spPr bwMode="auto">
          <a:xfrm rot="18871725">
            <a:off x="9055746" y="4426714"/>
            <a:ext cx="9829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access</a:t>
            </a:r>
          </a:p>
        </p:txBody>
      </p:sp>
      <p:grpSp>
        <p:nvGrpSpPr>
          <p:cNvPr id="49165" name="Group 55">
            <a:extLst>
              <a:ext uri="{FF2B5EF4-FFF2-40B4-BE49-F238E27FC236}">
                <a16:creationId xmlns:a16="http://schemas.microsoft.com/office/drawing/2014/main" id="{92DD1B49-AB8F-034D-82D8-0A1CAC0DF7A6}"/>
              </a:ext>
            </a:extLst>
          </p:cNvPr>
          <p:cNvGrpSpPr>
            <a:grpSpLocks/>
          </p:cNvGrpSpPr>
          <p:nvPr/>
        </p:nvGrpSpPr>
        <p:grpSpPr bwMode="auto">
          <a:xfrm>
            <a:off x="1744664" y="3309940"/>
            <a:ext cx="2192337" cy="925513"/>
            <a:chOff x="654" y="1693"/>
            <a:chExt cx="1126" cy="583"/>
          </a:xfrm>
        </p:grpSpPr>
        <p:sp>
          <p:nvSpPr>
            <p:cNvPr id="49176" name="AutoShape 48">
              <a:extLst>
                <a:ext uri="{FF2B5EF4-FFF2-40B4-BE49-F238E27FC236}">
                  <a16:creationId xmlns:a16="http://schemas.microsoft.com/office/drawing/2014/main" id="{43B614A5-C4BE-544D-A392-65F49D934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grpSp>
          <p:nvGrpSpPr>
            <p:cNvPr id="49177" name="Group 54">
              <a:extLst>
                <a:ext uri="{FF2B5EF4-FFF2-40B4-BE49-F238E27FC236}">
                  <a16:creationId xmlns:a16="http://schemas.microsoft.com/office/drawing/2014/main" id="{9B86CBB3-9089-044F-9834-E499AF9AEA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7" y="1693"/>
              <a:ext cx="964" cy="574"/>
              <a:chOff x="787" y="1693"/>
              <a:chExt cx="964" cy="574"/>
            </a:xfrm>
          </p:grpSpPr>
          <p:sp>
            <p:nvSpPr>
              <p:cNvPr id="49178" name="Text Box 49">
                <a:extLst>
                  <a:ext uri="{FF2B5EF4-FFF2-40B4-BE49-F238E27FC236}">
                    <a16:creationId xmlns:a16="http://schemas.microsoft.com/office/drawing/2014/main" id="{B674B196-58AE-1045-B179-E68128421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77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latin typeface="Helvetica" pitchFamily="2" charset="0"/>
                  </a:rPr>
                  <a:t>Cookie file</a:t>
                </a:r>
                <a:endParaRPr lang="en-US" altLang="en-US" sz="1600">
                  <a:latin typeface="Helvetica" pitchFamily="2" charset="0"/>
                </a:endParaRPr>
              </a:p>
            </p:txBody>
          </p:sp>
          <p:sp>
            <p:nvSpPr>
              <p:cNvPr id="49179" name="Text Box 52">
                <a:extLst>
                  <a:ext uri="{FF2B5EF4-FFF2-40B4-BE49-F238E27FC236}">
                    <a16:creationId xmlns:a16="http://schemas.microsoft.com/office/drawing/2014/main" id="{15521382-0F3C-3D49-B6FA-9ACAB8837A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" y="2054"/>
                <a:ext cx="7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Helvetica" pitchFamily="2" charset="0"/>
                  </a:rPr>
                  <a:t>Amazon: 1678</a:t>
                </a:r>
              </a:p>
            </p:txBody>
          </p:sp>
        </p:grpSp>
      </p:grpSp>
      <p:sp>
        <p:nvSpPr>
          <p:cNvPr id="49166" name="AutoShape 57">
            <a:extLst>
              <a:ext uri="{FF2B5EF4-FFF2-40B4-BE49-F238E27FC236}">
                <a16:creationId xmlns:a16="http://schemas.microsoft.com/office/drawing/2014/main" id="{92F808C2-A5EC-2841-8462-07944B5CA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9" y="2057400"/>
            <a:ext cx="2028872" cy="914400"/>
          </a:xfrm>
          <a:prstGeom prst="parallelogram">
            <a:avLst>
              <a:gd name="adj" fmla="val 488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9174" name="Text Box 59">
            <a:extLst>
              <a:ext uri="{FF2B5EF4-FFF2-40B4-BE49-F238E27FC236}">
                <a16:creationId xmlns:a16="http://schemas.microsoft.com/office/drawing/2014/main" id="{8B6A9AC9-3ED4-4C45-AF80-530FB0FFF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863" y="2033589"/>
            <a:ext cx="1223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Cookie file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49175" name="Text Box 60">
            <a:extLst>
              <a:ext uri="{FF2B5EF4-FFF2-40B4-BE49-F238E27FC236}">
                <a16:creationId xmlns:a16="http://schemas.microsoft.com/office/drawing/2014/main" id="{BD41D959-E207-1247-9608-1138EB314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2386014"/>
            <a:ext cx="15065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Amazon: 1678</a:t>
            </a:r>
          </a:p>
        </p:txBody>
      </p:sp>
      <p:grpSp>
        <p:nvGrpSpPr>
          <p:cNvPr id="49168" name="Group 61">
            <a:extLst>
              <a:ext uri="{FF2B5EF4-FFF2-40B4-BE49-F238E27FC236}">
                <a16:creationId xmlns:a16="http://schemas.microsoft.com/office/drawing/2014/main" id="{CEF2ED23-9AB5-8543-A26B-9E65928400ED}"/>
              </a:ext>
            </a:extLst>
          </p:cNvPr>
          <p:cNvGrpSpPr>
            <a:grpSpLocks/>
          </p:cNvGrpSpPr>
          <p:nvPr/>
        </p:nvGrpSpPr>
        <p:grpSpPr bwMode="auto">
          <a:xfrm>
            <a:off x="1785939" y="4989515"/>
            <a:ext cx="2211387" cy="925513"/>
            <a:chOff x="654" y="1693"/>
            <a:chExt cx="1126" cy="583"/>
          </a:xfrm>
        </p:grpSpPr>
        <p:sp>
          <p:nvSpPr>
            <p:cNvPr id="49170" name="AutoShape 62">
              <a:extLst>
                <a:ext uri="{FF2B5EF4-FFF2-40B4-BE49-F238E27FC236}">
                  <a16:creationId xmlns:a16="http://schemas.microsoft.com/office/drawing/2014/main" id="{E1E8185A-72AC-2E4C-9157-0E07242AE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grpSp>
          <p:nvGrpSpPr>
            <p:cNvPr id="49171" name="Group 63">
              <a:extLst>
                <a:ext uri="{FF2B5EF4-FFF2-40B4-BE49-F238E27FC236}">
                  <a16:creationId xmlns:a16="http://schemas.microsoft.com/office/drawing/2014/main" id="{4B5DEFB6-C785-FF41-B8A5-1B81EFFB20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5" y="1693"/>
              <a:ext cx="986" cy="581"/>
              <a:chOff x="765" y="1693"/>
              <a:chExt cx="986" cy="581"/>
            </a:xfrm>
          </p:grpSpPr>
          <p:sp>
            <p:nvSpPr>
              <p:cNvPr id="49172" name="Text Box 64">
                <a:extLst>
                  <a:ext uri="{FF2B5EF4-FFF2-40B4-BE49-F238E27FC236}">
                    <a16:creationId xmlns:a16="http://schemas.microsoft.com/office/drawing/2014/main" id="{EBC2DA4C-A827-9D48-B423-C883B92851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77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latin typeface="Helvetica" pitchFamily="2" charset="0"/>
                  </a:rPr>
                  <a:t>Cookie file</a:t>
                </a:r>
                <a:endParaRPr lang="en-US" altLang="en-US" sz="1600">
                  <a:latin typeface="Helvetica" pitchFamily="2" charset="0"/>
                </a:endParaRPr>
              </a:p>
            </p:txBody>
          </p:sp>
          <p:sp>
            <p:nvSpPr>
              <p:cNvPr id="49173" name="Text Box 65">
                <a:extLst>
                  <a:ext uri="{FF2B5EF4-FFF2-40B4-BE49-F238E27FC236}">
                    <a16:creationId xmlns:a16="http://schemas.microsoft.com/office/drawing/2014/main" id="{969EF6EB-2B74-AC4A-BFDD-B0B45C94D6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5" y="2061"/>
                <a:ext cx="76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Helvetica" pitchFamily="2" charset="0"/>
                  </a:rPr>
                  <a:t>Amazon: 1678</a:t>
                </a:r>
              </a:p>
            </p:txBody>
          </p:sp>
        </p:grpSp>
      </p:grpSp>
      <p:sp>
        <p:nvSpPr>
          <p:cNvPr id="49169" name="Text Box 66">
            <a:extLst>
              <a:ext uri="{FF2B5EF4-FFF2-40B4-BE49-F238E27FC236}">
                <a16:creationId xmlns:a16="http://schemas.microsoft.com/office/drawing/2014/main" id="{0BBE1A72-7F14-4A46-9A73-E8C9835C2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4484688"/>
            <a:ext cx="1749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one week later:</a:t>
            </a:r>
          </a:p>
        </p:txBody>
      </p:sp>
      <p:pic>
        <p:nvPicPr>
          <p:cNvPr id="3" name="Picture 2" descr="A close up of food&#13;&#10;&#13;&#10;Description automatically generated">
            <a:extLst>
              <a:ext uri="{FF2B5EF4-FFF2-40B4-BE49-F238E27FC236}">
                <a16:creationId xmlns:a16="http://schemas.microsoft.com/office/drawing/2014/main" id="{8FED4276-42AB-3944-8C4E-FBA4E67C6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138" y="195516"/>
            <a:ext cx="2712649" cy="209842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17503D0-C2DC-1B4B-B0CC-ABF595E0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Cookies: </a:t>
            </a:r>
            <a:r>
              <a:rPr lang="en-US" altLang="en-US" dirty="0"/>
              <a:t>Keeping user memory</a:t>
            </a:r>
            <a:endParaRPr lang="en-US" dirty="0"/>
          </a:p>
        </p:txBody>
      </p:sp>
      <p:sp>
        <p:nvSpPr>
          <p:cNvPr id="59" name="Text Box 60">
            <a:extLst>
              <a:ext uri="{FF2B5EF4-FFF2-40B4-BE49-F238E27FC236}">
                <a16:creationId xmlns:a16="http://schemas.microsoft.com/office/drawing/2014/main" id="{83A9C98C-FFD4-B542-9111-8FD15456D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0434" y="2161662"/>
            <a:ext cx="12105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Netflix: 436</a:t>
            </a:r>
          </a:p>
        </p:txBody>
      </p:sp>
      <p:sp>
        <p:nvSpPr>
          <p:cNvPr id="61" name="Text Box 60">
            <a:extLst>
              <a:ext uri="{FF2B5EF4-FFF2-40B4-BE49-F238E27FC236}">
                <a16:creationId xmlns:a16="http://schemas.microsoft.com/office/drawing/2014/main" id="{85C21684-C3AB-A542-A3BC-3EF1C68E0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8774" y="3374232"/>
            <a:ext cx="12105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Netflix: 436</a:t>
            </a:r>
          </a:p>
        </p:txBody>
      </p:sp>
      <p:sp>
        <p:nvSpPr>
          <p:cNvPr id="62" name="Text Box 60">
            <a:extLst>
              <a:ext uri="{FF2B5EF4-FFF2-40B4-BE49-F238E27FC236}">
                <a16:creationId xmlns:a16="http://schemas.microsoft.com/office/drawing/2014/main" id="{4ED7EAD1-955B-A94C-A38D-FF27C417B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0711" y="5072067"/>
            <a:ext cx="12105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Netflix: 436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A07221-1048-3B49-850B-632D39BDE881}"/>
              </a:ext>
            </a:extLst>
          </p:cNvPr>
          <p:cNvSpPr txBox="1"/>
          <p:nvPr/>
        </p:nvSpPr>
        <p:spPr>
          <a:xfrm>
            <a:off x="432189" y="1767206"/>
            <a:ext cx="111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Cookie is typically opaque to client.</a:t>
            </a:r>
          </a:p>
        </p:txBody>
      </p:sp>
    </p:spTree>
    <p:extLst>
      <p:ext uri="{BB962C8B-B14F-4D97-AF65-F5344CB8AC3E}">
        <p14:creationId xmlns:p14="http://schemas.microsoft.com/office/powerpoint/2010/main" val="399999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4" grpId="0" animBg="1"/>
      <p:bldP spid="49188" grpId="0" animBg="1"/>
      <p:bldP spid="49189" grpId="0" animBg="1"/>
      <p:bldP spid="49191" grpId="0" animBg="1"/>
      <p:bldP spid="49192" grpId="0" animBg="1"/>
      <p:bldP spid="49194" grpId="0" animBg="1"/>
      <p:bldP spid="49196" grpId="0" animBg="1"/>
      <p:bldP spid="49198" grpId="0" animBg="1"/>
      <p:bldP spid="49200" grpId="0"/>
      <p:bldP spid="49201" grpId="0"/>
      <p:bldP spid="49157" grpId="0"/>
      <p:bldP spid="49159" grpId="0" animBg="1"/>
      <p:bldP spid="49160" grpId="0"/>
      <p:bldP spid="49161" grpId="0" animBg="1"/>
      <p:bldP spid="49162" grpId="0"/>
      <p:bldP spid="49163" grpId="0" animBg="1"/>
      <p:bldP spid="49164" grpId="0"/>
      <p:bldP spid="49175" grpId="0"/>
      <p:bldP spid="49169" grpId="0"/>
      <p:bldP spid="59" grpId="0"/>
      <p:bldP spid="61" grpId="0"/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6">
            <a:extLst>
              <a:ext uri="{FF2B5EF4-FFF2-40B4-BE49-F238E27FC236}">
                <a16:creationId xmlns:a16="http://schemas.microsoft.com/office/drawing/2014/main" id="{512385D0-BA30-7046-9EFE-04BAD1CC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0C688FFE-4AC0-C847-B8AB-09397F46F81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0180" name="Rectangle 1027">
            <a:extLst>
              <a:ext uri="{FF2B5EF4-FFF2-40B4-BE49-F238E27FC236}">
                <a16:creationId xmlns:a16="http://schemas.microsoft.com/office/drawing/2014/main" id="{328086EE-905A-0546-8AC2-04D98139C9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87023" y="1708149"/>
            <a:ext cx="11379200" cy="476522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en-US" sz="3600" dirty="0">
                <a:solidFill>
                  <a:srgbClr val="C00000"/>
                </a:solidFill>
              </a:rPr>
              <a:t>Collaboration between client and server</a:t>
            </a:r>
            <a:r>
              <a:rPr lang="en-US" altLang="en-US" sz="3600" dirty="0"/>
              <a:t> to track user state.</a:t>
            </a:r>
          </a:p>
          <a:p>
            <a:pPr>
              <a:buFont typeface="ZapfDingbats" pitchFamily="82" charset="2"/>
              <a:buNone/>
            </a:pPr>
            <a:endParaRPr lang="en-US" altLang="en-US" sz="3600" dirty="0"/>
          </a:p>
          <a:p>
            <a:pPr>
              <a:buFont typeface="ZapfDingbats" pitchFamily="82" charset="2"/>
              <a:buNone/>
            </a:pPr>
            <a:r>
              <a:rPr lang="en-US" altLang="en-US" sz="3600" dirty="0"/>
              <a:t>Four components: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200" dirty="0"/>
              <a:t>cookie header line of HTTP </a:t>
            </a:r>
            <a:r>
              <a:rPr lang="en-US" altLang="en-US" sz="3200" dirty="0">
                <a:solidFill>
                  <a:srgbClr val="C00000"/>
                </a:solidFill>
              </a:rPr>
              <a:t>response</a:t>
            </a:r>
            <a:r>
              <a:rPr lang="en-US" altLang="en-US" sz="3200" dirty="0"/>
              <a:t>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200" dirty="0"/>
              <a:t>cookie header line in HTTP </a:t>
            </a:r>
            <a:r>
              <a:rPr lang="en-US" altLang="en-US" sz="3200" dirty="0">
                <a:solidFill>
                  <a:srgbClr val="C00000"/>
                </a:solidFill>
              </a:rPr>
              <a:t>request</a:t>
            </a:r>
            <a:r>
              <a:rPr lang="en-US" altLang="en-US" sz="3200" dirty="0"/>
              <a:t>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200" dirty="0"/>
              <a:t>cookie file kept on user endpoint, managed by user’s 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200" dirty="0"/>
              <a:t>back-end database maps cookie to user data at Web endpoint</a:t>
            </a:r>
          </a:p>
          <a:p>
            <a:pPr marL="457200" indent="-457200">
              <a:buFont typeface="+mj-lt"/>
              <a:buAutoNum type="arabicPeriod"/>
            </a:pPr>
            <a:endParaRPr lang="en-US" altLang="en-US" dirty="0"/>
          </a:p>
          <a:p>
            <a:pPr marL="0" indent="0">
              <a:buNone/>
            </a:pPr>
            <a:r>
              <a:rPr lang="en-US" altLang="en-US" sz="3200" dirty="0"/>
              <a:t>Cookies come with an expiration date (yet another HTTP header)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0F2835-D409-0F46-B188-3C963F7E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cookies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6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D863-5D04-4D45-8694-71959F9A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have many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8A498-F413-0443-B51A-E403C953B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79667" cy="49025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good: Awesome user-facing functionality</a:t>
            </a:r>
          </a:p>
          <a:p>
            <a:pPr lvl="1"/>
            <a:r>
              <a:rPr lang="en-US" dirty="0"/>
              <a:t>Shopping carts, auth, … very challenging or impossible without it</a:t>
            </a:r>
          </a:p>
          <a:p>
            <a:pPr lvl="1"/>
            <a:endParaRPr lang="en-US" dirty="0"/>
          </a:p>
          <a:p>
            <a:r>
              <a:rPr lang="en-US" dirty="0"/>
              <a:t>The bad: Unnecessary recording of your activities on the site</a:t>
            </a:r>
          </a:p>
          <a:p>
            <a:pPr lvl="1"/>
            <a:r>
              <a:rPr lang="en-US" dirty="0"/>
              <a:t>First-party cookies: performance statistics, user engagement, …</a:t>
            </a:r>
          </a:p>
          <a:p>
            <a:pPr lvl="1"/>
            <a:endParaRPr lang="en-US" dirty="0"/>
          </a:p>
          <a:p>
            <a:r>
              <a:rPr lang="en-US" dirty="0"/>
              <a:t>The ugly: Tracking your activities across the Internet</a:t>
            </a:r>
          </a:p>
          <a:p>
            <a:pPr lvl="1"/>
            <a:r>
              <a:rPr lang="en-US" dirty="0"/>
              <a:t>Third-party cookies</a:t>
            </a:r>
            <a:r>
              <a:rPr lang="en-US" dirty="0">
                <a:sym typeface="Wingdings" pitchFamily="2" charset="2"/>
              </a:rPr>
              <a:t> (played by ad and tracking networks) to track your activities across the Internet</a:t>
            </a:r>
          </a:p>
          <a:p>
            <a:pPr lvl="1"/>
            <a:r>
              <a:rPr lang="en-US" dirty="0">
                <a:sym typeface="Wingdings" pitchFamily="2" charset="2"/>
              </a:rPr>
              <a:t>personally identifiable information (PII)</a:t>
            </a:r>
          </a:p>
          <a:p>
            <a:pPr lvl="1"/>
            <a:r>
              <a:rPr lang="en-US" dirty="0">
                <a:sym typeface="Wingdings" pitchFamily="2" charset="2"/>
              </a:rPr>
              <a:t>Ad networks target users with ads; may sell this info</a:t>
            </a:r>
          </a:p>
          <a:p>
            <a:pPr lvl="1"/>
            <a:r>
              <a:rPr lang="en-US" dirty="0">
                <a:sym typeface="Wingdings" pitchFamily="2" charset="2"/>
              </a:rPr>
              <a:t>Scammers can target you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8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6">
            <a:extLst>
              <a:ext uri="{FF2B5EF4-FFF2-40B4-BE49-F238E27FC236}">
                <a16:creationId xmlns:a16="http://schemas.microsoft.com/office/drawing/2014/main" id="{193B9E9A-594A-B948-A080-44DDF2CF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0245C2-2621-4D44-8D46-10AE56F765A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E2B535E-9927-8A49-B116-DD697FFA7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PSA: Cookies and Privacy</a:t>
            </a:r>
          </a:p>
        </p:txBody>
      </p:sp>
      <p:sp>
        <p:nvSpPr>
          <p:cNvPr id="51204" name="Rectangle 13">
            <a:extLst>
              <a:ext uri="{FF2B5EF4-FFF2-40B4-BE49-F238E27FC236}">
                <a16:creationId xmlns:a16="http://schemas.microsoft.com/office/drawing/2014/main" id="{0DECA5D9-BE51-FF4B-A921-637FE5DD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31" y="1347341"/>
            <a:ext cx="8230447" cy="537413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Disable and delete unnecessary cookies by default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Suggested privacy-conscious browsers, websites, tools: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DuckDuckGo (search)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Brave (browser)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AdBlock Plus (extension)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Helvetica" pitchFamily="2" charset="0"/>
              </a:rPr>
              <a:t>ToR</a:t>
            </a:r>
            <a:r>
              <a:rPr lang="en-US" altLang="en-US" dirty="0">
                <a:latin typeface="Helvetica" pitchFamily="2" charset="0"/>
              </a:rPr>
              <a:t> (distract targeting)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… assuming it doesn’t break the functions of the site </a:t>
            </a:r>
          </a:p>
        </p:txBody>
      </p:sp>
      <p:pic>
        <p:nvPicPr>
          <p:cNvPr id="51206" name="Picture 9" descr="303774_1540235282662_1738335093_781920_947761575_n">
            <a:extLst>
              <a:ext uri="{FF2B5EF4-FFF2-40B4-BE49-F238E27FC236}">
                <a16:creationId xmlns:a16="http://schemas.microsoft.com/office/drawing/2014/main" id="{27C0BE96-2E1C-F64D-B639-AFC9C80EC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007" y="1347341"/>
            <a:ext cx="2841625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B30370-7E48-2F44-ADD3-9178E83AC7FF}"/>
              </a:ext>
            </a:extLst>
          </p:cNvPr>
          <p:cNvSpPr txBox="1"/>
          <p:nvPr/>
        </p:nvSpPr>
        <p:spPr>
          <a:xfrm>
            <a:off x="9078007" y="5779911"/>
            <a:ext cx="255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https://</a:t>
            </a:r>
            <a:r>
              <a:rPr lang="en-US" dirty="0" err="1">
                <a:latin typeface="Helvetica" pitchFamily="2" charset="0"/>
              </a:rPr>
              <a:t>gdpr.eu</a:t>
            </a:r>
            <a:r>
              <a:rPr lang="en-US" dirty="0">
                <a:latin typeface="Helvetica" pitchFamily="2" charset="0"/>
              </a:rPr>
              <a:t>/cookies/</a:t>
            </a:r>
          </a:p>
        </p:txBody>
      </p:sp>
    </p:spTree>
    <p:extLst>
      <p:ext uri="{BB962C8B-B14F-4D97-AF65-F5344CB8AC3E}">
        <p14:creationId xmlns:p14="http://schemas.microsoft.com/office/powerpoint/2010/main" val="217727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B0BB-9206-719B-D655-A4D66F35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Caching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F6525-026B-06B0-7AE8-C5DE75662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2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>
            <a:extLst>
              <a:ext uri="{FF2B5EF4-FFF2-40B4-BE49-F238E27FC236}">
                <a16:creationId xmlns:a16="http://schemas.microsoft.com/office/drawing/2014/main" id="{481EED30-CA8D-DE49-8499-FC6E5E7B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4221586-C35A-234F-B908-742EEA3F668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2228" name="Rectangle 5">
            <a:extLst>
              <a:ext uri="{FF2B5EF4-FFF2-40B4-BE49-F238E27FC236}">
                <a16:creationId xmlns:a16="http://schemas.microsoft.com/office/drawing/2014/main" id="{97718C3C-A303-8245-9C5C-0808F03D4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1844675"/>
            <a:ext cx="1098289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dirty="0">
                <a:latin typeface="Helvetica" pitchFamily="2" charset="0"/>
              </a:rPr>
              <a:t>Web caches: Machines that remember web responses for a network</a:t>
            </a:r>
          </a:p>
          <a:p>
            <a:pPr>
              <a:buFont typeface="ZapfDingbats" pitchFamily="82" charset="2"/>
              <a:buNone/>
            </a:pPr>
            <a:endParaRPr lang="en-US" alt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Why cache web responses?</a:t>
            </a:r>
          </a:p>
          <a:p>
            <a:pPr>
              <a:buFont typeface="ZapfDingbats" pitchFamily="82" charset="2"/>
              <a:buNone/>
            </a:pPr>
            <a:endParaRPr lang="en-US" alt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Helvetica" pitchFamily="2" charset="0"/>
              </a:rPr>
              <a:t>Reduce response time for client requests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Helvetica" pitchFamily="2" charset="0"/>
              </a:rPr>
              <a:t>Reduce traffic on an organization’s access link</a:t>
            </a:r>
          </a:p>
          <a:p>
            <a:pPr marL="0" indent="0">
              <a:buNone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F9138-7C58-2E45-B6BA-D4883002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caches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5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>
            <a:extLst>
              <a:ext uri="{FF2B5EF4-FFF2-40B4-BE49-F238E27FC236}">
                <a16:creationId xmlns:a16="http://schemas.microsoft.com/office/drawing/2014/main" id="{450A1D17-AE85-E243-BEC4-D4DC7B14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24EBC938-BF6F-BE46-B779-CC793CDA1E0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1F16BDE-13A9-BB4C-824E-66E12EDCC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caching using a proxy server</a:t>
            </a:r>
          </a:p>
        </p:txBody>
      </p:sp>
      <p:sp>
        <p:nvSpPr>
          <p:cNvPr id="53252" name="Text Box 33">
            <a:extLst>
              <a:ext uri="{FF2B5EF4-FFF2-40B4-BE49-F238E27FC236}">
                <a16:creationId xmlns:a16="http://schemas.microsoft.com/office/drawing/2014/main" id="{85DC600E-4847-F840-BE5A-25604DD88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2155" y="3965579"/>
            <a:ext cx="15398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GET </a:t>
            </a:r>
            <a:r>
              <a:rPr lang="en-US" altLang="en-US" sz="1800" dirty="0" err="1">
                <a:latin typeface="Arial" panose="020B0604020202020204" pitchFamily="34" charset="0"/>
              </a:rPr>
              <a:t>foo.html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53255" name="Picture 3">
            <a:extLst>
              <a:ext uri="{FF2B5EF4-FFF2-40B4-BE49-F238E27FC236}">
                <a16:creationId xmlns:a16="http://schemas.microsoft.com/office/drawing/2014/main" id="{A81E747F-815A-6D4E-AFF2-DB1DA2160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314" y="4789176"/>
            <a:ext cx="576893" cy="136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6" name="Text Box 4">
            <a:extLst>
              <a:ext uri="{FF2B5EF4-FFF2-40B4-BE49-F238E27FC236}">
                <a16:creationId xmlns:a16="http://schemas.microsoft.com/office/drawing/2014/main" id="{2BECCDB1-EAA5-044B-A2C7-3C986AEC4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477" y="3471547"/>
            <a:ext cx="1881786" cy="136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buChar char="r"/>
              <a:tabLst>
                <a:tab pos="8636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tabLst>
                <a:tab pos="8636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tabLst>
                <a:tab pos="8636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538"/>
              </a:spcBef>
              <a:buNone/>
            </a:pPr>
            <a:r>
              <a:rPr lang="en-GB" altLang="en-US" sz="2000" dirty="0">
                <a:latin typeface="Helvetica" pitchFamily="2" charset="0"/>
              </a:rPr>
              <a:t>Web Server </a:t>
            </a:r>
          </a:p>
          <a:p>
            <a:pPr>
              <a:lnSpc>
                <a:spcPct val="85000"/>
              </a:lnSpc>
              <a:spcBef>
                <a:spcPts val="538"/>
              </a:spcBef>
              <a:buNone/>
            </a:pPr>
            <a:r>
              <a:rPr lang="en-GB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(also called </a:t>
            </a:r>
            <a:r>
              <a:rPr lang="en-GB" altLang="en-US" sz="2000" dirty="0">
                <a:solidFill>
                  <a:srgbClr val="C00000"/>
                </a:solidFill>
                <a:latin typeface="Helvetica" pitchFamily="2" charset="0"/>
              </a:rPr>
              <a:t>origin server</a:t>
            </a:r>
            <a:r>
              <a:rPr lang="en-GB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in this context)</a:t>
            </a:r>
          </a:p>
        </p:txBody>
      </p:sp>
      <p:sp>
        <p:nvSpPr>
          <p:cNvPr id="53258" name="Text Box 6">
            <a:extLst>
              <a:ext uri="{FF2B5EF4-FFF2-40B4-BE49-F238E27FC236}">
                <a16:creationId xmlns:a16="http://schemas.microsoft.com/office/drawing/2014/main" id="{F1460457-93A6-6F4E-B6F7-FD72A78B2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5625" y="2421500"/>
            <a:ext cx="881917" cy="36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Clients</a:t>
            </a:r>
          </a:p>
        </p:txBody>
      </p:sp>
      <p:sp>
        <p:nvSpPr>
          <p:cNvPr id="53268" name="Line 16">
            <a:extLst>
              <a:ext uri="{FF2B5EF4-FFF2-40B4-BE49-F238E27FC236}">
                <a16:creationId xmlns:a16="http://schemas.microsoft.com/office/drawing/2014/main" id="{D087E724-1D80-3E4A-A66C-93940E221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371" y="5396468"/>
            <a:ext cx="381943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9" name="Line 17">
            <a:extLst>
              <a:ext uri="{FF2B5EF4-FFF2-40B4-BE49-F238E27FC236}">
                <a16:creationId xmlns:a16="http://schemas.microsoft.com/office/drawing/2014/main" id="{95B5A104-903F-7141-A6AC-01EC8DE1B3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4366" y="5233619"/>
            <a:ext cx="4456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71" name="Picture 19">
            <a:extLst>
              <a:ext uri="{FF2B5EF4-FFF2-40B4-BE49-F238E27FC236}">
                <a16:creationId xmlns:a16="http://schemas.microsoft.com/office/drawing/2014/main" id="{8302B485-1F1D-044C-BB81-74388D187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69" y="2418812"/>
            <a:ext cx="462841" cy="59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73" name="Picture 21">
            <a:extLst>
              <a:ext uri="{FF2B5EF4-FFF2-40B4-BE49-F238E27FC236}">
                <a16:creationId xmlns:a16="http://schemas.microsoft.com/office/drawing/2014/main" id="{DB9568ED-39C3-E845-BA31-E3BE919F1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997" y="4492880"/>
            <a:ext cx="576893" cy="136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74" name="Text Box 22">
            <a:extLst>
              <a:ext uri="{FF2B5EF4-FFF2-40B4-BE49-F238E27FC236}">
                <a16:creationId xmlns:a16="http://schemas.microsoft.com/office/drawing/2014/main" id="{91998529-DE44-E645-AA5E-189CC7D3E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97" y="4937324"/>
            <a:ext cx="954858" cy="59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buChar char="r"/>
              <a:tabLst>
                <a:tab pos="8636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tabLst>
                <a:tab pos="8636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tabLst>
                <a:tab pos="8636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538"/>
              </a:spcBef>
              <a:buNone/>
            </a:pPr>
            <a:r>
              <a:rPr lang="en-GB" altLang="en-US" sz="2000" dirty="0">
                <a:latin typeface="Helvetica" pitchFamily="2" charset="0"/>
              </a:rPr>
              <a:t>Proxy Server</a:t>
            </a:r>
          </a:p>
        </p:txBody>
      </p:sp>
      <p:sp>
        <p:nvSpPr>
          <p:cNvPr id="53277" name="Line 25">
            <a:extLst>
              <a:ext uri="{FF2B5EF4-FFF2-40B4-BE49-F238E27FC236}">
                <a16:creationId xmlns:a16="http://schemas.microsoft.com/office/drawing/2014/main" id="{434EB90D-A4E9-5749-A6D5-CDF8832A8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1689" y="3085477"/>
            <a:ext cx="254629" cy="133333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0" name="Line 28">
            <a:extLst>
              <a:ext uri="{FF2B5EF4-FFF2-40B4-BE49-F238E27FC236}">
                <a16:creationId xmlns:a16="http://schemas.microsoft.com/office/drawing/2014/main" id="{5FB5B2DF-E50E-E14C-BFE1-152D0DB024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8387" y="3038903"/>
            <a:ext cx="1336801" cy="133333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2" name="Line 30">
            <a:extLst>
              <a:ext uri="{FF2B5EF4-FFF2-40B4-BE49-F238E27FC236}">
                <a16:creationId xmlns:a16="http://schemas.microsoft.com/office/drawing/2014/main" id="{28B9FEF5-F151-F84C-AD63-BF4005C72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1941" y="3099331"/>
            <a:ext cx="254629" cy="133333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3" name="Line 31">
            <a:extLst>
              <a:ext uri="{FF2B5EF4-FFF2-40B4-BE49-F238E27FC236}">
                <a16:creationId xmlns:a16="http://schemas.microsoft.com/office/drawing/2014/main" id="{0963D937-EB8D-D14D-8C42-24D883C1F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5894" y="5233619"/>
            <a:ext cx="956493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4" name="Text Box 32">
            <a:extLst>
              <a:ext uri="{FF2B5EF4-FFF2-40B4-BE49-F238E27FC236}">
                <a16:creationId xmlns:a16="http://schemas.microsoft.com/office/drawing/2014/main" id="{ACC7F504-3823-BE4D-8703-C9BDB8F85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2900" y="3747025"/>
            <a:ext cx="1530425" cy="36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GET </a:t>
            </a:r>
            <a:r>
              <a:rPr lang="en-US" altLang="en-US" sz="1800" dirty="0" err="1">
                <a:latin typeface="Arial" panose="020B0604020202020204" pitchFamily="34" charset="0"/>
              </a:rPr>
              <a:t>foo.html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3285" name="Line 34">
            <a:extLst>
              <a:ext uri="{FF2B5EF4-FFF2-40B4-BE49-F238E27FC236}">
                <a16:creationId xmlns:a16="http://schemas.microsoft.com/office/drawing/2014/main" id="{B29316AE-865A-754E-8FD2-AA8C4F3002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3844" y="2977131"/>
            <a:ext cx="1336801" cy="133333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6" name="Text Box 35">
            <a:extLst>
              <a:ext uri="{FF2B5EF4-FFF2-40B4-BE49-F238E27FC236}">
                <a16:creationId xmlns:a16="http://schemas.microsoft.com/office/drawing/2014/main" id="{3A59A449-0732-A14A-AD2E-3BB68BFBF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53" y="5844482"/>
            <a:ext cx="16134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Store </a:t>
            </a:r>
            <a:r>
              <a:rPr lang="en-US" altLang="en-US" sz="1800" dirty="0" err="1">
                <a:solidFill>
                  <a:srgbClr val="C00000"/>
                </a:solidFill>
                <a:latin typeface="Arial" panose="020B0604020202020204" pitchFamily="34" charset="0"/>
              </a:rPr>
              <a:t>foo.html</a:t>
            </a:r>
            <a:endParaRPr lang="en-US" altLang="en-US" sz="18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on receiving response</a:t>
            </a:r>
          </a:p>
        </p:txBody>
      </p:sp>
      <p:sp>
        <p:nvSpPr>
          <p:cNvPr id="53254" name="Rectangle 39">
            <a:extLst>
              <a:ext uri="{FF2B5EF4-FFF2-40B4-BE49-F238E27FC236}">
                <a16:creationId xmlns:a16="http://schemas.microsoft.com/office/drawing/2014/main" id="{DE3378C7-E5AA-754F-8982-D5059219F8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095143" y="1600295"/>
            <a:ext cx="4640600" cy="5121179"/>
          </a:xfrm>
          <a:noFill/>
        </p:spPr>
        <p:txBody>
          <a:bodyPr>
            <a:normAutofit/>
          </a:bodyPr>
          <a:lstStyle/>
          <a:p>
            <a:r>
              <a:rPr lang="en-US" altLang="en-US" sz="2400" dirty="0"/>
              <a:t>You can configure a HTTP proxy on your laptop’s network settings.</a:t>
            </a:r>
          </a:p>
          <a:p>
            <a:r>
              <a:rPr lang="en-US" altLang="en-US" sz="2400" dirty="0"/>
              <a:t>If you do, your browser sends all HTTP requests to the proxy (cache).</a:t>
            </a:r>
          </a:p>
          <a:p>
            <a:r>
              <a:rPr lang="en-US" altLang="en-US" sz="2400" dirty="0"/>
              <a:t>Hit: cache returns object </a:t>
            </a:r>
          </a:p>
          <a:p>
            <a:r>
              <a:rPr lang="en-US" altLang="en-US" sz="2400" dirty="0"/>
              <a:t>Miss: obtain object from originating web server (</a:t>
            </a:r>
            <a:r>
              <a:rPr lang="en-US" altLang="en-US" sz="2400" dirty="0">
                <a:solidFill>
                  <a:srgbClr val="C00000"/>
                </a:solidFill>
              </a:rPr>
              <a:t>origin server</a:t>
            </a:r>
            <a:r>
              <a:rPr lang="en-US" altLang="en-US" sz="2400" dirty="0"/>
              <a:t>) and return to client</a:t>
            </a:r>
          </a:p>
          <a:p>
            <a:pPr lvl="1"/>
            <a:r>
              <a:rPr lang="en-US" altLang="en-US" sz="2000" dirty="0"/>
              <a:t>Also cache the object locally</a:t>
            </a:r>
          </a:p>
        </p:txBody>
      </p:sp>
      <p:pic>
        <p:nvPicPr>
          <p:cNvPr id="42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73CBF4CD-2C36-7446-AB67-98F510DCE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208" y="2554187"/>
            <a:ext cx="709254" cy="5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" name="Object 1024">
            <a:extLst>
              <a:ext uri="{FF2B5EF4-FFF2-40B4-BE49-F238E27FC236}">
                <a16:creationId xmlns:a16="http://schemas.microsoft.com/office/drawing/2014/main" id="{F8AAB72B-2CE6-3841-B530-1808B630AB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9954" y="2380231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43" name="Object 1024">
                        <a:extLst>
                          <a:ext uri="{FF2B5EF4-FFF2-40B4-BE49-F238E27FC236}">
                            <a16:creationId xmlns:a16="http://schemas.microsoft.com/office/drawing/2014/main" id="{F8AAB72B-2CE6-3841-B530-1808B630AB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954" y="2380231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loud 1">
            <a:extLst>
              <a:ext uri="{FF2B5EF4-FFF2-40B4-BE49-F238E27FC236}">
                <a16:creationId xmlns:a16="http://schemas.microsoft.com/office/drawing/2014/main" id="{BFCC3915-465E-C24B-B968-E688A2B53CC1}"/>
              </a:ext>
            </a:extLst>
          </p:cNvPr>
          <p:cNvSpPr/>
          <p:nvPr/>
        </p:nvSpPr>
        <p:spPr>
          <a:xfrm>
            <a:off x="3084741" y="4492880"/>
            <a:ext cx="2379625" cy="18634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5" name="Line 30">
            <a:extLst>
              <a:ext uri="{FF2B5EF4-FFF2-40B4-BE49-F238E27FC236}">
                <a16:creationId xmlns:a16="http://schemas.microsoft.com/office/drawing/2014/main" id="{4BE27A40-C70A-8747-858E-0593E74BDD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96066" y="5396468"/>
            <a:ext cx="88567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11D2-5775-4D41-A173-B423BC3F45CC}"/>
              </a:ext>
            </a:extLst>
          </p:cNvPr>
          <p:cNvSpPr txBox="1"/>
          <p:nvPr/>
        </p:nvSpPr>
        <p:spPr>
          <a:xfrm rot="18721820">
            <a:off x="1262005" y="2831967"/>
            <a:ext cx="300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Return cached object!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83EAD7-84C2-7323-3A19-C58CA971DDCA}"/>
              </a:ext>
            </a:extLst>
          </p:cNvPr>
          <p:cNvCxnSpPr>
            <a:cxnSpLocks/>
          </p:cNvCxnSpPr>
          <p:nvPr/>
        </p:nvCxnSpPr>
        <p:spPr>
          <a:xfrm flipH="1">
            <a:off x="2521946" y="4690334"/>
            <a:ext cx="0" cy="203114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71E121-D2E4-C135-DDB8-C3018EDE7C04}"/>
              </a:ext>
            </a:extLst>
          </p:cNvPr>
          <p:cNvSpPr txBox="1"/>
          <p:nvPr/>
        </p:nvSpPr>
        <p:spPr>
          <a:xfrm rot="16200000">
            <a:off x="1826586" y="5905923"/>
            <a:ext cx="1081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Helvetica" pitchFamily="2" charset="0"/>
              </a:rPr>
              <a:t>Rutgers</a:t>
            </a:r>
          </a:p>
        </p:txBody>
      </p:sp>
    </p:spTree>
    <p:extLst>
      <p:ext uri="{BB962C8B-B14F-4D97-AF65-F5344CB8AC3E}">
        <p14:creationId xmlns:p14="http://schemas.microsoft.com/office/powerpoint/2010/main" val="347347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53268" grpId="0" animBg="1"/>
      <p:bldP spid="53269" grpId="0" animBg="1"/>
      <p:bldP spid="53277" grpId="0" animBg="1"/>
      <p:bldP spid="53280" grpId="0" animBg="1"/>
      <p:bldP spid="53282" grpId="0" animBg="1"/>
      <p:bldP spid="53283" grpId="0" animBg="1"/>
      <p:bldP spid="53284" grpId="0"/>
      <p:bldP spid="53285" grpId="0" animBg="1"/>
      <p:bldP spid="53286" grpId="0"/>
      <p:bldP spid="2" grpId="0" animBg="1"/>
      <p:bldP spid="45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6">
            <a:extLst>
              <a:ext uri="{FF2B5EF4-FFF2-40B4-BE49-F238E27FC236}">
                <a16:creationId xmlns:a16="http://schemas.microsoft.com/office/drawing/2014/main" id="{7AD1D1BD-1843-D04A-A3AF-BE5BC7B0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DE9B0A82-5DB9-2E43-ABB4-5A89198FDE5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415E1A14-1D24-5B4C-8D78-871014F6CB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4599" y="1893888"/>
            <a:ext cx="4044950" cy="4305300"/>
          </a:xfrm>
        </p:spPr>
        <p:txBody>
          <a:bodyPr/>
          <a:lstStyle/>
          <a:p>
            <a:r>
              <a:rPr lang="en-US" altLang="en-US" sz="2400" dirty="0">
                <a:solidFill>
                  <a:srgbClr val="C00000"/>
                </a:solidFill>
              </a:rPr>
              <a:t>Conditional GET </a:t>
            </a:r>
            <a:r>
              <a:rPr lang="en-US" altLang="en-US" sz="2400" dirty="0"/>
              <a:t>guarantees cache content is up-to-date while still saves traffic and response time whenever possible</a:t>
            </a:r>
          </a:p>
          <a:p>
            <a:endParaRPr lang="en-US" altLang="en-US" sz="2400" dirty="0"/>
          </a:p>
          <a:p>
            <a:r>
              <a:rPr lang="en-US" altLang="en-US" sz="2400" dirty="0"/>
              <a:t>Date in the cache’s request is the last time the server provided in its response header </a:t>
            </a:r>
            <a:r>
              <a:rPr lang="en-US" altLang="en-US" sz="2400" dirty="0">
                <a:solidFill>
                  <a:srgbClr val="C00000"/>
                </a:solidFill>
              </a:rPr>
              <a:t>Last-Modified</a:t>
            </a: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EF97947A-C8B6-0945-86DF-8EE1F68CC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6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Text Box 5">
            <a:extLst>
              <a:ext uri="{FF2B5EF4-FFF2-40B4-BE49-F238E27FC236}">
                <a16:creationId xmlns:a16="http://schemas.microsoft.com/office/drawing/2014/main" id="{0D8BEB1A-A68A-E542-8592-D504F644E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29" y="1436688"/>
            <a:ext cx="19495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 dirty="0">
                <a:latin typeface="Helvetica" pitchFamily="2" charset="0"/>
              </a:rPr>
              <a:t>Cache/Client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4279" name="Text Box 6">
            <a:extLst>
              <a:ext uri="{FF2B5EF4-FFF2-40B4-BE49-F238E27FC236}">
                <a16:creationId xmlns:a16="http://schemas.microsoft.com/office/drawing/2014/main" id="{902D1236-CDB3-924B-8973-24BD85F32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7666" y="1408113"/>
            <a:ext cx="1040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 dirty="0">
                <a:latin typeface="Helvetica" pitchFamily="2" charset="0"/>
              </a:rPr>
              <a:t>server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4280" name="Text Box 8">
            <a:extLst>
              <a:ext uri="{FF2B5EF4-FFF2-40B4-BE49-F238E27FC236}">
                <a16:creationId xmlns:a16="http://schemas.microsoft.com/office/drawing/2014/main" id="{7EF32007-E410-984B-9D65-841A7510A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114" y="1998664"/>
            <a:ext cx="2681287" cy="86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request </a:t>
            </a:r>
            <a:r>
              <a:rPr lang="en-US" altLang="en-US" sz="1800" dirty="0" err="1">
                <a:latin typeface="Helvetica" pitchFamily="2" charset="0"/>
              </a:rPr>
              <a:t>msg</a:t>
            </a:r>
            <a:endParaRPr lang="en-US" altLang="en-US" sz="18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If-modified-since: </a:t>
            </a:r>
            <a:r>
              <a:rPr lang="en-US" altLang="en-US" sz="1600" b="1" dirty="0">
                <a:latin typeface="Courier New" panose="02070309020205020404" pitchFamily="49" charset="0"/>
              </a:rPr>
              <a:t>&lt;date&gt;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4281" name="Line 9">
            <a:extLst>
              <a:ext uri="{FF2B5EF4-FFF2-40B4-BE49-F238E27FC236}">
                <a16:creationId xmlns:a16="http://schemas.microsoft.com/office/drawing/2014/main" id="{882548FD-DC84-0447-8F1C-9D9D2A64ED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9776" y="31051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2" name="Group 30">
            <a:extLst>
              <a:ext uri="{FF2B5EF4-FFF2-40B4-BE49-F238E27FC236}">
                <a16:creationId xmlns:a16="http://schemas.microsoft.com/office/drawing/2014/main" id="{2570915D-A253-4242-B585-35058A733EC5}"/>
              </a:ext>
            </a:extLst>
          </p:cNvPr>
          <p:cNvGrpSpPr>
            <a:grpSpLocks/>
          </p:cNvGrpSpPr>
          <p:nvPr/>
        </p:nvGrpSpPr>
        <p:grpSpPr bwMode="auto">
          <a:xfrm>
            <a:off x="6088064" y="3098800"/>
            <a:ext cx="2643187" cy="865188"/>
            <a:chOff x="2698" y="2036"/>
            <a:chExt cx="1665" cy="545"/>
          </a:xfrm>
        </p:grpSpPr>
        <p:sp>
          <p:nvSpPr>
            <p:cNvPr id="54290" name="Rectangle 10">
              <a:extLst>
                <a:ext uri="{FF2B5EF4-FFF2-40B4-BE49-F238E27FC236}">
                  <a16:creationId xmlns:a16="http://schemas.microsoft.com/office/drawing/2014/main" id="{AC03B99A-2F5A-7A40-B228-115740EE5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54291" name="Text Box 11">
              <a:extLst>
                <a:ext uri="{FF2B5EF4-FFF2-40B4-BE49-F238E27FC236}">
                  <a16:creationId xmlns:a16="http://schemas.microsoft.com/office/drawing/2014/main" id="{C2B2F38D-F73B-8C45-882C-355D09E70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HTTP response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</a:rPr>
                <a:t>HTTP/1.0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</a:rPr>
                <a:t>304 Not Modified</a:t>
              </a:r>
              <a:endParaRPr lang="en-US" altLang="en-US" sz="2000" b="1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54283" name="Text Box 28">
            <a:extLst>
              <a:ext uri="{FF2B5EF4-FFF2-40B4-BE49-F238E27FC236}">
                <a16:creationId xmlns:a16="http://schemas.microsoft.com/office/drawing/2014/main" id="{24644BBA-34F7-694A-B6F4-058F8BB13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816" y="2360614"/>
            <a:ext cx="11544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not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modified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4284" name="Line 31">
            <a:extLst>
              <a:ext uri="{FF2B5EF4-FFF2-40B4-BE49-F238E27FC236}">
                <a16:creationId xmlns:a16="http://schemas.microsoft.com/office/drawing/2014/main" id="{C552649C-AF2D-844C-8F03-2FA92A8D2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550" y="4171950"/>
            <a:ext cx="390525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Line 32">
            <a:extLst>
              <a:ext uri="{FF2B5EF4-FFF2-40B4-BE49-F238E27FC236}">
                <a16:creationId xmlns:a16="http://schemas.microsoft.com/office/drawing/2014/main" id="{35541D33-53B9-3340-B01A-AD6B4810E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1" y="44672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Text Box 34">
            <a:extLst>
              <a:ext uri="{FF2B5EF4-FFF2-40B4-BE49-F238E27FC236}">
                <a16:creationId xmlns:a16="http://schemas.microsoft.com/office/drawing/2014/main" id="{0F10F15B-CA81-4D4A-8086-AA30323E0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75" y="4351339"/>
            <a:ext cx="2681288" cy="86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request </a:t>
            </a:r>
            <a:r>
              <a:rPr lang="en-US" altLang="en-US" sz="1800" dirty="0" err="1">
                <a:latin typeface="Helvetica" pitchFamily="2" charset="0"/>
              </a:rPr>
              <a:t>msg</a:t>
            </a:r>
            <a:endParaRPr lang="en-US" altLang="en-US" sz="18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If-modified-since: &lt;date&gt;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4287" name="Line 35">
            <a:extLst>
              <a:ext uri="{FF2B5EF4-FFF2-40B4-BE49-F238E27FC236}">
                <a16:creationId xmlns:a16="http://schemas.microsoft.com/office/drawing/2014/main" id="{65DBB1D8-42AF-A446-8969-1919A8C360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6451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Text Box 38">
            <a:extLst>
              <a:ext uri="{FF2B5EF4-FFF2-40B4-BE49-F238E27FC236}">
                <a16:creationId xmlns:a16="http://schemas.microsoft.com/office/drawing/2014/main" id="{61829718-663E-2A40-8E30-EDE11B8C4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5402263"/>
            <a:ext cx="2643188" cy="13542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response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HTTP/1.0 200 OK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Last-modified: &lt;date&gt;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DATA DATA DATA</a:t>
            </a:r>
          </a:p>
        </p:txBody>
      </p:sp>
      <p:sp>
        <p:nvSpPr>
          <p:cNvPr id="54289" name="Text Box 39">
            <a:extLst>
              <a:ext uri="{FF2B5EF4-FFF2-40B4-BE49-F238E27FC236}">
                <a16:creationId xmlns:a16="http://schemas.microsoft.com/office/drawing/2014/main" id="{CF347012-9A9E-F14D-BCBF-C6F557EAC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0491" y="4808539"/>
            <a:ext cx="11544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modified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746DAD-6DAD-054C-8960-363A7424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Caching in the HTTP protocol</a:t>
            </a:r>
            <a:endParaRPr lang="en-US" dirty="0"/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4B3CA593-5C57-8541-BE81-32B0DA45AC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4940" y="3743787"/>
            <a:ext cx="771258" cy="186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CDB8E-B374-A741-954A-4B09E072B88C}"/>
              </a:ext>
            </a:extLst>
          </p:cNvPr>
          <p:cNvSpPr txBox="1"/>
          <p:nvPr/>
        </p:nvSpPr>
        <p:spPr>
          <a:xfrm>
            <a:off x="4760104" y="3155775"/>
            <a:ext cx="142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X-Cache: HIT</a:t>
            </a:r>
          </a:p>
        </p:txBody>
      </p:sp>
    </p:spTree>
    <p:extLst>
      <p:ext uri="{BB962C8B-B14F-4D97-AF65-F5344CB8AC3E}">
        <p14:creationId xmlns:p14="http://schemas.microsoft.com/office/powerpoint/2010/main" val="385500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54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21B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animBg="1"/>
      <p:bldP spid="54280" grpId="0" animBg="1"/>
      <p:bldP spid="54281" grpId="0" animBg="1"/>
      <p:bldP spid="54283" grpId="0"/>
      <p:bldP spid="54284" grpId="0" animBg="1"/>
      <p:bldP spid="54285" grpId="0" animBg="1"/>
      <p:bldP spid="54286" grpId="0" uiExpand="1" build="allAtOnce" animBg="1"/>
      <p:bldP spid="54287" grpId="0" animBg="1"/>
      <p:bldP spid="54288" grpId="0" animBg="1"/>
      <p:bldP spid="54289" grpId="0"/>
      <p:bldP spid="20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1072</Words>
  <Application>Microsoft Macintosh PowerPoint</Application>
  <PresentationFormat>Widescreen</PresentationFormat>
  <Paragraphs>241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ＭＳ Ｐゴシック</vt:lpstr>
      <vt:lpstr>Arial</vt:lpstr>
      <vt:lpstr>Calibri</vt:lpstr>
      <vt:lpstr>Courier</vt:lpstr>
      <vt:lpstr>Courier New</vt:lpstr>
      <vt:lpstr>Helvetica</vt:lpstr>
      <vt:lpstr>Times New Roman</vt:lpstr>
      <vt:lpstr>Wingdings</vt:lpstr>
      <vt:lpstr>ZapfDingbats</vt:lpstr>
      <vt:lpstr>Office Theme</vt:lpstr>
      <vt:lpstr>Clip</vt:lpstr>
      <vt:lpstr>The Web (part 3)</vt:lpstr>
      <vt:lpstr>Cookies: Keeping user memory</vt:lpstr>
      <vt:lpstr>How cookies work</vt:lpstr>
      <vt:lpstr>Cookies have many uses</vt:lpstr>
      <vt:lpstr>PSA: Cookies and Privacy</vt:lpstr>
      <vt:lpstr>Web Caching</vt:lpstr>
      <vt:lpstr>Web caches</vt:lpstr>
      <vt:lpstr>Web caching using a proxy server</vt:lpstr>
      <vt:lpstr>Caching in the HTTP protocol</vt:lpstr>
      <vt:lpstr>Content Distribution Networks (CDNs)</vt:lpstr>
      <vt:lpstr>Without CDN</vt:lpstr>
      <vt:lpstr>Where the CDN comes in</vt:lpstr>
      <vt:lpstr>With CDN</vt:lpstr>
      <vt:lpstr>Seeing a CDN in action</vt:lpstr>
      <vt:lpstr>Summary of HTTP</vt:lpstr>
      <vt:lpstr>Multimedia over the Internet</vt:lpstr>
      <vt:lpstr>Internet Multimedia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1344</cp:revision>
  <cp:lastPrinted>2021-01-24T11:57:08Z</cp:lastPrinted>
  <dcterms:created xsi:type="dcterms:W3CDTF">2019-01-23T03:40:12Z</dcterms:created>
  <dcterms:modified xsi:type="dcterms:W3CDTF">2024-10-01T15:01:54Z</dcterms:modified>
</cp:coreProperties>
</file>