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84" r:id="rId2"/>
    <p:sldId id="385" r:id="rId3"/>
    <p:sldId id="307" r:id="rId4"/>
    <p:sldId id="413" r:id="rId5"/>
    <p:sldId id="309" r:id="rId6"/>
    <p:sldId id="391" r:id="rId7"/>
    <p:sldId id="392" r:id="rId8"/>
    <p:sldId id="393" r:id="rId9"/>
    <p:sldId id="394" r:id="rId10"/>
    <p:sldId id="396" r:id="rId11"/>
    <p:sldId id="395" r:id="rId12"/>
    <p:sldId id="398" r:id="rId13"/>
    <p:sldId id="399" r:id="rId14"/>
    <p:sldId id="400" r:id="rId15"/>
    <p:sldId id="401" r:id="rId16"/>
    <p:sldId id="407" r:id="rId17"/>
    <p:sldId id="414" r:id="rId18"/>
    <p:sldId id="408" r:id="rId19"/>
    <p:sldId id="402" r:id="rId20"/>
    <p:sldId id="418" r:id="rId21"/>
    <p:sldId id="415" r:id="rId22"/>
    <p:sldId id="416" r:id="rId23"/>
    <p:sldId id="417" r:id="rId24"/>
    <p:sldId id="419" r:id="rId25"/>
    <p:sldId id="420" r:id="rId26"/>
    <p:sldId id="421" r:id="rId27"/>
    <p:sldId id="425" r:id="rId28"/>
    <p:sldId id="422" r:id="rId29"/>
    <p:sldId id="423" r:id="rId30"/>
    <p:sldId id="424" r:id="rId31"/>
    <p:sldId id="405" r:id="rId32"/>
    <p:sldId id="409" r:id="rId33"/>
    <p:sldId id="410" r:id="rId34"/>
    <p:sldId id="4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79"/>
    <p:restoredTop sz="81156"/>
  </p:normalViewPr>
  <p:slideViewPr>
    <p:cSldViewPr snapToGrid="0" snapToObjects="1">
      <p:cViewPr varScale="1">
        <p:scale>
          <a:sx n="98" d="100"/>
          <a:sy n="98" d="100"/>
        </p:scale>
        <p:origin x="20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18,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Programmable Scheduling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3494251"/>
            <a:ext cx="1049475" cy="1907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8353" y="4247536"/>
            <a:ext cx="2492476" cy="2492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for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Progressive filling algorithm </a:t>
            </a:r>
            <a:r>
              <a:rPr lang="en-US" altLang="en-US" dirty="0">
                <a:ea typeface="ＭＳ Ｐゴシック" charset="-128"/>
              </a:rPr>
              <a:t>(also called </a:t>
            </a:r>
            <a:r>
              <a:rPr lang="en-US" altLang="en-US" dirty="0" err="1">
                <a:solidFill>
                  <a:srgbClr val="C00000"/>
                </a:solidFill>
                <a:ea typeface="ＭＳ Ｐゴシック" charset="-128"/>
              </a:rPr>
              <a:t>waterfilling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</a:t>
            </a:r>
          </a:p>
          <a:p>
            <a:pPr lvl="1"/>
            <a:r>
              <a:rPr lang="en-US" altLang="en-US" dirty="0"/>
              <a:t>Grow all rates until some users stop having demand</a:t>
            </a:r>
          </a:p>
          <a:p>
            <a:pPr lvl="1"/>
            <a:r>
              <a:rPr lang="en-US" altLang="en-US" dirty="0"/>
              <a:t>Continue increasing all remaining rates until link is fully utilized</a:t>
            </a:r>
          </a:p>
          <a:p>
            <a:endParaRPr lang="en-US" dirty="0"/>
          </a:p>
          <a:p>
            <a:r>
              <a:rPr lang="en-US" dirty="0"/>
              <a:t>If all users have elastic demands, single resource shared evenly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4330992"/>
            <a:ext cx="1049475" cy="1907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5300927"/>
            <a:ext cx="1049475" cy="1907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032" y="6131409"/>
            <a:ext cx="1976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rate 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98738" y="4318402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8737" y="5192514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8737" y="6108483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14452" y="5401594"/>
            <a:ext cx="1318751" cy="656299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9987" y="4468761"/>
            <a:ext cx="18435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 elastic 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9269" y="5650280"/>
            <a:ext cx="1410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60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207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Allocation over multiple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57655"/>
            <a:ext cx="10783529" cy="386381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Maximum throughput: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[30, 30, 0]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Unfair: total throughput of 60, but user C starves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ea typeface="ＭＳ Ｐゴシック" charset="-128"/>
              </a:rPr>
              <a:t>Max-min fairness: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[15, 15, 15]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Inefficient: everyone gets equal share, but throughput is just 45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i="1" dirty="0">
                <a:ea typeface="ＭＳ Ｐゴシック" charset="-128"/>
              </a:rPr>
              <a:t>Proportional fairness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[20, 20, 10]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Allocate inversely proportional to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resource use per bit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 is penalized for using two busy links, as opposed to one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09825" y="1854201"/>
            <a:ext cx="382588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91014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2" name="Straight Connector 7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792413" y="2027238"/>
            <a:ext cx="149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6134101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4" name="Straight Connector 10"/>
          <p:cNvCxnSpPr>
            <a:cxnSpLocks noChangeShapeType="1"/>
            <a:endCxn id="10" idx="2"/>
          </p:cNvCxnSpPr>
          <p:nvPr/>
        </p:nvCxnSpPr>
        <p:spPr bwMode="auto">
          <a:xfrm>
            <a:off x="4637088" y="2027238"/>
            <a:ext cx="14970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2870201" y="1778000"/>
            <a:ext cx="13049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18"/>
          <p:cNvCxnSpPr>
            <a:cxnSpLocks noChangeShapeType="1"/>
          </p:cNvCxnSpPr>
          <p:nvPr/>
        </p:nvCxnSpPr>
        <p:spPr bwMode="auto">
          <a:xfrm>
            <a:off x="4713288" y="1778000"/>
            <a:ext cx="130651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Arrow Connector 19"/>
          <p:cNvCxnSpPr>
            <a:cxnSpLocks noChangeShapeType="1"/>
          </p:cNvCxnSpPr>
          <p:nvPr/>
        </p:nvCxnSpPr>
        <p:spPr bwMode="auto">
          <a:xfrm flipV="1">
            <a:off x="2946400" y="2392363"/>
            <a:ext cx="3073400" cy="381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7204084" y="1628552"/>
            <a:ext cx="37493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Three users A, B, and 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Two 30 </a:t>
            </a:r>
            <a:r>
              <a:rPr lang="en-US" altLang="en-US" sz="2600" dirty="0" err="1">
                <a:solidFill>
                  <a:schemeClr val="tx1"/>
                </a:solidFill>
                <a:latin typeface="Helvetica" charset="0"/>
              </a:rPr>
              <a:t>Gbit</a:t>
            </a: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/s links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3379495" y="1377950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Helvetica" charset="0"/>
              </a:rPr>
              <a:t>A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5108283" y="135572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B</a:t>
            </a:r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329114" y="239236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995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fairly among </a:t>
            </a:r>
            <a:r>
              <a:rPr lang="en-US" i="1" dirty="0"/>
              <a:t>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Traffic sources?</a:t>
            </a:r>
          </a:p>
          <a:p>
            <a:pPr lvl="1"/>
            <a:r>
              <a:rPr lang="en-US" dirty="0"/>
              <a:t>Web servers, video servers, etc. need more than their fair share</a:t>
            </a:r>
          </a:p>
          <a:p>
            <a:r>
              <a:rPr lang="en-US" dirty="0"/>
              <a:t>Traffic destinations?</a:t>
            </a:r>
          </a:p>
          <a:p>
            <a:pPr lvl="1"/>
            <a:r>
              <a:rPr lang="en-US" dirty="0"/>
              <a:t>Vulnerable to malicious sources denying service to receivers</a:t>
            </a:r>
          </a:p>
          <a:p>
            <a:r>
              <a:rPr lang="en-US" dirty="0"/>
              <a:t>Source-destination pairs?</a:t>
            </a:r>
          </a:p>
          <a:p>
            <a:pPr lvl="1"/>
            <a:r>
              <a:rPr lang="en-US" dirty="0"/>
              <a:t>Can open up connections to many destinations</a:t>
            </a:r>
          </a:p>
          <a:p>
            <a:r>
              <a:rPr lang="en-US" dirty="0"/>
              <a:t>Application flows? (i.e., </a:t>
            </a:r>
            <a:r>
              <a:rPr lang="en-US" dirty="0" err="1"/>
              <a:t>src</a:t>
            </a:r>
            <a:r>
              <a:rPr lang="en-US" dirty="0"/>
              <a:t> + </a:t>
            </a:r>
            <a:r>
              <a:rPr lang="en-US" dirty="0" err="1"/>
              <a:t>dst</a:t>
            </a:r>
            <a:r>
              <a:rPr lang="en-US" dirty="0"/>
              <a:t> + transport ports)</a:t>
            </a:r>
          </a:p>
          <a:p>
            <a:pPr lvl="1"/>
            <a:r>
              <a:rPr lang="en-US" dirty="0"/>
              <a:t>Malicious app can start up many such flows</a:t>
            </a:r>
          </a:p>
          <a:p>
            <a:r>
              <a:rPr lang="en-US" dirty="0"/>
              <a:t>Administrative entities? (e.g., Rutgers </a:t>
            </a:r>
            <a:r>
              <a:rPr lang="en-US" dirty="0" err="1"/>
              <a:t>NetID</a:t>
            </a:r>
            <a:r>
              <a:rPr lang="en-US" dirty="0"/>
              <a:t>, ISP, </a:t>
            </a:r>
            <a:r>
              <a:rPr lang="is-IS" dirty="0"/>
              <a:t>…)</a:t>
            </a:r>
            <a:endParaRPr lang="en-US" dirty="0"/>
          </a:p>
          <a:p>
            <a:pPr lvl="1"/>
            <a:r>
              <a:rPr lang="en-US" dirty="0"/>
              <a:t>How should a router identify packets belonging to an entity?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7492" y="748407"/>
            <a:ext cx="345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Abstract entity: </a:t>
            </a:r>
          </a:p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sz="3200" i="1" dirty="0">
                <a:latin typeface="Helvetica" charset="0"/>
                <a:ea typeface="Helvetica" charset="0"/>
                <a:cs typeface="Helvetica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233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95640"/>
            <a:ext cx="10515600" cy="1147762"/>
          </a:xfrm>
        </p:spPr>
        <p:txBody>
          <a:bodyPr/>
          <a:lstStyle/>
          <a:p>
            <a:r>
              <a:rPr lang="en-US" dirty="0"/>
              <a:t>Packet Scheduling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3270"/>
            <a:ext cx="10515600" cy="1103414"/>
          </a:xfrm>
        </p:spPr>
        <p:txBody>
          <a:bodyPr>
            <a:normAutofit/>
          </a:bodyPr>
          <a:lstStyle/>
          <a:p>
            <a:r>
              <a:rPr lang="en-US" sz="2800" dirty="0"/>
              <a:t>Which packet to send next? (order)</a:t>
            </a:r>
          </a:p>
          <a:p>
            <a:r>
              <a:rPr lang="en-US" sz="2800" dirty="0"/>
              <a:t>When to send the next packet? (timing)</a:t>
            </a:r>
          </a:p>
        </p:txBody>
      </p:sp>
    </p:spTree>
    <p:extLst>
      <p:ext uri="{BB962C8B-B14F-4D97-AF65-F5344CB8AC3E}">
        <p14:creationId xmlns:p14="http://schemas.microsoft.com/office/powerpoint/2010/main" val="3045144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Granularity of allocation</a:t>
            </a:r>
          </a:p>
          <a:p>
            <a:pPr lvl="1"/>
            <a:r>
              <a:rPr lang="en-US" dirty="0"/>
              <a:t>Per-packet vs. per-flow vs bit-by-bit</a:t>
            </a:r>
          </a:p>
          <a:p>
            <a:r>
              <a:rPr lang="en-US" dirty="0"/>
              <a:t>Pre-emptive vs. non-pre-emptive</a:t>
            </a:r>
          </a:p>
          <a:p>
            <a:pPr lvl="1"/>
            <a:r>
              <a:rPr lang="en-US" dirty="0"/>
              <a:t>Do you interrupt the current packet/flow if another shows up?</a:t>
            </a:r>
          </a:p>
          <a:p>
            <a:r>
              <a:rPr lang="en-US" dirty="0"/>
              <a:t>Size-aware vs. unaware</a:t>
            </a:r>
          </a:p>
          <a:p>
            <a:pPr lvl="1"/>
            <a:r>
              <a:rPr lang="en-US" dirty="0"/>
              <a:t>Do you consider flow or packet sizes in scheduling?</a:t>
            </a:r>
          </a:p>
          <a:p>
            <a:r>
              <a:rPr lang="en-US" dirty="0"/>
              <a:t>Class-based (strict priority) vs. shared</a:t>
            </a:r>
          </a:p>
          <a:p>
            <a:pPr lvl="1"/>
            <a:r>
              <a:rPr lang="en-US" dirty="0"/>
              <a:t>Are some flows strictly higher priority than others?</a:t>
            </a:r>
          </a:p>
          <a:p>
            <a:r>
              <a:rPr lang="en-US" dirty="0"/>
              <a:t>Work-conserving vs. non-work-conserving</a:t>
            </a:r>
          </a:p>
          <a:p>
            <a:pPr lvl="1"/>
            <a:r>
              <a:rPr lang="en-US" dirty="0"/>
              <a:t>Do you always use spare link capacity when there is demand?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393370" y="210945"/>
            <a:ext cx="5960430" cy="1547212"/>
            <a:chOff x="6231570" y="4456304"/>
            <a:chExt cx="5960430" cy="1547212"/>
          </a:xfrm>
        </p:grpSpPr>
        <p:grpSp>
          <p:nvGrpSpPr>
            <p:cNvPr id="5" name="Group 4"/>
            <p:cNvGrpSpPr/>
            <p:nvPr/>
          </p:nvGrpSpPr>
          <p:grpSpPr>
            <a:xfrm>
              <a:off x="11488911" y="4456304"/>
              <a:ext cx="701517" cy="1534847"/>
              <a:chOff x="8457745" y="2870413"/>
              <a:chExt cx="701517" cy="15348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7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787394" y="4463790"/>
              <a:ext cx="731017" cy="1534847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227" y="4456430"/>
              <a:ext cx="701517" cy="1534847"/>
              <a:chOff x="8457745" y="2870413"/>
              <a:chExt cx="701517" cy="153484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8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31570" y="4458218"/>
              <a:ext cx="5960430" cy="1545298"/>
              <a:chOff x="5633885" y="2872327"/>
              <a:chExt cx="5960430" cy="154529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404462" y="4485121"/>
              <a:ext cx="701517" cy="1482193"/>
              <a:chOff x="8457745" y="2929534"/>
              <a:chExt cx="701517" cy="14757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13572" y="3451054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9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037844" y="4482624"/>
              <a:ext cx="685199" cy="1488268"/>
              <a:chOff x="8457745" y="2870413"/>
              <a:chExt cx="685199" cy="15348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Helvetica" charset="0"/>
                    <a:ea typeface="Helvetica" charset="0"/>
                    <a:cs typeface="Helvetica" charset="0"/>
                  </a:rPr>
                  <a:t>11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9503" y="4485122"/>
              <a:ext cx="685199" cy="1488268"/>
              <a:chOff x="8457745" y="2870413"/>
              <a:chExt cx="685199" cy="15348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Helvetica" charset="0"/>
                    <a:ea typeface="Helvetica" charset="0"/>
                    <a:cs typeface="Helvetica" charset="0"/>
                  </a:rPr>
                  <a:t>12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26185" y="4483967"/>
              <a:ext cx="685199" cy="1495886"/>
              <a:chOff x="8457745" y="2862555"/>
              <a:chExt cx="685199" cy="15427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124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4870143"/>
          </a:xfrm>
        </p:spPr>
        <p:txBody>
          <a:bodyPr>
            <a:normAutofit/>
          </a:bodyPr>
          <a:lstStyle/>
          <a:p>
            <a:r>
              <a:rPr lang="en-US" dirty="0"/>
              <a:t>FIFO over packets</a:t>
            </a:r>
          </a:p>
          <a:p>
            <a:endParaRPr lang="en-US" dirty="0"/>
          </a:p>
          <a:p>
            <a:r>
              <a:rPr lang="en-US" dirty="0"/>
              <a:t>Round-robin over packets of different flows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Shortest Remaining Processing Time (SRPT)</a:t>
            </a:r>
          </a:p>
          <a:p>
            <a:pPr lvl="1"/>
            <a:r>
              <a:rPr lang="en-US" dirty="0"/>
              <a:t>Flow-size-aware allocation which strictly prioritizes short flows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shortest flow first</a:t>
            </a:r>
            <a:r>
              <a:rPr lang="en-US" dirty="0"/>
              <a:t> in some contexts</a:t>
            </a:r>
          </a:p>
          <a:p>
            <a:pPr lvl="1"/>
            <a:r>
              <a:rPr lang="en-US" dirty="0"/>
              <a:t>Flow-size-unaware variant may predict demand using known flow size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64894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5032376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Processor sharing</a:t>
            </a:r>
          </a:p>
          <a:p>
            <a:pPr lvl="1"/>
            <a:r>
              <a:rPr lang="en-US" sz="2800" dirty="0"/>
              <a:t>Assume each flow gets a fair share of the link every unit of time</a:t>
            </a:r>
          </a:p>
          <a:p>
            <a:pPr lvl="1"/>
            <a:r>
              <a:rPr lang="en-US" sz="2800" dirty="0"/>
              <a:t>Ideal: each flow starts receiving service </a:t>
            </a:r>
            <a:r>
              <a:rPr lang="en-US" sz="2800" dirty="0">
                <a:solidFill>
                  <a:srgbClr val="C00000"/>
                </a:solidFill>
              </a:rPr>
              <a:t>immediately upon arrival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C00000"/>
                </a:solidFill>
              </a:rPr>
              <a:t>Rate limiting</a:t>
            </a:r>
          </a:p>
          <a:p>
            <a:pPr lvl="1"/>
            <a:r>
              <a:rPr lang="en-US" sz="2800" dirty="0"/>
              <a:t>Non-work-conserving: flow can’t send even if more demand than limit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C00000"/>
                </a:solidFill>
              </a:rPr>
              <a:t>Class-based strict prioritization</a:t>
            </a:r>
          </a:p>
          <a:p>
            <a:pPr lvl="1"/>
            <a:r>
              <a:rPr lang="en-US" sz="2800" dirty="0"/>
              <a:t>Pre-determined flow classes with strict priorities over each other</a:t>
            </a:r>
          </a:p>
          <a:p>
            <a:pPr lvl="1"/>
            <a:r>
              <a:rPr lang="en-US" sz="2800" dirty="0"/>
              <a:t>Starve low priority flows if higher priority flows are always sending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6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2647-AC62-4144-BCFD-9B64B8FB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F7D8-7CD0-D54F-B43B-E1C8869F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Hierarchical policies</a:t>
            </a:r>
          </a:p>
          <a:p>
            <a:pPr lvl="1"/>
            <a:r>
              <a:rPr lang="en-US" dirty="0"/>
              <a:t>Arrange existing scheduling policies in a tree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Rate-limit A + B</a:t>
            </a:r>
          </a:p>
          <a:p>
            <a:pPr lvl="1"/>
            <a:r>
              <a:rPr lang="en-US" dirty="0"/>
              <a:t>Fair-share among A and B within limit</a:t>
            </a:r>
          </a:p>
          <a:p>
            <a:pPr lvl="1"/>
            <a:r>
              <a:rPr lang="en-US" dirty="0"/>
              <a:t>Fair-share among A+B and C</a:t>
            </a:r>
          </a:p>
          <a:p>
            <a:pPr lvl="1"/>
            <a:endParaRPr lang="en-US" dirty="0"/>
          </a:p>
          <a:p>
            <a:r>
              <a:rPr lang="en-US" dirty="0"/>
              <a:t>Complex multi-tenant isolation policies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C2BB74-7947-B043-AC1D-86B87315FE23}"/>
              </a:ext>
            </a:extLst>
          </p:cNvPr>
          <p:cNvSpPr/>
          <p:nvPr/>
        </p:nvSpPr>
        <p:spPr>
          <a:xfrm>
            <a:off x="9588137" y="21292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DA50F9-2AE8-B343-BFEC-05068CED0366}"/>
              </a:ext>
            </a:extLst>
          </p:cNvPr>
          <p:cNvSpPr/>
          <p:nvPr/>
        </p:nvSpPr>
        <p:spPr>
          <a:xfrm>
            <a:off x="8355875" y="32915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3AD3-F9D7-A34A-96DC-D585117F5A70}"/>
              </a:ext>
            </a:extLst>
          </p:cNvPr>
          <p:cNvSpPr/>
          <p:nvPr/>
        </p:nvSpPr>
        <p:spPr>
          <a:xfrm>
            <a:off x="10702835" y="32915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645C09-CDD2-CF49-8625-5276AE801AC2}"/>
              </a:ext>
            </a:extLst>
          </p:cNvPr>
          <p:cNvSpPr/>
          <p:nvPr/>
        </p:nvSpPr>
        <p:spPr>
          <a:xfrm>
            <a:off x="7249887" y="4488974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CC46F6-6D06-CD40-82C5-552740F2DEC4}"/>
              </a:ext>
            </a:extLst>
          </p:cNvPr>
          <p:cNvSpPr/>
          <p:nvPr/>
        </p:nvSpPr>
        <p:spPr>
          <a:xfrm>
            <a:off x="9432473" y="4488974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61777-D204-0E4A-A471-74BED8782332}"/>
              </a:ext>
            </a:extLst>
          </p:cNvPr>
          <p:cNvSpPr txBox="1"/>
          <p:nvPr/>
        </p:nvSpPr>
        <p:spPr>
          <a:xfrm>
            <a:off x="7301050" y="5461364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AA623-E8B2-EC46-87B4-2D81F6565F8D}"/>
              </a:ext>
            </a:extLst>
          </p:cNvPr>
          <p:cNvSpPr txBox="1"/>
          <p:nvPr/>
        </p:nvSpPr>
        <p:spPr>
          <a:xfrm>
            <a:off x="9353006" y="5430598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EB719-8FD3-5044-B16D-F2DB6C3E7E81}"/>
              </a:ext>
            </a:extLst>
          </p:cNvPr>
          <p:cNvSpPr txBox="1"/>
          <p:nvPr/>
        </p:nvSpPr>
        <p:spPr>
          <a:xfrm>
            <a:off x="10794275" y="4258141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CDACC-8E3D-644F-AECC-57958FCAE322}"/>
              </a:ext>
            </a:extLst>
          </p:cNvPr>
          <p:cNvCxnSpPr>
            <a:endCxn id="5" idx="7"/>
          </p:cNvCxnSpPr>
          <p:nvPr/>
        </p:nvCxnSpPr>
        <p:spPr>
          <a:xfrm flipH="1">
            <a:off x="8980266" y="2756263"/>
            <a:ext cx="687337" cy="6404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A39131-9108-4047-A57F-410E1EFD8F3A}"/>
              </a:ext>
            </a:extLst>
          </p:cNvPr>
          <p:cNvCxnSpPr/>
          <p:nvPr/>
        </p:nvCxnSpPr>
        <p:spPr>
          <a:xfrm flipH="1">
            <a:off x="7775667" y="3894900"/>
            <a:ext cx="687337" cy="6404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83D3E3-848C-B745-9D1C-774E770991E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980266" y="3904787"/>
            <a:ext cx="687337" cy="630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1B1FA-6C3E-7045-94A0-DEE65DA51471}"/>
              </a:ext>
            </a:extLst>
          </p:cNvPr>
          <p:cNvCxnSpPr>
            <a:cxnSpLocks/>
          </p:cNvCxnSpPr>
          <p:nvPr/>
        </p:nvCxnSpPr>
        <p:spPr>
          <a:xfrm>
            <a:off x="10240191" y="2676584"/>
            <a:ext cx="687337" cy="630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53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229D-13BF-FF41-8857-5FFB376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not one optimal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4BDD-921A-E54A-BCF0-E93CE20B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7" y="1452962"/>
            <a:ext cx="2441722" cy="192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F4389-45B7-7144-9C73-82A5D8CB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7" y="3484103"/>
            <a:ext cx="4664528" cy="292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C6E8C-4BF6-554B-9528-876C9BB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026" y="3572475"/>
            <a:ext cx="4359839" cy="292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B882F-A92E-AC4E-9AA5-954CA2F95A19}"/>
              </a:ext>
            </a:extLst>
          </p:cNvPr>
          <p:cNvSpPr txBox="1"/>
          <p:nvPr/>
        </p:nvSpPr>
        <p:spPr>
          <a:xfrm>
            <a:off x="1415441" y="6470836"/>
            <a:ext cx="101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Workload adaptive flow scheduling, by Faisal et al. </a:t>
            </a:r>
            <a:r>
              <a:rPr lang="en-US" dirty="0" err="1">
                <a:latin typeface="Helvetica" pitchFamily="2" charset="0"/>
              </a:rPr>
              <a:t>CoNEXT</a:t>
            </a:r>
            <a:r>
              <a:rPr lang="en-US" dirty="0">
                <a:latin typeface="Helvetica" pitchFamily="2" charset="0"/>
              </a:rPr>
              <a:t> 2018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2D0E08-E0EB-0C45-823A-FE8B4D46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43" y="1295562"/>
            <a:ext cx="4471468" cy="2235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1F6E82-CC8C-954D-A8BD-AC9B8ED0722B}"/>
              </a:ext>
            </a:extLst>
          </p:cNvPr>
          <p:cNvSpPr txBox="1"/>
          <p:nvPr/>
        </p:nvSpPr>
        <p:spPr>
          <a:xfrm>
            <a:off x="3883068" y="1690688"/>
            <a:ext cx="204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Multiplexing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Avoids HOL blocking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BF1AE-9A3F-F942-A208-ABE0A17A4325}"/>
              </a:ext>
            </a:extLst>
          </p:cNvPr>
          <p:cNvSpPr txBox="1"/>
          <p:nvPr/>
        </p:nvSpPr>
        <p:spPr>
          <a:xfrm>
            <a:off x="10200806" y="1655522"/>
            <a:ext cx="204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Serialization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Reduces flow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346316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When does a flow finish?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444"/>
            <a:ext cx="11196484" cy="5167312"/>
          </a:xfrm>
        </p:spPr>
        <p:txBody>
          <a:bodyPr>
            <a:normAutofit/>
          </a:bodyPr>
          <a:lstStyle/>
          <a:p>
            <a:r>
              <a:rPr lang="en-US" sz="3000" dirty="0"/>
              <a:t>Consider a mix of “long” and “short” flows arriving at a Q</a:t>
            </a:r>
          </a:p>
          <a:p>
            <a:pPr lvl="1"/>
            <a:r>
              <a:rPr lang="en-US" dirty="0"/>
              <a:t>Ex: A flow may have as few as 2 packets or as many as 10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r>
              <a:rPr lang="en-US" sz="3000" dirty="0"/>
              <a:t>Suppose a scheduling algorithm provides each flow:</a:t>
            </a:r>
          </a:p>
          <a:p>
            <a:pPr lvl="1"/>
            <a:r>
              <a:rPr lang="en-US" dirty="0"/>
              <a:t>An average </a:t>
            </a:r>
            <a:r>
              <a:rPr lang="en-US" dirty="0">
                <a:solidFill>
                  <a:srgbClr val="C00000"/>
                </a:solidFill>
              </a:rPr>
              <a:t>per-packet delay d</a:t>
            </a:r>
            <a:r>
              <a:rPr lang="en-US" dirty="0"/>
              <a:t> (e.g., 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average </a:t>
            </a:r>
            <a:r>
              <a:rPr lang="en-US" dirty="0">
                <a:solidFill>
                  <a:srgbClr val="C00000"/>
                </a:solidFill>
              </a:rPr>
              <a:t>link bandwidth share t</a:t>
            </a:r>
            <a:r>
              <a:rPr lang="en-US" dirty="0"/>
              <a:t> (e.g., 10 Mbit/s)</a:t>
            </a:r>
          </a:p>
          <a:p>
            <a:pPr lvl="1"/>
            <a:endParaRPr lang="en-US" dirty="0"/>
          </a:p>
          <a:p>
            <a:r>
              <a:rPr lang="en-US" sz="3000" dirty="0"/>
              <a:t>Which among d &amp; t determines</a:t>
            </a:r>
          </a:p>
          <a:p>
            <a:pPr lvl="1"/>
            <a:r>
              <a:rPr lang="en-US" dirty="0"/>
              <a:t>when a short flow finishes?</a:t>
            </a:r>
          </a:p>
          <a:p>
            <a:pPr lvl="1"/>
            <a:r>
              <a:rPr lang="en-US" dirty="0"/>
              <a:t>when a long flow finishes?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5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8F89-52A1-8A4D-BA14-6F372F11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D0639-1058-DC4A-BE11-98457556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scheduling? Broader context? Why should you as a student care? Broader implications (net neutrality, QoS, …)</a:t>
            </a:r>
          </a:p>
          <a:p>
            <a:r>
              <a:rPr lang="en-US" dirty="0"/>
              <a:t>Different kinds of scheduling requirements &amp; how implemented. Strict priorities, fair queueing, rate limiting, hierarchies</a:t>
            </a:r>
          </a:p>
          <a:p>
            <a:r>
              <a:rPr lang="en-US" dirty="0"/>
              <a:t>Where can scheduling be implemented? Reminder of PISA/RMT architecture</a:t>
            </a:r>
          </a:p>
          <a:p>
            <a:r>
              <a:rPr lang="en-US" dirty="0"/>
              <a:t>Useful scheduling policies. </a:t>
            </a:r>
          </a:p>
          <a:p>
            <a:r>
              <a:rPr lang="en-US" dirty="0"/>
              <a:t>Linux </a:t>
            </a:r>
            <a:r>
              <a:rPr lang="en-US" dirty="0" err="1"/>
              <a:t>qdiscs</a:t>
            </a:r>
            <a:r>
              <a:rPr lang="en-US" dirty="0"/>
              <a:t> (enqueue, dequeue policies)</a:t>
            </a:r>
          </a:p>
          <a:p>
            <a:r>
              <a:rPr lang="en-US" dirty="0"/>
              <a:t>How fair queueing is typically implemented today (DRR)</a:t>
            </a:r>
          </a:p>
        </p:txBody>
      </p:sp>
    </p:spTree>
    <p:extLst>
      <p:ext uri="{BB962C8B-B14F-4D97-AF65-F5344CB8AC3E}">
        <p14:creationId xmlns:p14="http://schemas.microsoft.com/office/powerpoint/2010/main" val="832552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7D3A-9D78-F44E-B9E4-1D8A5F8B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In First Out (PIFO)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249E-4AF6-2941-9398-CD79A8898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common primitive for many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421816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7F0D-F498-F746-AC48-A09EB4DB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2D93-6769-F941-B9DE-92E6C0F0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Scheduling algorithms determine </a:t>
            </a:r>
            <a:r>
              <a:rPr lang="en-US" dirty="0">
                <a:solidFill>
                  <a:srgbClr val="C00000"/>
                </a:solidFill>
              </a:rPr>
              <a:t>order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timing</a:t>
            </a:r>
            <a:r>
              <a:rPr lang="en-US" dirty="0"/>
              <a:t> of packet departures from a queue</a:t>
            </a:r>
          </a:p>
          <a:p>
            <a:endParaRPr lang="en-US" dirty="0"/>
          </a:p>
          <a:p>
            <a:r>
              <a:rPr lang="en-US" dirty="0"/>
              <a:t>Typically, </a:t>
            </a:r>
            <a:r>
              <a:rPr lang="en-US" dirty="0">
                <a:solidFill>
                  <a:srgbClr val="C00000"/>
                </a:solidFill>
              </a:rPr>
              <a:t>relative order of buffered packets</a:t>
            </a:r>
            <a:r>
              <a:rPr lang="en-US" dirty="0"/>
              <a:t> doesn’t change upon new packet arrivals</a:t>
            </a:r>
          </a:p>
          <a:p>
            <a:endParaRPr lang="en-US" dirty="0"/>
          </a:p>
          <a:p>
            <a:r>
              <a:rPr lang="en-US" dirty="0"/>
              <a:t>Implement scheduling through a </a:t>
            </a:r>
            <a:r>
              <a:rPr lang="en-US" dirty="0">
                <a:solidFill>
                  <a:srgbClr val="C00000"/>
                </a:solidFill>
              </a:rPr>
              <a:t>priority-queue-based data structure (PIFO)</a:t>
            </a:r>
          </a:p>
          <a:p>
            <a:pPr lvl="1"/>
            <a:r>
              <a:rPr lang="en-US" dirty="0"/>
              <a:t>Push-In: pkts have arbitrary </a:t>
            </a:r>
            <a:r>
              <a:rPr lang="en-US" dirty="0">
                <a:solidFill>
                  <a:srgbClr val="C00000"/>
                </a:solidFill>
              </a:rPr>
              <a:t>ranks</a:t>
            </a:r>
            <a:r>
              <a:rPr lang="en-US" dirty="0"/>
              <a:t>; push anywhere into queue</a:t>
            </a:r>
          </a:p>
          <a:p>
            <a:pPr lvl="1"/>
            <a:r>
              <a:rPr lang="en-US" dirty="0"/>
              <a:t>First-Out: always dequeue from the head of the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B509-6927-7141-BE5A-4CC5CB8A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869" y="3674312"/>
            <a:ext cx="3783873" cy="1010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99188F-6C33-0549-8B5B-91A10DA57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497" y="3852386"/>
            <a:ext cx="393700" cy="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14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A22E-E4DF-5341-BD82-50C67ED3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16C7-2DE2-8F49-81F5-43061654C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program the scheduler, program the </a:t>
            </a:r>
            <a:r>
              <a:rPr lang="en-US" dirty="0">
                <a:solidFill>
                  <a:srgbClr val="C00000"/>
                </a:solidFill>
              </a:rPr>
              <a:t>rank computation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B9A7A-5C8F-0C42-97F8-E8FF9D3B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982" y="2588177"/>
            <a:ext cx="8311061" cy="404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503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0CA8-0638-364B-9166-66F3FD62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scheduling in the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B8F5-DB52-D545-A929-99AE56687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B4708-4537-D046-A80C-F82C42864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7" y="2338251"/>
            <a:ext cx="11464086" cy="36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069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9EC3-0778-234E-B3FC-AB132756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queueing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16B24-3F97-FA42-9497-2C58B644F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6E53DA-611F-C74F-A585-CF5D4449F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" y="2377933"/>
            <a:ext cx="11695611" cy="376924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DA5F0F-B6C0-A544-9ECC-611A49DFEBC7}"/>
              </a:ext>
            </a:extLst>
          </p:cNvPr>
          <p:cNvGrpSpPr/>
          <p:nvPr/>
        </p:nvGrpSpPr>
        <p:grpSpPr>
          <a:xfrm>
            <a:off x="4831363" y="60129"/>
            <a:ext cx="2979214" cy="1843551"/>
            <a:chOff x="1855840" y="4896466"/>
            <a:chExt cx="2979214" cy="18435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2ED04C-C356-9E4E-A034-AE03CB20A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09B9B3-5991-1448-BF0B-7198B49E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4A5D2C3-F039-F645-8544-3CF369809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329C82BD-C224-D24A-9EFF-CFD882441199}"/>
              </a:ext>
            </a:extLst>
          </p:cNvPr>
          <p:cNvSpPr/>
          <p:nvPr/>
        </p:nvSpPr>
        <p:spPr>
          <a:xfrm>
            <a:off x="8358684" y="709057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49A639-760A-0C4C-9890-62D751A3F32C}"/>
              </a:ext>
            </a:extLst>
          </p:cNvPr>
          <p:cNvGrpSpPr/>
          <p:nvPr/>
        </p:nvGrpSpPr>
        <p:grpSpPr>
          <a:xfrm>
            <a:off x="9596759" y="283331"/>
            <a:ext cx="2836245" cy="1529231"/>
            <a:chOff x="6893663" y="4874345"/>
            <a:chExt cx="4637419" cy="190640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B24253E-5B0B-B74B-B08A-204F0F39825C}"/>
                </a:ext>
              </a:extLst>
            </p:cNvPr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0CAACE16-97E7-904E-95F5-7B1A14A1E6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91DA530-F561-C14D-993E-5DCC81EA4646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657776-F8F5-0A47-8D1B-7E7F8EEFC07F}"/>
                </a:ext>
              </a:extLst>
            </p:cNvPr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608C34C-3B28-614D-B4CF-2F47908777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B35503-F5D1-EA42-A599-21286D6B0922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D772E77-4F66-5141-A6A9-9E3D778E82E0}"/>
                </a:ext>
              </a:extLst>
            </p:cNvPr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BBF5768-D1D0-EA43-B155-EFDCBF39C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0FE112C-5580-8C44-B70C-C57695CDAA09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6890D91-E840-0441-A330-A052822563E9}"/>
                </a:ext>
              </a:extLst>
            </p:cNvPr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B286F702-B6A4-B740-AECA-B5E34715E5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221CBD7-0912-974A-911F-5F8A05BD9FE4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CAA0F5-5988-E544-B23D-5D1F916F2DF7}"/>
                </a:ext>
              </a:extLst>
            </p:cNvPr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52D828A2-AA85-EC40-BFE6-CAF0AE5089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EB0C04-EBF7-014E-8937-FCC64839C053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315E67-ADCF-7A4E-8DAA-4D06DB227F02}"/>
                </a:ext>
              </a:extLst>
            </p:cNvPr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CD5B43F1-E810-F04E-B3C4-182E33B1BE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90154C4-0C50-1F43-BBA3-106C24A5CE5B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9A5182C-74A7-BD48-A02F-4D097389BE19}"/>
                </a:ext>
              </a:extLst>
            </p:cNvPr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17020B1-B5AD-9F48-A67F-E3392BC5E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AEE8978-B1CC-1A42-A1BB-E727CE6A18A5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0B16594-5BCC-3B45-99BA-618B2A4FB603}"/>
                </a:ext>
              </a:extLst>
            </p:cNvPr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572F921B-D51A-094C-94C2-693EB47A9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D46FC36-543D-0D44-AC84-FD6E5FAED28B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E0E5855-EA39-0B4D-AAD5-B388853EA0DB}"/>
                </a:ext>
              </a:extLst>
            </p:cNvPr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896F5AA-11FE-2546-B7E2-A03952F39C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F73856-B026-474B-963A-296CE24EEB1E}"/>
                  </a:ext>
                </a:extLst>
              </p:cNvPr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542BF74-94EF-2841-95E5-33281FD55593}"/>
                </a:ext>
              </a:extLst>
            </p:cNvPr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CB19-D6A8-454E-AA59-8FC5931A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Token-bucket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AF9DD-ABC1-6D42-8327-A0FEAF1F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F59F3-290C-D247-AE85-480145F3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76" y="2036395"/>
            <a:ext cx="12000324" cy="38680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67012F-38CB-2C4B-91A2-A9D93524C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651" y="172458"/>
            <a:ext cx="2933944" cy="17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06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A208-74C3-0A4F-85D7-5A1B7F0EF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5FC07-0659-E540-8716-565F4D324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hierarchy of PIFOs</a:t>
            </a:r>
            <a:r>
              <a:rPr lang="en-US" dirty="0"/>
              <a:t> to implement hierarchical policies</a:t>
            </a:r>
          </a:p>
          <a:p>
            <a:endParaRPr lang="en-US" dirty="0"/>
          </a:p>
          <a:p>
            <a:r>
              <a:rPr lang="en-US" dirty="0"/>
              <a:t>Use a </a:t>
            </a:r>
            <a:r>
              <a:rPr lang="en-US" dirty="0">
                <a:solidFill>
                  <a:srgbClr val="C00000"/>
                </a:solidFill>
              </a:rPr>
              <a:t>shaping PIFO </a:t>
            </a:r>
            <a:r>
              <a:rPr lang="en-US" dirty="0"/>
              <a:t>to implement non-work-conserving scheduling policies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CA90E-50F9-E047-A8BB-5A8B7737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08" y="4095340"/>
            <a:ext cx="5717792" cy="2081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BD0B41-BD1C-F94E-8BD3-899F55E85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92" y="3781425"/>
            <a:ext cx="5359400" cy="271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5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C7C5-5C39-6F40-BF04-8A1E98F36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DD97-0DEA-624C-884F-8A07C848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buffer is big! Schedule among all those packets?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Maintaining a sorted list of 64K packets?</a:t>
            </a:r>
          </a:p>
          <a:p>
            <a:pPr lvl="1"/>
            <a:r>
              <a:rPr lang="en-US" dirty="0"/>
              <a:t>Instead, make flow-level scheduling decisions</a:t>
            </a:r>
          </a:p>
          <a:p>
            <a:pPr lvl="1"/>
            <a:r>
              <a:rPr lang="en-US" dirty="0"/>
              <a:t>With FIFO order among packets of a given flow</a:t>
            </a:r>
          </a:p>
          <a:p>
            <a:pPr lvl="1"/>
            <a:endParaRPr lang="en-US" dirty="0"/>
          </a:p>
          <a:p>
            <a:r>
              <a:rPr lang="en-US" dirty="0"/>
              <a:t>Sorting even just flows at line rate</a:t>
            </a:r>
          </a:p>
          <a:p>
            <a:pPr lvl="1"/>
            <a:r>
              <a:rPr lang="en-US" dirty="0"/>
              <a:t>Line-rate insertion and removal from hardware priority queue with </a:t>
            </a:r>
            <a:r>
              <a:rPr lang="en-US" dirty="0">
                <a:solidFill>
                  <a:srgbClr val="C00000"/>
                </a:solidFill>
              </a:rPr>
              <a:t>1000s of flow elements</a:t>
            </a:r>
          </a:p>
          <a:p>
            <a:pPr lvl="1"/>
            <a:r>
              <a:rPr lang="en-US" dirty="0"/>
              <a:t>Use fast flip-flops and pipelined logic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24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68D2-0769-8041-803F-C4688F8E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Flow-level PIFOs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18138-644C-A547-9D75-EB10B69FF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DA484-383A-5040-958D-142FE7B5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668" y="2228391"/>
            <a:ext cx="9265557" cy="37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86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F0C1-EA4B-5242-A6A6-A11F26D9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HPFQ in a PIFO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6E5-85E6-5344-8184-1FB4B331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DDAFB-DF9B-7842-8A1B-9AD73E471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148" y="1983198"/>
            <a:ext cx="6103756" cy="48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55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in switch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879183" cy="4351338"/>
          </a:xfrm>
        </p:spPr>
        <p:txBody>
          <a:bodyPr/>
          <a:lstStyle/>
          <a:p>
            <a:r>
              <a:rPr lang="en-US" dirty="0"/>
              <a:t>Packets wait in buffers/queues until serviced</a:t>
            </a:r>
          </a:p>
          <a:p>
            <a:r>
              <a:rPr lang="en-US" dirty="0"/>
              <a:t>Two possibilities: </a:t>
            </a:r>
            <a:r>
              <a:rPr lang="en-US" dirty="0">
                <a:solidFill>
                  <a:srgbClr val="C00000"/>
                </a:solidFill>
              </a:rPr>
              <a:t>Input-queued</a:t>
            </a:r>
            <a:r>
              <a:rPr lang="en-US" dirty="0"/>
              <a:t> vs. </a:t>
            </a:r>
            <a:r>
              <a:rPr lang="en-US" dirty="0">
                <a:solidFill>
                  <a:srgbClr val="C00000"/>
                </a:solidFill>
              </a:rPr>
              <a:t>output-queued</a:t>
            </a:r>
          </a:p>
          <a:p>
            <a:r>
              <a:rPr lang="en-US" dirty="0"/>
              <a:t>Suppose there are pkts on port 1 to both 2 and 3</a:t>
            </a:r>
          </a:p>
          <a:p>
            <a:pPr lvl="1"/>
            <a:r>
              <a:rPr lang="en-US" dirty="0"/>
              <a:t>But suppose port 2 is clogged</a:t>
            </a:r>
          </a:p>
          <a:p>
            <a:pPr lvl="1"/>
            <a:r>
              <a:rPr lang="en-US" dirty="0"/>
              <a:t>Port 1’s packets towards port 3 should not be delayed (</a:t>
            </a:r>
            <a:r>
              <a:rPr lang="en-US" dirty="0">
                <a:solidFill>
                  <a:srgbClr val="C00000"/>
                </a:solidFill>
              </a:rPr>
              <a:t>HOL block</a:t>
            </a:r>
            <a:r>
              <a:rPr lang="en-US" dirty="0"/>
              <a:t>)</a:t>
            </a:r>
          </a:p>
          <a:p>
            <a:r>
              <a:rPr lang="en-US" dirty="0"/>
              <a:t>Better to have queues represent output port contention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1" y="4565641"/>
            <a:ext cx="11933694" cy="2146059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818E87D-F880-9247-BAF6-1BB3CE993A11}"/>
              </a:ext>
            </a:extLst>
          </p:cNvPr>
          <p:cNvSpPr/>
          <p:nvPr/>
        </p:nvSpPr>
        <p:spPr>
          <a:xfrm>
            <a:off x="4881154" y="4565640"/>
            <a:ext cx="2429691" cy="2146060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17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48F8-5C09-FE40-BDAF-8AF11BEF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EF6D-2B57-2344-8AA1-7634C38F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0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Queueing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25170"/>
            <a:ext cx="10515600" cy="1500187"/>
          </a:xfrm>
        </p:spPr>
        <p:txBody>
          <a:bodyPr/>
          <a:lstStyle/>
          <a:p>
            <a:r>
              <a:rPr lang="en-US" i="1" dirty="0"/>
              <a:t>ACM SIGCOMM </a:t>
            </a:r>
            <a:r>
              <a:rPr lang="uk-UA" i="1" dirty="0"/>
              <a:t>’</a:t>
            </a:r>
            <a:r>
              <a:rPr lang="en-US" i="1" dirty="0"/>
              <a:t>89</a:t>
            </a:r>
          </a:p>
          <a:p>
            <a:r>
              <a:rPr lang="en-US" dirty="0"/>
              <a:t>Alan Demers, Srinivasan </a:t>
            </a:r>
            <a:r>
              <a:rPr lang="en-US" dirty="0" err="1"/>
              <a:t>Keshav</a:t>
            </a:r>
            <a:r>
              <a:rPr lang="en-US" dirty="0"/>
              <a:t>, and Scott </a:t>
            </a:r>
            <a:r>
              <a:rPr lang="en-US" dirty="0" err="1"/>
              <a:t>Shenker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7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to emulate: Processor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898"/>
            <a:ext cx="10515600" cy="4351338"/>
          </a:xfrm>
        </p:spPr>
        <p:txBody>
          <a:bodyPr/>
          <a:lstStyle/>
          <a:p>
            <a:r>
              <a:rPr lang="en-US" dirty="0"/>
              <a:t>Fair-share bandwidth in the most fine-grained fashion possible</a:t>
            </a:r>
          </a:p>
          <a:p>
            <a:pPr lvl="1"/>
            <a:r>
              <a:rPr lang="en-US" dirty="0"/>
              <a:t>If there are N active flows, each flow gets 1/N</a:t>
            </a:r>
            <a:r>
              <a:rPr lang="en-US" baseline="30000" dirty="0"/>
              <a:t>th</a:t>
            </a:r>
            <a:r>
              <a:rPr lang="en-US" dirty="0"/>
              <a:t> of the link rate</a:t>
            </a:r>
          </a:p>
          <a:p>
            <a:pPr lvl="1"/>
            <a:r>
              <a:rPr lang="en-US" dirty="0"/>
              <a:t>“Bit by bit round robin” (BR)</a:t>
            </a:r>
          </a:p>
          <a:p>
            <a:pPr lvl="1"/>
            <a:endParaRPr lang="en-US" dirty="0"/>
          </a:p>
          <a:p>
            <a:r>
              <a:rPr lang="en-US" dirty="0"/>
              <a:t>Implementing BR directly on routers is unrealistic. Why?</a:t>
            </a:r>
          </a:p>
          <a:p>
            <a:pPr lvl="1"/>
            <a:r>
              <a:rPr lang="en-US" dirty="0"/>
              <a:t>One reason: consider the processing of the bit downstream</a:t>
            </a:r>
          </a:p>
          <a:p>
            <a:pPr lvl="1"/>
            <a:r>
              <a:rPr lang="en-US" dirty="0"/>
              <a:t>E.g., where to route the bit?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855840" y="4896466"/>
            <a:ext cx="2979214" cy="1843551"/>
            <a:chOff x="1855840" y="4896466"/>
            <a:chExt cx="2979214" cy="18435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5383161" y="5545394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93663" y="4874345"/>
            <a:ext cx="4637419" cy="1906408"/>
            <a:chOff x="6893663" y="4874345"/>
            <a:chExt cx="4637419" cy="1906408"/>
          </a:xfrm>
        </p:grpSpPr>
        <p:grpSp>
          <p:nvGrpSpPr>
            <p:cNvPr id="9" name="Group 8"/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80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Emulate bit-by-bit round robin (BR)?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about round robin over packets?</a:t>
            </a:r>
          </a:p>
          <a:p>
            <a:endParaRPr lang="en-US" dirty="0"/>
          </a:p>
          <a:p>
            <a:r>
              <a:rPr lang="en-US" dirty="0"/>
              <a:t>Unfair! A flow can use larger packets and gain larger bandwidth</a:t>
            </a:r>
          </a:p>
          <a:p>
            <a:endParaRPr lang="en-US" dirty="0"/>
          </a:p>
          <a:p>
            <a:r>
              <a:rPr lang="en-US" dirty="0"/>
              <a:t>Instead, determine when a packet would finish with BR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Depends only on packet arrival time &amp; # of active flows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Let’s call this the “virtual finish time”</a:t>
            </a:r>
          </a:p>
          <a:p>
            <a:endParaRPr lang="en-US" dirty="0"/>
          </a:p>
          <a:p>
            <a:r>
              <a:rPr lang="en-US" dirty="0"/>
              <a:t>FQ: Transmit packets in the order of the virtual finish times</a:t>
            </a:r>
          </a:p>
          <a:p>
            <a:pPr lvl="1"/>
            <a:r>
              <a:rPr lang="en-US" dirty="0"/>
              <a:t>Buffer management: drop </a:t>
            </a:r>
            <a:r>
              <a:rPr lang="en-US" dirty="0" err="1"/>
              <a:t>pkt</a:t>
            </a:r>
            <a:r>
              <a:rPr lang="en-US" dirty="0"/>
              <a:t> of the flow with the largest backlog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A129-1FBA-3A40-B004-01D592ED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Deficit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A6C7-D37F-5B43-B8A4-604EE8F6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Router-friendly implementation of a WFQ scheme</a:t>
            </a:r>
          </a:p>
        </p:txBody>
      </p:sp>
    </p:spTree>
    <p:extLst>
      <p:ext uri="{BB962C8B-B14F-4D97-AF65-F5344CB8AC3E}">
        <p14:creationId xmlns:p14="http://schemas.microsoft.com/office/powerpoint/2010/main" val="14019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packet scheduling?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Significantly influences how packets are treated regardless of the endpoint transport</a:t>
            </a:r>
          </a:p>
          <a:p>
            <a:pPr lvl="1"/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Quality of Service (QoS)</a:t>
            </a:r>
            <a:r>
              <a:rPr lang="en-US" dirty="0"/>
              <a:t> within large networks</a:t>
            </a:r>
          </a:p>
          <a:p>
            <a:pPr lvl="1"/>
            <a:r>
              <a:rPr lang="en-US" dirty="0"/>
              <a:t>Implications for </a:t>
            </a:r>
            <a:r>
              <a:rPr lang="en-US" dirty="0">
                <a:solidFill>
                  <a:srgbClr val="C00000"/>
                </a:solidFill>
              </a:rPr>
              <a:t>net neutrality </a:t>
            </a:r>
            <a:r>
              <a:rPr lang="en-US" dirty="0"/>
              <a:t>debates</a:t>
            </a:r>
          </a:p>
          <a:p>
            <a:endParaRPr lang="en-US" dirty="0"/>
          </a:p>
          <a:p>
            <a:r>
              <a:rPr lang="en-US" dirty="0"/>
              <a:t>Intellectually interesting and influential (“top 10”) question</a:t>
            </a:r>
          </a:p>
          <a:p>
            <a:pPr lvl="1"/>
            <a:r>
              <a:rPr lang="en-US" dirty="0"/>
              <a:t>Classic Demers et al paper (WFQ) has </a:t>
            </a:r>
            <a:r>
              <a:rPr lang="en-US" dirty="0">
                <a:solidFill>
                  <a:srgbClr val="C00000"/>
                </a:solidFill>
              </a:rPr>
              <a:t>~ 1500 </a:t>
            </a:r>
            <a:r>
              <a:rPr lang="en-US" dirty="0"/>
              <a:t>citations</a:t>
            </a:r>
          </a:p>
          <a:p>
            <a:pPr lvl="1"/>
            <a:r>
              <a:rPr lang="en-US" dirty="0"/>
              <a:t>Important connections to sched literature (e.g., job scheduling)</a:t>
            </a:r>
          </a:p>
          <a:p>
            <a:endParaRPr lang="en-US" dirty="0"/>
          </a:p>
          <a:p>
            <a:r>
              <a:rPr lang="en-US" dirty="0"/>
              <a:t>Scheduling algorithms influence many daily life decisions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51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vs. Buffer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How packets </a:t>
            </a:r>
            <a:r>
              <a:rPr lang="en-US" dirty="0">
                <a:solidFill>
                  <a:srgbClr val="C00000"/>
                </a:solidFill>
              </a:rPr>
              <a:t>enter</a:t>
            </a:r>
            <a:r>
              <a:rPr lang="en-US" dirty="0"/>
              <a:t> vs. how packets </a:t>
            </a:r>
            <a:r>
              <a:rPr lang="en-US" dirty="0">
                <a:solidFill>
                  <a:srgbClr val="C00000"/>
                </a:solidFill>
              </a:rPr>
              <a:t>leave</a:t>
            </a:r>
            <a:r>
              <a:rPr lang="en-US" dirty="0"/>
              <a:t> the switch buffer</a:t>
            </a:r>
          </a:p>
          <a:p>
            <a:pPr lvl="1"/>
            <a:r>
              <a:rPr lang="en-US" sz="2800" dirty="0"/>
              <a:t>Typical buffer management: Tail-drop</a:t>
            </a:r>
          </a:p>
          <a:p>
            <a:endParaRPr lang="en-US" dirty="0"/>
          </a:p>
          <a:p>
            <a:r>
              <a:rPr lang="en-US" dirty="0"/>
              <a:t>How should buffer memory be partitioned across ports?</a:t>
            </a:r>
          </a:p>
          <a:p>
            <a:endParaRPr lang="en-US" dirty="0"/>
          </a:p>
          <a:p>
            <a:r>
              <a:rPr lang="en-US" dirty="0"/>
              <a:t>Static partitioning?</a:t>
            </a:r>
          </a:p>
          <a:p>
            <a:pPr lvl="1"/>
            <a:r>
              <a:rPr lang="en-US" sz="2800" dirty="0">
                <a:solidFill>
                  <a:srgbClr val="C00000"/>
                </a:solidFill>
              </a:rPr>
              <a:t>Inefficient</a:t>
            </a:r>
            <a:r>
              <a:rPr lang="en-US" sz="2800" dirty="0"/>
              <a:t>: even if port 1 has nothing to send, might drop port 2</a:t>
            </a:r>
          </a:p>
          <a:p>
            <a:endParaRPr lang="en-US" dirty="0"/>
          </a:p>
          <a:p>
            <a:r>
              <a:rPr lang="en-US" dirty="0"/>
              <a:t>Also want </a:t>
            </a:r>
            <a:r>
              <a:rPr lang="en-US" dirty="0">
                <a:solidFill>
                  <a:srgbClr val="C00000"/>
                </a:solidFill>
              </a:rPr>
              <a:t>fair sharing </a:t>
            </a:r>
            <a:r>
              <a:rPr lang="en-US" dirty="0"/>
              <a:t>of buffer</a:t>
            </a:r>
          </a:p>
          <a:p>
            <a:pPr lvl="1"/>
            <a:r>
              <a:rPr lang="en-US" sz="2800" dirty="0"/>
              <a:t>If output port 1 is congested, why should port 2 traffic suffer?</a:t>
            </a:r>
          </a:p>
          <a:p>
            <a:endParaRPr lang="en-US" dirty="0"/>
          </a:p>
          <a:p>
            <a:r>
              <a:rPr lang="en-US" dirty="0"/>
              <a:t>State of the art: </a:t>
            </a:r>
            <a:r>
              <a:rPr lang="en-US" dirty="0">
                <a:solidFill>
                  <a:srgbClr val="C00000"/>
                </a:solidFill>
              </a:rPr>
              <a:t>dynamic buffer sharing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5753238"/>
            <a:ext cx="28956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8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Resource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Allocate </a:t>
            </a:r>
            <a:r>
              <a:rPr lang="en-US" sz="2600" i="1" dirty="0"/>
              <a:t>how? </a:t>
            </a:r>
            <a:r>
              <a:rPr lang="en-US" sz="2600" dirty="0"/>
              <a:t>among </a:t>
            </a:r>
            <a:r>
              <a:rPr lang="en-US" sz="2600" i="1" dirty="0"/>
              <a:t>who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838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and efficient use of 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16265" cy="53498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Suppose </a:t>
            </a:r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 users share a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single resource</a:t>
            </a:r>
          </a:p>
          <a:p>
            <a:pPr lvl="1"/>
            <a:r>
              <a:rPr lang="en-US" altLang="en-US" dirty="0"/>
              <a:t>Like the bandwidth on a single link </a:t>
            </a:r>
          </a:p>
          <a:p>
            <a:pPr lvl="1"/>
            <a:r>
              <a:rPr lang="en-US" altLang="en-US" dirty="0"/>
              <a:t>E.g., 3 users sharing a 30 </a:t>
            </a:r>
            <a:r>
              <a:rPr lang="en-US" altLang="en-US" dirty="0" err="1"/>
              <a:t>Gbit</a:t>
            </a:r>
            <a:r>
              <a:rPr lang="en-US" altLang="en-US" dirty="0"/>
              <a:t>/s link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is a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fair</a:t>
            </a:r>
            <a:r>
              <a:rPr lang="en-US" altLang="en-US" dirty="0">
                <a:ea typeface="ＭＳ Ｐゴシック" charset="-128"/>
              </a:rPr>
              <a:t> allocation of bandwidth?</a:t>
            </a:r>
          </a:p>
          <a:p>
            <a:pPr lvl="1"/>
            <a:r>
              <a:rPr lang="en-US" altLang="en-US" dirty="0"/>
              <a:t>Suppose user demand is “elastic” (i.e., unlimited)</a:t>
            </a:r>
          </a:p>
          <a:p>
            <a:pPr lvl="1"/>
            <a:r>
              <a:rPr lang="en-US" altLang="en-US" dirty="0"/>
              <a:t>Allocate each a </a:t>
            </a:r>
            <a:r>
              <a:rPr lang="en-US" altLang="en-US" i="1" dirty="0"/>
              <a:t>1/n</a:t>
            </a:r>
            <a:r>
              <a:rPr lang="en-US" altLang="en-US" dirty="0"/>
              <a:t> share (e.g., 10 </a:t>
            </a:r>
            <a:r>
              <a:rPr lang="en-US" altLang="en-US" dirty="0" err="1"/>
              <a:t>Gbit</a:t>
            </a:r>
            <a:r>
              <a:rPr lang="en-US" altLang="en-US" dirty="0"/>
              <a:t>/s each)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But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fairness is not enough</a:t>
            </a:r>
          </a:p>
          <a:p>
            <a:pPr lvl="1"/>
            <a:r>
              <a:rPr lang="en-US" altLang="en-US" dirty="0"/>
              <a:t>Which allocation is best: [5, 5, 5] or [18, 6, 6]?</a:t>
            </a:r>
          </a:p>
          <a:p>
            <a:pPr lvl="1"/>
            <a:r>
              <a:rPr lang="en-US" altLang="en-US" dirty="0"/>
              <a:t>[5, 5, 5] is fair but [18, 6, 6] is </a:t>
            </a:r>
            <a:r>
              <a:rPr lang="en-US" altLang="en-US" dirty="0">
                <a:solidFill>
                  <a:srgbClr val="C00000"/>
                </a:solidFill>
              </a:rPr>
              <a:t>more efficient</a:t>
            </a:r>
          </a:p>
          <a:p>
            <a:pPr lvl="1"/>
            <a:r>
              <a:rPr lang="en-US" altLang="en-US" dirty="0"/>
              <a:t>What about [5, 5, 5] vs. [22, 4, 4]?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5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use of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if some users have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inelastic</a:t>
            </a:r>
            <a:r>
              <a:rPr lang="en-US" altLang="en-US" dirty="0">
                <a:ea typeface="ＭＳ Ｐゴシック" charset="-128"/>
              </a:rPr>
              <a:t> demand?</a:t>
            </a:r>
          </a:p>
          <a:p>
            <a:pPr lvl="1"/>
            <a:r>
              <a:rPr lang="en-US" altLang="en-US" dirty="0"/>
              <a:t>E.g., 3 users where 1 user only wants 6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pPr lvl="1"/>
            <a:r>
              <a:rPr lang="en-US" altLang="en-US" dirty="0"/>
              <a:t>And the total link capacity is 30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r>
              <a:rPr lang="en-US" altLang="en-US" dirty="0">
                <a:ea typeface="ＭＳ Ｐゴシック" charset="-128"/>
              </a:rPr>
              <a:t>Should we still do an “equal” allocation?</a:t>
            </a:r>
          </a:p>
          <a:p>
            <a:pPr lvl="1"/>
            <a:r>
              <a:rPr lang="en-US" altLang="en-US" dirty="0"/>
              <a:t>E.g., [6, 6, 6]</a:t>
            </a:r>
          </a:p>
          <a:p>
            <a:pPr lvl="1"/>
            <a:r>
              <a:rPr lang="en-US" altLang="en-US" dirty="0"/>
              <a:t>But that leaves 12 </a:t>
            </a:r>
            <a:r>
              <a:rPr lang="en-US" altLang="en-US" dirty="0" err="1"/>
              <a:t>Gbps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unused</a:t>
            </a:r>
          </a:p>
          <a:p>
            <a:r>
              <a:rPr lang="en-US" altLang="en-US" dirty="0">
                <a:ea typeface="ＭＳ Ｐゴシック" charset="-128"/>
              </a:rPr>
              <a:t>Should we allocate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 proportion to demand</a:t>
            </a:r>
            <a:r>
              <a:rPr lang="en-US" altLang="en-US" dirty="0">
                <a:ea typeface="ＭＳ Ｐゴシック" charset="-128"/>
              </a:rPr>
              <a:t>?</a:t>
            </a:r>
          </a:p>
          <a:p>
            <a:pPr lvl="1"/>
            <a:r>
              <a:rPr lang="en-US" altLang="en-US" dirty="0"/>
              <a:t>E.g., 1 user wants 6 </a:t>
            </a:r>
            <a:r>
              <a:rPr lang="en-US" altLang="en-US" dirty="0" err="1"/>
              <a:t>Gbps</a:t>
            </a:r>
            <a:r>
              <a:rPr lang="en-US" altLang="en-US" dirty="0"/>
              <a:t>, and 2 each want 20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pPr lvl="1"/>
            <a:r>
              <a:rPr lang="en-US" altLang="en-US" dirty="0"/>
              <a:t>Allocate [4, 13, 13]?</a:t>
            </a:r>
          </a:p>
          <a:p>
            <a:r>
              <a:rPr lang="en-US" altLang="en-US" dirty="0">
                <a:ea typeface="ＭＳ Ｐゴシック" charset="-128"/>
              </a:rPr>
              <a:t>Or, give the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least demanding user </a:t>
            </a:r>
            <a:r>
              <a:rPr lang="en-US" altLang="en-US" dirty="0">
                <a:ea typeface="ＭＳ Ｐゴシック" charset="-128"/>
              </a:rPr>
              <a:t>all she wants?</a:t>
            </a:r>
          </a:p>
          <a:p>
            <a:pPr lvl="1"/>
            <a:r>
              <a:rPr lang="en-US" altLang="en-US" dirty="0"/>
              <a:t>E.g., allocate [6, 12, 12]?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462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Max-min fairness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Protect the less fortunate</a:t>
            </a:r>
          </a:p>
          <a:p>
            <a:pPr lvl="1"/>
            <a:r>
              <a:rPr lang="en-US" altLang="en-US" dirty="0"/>
              <a:t>Any attempt to </a:t>
            </a:r>
            <a:r>
              <a:rPr lang="en-US" altLang="en-US" i="1" dirty="0"/>
              <a:t>increase</a:t>
            </a:r>
            <a:r>
              <a:rPr lang="en-US" altLang="en-US" dirty="0"/>
              <a:t> the allocation of one user necessarily </a:t>
            </a:r>
            <a:r>
              <a:rPr lang="en-US" altLang="en-US" i="1" dirty="0"/>
              <a:t>decreases</a:t>
            </a:r>
            <a:r>
              <a:rPr lang="en-US" altLang="en-US" dirty="0"/>
              <a:t> the allocation of another user with equal or lower allocation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Fully utilize a bottleneck resource</a:t>
            </a:r>
          </a:p>
          <a:p>
            <a:pPr lvl="1"/>
            <a:r>
              <a:rPr lang="en-US" altLang="en-US" dirty="0"/>
              <a:t>If demand exceeds capacity, the link is fully used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38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1635</Words>
  <Application>Microsoft Macintosh PowerPoint</Application>
  <PresentationFormat>Widescreen</PresentationFormat>
  <Paragraphs>244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Helvetica</vt:lpstr>
      <vt:lpstr>Office Theme</vt:lpstr>
      <vt:lpstr>PowerPoint Presentation</vt:lpstr>
      <vt:lpstr>Outline</vt:lpstr>
      <vt:lpstr>Scheduling in switch pipelines</vt:lpstr>
      <vt:lpstr>Why care about packet scheduling?</vt:lpstr>
      <vt:lpstr>Scheduling vs. Buffer Management</vt:lpstr>
      <vt:lpstr>Fair Resource Allocation</vt:lpstr>
      <vt:lpstr>Fair and efficient use of a resource</vt:lpstr>
      <vt:lpstr>Fair use of a single resource</vt:lpstr>
      <vt:lpstr>Max-min fairness</vt:lpstr>
      <vt:lpstr>Max-min fairness for a single resource</vt:lpstr>
      <vt:lpstr>Allocation over multiple resources</vt:lpstr>
      <vt:lpstr>Allocate fairly among who?</vt:lpstr>
      <vt:lpstr>Packet Scheduling Algorithms</vt:lpstr>
      <vt:lpstr>A taxonomy</vt:lpstr>
      <vt:lpstr>Examples of scheduling algorithms (1/3)</vt:lpstr>
      <vt:lpstr>Examples of scheduling algorithms (2/3)</vt:lpstr>
      <vt:lpstr>Examples of scheduling algorithms (3/3)</vt:lpstr>
      <vt:lpstr>There’s not one optimal scheduling</vt:lpstr>
      <vt:lpstr>Exercise: When does a flow finish?</vt:lpstr>
      <vt:lpstr>Push In First Out (PIFO)</vt:lpstr>
      <vt:lpstr>Key ideas</vt:lpstr>
      <vt:lpstr>Programmable Scheduler</vt:lpstr>
      <vt:lpstr>Programmable scheduling in the pipeline</vt:lpstr>
      <vt:lpstr>Fair queueing</vt:lpstr>
      <vt:lpstr>Token-bucket rate limiting</vt:lpstr>
      <vt:lpstr>Generalizations</vt:lpstr>
      <vt:lpstr>Implementation: Challenges</vt:lpstr>
      <vt:lpstr>Implementation: Flow-level PIFOs</vt:lpstr>
      <vt:lpstr>Encoding HPFQ in a PIFO mesh</vt:lpstr>
      <vt:lpstr>PowerPoint Presentation</vt:lpstr>
      <vt:lpstr>Fair Queueing</vt:lpstr>
      <vt:lpstr>An ideal to emulate: Processor sharing</vt:lpstr>
      <vt:lpstr>Emulate bit-by-bit round robin (BR)?</vt:lpstr>
      <vt:lpstr>Deficit Round Robin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2397</cp:revision>
  <cp:lastPrinted>2019-10-03T17:55:02Z</cp:lastPrinted>
  <dcterms:created xsi:type="dcterms:W3CDTF">2019-09-25T10:37:02Z</dcterms:created>
  <dcterms:modified xsi:type="dcterms:W3CDTF">2019-11-11T13:19:57Z</dcterms:modified>
</cp:coreProperties>
</file>