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87" r:id="rId2"/>
    <p:sldId id="273" r:id="rId3"/>
    <p:sldId id="435" r:id="rId4"/>
    <p:sldId id="534" r:id="rId5"/>
    <p:sldId id="335" r:id="rId6"/>
    <p:sldId id="539" r:id="rId7"/>
    <p:sldId id="478" r:id="rId8"/>
    <p:sldId id="436" r:id="rId9"/>
    <p:sldId id="274" r:id="rId10"/>
    <p:sldId id="438" r:id="rId11"/>
    <p:sldId id="479" r:id="rId12"/>
    <p:sldId id="531" r:id="rId13"/>
    <p:sldId id="480" r:id="rId14"/>
    <p:sldId id="547" r:id="rId15"/>
    <p:sldId id="497" r:id="rId16"/>
    <p:sldId id="892" r:id="rId17"/>
    <p:sldId id="457" r:id="rId18"/>
    <p:sldId id="872" r:id="rId19"/>
    <p:sldId id="459" r:id="rId20"/>
    <p:sldId id="781" r:id="rId21"/>
    <p:sldId id="782" r:id="rId22"/>
    <p:sldId id="783" r:id="rId23"/>
    <p:sldId id="879" r:id="rId24"/>
    <p:sldId id="883" r:id="rId25"/>
    <p:sldId id="884" r:id="rId26"/>
    <p:sldId id="885" r:id="rId27"/>
    <p:sldId id="887" r:id="rId28"/>
    <p:sldId id="881" r:id="rId29"/>
    <p:sldId id="787" r:id="rId30"/>
    <p:sldId id="788" r:id="rId31"/>
    <p:sldId id="789" r:id="rId32"/>
    <p:sldId id="888" r:id="rId33"/>
    <p:sldId id="790" r:id="rId34"/>
    <p:sldId id="791" r:id="rId35"/>
    <p:sldId id="889" r:id="rId36"/>
    <p:sldId id="890" r:id="rId37"/>
    <p:sldId id="876" r:id="rId38"/>
    <p:sldId id="878" r:id="rId39"/>
    <p:sldId id="87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88"/>
    <p:restoredTop sz="94664"/>
  </p:normalViewPr>
  <p:slideViewPr>
    <p:cSldViewPr snapToGrid="0" snapToObjects="1">
      <p:cViewPr varScale="1">
        <p:scale>
          <a:sx n="119" d="100"/>
          <a:sy n="119" d="100"/>
        </p:scale>
        <p:origin x="22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9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82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5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6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7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37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34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5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3353E-FB6D-2647-8A4C-234D834784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2C131-48B1-AF4D-8186-195AAAB114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7DF03-5083-7F46-8B70-340B538E2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35919-182F-0044-9059-C50428E52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237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881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The Web (part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3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)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8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F20C449B-F2C6-7142-94F3-A6C46F23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F0566F3-06B0-1849-8DF3-C6F4B7717FD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3D2013E3-34EC-2F41-8FB9-4A019ED8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390651"/>
            <a:ext cx="10228549" cy="496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 global network of web caches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Provisioned by ISPs and network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Or content providers, like Netflix, Google, etc.</a:t>
            </a:r>
          </a:p>
          <a:p>
            <a:pPr>
              <a:buFont typeface="ZapfDingbats" pitchFamily="82" charset="2"/>
              <a:buNone/>
            </a:pPr>
            <a:endParaRPr lang="en-US" alt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Uses (overlaps with uses of web caching in general)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traffic on a network’s Internet connection, e.g., Rutgers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Improve response time for users: CDN nodes are closer to users than origin servers (servers holding original content)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bandwidth requirements on the content provider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cost to maintain origin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88D2FA-86FA-CD42-9ED1-91DE4B63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 Distribution Networks (CDNs)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38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0DCC82D2-36EC-D248-9CF3-EAE8B828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Without CDN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2B3D737-A890-EB48-8F68-CC4D0F0C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0614" y="4473575"/>
            <a:ext cx="10863186" cy="2247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Problems:</a:t>
            </a:r>
          </a:p>
          <a:p>
            <a:pPr>
              <a:defRPr/>
            </a:pPr>
            <a:r>
              <a:rPr lang="en-US" dirty="0"/>
              <a:t>Huge bandwidth requirements for Rutgers</a:t>
            </a:r>
          </a:p>
          <a:p>
            <a:pPr>
              <a:defRPr/>
            </a:pPr>
            <a:r>
              <a:rPr lang="en-US" dirty="0"/>
              <a:t>Large propagation delays to reach users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2B254643-71FF-6C4A-BB0D-9A8ED995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111BC69-22F1-9747-8784-71DBD062EB4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6325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0CF1284B-3951-C249-A522-53D53247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3390901"/>
            <a:ext cx="145415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Box 7">
            <a:extLst>
              <a:ext uri="{FF2B5EF4-FFF2-40B4-BE49-F238E27FC236}">
                <a16:creationId xmlns:a16="http://schemas.microsoft.com/office/drawing/2014/main" id="{1940EBF1-BC58-0A4A-A39A-1F2AC7F2D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4354382"/>
            <a:ext cx="146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128.6.4.2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74BE70-97D7-FA43-95BD-91AB3A13A777}"/>
              </a:ext>
            </a:extLst>
          </p:cNvPr>
          <p:cNvGraphicFramePr>
            <a:graphicFrameLocks noGrp="1"/>
          </p:cNvGraphicFramePr>
          <p:nvPr/>
        </p:nvGraphicFramePr>
        <p:xfrm>
          <a:off x="5448300" y="904876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6347" name="Straight Arrow Connector 12">
            <a:extLst>
              <a:ext uri="{FF2B5EF4-FFF2-40B4-BE49-F238E27FC236}">
                <a16:creationId xmlns:a16="http://schemas.microsoft.com/office/drawing/2014/main" id="{84FC861B-94B6-CD4B-9337-FCC7028B3C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81363" y="33909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C2DE0-C341-BE46-A20F-E29F4C39DB5E}"/>
              </a:ext>
            </a:extLst>
          </p:cNvPr>
          <p:cNvCxnSpPr/>
          <p:nvPr/>
        </p:nvCxnSpPr>
        <p:spPr bwMode="auto">
          <a:xfrm>
            <a:off x="3281364" y="3271839"/>
            <a:ext cx="5329237" cy="414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29E80440-C57A-3749-AC05-F5DE6A48CA83}"/>
              </a:ext>
            </a:extLst>
          </p:cNvPr>
          <p:cNvSpPr/>
          <p:nvPr/>
        </p:nvSpPr>
        <p:spPr bwMode="auto">
          <a:xfrm>
            <a:off x="3381375" y="1328739"/>
            <a:ext cx="2071688" cy="1971675"/>
          </a:xfrm>
          <a:custGeom>
            <a:avLst/>
            <a:gdLst>
              <a:gd name="connsiteX0" fmla="*/ 0 w 2071688"/>
              <a:gd name="connsiteY0" fmla="*/ 1971675 h 1971675"/>
              <a:gd name="connsiteX1" fmla="*/ 928688 w 2071688"/>
              <a:gd name="connsiteY1" fmla="*/ 771525 h 1971675"/>
              <a:gd name="connsiteX2" fmla="*/ 2071688 w 2071688"/>
              <a:gd name="connsiteY2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1971675">
                <a:moveTo>
                  <a:pt x="0" y="1971675"/>
                </a:moveTo>
                <a:cubicBezTo>
                  <a:pt x="291703" y="1535906"/>
                  <a:pt x="583407" y="1100137"/>
                  <a:pt x="928688" y="771525"/>
                </a:cubicBezTo>
                <a:cubicBezTo>
                  <a:pt x="1273969" y="442913"/>
                  <a:pt x="1672828" y="221456"/>
                  <a:pt x="2071688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graphicFrame>
        <p:nvGraphicFramePr>
          <p:cNvPr id="56350" name="Object 16">
            <a:extLst>
              <a:ext uri="{FF2B5EF4-FFF2-40B4-BE49-F238E27FC236}">
                <a16:creationId xmlns:a16="http://schemas.microsoft.com/office/drawing/2014/main" id="{6BC43F13-713A-A94C-86F3-1F3E831D0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6" y="23145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56350" name="Object 16">
                        <a:extLst>
                          <a:ext uri="{FF2B5EF4-FFF2-40B4-BE49-F238E27FC236}">
                            <a16:creationId xmlns:a16="http://schemas.microsoft.com/office/drawing/2014/main" id="{6BC43F13-713A-A94C-86F3-1F3E831D0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6" y="23145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19">
            <a:extLst>
              <a:ext uri="{FF2B5EF4-FFF2-40B4-BE49-F238E27FC236}">
                <a16:creationId xmlns:a16="http://schemas.microsoft.com/office/drawing/2014/main" id="{B542E105-4B50-C446-ABD3-BBBC509CB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17176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56351" name="Object 19">
                        <a:extLst>
                          <a:ext uri="{FF2B5EF4-FFF2-40B4-BE49-F238E27FC236}">
                            <a16:creationId xmlns:a16="http://schemas.microsoft.com/office/drawing/2014/main" id="{B542E105-4B50-C446-ABD3-BBBC509CB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17176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Object 20">
            <a:extLst>
              <a:ext uri="{FF2B5EF4-FFF2-40B4-BE49-F238E27FC236}">
                <a16:creationId xmlns:a16="http://schemas.microsoft.com/office/drawing/2014/main" id="{05220338-D7C0-514A-AF13-AD8D0AEED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27749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56352" name="Object 20">
                        <a:extLst>
                          <a:ext uri="{FF2B5EF4-FFF2-40B4-BE49-F238E27FC236}">
                            <a16:creationId xmlns:a16="http://schemas.microsoft.com/office/drawing/2014/main" id="{05220338-D7C0-514A-AF13-AD8D0AEED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27749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3" name="Object 21">
            <a:extLst>
              <a:ext uri="{FF2B5EF4-FFF2-40B4-BE49-F238E27FC236}">
                <a16:creationId xmlns:a16="http://schemas.microsoft.com/office/drawing/2014/main" id="{43914D26-6069-1341-B37B-3D46097C1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6" y="3271838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56353" name="Object 21">
                        <a:extLst>
                          <a:ext uri="{FF2B5EF4-FFF2-40B4-BE49-F238E27FC236}">
                            <a16:creationId xmlns:a16="http://schemas.microsoft.com/office/drawing/2014/main" id="{43914D26-6069-1341-B37B-3D46097C1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6" y="3271838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22">
            <a:extLst>
              <a:ext uri="{FF2B5EF4-FFF2-40B4-BE49-F238E27FC236}">
                <a16:creationId xmlns:a16="http://schemas.microsoft.com/office/drawing/2014/main" id="{9F7BEF0A-40A6-0B43-9AFB-58E2F57C4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1364" y="340360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7462500" imgH="14478000" progId="MS_ClipArt_Gallery.2">
                  <p:embed/>
                </p:oleObj>
              </mc:Choice>
              <mc:Fallback>
                <p:oleObj name="Clip" r:id="rId8" imgW="17462500" imgH="14478000" progId="MS_ClipArt_Gallery.2">
                  <p:embed/>
                  <p:pic>
                    <p:nvPicPr>
                      <p:cNvPr id="56354" name="Object 22">
                        <a:extLst>
                          <a:ext uri="{FF2B5EF4-FFF2-40B4-BE49-F238E27FC236}">
                            <a16:creationId xmlns:a16="http://schemas.microsoft.com/office/drawing/2014/main" id="{9F7BEF0A-40A6-0B43-9AFB-58E2F57C4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4" y="340360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73DAD-77D8-124F-9414-A4FE6E5FF76E}"/>
              </a:ext>
            </a:extLst>
          </p:cNvPr>
          <p:cNvCxnSpPr/>
          <p:nvPr/>
        </p:nvCxnSpPr>
        <p:spPr bwMode="auto">
          <a:xfrm>
            <a:off x="3890963" y="3686176"/>
            <a:ext cx="4565650" cy="1619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6ABA72-103C-874B-8748-C415570E5B24}"/>
              </a:ext>
            </a:extLst>
          </p:cNvPr>
          <p:cNvCxnSpPr/>
          <p:nvPr/>
        </p:nvCxnSpPr>
        <p:spPr bwMode="auto">
          <a:xfrm>
            <a:off x="3362325" y="2566989"/>
            <a:ext cx="5246688" cy="1119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467F7E-6140-CE4A-AD69-9A0241409C42}"/>
              </a:ext>
            </a:extLst>
          </p:cNvPr>
          <p:cNvCxnSpPr/>
          <p:nvPr/>
        </p:nvCxnSpPr>
        <p:spPr bwMode="auto">
          <a:xfrm>
            <a:off x="3095625" y="2143126"/>
            <a:ext cx="5437188" cy="17049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CCEEFE-469B-6742-83F6-889E532ADC29}"/>
              </a:ext>
            </a:extLst>
          </p:cNvPr>
          <p:cNvCxnSpPr>
            <a:cxnSpLocks/>
          </p:cNvCxnSpPr>
          <p:nvPr/>
        </p:nvCxnSpPr>
        <p:spPr bwMode="auto">
          <a:xfrm>
            <a:off x="3281363" y="2995614"/>
            <a:ext cx="5175250" cy="8731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359" name="TextBox 83968">
            <a:extLst>
              <a:ext uri="{FF2B5EF4-FFF2-40B4-BE49-F238E27FC236}">
                <a16:creationId xmlns:a16="http://schemas.microsoft.com/office/drawing/2014/main" id="{0A631508-0578-1E4F-9069-3E644663F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3474" y="2553922"/>
            <a:ext cx="49185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Cluster of Rutgers CS origin servers (located in NJ, USA)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E2FBA8-3E42-874A-AFFA-AF18CB978DE8}"/>
              </a:ext>
            </a:extLst>
          </p:cNvPr>
          <p:cNvSpPr txBox="1"/>
          <p:nvPr/>
        </p:nvSpPr>
        <p:spPr>
          <a:xfrm rot="18887807">
            <a:off x="3778597" y="1611951"/>
            <a:ext cx="95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414D6-65FB-8641-8818-586B56C732A9}"/>
              </a:ext>
            </a:extLst>
          </p:cNvPr>
          <p:cNvSpPr txBox="1"/>
          <p:nvPr/>
        </p:nvSpPr>
        <p:spPr>
          <a:xfrm>
            <a:off x="577674" y="1944026"/>
            <a:ext cx="19416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Clients distributed all over the world</a:t>
            </a:r>
          </a:p>
        </p:txBody>
      </p:sp>
    </p:spTree>
    <p:extLst>
      <p:ext uri="{BB962C8B-B14F-4D97-AF65-F5344CB8AC3E}">
        <p14:creationId xmlns:p14="http://schemas.microsoft.com/office/powerpoint/2010/main" val="72881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318E-1E9E-2A4E-A8F3-84B58DA7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CDN comes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F36A-B043-044C-BC14-1451F878C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51198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Distribute content of the origin server over geographically distributed </a:t>
            </a:r>
            <a:r>
              <a:rPr lang="en-US" dirty="0">
                <a:solidFill>
                  <a:srgbClr val="C00000"/>
                </a:solidFill>
              </a:rPr>
              <a:t>CDN servers</a:t>
            </a:r>
          </a:p>
          <a:p>
            <a:endParaRPr lang="en-US" dirty="0"/>
          </a:p>
          <a:p>
            <a:r>
              <a:rPr lang="en-US" dirty="0"/>
              <a:t>But how will users get to these CDN servers?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Use DNS!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DNS provides an additional layer of indirection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Instead of returning an IP address, return another DNS server (NS record)</a:t>
            </a:r>
          </a:p>
          <a:p>
            <a:pPr lvl="2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Much like a response to any other iterative query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second DNS server (run by the CDN) returns the IP address of the client</a:t>
            </a:r>
          </a:p>
          <a:p>
            <a:pPr lvl="1"/>
            <a:endParaRPr lang="en-US" dirty="0"/>
          </a:p>
          <a:p>
            <a:r>
              <a:rPr lang="en-US" dirty="0"/>
              <a:t>The CDN runs its own DNS servers (</a:t>
            </a:r>
            <a:r>
              <a:rPr lang="en-US" dirty="0">
                <a:solidFill>
                  <a:srgbClr val="C00000"/>
                </a:solidFill>
              </a:rPr>
              <a:t>CDN name servers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Custom logic to send users to the “closest” CDN web server</a:t>
            </a:r>
          </a:p>
        </p:txBody>
      </p:sp>
    </p:spTree>
    <p:extLst>
      <p:ext uri="{BB962C8B-B14F-4D97-AF65-F5344CB8AC3E}">
        <p14:creationId xmlns:p14="http://schemas.microsoft.com/office/powerpoint/2010/main" val="27676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2" descr="https://encrypted-tbn3.gstatic.com/images?q=tbn:ANd9GcTPnLcrHHyFnDcaVhgn9GwosqUPmPZZ4cDWzW48r6gcbvtNp-XBsA">
            <a:extLst>
              <a:ext uri="{FF2B5EF4-FFF2-40B4-BE49-F238E27FC236}">
                <a16:creationId xmlns:a16="http://schemas.microsoft.com/office/drawing/2014/main" id="{34D82F08-B2FA-944C-882F-93B0404D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6" y="3390901"/>
            <a:ext cx="3802063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EAC895A6-DB5D-684C-9744-313C5B40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666" y="3908425"/>
            <a:ext cx="1454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7">
            <a:extLst>
              <a:ext uri="{FF2B5EF4-FFF2-40B4-BE49-F238E27FC236}">
                <a16:creationId xmlns:a16="http://schemas.microsoft.com/office/drawing/2014/main" id="{F2628EF1-3139-B849-8EB5-8D1932A4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1420" y="5092224"/>
            <a:ext cx="146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128.6.4.2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133045-33A1-CC4F-BD76-142DCBA6EDA0}"/>
              </a:ext>
            </a:extLst>
          </p:cNvPr>
          <p:cNvGraphicFramePr>
            <a:graphicFrameLocks noGrp="1"/>
          </p:cNvGraphicFramePr>
          <p:nvPr/>
        </p:nvGraphicFramePr>
        <p:xfrm>
          <a:off x="5495925" y="125414"/>
          <a:ext cx="5910724" cy="150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/>
                        <a:t>DOMAIN</a:t>
                      </a:r>
                      <a:r>
                        <a:rPr lang="en-US" sz="1400" baseline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IP</a:t>
                      </a:r>
                      <a:r>
                        <a:rPr lang="en-US" sz="1400" baseline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98.138.253.109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124.8.9.8 (NS record pointing to CDN name server)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/>
                        <a:t>www.google.com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435074-8BD8-BC47-8E0B-DE6A68507205}"/>
              </a:ext>
            </a:extLst>
          </p:cNvPr>
          <p:cNvCxnSpPr>
            <a:cxnSpLocks/>
            <a:endCxn id="8" idx="6"/>
          </p:cNvCxnSpPr>
          <p:nvPr/>
        </p:nvCxnSpPr>
        <p:spPr bwMode="auto">
          <a:xfrm flipH="1" flipV="1">
            <a:off x="4580732" y="4233144"/>
            <a:ext cx="3875882" cy="3531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13892D-653F-454A-8475-A9BCA4A2DDCA}"/>
              </a:ext>
            </a:extLst>
          </p:cNvPr>
          <p:cNvCxnSpPr/>
          <p:nvPr/>
        </p:nvCxnSpPr>
        <p:spPr bwMode="auto">
          <a:xfrm flipH="1">
            <a:off x="5181601" y="4816475"/>
            <a:ext cx="3275013" cy="539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7713E2-69B2-D249-B56D-6AB762669B2F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157413"/>
          <a:ext cx="5105400" cy="143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60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12.1.2.3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12.1.2.4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12.1.2.5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12.1.2.6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reeform 8">
            <a:extLst>
              <a:ext uri="{FF2B5EF4-FFF2-40B4-BE49-F238E27FC236}">
                <a16:creationId xmlns:a16="http://schemas.microsoft.com/office/drawing/2014/main" id="{F6168C62-03D3-4944-B861-44E69A5CF6B2}"/>
              </a:ext>
            </a:extLst>
          </p:cNvPr>
          <p:cNvSpPr/>
          <p:nvPr/>
        </p:nvSpPr>
        <p:spPr bwMode="auto">
          <a:xfrm>
            <a:off x="3309938" y="700088"/>
            <a:ext cx="2214562" cy="2557462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58418" name="TextBox 15">
            <a:extLst>
              <a:ext uri="{FF2B5EF4-FFF2-40B4-BE49-F238E27FC236}">
                <a16:creationId xmlns:a16="http://schemas.microsoft.com/office/drawing/2014/main" id="{402DB3C1-1F8B-5C44-85A9-089935AD9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9" y="1665288"/>
            <a:ext cx="4446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CDN Name Server (124.8.9.8)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2C647-3536-7C49-8617-90358B1CBBE9}"/>
              </a:ext>
            </a:extLst>
          </p:cNvPr>
          <p:cNvSpPr txBox="1"/>
          <p:nvPr/>
        </p:nvSpPr>
        <p:spPr>
          <a:xfrm>
            <a:off x="2392364" y="427037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758B4-D626-E34D-9BF1-FF3404B8C917}"/>
              </a:ext>
            </a:extLst>
          </p:cNvPr>
          <p:cNvSpPr txBox="1"/>
          <p:nvPr/>
        </p:nvSpPr>
        <p:spPr>
          <a:xfrm>
            <a:off x="5310189" y="439420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12.1.2.4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A44CF72-04EB-BC44-8B16-B52FE5FAC5C7}"/>
              </a:ext>
            </a:extLst>
          </p:cNvPr>
          <p:cNvSpPr/>
          <p:nvPr/>
        </p:nvSpPr>
        <p:spPr bwMode="auto">
          <a:xfrm>
            <a:off x="3181350" y="2544764"/>
            <a:ext cx="2000250" cy="1279525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452B9-67A0-204B-8FCB-C28120565237}"/>
              </a:ext>
            </a:extLst>
          </p:cNvPr>
          <p:cNvSpPr txBox="1"/>
          <p:nvPr/>
        </p:nvSpPr>
        <p:spPr>
          <a:xfrm>
            <a:off x="5524501" y="508635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0A5450-C4C6-2940-8881-D21925BF4214}"/>
              </a:ext>
            </a:extLst>
          </p:cNvPr>
          <p:cNvSpPr txBox="1"/>
          <p:nvPr/>
        </p:nvSpPr>
        <p:spPr>
          <a:xfrm>
            <a:off x="2287589" y="501332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12.1.2.6</a:t>
            </a:r>
          </a:p>
        </p:txBody>
      </p:sp>
      <p:sp>
        <p:nvSpPr>
          <p:cNvPr id="58424" name="TextBox 1">
            <a:extLst>
              <a:ext uri="{FF2B5EF4-FFF2-40B4-BE49-F238E27FC236}">
                <a16:creationId xmlns:a16="http://schemas.microsoft.com/office/drawing/2014/main" id="{C510AAFB-8907-4844-B012-4B7D3896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320" y="5485771"/>
            <a:ext cx="1359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Origin server</a:t>
            </a:r>
          </a:p>
        </p:txBody>
      </p:sp>
      <p:sp>
        <p:nvSpPr>
          <p:cNvPr id="58425" name="TextBox 18">
            <a:extLst>
              <a:ext uri="{FF2B5EF4-FFF2-40B4-BE49-F238E27FC236}">
                <a16:creationId xmlns:a16="http://schemas.microsoft.com/office/drawing/2014/main" id="{277F9D24-848E-5F4A-8B2C-C41D20AEE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9" y="6238875"/>
            <a:ext cx="7072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Client</a:t>
            </a:r>
          </a:p>
        </p:txBody>
      </p:sp>
      <p:sp>
        <p:nvSpPr>
          <p:cNvPr id="58426" name="TextBox 20">
            <a:extLst>
              <a:ext uri="{FF2B5EF4-FFF2-40B4-BE49-F238E27FC236}">
                <a16:creationId xmlns:a16="http://schemas.microsoft.com/office/drawing/2014/main" id="{C3D9736E-13E5-524A-B9C9-00376BEA8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1" y="4470400"/>
            <a:ext cx="1401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CDN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758476-2551-0642-9AE0-9939554B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With CDN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F338A-06B3-2343-8EE4-3942A8C3D575}"/>
              </a:ext>
            </a:extLst>
          </p:cNvPr>
          <p:cNvSpPr txBox="1"/>
          <p:nvPr/>
        </p:nvSpPr>
        <p:spPr>
          <a:xfrm>
            <a:off x="10440986" y="1896269"/>
            <a:ext cx="1717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Custom logic</a:t>
            </a:r>
            <a:r>
              <a:rPr lang="en-US" sz="2400" dirty="0">
                <a:latin typeface="Helvetica" pitchFamily="2" charset="0"/>
              </a:rPr>
              <a:t> to map ONE domain name to one of many IP addresses!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12F1C-B6B9-9947-85AC-AF74E2F3290C}"/>
              </a:ext>
            </a:extLst>
          </p:cNvPr>
          <p:cNvSpPr txBox="1"/>
          <p:nvPr/>
        </p:nvSpPr>
        <p:spPr>
          <a:xfrm>
            <a:off x="5471" y="1809642"/>
            <a:ext cx="4360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NS record delegates the choice of IP address to the CDN name server.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C8C32-E1F8-5348-92AB-2EDF2BF086EB}"/>
              </a:ext>
            </a:extLst>
          </p:cNvPr>
          <p:cNvSpPr txBox="1"/>
          <p:nvPr/>
        </p:nvSpPr>
        <p:spPr>
          <a:xfrm>
            <a:off x="6750051" y="5844482"/>
            <a:ext cx="5413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Most requests go to CDN servers (caches).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CDN servers may request object from origin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Few client requests go directly to origin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601BA-0B2F-F04B-B568-997DB1E52A11}"/>
              </a:ext>
            </a:extLst>
          </p:cNvPr>
          <p:cNvSpPr txBox="1"/>
          <p:nvPr/>
        </p:nvSpPr>
        <p:spPr>
          <a:xfrm rot="18841541">
            <a:off x="3522133" y="1196622"/>
            <a:ext cx="84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DNS reply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9ECCC0-69C9-4647-BCE6-720778F3CD75}"/>
              </a:ext>
            </a:extLst>
          </p:cNvPr>
          <p:cNvSpPr/>
          <p:nvPr/>
        </p:nvSpPr>
        <p:spPr>
          <a:xfrm>
            <a:off x="3418892" y="3702756"/>
            <a:ext cx="1161840" cy="1060776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605A0-4764-F146-83B2-323AA408DFAC}"/>
              </a:ext>
            </a:extLst>
          </p:cNvPr>
          <p:cNvSpPr txBox="1"/>
          <p:nvPr/>
        </p:nvSpPr>
        <p:spPr>
          <a:xfrm>
            <a:off x="237067" y="4233144"/>
            <a:ext cx="1519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Popular CDNs:</a:t>
            </a:r>
          </a:p>
          <a:p>
            <a:pPr algn="l"/>
            <a:r>
              <a:rPr lang="en-US" dirty="0" err="1">
                <a:latin typeface="Helvetica" pitchFamily="2" charset="0"/>
              </a:rPr>
              <a:t>CloudFlare</a:t>
            </a:r>
            <a:endParaRPr lang="en-US" dirty="0">
              <a:latin typeface="Helvetica" pitchFamily="2" charset="0"/>
            </a:endParaRPr>
          </a:p>
          <a:p>
            <a:pPr algn="l"/>
            <a:r>
              <a:rPr lang="en-US" dirty="0">
                <a:latin typeface="Helvetica" pitchFamily="2" charset="0"/>
              </a:rPr>
              <a:t>Akamai</a:t>
            </a:r>
          </a:p>
          <a:p>
            <a:pPr algn="l"/>
            <a:r>
              <a:rPr lang="en-US" dirty="0">
                <a:latin typeface="Helvetica" pitchFamily="2" charset="0"/>
              </a:rPr>
              <a:t>Level3</a:t>
            </a:r>
          </a:p>
          <a:p>
            <a:pPr algn="l"/>
            <a:r>
              <a:rPr lang="en-US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824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8418" grpId="0"/>
      <p:bldP spid="22" grpId="0" animBg="1"/>
      <p:bldP spid="5" grpId="0"/>
      <p:bldP spid="6" grpId="0"/>
      <p:bldP spid="7" grpId="0"/>
      <p:bldP spid="8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608D-229A-9A27-C0CB-8A3E61CE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a CDN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880F-7773-1FAD-1201-F7BF875D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dig +trace </a:t>
            </a:r>
            <a:r>
              <a:rPr lang="en-US" sz="2400" dirty="0" err="1">
                <a:latin typeface="Courier" pitchFamily="2" charset="0"/>
              </a:rPr>
              <a:t>freshtohome.com</a:t>
            </a:r>
            <a:endParaRPr lang="en-US" sz="2400" dirty="0">
              <a:latin typeface="Courier" pitchFamily="2" charset="0"/>
            </a:endParaRP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dig </a:t>
            </a:r>
            <a:r>
              <a:rPr lang="en-US" sz="2400" dirty="0" err="1">
                <a:latin typeface="Courier" pitchFamily="2" charset="0"/>
              </a:rPr>
              <a:t>web.mit.edu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(or)</a:t>
            </a:r>
            <a:r>
              <a:rPr lang="en-US" sz="2400" dirty="0">
                <a:latin typeface="Courier" pitchFamily="2" charset="0"/>
              </a:rPr>
              <a:t> dig +trace </a:t>
            </a:r>
            <a:r>
              <a:rPr lang="en-US" sz="2400" dirty="0" err="1">
                <a:latin typeface="Courier" pitchFamily="2" charset="0"/>
              </a:rPr>
              <a:t>web.mit.edu</a:t>
            </a:r>
            <a:endParaRPr lang="en-US" sz="2400" dirty="0">
              <a:latin typeface="Courier" pitchFamily="2" charset="0"/>
            </a:endParaRPr>
          </a:p>
          <a:p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11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HTTP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0976812" cy="4895851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Request/response protocol</a:t>
            </a:r>
          </a:p>
          <a:p>
            <a:r>
              <a:rPr lang="en-US" altLang="en-US" sz="3200" dirty="0"/>
              <a:t>ASCII-based human-readable message structures</a:t>
            </a:r>
          </a:p>
          <a:p>
            <a:r>
              <a:rPr lang="en-US" altLang="en-US" sz="3200" dirty="0"/>
              <a:t>Enhanced stateful functionality using cookies</a:t>
            </a:r>
          </a:p>
          <a:p>
            <a:r>
              <a:rPr lang="en-US" altLang="en-US" sz="3200" dirty="0"/>
              <a:t>Improve performance using caching and CDN</a:t>
            </a:r>
          </a:p>
          <a:p>
            <a:r>
              <a:rPr lang="en-US" altLang="en-US" sz="3200" dirty="0"/>
              <a:t>Persistence and pipelining to improve performance</a:t>
            </a:r>
          </a:p>
          <a:p>
            <a:r>
              <a:rPr lang="en-US" altLang="en-US" sz="3200" dirty="0"/>
              <a:t>Simple, highly-customizable protocol</a:t>
            </a:r>
          </a:p>
          <a:p>
            <a:pPr lvl="1"/>
            <a:r>
              <a:rPr lang="en-US" altLang="en-US" sz="2800" dirty="0"/>
              <a:t>Just add headers</a:t>
            </a:r>
          </a:p>
          <a:p>
            <a:r>
              <a:rPr lang="en-US" altLang="en-US" sz="3200" dirty="0"/>
              <a:t>The protocol that is the basis of the web we enjoy today</a:t>
            </a:r>
          </a:p>
          <a:p>
            <a:pPr marL="0" indent="0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567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E85AE-5F02-08C5-A94A-DA568D978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2F4EED9-5B23-A042-5ECC-37DFC9E369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4701" y="1994640"/>
            <a:ext cx="10719099" cy="17490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Multimedia over the Internet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F14A35-698C-BB2F-90B1-AE8BF363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EA474-27B2-C831-1CF1-0545CD269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2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6192895-7B01-4FD9-BDCF-7EBAE10DC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Internet Multimedia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E9FDC0A-5D0F-46DA-9383-A07D8300B3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825625"/>
            <a:ext cx="8592127" cy="48153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Many applications on the Internet use audio or video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Comparison with traditional web/HTTP:</a:t>
            </a:r>
          </a:p>
          <a:p>
            <a:pPr lvl="1">
              <a:defRPr/>
            </a:pPr>
            <a:r>
              <a:rPr lang="en-US" altLang="en-US" dirty="0"/>
              <a:t>Cannot tolerate loss, but a little delay may be ok</a:t>
            </a:r>
          </a:p>
          <a:p>
            <a:pPr lvl="1">
              <a:defRPr/>
            </a:pPr>
            <a:r>
              <a:rPr lang="en-US" altLang="en-US" dirty="0"/>
              <a:t>Data used after the transfer is complete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Multimedia is more real-time</a:t>
            </a:r>
          </a:p>
          <a:p>
            <a:pPr lvl="1">
              <a:defRPr/>
            </a:pPr>
            <a:r>
              <a:rPr lang="en-US" altLang="en-US" dirty="0"/>
              <a:t>Performance </a:t>
            </a:r>
            <a:r>
              <a:rPr lang="en-US" altLang="en-US" i="1" dirty="0"/>
              <a:t>during</a:t>
            </a:r>
            <a:r>
              <a:rPr lang="en-US" altLang="en-US" dirty="0"/>
              <a:t> the data transfer matters</a:t>
            </a:r>
          </a:p>
          <a:p>
            <a:pPr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C336B6-0DDD-B24B-B1F5-49195C1606C5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17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54025-1089-484D-8DE5-AEADACC1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93" y="365125"/>
            <a:ext cx="2364244" cy="1575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A0A9E-E910-7F47-BFA9-C2CB55B9C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381" y="2093541"/>
            <a:ext cx="1493411" cy="149341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27E7348-0423-484D-A011-8D2C9A523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920" y="5213200"/>
            <a:ext cx="1990331" cy="1407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7BC79F-E157-3F43-B1C2-754B34265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495" y="3627605"/>
            <a:ext cx="1421180" cy="1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7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199B-EACE-764F-9388-AAA26C3E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representation of audio and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93BE-EBCF-E749-A566-3BD3F4438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59E54ABB-075B-4978-9F46-0CA4ABEA5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representation of audio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8D587-606C-4E0F-9158-C77B2D77A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6455"/>
            <a:ext cx="10226964" cy="441960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dirty="0"/>
              <a:t> Must convert analog signal to digital representation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times (twice the max frequency in the signal)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Quantize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levels or bits to represent each 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More levels </a:t>
            </a:r>
            <a:r>
              <a:rPr lang="en-US" dirty="0">
                <a:sym typeface="Wingdings" panose="05000000000000000000" pitchFamily="2" charset="2"/>
              </a:rPr>
              <a:t> more accurate representation of signal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>
                <a:sym typeface="Wingdings" panose="05000000000000000000" pitchFamily="2" charset="2"/>
              </a:rPr>
              <a:t>More levels  more bits to store &amp; need more bandwidth to transmit</a:t>
            </a:r>
            <a:endParaRPr lang="en-US" dirty="0"/>
          </a:p>
          <a:p>
            <a:pPr>
              <a:buClr>
                <a:schemeClr val="tx1"/>
              </a:buClr>
              <a:defRPr/>
            </a:pPr>
            <a:r>
              <a:rPr lang="en-US" dirty="0"/>
              <a:t>Compress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Compact representation of quantized values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56208CB4-B2BC-4326-9B73-D386FB3E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93" y="365125"/>
            <a:ext cx="1527079" cy="114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3CDA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5022E0-7618-2646-A444-622C408511DA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>
            <a:extLst>
              <a:ext uri="{FF2B5EF4-FFF2-40B4-BE49-F238E27FC236}">
                <a16:creationId xmlns:a16="http://schemas.microsoft.com/office/drawing/2014/main" id="{9E20689F-3D50-3A4D-BBF0-37956FE7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765D27-8828-824E-89A7-1D515A3E1CF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84" name="Line 4">
            <a:extLst>
              <a:ext uri="{FF2B5EF4-FFF2-40B4-BE49-F238E27FC236}">
                <a16:creationId xmlns:a16="http://schemas.microsoft.com/office/drawing/2014/main" id="{2F4561EC-7180-C442-A87B-D15AE2BC7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1463" y="2008189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185" name="Text Box 5">
            <a:extLst>
              <a:ext uri="{FF2B5EF4-FFF2-40B4-BE49-F238E27FC236}">
                <a16:creationId xmlns:a16="http://schemas.microsoft.com/office/drawing/2014/main" id="{7FCB9588-B38A-EA4F-AA70-BCC0B6F1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1423989"/>
            <a:ext cx="90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client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186" name="Text Box 6">
            <a:extLst>
              <a:ext uri="{FF2B5EF4-FFF2-40B4-BE49-F238E27FC236}">
                <a16:creationId xmlns:a16="http://schemas.microsoft.com/office/drawing/2014/main" id="{F5E0F167-8452-5F48-9190-74C25DE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1444626"/>
            <a:ext cx="104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latin typeface="Helvetica" pitchFamily="2" charset="0"/>
              </a:rPr>
              <a:t>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49188" name="Text Box 8">
            <a:extLst>
              <a:ext uri="{FF2B5EF4-FFF2-40B4-BE49-F238E27FC236}">
                <a16:creationId xmlns:a16="http://schemas.microsoft.com/office/drawing/2014/main" id="{A62F7B23-AFF2-4F47-91F0-E01400FFD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1937885"/>
            <a:ext cx="26812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r>
              <a:rPr lang="en-US" altLang="en-US" sz="1800" dirty="0">
                <a:latin typeface="Helvetica" pitchFamily="2" charset="0"/>
              </a:rPr>
              <a:t> + </a:t>
            </a:r>
            <a:r>
              <a:rPr lang="en-US" altLang="en-US" sz="1800" dirty="0" err="1">
                <a:solidFill>
                  <a:srgbClr val="C00000"/>
                </a:solidFill>
                <a:latin typeface="Helvetica" pitchFamily="2" charset="0"/>
              </a:rPr>
              <a:t>auth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9189" name="Line 9">
            <a:extLst>
              <a:ext uri="{FF2B5EF4-FFF2-40B4-BE49-F238E27FC236}">
                <a16:creationId xmlns:a16="http://schemas.microsoft.com/office/drawing/2014/main" id="{B477D7CC-639B-404B-BBCA-3043B19803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0038" y="24558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191" name="Text Box 11">
            <a:extLst>
              <a:ext uri="{FF2B5EF4-FFF2-40B4-BE49-F238E27FC236}">
                <a16:creationId xmlns:a16="http://schemas.microsoft.com/office/drawing/2014/main" id="{549FE7CA-6693-724D-AC0D-F1A12480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2435226"/>
            <a:ext cx="2643188" cy="681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 +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Helvetica" pitchFamily="2" charset="0"/>
              </a:rPr>
              <a:t>Set-cookie: 1678 </a:t>
            </a:r>
          </a:p>
        </p:txBody>
      </p:sp>
      <p:sp>
        <p:nvSpPr>
          <p:cNvPr id="49192" name="Line 12">
            <a:extLst>
              <a:ext uri="{FF2B5EF4-FFF2-40B4-BE49-F238E27FC236}">
                <a16:creationId xmlns:a16="http://schemas.microsoft.com/office/drawing/2014/main" id="{534F17D4-6768-AB41-BEB4-964E354A1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988" y="35988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3" name="Group 13">
            <a:extLst>
              <a:ext uri="{FF2B5EF4-FFF2-40B4-BE49-F238E27FC236}">
                <a16:creationId xmlns:a16="http://schemas.microsoft.com/office/drawing/2014/main" id="{DE61FDBD-CF60-D841-A836-C06C90955D49}"/>
              </a:ext>
            </a:extLst>
          </p:cNvPr>
          <p:cNvGrpSpPr>
            <a:grpSpLocks/>
          </p:cNvGrpSpPr>
          <p:nvPr/>
        </p:nvGrpSpPr>
        <p:grpSpPr bwMode="auto">
          <a:xfrm>
            <a:off x="4362677" y="3359153"/>
            <a:ext cx="2681288" cy="677862"/>
            <a:chOff x="3124" y="2762"/>
            <a:chExt cx="1689" cy="427"/>
          </a:xfrm>
        </p:grpSpPr>
        <p:sp>
          <p:nvSpPr>
            <p:cNvPr id="49208" name="Rectangle 14">
              <a:extLst>
                <a:ext uri="{FF2B5EF4-FFF2-40B4-BE49-F238E27FC236}">
                  <a16:creationId xmlns:a16="http://schemas.microsoft.com/office/drawing/2014/main" id="{50CFDE8B-6C81-2141-95DF-D3011121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9" name="Text Box 15">
              <a:extLst>
                <a:ext uri="{FF2B5EF4-FFF2-40B4-BE49-F238E27FC236}">
                  <a16:creationId xmlns:a16="http://schemas.microsoft.com/office/drawing/2014/main" id="{032B95E7-E4B2-344D-A03F-BE29F2301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request (no </a:t>
              </a:r>
              <a:r>
                <a:rPr lang="en-US" altLang="en-US" sz="1800" dirty="0" err="1">
                  <a:latin typeface="Helvetica" pitchFamily="2" charset="0"/>
                </a:rPr>
                <a:t>auth</a:t>
              </a:r>
              <a:r>
                <a:rPr lang="en-US" altLang="en-US" sz="1800" dirty="0">
                  <a:latin typeface="Helvetica" pitchFamily="2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Helvetica" pitchFamily="2" charset="0"/>
                </a:rPr>
                <a:t>cookie: 1678</a:t>
              </a:r>
            </a:p>
          </p:txBody>
        </p:sp>
      </p:grpSp>
      <p:sp>
        <p:nvSpPr>
          <p:cNvPr id="49194" name="Line 16">
            <a:extLst>
              <a:ext uri="{FF2B5EF4-FFF2-40B4-BE49-F238E27FC236}">
                <a16:creationId xmlns:a16="http://schemas.microsoft.com/office/drawing/2014/main" id="{241DB6EC-D029-CA49-96D0-0B12DD249D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1463" y="4084639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5" name="Group 17">
            <a:extLst>
              <a:ext uri="{FF2B5EF4-FFF2-40B4-BE49-F238E27FC236}">
                <a16:creationId xmlns:a16="http://schemas.microsoft.com/office/drawing/2014/main" id="{EB8A8696-A390-EF4A-B61B-86A484434C43}"/>
              </a:ext>
            </a:extLst>
          </p:cNvPr>
          <p:cNvGrpSpPr>
            <a:grpSpLocks/>
          </p:cNvGrpSpPr>
          <p:nvPr/>
        </p:nvGrpSpPr>
        <p:grpSpPr bwMode="auto">
          <a:xfrm>
            <a:off x="4297363" y="4116392"/>
            <a:ext cx="2767013" cy="646112"/>
            <a:chOff x="3268" y="2846"/>
            <a:chExt cx="1743" cy="407"/>
          </a:xfrm>
        </p:grpSpPr>
        <p:sp>
          <p:nvSpPr>
            <p:cNvPr id="49206" name="Rectangle 18">
              <a:extLst>
                <a:ext uri="{FF2B5EF4-FFF2-40B4-BE49-F238E27FC236}">
                  <a16:creationId xmlns:a16="http://schemas.microsoft.com/office/drawing/2014/main" id="{5C2EEB76-4EFD-984C-A952-34E4536CA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7" name="Text Box 19">
              <a:extLst>
                <a:ext uri="{FF2B5EF4-FFF2-40B4-BE49-F238E27FC236}">
                  <a16:creationId xmlns:a16="http://schemas.microsoft.com/office/drawing/2014/main" id="{27F7DA55-5BE3-0B40-85A7-AD79335BC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Personalized</a:t>
              </a:r>
              <a:r>
                <a:rPr lang="en-US" altLang="en-US" sz="1800" dirty="0">
                  <a:latin typeface="Helvetica" pitchFamily="2" charset="0"/>
                </a:rPr>
                <a:t> http response</a:t>
              </a:r>
              <a:endParaRPr lang="en-US" altLang="en-US" sz="2400" dirty="0">
                <a:latin typeface="Helvetica" pitchFamily="2" charset="0"/>
              </a:endParaRPr>
            </a:p>
          </p:txBody>
        </p:sp>
      </p:grpSp>
      <p:sp>
        <p:nvSpPr>
          <p:cNvPr id="49196" name="Line 20">
            <a:extLst>
              <a:ext uri="{FF2B5EF4-FFF2-40B4-BE49-F238E27FC236}">
                <a16:creationId xmlns:a16="http://schemas.microsoft.com/office/drawing/2014/main" id="{D0338C49-87CB-3B4D-A947-E4B09DE27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50847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7" name="Group 21">
            <a:extLst>
              <a:ext uri="{FF2B5EF4-FFF2-40B4-BE49-F238E27FC236}">
                <a16:creationId xmlns:a16="http://schemas.microsoft.com/office/drawing/2014/main" id="{FF23E2D0-54A7-8B43-A58D-E7849FD52DFB}"/>
              </a:ext>
            </a:extLst>
          </p:cNvPr>
          <p:cNvGrpSpPr>
            <a:grpSpLocks/>
          </p:cNvGrpSpPr>
          <p:nvPr/>
        </p:nvGrpSpPr>
        <p:grpSpPr bwMode="auto">
          <a:xfrm>
            <a:off x="4335463" y="4906964"/>
            <a:ext cx="2681288" cy="677862"/>
            <a:chOff x="3124" y="2762"/>
            <a:chExt cx="1689" cy="427"/>
          </a:xfrm>
        </p:grpSpPr>
        <p:sp>
          <p:nvSpPr>
            <p:cNvPr id="49204" name="Rectangle 22">
              <a:extLst>
                <a:ext uri="{FF2B5EF4-FFF2-40B4-BE49-F238E27FC236}">
                  <a16:creationId xmlns:a16="http://schemas.microsoft.com/office/drawing/2014/main" id="{F85098E8-7FC5-A240-989F-5DCA2E2A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5" name="Text Box 23">
              <a:extLst>
                <a:ext uri="{FF2B5EF4-FFF2-40B4-BE49-F238E27FC236}">
                  <a16:creationId xmlns:a16="http://schemas.microsoft.com/office/drawing/2014/main" id="{20FF12FD-0900-D644-942B-86FC6FFD3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request (no </a:t>
              </a:r>
              <a:r>
                <a:rPr lang="en-US" altLang="en-US" sz="1800" dirty="0" err="1">
                  <a:latin typeface="Helvetica" pitchFamily="2" charset="0"/>
                </a:rPr>
                <a:t>auth</a:t>
              </a:r>
              <a:r>
                <a:rPr lang="en-US" altLang="en-US" sz="1800" dirty="0">
                  <a:latin typeface="Helvetica" pitchFamily="2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Helvetica" pitchFamily="2" charset="0"/>
                </a:rPr>
                <a:t>cookie: 1678</a:t>
              </a:r>
            </a:p>
          </p:txBody>
        </p:sp>
      </p:grpSp>
      <p:sp>
        <p:nvSpPr>
          <p:cNvPr id="49198" name="Line 24">
            <a:extLst>
              <a:ext uri="{FF2B5EF4-FFF2-40B4-BE49-F238E27FC236}">
                <a16:creationId xmlns:a16="http://schemas.microsoft.com/office/drawing/2014/main" id="{C73C16EC-EA9C-4145-BE1D-215F4993D3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0988" y="55800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9" name="Group 25">
            <a:extLst>
              <a:ext uri="{FF2B5EF4-FFF2-40B4-BE49-F238E27FC236}">
                <a16:creationId xmlns:a16="http://schemas.microsoft.com/office/drawing/2014/main" id="{4BBF421F-ACE1-3A4C-89FA-4DC2DA90BFCF}"/>
              </a:ext>
            </a:extLst>
          </p:cNvPr>
          <p:cNvGrpSpPr>
            <a:grpSpLocks/>
          </p:cNvGrpSpPr>
          <p:nvPr/>
        </p:nvGrpSpPr>
        <p:grpSpPr bwMode="auto">
          <a:xfrm>
            <a:off x="4306888" y="5611817"/>
            <a:ext cx="2767013" cy="646112"/>
            <a:chOff x="3268" y="2846"/>
            <a:chExt cx="1743" cy="407"/>
          </a:xfrm>
        </p:grpSpPr>
        <p:sp>
          <p:nvSpPr>
            <p:cNvPr id="49202" name="Rectangle 26">
              <a:extLst>
                <a:ext uri="{FF2B5EF4-FFF2-40B4-BE49-F238E27FC236}">
                  <a16:creationId xmlns:a16="http://schemas.microsoft.com/office/drawing/2014/main" id="{4CC456D9-52B2-7540-8839-75BED414A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3" name="Text Box 27">
              <a:extLst>
                <a:ext uri="{FF2B5EF4-FFF2-40B4-BE49-F238E27FC236}">
                  <a16:creationId xmlns:a16="http://schemas.microsoft.com/office/drawing/2014/main" id="{AB83370F-C874-F24C-B433-F131A9082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Personalized http response</a:t>
              </a:r>
              <a:endParaRPr lang="en-US" altLang="en-US" sz="2400" dirty="0">
                <a:latin typeface="Helvetica" pitchFamily="2" charset="0"/>
              </a:endParaRPr>
            </a:p>
          </p:txBody>
        </p:sp>
      </p:grpSp>
      <p:sp>
        <p:nvSpPr>
          <p:cNvPr id="49200" name="Text Box 28">
            <a:extLst>
              <a:ext uri="{FF2B5EF4-FFF2-40B4-BE49-F238E27FC236}">
                <a16:creationId xmlns:a16="http://schemas.microsoft.com/office/drawing/2014/main" id="{AC598EED-7D96-CB4F-B164-8F72444F2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3559176"/>
            <a:ext cx="104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cookie-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specific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action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9201" name="Text Box 29">
            <a:extLst>
              <a:ext uri="{FF2B5EF4-FFF2-40B4-BE49-F238E27FC236}">
                <a16:creationId xmlns:a16="http://schemas.microsoft.com/office/drawing/2014/main" id="{94FAF6FB-0B9B-ED4A-BFD2-011337D6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035551"/>
            <a:ext cx="104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cookie-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specific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action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157" name="Text Box 31">
            <a:extLst>
              <a:ext uri="{FF2B5EF4-FFF2-40B4-BE49-F238E27FC236}">
                <a16:creationId xmlns:a16="http://schemas.microsoft.com/office/drawing/2014/main" id="{B67E70DE-E92D-9641-A70D-5FC6CE9BF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699" y="2063751"/>
            <a:ext cx="16930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server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creates ID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1678 for user</a:t>
            </a:r>
          </a:p>
        </p:txBody>
      </p:sp>
      <p:grpSp>
        <p:nvGrpSpPr>
          <p:cNvPr id="49158" name="Group 39">
            <a:extLst>
              <a:ext uri="{FF2B5EF4-FFF2-40B4-BE49-F238E27FC236}">
                <a16:creationId xmlns:a16="http://schemas.microsoft.com/office/drawing/2014/main" id="{DE8AC255-8BB8-904C-AF59-21084998D5F9}"/>
              </a:ext>
            </a:extLst>
          </p:cNvPr>
          <p:cNvGrpSpPr>
            <a:grpSpLocks/>
          </p:cNvGrpSpPr>
          <p:nvPr/>
        </p:nvGrpSpPr>
        <p:grpSpPr bwMode="auto">
          <a:xfrm>
            <a:off x="9912350" y="3319464"/>
            <a:ext cx="293688" cy="395287"/>
            <a:chOff x="5115" y="1292"/>
            <a:chExt cx="185" cy="249"/>
          </a:xfrm>
        </p:grpSpPr>
        <p:sp>
          <p:nvSpPr>
            <p:cNvPr id="49180" name="Oval 34">
              <a:extLst>
                <a:ext uri="{FF2B5EF4-FFF2-40B4-BE49-F238E27FC236}">
                  <a16:creationId xmlns:a16="http://schemas.microsoft.com/office/drawing/2014/main" id="{3F7A0347-451F-F847-8AF6-D55EB2635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1" name="Oval 35">
              <a:extLst>
                <a:ext uri="{FF2B5EF4-FFF2-40B4-BE49-F238E27FC236}">
                  <a16:creationId xmlns:a16="http://schemas.microsoft.com/office/drawing/2014/main" id="{32CB764A-1002-5644-B505-747B8E9E4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2" name="Line 36">
              <a:extLst>
                <a:ext uri="{FF2B5EF4-FFF2-40B4-BE49-F238E27FC236}">
                  <a16:creationId xmlns:a16="http://schemas.microsoft.com/office/drawing/2014/main" id="{453A7A0A-217A-5748-879B-9F689F46C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0" y="13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38">
              <a:extLst>
                <a:ext uri="{FF2B5EF4-FFF2-40B4-BE49-F238E27FC236}">
                  <a16:creationId xmlns:a16="http://schemas.microsoft.com/office/drawing/2014/main" id="{C7BAD602-E047-4543-B517-CC2BAA5AC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" y="13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9" name="Line 40">
            <a:extLst>
              <a:ext uri="{FF2B5EF4-FFF2-40B4-BE49-F238E27FC236}">
                <a16:creationId xmlns:a16="http://schemas.microsoft.com/office/drawing/2014/main" id="{120F99B4-036A-2241-9562-974D9DC9A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9064" y="2686051"/>
            <a:ext cx="8667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41">
            <a:extLst>
              <a:ext uri="{FF2B5EF4-FFF2-40B4-BE49-F238E27FC236}">
                <a16:creationId xmlns:a16="http://schemas.microsoft.com/office/drawing/2014/main" id="{F0EBC000-2664-2242-8932-EF7B1CB99E87}"/>
              </a:ext>
            </a:extLst>
          </p:cNvPr>
          <p:cNvSpPr txBox="1">
            <a:spLocks noChangeArrowheads="1"/>
          </p:cNvSpPr>
          <p:nvPr/>
        </p:nvSpPr>
        <p:spPr bwMode="auto">
          <a:xfrm rot="2225390">
            <a:off x="8521534" y="2324171"/>
            <a:ext cx="21355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entry in backend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database</a:t>
            </a:r>
          </a:p>
        </p:txBody>
      </p:sp>
      <p:sp>
        <p:nvSpPr>
          <p:cNvPr id="49161" name="Line 42">
            <a:extLst>
              <a:ext uri="{FF2B5EF4-FFF2-40B4-BE49-F238E27FC236}">
                <a16:creationId xmlns:a16="http://schemas.microsoft.com/office/drawing/2014/main" id="{254DEDCE-5DAF-0E46-985A-C07A0F9C7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1238" y="3614739"/>
            <a:ext cx="1098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43">
            <a:extLst>
              <a:ext uri="{FF2B5EF4-FFF2-40B4-BE49-F238E27FC236}">
                <a16:creationId xmlns:a16="http://schemas.microsoft.com/office/drawing/2014/main" id="{E3759F1B-96DC-984A-AC4F-C10075DA6C12}"/>
              </a:ext>
            </a:extLst>
          </p:cNvPr>
          <p:cNvSpPr txBox="1">
            <a:spLocks noChangeArrowheads="1"/>
          </p:cNvSpPr>
          <p:nvPr/>
        </p:nvSpPr>
        <p:spPr bwMode="auto">
          <a:xfrm rot="20455586">
            <a:off x="8789840" y="3740120"/>
            <a:ext cx="982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access</a:t>
            </a:r>
          </a:p>
        </p:txBody>
      </p:sp>
      <p:sp>
        <p:nvSpPr>
          <p:cNvPr id="49163" name="Line 44">
            <a:extLst>
              <a:ext uri="{FF2B5EF4-FFF2-40B4-BE49-F238E27FC236}">
                <a16:creationId xmlns:a16="http://schemas.microsoft.com/office/drawing/2014/main" id="{250301E3-C6E7-A24C-861B-9CA9AD0EE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475" y="3870325"/>
            <a:ext cx="1195388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Text Box 45">
            <a:extLst>
              <a:ext uri="{FF2B5EF4-FFF2-40B4-BE49-F238E27FC236}">
                <a16:creationId xmlns:a16="http://schemas.microsoft.com/office/drawing/2014/main" id="{5C665F08-99F9-0045-BB08-4A87D1338B5D}"/>
              </a:ext>
            </a:extLst>
          </p:cNvPr>
          <p:cNvSpPr txBox="1">
            <a:spLocks noChangeArrowheads="1"/>
          </p:cNvSpPr>
          <p:nvPr/>
        </p:nvSpPr>
        <p:spPr bwMode="auto">
          <a:xfrm rot="18871725">
            <a:off x="9055746" y="4426714"/>
            <a:ext cx="982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access</a:t>
            </a:r>
          </a:p>
        </p:txBody>
      </p:sp>
      <p:grpSp>
        <p:nvGrpSpPr>
          <p:cNvPr id="49165" name="Group 55">
            <a:extLst>
              <a:ext uri="{FF2B5EF4-FFF2-40B4-BE49-F238E27FC236}">
                <a16:creationId xmlns:a16="http://schemas.microsoft.com/office/drawing/2014/main" id="{92DD1B49-AB8F-034D-82D8-0A1CAC0DF7A6}"/>
              </a:ext>
            </a:extLst>
          </p:cNvPr>
          <p:cNvGrpSpPr>
            <a:grpSpLocks/>
          </p:cNvGrpSpPr>
          <p:nvPr/>
        </p:nvGrpSpPr>
        <p:grpSpPr bwMode="auto">
          <a:xfrm>
            <a:off x="1744664" y="3309940"/>
            <a:ext cx="2192337" cy="925513"/>
            <a:chOff x="654" y="1693"/>
            <a:chExt cx="1126" cy="583"/>
          </a:xfrm>
        </p:grpSpPr>
        <p:sp>
          <p:nvSpPr>
            <p:cNvPr id="49176" name="AutoShape 48">
              <a:extLst>
                <a:ext uri="{FF2B5EF4-FFF2-40B4-BE49-F238E27FC236}">
                  <a16:creationId xmlns:a16="http://schemas.microsoft.com/office/drawing/2014/main" id="{43B614A5-C4BE-544D-A392-65F49D93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7" name="Group 54">
              <a:extLst>
                <a:ext uri="{FF2B5EF4-FFF2-40B4-BE49-F238E27FC236}">
                  <a16:creationId xmlns:a16="http://schemas.microsoft.com/office/drawing/2014/main" id="{9B86CBB3-9089-044F-9834-E499AF9AEA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7" y="1693"/>
              <a:ext cx="964" cy="574"/>
              <a:chOff x="787" y="1693"/>
              <a:chExt cx="964" cy="574"/>
            </a:xfrm>
          </p:grpSpPr>
          <p:sp>
            <p:nvSpPr>
              <p:cNvPr id="49178" name="Text Box 49">
                <a:extLst>
                  <a:ext uri="{FF2B5EF4-FFF2-40B4-BE49-F238E27FC236}">
                    <a16:creationId xmlns:a16="http://schemas.microsoft.com/office/drawing/2014/main" id="{B674B196-58AE-1045-B179-E6812842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9" name="Text Box 52">
                <a:extLst>
                  <a:ext uri="{FF2B5EF4-FFF2-40B4-BE49-F238E27FC236}">
                    <a16:creationId xmlns:a16="http://schemas.microsoft.com/office/drawing/2014/main" id="{15521382-0F3C-3D49-B6FA-9ACAB8837A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" y="2054"/>
                <a:ext cx="7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Amazon: 1678</a:t>
                </a:r>
              </a:p>
            </p:txBody>
          </p:sp>
        </p:grpSp>
      </p:grpSp>
      <p:sp>
        <p:nvSpPr>
          <p:cNvPr id="49166" name="AutoShape 57">
            <a:extLst>
              <a:ext uri="{FF2B5EF4-FFF2-40B4-BE49-F238E27FC236}">
                <a16:creationId xmlns:a16="http://schemas.microsoft.com/office/drawing/2014/main" id="{92F808C2-A5EC-2841-8462-07944B5CA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9" y="2057400"/>
            <a:ext cx="2028872" cy="914400"/>
          </a:xfrm>
          <a:prstGeom prst="parallelogram">
            <a:avLst>
              <a:gd name="adj" fmla="val 488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9174" name="Text Box 59">
            <a:extLst>
              <a:ext uri="{FF2B5EF4-FFF2-40B4-BE49-F238E27FC236}">
                <a16:creationId xmlns:a16="http://schemas.microsoft.com/office/drawing/2014/main" id="{8B6A9AC9-3ED4-4C45-AF80-530FB0FFF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2033589"/>
            <a:ext cx="1223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Cookie file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49175" name="Text Box 60">
            <a:extLst>
              <a:ext uri="{FF2B5EF4-FFF2-40B4-BE49-F238E27FC236}">
                <a16:creationId xmlns:a16="http://schemas.microsoft.com/office/drawing/2014/main" id="{BD41D959-E207-1247-9608-1138EB31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2386014"/>
            <a:ext cx="1506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Amazon: 1678</a:t>
            </a:r>
          </a:p>
        </p:txBody>
      </p:sp>
      <p:grpSp>
        <p:nvGrpSpPr>
          <p:cNvPr id="49168" name="Group 61">
            <a:extLst>
              <a:ext uri="{FF2B5EF4-FFF2-40B4-BE49-F238E27FC236}">
                <a16:creationId xmlns:a16="http://schemas.microsoft.com/office/drawing/2014/main" id="{CEF2ED23-9AB5-8543-A26B-9E65928400ED}"/>
              </a:ext>
            </a:extLst>
          </p:cNvPr>
          <p:cNvGrpSpPr>
            <a:grpSpLocks/>
          </p:cNvGrpSpPr>
          <p:nvPr/>
        </p:nvGrpSpPr>
        <p:grpSpPr bwMode="auto">
          <a:xfrm>
            <a:off x="1785939" y="4989515"/>
            <a:ext cx="2211387" cy="925513"/>
            <a:chOff x="654" y="1693"/>
            <a:chExt cx="1126" cy="583"/>
          </a:xfrm>
        </p:grpSpPr>
        <p:sp>
          <p:nvSpPr>
            <p:cNvPr id="49170" name="AutoShape 62">
              <a:extLst>
                <a:ext uri="{FF2B5EF4-FFF2-40B4-BE49-F238E27FC236}">
                  <a16:creationId xmlns:a16="http://schemas.microsoft.com/office/drawing/2014/main" id="{E1E8185A-72AC-2E4C-9157-0E07242AE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1" name="Group 63">
              <a:extLst>
                <a:ext uri="{FF2B5EF4-FFF2-40B4-BE49-F238E27FC236}">
                  <a16:creationId xmlns:a16="http://schemas.microsoft.com/office/drawing/2014/main" id="{4B5DEFB6-C785-FF41-B8A5-1B81EFFB2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" y="1693"/>
              <a:ext cx="986" cy="581"/>
              <a:chOff x="765" y="1693"/>
              <a:chExt cx="986" cy="581"/>
            </a:xfrm>
          </p:grpSpPr>
          <p:sp>
            <p:nvSpPr>
              <p:cNvPr id="49172" name="Text Box 64">
                <a:extLst>
                  <a:ext uri="{FF2B5EF4-FFF2-40B4-BE49-F238E27FC236}">
                    <a16:creationId xmlns:a16="http://schemas.microsoft.com/office/drawing/2014/main" id="{EBC2DA4C-A827-9D48-B423-C883B9285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3" name="Text Box 65">
                <a:extLst>
                  <a:ext uri="{FF2B5EF4-FFF2-40B4-BE49-F238E27FC236}">
                    <a16:creationId xmlns:a16="http://schemas.microsoft.com/office/drawing/2014/main" id="{969EF6EB-2B74-AC4A-BFDD-B0B45C94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" y="2061"/>
                <a:ext cx="7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Amazon: 1678</a:t>
                </a:r>
              </a:p>
            </p:txBody>
          </p:sp>
        </p:grpSp>
      </p:grpSp>
      <p:sp>
        <p:nvSpPr>
          <p:cNvPr id="49169" name="Text Box 66">
            <a:extLst>
              <a:ext uri="{FF2B5EF4-FFF2-40B4-BE49-F238E27FC236}">
                <a16:creationId xmlns:a16="http://schemas.microsoft.com/office/drawing/2014/main" id="{0BBE1A72-7F14-4A46-9A73-E8C9835C2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4484688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one week later:</a:t>
            </a:r>
          </a:p>
        </p:txBody>
      </p:sp>
      <p:pic>
        <p:nvPicPr>
          <p:cNvPr id="3" name="Picture 2" descr="A close up of food&#13;&#10;&#13;&#10;Description automatically generated">
            <a:extLst>
              <a:ext uri="{FF2B5EF4-FFF2-40B4-BE49-F238E27FC236}">
                <a16:creationId xmlns:a16="http://schemas.microsoft.com/office/drawing/2014/main" id="{8FED4276-42AB-3944-8C4E-FBA4E67C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138" y="195516"/>
            <a:ext cx="2712649" cy="209842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17503D0-C2DC-1B4B-B0CC-ABF595E0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Cookies: </a:t>
            </a:r>
            <a:r>
              <a:rPr lang="en-US" altLang="en-US" dirty="0"/>
              <a:t>Keeping user memory</a:t>
            </a:r>
            <a:endParaRPr lang="en-US" dirty="0"/>
          </a:p>
        </p:txBody>
      </p:sp>
      <p:sp>
        <p:nvSpPr>
          <p:cNvPr id="59" name="Text Box 60">
            <a:extLst>
              <a:ext uri="{FF2B5EF4-FFF2-40B4-BE49-F238E27FC236}">
                <a16:creationId xmlns:a16="http://schemas.microsoft.com/office/drawing/2014/main" id="{83A9C98C-FFD4-B542-9111-8FD15456D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434" y="2161662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61" name="Text Box 60">
            <a:extLst>
              <a:ext uri="{FF2B5EF4-FFF2-40B4-BE49-F238E27FC236}">
                <a16:creationId xmlns:a16="http://schemas.microsoft.com/office/drawing/2014/main" id="{85C21684-C3AB-A542-A3BC-3EF1C68E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774" y="3374232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62" name="Text Box 60">
            <a:extLst>
              <a:ext uri="{FF2B5EF4-FFF2-40B4-BE49-F238E27FC236}">
                <a16:creationId xmlns:a16="http://schemas.microsoft.com/office/drawing/2014/main" id="{4ED7EAD1-955B-A94C-A38D-FF27C417B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711" y="5072067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A07221-1048-3B49-850B-632D39BDE881}"/>
              </a:ext>
            </a:extLst>
          </p:cNvPr>
          <p:cNvSpPr txBox="1"/>
          <p:nvPr/>
        </p:nvSpPr>
        <p:spPr>
          <a:xfrm>
            <a:off x="432189" y="1767206"/>
            <a:ext cx="111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Cookie is typically opaque to client.</a:t>
            </a:r>
          </a:p>
        </p:txBody>
      </p:sp>
    </p:spTree>
    <p:extLst>
      <p:ext uri="{BB962C8B-B14F-4D97-AF65-F5344CB8AC3E}">
        <p14:creationId xmlns:p14="http://schemas.microsoft.com/office/powerpoint/2010/main" val="399999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4" grpId="0" animBg="1"/>
      <p:bldP spid="49188" grpId="0" animBg="1"/>
      <p:bldP spid="49189" grpId="0" animBg="1"/>
      <p:bldP spid="49191" grpId="0" animBg="1"/>
      <p:bldP spid="49192" grpId="0" animBg="1"/>
      <p:bldP spid="49194" grpId="0" animBg="1"/>
      <p:bldP spid="49196" grpId="0" animBg="1"/>
      <p:bldP spid="49198" grpId="0" animBg="1"/>
      <p:bldP spid="49200" grpId="0"/>
      <p:bldP spid="49201" grpId="0"/>
      <p:bldP spid="49157" grpId="0"/>
      <p:bldP spid="49159" grpId="0" animBg="1"/>
      <p:bldP spid="49160" grpId="0"/>
      <p:bldP spid="49161" grpId="0" animBg="1"/>
      <p:bldP spid="49162" grpId="0"/>
      <p:bldP spid="49163" grpId="0" animBg="1"/>
      <p:bldP spid="49164" grpId="0"/>
      <p:bldP spid="49175" grpId="0"/>
      <p:bldP spid="49169" grpId="0"/>
      <p:bldP spid="59" grpId="0"/>
      <p:bldP spid="61" grpId="0"/>
      <p:bldP spid="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6372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2729" y="1447799"/>
            <a:ext cx="5412796" cy="520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e.g., 2</a:t>
            </a:r>
            <a:r>
              <a:rPr lang="en-US" sz="2800" baseline="30000" dirty="0">
                <a:latin typeface="Helvetica" pitchFamily="2" charset="0"/>
              </a:rPr>
              <a:t>8</a:t>
            </a:r>
            <a:r>
              <a:rPr lang="en-US" sz="2800" dirty="0">
                <a:latin typeface="Helvetica" pitchFamily="2" charset="0"/>
              </a:rPr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each quantized value represented by bits, e.g., 8 bits for 256 values</a:t>
            </a:r>
          </a:p>
        </p:txBody>
      </p:sp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6594475" y="2201864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6592889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0051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7214" y="3063876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64376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4714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1876" y="3063876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37451" y="3198814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96201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53364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2114" y="3165476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7689" y="2944814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24851" y="2681289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189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42351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97926" y="3327401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56676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6594476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9417050" y="4398964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5532438" y="3198813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9285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6596064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9472613" y="3297239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8474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073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580188" y="4114801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48855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49850" y="1274016"/>
            <a:ext cx="6437693" cy="463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example: 8,000 samples/sec, 256 quantized values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Bandwidth needed: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endParaRPr lang="en-US" dirty="0">
              <a:latin typeface="Helvetica" pitchFamily="2" charset="0"/>
            </a:endParaRP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receiver converts bits back to  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Helvetica" pitchFamily="2" charset="0"/>
              </a:rPr>
              <a:t>Example rates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Internet telephony: 5.3 Kbps and up</a:t>
            </a:r>
          </a:p>
        </p:txBody>
      </p:sp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6251575" y="2008189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21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50"/>
            <a:ext cx="5670865" cy="52609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sz="3600" dirty="0"/>
              <a:t>e.g., 30 images/sec</a:t>
            </a:r>
          </a:p>
          <a:p>
            <a:pPr marL="682625" lvl="1" indent="-225425">
              <a:defRPr/>
            </a:pPr>
            <a:r>
              <a:rPr lang="en-US" sz="3600" dirty="0"/>
              <a:t>Appear continuous due to the stroboscopic effect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8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49"/>
            <a:ext cx="6157705" cy="544499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sz="3200" dirty="0"/>
              <a:t>each pixel represented by bits</a:t>
            </a:r>
          </a:p>
          <a:p>
            <a:pPr marL="682625" lvl="1" indent="-225425">
              <a:defRPr/>
            </a:pPr>
            <a:r>
              <a:rPr lang="en-US" sz="3200" dirty="0"/>
              <a:t>Encode luminance and color</a:t>
            </a:r>
          </a:p>
          <a:p>
            <a:pPr marL="682625" lvl="1" indent="-225425">
              <a:defRPr/>
            </a:pPr>
            <a:r>
              <a:rPr lang="en-US" sz="3200" dirty="0"/>
              <a:t>Number of pixels: </a:t>
            </a:r>
            <a:r>
              <a:rPr lang="en-US" sz="3200" dirty="0">
                <a:solidFill>
                  <a:srgbClr val="C00000"/>
                </a:solidFill>
              </a:rPr>
              <a:t>resolution</a:t>
            </a:r>
          </a:p>
          <a:p>
            <a:pPr>
              <a:defRPr/>
            </a:pPr>
            <a:r>
              <a:rPr lang="en-US" sz="3200" dirty="0"/>
              <a:t>Coding: use redundancy </a:t>
            </a:r>
            <a:r>
              <a:rPr lang="en-US" sz="3200" i="1" dirty="0">
                <a:solidFill>
                  <a:srgbClr val="CC0000"/>
                </a:solidFill>
              </a:rPr>
              <a:t>within</a:t>
            </a:r>
            <a:r>
              <a:rPr lang="en-US" sz="3200" dirty="0"/>
              <a:t> and </a:t>
            </a:r>
            <a:r>
              <a:rPr lang="en-US" sz="3200" i="1" dirty="0">
                <a:solidFill>
                  <a:srgbClr val="CC0000"/>
                </a:solidFill>
              </a:rPr>
              <a:t>between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images to decrease # bits used to encode image</a:t>
            </a:r>
          </a:p>
          <a:p>
            <a:pPr marL="682625" lvl="1" indent="-225425">
              <a:defRPr/>
            </a:pPr>
            <a:r>
              <a:rPr lang="en-US" sz="3200" dirty="0"/>
              <a:t>spatial (within image)</a:t>
            </a:r>
          </a:p>
          <a:p>
            <a:pPr marL="682625" lvl="1" indent="-225425">
              <a:defRPr/>
            </a:pPr>
            <a:r>
              <a:rPr lang="en-US" sz="3200" dirty="0"/>
              <a:t>temporal (from one image to next)</a:t>
            </a:r>
          </a:p>
          <a:p>
            <a:pPr marL="225425" indent="-225425">
              <a:defRPr/>
            </a:pPr>
            <a:r>
              <a:rPr lang="en-US" sz="3200" dirty="0"/>
              <a:t>Encoding/decoding algorithm </a:t>
            </a:r>
          </a:p>
          <a:p>
            <a:pPr marL="0" indent="0">
              <a:buNone/>
              <a:defRPr/>
            </a:pPr>
            <a:r>
              <a:rPr lang="en-US" sz="3200" dirty="0"/>
              <a:t>  often called a </a:t>
            </a:r>
            <a:r>
              <a:rPr lang="en-US" sz="3200" dirty="0">
                <a:solidFill>
                  <a:srgbClr val="C00000"/>
                </a:solidFill>
              </a:rPr>
              <a:t>codec</a:t>
            </a:r>
          </a:p>
          <a:p>
            <a:pPr marL="682625" lvl="1" indent="-225425">
              <a:defRPr/>
            </a:pPr>
            <a:endParaRPr lang="en-US" sz="2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869113" y="295276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033596" y="5168205"/>
            <a:ext cx="211172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    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 (motion vectors)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2F71-20E9-AB43-BC6F-1BFD007F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codecs: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C567-5F0F-3F4C-902F-D043C9F4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842" cy="4875964"/>
          </a:xfrm>
        </p:spPr>
        <p:txBody>
          <a:bodyPr>
            <a:normAutofit/>
          </a:bodyPr>
          <a:lstStyle/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Video </a:t>
            </a:r>
            <a:r>
              <a:rPr lang="en-US" sz="3200" i="1" dirty="0">
                <a:solidFill>
                  <a:srgbClr val="CC0000"/>
                </a:solidFill>
              </a:rPr>
              <a:t>bit rate</a:t>
            </a:r>
            <a:r>
              <a:rPr lang="en-US" sz="3200" dirty="0">
                <a:solidFill>
                  <a:srgbClr val="CC0000"/>
                </a:solidFill>
              </a:rPr>
              <a:t>: </a:t>
            </a:r>
            <a:r>
              <a:rPr lang="en-US" sz="3200" dirty="0"/>
              <a:t>effective number of bits per second of the video after encoding</a:t>
            </a:r>
          </a:p>
          <a:p>
            <a:pPr>
              <a:buSzPct val="100000"/>
              <a:defRPr/>
            </a:pPr>
            <a:r>
              <a:rPr lang="en-US" sz="3200" dirty="0"/>
              <a:t>It depends on many factors</a:t>
            </a:r>
          </a:p>
          <a:p>
            <a:pPr lvl="1">
              <a:buSzPct val="100000"/>
              <a:defRPr/>
            </a:pPr>
            <a:r>
              <a:rPr lang="en-US" sz="2800" dirty="0"/>
              <a:t>Resolution of each image: more pixels = more bits</a:t>
            </a:r>
          </a:p>
          <a:p>
            <a:pPr lvl="1">
              <a:buSzPct val="100000"/>
              <a:defRPr/>
            </a:pPr>
            <a:r>
              <a:rPr lang="en-US" sz="2800" dirty="0"/>
              <a:t>Detail per pixel: more luminance &amp; color detail = more bits</a:t>
            </a:r>
          </a:p>
          <a:p>
            <a:pPr lvl="1">
              <a:buSzPct val="100000"/>
              <a:defRPr/>
            </a:pPr>
            <a:r>
              <a:rPr lang="en-US" sz="2800" dirty="0"/>
              <a:t>Amount of movement in the video. More movement = more bits</a:t>
            </a:r>
          </a:p>
          <a:p>
            <a:pPr lvl="1">
              <a:buSzPct val="100000"/>
              <a:defRPr/>
            </a:pPr>
            <a:r>
              <a:rPr lang="en-US" sz="2800" dirty="0"/>
              <a:t>Quality of overall compression in the codec</a:t>
            </a:r>
          </a:p>
          <a:p>
            <a:pPr>
              <a:buSzPct val="100000"/>
              <a:defRPr/>
            </a:pPr>
            <a:r>
              <a:rPr lang="en-US" sz="3200" dirty="0"/>
              <a:t>Video bit rate is typically correlated with quality of perception </a:t>
            </a:r>
          </a:p>
          <a:p>
            <a:pPr lvl="1">
              <a:buSzPct val="100000"/>
              <a:defRPr/>
            </a:pPr>
            <a:r>
              <a:rPr lang="en-US" sz="2800" dirty="0"/>
              <a:t>Higher bit rate == better to perceive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2F71-20E9-AB43-BC6F-1BFD007F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Bit-rates: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C567-5F0F-3F4C-902F-D043C9F4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842" cy="4875964"/>
          </a:xfrm>
        </p:spPr>
        <p:txBody>
          <a:bodyPr>
            <a:normAutofit/>
          </a:bodyPr>
          <a:lstStyle/>
          <a:p>
            <a:pPr>
              <a:buSzPct val="100000"/>
              <a:defRPr/>
            </a:pPr>
            <a:r>
              <a:rPr lang="en-US" sz="3200" dirty="0"/>
              <a:t>Bit-rate of a video changes over the duration of the video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CBR: (constant bit rate): </a:t>
            </a:r>
            <a:r>
              <a:rPr lang="en-US" sz="3200" dirty="0">
                <a:solidFill>
                  <a:srgbClr val="000000"/>
                </a:solidFill>
              </a:rPr>
              <a:t>fixed bit-rate video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VBR:  (variable bit rate): </a:t>
            </a:r>
            <a:r>
              <a:rPr lang="en-US" sz="3200" dirty="0"/>
              <a:t>different parts of the video have different bit rates, e.g., changes in color, motion, etc.</a:t>
            </a:r>
          </a:p>
          <a:p>
            <a:pPr lvl="1">
              <a:buSzPct val="100000"/>
              <a:defRPr/>
            </a:pPr>
            <a:r>
              <a:rPr lang="en-US" sz="2800" dirty="0"/>
              <a:t>For VBR, we talk about </a:t>
            </a:r>
            <a:r>
              <a:rPr lang="en-US" sz="2800" dirty="0">
                <a:solidFill>
                  <a:srgbClr val="C00000"/>
                </a:solidFill>
              </a:rPr>
              <a:t>average bit-rate </a:t>
            </a:r>
            <a:r>
              <a:rPr lang="en-US" sz="2800" dirty="0"/>
              <a:t>over video’s duration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Examples of average video bit-rates</a:t>
            </a:r>
          </a:p>
          <a:p>
            <a:pPr lvl="1">
              <a:defRPr/>
            </a:pPr>
            <a:r>
              <a:rPr lang="en-US" dirty="0"/>
              <a:t>MPEG 1 (CD-ROM) 1.5 Mbps. MPEG2 (DVD) 3-6 Mbps</a:t>
            </a:r>
          </a:p>
          <a:p>
            <a:pPr lvl="1">
              <a:defRPr/>
            </a:pPr>
            <a:r>
              <a:rPr lang="en-US" dirty="0"/>
              <a:t>MPEG4 (often used in Internet, &lt; 1 Mbps)</a:t>
            </a:r>
          </a:p>
          <a:p>
            <a:pPr lvl="1">
              <a:defRPr/>
            </a:pPr>
            <a:r>
              <a:rPr lang="en-US" dirty="0"/>
              <a:t>In general, one Internet video stream takes up a few Mbit/s (more for HD)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3D29A-13D5-BB4C-B466-87C752730037}"/>
              </a:ext>
            </a:extLst>
          </p:cNvPr>
          <p:cNvSpPr txBox="1"/>
          <p:nvPr/>
        </p:nvSpPr>
        <p:spPr>
          <a:xfrm>
            <a:off x="677780" y="6342868"/>
            <a:ext cx="112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blog.video.ibm.com</a:t>
            </a:r>
            <a:r>
              <a:rPr lang="en-US" dirty="0">
                <a:latin typeface="Helvetica" pitchFamily="2" charset="0"/>
              </a:rPr>
              <a:t>/streaming-video-tips/what-is-video-encoding-codecs-compression-techniques/</a:t>
            </a:r>
          </a:p>
        </p:txBody>
      </p:sp>
    </p:spTree>
    <p:extLst>
      <p:ext uri="{BB962C8B-B14F-4D97-AF65-F5344CB8AC3E}">
        <p14:creationId xmlns:p14="http://schemas.microsoft.com/office/powerpoint/2010/main" val="35060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7D71-C5FC-4041-B23D-F8AE4C10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multimedia: 3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6E75-4347-684A-9776-BB99C3D1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317957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On-demand streamed video/audio</a:t>
            </a:r>
          </a:p>
          <a:p>
            <a:pPr lvl="1">
              <a:defRPr/>
            </a:pPr>
            <a:r>
              <a:rPr lang="en-US" sz="2800" dirty="0"/>
              <a:t>Can begin playout before downloading the entire file</a:t>
            </a:r>
          </a:p>
          <a:p>
            <a:pPr lvl="1">
              <a:defRPr/>
            </a:pPr>
            <a:r>
              <a:rPr lang="en-US" sz="2800" dirty="0"/>
              <a:t>Ful video/audio stored at the server: able to transmit faster than audio/video will be rendered (with storing/buffering at client)</a:t>
            </a:r>
          </a:p>
          <a:p>
            <a:pPr lvl="1">
              <a:defRPr/>
            </a:pPr>
            <a:r>
              <a:rPr lang="en-US" sz="2800" dirty="0"/>
              <a:t>e.g., Spotify, YouTube, Netflix</a:t>
            </a: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Conversational</a:t>
            </a:r>
            <a:r>
              <a:rPr lang="en-US" sz="3200" i="1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voice or video over IP</a:t>
            </a:r>
          </a:p>
          <a:p>
            <a:pPr lvl="1">
              <a:defRPr/>
            </a:pPr>
            <a:r>
              <a:rPr lang="en-US" sz="2800" dirty="0"/>
              <a:t>interactive human-to-human communication limits delay tolerance</a:t>
            </a:r>
          </a:p>
          <a:p>
            <a:pPr lvl="1">
              <a:defRPr/>
            </a:pPr>
            <a:r>
              <a:rPr lang="en-US" sz="2800" dirty="0"/>
              <a:t>e.g., Zoom, Google Stadia</a:t>
            </a: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Live streamed </a:t>
            </a:r>
            <a:r>
              <a:rPr lang="en-US" sz="3200" dirty="0"/>
              <a:t>audio, video</a:t>
            </a:r>
          </a:p>
          <a:p>
            <a:pPr lvl="1">
              <a:defRPr/>
            </a:pPr>
            <a:r>
              <a:rPr lang="en-US" sz="2800" dirty="0" err="1"/>
              <a:t>e.g</a:t>
            </a:r>
            <a:r>
              <a:rPr lang="en-US" sz="2800" dirty="0"/>
              <a:t>, sporting event on sky sports</a:t>
            </a:r>
          </a:p>
          <a:p>
            <a:pPr lvl="1">
              <a:defRPr/>
            </a:pPr>
            <a:r>
              <a:rPr lang="en-US" sz="2800" dirty="0"/>
              <a:t>Can delay a little, but must be close to the “live edge”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673A-5DCE-A649-8405-D1303FB2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 Video Streaming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B270-DF0F-814A-A587-8CE898E1B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1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AC5B2FA-6FE9-469C-AEFC-644866258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Streaming (stored)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8341-808A-4B6C-BC5B-D8CEE46A8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690688"/>
            <a:ext cx="8802756" cy="49387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Media is prerecorded at different qualities</a:t>
            </a:r>
          </a:p>
          <a:p>
            <a:pPr lvl="1">
              <a:defRPr/>
            </a:pPr>
            <a:r>
              <a:rPr lang="en-US" sz="2800" dirty="0"/>
              <a:t>Available in storage at the server</a:t>
            </a:r>
          </a:p>
          <a:p>
            <a:pPr>
              <a:defRPr/>
            </a:pPr>
            <a:r>
              <a:rPr lang="en-US" sz="3200" dirty="0"/>
              <a:t>Client downloads an initial portion and starts viewing</a:t>
            </a:r>
          </a:p>
          <a:p>
            <a:pPr lvl="1">
              <a:defRPr/>
            </a:pPr>
            <a:r>
              <a:rPr lang="en-US" sz="2800" dirty="0"/>
              <a:t>The rest is downloaded as time progresses</a:t>
            </a:r>
          </a:p>
          <a:p>
            <a:pPr lvl="1">
              <a:defRPr/>
            </a:pPr>
            <a:r>
              <a:rPr lang="en-US" sz="2800" dirty="0"/>
              <a:t>No need for user to wait for entire content to be downloaded!</a:t>
            </a:r>
          </a:p>
          <a:p>
            <a:pPr>
              <a:defRPr/>
            </a:pPr>
            <a:r>
              <a:rPr lang="en-US" sz="3200" dirty="0"/>
              <a:t>Can change the quality of the content and where it’s fetched mid-stream</a:t>
            </a:r>
          </a:p>
          <a:p>
            <a:pPr lvl="1">
              <a:defRPr/>
            </a:pPr>
            <a:r>
              <a:rPr lang="en-US" sz="2800" dirty="0"/>
              <a:t>More on this soon</a:t>
            </a:r>
          </a:p>
          <a:p>
            <a:pPr>
              <a:defRPr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5A15B-006A-D840-80EC-A2FDF16C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998" y="1779959"/>
            <a:ext cx="2289256" cy="32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4754564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3133" y="369095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4327526" y="4560889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3022601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2552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4689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966870" y="2498617"/>
            <a:ext cx="1957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 (e.g. bytes)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5975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at this time, client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5505451" y="3975101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5438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01423-0E5F-CD4E-958D-5FE9ACCB575B}"/>
              </a:ext>
            </a:extLst>
          </p:cNvPr>
          <p:cNvSpPr txBox="1"/>
          <p:nvPr/>
        </p:nvSpPr>
        <p:spPr>
          <a:xfrm>
            <a:off x="4503883" y="5847481"/>
            <a:ext cx="136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Server</a:t>
            </a:r>
          </a:p>
          <a:p>
            <a:pPr algn="l"/>
            <a:r>
              <a:rPr lang="en-US" dirty="0">
                <a:latin typeface="Helvetica" pitchFamily="2" charset="0"/>
              </a:rPr>
              <a:t>e.g. Netflix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402E6A5-E817-8A48-853D-11D29F1F643E}"/>
              </a:ext>
            </a:extLst>
          </p:cNvPr>
          <p:cNvSpPr txBox="1"/>
          <p:nvPr/>
        </p:nvSpPr>
        <p:spPr>
          <a:xfrm>
            <a:off x="9856787" y="2824094"/>
            <a:ext cx="1209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Client</a:t>
            </a:r>
          </a:p>
          <a:p>
            <a:pPr algn="l"/>
            <a:r>
              <a:rPr lang="en-US" dirty="0">
                <a:latin typeface="Helvetica" pitchFamily="2" charset="0"/>
              </a:rPr>
              <a:t>e.g., your phone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FFBA3-9266-E843-9A87-124839C6D00F}"/>
              </a:ext>
            </a:extLst>
          </p:cNvPr>
          <p:cNvSpPr txBox="1"/>
          <p:nvPr/>
        </p:nvSpPr>
        <p:spPr>
          <a:xfrm>
            <a:off x="2875547" y="1648326"/>
            <a:ext cx="130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Constant bit rate video</a:t>
            </a:r>
          </a:p>
        </p:txBody>
      </p:sp>
    </p:spTree>
    <p:extLst>
      <p:ext uri="{BB962C8B-B14F-4D97-AF65-F5344CB8AC3E}">
        <p14:creationId xmlns:p14="http://schemas.microsoft.com/office/powerpoint/2010/main" val="15755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>
            <a:extLst>
              <a:ext uri="{FF2B5EF4-FFF2-40B4-BE49-F238E27FC236}">
                <a16:creationId xmlns:a16="http://schemas.microsoft.com/office/drawing/2014/main" id="{512385D0-BA30-7046-9EFE-04BAD1CC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C688FFE-4AC0-C847-B8AB-09397F46F81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80" name="Rectangle 1027">
            <a:extLst>
              <a:ext uri="{FF2B5EF4-FFF2-40B4-BE49-F238E27FC236}">
                <a16:creationId xmlns:a16="http://schemas.microsoft.com/office/drawing/2014/main" id="{328086EE-905A-0546-8AC2-04D98139C9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87023" y="1708149"/>
            <a:ext cx="11379200" cy="476522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en-US" sz="3600" dirty="0">
                <a:solidFill>
                  <a:srgbClr val="C00000"/>
                </a:solidFill>
              </a:rPr>
              <a:t>Collaboration between client and server</a:t>
            </a:r>
            <a:r>
              <a:rPr lang="en-US" altLang="en-US" sz="3600" dirty="0"/>
              <a:t> to track user state.</a:t>
            </a:r>
          </a:p>
          <a:p>
            <a:pPr>
              <a:buFont typeface="ZapfDingbats" pitchFamily="82" charset="2"/>
              <a:buNone/>
            </a:pPr>
            <a:endParaRPr lang="en-US" altLang="en-US" sz="3600" dirty="0"/>
          </a:p>
          <a:p>
            <a:pPr>
              <a:buFont typeface="ZapfDingbats" pitchFamily="82" charset="2"/>
              <a:buNone/>
            </a:pPr>
            <a:r>
              <a:rPr lang="en-US" altLang="en-US" sz="3600" dirty="0"/>
              <a:t>Four 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header line of HTTP </a:t>
            </a:r>
            <a:r>
              <a:rPr lang="en-US" altLang="en-US" sz="3200" dirty="0">
                <a:solidFill>
                  <a:srgbClr val="C00000"/>
                </a:solidFill>
              </a:rPr>
              <a:t>response</a:t>
            </a:r>
            <a:r>
              <a:rPr lang="en-US" altLang="en-US" sz="32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header line in HTTP </a:t>
            </a:r>
            <a:r>
              <a:rPr lang="en-US" altLang="en-US" sz="3200" dirty="0">
                <a:solidFill>
                  <a:srgbClr val="C00000"/>
                </a:solidFill>
              </a:rPr>
              <a:t>request</a:t>
            </a:r>
            <a:r>
              <a:rPr lang="en-US" altLang="en-US" sz="32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file kept on user endpoint, managed by user’s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back-end database maps cookie to user data at Web endpoint</a:t>
            </a:r>
          </a:p>
          <a:p>
            <a:pPr marL="457200" indent="-457200">
              <a:buFont typeface="+mj-lt"/>
              <a:buAutoNum type="arabicPeriod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3200" dirty="0"/>
              <a:t>Cookies come with an expiration date (yet another HTTP header)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0F2835-D409-0F46-B188-3C963F7E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cookies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6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1273" y="152676"/>
            <a:ext cx="10393317" cy="1517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video: challenges</a:t>
            </a:r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870063" y="1563689"/>
            <a:ext cx="10490664" cy="486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Continuous playout constraint</a:t>
            </a:r>
            <a:r>
              <a:rPr lang="en-US" sz="2800" dirty="0">
                <a:latin typeface="Helvetica" pitchFamily="2" charset="0"/>
              </a:rPr>
              <a:t>: once video playout begins at client, time gap between frames must match the original time gap in the video (why?)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But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network delays are variable!</a:t>
            </a:r>
            <a:r>
              <a:rPr lang="en-US" sz="2800" dirty="0">
                <a:latin typeface="Helvetica" pitchFamily="2" charset="0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Clients have a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client-side buffer </a:t>
            </a:r>
            <a:r>
              <a:rPr lang="en-US" sz="2800" dirty="0">
                <a:latin typeface="Helvetica" pitchFamily="2" charset="0"/>
              </a:rPr>
              <a:t>of downloaded video to absorb variation in network conditions</a:t>
            </a:r>
          </a:p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Buffer also helps with user interactions: pause, fast-forward, rewind, jump through video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30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6A4EF-155E-D144-8FC8-408779EB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186" y="2586082"/>
            <a:ext cx="1758950" cy="9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4498976" y="1806576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983289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1198690" y="5261768"/>
            <a:ext cx="10231310" cy="1046161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C0000"/>
                </a:solidFill>
              </a:rPr>
              <a:t>Client-side buffering with playout delay: </a:t>
            </a:r>
          </a:p>
          <a:p>
            <a:pPr marL="0" indent="0">
              <a:buNone/>
              <a:defRPr/>
            </a:pPr>
            <a:r>
              <a:rPr lang="en-US" dirty="0"/>
              <a:t>compensate for network-added delays and variations in the delay</a:t>
            </a:r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Scenario 1: Constant bit-rate video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36881" name="Group 155"/>
          <p:cNvGrpSpPr>
            <a:grpSpLocks/>
          </p:cNvGrpSpPr>
          <p:nvPr/>
        </p:nvGrpSpPr>
        <p:grpSpPr bwMode="auto">
          <a:xfrm>
            <a:off x="5233730" y="1806576"/>
            <a:ext cx="2552700" cy="2525713"/>
            <a:chOff x="648" y="1147"/>
            <a:chExt cx="1608" cy="1591"/>
          </a:xfrm>
        </p:grpSpPr>
        <p:grpSp>
          <p:nvGrpSpPr>
            <p:cNvPr id="36886" name="Group 15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02" name="Group 15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13" name="Group 15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21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16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17" name="Line 16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22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19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0" name="Line 16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14" name="Group 16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15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23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4" name="Line 16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1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26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7" name="Line 17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03" name="Group 17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07" name="Group 17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30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1" name="Line 17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08" name="Group 17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33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4" name="Line 17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04" name="Group 17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436" name="Line 18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437" name="Line 18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887" name="Group 18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888" name="Group 18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896" name="Group 18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41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2" name="Line 1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897" name="Group 18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44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5" name="Line 1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9" name="Group 19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890" name="Group 19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48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9" name="Line 19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891" name="Group 19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51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52" name="Line 19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55" name="Text Box 199"/>
          <p:cNvSpPr txBox="1">
            <a:spLocks noChangeArrowheads="1"/>
          </p:cNvSpPr>
          <p:nvPr/>
        </p:nvSpPr>
        <p:spPr bwMode="auto">
          <a:xfrm>
            <a:off x="7537451" y="1984376"/>
            <a:ext cx="19065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    rate video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playout at client</a:t>
            </a:r>
          </a:p>
        </p:txBody>
      </p:sp>
      <p:grpSp>
        <p:nvGrpSpPr>
          <p:cNvPr id="36883" name="Group 202"/>
          <p:cNvGrpSpPr>
            <a:grpSpLocks/>
          </p:cNvGrpSpPr>
          <p:nvPr/>
        </p:nvGrpSpPr>
        <p:grpSpPr bwMode="auto">
          <a:xfrm>
            <a:off x="3413125" y="4364039"/>
            <a:ext cx="1800225" cy="641350"/>
            <a:chOff x="1190" y="2749"/>
            <a:chExt cx="1134" cy="404"/>
          </a:xfrm>
        </p:grpSpPr>
        <p:sp>
          <p:nvSpPr>
            <p:cNvPr id="224400" name="Text Box 144"/>
            <p:cNvSpPr txBox="1">
              <a:spLocks noChangeArrowheads="1"/>
            </p:cNvSpPr>
            <p:nvPr/>
          </p:nvSpPr>
          <p:spPr bwMode="auto">
            <a:xfrm>
              <a:off x="1190" y="2749"/>
              <a:ext cx="10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client playout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56" name="Line 200"/>
            <p:cNvSpPr>
              <a:spLocks noChangeShapeType="1"/>
            </p:cNvSpPr>
            <p:nvPr/>
          </p:nvSpPr>
          <p:spPr bwMode="auto">
            <a:xfrm flipV="1">
              <a:off x="1962" y="2994"/>
              <a:ext cx="36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563871" y="3109117"/>
            <a:ext cx="523875" cy="962025"/>
            <a:chOff x="2985" y="1807"/>
            <a:chExt cx="330" cy="606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6" y="1872"/>
              <a:ext cx="2" cy="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847" y="1945"/>
              <a:ext cx="6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1198690" y="5261768"/>
            <a:ext cx="10231310" cy="104616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C0000"/>
                </a:solidFill>
              </a:rPr>
              <a:t>Playout delay that’s too small can cause stalls</a:t>
            </a:r>
          </a:p>
          <a:p>
            <a:pPr marL="0" indent="0">
              <a:buNone/>
              <a:defRPr/>
            </a:pPr>
            <a:r>
              <a:rPr lang="en-US" dirty="0"/>
              <a:t>There’s nothing in the buffer to show to the user</a:t>
            </a:r>
            <a:endParaRPr lang="en-US" sz="2400" dirty="0"/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Scenario 2: Small playout delay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D40E1F-942D-0148-A421-57E6C1F59756}"/>
              </a:ext>
            </a:extLst>
          </p:cNvPr>
          <p:cNvSpPr/>
          <p:nvPr/>
        </p:nvSpPr>
        <p:spPr>
          <a:xfrm>
            <a:off x="6976806" y="1490664"/>
            <a:ext cx="809625" cy="1331118"/>
          </a:xfrm>
          <a:prstGeom prst="ellipse">
            <a:avLst/>
          </a:prstGeom>
          <a:solidFill>
            <a:schemeClr val="accent4">
              <a:lumMod val="60000"/>
              <a:lumOff val="40000"/>
              <a:alpha val="44332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55" grpId="0"/>
      <p:bldP spid="224464" grpId="0" uiExpand="1" build="p" autoUpdateAnimBg="0" advAuto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375" y="312738"/>
            <a:ext cx="9848641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Client-side buffering, playout</a:t>
            </a:r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8475477" y="1836087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B(t)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cxnSp>
        <p:nvCxnSpPr>
          <p:cNvPr id="56" name="Straight Arrow Connector 51">
            <a:extLst>
              <a:ext uri="{FF2B5EF4-FFF2-40B4-BE49-F238E27FC236}">
                <a16:creationId xmlns:a16="http://schemas.microsoft.com/office/drawing/2014/main" id="{B081CFAB-2645-6B4D-9692-83BEA1E889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457BC7-AB61-6649-856D-81053084B730}"/>
              </a:ext>
            </a:extLst>
          </p:cNvPr>
          <p:cNvSpPr txBox="1"/>
          <p:nvPr/>
        </p:nvSpPr>
        <p:spPr>
          <a:xfrm>
            <a:off x="601579" y="4765676"/>
            <a:ext cx="10988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Most video is broken up in time into multiple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segments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Client downloads video segment by segment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For example: a segment might be 4 seconds worth of video.</a:t>
            </a:r>
          </a:p>
        </p:txBody>
      </p:sp>
    </p:spTree>
    <p:extLst>
      <p:ext uri="{BB962C8B-B14F-4D97-AF65-F5344CB8AC3E}">
        <p14:creationId xmlns:p14="http://schemas.microsoft.com/office/powerpoint/2010/main" val="292519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9" grpId="0" animBg="1"/>
      <p:bldP spid="38922" grpId="0"/>
      <p:bldP spid="38923" grpId="0"/>
      <p:bldP spid="38927" grpId="0"/>
      <p:bldP spid="38928" grpId="0" animBg="1"/>
      <p:bldP spid="389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3044" y="4808368"/>
            <a:ext cx="71867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Initial fill of buffer until playout begins at t</a:t>
            </a:r>
            <a:r>
              <a:rPr lang="en-US" sz="2800" baseline="-25000" dirty="0">
                <a:latin typeface="Helvetica" pitchFamily="2" charset="0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16857" y="5289380"/>
            <a:ext cx="84294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2. </a:t>
            </a:r>
            <a:r>
              <a:rPr lang="en-US" sz="2800" dirty="0">
                <a:latin typeface="Helvetica" pitchFamily="2" charset="0"/>
              </a:rPr>
              <a:t>playout begins at </a:t>
            </a:r>
            <a:r>
              <a:rPr lang="en-US" sz="2800" dirty="0" err="1">
                <a:latin typeface="Helvetica" pitchFamily="2" charset="0"/>
              </a:rPr>
              <a:t>t</a:t>
            </a:r>
            <a:r>
              <a:rPr lang="en-US" sz="2800" baseline="-25000" dirty="0" err="1">
                <a:latin typeface="Helvetica" pitchFamily="2" charset="0"/>
              </a:rPr>
              <a:t>p</a:t>
            </a:r>
            <a:endParaRPr lang="en-US" sz="2800" baseline="-25000" dirty="0">
              <a:latin typeface="Helvetica" pitchFamily="2" charset="0"/>
            </a:endParaRPr>
          </a:p>
          <a:p>
            <a:pPr marL="282575" indent="-282575"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3. </a:t>
            </a:r>
            <a:r>
              <a:rPr lang="en-US" sz="2800" dirty="0">
                <a:latin typeface="Helvetica" pitchFamily="2" charset="0"/>
              </a:rPr>
              <a:t>buffer fill level varies over time as fill rate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 x(t) </a:t>
            </a:r>
            <a:r>
              <a:rPr lang="en-US" sz="2800" dirty="0">
                <a:latin typeface="Helvetica" pitchFamily="2" charset="0"/>
              </a:rPr>
              <a:t>varies (assume playout rate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r</a:t>
            </a:r>
            <a:r>
              <a:rPr lang="en-US" sz="2800" dirty="0">
                <a:latin typeface="Helvetica" pitchFamily="2" charset="0"/>
              </a:rPr>
              <a:t> is constant for now)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429501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34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grpSp>
        <p:nvGrpSpPr>
          <p:cNvPr id="66" name="Group 542">
            <a:extLst>
              <a:ext uri="{FF2B5EF4-FFF2-40B4-BE49-F238E27FC236}">
                <a16:creationId xmlns:a16="http://schemas.microsoft.com/office/drawing/2014/main" id="{7E21428C-7B33-D948-9C5D-D7AD47108774}"/>
              </a:ext>
            </a:extLst>
          </p:cNvPr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67" name="Picture 529" descr="desktop_computer_stylized_medium">
              <a:extLst>
                <a:ext uri="{FF2B5EF4-FFF2-40B4-BE49-F238E27FC236}">
                  <a16:creationId xmlns:a16="http://schemas.microsoft.com/office/drawing/2014/main" id="{96BFB4DD-FCD2-5447-AD7B-9234E1E91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530">
              <a:extLst>
                <a:ext uri="{FF2B5EF4-FFF2-40B4-BE49-F238E27FC236}">
                  <a16:creationId xmlns:a16="http://schemas.microsoft.com/office/drawing/2014/main" id="{7C3C7D49-6811-6142-AE27-26756EE5B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TextBox 49">
            <a:extLst>
              <a:ext uri="{FF2B5EF4-FFF2-40B4-BE49-F238E27FC236}">
                <a16:creationId xmlns:a16="http://schemas.microsoft.com/office/drawing/2014/main" id="{64BFC8B9-15E7-0543-B1AE-A9E79B05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2" name="Straight Arrow Connector 54">
            <a:extLst>
              <a:ext uri="{FF2B5EF4-FFF2-40B4-BE49-F238E27FC236}">
                <a16:creationId xmlns:a16="http://schemas.microsoft.com/office/drawing/2014/main" id="{124E9667-D17C-564C-A254-8E011A75E73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51">
            <a:extLst>
              <a:ext uri="{FF2B5EF4-FFF2-40B4-BE49-F238E27FC236}">
                <a16:creationId xmlns:a16="http://schemas.microsoft.com/office/drawing/2014/main" id="{4EA2E205-264F-CB49-A26B-7D24D8CC72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1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35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111509" cy="30337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&lt; r: </a:t>
            </a:r>
            <a:r>
              <a:rPr lang="en-US" sz="2400" dirty="0"/>
              <a:t>buffer eventually empties for a sufficiently long video. Stall and rebuffering 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&gt; r: </a:t>
            </a:r>
            <a:r>
              <a:rPr lang="en-US" sz="2400" dirty="0"/>
              <a:t>buffer will not empty, provided the initial playout delay is large enough to absorb variability in x(t)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initial playout delay tradeoff: </a:t>
            </a:r>
            <a:r>
              <a:rPr lang="en-US" dirty="0"/>
              <a:t>buffer starvation less likely with larger delay, but also incur a larger delay until the user begins watching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6" y="4226647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7" y="5017222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01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36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263909" cy="303371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  <a:endParaRPr lang="en-US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US" dirty="0"/>
              <a:t>is x &lt; r or x &gt; r for a given network connection?</a:t>
            </a:r>
          </a:p>
          <a:p>
            <a:pPr>
              <a:defRPr/>
            </a:pPr>
            <a:r>
              <a:rPr lang="en-US" dirty="0"/>
              <a:t>It is hard to predict this in general!</a:t>
            </a:r>
          </a:p>
          <a:p>
            <a:pPr lvl="1">
              <a:defRPr/>
            </a:pPr>
            <a:r>
              <a:rPr lang="en-US" dirty="0"/>
              <a:t>Best effort network suffers long queues, paths with low bandwidth, …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How to set playout rate r?</a:t>
            </a:r>
          </a:p>
          <a:p>
            <a:pPr lvl="1">
              <a:defRPr/>
            </a:pPr>
            <a:r>
              <a:rPr lang="en-US" dirty="0"/>
              <a:t>Too low a bit-rate r: video has poorer quality than needed</a:t>
            </a:r>
          </a:p>
          <a:p>
            <a:pPr lvl="1">
              <a:defRPr/>
            </a:pPr>
            <a:r>
              <a:rPr lang="en-US" dirty="0"/>
              <a:t>Too high a bit-rate r: buffer might empty out. Stall/rebuffering!</a:t>
            </a:r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8950" y="4154456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8345" y="4142426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32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bit–rate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32432" cy="5287628"/>
          </a:xfrm>
        </p:spPr>
        <p:txBody>
          <a:bodyPr>
            <a:normAutofit/>
          </a:bodyPr>
          <a:lstStyle/>
          <a:p>
            <a:r>
              <a:rPr lang="en-US" dirty="0"/>
              <a:t>Motivation: Want to provide high quality video experience, without stalls</a:t>
            </a:r>
          </a:p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Videos come in different qualities (average bit rates)</a:t>
            </a:r>
          </a:p>
          <a:p>
            <a:pPr lvl="1"/>
            <a:r>
              <a:rPr lang="en-US" dirty="0"/>
              <a:t>Versions of the video for different quality levels readily available</a:t>
            </a:r>
          </a:p>
          <a:p>
            <a:pPr lvl="1"/>
            <a:r>
              <a:rPr lang="en-US" dirty="0"/>
              <a:t>Different segments of video can be downloaded separately</a:t>
            </a:r>
          </a:p>
          <a:p>
            <a:r>
              <a:rPr lang="en-US" dirty="0">
                <a:solidFill>
                  <a:srgbClr val="C00000"/>
                </a:solidFill>
              </a:rPr>
              <a:t>Adapt bit rate per segment </a:t>
            </a:r>
            <a:r>
              <a:rPr lang="en-US" dirty="0"/>
              <a:t>through collaboration between the video client (e.g., your browser) and the server (e.g., @ Netflix)</a:t>
            </a:r>
          </a:p>
          <a:p>
            <a:r>
              <a:rPr lang="en-US" dirty="0">
                <a:solidFill>
                  <a:srgbClr val="C00000"/>
                </a:solidFill>
              </a:rPr>
              <a:t>Adaptive bit-rate (ABR) video: </a:t>
            </a:r>
            <a:r>
              <a:rPr lang="en-US" dirty="0"/>
              <a:t>change the bit-rate (quality) of next video segment based on network and client conditions</a:t>
            </a:r>
          </a:p>
          <a:p>
            <a:r>
              <a:rPr lang="en-US" dirty="0"/>
              <a:t>A typical strategy:  </a:t>
            </a:r>
            <a:r>
              <a:rPr lang="en-US" dirty="0">
                <a:solidFill>
                  <a:srgbClr val="C00000"/>
                </a:solidFill>
              </a:rPr>
              <a:t>Buffer-based rate adaptation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A1E20-98CC-554D-9A52-1E72C61A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695" y="2266520"/>
            <a:ext cx="1347537" cy="19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16916" cy="5287628"/>
          </a:xfrm>
        </p:spPr>
        <p:txBody>
          <a:bodyPr>
            <a:normAutofit/>
          </a:bodyPr>
          <a:lstStyle/>
          <a:p>
            <a:r>
              <a:rPr lang="en-US" dirty="0"/>
              <a:t>Key idea: If there is a large stored buffer of video, optimize aggressively for video quality, i.e., high bit rates</a:t>
            </a:r>
          </a:p>
          <a:p>
            <a:endParaRPr lang="en-US" dirty="0"/>
          </a:p>
          <a:p>
            <a:r>
              <a:rPr lang="en-US" dirty="0"/>
              <a:t>Else (i.e., buffer has low occupancy), avoid stalls by being conservative and ask for a lower quality (bit-rate)</a:t>
            </a:r>
          </a:p>
          <a:p>
            <a:pPr lvl="1"/>
            <a:r>
              <a:rPr lang="en-US" dirty="0"/>
              <a:t>Hope: lower bandwidth requirement of a lower quality stream is satisfiable more easily</a:t>
            </a:r>
          </a:p>
        </p:txBody>
      </p:sp>
    </p:spTree>
    <p:extLst>
      <p:ext uri="{BB962C8B-B14F-4D97-AF65-F5344CB8AC3E}">
        <p14:creationId xmlns:p14="http://schemas.microsoft.com/office/powerpoint/2010/main" val="385956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E0BB-2F81-0340-B466-04851DC6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6D83-AA37-9546-B6E4-6021E185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638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sz="2000" dirty="0">
                <a:hlinkClick r:id="" action="ppaction://noaction"/>
              </a:rPr>
              <a:t>http://yuba.stanford.edu/~nickm/papers/sigcomm2014-video.pdf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Buffer-Based Approach to Rate Adaptation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2FD14-A67D-0349-B8ED-50B34D61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1285908"/>
            <a:ext cx="6176211" cy="415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C0125-6393-FD42-9A39-E0E62EC756B2}"/>
              </a:ext>
            </a:extLst>
          </p:cNvPr>
          <p:cNvSpPr txBox="1"/>
          <p:nvPr/>
        </p:nvSpPr>
        <p:spPr>
          <a:xfrm>
            <a:off x="7431507" y="1690688"/>
            <a:ext cx="45198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highly effective method to provide high video quality despite variable and intermittently poor 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network conditions.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Used by Netflix.</a:t>
            </a:r>
          </a:p>
          <a:p>
            <a:pPr algn="l"/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0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D863-5D04-4D45-8694-71959F9A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have many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A498-F413-0443-B51A-E403C953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79667" cy="49025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good: Awesome user-facing functionality</a:t>
            </a:r>
          </a:p>
          <a:p>
            <a:pPr lvl="1"/>
            <a:r>
              <a:rPr lang="en-US" dirty="0"/>
              <a:t>Shopping carts, auth, … very challenging or impossible without it</a:t>
            </a:r>
          </a:p>
          <a:p>
            <a:pPr lvl="1"/>
            <a:endParaRPr lang="en-US" dirty="0"/>
          </a:p>
          <a:p>
            <a:r>
              <a:rPr lang="en-US" dirty="0"/>
              <a:t>The bad: Unnecessary recording of your activities on the site</a:t>
            </a:r>
          </a:p>
          <a:p>
            <a:pPr lvl="1"/>
            <a:r>
              <a:rPr lang="en-US" dirty="0"/>
              <a:t>First-party cookies: performance statistics, user engagement, …</a:t>
            </a:r>
          </a:p>
          <a:p>
            <a:pPr lvl="1"/>
            <a:endParaRPr lang="en-US" dirty="0"/>
          </a:p>
          <a:p>
            <a:r>
              <a:rPr lang="en-US" dirty="0"/>
              <a:t>The ugly: Tracking your activities across the Internet</a:t>
            </a:r>
          </a:p>
          <a:p>
            <a:pPr lvl="1"/>
            <a:r>
              <a:rPr lang="en-US" dirty="0"/>
              <a:t>Third-party cookies</a:t>
            </a:r>
            <a:r>
              <a:rPr lang="en-US" dirty="0">
                <a:sym typeface="Wingdings" pitchFamily="2" charset="2"/>
              </a:rPr>
              <a:t> (played by ad and tracking networks) to track your activities across the Internet</a:t>
            </a:r>
          </a:p>
          <a:p>
            <a:pPr lvl="1"/>
            <a:r>
              <a:rPr lang="en-US" dirty="0">
                <a:sym typeface="Wingdings" pitchFamily="2" charset="2"/>
              </a:rPr>
              <a:t>personally identifiable information (PII)</a:t>
            </a:r>
          </a:p>
          <a:p>
            <a:pPr lvl="1"/>
            <a:r>
              <a:rPr lang="en-US" dirty="0">
                <a:sym typeface="Wingdings" pitchFamily="2" charset="2"/>
              </a:rPr>
              <a:t>Ad networks target users with ads; may sell this info</a:t>
            </a:r>
          </a:p>
          <a:p>
            <a:pPr lvl="1"/>
            <a:r>
              <a:rPr lang="en-US" dirty="0">
                <a:sym typeface="Wingdings" pitchFamily="2" charset="2"/>
              </a:rPr>
              <a:t>Scammers can target you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8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6">
            <a:extLst>
              <a:ext uri="{FF2B5EF4-FFF2-40B4-BE49-F238E27FC236}">
                <a16:creationId xmlns:a16="http://schemas.microsoft.com/office/drawing/2014/main" id="{193B9E9A-594A-B948-A080-44DDF2CF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0245C2-2621-4D44-8D46-10AE56F765A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E2B535E-9927-8A49-B116-DD697FFA7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PSA: Cookies and Privacy</a:t>
            </a:r>
          </a:p>
        </p:txBody>
      </p:sp>
      <p:sp>
        <p:nvSpPr>
          <p:cNvPr id="51204" name="Rectangle 13">
            <a:extLst>
              <a:ext uri="{FF2B5EF4-FFF2-40B4-BE49-F238E27FC236}">
                <a16:creationId xmlns:a16="http://schemas.microsoft.com/office/drawing/2014/main" id="{0DECA5D9-BE51-FF4B-A921-637FE5DD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31" y="1347341"/>
            <a:ext cx="8230447" cy="537413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Disable and delete unnecessary cookies by default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Suggested privacy-conscious browsers, websites, tools: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DuckDuckGo (search)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Brave (browser)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AdBlock Plus (extension)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Helvetica" pitchFamily="2" charset="0"/>
              </a:rPr>
              <a:t>ToR</a:t>
            </a:r>
            <a:r>
              <a:rPr lang="en-US" altLang="en-US" dirty="0">
                <a:latin typeface="Helvetica" pitchFamily="2" charset="0"/>
              </a:rPr>
              <a:t> (distract targeting)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… assuming it doesn’t break the functions of the site </a:t>
            </a:r>
          </a:p>
        </p:txBody>
      </p:sp>
      <p:pic>
        <p:nvPicPr>
          <p:cNvPr id="51206" name="Picture 9" descr="303774_1540235282662_1738335093_781920_947761575_n">
            <a:extLst>
              <a:ext uri="{FF2B5EF4-FFF2-40B4-BE49-F238E27FC236}">
                <a16:creationId xmlns:a16="http://schemas.microsoft.com/office/drawing/2014/main" id="{27C0BE96-2E1C-F64D-B639-AFC9C80E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007" y="1347341"/>
            <a:ext cx="284162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30370-7E48-2F44-ADD3-9178E83AC7FF}"/>
              </a:ext>
            </a:extLst>
          </p:cNvPr>
          <p:cNvSpPr txBox="1"/>
          <p:nvPr/>
        </p:nvSpPr>
        <p:spPr>
          <a:xfrm>
            <a:off x="9078007" y="5779911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gdpr.eu</a:t>
            </a:r>
            <a:r>
              <a:rPr lang="en-US" dirty="0">
                <a:latin typeface="Helvetica" pitchFamily="2" charset="0"/>
              </a:rPr>
              <a:t>/cookies/</a:t>
            </a:r>
          </a:p>
        </p:txBody>
      </p:sp>
    </p:spTree>
    <p:extLst>
      <p:ext uri="{BB962C8B-B14F-4D97-AF65-F5344CB8AC3E}">
        <p14:creationId xmlns:p14="http://schemas.microsoft.com/office/powerpoint/2010/main" val="217727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B0BB-9206-719B-D655-A4D66F35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Caching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6525-026B-06B0-7AE8-C5DE75662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2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481EED30-CA8D-DE49-8499-FC6E5E7B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4221586-C35A-234F-B908-742EEA3F668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97718C3C-A303-8245-9C5C-0808F03D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844675"/>
            <a:ext cx="1098289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Web caches: Machines that remember web responses for a network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Why cache web responses?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response time for client requests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traffic on an organization’s access link</a:t>
            </a:r>
          </a:p>
          <a:p>
            <a:pPr marL="0" indent="0"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F9138-7C58-2E45-B6BA-D488300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5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450A1D17-AE85-E243-BEC4-D4DC7B14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4EBC938-BF6F-BE46-B779-CC793CDA1E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1F16BDE-13A9-BB4C-824E-66E12EDCC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caching using a proxy server</a:t>
            </a:r>
          </a:p>
        </p:txBody>
      </p:sp>
      <p:sp>
        <p:nvSpPr>
          <p:cNvPr id="53252" name="Text Box 33">
            <a:extLst>
              <a:ext uri="{FF2B5EF4-FFF2-40B4-BE49-F238E27FC236}">
                <a16:creationId xmlns:a16="http://schemas.microsoft.com/office/drawing/2014/main" id="{85DC600E-4847-F840-BE5A-25604DD88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2155" y="3965579"/>
            <a:ext cx="1539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3255" name="Picture 3">
            <a:extLst>
              <a:ext uri="{FF2B5EF4-FFF2-40B4-BE49-F238E27FC236}">
                <a16:creationId xmlns:a16="http://schemas.microsoft.com/office/drawing/2014/main" id="{A81E747F-815A-6D4E-AFF2-DB1DA216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14" y="4789176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Text Box 4">
            <a:extLst>
              <a:ext uri="{FF2B5EF4-FFF2-40B4-BE49-F238E27FC236}">
                <a16:creationId xmlns:a16="http://schemas.microsoft.com/office/drawing/2014/main" id="{2BECCDB1-EAA5-044B-A2C7-3C986AEC4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477" y="3471547"/>
            <a:ext cx="1881786" cy="13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Web Server </a:t>
            </a:r>
          </a:p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(also called </a:t>
            </a:r>
            <a:r>
              <a:rPr lang="en-GB" altLang="en-US" sz="2000" dirty="0">
                <a:solidFill>
                  <a:srgbClr val="C00000"/>
                </a:solidFill>
                <a:latin typeface="Helvetica" pitchFamily="2" charset="0"/>
              </a:rPr>
              <a:t>origin server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in this context)</a:t>
            </a:r>
          </a:p>
        </p:txBody>
      </p:sp>
      <p:sp>
        <p:nvSpPr>
          <p:cNvPr id="53258" name="Text Box 6">
            <a:extLst>
              <a:ext uri="{FF2B5EF4-FFF2-40B4-BE49-F238E27FC236}">
                <a16:creationId xmlns:a16="http://schemas.microsoft.com/office/drawing/2014/main" id="{F1460457-93A6-6F4E-B6F7-FD72A78B2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625" y="2421500"/>
            <a:ext cx="881917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Clients</a:t>
            </a:r>
          </a:p>
        </p:txBody>
      </p:sp>
      <p:sp>
        <p:nvSpPr>
          <p:cNvPr id="53268" name="Line 16">
            <a:extLst>
              <a:ext uri="{FF2B5EF4-FFF2-40B4-BE49-F238E27FC236}">
                <a16:creationId xmlns:a16="http://schemas.microsoft.com/office/drawing/2014/main" id="{D087E724-1D80-3E4A-A66C-93940E22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71" y="5396468"/>
            <a:ext cx="381943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17">
            <a:extLst>
              <a:ext uri="{FF2B5EF4-FFF2-40B4-BE49-F238E27FC236}">
                <a16:creationId xmlns:a16="http://schemas.microsoft.com/office/drawing/2014/main" id="{95B5A104-903F-7141-A6AC-01EC8DE1B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4366" y="5233619"/>
            <a:ext cx="4456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71" name="Picture 19">
            <a:extLst>
              <a:ext uri="{FF2B5EF4-FFF2-40B4-BE49-F238E27FC236}">
                <a16:creationId xmlns:a16="http://schemas.microsoft.com/office/drawing/2014/main" id="{8302B485-1F1D-044C-BB81-74388D18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69" y="2418812"/>
            <a:ext cx="462841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3" name="Picture 21">
            <a:extLst>
              <a:ext uri="{FF2B5EF4-FFF2-40B4-BE49-F238E27FC236}">
                <a16:creationId xmlns:a16="http://schemas.microsoft.com/office/drawing/2014/main" id="{DB9568ED-39C3-E845-BA31-E3BE919F1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97" y="4492880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74" name="Text Box 22">
            <a:extLst>
              <a:ext uri="{FF2B5EF4-FFF2-40B4-BE49-F238E27FC236}">
                <a16:creationId xmlns:a16="http://schemas.microsoft.com/office/drawing/2014/main" id="{91998529-DE44-E645-AA5E-189CC7D3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97" y="4937324"/>
            <a:ext cx="954858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Proxy Server</a:t>
            </a:r>
          </a:p>
        </p:txBody>
      </p:sp>
      <p:sp>
        <p:nvSpPr>
          <p:cNvPr id="53277" name="Line 25">
            <a:extLst>
              <a:ext uri="{FF2B5EF4-FFF2-40B4-BE49-F238E27FC236}">
                <a16:creationId xmlns:a16="http://schemas.microsoft.com/office/drawing/2014/main" id="{434EB90D-A4E9-5749-A6D5-CDF8832A8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689" y="3085477"/>
            <a:ext cx="254629" cy="133333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28">
            <a:extLst>
              <a:ext uri="{FF2B5EF4-FFF2-40B4-BE49-F238E27FC236}">
                <a16:creationId xmlns:a16="http://schemas.microsoft.com/office/drawing/2014/main" id="{5FB5B2DF-E50E-E14C-BFE1-152D0DB02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8387" y="3038903"/>
            <a:ext cx="1336801" cy="133333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30">
            <a:extLst>
              <a:ext uri="{FF2B5EF4-FFF2-40B4-BE49-F238E27FC236}">
                <a16:creationId xmlns:a16="http://schemas.microsoft.com/office/drawing/2014/main" id="{28B9FEF5-F151-F84C-AD63-BF4005C72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941" y="3099331"/>
            <a:ext cx="254629" cy="133333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Line 31">
            <a:extLst>
              <a:ext uri="{FF2B5EF4-FFF2-40B4-BE49-F238E27FC236}">
                <a16:creationId xmlns:a16="http://schemas.microsoft.com/office/drawing/2014/main" id="{0963D937-EB8D-D14D-8C42-24D883C1F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5894" y="5233619"/>
            <a:ext cx="956493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Text Box 32">
            <a:extLst>
              <a:ext uri="{FF2B5EF4-FFF2-40B4-BE49-F238E27FC236}">
                <a16:creationId xmlns:a16="http://schemas.microsoft.com/office/drawing/2014/main" id="{ACC7F504-3823-BE4D-8703-C9BDB8F8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900" y="3747025"/>
            <a:ext cx="1530425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3285" name="Line 34">
            <a:extLst>
              <a:ext uri="{FF2B5EF4-FFF2-40B4-BE49-F238E27FC236}">
                <a16:creationId xmlns:a16="http://schemas.microsoft.com/office/drawing/2014/main" id="{B29316AE-865A-754E-8FD2-AA8C4F3002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3844" y="2977131"/>
            <a:ext cx="1336801" cy="133333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Text Box 35">
            <a:extLst>
              <a:ext uri="{FF2B5EF4-FFF2-40B4-BE49-F238E27FC236}">
                <a16:creationId xmlns:a16="http://schemas.microsoft.com/office/drawing/2014/main" id="{3A59A449-0732-A14A-AD2E-3BB68BFB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53" y="5844482"/>
            <a:ext cx="16134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Store </a:t>
            </a:r>
            <a:r>
              <a:rPr lang="en-US" altLang="en-US" sz="1800" dirty="0" err="1">
                <a:solidFill>
                  <a:srgbClr val="C00000"/>
                </a:solidFill>
                <a:latin typeface="Arial" panose="020B0604020202020204" pitchFamily="34" charset="0"/>
              </a:rPr>
              <a:t>foo.html</a:t>
            </a:r>
            <a:endParaRPr lang="en-US" altLang="en-US" sz="18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on receiving response</a:t>
            </a:r>
          </a:p>
        </p:txBody>
      </p:sp>
      <p:sp>
        <p:nvSpPr>
          <p:cNvPr id="53254" name="Rectangle 39">
            <a:extLst>
              <a:ext uri="{FF2B5EF4-FFF2-40B4-BE49-F238E27FC236}">
                <a16:creationId xmlns:a16="http://schemas.microsoft.com/office/drawing/2014/main" id="{DE3378C7-E5AA-754F-8982-D5059219F8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95143" y="1600295"/>
            <a:ext cx="4640600" cy="5121179"/>
          </a:xfrm>
          <a:noFill/>
        </p:spPr>
        <p:txBody>
          <a:bodyPr>
            <a:normAutofit/>
          </a:bodyPr>
          <a:lstStyle/>
          <a:p>
            <a:r>
              <a:rPr lang="en-US" altLang="en-US" sz="2400" dirty="0"/>
              <a:t>You can configure a HTTP proxy on your laptop’s network settings.</a:t>
            </a:r>
          </a:p>
          <a:p>
            <a:r>
              <a:rPr lang="en-US" altLang="en-US" sz="2400" dirty="0"/>
              <a:t>If you do, your browser sends all HTTP requests to the proxy (cache).</a:t>
            </a:r>
          </a:p>
          <a:p>
            <a:r>
              <a:rPr lang="en-US" altLang="en-US" sz="2400" dirty="0"/>
              <a:t>Hit: cache returns object </a:t>
            </a:r>
          </a:p>
          <a:p>
            <a:r>
              <a:rPr lang="en-US" altLang="en-US" sz="2400" dirty="0"/>
              <a:t>Miss: obtain object from originating web server (</a:t>
            </a:r>
            <a:r>
              <a:rPr lang="en-US" altLang="en-US" sz="2400" dirty="0">
                <a:solidFill>
                  <a:srgbClr val="C00000"/>
                </a:solidFill>
              </a:rPr>
              <a:t>origin server</a:t>
            </a:r>
            <a:r>
              <a:rPr lang="en-US" altLang="en-US" sz="2400" dirty="0"/>
              <a:t>) and return to client</a:t>
            </a:r>
          </a:p>
          <a:p>
            <a:pPr lvl="1"/>
            <a:r>
              <a:rPr lang="en-US" altLang="en-US" sz="2000" dirty="0"/>
              <a:t>Also cache the object locally</a:t>
            </a:r>
          </a:p>
        </p:txBody>
      </p:sp>
      <p:pic>
        <p:nvPicPr>
          <p:cNvPr id="4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73CBF4CD-2C36-7446-AB67-98F510DC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08" y="2554187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Object 1024">
            <a:extLst>
              <a:ext uri="{FF2B5EF4-FFF2-40B4-BE49-F238E27FC236}">
                <a16:creationId xmlns:a16="http://schemas.microsoft.com/office/drawing/2014/main" id="{F8AAB72B-2CE6-3841-B530-1808B630A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954" y="2380231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43" name="Object 1024">
                        <a:extLst>
                          <a:ext uri="{FF2B5EF4-FFF2-40B4-BE49-F238E27FC236}">
                            <a16:creationId xmlns:a16="http://schemas.microsoft.com/office/drawing/2014/main" id="{F8AAB72B-2CE6-3841-B530-1808B630A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54" y="2380231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BFCC3915-465E-C24B-B968-E688A2B53CC1}"/>
              </a:ext>
            </a:extLst>
          </p:cNvPr>
          <p:cNvSpPr/>
          <p:nvPr/>
        </p:nvSpPr>
        <p:spPr>
          <a:xfrm>
            <a:off x="3084741" y="4492880"/>
            <a:ext cx="2379625" cy="18634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5" name="Line 30">
            <a:extLst>
              <a:ext uri="{FF2B5EF4-FFF2-40B4-BE49-F238E27FC236}">
                <a16:creationId xmlns:a16="http://schemas.microsoft.com/office/drawing/2014/main" id="{4BE27A40-C70A-8747-858E-0593E74BD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6066" y="5396468"/>
            <a:ext cx="88567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11D2-5775-4D41-A173-B423BC3F45CC}"/>
              </a:ext>
            </a:extLst>
          </p:cNvPr>
          <p:cNvSpPr txBox="1"/>
          <p:nvPr/>
        </p:nvSpPr>
        <p:spPr>
          <a:xfrm rot="18721820">
            <a:off x="1262005" y="2831967"/>
            <a:ext cx="300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Return cached object!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3EAD7-84C2-7323-3A19-C58CA971DDCA}"/>
              </a:ext>
            </a:extLst>
          </p:cNvPr>
          <p:cNvCxnSpPr>
            <a:cxnSpLocks/>
          </p:cNvCxnSpPr>
          <p:nvPr/>
        </p:nvCxnSpPr>
        <p:spPr>
          <a:xfrm flipH="1">
            <a:off x="2521946" y="4690334"/>
            <a:ext cx="0" cy="203114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71E121-D2E4-C135-DDB8-C3018EDE7C04}"/>
              </a:ext>
            </a:extLst>
          </p:cNvPr>
          <p:cNvSpPr txBox="1"/>
          <p:nvPr/>
        </p:nvSpPr>
        <p:spPr>
          <a:xfrm rot="16200000">
            <a:off x="1826586" y="5905923"/>
            <a:ext cx="1081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Helvetica" pitchFamily="2" charset="0"/>
              </a:rPr>
              <a:t>Rutgers</a:t>
            </a:r>
          </a:p>
        </p:txBody>
      </p:sp>
    </p:spTree>
    <p:extLst>
      <p:ext uri="{BB962C8B-B14F-4D97-AF65-F5344CB8AC3E}">
        <p14:creationId xmlns:p14="http://schemas.microsoft.com/office/powerpoint/2010/main" val="34734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68" grpId="0" animBg="1"/>
      <p:bldP spid="53269" grpId="0" animBg="1"/>
      <p:bldP spid="53277" grpId="0" animBg="1"/>
      <p:bldP spid="53280" grpId="0" animBg="1"/>
      <p:bldP spid="53282" grpId="0" animBg="1"/>
      <p:bldP spid="53283" grpId="0" animBg="1"/>
      <p:bldP spid="53284" grpId="0"/>
      <p:bldP spid="53285" grpId="0" animBg="1"/>
      <p:bldP spid="53286" grpId="0"/>
      <p:bldP spid="2" grpId="0" animBg="1"/>
      <p:bldP spid="45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6">
            <a:extLst>
              <a:ext uri="{FF2B5EF4-FFF2-40B4-BE49-F238E27FC236}">
                <a16:creationId xmlns:a16="http://schemas.microsoft.com/office/drawing/2014/main" id="{7AD1D1BD-1843-D04A-A3AF-BE5BC7B0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E9B0A82-5DB9-2E43-ABB4-5A89198FDE5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15E1A14-1D24-5B4C-8D78-871014F6C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4599" y="1893888"/>
            <a:ext cx="4044950" cy="43053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Conditional GET </a:t>
            </a:r>
            <a:r>
              <a:rPr lang="en-US" altLang="en-US" sz="2400" dirty="0"/>
              <a:t>guarantees cache content is up-to-date while still saves traffic and response time whenever possible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Date in the cache’s request is the last time the server provided in its response header </a:t>
            </a:r>
            <a:r>
              <a:rPr lang="en-US" altLang="en-US" sz="2400" dirty="0">
                <a:solidFill>
                  <a:srgbClr val="C00000"/>
                </a:solidFill>
              </a:rPr>
              <a:t>Last-Modified</a:t>
            </a: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EF97947A-C8B6-0945-86DF-8EE1F68CC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6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Text Box 5">
            <a:extLst>
              <a:ext uri="{FF2B5EF4-FFF2-40B4-BE49-F238E27FC236}">
                <a16:creationId xmlns:a16="http://schemas.microsoft.com/office/drawing/2014/main" id="{0D8BEB1A-A68A-E542-8592-D504F644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29" y="1436688"/>
            <a:ext cx="1949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Cache/Client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79" name="Text Box 6">
            <a:extLst>
              <a:ext uri="{FF2B5EF4-FFF2-40B4-BE49-F238E27FC236}">
                <a16:creationId xmlns:a16="http://schemas.microsoft.com/office/drawing/2014/main" id="{902D1236-CDB3-924B-8973-24BD85F32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666" y="1408113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7EF32007-E410-984B-9D65-841A7510A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4" y="1998664"/>
            <a:ext cx="2681287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If-modified-since: </a:t>
            </a:r>
            <a:r>
              <a:rPr lang="en-US" altLang="en-US" sz="1600" b="1" dirty="0">
                <a:latin typeface="Courier New" panose="02070309020205020404" pitchFamily="49" charset="0"/>
              </a:rPr>
              <a:t>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882548FD-DC84-0447-8F1C-9D9D2A64E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9776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2" name="Group 30">
            <a:extLst>
              <a:ext uri="{FF2B5EF4-FFF2-40B4-BE49-F238E27FC236}">
                <a16:creationId xmlns:a16="http://schemas.microsoft.com/office/drawing/2014/main" id="{2570915D-A253-4242-B585-35058A733EC5}"/>
              </a:ext>
            </a:extLst>
          </p:cNvPr>
          <p:cNvGrpSpPr>
            <a:grpSpLocks/>
          </p:cNvGrpSpPr>
          <p:nvPr/>
        </p:nvGrpSpPr>
        <p:grpSpPr bwMode="auto">
          <a:xfrm>
            <a:off x="6088064" y="3098800"/>
            <a:ext cx="2643187" cy="865188"/>
            <a:chOff x="2698" y="2036"/>
            <a:chExt cx="1665" cy="545"/>
          </a:xfrm>
        </p:grpSpPr>
        <p:sp>
          <p:nvSpPr>
            <p:cNvPr id="54290" name="Rectangle 10">
              <a:extLst>
                <a:ext uri="{FF2B5EF4-FFF2-40B4-BE49-F238E27FC236}">
                  <a16:creationId xmlns:a16="http://schemas.microsoft.com/office/drawing/2014/main" id="{AC03B99A-2F5A-7A40-B228-115740EE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54291" name="Text Box 11">
              <a:extLst>
                <a:ext uri="{FF2B5EF4-FFF2-40B4-BE49-F238E27FC236}">
                  <a16:creationId xmlns:a16="http://schemas.microsoft.com/office/drawing/2014/main" id="{C2B2F38D-F73B-8C45-882C-355D09E70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304 Not Modified</a:t>
              </a:r>
              <a:endParaRPr lang="en-US" altLang="en-US" sz="20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54283" name="Text Box 28">
            <a:extLst>
              <a:ext uri="{FF2B5EF4-FFF2-40B4-BE49-F238E27FC236}">
                <a16:creationId xmlns:a16="http://schemas.microsoft.com/office/drawing/2014/main" id="{24644BBA-34F7-694A-B6F4-058F8BB1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816" y="2360614"/>
            <a:ext cx="11544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4" name="Line 31">
            <a:extLst>
              <a:ext uri="{FF2B5EF4-FFF2-40B4-BE49-F238E27FC236}">
                <a16:creationId xmlns:a16="http://schemas.microsoft.com/office/drawing/2014/main" id="{C552649C-AF2D-844C-8F03-2FA92A8D2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32">
            <a:extLst>
              <a:ext uri="{FF2B5EF4-FFF2-40B4-BE49-F238E27FC236}">
                <a16:creationId xmlns:a16="http://schemas.microsoft.com/office/drawing/2014/main" id="{35541D33-53B9-3340-B01A-AD6B4810E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34">
            <a:extLst>
              <a:ext uri="{FF2B5EF4-FFF2-40B4-BE49-F238E27FC236}">
                <a16:creationId xmlns:a16="http://schemas.microsoft.com/office/drawing/2014/main" id="{0F10F15B-CA81-4D4A-8086-AA30323E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4351339"/>
            <a:ext cx="2681288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If-modified-since: 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7" name="Line 35">
            <a:extLst>
              <a:ext uri="{FF2B5EF4-FFF2-40B4-BE49-F238E27FC236}">
                <a16:creationId xmlns:a16="http://schemas.microsoft.com/office/drawing/2014/main" id="{65DBB1D8-42AF-A446-8969-1919A8C360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6451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38">
            <a:extLst>
              <a:ext uri="{FF2B5EF4-FFF2-40B4-BE49-F238E27FC236}">
                <a16:creationId xmlns:a16="http://schemas.microsoft.com/office/drawing/2014/main" id="{61829718-663E-2A40-8E30-EDE11B8C4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5402263"/>
            <a:ext cx="2643188" cy="13542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Last-modified: &lt;date&gt;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DATA DATA DATA</a:t>
            </a:r>
          </a:p>
        </p:txBody>
      </p:sp>
      <p:sp>
        <p:nvSpPr>
          <p:cNvPr id="54289" name="Text Box 39">
            <a:extLst>
              <a:ext uri="{FF2B5EF4-FFF2-40B4-BE49-F238E27FC236}">
                <a16:creationId xmlns:a16="http://schemas.microsoft.com/office/drawing/2014/main" id="{CF347012-9A9E-F14D-BCBF-C6F557EA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491" y="4808539"/>
            <a:ext cx="11544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46DAD-6DAD-054C-8960-363A7424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Caching in the HTTP protocol</a:t>
            </a:r>
            <a:endParaRPr lang="en-US" dirty="0"/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4B3CA593-5C57-8541-BE81-32B0DA45AC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4940" y="3743787"/>
            <a:ext cx="771258" cy="186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CDB8E-B374-A741-954A-4B09E072B88C}"/>
              </a:ext>
            </a:extLst>
          </p:cNvPr>
          <p:cNvSpPr txBox="1"/>
          <p:nvPr/>
        </p:nvSpPr>
        <p:spPr>
          <a:xfrm>
            <a:off x="4760104" y="3155775"/>
            <a:ext cx="142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X-Cache: HIT</a:t>
            </a:r>
          </a:p>
        </p:txBody>
      </p:sp>
    </p:spTree>
    <p:extLst>
      <p:ext uri="{BB962C8B-B14F-4D97-AF65-F5344CB8AC3E}">
        <p14:creationId xmlns:p14="http://schemas.microsoft.com/office/powerpoint/2010/main" val="385500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54280" grpId="0" animBg="1"/>
      <p:bldP spid="54281" grpId="0" animBg="1"/>
      <p:bldP spid="54283" grpId="0"/>
      <p:bldP spid="54284" grpId="0" animBg="1"/>
      <p:bldP spid="54285" grpId="0" animBg="1"/>
      <p:bldP spid="54286" grpId="0" uiExpand="1" build="allAtOnce" animBg="1"/>
      <p:bldP spid="54287" grpId="0" animBg="1"/>
      <p:bldP spid="54288" grpId="0" animBg="1"/>
      <p:bldP spid="54289" grpId="0"/>
      <p:bldP spid="20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2712</Words>
  <Application>Microsoft Macintosh PowerPoint</Application>
  <PresentationFormat>Widescreen</PresentationFormat>
  <Paragraphs>525</Paragraphs>
  <Slides>39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ＭＳ Ｐゴシック</vt:lpstr>
      <vt:lpstr>Arial</vt:lpstr>
      <vt:lpstr>Arial Narrow</vt:lpstr>
      <vt:lpstr>Calibri</vt:lpstr>
      <vt:lpstr>Courier</vt:lpstr>
      <vt:lpstr>Courier New</vt:lpstr>
      <vt:lpstr>Helvetica</vt:lpstr>
      <vt:lpstr>Tahoma</vt:lpstr>
      <vt:lpstr>Times New Roman</vt:lpstr>
      <vt:lpstr>Wingdings</vt:lpstr>
      <vt:lpstr>ZapfDingbats</vt:lpstr>
      <vt:lpstr>Office Theme</vt:lpstr>
      <vt:lpstr>Clip</vt:lpstr>
      <vt:lpstr>The Web (part 3)</vt:lpstr>
      <vt:lpstr>Cookies: Keeping user memory</vt:lpstr>
      <vt:lpstr>How cookies work</vt:lpstr>
      <vt:lpstr>Cookies have many uses</vt:lpstr>
      <vt:lpstr>PSA: Cookies and Privacy</vt:lpstr>
      <vt:lpstr>Web Caching</vt:lpstr>
      <vt:lpstr>Web caches</vt:lpstr>
      <vt:lpstr>Web caching using a proxy server</vt:lpstr>
      <vt:lpstr>Caching in the HTTP protocol</vt:lpstr>
      <vt:lpstr>Content Distribution Networks (CDNs)</vt:lpstr>
      <vt:lpstr>Without CDN</vt:lpstr>
      <vt:lpstr>Where the CDN comes in</vt:lpstr>
      <vt:lpstr>With CDN</vt:lpstr>
      <vt:lpstr>Seeing a CDN in action</vt:lpstr>
      <vt:lpstr>Summary of HTTP</vt:lpstr>
      <vt:lpstr>Multimedia over the Internet</vt:lpstr>
      <vt:lpstr>Internet Multimedia</vt:lpstr>
      <vt:lpstr>Digital representation of audio and video</vt:lpstr>
      <vt:lpstr>Digital representation of audio</vt:lpstr>
      <vt:lpstr>Audio representation</vt:lpstr>
      <vt:lpstr>Audio representation</vt:lpstr>
      <vt:lpstr>Video representation</vt:lpstr>
      <vt:lpstr>Video representation</vt:lpstr>
      <vt:lpstr>Video codecs: terminology</vt:lpstr>
      <vt:lpstr>Bit-rates: terminology</vt:lpstr>
      <vt:lpstr>Networking multimedia: 3 types</vt:lpstr>
      <vt:lpstr>On-demand Video Streaming</vt:lpstr>
      <vt:lpstr>Streaming (stored) video</vt:lpstr>
      <vt:lpstr>Streaming stored video</vt:lpstr>
      <vt:lpstr>Streaming stored video: challenges</vt:lpstr>
      <vt:lpstr>Scenario 1: Constant bit-rate video</vt:lpstr>
      <vt:lpstr>Scenario 2: Small playout delay</vt:lpstr>
      <vt:lpstr>Client-side buffering, playout</vt:lpstr>
      <vt:lpstr>Client-side buffering, playout</vt:lpstr>
      <vt:lpstr>Client-side buffering, playout</vt:lpstr>
      <vt:lpstr>Client-side buffering, playout</vt:lpstr>
      <vt:lpstr>Adaptive bit–rate video</vt:lpstr>
      <vt:lpstr>Buffer-based bit-rate adaptation</vt:lpstr>
      <vt:lpstr>Buffer-based bit-rate adaptation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1343</cp:revision>
  <cp:lastPrinted>2021-01-24T11:57:08Z</cp:lastPrinted>
  <dcterms:created xsi:type="dcterms:W3CDTF">2019-01-23T03:40:12Z</dcterms:created>
  <dcterms:modified xsi:type="dcterms:W3CDTF">2024-09-27T15:59:15Z</dcterms:modified>
</cp:coreProperties>
</file>