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659" r:id="rId2"/>
    <p:sldId id="614" r:id="rId3"/>
    <p:sldId id="794" r:id="rId4"/>
    <p:sldId id="795" r:id="rId5"/>
    <p:sldId id="1262" r:id="rId6"/>
    <p:sldId id="796" r:id="rId7"/>
    <p:sldId id="1264" r:id="rId8"/>
    <p:sldId id="1268" r:id="rId9"/>
    <p:sldId id="1269" r:id="rId10"/>
    <p:sldId id="1265" r:id="rId11"/>
    <p:sldId id="1266" r:id="rId12"/>
    <p:sldId id="1267" r:id="rId13"/>
    <p:sldId id="1272" r:id="rId14"/>
    <p:sldId id="1274" r:id="rId15"/>
    <p:sldId id="1276" r:id="rId16"/>
    <p:sldId id="1277" r:id="rId17"/>
    <p:sldId id="1275" r:id="rId18"/>
    <p:sldId id="1279" r:id="rId19"/>
    <p:sldId id="1280" r:id="rId20"/>
    <p:sldId id="1278" r:id="rId21"/>
    <p:sldId id="1282" r:id="rId22"/>
    <p:sldId id="1281" r:id="rId23"/>
    <p:sldId id="1283" r:id="rId24"/>
    <p:sldId id="1284" r:id="rId25"/>
    <p:sldId id="800" r:id="rId26"/>
    <p:sldId id="1285" r:id="rId27"/>
    <p:sldId id="1287" r:id="rId28"/>
    <p:sldId id="1288" r:id="rId29"/>
    <p:sldId id="1289" r:id="rId30"/>
    <p:sldId id="1290" r:id="rId31"/>
    <p:sldId id="1291" r:id="rId32"/>
    <p:sldId id="1292" r:id="rId33"/>
    <p:sldId id="1293" r:id="rId34"/>
    <p:sldId id="1294" r:id="rId35"/>
    <p:sldId id="818" r:id="rId36"/>
    <p:sldId id="1295" r:id="rId37"/>
    <p:sldId id="1296" r:id="rId38"/>
    <p:sldId id="807" r:id="rId39"/>
    <p:sldId id="1297" r:id="rId40"/>
    <p:sldId id="1298" r:id="rId41"/>
    <p:sldId id="1299" r:id="rId42"/>
    <p:sldId id="1300" r:id="rId43"/>
    <p:sldId id="1301" r:id="rId44"/>
    <p:sldId id="1308" r:id="rId45"/>
    <p:sldId id="1310" r:id="rId46"/>
    <p:sldId id="1309" r:id="rId47"/>
    <p:sldId id="1311" r:id="rId48"/>
    <p:sldId id="1312" r:id="rId49"/>
    <p:sldId id="1307" r:id="rId50"/>
    <p:sldId id="1313" r:id="rId51"/>
    <p:sldId id="1302" r:id="rId52"/>
    <p:sldId id="1303" r:id="rId53"/>
    <p:sldId id="1304" r:id="rId54"/>
    <p:sldId id="1305" r:id="rId55"/>
    <p:sldId id="1306" r:id="rId56"/>
    <p:sldId id="1263" r:id="rId57"/>
    <p:sldId id="1314" r:id="rId58"/>
    <p:sldId id="126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3"/>
    <p:restoredTop sz="82925"/>
  </p:normalViewPr>
  <p:slideViewPr>
    <p:cSldViewPr snapToGrid="0" snapToObjects="1">
      <p:cViewPr>
        <p:scale>
          <a:sx n="90" d="100"/>
          <a:sy n="90" d="100"/>
        </p:scale>
        <p:origin x="68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31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34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2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27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 the analysis of pure ALOHA in Tanenbaum, the number of transmissions within any “frame-time” follows a Poisson distribution. This doesn’t exactly translate to a fixed probability of transmission by each node in a frame time (like we assume in slotted ALOHA), since that would lead to a binomial distribution on the number of transmissions per frame time. However, in the subsequent analysis in the slides, we assume that the probability that any node transmits within a frame time is 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F09D5-B346-194E-BAD1-FA5CF71589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8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8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39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79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Medium Access Control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23.1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D869-0838-9247-B6D2-11A5E73F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49E8-1C0B-7F49-B5E7-9B9CE829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C00000"/>
                </a:solidFill>
              </a:rPr>
              <a:t>Time-division multiple access (TDMA)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access the channel in </a:t>
            </a:r>
            <a:r>
              <a:rPr lang="en-US" dirty="0">
                <a:solidFill>
                  <a:srgbClr val="C00000"/>
                </a:solidFill>
              </a:rPr>
              <a:t>rounds 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Simplest scheme: each node gets fixed length </a:t>
            </a:r>
            <a:r>
              <a:rPr lang="en-US" dirty="0">
                <a:solidFill>
                  <a:srgbClr val="C00000"/>
                </a:solidFill>
              </a:rPr>
              <a:t>slot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length of the slot = packet transmission 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unused slots go idle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example: 6-node link, 1,3,4 have packets to send, slots 2,5,6 idle</a:t>
            </a:r>
            <a:endParaRPr lang="en-US" sz="3200" dirty="0"/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0B13CEE3-267A-B74D-A0A8-C0C843064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6392" y="6165920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A2E6454-6B91-9C4F-8161-8174529FE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42" y="5938907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AA789E1-2782-CA42-9B07-81CCC226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492" y="5938907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21D0772-1F99-F24C-83E3-91281A22A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154" y="5938907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99C035DC-B36D-0F4D-93B9-CC7FEC333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228" y="5826196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F5185231-6B89-484E-9DEB-704BBDBCA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5666" y="5829371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899B923C-35E1-154F-9464-0C924E85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654" y="590557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1" name="Text Box 24">
            <a:extLst>
              <a:ext uri="{FF2B5EF4-FFF2-40B4-BE49-F238E27FC236}">
                <a16:creationId xmlns:a16="http://schemas.microsoft.com/office/drawing/2014/main" id="{61D6018C-70F6-D446-A7BE-8786B99AB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804" y="5891282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455710FA-3E1C-7B45-98F3-88AA3AD32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941" y="589763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13" name="Rectangle 26">
            <a:extLst>
              <a:ext uri="{FF2B5EF4-FFF2-40B4-BE49-F238E27FC236}">
                <a16:creationId xmlns:a16="http://schemas.microsoft.com/office/drawing/2014/main" id="{430B7023-69CC-934D-91B9-48B4C6D8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142" y="5934146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9C590C7-7BE8-2949-879B-C7EA317F8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992" y="5934146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315ADCFE-6C01-4F46-91F7-5CE7FF8E5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654" y="5934146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F293DC4C-668D-DF49-887A-03342F585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7728" y="5821432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B3E12B49-0023-2A42-BC4B-A26506CB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154" y="590080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8" name="Text Box 31">
            <a:extLst>
              <a:ext uri="{FF2B5EF4-FFF2-40B4-BE49-F238E27FC236}">
                <a16:creationId xmlns:a16="http://schemas.microsoft.com/office/drawing/2014/main" id="{BD2B77DE-6F28-F44E-BCB9-737B58C7A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304" y="588652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id="{6A151BCB-6DE0-3446-B781-3324A8ED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441" y="589287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0" name="Line 34">
            <a:extLst>
              <a:ext uri="{FF2B5EF4-FFF2-40B4-BE49-F238E27FC236}">
                <a16:creationId xmlns:a16="http://schemas.microsoft.com/office/drawing/2014/main" id="{724188CA-A758-E543-98E7-0575932A7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124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8294C814-4BB4-B84A-B514-5437823AC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749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2CB0A305-AAD7-C446-8A40-F21F2E211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374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3" name="Line 37">
            <a:extLst>
              <a:ext uri="{FF2B5EF4-FFF2-40B4-BE49-F238E27FC236}">
                <a16:creationId xmlns:a16="http://schemas.microsoft.com/office/drawing/2014/main" id="{379A3F85-77CF-8F45-BA1B-E8CE81D59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999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4" name="Line 38">
            <a:extLst>
              <a:ext uri="{FF2B5EF4-FFF2-40B4-BE49-F238E27FC236}">
                <a16:creationId xmlns:a16="http://schemas.microsoft.com/office/drawing/2014/main" id="{ED3F6B1F-7403-8042-826C-48AB2CE93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1003" y="592620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5" name="Line 39">
            <a:extLst>
              <a:ext uri="{FF2B5EF4-FFF2-40B4-BE49-F238E27FC236}">
                <a16:creationId xmlns:a16="http://schemas.microsoft.com/office/drawing/2014/main" id="{7411BE0D-B7FC-A74E-8A6C-C630E74B9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874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6" name="Line 40">
            <a:extLst>
              <a:ext uri="{FF2B5EF4-FFF2-40B4-BE49-F238E27FC236}">
                <a16:creationId xmlns:a16="http://schemas.microsoft.com/office/drawing/2014/main" id="{DB56202E-7BC0-884C-8C81-E398EBD37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6478" y="592620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7" name="Line 41">
            <a:extLst>
              <a:ext uri="{FF2B5EF4-FFF2-40B4-BE49-F238E27FC236}">
                <a16:creationId xmlns:a16="http://schemas.microsoft.com/office/drawing/2014/main" id="{E49C9823-FDD6-5043-8DEC-194690B1F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216" y="592144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8" name="Line 42">
            <a:extLst>
              <a:ext uri="{FF2B5EF4-FFF2-40B4-BE49-F238E27FC236}">
                <a16:creationId xmlns:a16="http://schemas.microsoft.com/office/drawing/2014/main" id="{92F718B8-4278-9346-A095-2B067C9C5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749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9" name="Line 43">
            <a:extLst>
              <a:ext uri="{FF2B5EF4-FFF2-40B4-BE49-F238E27FC236}">
                <a16:creationId xmlns:a16="http://schemas.microsoft.com/office/drawing/2014/main" id="{2CFF1F93-415F-B740-8F55-876FC9098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5228" y="5835721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0" name="Line 44">
            <a:extLst>
              <a:ext uri="{FF2B5EF4-FFF2-40B4-BE49-F238E27FC236}">
                <a16:creationId xmlns:a16="http://schemas.microsoft.com/office/drawing/2014/main" id="{BF0F6B3E-CCFE-3D4A-92ED-4CD5147CD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9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1" name="Text Box 45">
            <a:extLst>
              <a:ext uri="{FF2B5EF4-FFF2-40B4-BE49-F238E27FC236}">
                <a16:creationId xmlns:a16="http://schemas.microsoft.com/office/drawing/2014/main" id="{5EA22953-C373-9A41-8D93-A24610398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803" y="5307083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</a:rPr>
              <a:t>round</a:t>
            </a:r>
          </a:p>
        </p:txBody>
      </p:sp>
      <p:sp>
        <p:nvSpPr>
          <p:cNvPr id="32" name="Line 46">
            <a:extLst>
              <a:ext uri="{FF2B5EF4-FFF2-40B4-BE49-F238E27FC236}">
                <a16:creationId xmlns:a16="http://schemas.microsoft.com/office/drawing/2014/main" id="{806222E6-45C3-C44C-AC41-6F03CF6EB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016" y="564363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3" name="Line 47">
            <a:extLst>
              <a:ext uri="{FF2B5EF4-FFF2-40B4-BE49-F238E27FC236}">
                <a16:creationId xmlns:a16="http://schemas.microsoft.com/office/drawing/2014/main" id="{CE68079F-A34A-F541-8C08-E599D817F2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1341" y="563887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4" name="Line 48">
            <a:extLst>
              <a:ext uri="{FF2B5EF4-FFF2-40B4-BE49-F238E27FC236}">
                <a16:creationId xmlns:a16="http://schemas.microsoft.com/office/drawing/2014/main" id="{CBABAAB9-199E-DC42-A906-54FDB78A6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0703" y="555155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5" name="Line 49">
            <a:extLst>
              <a:ext uri="{FF2B5EF4-FFF2-40B4-BE49-F238E27FC236}">
                <a16:creationId xmlns:a16="http://schemas.microsoft.com/office/drawing/2014/main" id="{BCC34100-9DC0-F543-B066-39F1E1B38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791" y="554203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6" name="Text Box 51">
            <a:extLst>
              <a:ext uri="{FF2B5EF4-FFF2-40B4-BE49-F238E27FC236}">
                <a16:creationId xmlns:a16="http://schemas.microsoft.com/office/drawing/2014/main" id="{E7D032AD-8628-6D42-8F54-8FC37B29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653" y="5280096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</a:rPr>
              <a:t>round</a:t>
            </a:r>
          </a:p>
        </p:txBody>
      </p:sp>
      <p:sp>
        <p:nvSpPr>
          <p:cNvPr id="37" name="Line 52">
            <a:extLst>
              <a:ext uri="{FF2B5EF4-FFF2-40B4-BE49-F238E27FC236}">
                <a16:creationId xmlns:a16="http://schemas.microsoft.com/office/drawing/2014/main" id="{5B32ED4C-0AAC-4A4D-82E0-CABB85CBF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9866" y="564998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8" name="Line 53">
            <a:extLst>
              <a:ext uri="{FF2B5EF4-FFF2-40B4-BE49-F238E27FC236}">
                <a16:creationId xmlns:a16="http://schemas.microsoft.com/office/drawing/2014/main" id="{272FAC40-1E79-DF42-AF4A-90414C2285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5191" y="564522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9" name="Line 55">
            <a:extLst>
              <a:ext uri="{FF2B5EF4-FFF2-40B4-BE49-F238E27FC236}">
                <a16:creationId xmlns:a16="http://schemas.microsoft.com/office/drawing/2014/main" id="{14BABB12-5761-7D46-85FF-41E5BE970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3641" y="55150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0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6" grpId="1" animBg="1"/>
      <p:bldP spid="17" grpId="0"/>
      <p:bldP spid="17" grpId="1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5" grpId="2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5" grpId="1" animBg="1"/>
      <p:bldP spid="36" grpId="0"/>
      <p:bldP spid="37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D869-0838-9247-B6D2-11A5E73F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49E8-1C0B-7F49-B5E7-9B9CE829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If channel is partitioned statically, users with higher demand cannot use idle slots. </a:t>
            </a:r>
            <a:r>
              <a:rPr lang="en-US" sz="3200" dirty="0">
                <a:solidFill>
                  <a:srgbClr val="C00000"/>
                </a:solidFill>
              </a:rPr>
              <a:t>Inefficient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 Nodes 1, 3, or 4 may have more data to send, yet cannot use the slots of nodes 2, 5, or 6.</a:t>
            </a: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0B13CEE3-267A-B74D-A0A8-C0C843064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6392" y="6165920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A2E6454-6B91-9C4F-8161-8174529FE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42" y="5938907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AA789E1-2782-CA42-9B07-81CCC226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492" y="5938907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21D0772-1F99-F24C-83E3-91281A22A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154" y="5938907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99C035DC-B36D-0F4D-93B9-CC7FEC333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228" y="5826196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F5185231-6B89-484E-9DEB-704BBDBCA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5666" y="5829371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899B923C-35E1-154F-9464-0C924E85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654" y="590557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1" name="Text Box 24">
            <a:extLst>
              <a:ext uri="{FF2B5EF4-FFF2-40B4-BE49-F238E27FC236}">
                <a16:creationId xmlns:a16="http://schemas.microsoft.com/office/drawing/2014/main" id="{61D6018C-70F6-D446-A7BE-8786B99AB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804" y="5891282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455710FA-3E1C-7B45-98F3-88AA3AD32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941" y="589763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13" name="Rectangle 26">
            <a:extLst>
              <a:ext uri="{FF2B5EF4-FFF2-40B4-BE49-F238E27FC236}">
                <a16:creationId xmlns:a16="http://schemas.microsoft.com/office/drawing/2014/main" id="{430B7023-69CC-934D-91B9-48B4C6D8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142" y="5934146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9C590C7-7BE8-2949-879B-C7EA317F8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992" y="5934146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315ADCFE-6C01-4F46-91F7-5CE7FF8E5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654" y="5934146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F293DC4C-668D-DF49-887A-03342F585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7728" y="5821432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B3E12B49-0023-2A42-BC4B-A26506CB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154" y="590080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18" name="Text Box 31">
            <a:extLst>
              <a:ext uri="{FF2B5EF4-FFF2-40B4-BE49-F238E27FC236}">
                <a16:creationId xmlns:a16="http://schemas.microsoft.com/office/drawing/2014/main" id="{BD2B77DE-6F28-F44E-BCB9-737B58C7A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304" y="588652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id="{6A151BCB-6DE0-3446-B781-3324A8ED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441" y="589287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0" name="Line 34">
            <a:extLst>
              <a:ext uri="{FF2B5EF4-FFF2-40B4-BE49-F238E27FC236}">
                <a16:creationId xmlns:a16="http://schemas.microsoft.com/office/drawing/2014/main" id="{724188CA-A758-E543-98E7-0575932A7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124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8294C814-4BB4-B84A-B514-5437823AC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749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2CB0A305-AAD7-C446-8A40-F21F2E211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374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3" name="Line 37">
            <a:extLst>
              <a:ext uri="{FF2B5EF4-FFF2-40B4-BE49-F238E27FC236}">
                <a16:creationId xmlns:a16="http://schemas.microsoft.com/office/drawing/2014/main" id="{379A3F85-77CF-8F45-BA1B-E8CE81D59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999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4" name="Line 38">
            <a:extLst>
              <a:ext uri="{FF2B5EF4-FFF2-40B4-BE49-F238E27FC236}">
                <a16:creationId xmlns:a16="http://schemas.microsoft.com/office/drawing/2014/main" id="{ED3F6B1F-7403-8042-826C-48AB2CE93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1003" y="592620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5" name="Line 39">
            <a:extLst>
              <a:ext uri="{FF2B5EF4-FFF2-40B4-BE49-F238E27FC236}">
                <a16:creationId xmlns:a16="http://schemas.microsoft.com/office/drawing/2014/main" id="{7411BE0D-B7FC-A74E-8A6C-C630E74B9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874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6" name="Line 40">
            <a:extLst>
              <a:ext uri="{FF2B5EF4-FFF2-40B4-BE49-F238E27FC236}">
                <a16:creationId xmlns:a16="http://schemas.microsoft.com/office/drawing/2014/main" id="{DB56202E-7BC0-884C-8C81-E398EBD37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6478" y="592620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7" name="Line 41">
            <a:extLst>
              <a:ext uri="{FF2B5EF4-FFF2-40B4-BE49-F238E27FC236}">
                <a16:creationId xmlns:a16="http://schemas.microsoft.com/office/drawing/2014/main" id="{E49C9823-FDD6-5043-8DEC-194690B1F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216" y="592144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8" name="Line 42">
            <a:extLst>
              <a:ext uri="{FF2B5EF4-FFF2-40B4-BE49-F238E27FC236}">
                <a16:creationId xmlns:a16="http://schemas.microsoft.com/office/drawing/2014/main" id="{92F718B8-4278-9346-A095-2B067C9C5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749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9" name="Line 43">
            <a:extLst>
              <a:ext uri="{FF2B5EF4-FFF2-40B4-BE49-F238E27FC236}">
                <a16:creationId xmlns:a16="http://schemas.microsoft.com/office/drawing/2014/main" id="{2CFF1F93-415F-B740-8F55-876FC9098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5228" y="5835721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0" name="Line 44">
            <a:extLst>
              <a:ext uri="{FF2B5EF4-FFF2-40B4-BE49-F238E27FC236}">
                <a16:creationId xmlns:a16="http://schemas.microsoft.com/office/drawing/2014/main" id="{BF0F6B3E-CCFE-3D4A-92ED-4CD5147CD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9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1" name="Text Box 45">
            <a:extLst>
              <a:ext uri="{FF2B5EF4-FFF2-40B4-BE49-F238E27FC236}">
                <a16:creationId xmlns:a16="http://schemas.microsoft.com/office/drawing/2014/main" id="{5EA22953-C373-9A41-8D93-A24610398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803" y="5307083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</a:rPr>
              <a:t>round</a:t>
            </a:r>
          </a:p>
        </p:txBody>
      </p:sp>
      <p:sp>
        <p:nvSpPr>
          <p:cNvPr id="32" name="Line 46">
            <a:extLst>
              <a:ext uri="{FF2B5EF4-FFF2-40B4-BE49-F238E27FC236}">
                <a16:creationId xmlns:a16="http://schemas.microsoft.com/office/drawing/2014/main" id="{806222E6-45C3-C44C-AC41-6F03CF6EB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016" y="564363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3" name="Line 47">
            <a:extLst>
              <a:ext uri="{FF2B5EF4-FFF2-40B4-BE49-F238E27FC236}">
                <a16:creationId xmlns:a16="http://schemas.microsoft.com/office/drawing/2014/main" id="{CE68079F-A34A-F541-8C08-E599D817F2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1341" y="563887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4" name="Line 48">
            <a:extLst>
              <a:ext uri="{FF2B5EF4-FFF2-40B4-BE49-F238E27FC236}">
                <a16:creationId xmlns:a16="http://schemas.microsoft.com/office/drawing/2014/main" id="{CBABAAB9-199E-DC42-A906-54FDB78A6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0703" y="555155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5" name="Line 49">
            <a:extLst>
              <a:ext uri="{FF2B5EF4-FFF2-40B4-BE49-F238E27FC236}">
                <a16:creationId xmlns:a16="http://schemas.microsoft.com/office/drawing/2014/main" id="{BCC34100-9DC0-F543-B066-39F1E1B38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791" y="554203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6" name="Text Box 51">
            <a:extLst>
              <a:ext uri="{FF2B5EF4-FFF2-40B4-BE49-F238E27FC236}">
                <a16:creationId xmlns:a16="http://schemas.microsoft.com/office/drawing/2014/main" id="{E7D032AD-8628-6D42-8F54-8FC37B29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653" y="5280096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</a:rPr>
              <a:t>round</a:t>
            </a:r>
          </a:p>
        </p:txBody>
      </p:sp>
      <p:sp>
        <p:nvSpPr>
          <p:cNvPr id="37" name="Line 52">
            <a:extLst>
              <a:ext uri="{FF2B5EF4-FFF2-40B4-BE49-F238E27FC236}">
                <a16:creationId xmlns:a16="http://schemas.microsoft.com/office/drawing/2014/main" id="{5B32ED4C-0AAC-4A4D-82E0-CABB85CBF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9866" y="564998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8" name="Line 53">
            <a:extLst>
              <a:ext uri="{FF2B5EF4-FFF2-40B4-BE49-F238E27FC236}">
                <a16:creationId xmlns:a16="http://schemas.microsoft.com/office/drawing/2014/main" id="{272FAC40-1E79-DF42-AF4A-90414C2285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5191" y="564522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39" name="Line 55">
            <a:extLst>
              <a:ext uri="{FF2B5EF4-FFF2-40B4-BE49-F238E27FC236}">
                <a16:creationId xmlns:a16="http://schemas.microsoft.com/office/drawing/2014/main" id="{14BABB12-5761-7D46-85FF-41E5BE970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3641" y="55150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EC93-AE70-824E-A94C-652F5667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7B54-B603-8A4C-82D4-288BB37DE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380"/>
            <a:ext cx="10515600" cy="43513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FDMA: frequency division multiple access </a:t>
            </a:r>
          </a:p>
          <a:p>
            <a:pPr>
              <a:defRPr/>
            </a:pPr>
            <a:r>
              <a:rPr lang="en-US" dirty="0"/>
              <a:t>Channel divided into </a:t>
            </a:r>
            <a:r>
              <a:rPr lang="en-US" dirty="0">
                <a:solidFill>
                  <a:srgbClr val="C00000"/>
                </a:solidFill>
              </a:rPr>
              <a:t>frequency bands</a:t>
            </a:r>
          </a:p>
          <a:p>
            <a:pPr>
              <a:defRPr/>
            </a:pPr>
            <a:r>
              <a:rPr lang="en-US" dirty="0"/>
              <a:t>Simple scheme: each node assigned a fixed frequency band</a:t>
            </a:r>
          </a:p>
          <a:p>
            <a:pPr>
              <a:defRPr/>
            </a:pPr>
            <a:r>
              <a:rPr lang="en-US" dirty="0"/>
              <a:t>Unused transmission time in frequency bands go idle</a:t>
            </a:r>
          </a:p>
          <a:p>
            <a:pPr>
              <a:defRPr/>
            </a:pPr>
            <a:r>
              <a:rPr lang="en-US" dirty="0"/>
              <a:t>Example: 6-node link, 1,3,4 have packets to send, frequency bands 2,5,6 idle </a:t>
            </a:r>
          </a:p>
          <a:p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04FA777-BD1B-6A47-B58A-8A169695B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509" y="4453456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5CADE33F-60C4-D84E-BDC1-CF030C98F1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0921" y="5558356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9EDEA57D-E65E-224C-88CA-FD754B79FE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6160" y="5950467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0498AFA3-C0B4-9344-B78E-BA09A4E2E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0922" y="6336231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CF29F5BE-0F0F-F049-BFAB-4606DD25DD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6160" y="5172592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5311E81-4CA6-A24F-A6F9-FCF7BA6A55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0922" y="478683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49432E3C-6A23-9B41-B85D-D3CCEFF5E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1646" y="4726505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FAD723D7-8E97-144E-AE5E-79E524969ED2}"/>
              </a:ext>
            </a:extLst>
          </p:cNvPr>
          <p:cNvSpPr>
            <a:spLocks/>
          </p:cNvSpPr>
          <p:nvPr/>
        </p:nvSpPr>
        <p:spPr bwMode="auto">
          <a:xfrm>
            <a:off x="7309285" y="4607442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34BF3486-19EE-674F-8D7D-9E9A94C3E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9271" y="512973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B3E8BDD2-8209-5746-8F1D-C68E7417D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9271" y="5528192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34269318-BA02-F044-81CE-56F3FA9C8A9D}"/>
              </a:ext>
            </a:extLst>
          </p:cNvPr>
          <p:cNvSpPr>
            <a:spLocks/>
          </p:cNvSpPr>
          <p:nvPr/>
        </p:nvSpPr>
        <p:spPr bwMode="auto">
          <a:xfrm>
            <a:off x="7356910" y="540913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9" name="Group 17">
            <a:extLst>
              <a:ext uri="{FF2B5EF4-FFF2-40B4-BE49-F238E27FC236}">
                <a16:creationId xmlns:a16="http://schemas.microsoft.com/office/drawing/2014/main" id="{7F77D00C-2A1A-6F45-9D7E-E552830BE698}"/>
              </a:ext>
            </a:extLst>
          </p:cNvPr>
          <p:cNvGrpSpPr>
            <a:grpSpLocks/>
          </p:cNvGrpSpPr>
          <p:nvPr/>
        </p:nvGrpSpPr>
        <p:grpSpPr bwMode="auto">
          <a:xfrm>
            <a:off x="7226734" y="5813943"/>
            <a:ext cx="2228850" cy="119063"/>
            <a:chOff x="1884" y="2826"/>
            <a:chExt cx="1404" cy="75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7D787C98-BA55-7247-A582-68E77B79A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4AD30D-211F-0742-8378-63A7AE78B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" name="Line 20">
            <a:extLst>
              <a:ext uri="{FF2B5EF4-FFF2-40B4-BE49-F238E27FC236}">
                <a16:creationId xmlns:a16="http://schemas.microsoft.com/office/drawing/2014/main" id="{A5AAC21D-FB56-D541-B1F0-F8FE55A5B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6896" y="6339405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A0A471C8-BD17-B646-B1EC-41B565D3BC1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238390" y="5333724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frequency bands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E5E1531E-A381-954C-B9A5-DFBF4D07AFB7}"/>
              </a:ext>
            </a:extLst>
          </p:cNvPr>
          <p:cNvSpPr txBox="1">
            <a:spLocks noChangeArrowheads="1"/>
          </p:cNvSpPr>
          <p:nvPr/>
        </p:nvSpPr>
        <p:spPr bwMode="auto">
          <a:xfrm rot="67766">
            <a:off x="8014929" y="6391270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time</a:t>
            </a:r>
          </a:p>
        </p:txBody>
      </p:sp>
      <p:sp>
        <p:nvSpPr>
          <p:cNvPr id="25" name="Freeform 54">
            <a:extLst>
              <a:ext uri="{FF2B5EF4-FFF2-40B4-BE49-F238E27FC236}">
                <a16:creationId xmlns:a16="http://schemas.microsoft.com/office/drawing/2014/main" id="{E2C69079-439F-B44F-A950-FD36826E8894}"/>
              </a:ext>
            </a:extLst>
          </p:cNvPr>
          <p:cNvSpPr>
            <a:spLocks/>
          </p:cNvSpPr>
          <p:nvPr/>
        </p:nvSpPr>
        <p:spPr bwMode="auto">
          <a:xfrm>
            <a:off x="4433114" y="4664940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6" name="Group 56">
            <a:extLst>
              <a:ext uri="{FF2B5EF4-FFF2-40B4-BE49-F238E27FC236}">
                <a16:creationId xmlns:a16="http://schemas.microsoft.com/office/drawing/2014/main" id="{E880803C-CF55-7949-AF1E-52C313BC1CB5}"/>
              </a:ext>
            </a:extLst>
          </p:cNvPr>
          <p:cNvGrpSpPr>
            <a:grpSpLocks/>
          </p:cNvGrpSpPr>
          <p:nvPr/>
        </p:nvGrpSpPr>
        <p:grpSpPr bwMode="auto">
          <a:xfrm>
            <a:off x="2694802" y="5303115"/>
            <a:ext cx="1666875" cy="314325"/>
            <a:chOff x="1614" y="1494"/>
            <a:chExt cx="1050" cy="198"/>
          </a:xfrm>
        </p:grpSpPr>
        <p:sp>
          <p:nvSpPr>
            <p:cNvPr id="27" name="Rectangle 57">
              <a:extLst>
                <a:ext uri="{FF2B5EF4-FFF2-40B4-BE49-F238E27FC236}">
                  <a16:creationId xmlns:a16="http://schemas.microsoft.com/office/drawing/2014/main" id="{84EEC70A-F6A4-0440-B26F-C80CBB045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69ADD85B-5583-3A49-9D61-250B395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Oval 59">
              <a:extLst>
                <a:ext uri="{FF2B5EF4-FFF2-40B4-BE49-F238E27FC236}">
                  <a16:creationId xmlns:a16="http://schemas.microsoft.com/office/drawing/2014/main" id="{13C40618-A62B-FB49-BF6F-262E4EDC9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Line 60">
              <a:extLst>
                <a:ext uri="{FF2B5EF4-FFF2-40B4-BE49-F238E27FC236}">
                  <a16:creationId xmlns:a16="http://schemas.microsoft.com/office/drawing/2014/main" id="{637EEF8F-2898-1948-9242-92A4003A3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1" name="Text Box 69">
            <a:extLst>
              <a:ext uri="{FF2B5EF4-FFF2-40B4-BE49-F238E27FC236}">
                <a16:creationId xmlns:a16="http://schemas.microsoft.com/office/drawing/2014/main" id="{74258930-B6CE-8745-B32F-C9A3EAC13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026" y="6015902"/>
            <a:ext cx="1441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FDMA cable</a:t>
            </a:r>
          </a:p>
        </p:txBody>
      </p:sp>
      <p:sp>
        <p:nvSpPr>
          <p:cNvPr id="32" name="Freeform 65">
            <a:extLst>
              <a:ext uri="{FF2B5EF4-FFF2-40B4-BE49-F238E27FC236}">
                <a16:creationId xmlns:a16="http://schemas.microsoft.com/office/drawing/2014/main" id="{DD8F5531-B834-7C41-B355-F68163CE8A85}"/>
              </a:ext>
            </a:extLst>
          </p:cNvPr>
          <p:cNvSpPr>
            <a:spLocks/>
          </p:cNvSpPr>
          <p:nvPr/>
        </p:nvSpPr>
        <p:spPr bwMode="auto">
          <a:xfrm>
            <a:off x="9630210" y="5331720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" name="Freeform 66">
            <a:extLst>
              <a:ext uri="{FF2B5EF4-FFF2-40B4-BE49-F238E27FC236}">
                <a16:creationId xmlns:a16="http://schemas.microsoft.com/office/drawing/2014/main" id="{CC0E81B2-7F64-B846-86BD-244A53A4B53E}"/>
              </a:ext>
            </a:extLst>
          </p:cNvPr>
          <p:cNvSpPr>
            <a:spLocks/>
          </p:cNvSpPr>
          <p:nvPr/>
        </p:nvSpPr>
        <p:spPr bwMode="auto">
          <a:xfrm>
            <a:off x="9612064" y="4615077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Freeform 68">
            <a:extLst>
              <a:ext uri="{FF2B5EF4-FFF2-40B4-BE49-F238E27FC236}">
                <a16:creationId xmlns:a16="http://schemas.microsoft.com/office/drawing/2014/main" id="{D29D0F03-24F5-544B-832F-FD2257F6AB55}"/>
              </a:ext>
            </a:extLst>
          </p:cNvPr>
          <p:cNvSpPr>
            <a:spLocks/>
          </p:cNvSpPr>
          <p:nvPr/>
        </p:nvSpPr>
        <p:spPr bwMode="auto">
          <a:xfrm>
            <a:off x="9636363" y="5764730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29D16D5-FFB6-1641-A6C6-640829C3E803}"/>
              </a:ext>
            </a:extLst>
          </p:cNvPr>
          <p:cNvGrpSpPr/>
          <p:nvPr/>
        </p:nvGrpSpPr>
        <p:grpSpPr>
          <a:xfrm>
            <a:off x="8765670" y="1746480"/>
            <a:ext cx="2745149" cy="1089438"/>
            <a:chOff x="8765670" y="1746480"/>
            <a:chExt cx="2745149" cy="108943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29303F4-19EA-9E42-AAAA-8247FD12D8A9}"/>
                </a:ext>
              </a:extLst>
            </p:cNvPr>
            <p:cNvGrpSpPr/>
            <p:nvPr/>
          </p:nvGrpSpPr>
          <p:grpSpPr>
            <a:xfrm>
              <a:off x="10521806" y="1815380"/>
              <a:ext cx="989013" cy="965492"/>
              <a:chOff x="9621261" y="1690688"/>
              <a:chExt cx="989013" cy="965492"/>
            </a:xfrm>
          </p:grpSpPr>
          <p:sp>
            <p:nvSpPr>
              <p:cNvPr id="5" name="Freeform 65">
                <a:extLst>
                  <a:ext uri="{FF2B5EF4-FFF2-40B4-BE49-F238E27FC236}">
                    <a16:creationId xmlns:a16="http://schemas.microsoft.com/office/drawing/2014/main" id="{4275A37B-8874-E046-85E1-AB3126FA3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1261" y="2077463"/>
                <a:ext cx="892175" cy="173037"/>
              </a:xfrm>
              <a:custGeom>
                <a:avLst/>
                <a:gdLst>
                  <a:gd name="T0" fmla="*/ 2147483647 w 562"/>
                  <a:gd name="T1" fmla="*/ 2147483647 h 266"/>
                  <a:gd name="T2" fmla="*/ 2147483647 w 562"/>
                  <a:gd name="T3" fmla="*/ 2147483647 h 266"/>
                  <a:gd name="T4" fmla="*/ 2147483647 w 562"/>
                  <a:gd name="T5" fmla="*/ 2147483647 h 266"/>
                  <a:gd name="T6" fmla="*/ 2147483647 w 562"/>
                  <a:gd name="T7" fmla="*/ 0 h 266"/>
                  <a:gd name="T8" fmla="*/ 2147483647 w 562"/>
                  <a:gd name="T9" fmla="*/ 2147483647 h 266"/>
                  <a:gd name="T10" fmla="*/ 2147483647 w 562"/>
                  <a:gd name="T11" fmla="*/ 2147483647 h 266"/>
                  <a:gd name="T12" fmla="*/ 2147483647 w 562"/>
                  <a:gd name="T13" fmla="*/ 2147483647 h 266"/>
                  <a:gd name="T14" fmla="*/ 2147483647 w 562"/>
                  <a:gd name="T15" fmla="*/ 2147483647 h 266"/>
                  <a:gd name="T16" fmla="*/ 2147483647 w 562"/>
                  <a:gd name="T17" fmla="*/ 2147483647 h 266"/>
                  <a:gd name="T18" fmla="*/ 2147483647 w 562"/>
                  <a:gd name="T19" fmla="*/ 2147483647 h 266"/>
                  <a:gd name="T20" fmla="*/ 2147483647 w 562"/>
                  <a:gd name="T21" fmla="*/ 2147483647 h 2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62" h="266">
                    <a:moveTo>
                      <a:pt x="4" y="264"/>
                    </a:moveTo>
                    <a:cubicBezTo>
                      <a:pt x="4" y="212"/>
                      <a:pt x="0" y="4"/>
                      <a:pt x="52" y="6"/>
                    </a:cubicBezTo>
                    <a:cubicBezTo>
                      <a:pt x="106" y="4"/>
                      <a:pt x="58" y="266"/>
                      <a:pt x="108" y="266"/>
                    </a:cubicBezTo>
                    <a:cubicBezTo>
                      <a:pt x="158" y="266"/>
                      <a:pt x="126" y="0"/>
                      <a:pt x="174" y="0"/>
                    </a:cubicBezTo>
                    <a:cubicBezTo>
                      <a:pt x="222" y="0"/>
                      <a:pt x="184" y="266"/>
                      <a:pt x="228" y="264"/>
                    </a:cubicBezTo>
                    <a:cubicBezTo>
                      <a:pt x="272" y="262"/>
                      <a:pt x="244" y="8"/>
                      <a:pt x="288" y="8"/>
                    </a:cubicBezTo>
                    <a:cubicBezTo>
                      <a:pt x="332" y="8"/>
                      <a:pt x="304" y="266"/>
                      <a:pt x="354" y="266"/>
                    </a:cubicBezTo>
                    <a:cubicBezTo>
                      <a:pt x="404" y="266"/>
                      <a:pt x="336" y="8"/>
                      <a:pt x="402" y="8"/>
                    </a:cubicBezTo>
                    <a:cubicBezTo>
                      <a:pt x="468" y="8"/>
                      <a:pt x="416" y="266"/>
                      <a:pt x="464" y="264"/>
                    </a:cubicBezTo>
                    <a:cubicBezTo>
                      <a:pt x="512" y="262"/>
                      <a:pt x="450" y="4"/>
                      <a:pt x="506" y="6"/>
                    </a:cubicBezTo>
                    <a:cubicBezTo>
                      <a:pt x="562" y="8"/>
                      <a:pt x="546" y="192"/>
                      <a:pt x="556" y="26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" name="Freeform 66">
                <a:extLst>
                  <a:ext uri="{FF2B5EF4-FFF2-40B4-BE49-F238E27FC236}">
                    <a16:creationId xmlns:a16="http://schemas.microsoft.com/office/drawing/2014/main" id="{8912A58E-4994-A244-B306-E7C2BC7BB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1261" y="1690688"/>
                <a:ext cx="427037" cy="219075"/>
              </a:xfrm>
              <a:custGeom>
                <a:avLst/>
                <a:gdLst>
                  <a:gd name="T0" fmla="*/ 2147483647 w 562"/>
                  <a:gd name="T1" fmla="*/ 2147483647 h 266"/>
                  <a:gd name="T2" fmla="*/ 2147483647 w 562"/>
                  <a:gd name="T3" fmla="*/ 2147483647 h 266"/>
                  <a:gd name="T4" fmla="*/ 2147483647 w 562"/>
                  <a:gd name="T5" fmla="*/ 2147483647 h 266"/>
                  <a:gd name="T6" fmla="*/ 2147483647 w 562"/>
                  <a:gd name="T7" fmla="*/ 0 h 266"/>
                  <a:gd name="T8" fmla="*/ 2147483647 w 562"/>
                  <a:gd name="T9" fmla="*/ 2147483647 h 266"/>
                  <a:gd name="T10" fmla="*/ 2147483647 w 562"/>
                  <a:gd name="T11" fmla="*/ 2147483647 h 266"/>
                  <a:gd name="T12" fmla="*/ 2147483647 w 562"/>
                  <a:gd name="T13" fmla="*/ 2147483647 h 266"/>
                  <a:gd name="T14" fmla="*/ 2147483647 w 562"/>
                  <a:gd name="T15" fmla="*/ 2147483647 h 266"/>
                  <a:gd name="T16" fmla="*/ 2147483647 w 562"/>
                  <a:gd name="T17" fmla="*/ 2147483647 h 266"/>
                  <a:gd name="T18" fmla="*/ 2147483647 w 562"/>
                  <a:gd name="T19" fmla="*/ 2147483647 h 266"/>
                  <a:gd name="T20" fmla="*/ 2147483647 w 562"/>
                  <a:gd name="T21" fmla="*/ 2147483647 h 2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62" h="266">
                    <a:moveTo>
                      <a:pt x="4" y="264"/>
                    </a:moveTo>
                    <a:cubicBezTo>
                      <a:pt x="4" y="212"/>
                      <a:pt x="0" y="4"/>
                      <a:pt x="52" y="6"/>
                    </a:cubicBezTo>
                    <a:cubicBezTo>
                      <a:pt x="106" y="4"/>
                      <a:pt x="58" y="266"/>
                      <a:pt x="108" y="266"/>
                    </a:cubicBezTo>
                    <a:cubicBezTo>
                      <a:pt x="158" y="266"/>
                      <a:pt x="126" y="0"/>
                      <a:pt x="174" y="0"/>
                    </a:cubicBezTo>
                    <a:cubicBezTo>
                      <a:pt x="222" y="0"/>
                      <a:pt x="184" y="266"/>
                      <a:pt x="228" y="264"/>
                    </a:cubicBezTo>
                    <a:cubicBezTo>
                      <a:pt x="272" y="262"/>
                      <a:pt x="244" y="8"/>
                      <a:pt x="288" y="8"/>
                    </a:cubicBezTo>
                    <a:cubicBezTo>
                      <a:pt x="332" y="8"/>
                      <a:pt x="304" y="266"/>
                      <a:pt x="354" y="266"/>
                    </a:cubicBezTo>
                    <a:cubicBezTo>
                      <a:pt x="404" y="266"/>
                      <a:pt x="336" y="8"/>
                      <a:pt x="402" y="8"/>
                    </a:cubicBezTo>
                    <a:cubicBezTo>
                      <a:pt x="468" y="8"/>
                      <a:pt x="416" y="266"/>
                      <a:pt x="464" y="264"/>
                    </a:cubicBezTo>
                    <a:cubicBezTo>
                      <a:pt x="512" y="262"/>
                      <a:pt x="450" y="4"/>
                      <a:pt x="506" y="6"/>
                    </a:cubicBezTo>
                    <a:cubicBezTo>
                      <a:pt x="562" y="8"/>
                      <a:pt x="546" y="192"/>
                      <a:pt x="556" y="26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" name="Freeform 68">
                <a:extLst>
                  <a:ext uri="{FF2B5EF4-FFF2-40B4-BE49-F238E27FC236}">
                    <a16:creationId xmlns:a16="http://schemas.microsoft.com/office/drawing/2014/main" id="{A5B9EEC5-109B-1647-A2CB-A27B9C03B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1261" y="2470443"/>
                <a:ext cx="989013" cy="185737"/>
              </a:xfrm>
              <a:custGeom>
                <a:avLst/>
                <a:gdLst>
                  <a:gd name="T0" fmla="*/ 2147483647 w 623"/>
                  <a:gd name="T1" fmla="*/ 2147483647 h 117"/>
                  <a:gd name="T2" fmla="*/ 2147483647 w 623"/>
                  <a:gd name="T3" fmla="*/ 2147483647 h 117"/>
                  <a:gd name="T4" fmla="*/ 2147483647 w 623"/>
                  <a:gd name="T5" fmla="*/ 2147483647 h 117"/>
                  <a:gd name="T6" fmla="*/ 2147483647 w 623"/>
                  <a:gd name="T7" fmla="*/ 0 h 117"/>
                  <a:gd name="T8" fmla="*/ 2147483647 w 623"/>
                  <a:gd name="T9" fmla="*/ 2147483647 h 117"/>
                  <a:gd name="T10" fmla="*/ 2147483647 w 623"/>
                  <a:gd name="T11" fmla="*/ 2147483647 h 1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3" h="117">
                    <a:moveTo>
                      <a:pt x="20" y="113"/>
                    </a:moveTo>
                    <a:cubicBezTo>
                      <a:pt x="44" y="68"/>
                      <a:pt x="0" y="1"/>
                      <a:pt x="114" y="2"/>
                    </a:cubicBezTo>
                    <a:cubicBezTo>
                      <a:pt x="233" y="1"/>
                      <a:pt x="144" y="114"/>
                      <a:pt x="256" y="114"/>
                    </a:cubicBezTo>
                    <a:cubicBezTo>
                      <a:pt x="368" y="114"/>
                      <a:pt x="288" y="0"/>
                      <a:pt x="394" y="0"/>
                    </a:cubicBezTo>
                    <a:cubicBezTo>
                      <a:pt x="500" y="0"/>
                      <a:pt x="421" y="117"/>
                      <a:pt x="522" y="116"/>
                    </a:cubicBezTo>
                    <a:cubicBezTo>
                      <a:pt x="623" y="115"/>
                      <a:pt x="570" y="64"/>
                      <a:pt x="616" y="1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65C949-2754-9A41-88FB-0B7B49A6E0F0}"/>
                </a:ext>
              </a:extLst>
            </p:cNvPr>
            <p:cNvSpPr txBox="1"/>
            <p:nvPr/>
          </p:nvSpPr>
          <p:spPr>
            <a:xfrm>
              <a:off x="8765670" y="1746480"/>
              <a:ext cx="193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High frequency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44EA2A5-EEB4-EF49-9DFD-AB0B0AAD81A1}"/>
                </a:ext>
              </a:extLst>
            </p:cNvPr>
            <p:cNvSpPr txBox="1"/>
            <p:nvPr/>
          </p:nvSpPr>
          <p:spPr>
            <a:xfrm>
              <a:off x="8765670" y="2466586"/>
              <a:ext cx="193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Low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04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/>
      <p:bldP spid="24" grpId="0"/>
      <p:bldP spid="25" grpId="0" animBg="1"/>
      <p:bldP spid="31" grpId="0"/>
      <p:bldP spid="32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32A1-2281-C44B-9F53-B3BF1E71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</a:t>
            </a:r>
            <a:r>
              <a:rPr lang="en-US" dirty="0">
                <a:solidFill>
                  <a:srgbClr val="C00000"/>
                </a:solidFill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63B9-6F6F-EE4D-A1AA-249D170F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841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Code Division Multiple Access (CDMA)</a:t>
            </a:r>
          </a:p>
          <a:p>
            <a:r>
              <a:rPr lang="en-US" dirty="0"/>
              <a:t>A unique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 is assigned to each pair of nodes</a:t>
            </a:r>
          </a:p>
          <a:p>
            <a:pPr lvl="1"/>
            <a:r>
              <a:rPr lang="en-US" dirty="0"/>
              <a:t>Also called chipping sequence</a:t>
            </a:r>
          </a:p>
          <a:p>
            <a:r>
              <a:rPr lang="en-US" dirty="0"/>
              <a:t>Users can </a:t>
            </a:r>
            <a:r>
              <a:rPr lang="en-US" dirty="0">
                <a:solidFill>
                  <a:srgbClr val="C00000"/>
                </a:solidFill>
              </a:rPr>
              <a:t>share frequency bands</a:t>
            </a:r>
            <a:r>
              <a:rPr lang="en-US" dirty="0"/>
              <a:t> and can </a:t>
            </a:r>
            <a:r>
              <a:rPr lang="en-US" dirty="0">
                <a:solidFill>
                  <a:srgbClr val="C00000"/>
                </a:solidFill>
              </a:rPr>
              <a:t>transmit at the same time</a:t>
            </a:r>
          </a:p>
          <a:p>
            <a:r>
              <a:rPr lang="en-US" dirty="0"/>
              <a:t>Encoded signal = data signal * chipping sequence</a:t>
            </a:r>
          </a:p>
          <a:p>
            <a:r>
              <a:rPr lang="en-US" dirty="0"/>
              <a:t>Decoded signal = received signal X chipping sequence</a:t>
            </a:r>
          </a:p>
          <a:p>
            <a:pPr lvl="1"/>
            <a:r>
              <a:rPr lang="en-US" dirty="0"/>
              <a:t>Here “X” denotes the inner product of two vectors</a:t>
            </a:r>
          </a:p>
          <a:p>
            <a:pPr lvl="1"/>
            <a:r>
              <a:rPr lang="en-US" dirty="0"/>
              <a:t>Example: [1, 2, 3] X [4, 5, 6] = [1*4, 2*5, 3*6]/3 = [4/3, 10/3, 18/3]</a:t>
            </a:r>
          </a:p>
        </p:txBody>
      </p:sp>
    </p:spTree>
    <p:extLst>
      <p:ext uri="{BB962C8B-B14F-4D97-AF65-F5344CB8AC3E}">
        <p14:creationId xmlns:p14="http://schemas.microsoft.com/office/powerpoint/2010/main" val="326825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>
            <a:extLst>
              <a:ext uri="{FF2B5EF4-FFF2-40B4-BE49-F238E27FC236}">
                <a16:creationId xmlns:a16="http://schemas.microsoft.com/office/drawing/2014/main" id="{A0A4DB73-5731-214E-8913-572B9B403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6359" y="219392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9C12C04F-359A-0245-ADE1-050ED8DBB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3634" y="2170112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F6C8F07-2B83-8B4E-AD95-EFBCC642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098" y="3602037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1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45B2C654-2D5A-EE40-A8A5-D5D28FC2C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273" y="3606799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0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8A58757-8F08-A748-ACC2-77E34139C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036" y="2103437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5BB48318-66A3-A74A-A4A9-B430A8D1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036" y="2574924"/>
            <a:ext cx="1076325" cy="2143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AEA9782E-D6F7-884C-B8ED-E18D90EB0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561" y="2536824"/>
            <a:ext cx="635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Helvetica" pitchFamily="2" charset="0"/>
                <a:cs typeface="Arial" charset="0"/>
              </a:rPr>
              <a:t>d</a:t>
            </a:r>
            <a:r>
              <a:rPr lang="en-US" sz="1200" baseline="-25000" dirty="0">
                <a:latin typeface="Helvetica" pitchFamily="2" charset="0"/>
                <a:cs typeface="Arial" charset="0"/>
              </a:rPr>
              <a:t>1</a:t>
            </a:r>
            <a:r>
              <a:rPr lang="en-US" sz="1200" dirty="0">
                <a:latin typeface="Helvetica" pitchFamily="2" charset="0"/>
                <a:cs typeface="Arial" charset="0"/>
              </a:rPr>
              <a:t> = -1</a:t>
            </a:r>
          </a:p>
        </p:txBody>
      </p:sp>
      <p:grpSp>
        <p:nvGrpSpPr>
          <p:cNvPr id="12" name="Group 44">
            <a:extLst>
              <a:ext uri="{FF2B5EF4-FFF2-40B4-BE49-F238E27FC236}">
                <a16:creationId xmlns:a16="http://schemas.microsoft.com/office/drawing/2014/main" id="{042480A7-DA97-2B49-9330-D192AEF921B0}"/>
              </a:ext>
            </a:extLst>
          </p:cNvPr>
          <p:cNvGrpSpPr>
            <a:grpSpLocks/>
          </p:cNvGrpSpPr>
          <p:nvPr/>
        </p:nvGrpSpPr>
        <p:grpSpPr bwMode="auto">
          <a:xfrm>
            <a:off x="3331298" y="3076574"/>
            <a:ext cx="1254125" cy="487362"/>
            <a:chOff x="1313" y="1534"/>
            <a:chExt cx="790" cy="307"/>
          </a:xfrm>
        </p:grpSpPr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E25731A7-FE6D-C045-B870-29AA32928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14" name="Group 22">
              <a:extLst>
                <a:ext uri="{FF2B5EF4-FFF2-40B4-BE49-F238E27FC236}">
                  <a16:creationId xmlns:a16="http://schemas.microsoft.com/office/drawing/2014/main" id="{F755AA03-1781-7D4F-870A-9765143A0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DE36F59A-8B94-8F49-A0E8-1F458AD41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" name="Line 20">
                <a:extLst>
                  <a:ext uri="{FF2B5EF4-FFF2-40B4-BE49-F238E27FC236}">
                    <a16:creationId xmlns:a16="http://schemas.microsoft.com/office/drawing/2014/main" id="{19FC97F0-A4C4-1E49-8C38-D04E64DFF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" name="Line 21">
                <a:extLst>
                  <a:ext uri="{FF2B5EF4-FFF2-40B4-BE49-F238E27FC236}">
                    <a16:creationId xmlns:a16="http://schemas.microsoft.com/office/drawing/2014/main" id="{734A44F3-D825-FA4D-8C59-D15B0E379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D14E9DFB-3AF3-A243-BE0B-7C18EDCF9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33" name="Rectangle 24">
                <a:extLst>
                  <a:ext uri="{FF2B5EF4-FFF2-40B4-BE49-F238E27FC236}">
                    <a16:creationId xmlns:a16="http://schemas.microsoft.com/office/drawing/2014/main" id="{6388A0F4-FCE8-AF46-A51D-B034E5EBF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" name="Line 25">
                <a:extLst>
                  <a:ext uri="{FF2B5EF4-FFF2-40B4-BE49-F238E27FC236}">
                    <a16:creationId xmlns:a16="http://schemas.microsoft.com/office/drawing/2014/main" id="{50B2E51D-5C4D-8B4D-B214-ABDE3E06D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" name="Line 26">
                <a:extLst>
                  <a:ext uri="{FF2B5EF4-FFF2-40B4-BE49-F238E27FC236}">
                    <a16:creationId xmlns:a16="http://schemas.microsoft.com/office/drawing/2014/main" id="{88150067-7AF1-B644-AE13-8875CE739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B4E440B-F7E5-1A46-84CA-DCABAF20F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BB5C1DA-F9F8-C74B-B659-9A62BA383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562279CB-9306-D648-9A17-08523020C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6CBC0018-2351-7E4E-9873-EDB53E6DF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B0DF7641-57EA-7141-BC96-C1B55DC6B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21" name="Group 34">
              <a:extLst>
                <a:ext uri="{FF2B5EF4-FFF2-40B4-BE49-F238E27FC236}">
                  <a16:creationId xmlns:a16="http://schemas.microsoft.com/office/drawing/2014/main" id="{A464C2B0-24E3-0345-9E3E-EACE747FA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31" name="Text Box 32">
                <a:extLst>
                  <a:ext uri="{FF2B5EF4-FFF2-40B4-BE49-F238E27FC236}">
                    <a16:creationId xmlns:a16="http://schemas.microsoft.com/office/drawing/2014/main" id="{49DE0CF3-37FE-6B48-97E6-1D2E6A5C9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2" name="Text Box 33">
                <a:extLst>
                  <a:ext uri="{FF2B5EF4-FFF2-40B4-BE49-F238E27FC236}">
                    <a16:creationId xmlns:a16="http://schemas.microsoft.com/office/drawing/2014/main" id="{BFAC1EA6-0DE3-194C-A691-D22BD51F23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22" name="Group 35">
              <a:extLst>
                <a:ext uri="{FF2B5EF4-FFF2-40B4-BE49-F238E27FC236}">
                  <a16:creationId xmlns:a16="http://schemas.microsoft.com/office/drawing/2014/main" id="{A1B22815-7B95-9146-AF74-F8EBC4672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29" name="Text Box 36">
                <a:extLst>
                  <a:ext uri="{FF2B5EF4-FFF2-40B4-BE49-F238E27FC236}">
                    <a16:creationId xmlns:a16="http://schemas.microsoft.com/office/drawing/2014/main" id="{CA3F621F-1C6D-0E4F-A9A2-9346DE7A7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30" name="Text Box 37">
                <a:extLst>
                  <a:ext uri="{FF2B5EF4-FFF2-40B4-BE49-F238E27FC236}">
                    <a16:creationId xmlns:a16="http://schemas.microsoft.com/office/drawing/2014/main" id="{549A57D1-8828-F442-AB06-EC7E77DDA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23" name="Group 38">
              <a:extLst>
                <a:ext uri="{FF2B5EF4-FFF2-40B4-BE49-F238E27FC236}">
                  <a16:creationId xmlns:a16="http://schemas.microsoft.com/office/drawing/2014/main" id="{85B62B92-578E-2E4B-B29E-ED6D7197E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27" name="Text Box 39">
                <a:extLst>
                  <a:ext uri="{FF2B5EF4-FFF2-40B4-BE49-F238E27FC236}">
                    <a16:creationId xmlns:a16="http://schemas.microsoft.com/office/drawing/2014/main" id="{85F46ACB-76F0-C641-9C50-E1243324B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8" name="Text Box 40">
                <a:extLst>
                  <a:ext uri="{FF2B5EF4-FFF2-40B4-BE49-F238E27FC236}">
                    <a16:creationId xmlns:a16="http://schemas.microsoft.com/office/drawing/2014/main" id="{3D536DA3-18C3-124C-9325-9150644687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24" name="Group 41">
              <a:extLst>
                <a:ext uri="{FF2B5EF4-FFF2-40B4-BE49-F238E27FC236}">
                  <a16:creationId xmlns:a16="http://schemas.microsoft.com/office/drawing/2014/main" id="{B287B7F0-1DC0-D245-AA40-E9B710D0F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25" name="Text Box 42">
                <a:extLst>
                  <a:ext uri="{FF2B5EF4-FFF2-40B4-BE49-F238E27FC236}">
                    <a16:creationId xmlns:a16="http://schemas.microsoft.com/office/drawing/2014/main" id="{E8C8A1A7-E46D-AF4F-9FFA-793A5A176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6" name="Text Box 43">
                <a:extLst>
                  <a:ext uri="{FF2B5EF4-FFF2-40B4-BE49-F238E27FC236}">
                    <a16:creationId xmlns:a16="http://schemas.microsoft.com/office/drawing/2014/main" id="{4B3A768F-5EF8-C741-8244-C05057ED43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39" name="Oval 74">
            <a:extLst>
              <a:ext uri="{FF2B5EF4-FFF2-40B4-BE49-F238E27FC236}">
                <a16:creationId xmlns:a16="http://schemas.microsoft.com/office/drawing/2014/main" id="{F3633394-4959-D14E-A52A-1F4BF948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922" y="2497137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" name="Text Box 75">
            <a:extLst>
              <a:ext uri="{FF2B5EF4-FFF2-40B4-BE49-F238E27FC236}">
                <a16:creationId xmlns:a16="http://schemas.microsoft.com/office/drawing/2014/main" id="{8D7FE297-E0D2-A249-9962-EDCB02BF2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859" y="2085974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Z</a:t>
            </a:r>
            <a:r>
              <a:rPr lang="en-US" baseline="-25000" dirty="0">
                <a:latin typeface="Helvetica" pitchFamily="2" charset="0"/>
                <a:cs typeface="Arial" charset="0"/>
              </a:rPr>
              <a:t>i,m</a:t>
            </a:r>
            <a:r>
              <a:rPr lang="en-US" dirty="0">
                <a:latin typeface="Helvetica" pitchFamily="2" charset="0"/>
                <a:cs typeface="Arial" charset="0"/>
              </a:rPr>
              <a:t>= d</a:t>
            </a:r>
            <a:r>
              <a:rPr lang="en-US" baseline="-25000" dirty="0">
                <a:latin typeface="Helvetica" pitchFamily="2" charset="0"/>
                <a:cs typeface="Arial" charset="0"/>
              </a:rPr>
              <a:t>i</a:t>
            </a:r>
            <a:r>
              <a:rPr lang="en-US" sz="2400" baseline="30000" dirty="0">
                <a:latin typeface="Helvetica" pitchFamily="2" charset="0"/>
                <a:cs typeface="Arial" charset="0"/>
              </a:rPr>
              <a:t>.</a:t>
            </a:r>
            <a:r>
              <a:rPr lang="en-US" dirty="0">
                <a:latin typeface="Helvetica" pitchFamily="2" charset="0"/>
                <a:cs typeface="Arial" charset="0"/>
              </a:rPr>
              <a:t>c</a:t>
            </a:r>
            <a:r>
              <a:rPr lang="en-US" baseline="-25000" dirty="0"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41" name="Line 72">
            <a:extLst>
              <a:ext uri="{FF2B5EF4-FFF2-40B4-BE49-F238E27FC236}">
                <a16:creationId xmlns:a16="http://schemas.microsoft.com/office/drawing/2014/main" id="{7595712E-F893-0843-A512-A519C7F82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498" y="2627312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2" name="Line 73">
            <a:extLst>
              <a:ext uri="{FF2B5EF4-FFF2-40B4-BE49-F238E27FC236}">
                <a16:creationId xmlns:a16="http://schemas.microsoft.com/office/drawing/2014/main" id="{CEEA4A49-A450-4246-B5A4-3AC758DBCE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785" y="289242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F609B110-6304-A947-9B47-AAB6F141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361" y="2374900"/>
            <a:ext cx="1062038" cy="2143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5" name="Text Box 16">
            <a:extLst>
              <a:ext uri="{FF2B5EF4-FFF2-40B4-BE49-F238E27FC236}">
                <a16:creationId xmlns:a16="http://schemas.microsoft.com/office/drawing/2014/main" id="{C3C7CE36-E38A-5240-841D-6DB1EBB60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7186" y="2336800"/>
            <a:ext cx="584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Helvetica" pitchFamily="2" charset="0"/>
                <a:cs typeface="Arial" charset="0"/>
              </a:rPr>
              <a:t>d</a:t>
            </a:r>
            <a:r>
              <a:rPr lang="en-US" sz="1200" baseline="-25000" dirty="0">
                <a:latin typeface="Helvetica" pitchFamily="2" charset="0"/>
                <a:cs typeface="Arial" charset="0"/>
              </a:rPr>
              <a:t>0</a:t>
            </a:r>
            <a:r>
              <a:rPr lang="en-US" sz="1200" dirty="0">
                <a:latin typeface="Helvetica" pitchFamily="2" charset="0"/>
                <a:cs typeface="Arial" charset="0"/>
              </a:rPr>
              <a:t> = 1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B4D39C5-48E2-8C4F-827A-3FB7969B8EC2}"/>
              </a:ext>
            </a:extLst>
          </p:cNvPr>
          <p:cNvGrpSpPr>
            <a:grpSpLocks/>
          </p:cNvGrpSpPr>
          <p:nvPr/>
        </p:nvGrpSpPr>
        <p:grpSpPr bwMode="auto">
          <a:xfrm>
            <a:off x="4388573" y="3086100"/>
            <a:ext cx="1254125" cy="487363"/>
            <a:chOff x="1313" y="1534"/>
            <a:chExt cx="790" cy="307"/>
          </a:xfrm>
        </p:grpSpPr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041A8163-15C9-3A44-9E57-8B581415B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74A5768-E91E-EB46-A1FB-D530A5B40C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70" name="Rectangle 48">
                <a:extLst>
                  <a:ext uri="{FF2B5EF4-FFF2-40B4-BE49-F238E27FC236}">
                    <a16:creationId xmlns:a16="http://schemas.microsoft.com/office/drawing/2014/main" id="{AA8C9708-AD70-A444-BE09-49B1A3C16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1" name="Line 49">
                <a:extLst>
                  <a:ext uri="{FF2B5EF4-FFF2-40B4-BE49-F238E27FC236}">
                    <a16:creationId xmlns:a16="http://schemas.microsoft.com/office/drawing/2014/main" id="{AA06EA9E-30D8-F543-929C-F060FAA76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2" name="Line 50">
                <a:extLst>
                  <a:ext uri="{FF2B5EF4-FFF2-40B4-BE49-F238E27FC236}">
                    <a16:creationId xmlns:a16="http://schemas.microsoft.com/office/drawing/2014/main" id="{402C7899-5DF1-CD4E-88A3-4D139D467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49" name="Group 51">
              <a:extLst>
                <a:ext uri="{FF2B5EF4-FFF2-40B4-BE49-F238E27FC236}">
                  <a16:creationId xmlns:a16="http://schemas.microsoft.com/office/drawing/2014/main" id="{FE023A01-BAFD-3245-BC7F-61862D8D5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67" name="Rectangle 52">
                <a:extLst>
                  <a:ext uri="{FF2B5EF4-FFF2-40B4-BE49-F238E27FC236}">
                    <a16:creationId xmlns:a16="http://schemas.microsoft.com/office/drawing/2014/main" id="{575EAC42-321F-8049-8433-C83A773FE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8" name="Line 53">
                <a:extLst>
                  <a:ext uri="{FF2B5EF4-FFF2-40B4-BE49-F238E27FC236}">
                    <a16:creationId xmlns:a16="http://schemas.microsoft.com/office/drawing/2014/main" id="{AC79CD02-2CBD-C647-9F5B-D575628DC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69" name="Line 54">
                <a:extLst>
                  <a:ext uri="{FF2B5EF4-FFF2-40B4-BE49-F238E27FC236}">
                    <a16:creationId xmlns:a16="http://schemas.microsoft.com/office/drawing/2014/main" id="{92790A9D-D46E-2A42-BE90-DB47AF0F9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50" name="Rectangle 55">
              <a:extLst>
                <a:ext uri="{FF2B5EF4-FFF2-40B4-BE49-F238E27FC236}">
                  <a16:creationId xmlns:a16="http://schemas.microsoft.com/office/drawing/2014/main" id="{425AC4CF-12B0-EC4A-8DE4-C1952DEC5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504B8FD4-C10F-974F-B868-D33E60D13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2" name="Text Box 57">
              <a:extLst>
                <a:ext uri="{FF2B5EF4-FFF2-40B4-BE49-F238E27FC236}">
                  <a16:creationId xmlns:a16="http://schemas.microsoft.com/office/drawing/2014/main" id="{DE599D2F-46ED-204A-9F4F-5F3DAF8D2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53" name="Text Box 58">
              <a:extLst>
                <a:ext uri="{FF2B5EF4-FFF2-40B4-BE49-F238E27FC236}">
                  <a16:creationId xmlns:a16="http://schemas.microsoft.com/office/drawing/2014/main" id="{F1F6EE1F-1337-2849-A46C-47B51F349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54" name="Text Box 59">
              <a:extLst>
                <a:ext uri="{FF2B5EF4-FFF2-40B4-BE49-F238E27FC236}">
                  <a16:creationId xmlns:a16="http://schemas.microsoft.com/office/drawing/2014/main" id="{2DD6BDB1-FE5B-3C44-9BA1-A892EB203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55" name="Group 60">
              <a:extLst>
                <a:ext uri="{FF2B5EF4-FFF2-40B4-BE49-F238E27FC236}">
                  <a16:creationId xmlns:a16="http://schemas.microsoft.com/office/drawing/2014/main" id="{63760362-F39F-3A43-80F4-1D2120E92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65" name="Text Box 61">
                <a:extLst>
                  <a:ext uri="{FF2B5EF4-FFF2-40B4-BE49-F238E27FC236}">
                    <a16:creationId xmlns:a16="http://schemas.microsoft.com/office/drawing/2014/main" id="{3B31D44B-C8AB-AB45-A3CC-C4AF81D51B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6" name="Text Box 62">
                <a:extLst>
                  <a:ext uri="{FF2B5EF4-FFF2-40B4-BE49-F238E27FC236}">
                    <a16:creationId xmlns:a16="http://schemas.microsoft.com/office/drawing/2014/main" id="{C121663B-DC6F-EC48-981D-9128BF37C0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6" name="Group 63">
              <a:extLst>
                <a:ext uri="{FF2B5EF4-FFF2-40B4-BE49-F238E27FC236}">
                  <a16:creationId xmlns:a16="http://schemas.microsoft.com/office/drawing/2014/main" id="{A8E98669-E218-1F45-AF1B-A469EF727E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63" name="Text Box 64">
                <a:extLst>
                  <a:ext uri="{FF2B5EF4-FFF2-40B4-BE49-F238E27FC236}">
                    <a16:creationId xmlns:a16="http://schemas.microsoft.com/office/drawing/2014/main" id="{278E87D2-0E26-1943-87BD-C7B8FECC4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4" name="Text Box 65">
                <a:extLst>
                  <a:ext uri="{FF2B5EF4-FFF2-40B4-BE49-F238E27FC236}">
                    <a16:creationId xmlns:a16="http://schemas.microsoft.com/office/drawing/2014/main" id="{8AB50AB9-B9F5-5D4B-9B13-B371907E9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7" name="Group 66">
              <a:extLst>
                <a:ext uri="{FF2B5EF4-FFF2-40B4-BE49-F238E27FC236}">
                  <a16:creationId xmlns:a16="http://schemas.microsoft.com/office/drawing/2014/main" id="{E6CAFC73-6901-924E-9BF1-1D10B02E9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61" name="Text Box 67">
                <a:extLst>
                  <a:ext uri="{FF2B5EF4-FFF2-40B4-BE49-F238E27FC236}">
                    <a16:creationId xmlns:a16="http://schemas.microsoft.com/office/drawing/2014/main" id="{C113D4A5-4353-AD4E-8EE5-CE7AECB7D3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" name="Text Box 68">
                <a:extLst>
                  <a:ext uri="{FF2B5EF4-FFF2-40B4-BE49-F238E27FC236}">
                    <a16:creationId xmlns:a16="http://schemas.microsoft.com/office/drawing/2014/main" id="{5425CF58-5630-694B-A61B-1A5EC705B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8" name="Group 69">
              <a:extLst>
                <a:ext uri="{FF2B5EF4-FFF2-40B4-BE49-F238E27FC236}">
                  <a16:creationId xmlns:a16="http://schemas.microsoft.com/office/drawing/2014/main" id="{837C4406-1116-4F40-B823-3FB669162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59" name="Text Box 70">
                <a:extLst>
                  <a:ext uri="{FF2B5EF4-FFF2-40B4-BE49-F238E27FC236}">
                    <a16:creationId xmlns:a16="http://schemas.microsoft.com/office/drawing/2014/main" id="{E915E113-E153-D640-AB14-450EC29821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0" name="Text Box 71">
                <a:extLst>
                  <a:ext uri="{FF2B5EF4-FFF2-40B4-BE49-F238E27FC236}">
                    <a16:creationId xmlns:a16="http://schemas.microsoft.com/office/drawing/2014/main" id="{8D666D82-05FE-2742-94CB-5521028231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73" name="Group 76">
            <a:extLst>
              <a:ext uri="{FF2B5EF4-FFF2-40B4-BE49-F238E27FC236}">
                <a16:creationId xmlns:a16="http://schemas.microsoft.com/office/drawing/2014/main" id="{E8A1D404-05A2-2546-B297-6D50CFD12294}"/>
              </a:ext>
            </a:extLst>
          </p:cNvPr>
          <p:cNvGrpSpPr>
            <a:grpSpLocks/>
          </p:cNvGrpSpPr>
          <p:nvPr/>
        </p:nvGrpSpPr>
        <p:grpSpPr bwMode="auto">
          <a:xfrm>
            <a:off x="7708035" y="2471737"/>
            <a:ext cx="1254125" cy="487362"/>
            <a:chOff x="1313" y="1534"/>
            <a:chExt cx="790" cy="307"/>
          </a:xfrm>
        </p:grpSpPr>
        <p:sp>
          <p:nvSpPr>
            <p:cNvPr id="74" name="Text Box 77">
              <a:extLst>
                <a:ext uri="{FF2B5EF4-FFF2-40B4-BE49-F238E27FC236}">
                  <a16:creationId xmlns:a16="http://schemas.microsoft.com/office/drawing/2014/main" id="{56F510EC-CD10-E645-8553-CED0DC054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75" name="Group 78">
              <a:extLst>
                <a:ext uri="{FF2B5EF4-FFF2-40B4-BE49-F238E27FC236}">
                  <a16:creationId xmlns:a16="http://schemas.microsoft.com/office/drawing/2014/main" id="{867AC702-7EC7-DB48-BE9E-600A00CA90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97" name="Rectangle 79">
                <a:extLst>
                  <a:ext uri="{FF2B5EF4-FFF2-40B4-BE49-F238E27FC236}">
                    <a16:creationId xmlns:a16="http://schemas.microsoft.com/office/drawing/2014/main" id="{2DADB7EA-8E46-814F-AF08-D59F7CC2A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8" name="Line 80">
                <a:extLst>
                  <a:ext uri="{FF2B5EF4-FFF2-40B4-BE49-F238E27FC236}">
                    <a16:creationId xmlns:a16="http://schemas.microsoft.com/office/drawing/2014/main" id="{02A3F98D-E043-7F41-81E8-985E830AE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9" name="Line 81">
                <a:extLst>
                  <a:ext uri="{FF2B5EF4-FFF2-40B4-BE49-F238E27FC236}">
                    <a16:creationId xmlns:a16="http://schemas.microsoft.com/office/drawing/2014/main" id="{F808C546-9B5D-1A44-92F7-17D37B979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76" name="Group 82">
              <a:extLst>
                <a:ext uri="{FF2B5EF4-FFF2-40B4-BE49-F238E27FC236}">
                  <a16:creationId xmlns:a16="http://schemas.microsoft.com/office/drawing/2014/main" id="{D541CC9B-C9BA-F54D-947C-9FAE5AC83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94" name="Rectangle 83">
                <a:extLst>
                  <a:ext uri="{FF2B5EF4-FFF2-40B4-BE49-F238E27FC236}">
                    <a16:creationId xmlns:a16="http://schemas.microsoft.com/office/drawing/2014/main" id="{ED95A0EC-2A2C-854B-BBA5-D23610E7A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5" name="Line 84">
                <a:extLst>
                  <a:ext uri="{FF2B5EF4-FFF2-40B4-BE49-F238E27FC236}">
                    <a16:creationId xmlns:a16="http://schemas.microsoft.com/office/drawing/2014/main" id="{9ADBE81E-67FD-6C4C-B153-FDB52CF04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6" name="Line 85">
                <a:extLst>
                  <a:ext uri="{FF2B5EF4-FFF2-40B4-BE49-F238E27FC236}">
                    <a16:creationId xmlns:a16="http://schemas.microsoft.com/office/drawing/2014/main" id="{1B744C24-EAEC-1D41-BFBA-F862142DD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77" name="Rectangle 86">
              <a:extLst>
                <a:ext uri="{FF2B5EF4-FFF2-40B4-BE49-F238E27FC236}">
                  <a16:creationId xmlns:a16="http://schemas.microsoft.com/office/drawing/2014/main" id="{5721E7F8-2D5E-EF4C-80E2-130E07106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78" name="Rectangle 87">
              <a:extLst>
                <a:ext uri="{FF2B5EF4-FFF2-40B4-BE49-F238E27FC236}">
                  <a16:creationId xmlns:a16="http://schemas.microsoft.com/office/drawing/2014/main" id="{7853AA49-964A-2D43-BA49-298D473E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79" name="Text Box 88">
              <a:extLst>
                <a:ext uri="{FF2B5EF4-FFF2-40B4-BE49-F238E27FC236}">
                  <a16:creationId xmlns:a16="http://schemas.microsoft.com/office/drawing/2014/main" id="{9B71257C-40BB-4345-A118-1FE333BCB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0" name="Text Box 89">
              <a:extLst>
                <a:ext uri="{FF2B5EF4-FFF2-40B4-BE49-F238E27FC236}">
                  <a16:creationId xmlns:a16="http://schemas.microsoft.com/office/drawing/2014/main" id="{4E1E3B55-2198-B448-B81D-8537CEC58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90">
              <a:extLst>
                <a:ext uri="{FF2B5EF4-FFF2-40B4-BE49-F238E27FC236}">
                  <a16:creationId xmlns:a16="http://schemas.microsoft.com/office/drawing/2014/main" id="{7D652810-94B3-FD4E-946F-4EDC9E810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82" name="Group 91">
              <a:extLst>
                <a:ext uri="{FF2B5EF4-FFF2-40B4-BE49-F238E27FC236}">
                  <a16:creationId xmlns:a16="http://schemas.microsoft.com/office/drawing/2014/main" id="{1403E59E-1BF1-3147-A4B3-F2AD91952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92" name="Text Box 92">
                <a:extLst>
                  <a:ext uri="{FF2B5EF4-FFF2-40B4-BE49-F238E27FC236}">
                    <a16:creationId xmlns:a16="http://schemas.microsoft.com/office/drawing/2014/main" id="{36D90F07-F83B-2545-B37F-790DCE7B7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93" name="Text Box 93">
                <a:extLst>
                  <a:ext uri="{FF2B5EF4-FFF2-40B4-BE49-F238E27FC236}">
                    <a16:creationId xmlns:a16="http://schemas.microsoft.com/office/drawing/2014/main" id="{F78A4D01-EE52-7C4B-BBA9-FB81D8724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83" name="Group 94">
              <a:extLst>
                <a:ext uri="{FF2B5EF4-FFF2-40B4-BE49-F238E27FC236}">
                  <a16:creationId xmlns:a16="http://schemas.microsoft.com/office/drawing/2014/main" id="{C6505FA6-269B-4344-9F4B-F748449C5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90" name="Text Box 95">
                <a:extLst>
                  <a:ext uri="{FF2B5EF4-FFF2-40B4-BE49-F238E27FC236}">
                    <a16:creationId xmlns:a16="http://schemas.microsoft.com/office/drawing/2014/main" id="{6E7DBF79-CB06-C341-84D7-F4BE14AAD0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91" name="Text Box 96">
                <a:extLst>
                  <a:ext uri="{FF2B5EF4-FFF2-40B4-BE49-F238E27FC236}">
                    <a16:creationId xmlns:a16="http://schemas.microsoft.com/office/drawing/2014/main" id="{F734E29E-ECDE-D741-9E15-527A20A74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84" name="Group 97">
              <a:extLst>
                <a:ext uri="{FF2B5EF4-FFF2-40B4-BE49-F238E27FC236}">
                  <a16:creationId xmlns:a16="http://schemas.microsoft.com/office/drawing/2014/main" id="{392A0887-2BF9-D24B-9FEC-81F078411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88" name="Text Box 98">
                <a:extLst>
                  <a:ext uri="{FF2B5EF4-FFF2-40B4-BE49-F238E27FC236}">
                    <a16:creationId xmlns:a16="http://schemas.microsoft.com/office/drawing/2014/main" id="{2933D6E7-DFD7-ED49-A69C-42AEAA402B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89" name="Text Box 99">
                <a:extLst>
                  <a:ext uri="{FF2B5EF4-FFF2-40B4-BE49-F238E27FC236}">
                    <a16:creationId xmlns:a16="http://schemas.microsoft.com/office/drawing/2014/main" id="{40768F27-718B-6241-9231-5A3FCCFE5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85" name="Group 100">
              <a:extLst>
                <a:ext uri="{FF2B5EF4-FFF2-40B4-BE49-F238E27FC236}">
                  <a16:creationId xmlns:a16="http://schemas.microsoft.com/office/drawing/2014/main" id="{AAE6F9C3-C633-DD44-BB2F-29DEF60D3A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86" name="Text Box 101">
                <a:extLst>
                  <a:ext uri="{FF2B5EF4-FFF2-40B4-BE49-F238E27FC236}">
                    <a16:creationId xmlns:a16="http://schemas.microsoft.com/office/drawing/2014/main" id="{312A01F8-C55D-794D-B40A-17D3FBCEC5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87" name="Text Box 102">
                <a:extLst>
                  <a:ext uri="{FF2B5EF4-FFF2-40B4-BE49-F238E27FC236}">
                    <a16:creationId xmlns:a16="http://schemas.microsoft.com/office/drawing/2014/main" id="{8ACA475F-A430-7346-AD95-52BD01A55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100" name="Group 136">
            <a:extLst>
              <a:ext uri="{FF2B5EF4-FFF2-40B4-BE49-F238E27FC236}">
                <a16:creationId xmlns:a16="http://schemas.microsoft.com/office/drawing/2014/main" id="{20912211-F1FD-514F-87B9-12034C3042AA}"/>
              </a:ext>
            </a:extLst>
          </p:cNvPr>
          <p:cNvGrpSpPr>
            <a:grpSpLocks/>
          </p:cNvGrpSpPr>
          <p:nvPr/>
        </p:nvGrpSpPr>
        <p:grpSpPr bwMode="auto">
          <a:xfrm>
            <a:off x="6607897" y="2471737"/>
            <a:ext cx="1249362" cy="487362"/>
            <a:chOff x="4928" y="1534"/>
            <a:chExt cx="787" cy="307"/>
          </a:xfrm>
        </p:grpSpPr>
        <p:grpSp>
          <p:nvGrpSpPr>
            <p:cNvPr id="101" name="Group 134">
              <a:extLst>
                <a:ext uri="{FF2B5EF4-FFF2-40B4-BE49-F238E27FC236}">
                  <a16:creationId xmlns:a16="http://schemas.microsoft.com/office/drawing/2014/main" id="{BA7B4302-77BB-CA4E-A6A4-8348CCE9B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25" name="Text Box 104">
                <a:extLst>
                  <a:ext uri="{FF2B5EF4-FFF2-40B4-BE49-F238E27FC236}">
                    <a16:creationId xmlns:a16="http://schemas.microsoft.com/office/drawing/2014/main" id="{7CEC0B16-548A-6442-85DC-82B34C92B0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126" name="Group 105">
                <a:extLst>
                  <a:ext uri="{FF2B5EF4-FFF2-40B4-BE49-F238E27FC236}">
                    <a16:creationId xmlns:a16="http://schemas.microsoft.com/office/drawing/2014/main" id="{11C8698A-11CD-6647-B081-4EB733A83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29" name="Rectangle 106">
                  <a:extLst>
                    <a:ext uri="{FF2B5EF4-FFF2-40B4-BE49-F238E27FC236}">
                      <a16:creationId xmlns:a16="http://schemas.microsoft.com/office/drawing/2014/main" id="{8761A244-09E2-D94B-86B3-A932D397D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30" name="Line 107">
                  <a:extLst>
                    <a:ext uri="{FF2B5EF4-FFF2-40B4-BE49-F238E27FC236}">
                      <a16:creationId xmlns:a16="http://schemas.microsoft.com/office/drawing/2014/main" id="{DA3E7FC9-51AE-7C4A-8270-F53EF3C2AF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31" name="Line 108">
                  <a:extLst>
                    <a:ext uri="{FF2B5EF4-FFF2-40B4-BE49-F238E27FC236}">
                      <a16:creationId xmlns:a16="http://schemas.microsoft.com/office/drawing/2014/main" id="{27FA564E-D138-4D43-A1CD-770714A9F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127" name="Text Box 115">
                <a:extLst>
                  <a:ext uri="{FF2B5EF4-FFF2-40B4-BE49-F238E27FC236}">
                    <a16:creationId xmlns:a16="http://schemas.microsoft.com/office/drawing/2014/main" id="{262DA96A-9929-0745-8C82-D1210263A4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28" name="Text Box 116">
                <a:extLst>
                  <a:ext uri="{FF2B5EF4-FFF2-40B4-BE49-F238E27FC236}">
                    <a16:creationId xmlns:a16="http://schemas.microsoft.com/office/drawing/2014/main" id="{50FE50D0-E11E-2149-B99A-58D7AEDBD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102" name="Group 135">
              <a:extLst>
                <a:ext uri="{FF2B5EF4-FFF2-40B4-BE49-F238E27FC236}">
                  <a16:creationId xmlns:a16="http://schemas.microsoft.com/office/drawing/2014/main" id="{5022DA7C-54CB-A04B-B660-89B16845C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103" name="Group 133">
                <a:extLst>
                  <a:ext uri="{FF2B5EF4-FFF2-40B4-BE49-F238E27FC236}">
                    <a16:creationId xmlns:a16="http://schemas.microsoft.com/office/drawing/2014/main" id="{513C76C4-C53F-2E49-94BF-879164D7CF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23" name="Rectangle 114">
                  <a:extLst>
                    <a:ext uri="{FF2B5EF4-FFF2-40B4-BE49-F238E27FC236}">
                      <a16:creationId xmlns:a16="http://schemas.microsoft.com/office/drawing/2014/main" id="{0E8FFB81-5AD5-834E-BADB-12234A387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124" name="Text Box 117">
                  <a:extLst>
                    <a:ext uri="{FF2B5EF4-FFF2-40B4-BE49-F238E27FC236}">
                      <a16:creationId xmlns:a16="http://schemas.microsoft.com/office/drawing/2014/main" id="{2A2327E4-8D8F-F845-A371-2F4533850D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104" name="Group 132">
                <a:extLst>
                  <a:ext uri="{FF2B5EF4-FFF2-40B4-BE49-F238E27FC236}">
                    <a16:creationId xmlns:a16="http://schemas.microsoft.com/office/drawing/2014/main" id="{357096C1-3488-764F-9191-26BECE5984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19" name="Rectangle 113">
                  <a:extLst>
                    <a:ext uri="{FF2B5EF4-FFF2-40B4-BE49-F238E27FC236}">
                      <a16:creationId xmlns:a16="http://schemas.microsoft.com/office/drawing/2014/main" id="{61DF4A65-907A-B544-AE82-5A8A83C72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grpSp>
              <p:nvGrpSpPr>
                <p:cNvPr id="120" name="Group 118">
                  <a:extLst>
                    <a:ext uri="{FF2B5EF4-FFF2-40B4-BE49-F238E27FC236}">
                      <a16:creationId xmlns:a16="http://schemas.microsoft.com/office/drawing/2014/main" id="{32F8C54A-C3C0-1E40-8C57-C0A319E01B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21" name="Text Box 119">
                    <a:extLst>
                      <a:ext uri="{FF2B5EF4-FFF2-40B4-BE49-F238E27FC236}">
                        <a16:creationId xmlns:a16="http://schemas.microsoft.com/office/drawing/2014/main" id="{805B0A2E-F9DB-0B41-9297-93EE70D9675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22" name="Text Box 120">
                    <a:extLst>
                      <a:ext uri="{FF2B5EF4-FFF2-40B4-BE49-F238E27FC236}">
                        <a16:creationId xmlns:a16="http://schemas.microsoft.com/office/drawing/2014/main" id="{F08EDF12-0760-1A44-8AFA-AE929F4C527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105" name="Group 131">
                <a:extLst>
                  <a:ext uri="{FF2B5EF4-FFF2-40B4-BE49-F238E27FC236}">
                    <a16:creationId xmlns:a16="http://schemas.microsoft.com/office/drawing/2014/main" id="{7A9A0479-E3F2-F447-BD21-FF9B246196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106" name="Group 109">
                  <a:extLst>
                    <a:ext uri="{FF2B5EF4-FFF2-40B4-BE49-F238E27FC236}">
                      <a16:creationId xmlns:a16="http://schemas.microsoft.com/office/drawing/2014/main" id="{A128CAF5-9B3C-8345-ABEB-0E0DB45561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16" name="Rectangle 110">
                    <a:extLst>
                      <a:ext uri="{FF2B5EF4-FFF2-40B4-BE49-F238E27FC236}">
                        <a16:creationId xmlns:a16="http://schemas.microsoft.com/office/drawing/2014/main" id="{3F1C3BE1-EEF7-0845-8730-D8D63405D3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17" name="Line 111">
                    <a:extLst>
                      <a:ext uri="{FF2B5EF4-FFF2-40B4-BE49-F238E27FC236}">
                        <a16:creationId xmlns:a16="http://schemas.microsoft.com/office/drawing/2014/main" id="{0F538BB0-BF7F-C345-8D00-E642AF9EA6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18" name="Line 112">
                    <a:extLst>
                      <a:ext uri="{FF2B5EF4-FFF2-40B4-BE49-F238E27FC236}">
                        <a16:creationId xmlns:a16="http://schemas.microsoft.com/office/drawing/2014/main" id="{D73B9DB2-5B6A-3C48-A85A-F675AA56C9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  <p:grpSp>
              <p:nvGrpSpPr>
                <p:cNvPr id="107" name="Group 121">
                  <a:extLst>
                    <a:ext uri="{FF2B5EF4-FFF2-40B4-BE49-F238E27FC236}">
                      <a16:creationId xmlns:a16="http://schemas.microsoft.com/office/drawing/2014/main" id="{09ACF5E9-C6AC-7547-8FF2-EFD7FDE2F9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14" name="Text Box 122">
                    <a:extLst>
                      <a:ext uri="{FF2B5EF4-FFF2-40B4-BE49-F238E27FC236}">
                        <a16:creationId xmlns:a16="http://schemas.microsoft.com/office/drawing/2014/main" id="{7AA2271F-0FCA-A244-B0EE-584CBB210F2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15" name="Text Box 123">
                    <a:extLst>
                      <a:ext uri="{FF2B5EF4-FFF2-40B4-BE49-F238E27FC236}">
                        <a16:creationId xmlns:a16="http://schemas.microsoft.com/office/drawing/2014/main" id="{77C5E5B7-3210-5B4E-9AB3-D19EC379C3A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108" name="Group 124">
                  <a:extLst>
                    <a:ext uri="{FF2B5EF4-FFF2-40B4-BE49-F238E27FC236}">
                      <a16:creationId xmlns:a16="http://schemas.microsoft.com/office/drawing/2014/main" id="{43B7C271-E99B-1748-92E7-F2BF2E0B96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12" name="Text Box 125">
                    <a:extLst>
                      <a:ext uri="{FF2B5EF4-FFF2-40B4-BE49-F238E27FC236}">
                        <a16:creationId xmlns:a16="http://schemas.microsoft.com/office/drawing/2014/main" id="{17E85ECD-F4EA-4C4E-9FF7-AE8728C25DB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13" name="Text Box 126">
                    <a:extLst>
                      <a:ext uri="{FF2B5EF4-FFF2-40B4-BE49-F238E27FC236}">
                        <a16:creationId xmlns:a16="http://schemas.microsoft.com/office/drawing/2014/main" id="{506C3737-79E6-3540-8626-C2BBAEBA1D3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109" name="Group 127">
                  <a:extLst>
                    <a:ext uri="{FF2B5EF4-FFF2-40B4-BE49-F238E27FC236}">
                      <a16:creationId xmlns:a16="http://schemas.microsoft.com/office/drawing/2014/main" id="{A0463A55-5AF6-0645-832B-F0BF976EC1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10" name="Text Box 128">
                    <a:extLst>
                      <a:ext uri="{FF2B5EF4-FFF2-40B4-BE49-F238E27FC236}">
                        <a16:creationId xmlns:a16="http://schemas.microsoft.com/office/drawing/2014/main" id="{96102176-B3F2-784C-8252-C6A691C826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11" name="Text Box 129">
                    <a:extLst>
                      <a:ext uri="{FF2B5EF4-FFF2-40B4-BE49-F238E27FC236}">
                        <a16:creationId xmlns:a16="http://schemas.microsoft.com/office/drawing/2014/main" id="{6EC045E9-59DB-5440-850A-40D10B9B87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32" name="Text Box 137">
            <a:extLst>
              <a:ext uri="{FF2B5EF4-FFF2-40B4-BE49-F238E27FC236}">
                <a16:creationId xmlns:a16="http://schemas.microsoft.com/office/drawing/2014/main" id="{09AC7205-DF0A-484F-9B48-C49386150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3285" y="2949574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output</a:t>
            </a:r>
          </a:p>
        </p:txBody>
      </p:sp>
      <p:sp>
        <p:nvSpPr>
          <p:cNvPr id="133" name="Text Box 138">
            <a:extLst>
              <a:ext uri="{FF2B5EF4-FFF2-40B4-BE49-F238E27FC236}">
                <a16:creationId xmlns:a16="http://schemas.microsoft.com/office/drawing/2014/main" id="{92253061-BA4B-704D-A1AF-D22DD6E35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297" y="2968624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output</a:t>
            </a:r>
          </a:p>
        </p:txBody>
      </p:sp>
      <p:sp>
        <p:nvSpPr>
          <p:cNvPr id="134" name="Line 139">
            <a:extLst>
              <a:ext uri="{FF2B5EF4-FFF2-40B4-BE49-F238E27FC236}">
                <a16:creationId xmlns:a16="http://schemas.microsoft.com/office/drawing/2014/main" id="{A55F8269-3B28-854C-8343-EB92B8332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5685" y="2308224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5" name="Line 140">
            <a:extLst>
              <a:ext uri="{FF2B5EF4-FFF2-40B4-BE49-F238E27FC236}">
                <a16:creationId xmlns:a16="http://schemas.microsoft.com/office/drawing/2014/main" id="{75F14914-19E8-414F-8175-081373337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7248" y="2289174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6" name="Line 141">
            <a:extLst>
              <a:ext uri="{FF2B5EF4-FFF2-40B4-BE49-F238E27FC236}">
                <a16:creationId xmlns:a16="http://schemas.microsoft.com/office/drawing/2014/main" id="{91FACC63-C75D-7F48-A6B5-527B1FFC3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71673" y="2298699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7" name="Text Box 142">
            <a:extLst>
              <a:ext uri="{FF2B5EF4-FFF2-40B4-BE49-F238E27FC236}">
                <a16:creationId xmlns:a16="http://schemas.microsoft.com/office/drawing/2014/main" id="{39D69F57-5A5B-824A-B9F2-26C7A553A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048" y="182562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channel output Z</a:t>
            </a:r>
            <a:r>
              <a:rPr lang="en-US" sz="2000" baseline="-25000" dirty="0">
                <a:latin typeface="Helvetica" pitchFamily="2" charset="0"/>
                <a:cs typeface="Arial" charset="0"/>
              </a:rPr>
              <a:t>i,m</a:t>
            </a:r>
          </a:p>
        </p:txBody>
      </p:sp>
      <p:sp>
        <p:nvSpPr>
          <p:cNvPr id="138" name="Text Box 143">
            <a:extLst>
              <a:ext uri="{FF2B5EF4-FFF2-40B4-BE49-F238E27FC236}">
                <a16:creationId xmlns:a16="http://schemas.microsoft.com/office/drawing/2014/main" id="{06189CCE-3FC4-5D4D-84EE-1DFDF5E93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435" y="2501433"/>
            <a:ext cx="12859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sender</a:t>
            </a:r>
          </a:p>
        </p:txBody>
      </p:sp>
      <p:sp>
        <p:nvSpPr>
          <p:cNvPr id="139" name="Text Box 144">
            <a:extLst>
              <a:ext uri="{FF2B5EF4-FFF2-40B4-BE49-F238E27FC236}">
                <a16:creationId xmlns:a16="http://schemas.microsoft.com/office/drawing/2014/main" id="{2DA62E48-3597-0B46-B093-FB0A6D2D5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09" y="309562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code</a:t>
            </a:r>
          </a:p>
        </p:txBody>
      </p:sp>
      <p:sp>
        <p:nvSpPr>
          <p:cNvPr id="140" name="Text Box 145">
            <a:extLst>
              <a:ext uri="{FF2B5EF4-FFF2-40B4-BE49-F238E27FC236}">
                <a16:creationId xmlns:a16="http://schemas.microsoft.com/office/drawing/2014/main" id="{9EC7225D-DE59-9E4B-AF29-8D9EF4A2C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497" y="2320924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bits</a:t>
            </a:r>
          </a:p>
        </p:txBody>
      </p:sp>
      <p:sp>
        <p:nvSpPr>
          <p:cNvPr id="141" name="Line 146">
            <a:extLst>
              <a:ext uri="{FF2B5EF4-FFF2-40B4-BE49-F238E27FC236}">
                <a16:creationId xmlns:a16="http://schemas.microsoft.com/office/drawing/2014/main" id="{AD9B3E68-3EB7-7D49-8ED4-96F8E6D7E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9298" y="269557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2" name="Line 151">
            <a:extLst>
              <a:ext uri="{FF2B5EF4-FFF2-40B4-BE49-F238E27FC236}">
                <a16:creationId xmlns:a16="http://schemas.microsoft.com/office/drawing/2014/main" id="{1AE1F715-AB8B-A347-B29B-DC57F2E56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0747" y="4808537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3" name="Line 152">
            <a:extLst>
              <a:ext uri="{FF2B5EF4-FFF2-40B4-BE49-F238E27FC236}">
                <a16:creationId xmlns:a16="http://schemas.microsoft.com/office/drawing/2014/main" id="{A2120F2B-5937-FF4E-8136-7194466BA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072" y="478472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4" name="Text Box 153">
            <a:extLst>
              <a:ext uri="{FF2B5EF4-FFF2-40B4-BE49-F238E27FC236}">
                <a16:creationId xmlns:a16="http://schemas.microsoft.com/office/drawing/2014/main" id="{3C2536AB-71D0-DC48-BB93-6E783F0DF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535" y="6216649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1</a:t>
            </a:r>
          </a:p>
        </p:txBody>
      </p:sp>
      <p:sp>
        <p:nvSpPr>
          <p:cNvPr id="145" name="Text Box 154">
            <a:extLst>
              <a:ext uri="{FF2B5EF4-FFF2-40B4-BE49-F238E27FC236}">
                <a16:creationId xmlns:a16="http://schemas.microsoft.com/office/drawing/2014/main" id="{4953CB08-597F-DE48-B6FF-762B9FEDB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8710" y="6221412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0</a:t>
            </a:r>
          </a:p>
        </p:txBody>
      </p:sp>
      <p:sp>
        <p:nvSpPr>
          <p:cNvPr id="146" name="Line 156">
            <a:extLst>
              <a:ext uri="{FF2B5EF4-FFF2-40B4-BE49-F238E27FC236}">
                <a16:creationId xmlns:a16="http://schemas.microsoft.com/office/drawing/2014/main" id="{424CDF5E-85B2-D748-B8F7-1C3A2DDC2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4422" y="484822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47" name="Group 298">
            <a:extLst>
              <a:ext uri="{FF2B5EF4-FFF2-40B4-BE49-F238E27FC236}">
                <a16:creationId xmlns:a16="http://schemas.microsoft.com/office/drawing/2014/main" id="{AF4BD942-7457-E64D-990D-50DA6D7F4DE4}"/>
              </a:ext>
            </a:extLst>
          </p:cNvPr>
          <p:cNvGrpSpPr>
            <a:grpSpLocks/>
          </p:cNvGrpSpPr>
          <p:nvPr/>
        </p:nvGrpSpPr>
        <p:grpSpPr bwMode="auto">
          <a:xfrm>
            <a:off x="7536585" y="5280024"/>
            <a:ext cx="1076325" cy="274638"/>
            <a:chOff x="3962" y="2922"/>
            <a:chExt cx="678" cy="173"/>
          </a:xfrm>
        </p:grpSpPr>
        <p:sp>
          <p:nvSpPr>
            <p:cNvPr id="148" name="Rectangle 157">
              <a:extLst>
                <a:ext uri="{FF2B5EF4-FFF2-40B4-BE49-F238E27FC236}">
                  <a16:creationId xmlns:a16="http://schemas.microsoft.com/office/drawing/2014/main" id="{C4F920E2-A1D7-3F4B-82AF-056313B2D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9" name="Text Box 158">
              <a:extLst>
                <a:ext uri="{FF2B5EF4-FFF2-40B4-BE49-F238E27FC236}">
                  <a16:creationId xmlns:a16="http://schemas.microsoft.com/office/drawing/2014/main" id="{A8876B58-BF0B-CE4C-90F8-E79D3D974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  <a:cs typeface="Arial" charset="0"/>
                </a:rPr>
                <a:t>d</a:t>
              </a:r>
              <a:r>
                <a:rPr lang="en-US" sz="1200" baseline="-25000" dirty="0">
                  <a:latin typeface="Helvetica" pitchFamily="2" charset="0"/>
                  <a:cs typeface="Arial" charset="0"/>
                </a:rPr>
                <a:t>1</a:t>
              </a:r>
              <a:r>
                <a:rPr lang="en-US" sz="1200" dirty="0">
                  <a:latin typeface="Helvetica" pitchFamily="2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50" name="Oval 186">
            <a:extLst>
              <a:ext uri="{FF2B5EF4-FFF2-40B4-BE49-F238E27FC236}">
                <a16:creationId xmlns:a16="http://schemas.microsoft.com/office/drawing/2014/main" id="{384871A6-5872-294A-83A2-346E376E9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359" y="511175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1" name="Line 188">
            <a:extLst>
              <a:ext uri="{FF2B5EF4-FFF2-40B4-BE49-F238E27FC236}">
                <a16:creationId xmlns:a16="http://schemas.microsoft.com/office/drawing/2014/main" id="{B83C791E-837B-AE4F-8468-D6E1C9DF7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9934" y="524192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2" name="Line 189">
            <a:extLst>
              <a:ext uri="{FF2B5EF4-FFF2-40B4-BE49-F238E27FC236}">
                <a16:creationId xmlns:a16="http://schemas.microsoft.com/office/drawing/2014/main" id="{42F34FEE-E190-D54A-A1BF-F3040C068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4223" y="5507037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53" name="Group 296">
            <a:extLst>
              <a:ext uri="{FF2B5EF4-FFF2-40B4-BE49-F238E27FC236}">
                <a16:creationId xmlns:a16="http://schemas.microsoft.com/office/drawing/2014/main" id="{89DC525C-4247-FD46-A64B-424DF4B03D87}"/>
              </a:ext>
            </a:extLst>
          </p:cNvPr>
          <p:cNvGrpSpPr>
            <a:grpSpLocks/>
          </p:cNvGrpSpPr>
          <p:nvPr/>
        </p:nvGrpSpPr>
        <p:grpSpPr bwMode="auto">
          <a:xfrm>
            <a:off x="8612909" y="5079999"/>
            <a:ext cx="1062038" cy="274638"/>
            <a:chOff x="4640" y="2796"/>
            <a:chExt cx="669" cy="173"/>
          </a:xfrm>
        </p:grpSpPr>
        <p:sp>
          <p:nvSpPr>
            <p:cNvPr id="154" name="Rectangle 191">
              <a:extLst>
                <a:ext uri="{FF2B5EF4-FFF2-40B4-BE49-F238E27FC236}">
                  <a16:creationId xmlns:a16="http://schemas.microsoft.com/office/drawing/2014/main" id="{01E51176-E131-3044-9765-CE5253575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5" name="Text Box 192">
              <a:extLst>
                <a:ext uri="{FF2B5EF4-FFF2-40B4-BE49-F238E27FC236}">
                  <a16:creationId xmlns:a16="http://schemas.microsoft.com/office/drawing/2014/main" id="{1F07A7A4-BD9E-1C4C-8B7C-CF1C6494D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  <a:cs typeface="Arial" charset="0"/>
                </a:rPr>
                <a:t>d</a:t>
              </a:r>
              <a:r>
                <a:rPr lang="en-US" sz="1200" baseline="-25000" dirty="0">
                  <a:latin typeface="Helvetica" pitchFamily="2" charset="0"/>
                  <a:cs typeface="Arial" charset="0"/>
                </a:rPr>
                <a:t>0</a:t>
              </a:r>
              <a:r>
                <a:rPr lang="en-US" sz="1200" dirty="0">
                  <a:latin typeface="Helvetica" pitchFamily="2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157" name="Group 193">
            <a:extLst>
              <a:ext uri="{FF2B5EF4-FFF2-40B4-BE49-F238E27FC236}">
                <a16:creationId xmlns:a16="http://schemas.microsoft.com/office/drawing/2014/main" id="{09207823-CDE1-A74C-95BC-9EE08CE34AEE}"/>
              </a:ext>
            </a:extLst>
          </p:cNvPr>
          <p:cNvGrpSpPr>
            <a:grpSpLocks/>
          </p:cNvGrpSpPr>
          <p:nvPr/>
        </p:nvGrpSpPr>
        <p:grpSpPr bwMode="auto">
          <a:xfrm>
            <a:off x="5222009" y="5700713"/>
            <a:ext cx="1254125" cy="487363"/>
            <a:chOff x="1313" y="1534"/>
            <a:chExt cx="790" cy="307"/>
          </a:xfrm>
        </p:grpSpPr>
        <p:sp>
          <p:nvSpPr>
            <p:cNvPr id="185" name="Text Box 194">
              <a:extLst>
                <a:ext uri="{FF2B5EF4-FFF2-40B4-BE49-F238E27FC236}">
                  <a16:creationId xmlns:a16="http://schemas.microsoft.com/office/drawing/2014/main" id="{4426D9F8-96EB-A84B-95EB-40E038B3F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186" name="Group 195">
              <a:extLst>
                <a:ext uri="{FF2B5EF4-FFF2-40B4-BE49-F238E27FC236}">
                  <a16:creationId xmlns:a16="http://schemas.microsoft.com/office/drawing/2014/main" id="{CFC3A43B-E387-0146-9148-6D266F300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208" name="Rectangle 196">
                <a:extLst>
                  <a:ext uri="{FF2B5EF4-FFF2-40B4-BE49-F238E27FC236}">
                    <a16:creationId xmlns:a16="http://schemas.microsoft.com/office/drawing/2014/main" id="{628E3BDD-D029-A543-A90A-D635D4BC6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09" name="Line 197">
                <a:extLst>
                  <a:ext uri="{FF2B5EF4-FFF2-40B4-BE49-F238E27FC236}">
                    <a16:creationId xmlns:a16="http://schemas.microsoft.com/office/drawing/2014/main" id="{5900F4B4-4505-E045-9950-93BA94401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F43B55CD-B276-2942-83D1-B64BE3FA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87" name="Group 199">
              <a:extLst>
                <a:ext uri="{FF2B5EF4-FFF2-40B4-BE49-F238E27FC236}">
                  <a16:creationId xmlns:a16="http://schemas.microsoft.com/office/drawing/2014/main" id="{445C1837-A941-B745-9E9B-6D128796A1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205" name="Rectangle 200">
                <a:extLst>
                  <a:ext uri="{FF2B5EF4-FFF2-40B4-BE49-F238E27FC236}">
                    <a16:creationId xmlns:a16="http://schemas.microsoft.com/office/drawing/2014/main" id="{AB42A447-A302-ED4F-AE27-D8BBA970C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06" name="Line 201">
                <a:extLst>
                  <a:ext uri="{FF2B5EF4-FFF2-40B4-BE49-F238E27FC236}">
                    <a16:creationId xmlns:a16="http://schemas.microsoft.com/office/drawing/2014/main" id="{C442A0D7-2AEE-5A44-8B2F-DAD5E4BE0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07" name="Line 202">
                <a:extLst>
                  <a:ext uri="{FF2B5EF4-FFF2-40B4-BE49-F238E27FC236}">
                    <a16:creationId xmlns:a16="http://schemas.microsoft.com/office/drawing/2014/main" id="{E1C7D046-8679-2D40-B187-06F9FE8B2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188" name="Rectangle 203">
              <a:extLst>
                <a:ext uri="{FF2B5EF4-FFF2-40B4-BE49-F238E27FC236}">
                  <a16:creationId xmlns:a16="http://schemas.microsoft.com/office/drawing/2014/main" id="{F551FE22-7652-D448-B7E7-C4190E721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9" name="Rectangle 204">
              <a:extLst>
                <a:ext uri="{FF2B5EF4-FFF2-40B4-BE49-F238E27FC236}">
                  <a16:creationId xmlns:a16="http://schemas.microsoft.com/office/drawing/2014/main" id="{6F7B7693-0D62-6049-9422-F5316F212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90" name="Text Box 205">
              <a:extLst>
                <a:ext uri="{FF2B5EF4-FFF2-40B4-BE49-F238E27FC236}">
                  <a16:creationId xmlns:a16="http://schemas.microsoft.com/office/drawing/2014/main" id="{4DC4EE28-F3D4-5940-9B95-746B35323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91" name="Text Box 206">
              <a:extLst>
                <a:ext uri="{FF2B5EF4-FFF2-40B4-BE49-F238E27FC236}">
                  <a16:creationId xmlns:a16="http://schemas.microsoft.com/office/drawing/2014/main" id="{663B6904-9186-7940-BD5F-A9BF1216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92" name="Text Box 207">
              <a:extLst>
                <a:ext uri="{FF2B5EF4-FFF2-40B4-BE49-F238E27FC236}">
                  <a16:creationId xmlns:a16="http://schemas.microsoft.com/office/drawing/2014/main" id="{8089FAEB-E251-1C45-93EF-E5C31F108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193" name="Group 208">
              <a:extLst>
                <a:ext uri="{FF2B5EF4-FFF2-40B4-BE49-F238E27FC236}">
                  <a16:creationId xmlns:a16="http://schemas.microsoft.com/office/drawing/2014/main" id="{E07E5A42-07E5-A445-A031-415800F994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203" name="Text Box 209">
                <a:extLst>
                  <a:ext uri="{FF2B5EF4-FFF2-40B4-BE49-F238E27FC236}">
                    <a16:creationId xmlns:a16="http://schemas.microsoft.com/office/drawing/2014/main" id="{59D85DE3-70DC-5742-B587-F600B68A71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04" name="Text Box 210">
                <a:extLst>
                  <a:ext uri="{FF2B5EF4-FFF2-40B4-BE49-F238E27FC236}">
                    <a16:creationId xmlns:a16="http://schemas.microsoft.com/office/drawing/2014/main" id="{B3FE4F2D-5E60-454B-A167-6679DFD433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194" name="Group 211">
              <a:extLst>
                <a:ext uri="{FF2B5EF4-FFF2-40B4-BE49-F238E27FC236}">
                  <a16:creationId xmlns:a16="http://schemas.microsoft.com/office/drawing/2014/main" id="{DF5722BA-C2CB-E94F-9DB3-5BE8E6DD1F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201" name="Text Box 212">
                <a:extLst>
                  <a:ext uri="{FF2B5EF4-FFF2-40B4-BE49-F238E27FC236}">
                    <a16:creationId xmlns:a16="http://schemas.microsoft.com/office/drawing/2014/main" id="{52C4D387-447D-AF4C-9200-5606EB9512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02" name="Text Box 213">
                <a:extLst>
                  <a:ext uri="{FF2B5EF4-FFF2-40B4-BE49-F238E27FC236}">
                    <a16:creationId xmlns:a16="http://schemas.microsoft.com/office/drawing/2014/main" id="{BC4AC7B8-F1D0-A54B-8359-0A64DCB20D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195" name="Group 214">
              <a:extLst>
                <a:ext uri="{FF2B5EF4-FFF2-40B4-BE49-F238E27FC236}">
                  <a16:creationId xmlns:a16="http://schemas.microsoft.com/office/drawing/2014/main" id="{CF8FEF96-1873-5344-B3AE-01464C6ED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99" name="Text Box 215">
                <a:extLst>
                  <a:ext uri="{FF2B5EF4-FFF2-40B4-BE49-F238E27FC236}">
                    <a16:creationId xmlns:a16="http://schemas.microsoft.com/office/drawing/2014/main" id="{CD6F35F1-B46D-4349-B256-16E89D495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00" name="Text Box 216">
                <a:extLst>
                  <a:ext uri="{FF2B5EF4-FFF2-40B4-BE49-F238E27FC236}">
                    <a16:creationId xmlns:a16="http://schemas.microsoft.com/office/drawing/2014/main" id="{EFD6BBF8-4FCC-2042-BD31-7BCCC22175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196" name="Group 217">
              <a:extLst>
                <a:ext uri="{FF2B5EF4-FFF2-40B4-BE49-F238E27FC236}">
                  <a16:creationId xmlns:a16="http://schemas.microsoft.com/office/drawing/2014/main" id="{A2D6CE48-19BA-2E49-8413-8F1D7B9688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97" name="Text Box 218">
                <a:extLst>
                  <a:ext uri="{FF2B5EF4-FFF2-40B4-BE49-F238E27FC236}">
                    <a16:creationId xmlns:a16="http://schemas.microsoft.com/office/drawing/2014/main" id="{A098154C-2238-A441-8797-AA97F949F6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98" name="Text Box 219">
                <a:extLst>
                  <a:ext uri="{FF2B5EF4-FFF2-40B4-BE49-F238E27FC236}">
                    <a16:creationId xmlns:a16="http://schemas.microsoft.com/office/drawing/2014/main" id="{6CC5DE26-048D-4A43-A922-38D2AF7F6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158" name="Group 220">
            <a:extLst>
              <a:ext uri="{FF2B5EF4-FFF2-40B4-BE49-F238E27FC236}">
                <a16:creationId xmlns:a16="http://schemas.microsoft.com/office/drawing/2014/main" id="{4908E63F-F8FF-C641-8BB1-3E0728C58102}"/>
              </a:ext>
            </a:extLst>
          </p:cNvPr>
          <p:cNvGrpSpPr>
            <a:grpSpLocks/>
          </p:cNvGrpSpPr>
          <p:nvPr/>
        </p:nvGrpSpPr>
        <p:grpSpPr bwMode="auto">
          <a:xfrm>
            <a:off x="5212484" y="5003800"/>
            <a:ext cx="1254125" cy="487363"/>
            <a:chOff x="1313" y="1534"/>
            <a:chExt cx="790" cy="307"/>
          </a:xfrm>
        </p:grpSpPr>
        <p:sp>
          <p:nvSpPr>
            <p:cNvPr id="159" name="Text Box 221">
              <a:extLst>
                <a:ext uri="{FF2B5EF4-FFF2-40B4-BE49-F238E27FC236}">
                  <a16:creationId xmlns:a16="http://schemas.microsoft.com/office/drawing/2014/main" id="{FFDE68CF-E823-B243-9D3C-07A4DDC25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160" name="Group 222">
              <a:extLst>
                <a:ext uri="{FF2B5EF4-FFF2-40B4-BE49-F238E27FC236}">
                  <a16:creationId xmlns:a16="http://schemas.microsoft.com/office/drawing/2014/main" id="{7EC9DD1D-FC3D-1048-8195-4BA9881DEA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82" name="Rectangle 223">
                <a:extLst>
                  <a:ext uri="{FF2B5EF4-FFF2-40B4-BE49-F238E27FC236}">
                    <a16:creationId xmlns:a16="http://schemas.microsoft.com/office/drawing/2014/main" id="{282DFE06-D9E6-BC48-A403-14F382B85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3" name="Line 224">
                <a:extLst>
                  <a:ext uri="{FF2B5EF4-FFF2-40B4-BE49-F238E27FC236}">
                    <a16:creationId xmlns:a16="http://schemas.microsoft.com/office/drawing/2014/main" id="{914BBBD0-5888-A745-9225-285B519E5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4" name="Line 225">
                <a:extLst>
                  <a:ext uri="{FF2B5EF4-FFF2-40B4-BE49-F238E27FC236}">
                    <a16:creationId xmlns:a16="http://schemas.microsoft.com/office/drawing/2014/main" id="{3BFC214C-9FAB-ED48-8496-C3F557C93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61" name="Group 226">
              <a:extLst>
                <a:ext uri="{FF2B5EF4-FFF2-40B4-BE49-F238E27FC236}">
                  <a16:creationId xmlns:a16="http://schemas.microsoft.com/office/drawing/2014/main" id="{CB19956E-4809-B943-9EA1-E32FCB041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9" name="Rectangle 227">
                <a:extLst>
                  <a:ext uri="{FF2B5EF4-FFF2-40B4-BE49-F238E27FC236}">
                    <a16:creationId xmlns:a16="http://schemas.microsoft.com/office/drawing/2014/main" id="{FCC60939-6C35-6343-84CF-83819C464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0" name="Line 228">
                <a:extLst>
                  <a:ext uri="{FF2B5EF4-FFF2-40B4-BE49-F238E27FC236}">
                    <a16:creationId xmlns:a16="http://schemas.microsoft.com/office/drawing/2014/main" id="{96289087-5875-EF4B-AC05-464A5316B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81" name="Line 229">
                <a:extLst>
                  <a:ext uri="{FF2B5EF4-FFF2-40B4-BE49-F238E27FC236}">
                    <a16:creationId xmlns:a16="http://schemas.microsoft.com/office/drawing/2014/main" id="{3A72264B-FCCB-B44B-A4DA-7D7F4C66F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162" name="Rectangle 230">
              <a:extLst>
                <a:ext uri="{FF2B5EF4-FFF2-40B4-BE49-F238E27FC236}">
                  <a16:creationId xmlns:a16="http://schemas.microsoft.com/office/drawing/2014/main" id="{F4230340-29C6-5F4E-A6E4-4F3EBC6E1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3" name="Rectangle 231">
              <a:extLst>
                <a:ext uri="{FF2B5EF4-FFF2-40B4-BE49-F238E27FC236}">
                  <a16:creationId xmlns:a16="http://schemas.microsoft.com/office/drawing/2014/main" id="{652CBB78-F2C6-C24B-87B7-489404F17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4" name="Text Box 232">
              <a:extLst>
                <a:ext uri="{FF2B5EF4-FFF2-40B4-BE49-F238E27FC236}">
                  <a16:creationId xmlns:a16="http://schemas.microsoft.com/office/drawing/2014/main" id="{12750206-6678-6A45-946D-A6AD3CDAB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65" name="Text Box 233">
              <a:extLst>
                <a:ext uri="{FF2B5EF4-FFF2-40B4-BE49-F238E27FC236}">
                  <a16:creationId xmlns:a16="http://schemas.microsoft.com/office/drawing/2014/main" id="{390A358F-0C1A-CF4A-8F10-D80D093F6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66" name="Text Box 234">
              <a:extLst>
                <a:ext uri="{FF2B5EF4-FFF2-40B4-BE49-F238E27FC236}">
                  <a16:creationId xmlns:a16="http://schemas.microsoft.com/office/drawing/2014/main" id="{5A0AA34C-F258-6F45-95A1-D2C607D44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167" name="Group 235">
              <a:extLst>
                <a:ext uri="{FF2B5EF4-FFF2-40B4-BE49-F238E27FC236}">
                  <a16:creationId xmlns:a16="http://schemas.microsoft.com/office/drawing/2014/main" id="{16263EB5-A641-A74A-8790-80B6BC2FC7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7" name="Text Box 236">
                <a:extLst>
                  <a:ext uri="{FF2B5EF4-FFF2-40B4-BE49-F238E27FC236}">
                    <a16:creationId xmlns:a16="http://schemas.microsoft.com/office/drawing/2014/main" id="{0B5B9CE2-5A89-C845-B569-714148C37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8" name="Text Box 237">
                <a:extLst>
                  <a:ext uri="{FF2B5EF4-FFF2-40B4-BE49-F238E27FC236}">
                    <a16:creationId xmlns:a16="http://schemas.microsoft.com/office/drawing/2014/main" id="{388CB334-90BF-7047-96CC-F6304C874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168" name="Group 238">
              <a:extLst>
                <a:ext uri="{FF2B5EF4-FFF2-40B4-BE49-F238E27FC236}">
                  <a16:creationId xmlns:a16="http://schemas.microsoft.com/office/drawing/2014/main" id="{8688B664-9974-3349-A796-307CEDEE3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5" name="Text Box 239">
                <a:extLst>
                  <a:ext uri="{FF2B5EF4-FFF2-40B4-BE49-F238E27FC236}">
                    <a16:creationId xmlns:a16="http://schemas.microsoft.com/office/drawing/2014/main" id="{EC07879D-3A58-C847-A871-19451CBFDA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" name="Text Box 240">
                <a:extLst>
                  <a:ext uri="{FF2B5EF4-FFF2-40B4-BE49-F238E27FC236}">
                    <a16:creationId xmlns:a16="http://schemas.microsoft.com/office/drawing/2014/main" id="{463607C7-121F-B049-94D7-FEED1674B4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169" name="Group 241">
              <a:extLst>
                <a:ext uri="{FF2B5EF4-FFF2-40B4-BE49-F238E27FC236}">
                  <a16:creationId xmlns:a16="http://schemas.microsoft.com/office/drawing/2014/main" id="{D8364B33-4808-554D-BE6C-CE29DD93C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3" name="Text Box 242">
                <a:extLst>
                  <a:ext uri="{FF2B5EF4-FFF2-40B4-BE49-F238E27FC236}">
                    <a16:creationId xmlns:a16="http://schemas.microsoft.com/office/drawing/2014/main" id="{F2170925-FA72-8145-AF57-C2897CE943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4" name="Text Box 243">
                <a:extLst>
                  <a:ext uri="{FF2B5EF4-FFF2-40B4-BE49-F238E27FC236}">
                    <a16:creationId xmlns:a16="http://schemas.microsoft.com/office/drawing/2014/main" id="{FAA77F33-9911-2442-AC7B-A8CF136ED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170" name="Group 244">
              <a:extLst>
                <a:ext uri="{FF2B5EF4-FFF2-40B4-BE49-F238E27FC236}">
                  <a16:creationId xmlns:a16="http://schemas.microsoft.com/office/drawing/2014/main" id="{377411B7-A573-BB4E-A066-ACDF4BC9B5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1" name="Text Box 245">
                <a:extLst>
                  <a:ext uri="{FF2B5EF4-FFF2-40B4-BE49-F238E27FC236}">
                    <a16:creationId xmlns:a16="http://schemas.microsoft.com/office/drawing/2014/main" id="{45107214-3718-2144-B67B-DEB32699D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2" name="Text Box 246">
                <a:extLst>
                  <a:ext uri="{FF2B5EF4-FFF2-40B4-BE49-F238E27FC236}">
                    <a16:creationId xmlns:a16="http://schemas.microsoft.com/office/drawing/2014/main" id="{407928FD-363F-5D46-A656-2C76EF07BC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212" name="Group 159">
            <a:extLst>
              <a:ext uri="{FF2B5EF4-FFF2-40B4-BE49-F238E27FC236}">
                <a16:creationId xmlns:a16="http://schemas.microsoft.com/office/drawing/2014/main" id="{159131C8-BF5C-4A4C-BA41-262CDFE10657}"/>
              </a:ext>
            </a:extLst>
          </p:cNvPr>
          <p:cNvGrpSpPr>
            <a:grpSpLocks/>
          </p:cNvGrpSpPr>
          <p:nvPr/>
        </p:nvGrpSpPr>
        <p:grpSpPr bwMode="auto">
          <a:xfrm>
            <a:off x="4145685" y="5691187"/>
            <a:ext cx="1254125" cy="487363"/>
            <a:chOff x="1313" y="1534"/>
            <a:chExt cx="790" cy="307"/>
          </a:xfrm>
        </p:grpSpPr>
        <p:sp>
          <p:nvSpPr>
            <p:cNvPr id="245" name="Text Box 160">
              <a:extLst>
                <a:ext uri="{FF2B5EF4-FFF2-40B4-BE49-F238E27FC236}">
                  <a16:creationId xmlns:a16="http://schemas.microsoft.com/office/drawing/2014/main" id="{8EBBCE93-F711-944B-B37E-BAEC9123E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246" name="Group 161">
              <a:extLst>
                <a:ext uri="{FF2B5EF4-FFF2-40B4-BE49-F238E27FC236}">
                  <a16:creationId xmlns:a16="http://schemas.microsoft.com/office/drawing/2014/main" id="{DD29622F-9B14-BB4C-A0BB-39AF57EBDD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268" name="Rectangle 162">
                <a:extLst>
                  <a:ext uri="{FF2B5EF4-FFF2-40B4-BE49-F238E27FC236}">
                    <a16:creationId xmlns:a16="http://schemas.microsoft.com/office/drawing/2014/main" id="{90BFCC80-25CD-F545-A05C-AB23B3B8B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69" name="Line 163">
                <a:extLst>
                  <a:ext uri="{FF2B5EF4-FFF2-40B4-BE49-F238E27FC236}">
                    <a16:creationId xmlns:a16="http://schemas.microsoft.com/office/drawing/2014/main" id="{828A2908-C55A-FF4E-A630-7A48EF7DE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0" name="Line 164">
                <a:extLst>
                  <a:ext uri="{FF2B5EF4-FFF2-40B4-BE49-F238E27FC236}">
                    <a16:creationId xmlns:a16="http://schemas.microsoft.com/office/drawing/2014/main" id="{2C239873-39CB-1041-855F-057939E65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47" name="Group 165">
              <a:extLst>
                <a:ext uri="{FF2B5EF4-FFF2-40B4-BE49-F238E27FC236}">
                  <a16:creationId xmlns:a16="http://schemas.microsoft.com/office/drawing/2014/main" id="{69ADAC10-CB01-C740-86A9-765965A95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265" name="Rectangle 166">
                <a:extLst>
                  <a:ext uri="{FF2B5EF4-FFF2-40B4-BE49-F238E27FC236}">
                    <a16:creationId xmlns:a16="http://schemas.microsoft.com/office/drawing/2014/main" id="{04B64DF3-202F-364D-A5CF-1AEF90DE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66" name="Line 167">
                <a:extLst>
                  <a:ext uri="{FF2B5EF4-FFF2-40B4-BE49-F238E27FC236}">
                    <a16:creationId xmlns:a16="http://schemas.microsoft.com/office/drawing/2014/main" id="{AE08E9F6-10EE-EE49-9B60-857063101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67" name="Line 168">
                <a:extLst>
                  <a:ext uri="{FF2B5EF4-FFF2-40B4-BE49-F238E27FC236}">
                    <a16:creationId xmlns:a16="http://schemas.microsoft.com/office/drawing/2014/main" id="{8AA88515-B1DC-C548-9FC9-18F2BE6E9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48" name="Rectangle 169">
              <a:extLst>
                <a:ext uri="{FF2B5EF4-FFF2-40B4-BE49-F238E27FC236}">
                  <a16:creationId xmlns:a16="http://schemas.microsoft.com/office/drawing/2014/main" id="{DBE69F63-0FA4-8048-ABC5-5727397B6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9" name="Rectangle 170">
              <a:extLst>
                <a:ext uri="{FF2B5EF4-FFF2-40B4-BE49-F238E27FC236}">
                  <a16:creationId xmlns:a16="http://schemas.microsoft.com/office/drawing/2014/main" id="{DDB7D58E-D57F-F140-992D-1B87FB571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0" name="Text Box 171">
              <a:extLst>
                <a:ext uri="{FF2B5EF4-FFF2-40B4-BE49-F238E27FC236}">
                  <a16:creationId xmlns:a16="http://schemas.microsoft.com/office/drawing/2014/main" id="{EF94627D-1094-FD4A-A6D4-1A673CE53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251" name="Text Box 172">
              <a:extLst>
                <a:ext uri="{FF2B5EF4-FFF2-40B4-BE49-F238E27FC236}">
                  <a16:creationId xmlns:a16="http://schemas.microsoft.com/office/drawing/2014/main" id="{70D7DEA7-4961-8B49-83C5-54417D06F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252" name="Text Box 173">
              <a:extLst>
                <a:ext uri="{FF2B5EF4-FFF2-40B4-BE49-F238E27FC236}">
                  <a16:creationId xmlns:a16="http://schemas.microsoft.com/office/drawing/2014/main" id="{FF75CFB0-86E8-5745-972D-2DE77DD04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grpSp>
          <p:nvGrpSpPr>
            <p:cNvPr id="253" name="Group 174">
              <a:extLst>
                <a:ext uri="{FF2B5EF4-FFF2-40B4-BE49-F238E27FC236}">
                  <a16:creationId xmlns:a16="http://schemas.microsoft.com/office/drawing/2014/main" id="{B1D3C997-BFF4-C242-9FCE-C2EBA18D7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263" name="Text Box 175">
                <a:extLst>
                  <a:ext uri="{FF2B5EF4-FFF2-40B4-BE49-F238E27FC236}">
                    <a16:creationId xmlns:a16="http://schemas.microsoft.com/office/drawing/2014/main" id="{06577A1D-A67A-A342-992D-F8CDEC2E33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64" name="Text Box 176">
                <a:extLst>
                  <a:ext uri="{FF2B5EF4-FFF2-40B4-BE49-F238E27FC236}">
                    <a16:creationId xmlns:a16="http://schemas.microsoft.com/office/drawing/2014/main" id="{CD844EB9-237D-D743-A3C3-221E47FF8F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254" name="Group 177">
              <a:extLst>
                <a:ext uri="{FF2B5EF4-FFF2-40B4-BE49-F238E27FC236}">
                  <a16:creationId xmlns:a16="http://schemas.microsoft.com/office/drawing/2014/main" id="{4EBE0CAF-D16B-4444-ACB8-8DFD70328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261" name="Text Box 178">
                <a:extLst>
                  <a:ext uri="{FF2B5EF4-FFF2-40B4-BE49-F238E27FC236}">
                    <a16:creationId xmlns:a16="http://schemas.microsoft.com/office/drawing/2014/main" id="{83CEADB5-CBCE-E945-9738-5CB325CEC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62" name="Text Box 179">
                <a:extLst>
                  <a:ext uri="{FF2B5EF4-FFF2-40B4-BE49-F238E27FC236}">
                    <a16:creationId xmlns:a16="http://schemas.microsoft.com/office/drawing/2014/main" id="{9F5F0CCE-6C8F-7F42-A82F-E5BC7E26D0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255" name="Group 180">
              <a:extLst>
                <a:ext uri="{FF2B5EF4-FFF2-40B4-BE49-F238E27FC236}">
                  <a16:creationId xmlns:a16="http://schemas.microsoft.com/office/drawing/2014/main" id="{D0AE0796-502A-0D48-9BAB-9702A65ED1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259" name="Text Box 181">
                <a:extLst>
                  <a:ext uri="{FF2B5EF4-FFF2-40B4-BE49-F238E27FC236}">
                    <a16:creationId xmlns:a16="http://schemas.microsoft.com/office/drawing/2014/main" id="{2793CDA2-E37B-0E4C-B671-7DA94D71B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60" name="Text Box 182">
                <a:extLst>
                  <a:ext uri="{FF2B5EF4-FFF2-40B4-BE49-F238E27FC236}">
                    <a16:creationId xmlns:a16="http://schemas.microsoft.com/office/drawing/2014/main" id="{F53FFD40-B902-F04F-8D8B-0AF78CB45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256" name="Group 183">
              <a:extLst>
                <a:ext uri="{FF2B5EF4-FFF2-40B4-BE49-F238E27FC236}">
                  <a16:creationId xmlns:a16="http://schemas.microsoft.com/office/drawing/2014/main" id="{17D8D23F-6F1D-FF40-80BB-8AA83E773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257" name="Text Box 184">
                <a:extLst>
                  <a:ext uri="{FF2B5EF4-FFF2-40B4-BE49-F238E27FC236}">
                    <a16:creationId xmlns:a16="http://schemas.microsoft.com/office/drawing/2014/main" id="{8E4E5137-3F1C-1B49-8ACC-C676C0ABA2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58" name="Text Box 185">
                <a:extLst>
                  <a:ext uri="{FF2B5EF4-FFF2-40B4-BE49-F238E27FC236}">
                    <a16:creationId xmlns:a16="http://schemas.microsoft.com/office/drawing/2014/main" id="{B5CE85A3-510B-5C42-BBF9-124DA252FB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213" name="Group 247">
            <a:extLst>
              <a:ext uri="{FF2B5EF4-FFF2-40B4-BE49-F238E27FC236}">
                <a16:creationId xmlns:a16="http://schemas.microsoft.com/office/drawing/2014/main" id="{6325047F-4B50-F74A-9407-46F5F0209A1B}"/>
              </a:ext>
            </a:extLst>
          </p:cNvPr>
          <p:cNvGrpSpPr>
            <a:grpSpLocks/>
          </p:cNvGrpSpPr>
          <p:nvPr/>
        </p:nvGrpSpPr>
        <p:grpSpPr bwMode="auto">
          <a:xfrm>
            <a:off x="4121873" y="5003799"/>
            <a:ext cx="1249362" cy="487363"/>
            <a:chOff x="4928" y="1534"/>
            <a:chExt cx="787" cy="307"/>
          </a:xfrm>
        </p:grpSpPr>
        <p:grpSp>
          <p:nvGrpSpPr>
            <p:cNvPr id="214" name="Group 248">
              <a:extLst>
                <a:ext uri="{FF2B5EF4-FFF2-40B4-BE49-F238E27FC236}">
                  <a16:creationId xmlns:a16="http://schemas.microsoft.com/office/drawing/2014/main" id="{3FEBBE70-229D-1249-8735-1C581235A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238" name="Text Box 249">
                <a:extLst>
                  <a:ext uri="{FF2B5EF4-FFF2-40B4-BE49-F238E27FC236}">
                    <a16:creationId xmlns:a16="http://schemas.microsoft.com/office/drawing/2014/main" id="{D4EED6AA-54A0-D84E-8C91-04711F9A2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239" name="Group 250">
                <a:extLst>
                  <a:ext uri="{FF2B5EF4-FFF2-40B4-BE49-F238E27FC236}">
                    <a16:creationId xmlns:a16="http://schemas.microsoft.com/office/drawing/2014/main" id="{37ABAC10-9860-4341-93E4-8520B8AA39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242" name="Rectangle 251">
                  <a:extLst>
                    <a:ext uri="{FF2B5EF4-FFF2-40B4-BE49-F238E27FC236}">
                      <a16:creationId xmlns:a16="http://schemas.microsoft.com/office/drawing/2014/main" id="{CF19403E-4E21-FA42-B173-DEC0121D6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43" name="Line 252">
                  <a:extLst>
                    <a:ext uri="{FF2B5EF4-FFF2-40B4-BE49-F238E27FC236}">
                      <a16:creationId xmlns:a16="http://schemas.microsoft.com/office/drawing/2014/main" id="{7FC3D4EE-96F7-3843-A94B-631A0F6F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44" name="Line 253">
                  <a:extLst>
                    <a:ext uri="{FF2B5EF4-FFF2-40B4-BE49-F238E27FC236}">
                      <a16:creationId xmlns:a16="http://schemas.microsoft.com/office/drawing/2014/main" id="{4AB3FF1D-EF9A-1648-91EE-D3AD95E23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240" name="Text Box 254">
                <a:extLst>
                  <a:ext uri="{FF2B5EF4-FFF2-40B4-BE49-F238E27FC236}">
                    <a16:creationId xmlns:a16="http://schemas.microsoft.com/office/drawing/2014/main" id="{684AA7A0-A4B5-7D4A-969B-C8C90C897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41" name="Text Box 255">
                <a:extLst>
                  <a:ext uri="{FF2B5EF4-FFF2-40B4-BE49-F238E27FC236}">
                    <a16:creationId xmlns:a16="http://schemas.microsoft.com/office/drawing/2014/main" id="{F6AEAC13-F1E0-CD44-AE50-BA9F1F78AE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215" name="Group 256">
              <a:extLst>
                <a:ext uri="{FF2B5EF4-FFF2-40B4-BE49-F238E27FC236}">
                  <a16:creationId xmlns:a16="http://schemas.microsoft.com/office/drawing/2014/main" id="{246B68E4-0810-D442-93B5-CF3C3A645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216" name="Group 257">
                <a:extLst>
                  <a:ext uri="{FF2B5EF4-FFF2-40B4-BE49-F238E27FC236}">
                    <a16:creationId xmlns:a16="http://schemas.microsoft.com/office/drawing/2014/main" id="{04DBB427-FA04-E442-9AE2-9A45E23090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236" name="Rectangle 258">
                  <a:extLst>
                    <a:ext uri="{FF2B5EF4-FFF2-40B4-BE49-F238E27FC236}">
                      <a16:creationId xmlns:a16="http://schemas.microsoft.com/office/drawing/2014/main" id="{01C5E07E-B689-E54C-9C61-CA9DD081AF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37" name="Text Box 259">
                  <a:extLst>
                    <a:ext uri="{FF2B5EF4-FFF2-40B4-BE49-F238E27FC236}">
                      <a16:creationId xmlns:a16="http://schemas.microsoft.com/office/drawing/2014/main" id="{85E929F9-0333-1F48-B624-86D719AACF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217" name="Group 260">
                <a:extLst>
                  <a:ext uri="{FF2B5EF4-FFF2-40B4-BE49-F238E27FC236}">
                    <a16:creationId xmlns:a16="http://schemas.microsoft.com/office/drawing/2014/main" id="{51957247-B289-7C43-B245-F4FBB1A5F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232" name="Rectangle 261">
                  <a:extLst>
                    <a:ext uri="{FF2B5EF4-FFF2-40B4-BE49-F238E27FC236}">
                      <a16:creationId xmlns:a16="http://schemas.microsoft.com/office/drawing/2014/main" id="{09F43747-F47F-6C4B-AF45-95CCFBE5E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grpSp>
              <p:nvGrpSpPr>
                <p:cNvPr id="233" name="Group 262">
                  <a:extLst>
                    <a:ext uri="{FF2B5EF4-FFF2-40B4-BE49-F238E27FC236}">
                      <a16:creationId xmlns:a16="http://schemas.microsoft.com/office/drawing/2014/main" id="{06730D19-2221-A24C-8FE1-3D8A678C0C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234" name="Text Box 263">
                    <a:extLst>
                      <a:ext uri="{FF2B5EF4-FFF2-40B4-BE49-F238E27FC236}">
                        <a16:creationId xmlns:a16="http://schemas.microsoft.com/office/drawing/2014/main" id="{6D335E81-7D75-5841-AB4F-06F7B12EAAE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235" name="Text Box 264">
                    <a:extLst>
                      <a:ext uri="{FF2B5EF4-FFF2-40B4-BE49-F238E27FC236}">
                        <a16:creationId xmlns:a16="http://schemas.microsoft.com/office/drawing/2014/main" id="{FB0603F7-6A84-E84C-87FC-CD70FF6BBF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218" name="Group 265">
                <a:extLst>
                  <a:ext uri="{FF2B5EF4-FFF2-40B4-BE49-F238E27FC236}">
                    <a16:creationId xmlns:a16="http://schemas.microsoft.com/office/drawing/2014/main" id="{02AD991E-B391-C947-B14D-8C57174477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219" name="Group 266">
                  <a:extLst>
                    <a:ext uri="{FF2B5EF4-FFF2-40B4-BE49-F238E27FC236}">
                      <a16:creationId xmlns:a16="http://schemas.microsoft.com/office/drawing/2014/main" id="{93E08B47-D76D-0648-A06C-E6F805A69A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229" name="Rectangle 267">
                    <a:extLst>
                      <a:ext uri="{FF2B5EF4-FFF2-40B4-BE49-F238E27FC236}">
                        <a16:creationId xmlns:a16="http://schemas.microsoft.com/office/drawing/2014/main" id="{773B2CB2-DACD-1746-B210-EF2EB1C946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30" name="Line 268">
                    <a:extLst>
                      <a:ext uri="{FF2B5EF4-FFF2-40B4-BE49-F238E27FC236}">
                        <a16:creationId xmlns:a16="http://schemas.microsoft.com/office/drawing/2014/main" id="{5BF67162-573D-7E44-BE16-8C171303D1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31" name="Line 269">
                    <a:extLst>
                      <a:ext uri="{FF2B5EF4-FFF2-40B4-BE49-F238E27FC236}">
                        <a16:creationId xmlns:a16="http://schemas.microsoft.com/office/drawing/2014/main" id="{C506D6B0-3477-E042-9E2E-FE77181FF6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  <p:grpSp>
              <p:nvGrpSpPr>
                <p:cNvPr id="220" name="Group 270">
                  <a:extLst>
                    <a:ext uri="{FF2B5EF4-FFF2-40B4-BE49-F238E27FC236}">
                      <a16:creationId xmlns:a16="http://schemas.microsoft.com/office/drawing/2014/main" id="{1771A528-0982-0147-B168-387F26A5A3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227" name="Text Box 271">
                    <a:extLst>
                      <a:ext uri="{FF2B5EF4-FFF2-40B4-BE49-F238E27FC236}">
                        <a16:creationId xmlns:a16="http://schemas.microsoft.com/office/drawing/2014/main" id="{646D342C-6F0C-D347-9D81-A64C6B601F0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228" name="Text Box 272">
                    <a:extLst>
                      <a:ext uri="{FF2B5EF4-FFF2-40B4-BE49-F238E27FC236}">
                        <a16:creationId xmlns:a16="http://schemas.microsoft.com/office/drawing/2014/main" id="{EA087A5C-A6D0-FB4A-8D4E-9EFFDB8BCE3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221" name="Group 273">
                  <a:extLst>
                    <a:ext uri="{FF2B5EF4-FFF2-40B4-BE49-F238E27FC236}">
                      <a16:creationId xmlns:a16="http://schemas.microsoft.com/office/drawing/2014/main" id="{CB63EAEC-CF70-0D42-89AF-9D1E264C54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225" name="Text Box 274">
                    <a:extLst>
                      <a:ext uri="{FF2B5EF4-FFF2-40B4-BE49-F238E27FC236}">
                        <a16:creationId xmlns:a16="http://schemas.microsoft.com/office/drawing/2014/main" id="{64080C76-705F-804D-8E41-903BB1A081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226" name="Text Box 275">
                    <a:extLst>
                      <a:ext uri="{FF2B5EF4-FFF2-40B4-BE49-F238E27FC236}">
                        <a16:creationId xmlns:a16="http://schemas.microsoft.com/office/drawing/2014/main" id="{22BB19A7-DE74-8C44-B193-AE25635FEB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222" name="Group 276">
                  <a:extLst>
                    <a:ext uri="{FF2B5EF4-FFF2-40B4-BE49-F238E27FC236}">
                      <a16:creationId xmlns:a16="http://schemas.microsoft.com/office/drawing/2014/main" id="{112DD0A0-7687-6C49-B234-4717458B30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223" name="Text Box 277">
                    <a:extLst>
                      <a:ext uri="{FF2B5EF4-FFF2-40B4-BE49-F238E27FC236}">
                        <a16:creationId xmlns:a16="http://schemas.microsoft.com/office/drawing/2014/main" id="{A518FE24-6230-9944-AF70-DEBCAD7C608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224" name="Text Box 278">
                    <a:extLst>
                      <a:ext uri="{FF2B5EF4-FFF2-40B4-BE49-F238E27FC236}">
                        <a16:creationId xmlns:a16="http://schemas.microsoft.com/office/drawing/2014/main" id="{E26DD714-0D95-424A-99DB-AE456A2484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Helvetica" pitchFamily="2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271" name="Text Box 279">
            <a:extLst>
              <a:ext uri="{FF2B5EF4-FFF2-40B4-BE49-F238E27FC236}">
                <a16:creationId xmlns:a16="http://schemas.microsoft.com/office/drawing/2014/main" id="{AE330CD6-FBAE-6E4E-83FF-23684B24A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722" y="5564187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output</a:t>
            </a:r>
          </a:p>
        </p:txBody>
      </p:sp>
      <p:sp>
        <p:nvSpPr>
          <p:cNvPr id="272" name="Text Box 280">
            <a:extLst>
              <a:ext uri="{FF2B5EF4-FFF2-40B4-BE49-F238E27FC236}">
                <a16:creationId xmlns:a16="http://schemas.microsoft.com/office/drawing/2014/main" id="{3C09A8BE-460C-E740-A09A-488FB857F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735" y="5583237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output</a:t>
            </a:r>
          </a:p>
        </p:txBody>
      </p:sp>
      <p:sp>
        <p:nvSpPr>
          <p:cNvPr id="273" name="Line 281">
            <a:extLst>
              <a:ext uri="{FF2B5EF4-FFF2-40B4-BE49-F238E27FC236}">
                <a16:creationId xmlns:a16="http://schemas.microsoft.com/office/drawing/2014/main" id="{69366AEE-E191-A24A-BBDF-8FF343C962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9123" y="49228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74" name="Line 282">
            <a:extLst>
              <a:ext uri="{FF2B5EF4-FFF2-40B4-BE49-F238E27FC236}">
                <a16:creationId xmlns:a16="http://schemas.microsoft.com/office/drawing/2014/main" id="{75A2996C-3A01-B945-A679-670C4B431C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0685" y="49037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75" name="Line 283">
            <a:extLst>
              <a:ext uri="{FF2B5EF4-FFF2-40B4-BE49-F238E27FC236}">
                <a16:creationId xmlns:a16="http://schemas.microsoft.com/office/drawing/2014/main" id="{0A2B0C5F-11BE-DA4C-B368-C6ABBF1FD8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05110" y="491331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76" name="Text Box 285">
            <a:extLst>
              <a:ext uri="{FF2B5EF4-FFF2-40B4-BE49-F238E27FC236}">
                <a16:creationId xmlns:a16="http://schemas.microsoft.com/office/drawing/2014/main" id="{2279DF0A-2660-5846-A7B1-A26D53858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492" y="5899477"/>
            <a:ext cx="14654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receiver</a:t>
            </a:r>
          </a:p>
        </p:txBody>
      </p:sp>
      <p:sp>
        <p:nvSpPr>
          <p:cNvPr id="277" name="Text Box 286">
            <a:extLst>
              <a:ext uri="{FF2B5EF4-FFF2-40B4-BE49-F238E27FC236}">
                <a16:creationId xmlns:a16="http://schemas.microsoft.com/office/drawing/2014/main" id="{0B5BCF7E-27C2-B24D-9AB0-9F8ECD24A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247" y="5710237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code</a:t>
            </a:r>
          </a:p>
        </p:txBody>
      </p:sp>
      <p:sp>
        <p:nvSpPr>
          <p:cNvPr id="278" name="Text Box 287">
            <a:extLst>
              <a:ext uri="{FF2B5EF4-FFF2-40B4-BE49-F238E27FC236}">
                <a16:creationId xmlns:a16="http://schemas.microsoft.com/office/drawing/2014/main" id="{D815EEE0-8012-A24C-A91A-A3CA586D7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8347" y="4945062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input</a:t>
            </a:r>
          </a:p>
        </p:txBody>
      </p:sp>
      <p:sp>
        <p:nvSpPr>
          <p:cNvPr id="279" name="Line 288">
            <a:extLst>
              <a:ext uri="{FF2B5EF4-FFF2-40B4-BE49-F238E27FC236}">
                <a16:creationId xmlns:a16="http://schemas.microsoft.com/office/drawing/2014/main" id="{2019BE17-8721-6142-B0B4-184E9127D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2734" y="5310187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80" name="Group 294">
            <a:extLst>
              <a:ext uri="{FF2B5EF4-FFF2-40B4-BE49-F238E27FC236}">
                <a16:creationId xmlns:a16="http://schemas.microsoft.com/office/drawing/2014/main" id="{DDFB0DD3-1E27-8D48-B1AF-BB65B4E241FE}"/>
              </a:ext>
            </a:extLst>
          </p:cNvPr>
          <p:cNvGrpSpPr>
            <a:grpSpLocks/>
          </p:cNvGrpSpPr>
          <p:nvPr/>
        </p:nvGrpSpPr>
        <p:grpSpPr bwMode="auto">
          <a:xfrm>
            <a:off x="6250711" y="4171949"/>
            <a:ext cx="1557338" cy="977900"/>
            <a:chOff x="4239" y="2007"/>
            <a:chExt cx="981" cy="616"/>
          </a:xfrm>
        </p:grpSpPr>
        <p:sp>
          <p:nvSpPr>
            <p:cNvPr id="281" name="Text Box 187">
              <a:extLst>
                <a:ext uri="{FF2B5EF4-FFF2-40B4-BE49-F238E27FC236}">
                  <a16:creationId xmlns:a16="http://schemas.microsoft.com/office/drawing/2014/main" id="{8AFCA78A-C723-B149-AB2D-5F7201A65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047"/>
              <a:ext cx="9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D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i </a:t>
              </a:r>
              <a:r>
                <a:rPr lang="en-US" dirty="0">
                  <a:latin typeface="Helvetica" pitchFamily="2" charset="0"/>
                  <a:cs typeface="Arial" charset="0"/>
                </a:rPr>
                <a:t>= </a:t>
              </a:r>
              <a:r>
                <a:rPr lang="en-US" sz="2800" dirty="0">
                  <a:latin typeface="Helvetica" pitchFamily="2" charset="0"/>
                  <a:cs typeface="Arial" charset="0"/>
                </a:rPr>
                <a:t>S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 </a:t>
              </a:r>
              <a:r>
                <a:rPr lang="en-US" dirty="0">
                  <a:latin typeface="Helvetica" pitchFamily="2" charset="0"/>
                  <a:cs typeface="Arial" charset="0"/>
                </a:rPr>
                <a:t>Z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i,m</a:t>
              </a:r>
              <a:r>
                <a:rPr lang="en-US" sz="2400" baseline="30000" dirty="0">
                  <a:latin typeface="Helvetica" pitchFamily="2" charset="0"/>
                  <a:cs typeface="Arial" charset="0"/>
                </a:rPr>
                <a:t>.</a:t>
              </a:r>
              <a:r>
                <a:rPr lang="en-US" dirty="0">
                  <a:latin typeface="Helvetica" pitchFamily="2" charset="0"/>
                  <a:cs typeface="Arial" charset="0"/>
                </a:rPr>
                <a:t>c</a:t>
              </a:r>
              <a:r>
                <a:rPr lang="en-US" baseline="-25000" dirty="0">
                  <a:latin typeface="Helvetica" pitchFamily="2" charset="0"/>
                  <a:cs typeface="Arial" charset="0"/>
                </a:rPr>
                <a:t>m</a:t>
              </a:r>
            </a:p>
          </p:txBody>
        </p:sp>
        <p:sp>
          <p:nvSpPr>
            <p:cNvPr id="282" name="Text Box 289">
              <a:extLst>
                <a:ext uri="{FF2B5EF4-FFF2-40B4-BE49-F238E27FC236}">
                  <a16:creationId xmlns:a16="http://schemas.microsoft.com/office/drawing/2014/main" id="{BA40B4F8-AA82-8F4D-9A09-CFE38BCAC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</a:rPr>
                <a:t>m=1</a:t>
              </a:r>
            </a:p>
          </p:txBody>
        </p:sp>
        <p:sp>
          <p:nvSpPr>
            <p:cNvPr id="283" name="Text Box 290">
              <a:extLst>
                <a:ext uri="{FF2B5EF4-FFF2-40B4-BE49-F238E27FC236}">
                  <a16:creationId xmlns:a16="http://schemas.microsoft.com/office/drawing/2014/main" id="{C86AC5E9-BAC3-8747-94F4-3FB9352EB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Helvetica" pitchFamily="2" charset="0"/>
                </a:rPr>
                <a:t>M</a:t>
              </a:r>
            </a:p>
          </p:txBody>
        </p:sp>
        <p:sp>
          <p:nvSpPr>
            <p:cNvPr id="284" name="Text Box 291">
              <a:extLst>
                <a:ext uri="{FF2B5EF4-FFF2-40B4-BE49-F238E27FC236}">
                  <a16:creationId xmlns:a16="http://schemas.microsoft.com/office/drawing/2014/main" id="{59B75A6A-2323-BE46-9438-885B6BC6E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M</a:t>
              </a:r>
            </a:p>
          </p:txBody>
        </p:sp>
        <p:sp>
          <p:nvSpPr>
            <p:cNvPr id="285" name="Line 293">
              <a:extLst>
                <a:ext uri="{FF2B5EF4-FFF2-40B4-BE49-F238E27FC236}">
                  <a16:creationId xmlns:a16="http://schemas.microsoft.com/office/drawing/2014/main" id="{0911A1ED-022C-184C-AB80-8FDD9AC2B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86" name="Freeform 300">
            <a:extLst>
              <a:ext uri="{FF2B5EF4-FFF2-40B4-BE49-F238E27FC236}">
                <a16:creationId xmlns:a16="http://schemas.microsoft.com/office/drawing/2014/main" id="{43DCEF3C-E5C2-E440-B674-A7F3A9818975}"/>
              </a:ext>
            </a:extLst>
          </p:cNvPr>
          <p:cNvSpPr>
            <a:spLocks/>
          </p:cNvSpPr>
          <p:nvPr/>
        </p:nvSpPr>
        <p:spPr bwMode="auto">
          <a:xfrm>
            <a:off x="8992322" y="270192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87" name="Line 302">
            <a:extLst>
              <a:ext uri="{FF2B5EF4-FFF2-40B4-BE49-F238E27FC236}">
                <a16:creationId xmlns:a16="http://schemas.microsoft.com/office/drawing/2014/main" id="{6AFE385C-ECBF-0541-94B1-853B3C2603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9448" y="4078287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88" name="Freeform 303">
            <a:extLst>
              <a:ext uri="{FF2B5EF4-FFF2-40B4-BE49-F238E27FC236}">
                <a16:creationId xmlns:a16="http://schemas.microsoft.com/office/drawing/2014/main" id="{E8C60362-F741-FC4F-B378-2CD386FB3C4B}"/>
              </a:ext>
            </a:extLst>
          </p:cNvPr>
          <p:cNvSpPr>
            <a:spLocks/>
          </p:cNvSpPr>
          <p:nvPr/>
        </p:nvSpPr>
        <p:spPr bwMode="auto">
          <a:xfrm>
            <a:off x="3769448" y="407828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90" name="Title 1">
            <a:extLst>
              <a:ext uri="{FF2B5EF4-FFF2-40B4-BE49-F238E27FC236}">
                <a16:creationId xmlns:a16="http://schemas.microsoft.com/office/drawing/2014/main" id="{12DD6FA6-76E4-0349-A24B-7DFD9D5B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of CDMA encode/decode</a:t>
            </a:r>
          </a:p>
        </p:txBody>
      </p:sp>
    </p:spTree>
    <p:extLst>
      <p:ext uri="{BB962C8B-B14F-4D97-AF65-F5344CB8AC3E}">
        <p14:creationId xmlns:p14="http://schemas.microsoft.com/office/powerpoint/2010/main" val="278553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animBg="1"/>
      <p:bldP spid="10" grpId="0" animBg="1"/>
      <p:bldP spid="11" grpId="0"/>
      <p:bldP spid="39" grpId="0" animBg="1"/>
      <p:bldP spid="40" grpId="0"/>
      <p:bldP spid="41" grpId="0" animBg="1"/>
      <p:bldP spid="42" grpId="0" animBg="1"/>
      <p:bldP spid="44" grpId="0" animBg="1"/>
      <p:bldP spid="45" grpId="0"/>
      <p:bldP spid="132" grpId="0"/>
      <p:bldP spid="133" grpId="0"/>
      <p:bldP spid="134" grpId="0" animBg="1"/>
      <p:bldP spid="135" grpId="0" animBg="1"/>
      <p:bldP spid="136" grpId="0" animBg="1"/>
      <p:bldP spid="137" grpId="0"/>
      <p:bldP spid="139" grpId="0"/>
      <p:bldP spid="140" grpId="0"/>
      <p:bldP spid="141" grpId="0" animBg="1"/>
      <p:bldP spid="142" grpId="0" animBg="1"/>
      <p:bldP spid="143" grpId="0" animBg="1"/>
      <p:bldP spid="144" grpId="0"/>
      <p:bldP spid="145" grpId="0"/>
      <p:bldP spid="146" grpId="0" animBg="1"/>
      <p:bldP spid="150" grpId="0" animBg="1"/>
      <p:bldP spid="151" grpId="0" animBg="1"/>
      <p:bldP spid="151" grpId="1" animBg="1"/>
      <p:bldP spid="152" grpId="0" animBg="1"/>
      <p:bldP spid="271" grpId="0"/>
      <p:bldP spid="272" grpId="0"/>
      <p:bldP spid="273" grpId="0" animBg="1"/>
      <p:bldP spid="274" grpId="0" animBg="1"/>
      <p:bldP spid="275" grpId="0" animBg="1"/>
      <p:bldP spid="276" grpId="0"/>
      <p:bldP spid="277" grpId="0"/>
      <p:bldP spid="278" grpId="0"/>
      <p:bldP spid="279" grpId="0" animBg="1"/>
      <p:bldP spid="286" grpId="0" animBg="1"/>
      <p:bldP spid="287" grpId="0" animBg="1"/>
      <p:bldP spid="2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27CF-EAF5-1544-8990-FC0ABACF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96B5-1C8F-A840-BE1D-2ECFFBEC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place of transmitting 2 (data) bits, we’re sending 2 * 8 = 16 bits on the channel. Seems wasteful?</a:t>
            </a:r>
          </a:p>
          <a:p>
            <a:endParaRPr lang="en-US" dirty="0"/>
          </a:p>
          <a:p>
            <a:r>
              <a:rPr lang="en-US" dirty="0"/>
              <a:t>Real benefit:  when </a:t>
            </a:r>
            <a:r>
              <a:rPr lang="en-US" dirty="0">
                <a:solidFill>
                  <a:srgbClr val="C00000"/>
                </a:solidFill>
              </a:rPr>
              <a:t>multiple users</a:t>
            </a:r>
            <a:r>
              <a:rPr lang="en-US" dirty="0"/>
              <a:t> transmit</a:t>
            </a:r>
          </a:p>
          <a:p>
            <a:endParaRPr lang="en-US" dirty="0"/>
          </a:p>
          <a:p>
            <a:r>
              <a:rPr lang="en-US" dirty="0"/>
              <a:t>Suppose resulting signal levels just add up in the channel and the sum is received by each receiver</a:t>
            </a:r>
          </a:p>
          <a:p>
            <a:endParaRPr lang="en-US" dirty="0"/>
          </a:p>
          <a:p>
            <a:r>
              <a:rPr lang="en-US" dirty="0"/>
              <a:t>With CDMA, </a:t>
            </a:r>
            <a:r>
              <a:rPr lang="en-US" dirty="0">
                <a:solidFill>
                  <a:srgbClr val="C00000"/>
                </a:solidFill>
              </a:rPr>
              <a:t>each receiver can independently decode its corresponding sender’s transmission</a:t>
            </a:r>
            <a:r>
              <a:rPr lang="en-US" dirty="0"/>
              <a:t> using the (respective) code!</a:t>
            </a:r>
          </a:p>
        </p:txBody>
      </p:sp>
    </p:spTree>
    <p:extLst>
      <p:ext uri="{BB962C8B-B14F-4D97-AF65-F5344CB8AC3E}">
        <p14:creationId xmlns:p14="http://schemas.microsoft.com/office/powerpoint/2010/main" val="10833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71D-F1D6-6F4E-A8C5-205C5D4D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with two senders</a:t>
            </a:r>
          </a:p>
        </p:txBody>
      </p:sp>
      <p:pic>
        <p:nvPicPr>
          <p:cNvPr id="4" name="Picture 3" descr="5">
            <a:extLst>
              <a:ext uri="{FF2B5EF4-FFF2-40B4-BE49-F238E27FC236}">
                <a16:creationId xmlns:a16="http://schemas.microsoft.com/office/drawing/2014/main" id="{DDE3F6B9-FE7C-0B4D-BA01-C67139DDF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906" y="1396567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089CFBC5-8531-644D-9D0F-47787F700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9418" y="2719126"/>
            <a:ext cx="34353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Gill Sans MT" charset="0"/>
              </a:rPr>
              <a:t>using same code as sender 1, receiver recovers sender 1’s transmission from summed channel data!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29707F8-194B-A440-B579-D89632BC1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969" y="1988706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pitchFamily="2" charset="0"/>
                <a:cs typeface="Gill Sans MT" charset="0"/>
              </a:rPr>
              <a:t>Sender 1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2AD256C-8D9E-3A49-8B04-756BEC7E3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319" y="3055506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pitchFamily="2" charset="0"/>
                <a:cs typeface="Gill Sans MT" charset="0"/>
              </a:rPr>
              <a:t>Sender 2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87D48AF3-181B-C84C-A874-E8766B97A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9418" y="1396567"/>
            <a:ext cx="3329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54D22532-1E78-174E-BD54-1DF5946DDA60}"/>
              </a:ext>
            </a:extLst>
          </p:cNvPr>
          <p:cNvCxnSpPr>
            <a:cxnSpLocks noChangeShapeType="1"/>
            <a:stCxn id="8" idx="1"/>
          </p:cNvCxnSpPr>
          <p:nvPr/>
        </p:nvCxnSpPr>
        <p:spPr bwMode="auto">
          <a:xfrm flipH="1">
            <a:off x="7597780" y="1996732"/>
            <a:ext cx="1001638" cy="24200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">
            <a:extLst>
              <a:ext uri="{FF2B5EF4-FFF2-40B4-BE49-F238E27FC236}">
                <a16:creationId xmlns:a16="http://schemas.microsoft.com/office/drawing/2014/main" id="{DBC860EA-39F4-2046-948F-B0EAB7C1D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76" y="4045159"/>
            <a:ext cx="24860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Helvetica" pitchFamily="2" charset="0"/>
                <a:cs typeface="Gill Sans MT" charset="0"/>
              </a:rPr>
              <a:t>When receiver 2 uses sender 2 code on the same signal, it decodes sender 2’s signal</a:t>
            </a:r>
          </a:p>
          <a:p>
            <a:pPr algn="r"/>
            <a:r>
              <a:rPr lang="en-US" dirty="0">
                <a:latin typeface="Helvetica" pitchFamily="2" charset="0"/>
                <a:cs typeface="Gill Sans MT" charset="0"/>
              </a:rPr>
              <a:t>(try it out!)</a:t>
            </a:r>
          </a:p>
        </p:txBody>
      </p: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8402DC12-AB5D-A844-BFCA-C390D7A1FE4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14888" y="3628338"/>
            <a:ext cx="3671887" cy="99092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3">
            <a:extLst>
              <a:ext uri="{FF2B5EF4-FFF2-40B4-BE49-F238E27FC236}">
                <a16:creationId xmlns:a16="http://schemas.microsoft.com/office/drawing/2014/main" id="{D33CA53D-B142-074C-B363-59A48777193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915150" y="3909325"/>
            <a:ext cx="1627947" cy="87102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3">
            <a:extLst>
              <a:ext uri="{FF2B5EF4-FFF2-40B4-BE49-F238E27FC236}">
                <a16:creationId xmlns:a16="http://schemas.microsoft.com/office/drawing/2014/main" id="{64412A1C-85CF-7F47-8D7C-9AE40EE8EC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29390" y="3723411"/>
            <a:ext cx="697516" cy="32174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3">
            <a:extLst>
              <a:ext uri="{FF2B5EF4-FFF2-40B4-BE49-F238E27FC236}">
                <a16:creationId xmlns:a16="http://schemas.microsoft.com/office/drawing/2014/main" id="{724DC884-9657-F547-A659-38D7992C8D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8112" y="4790211"/>
            <a:ext cx="653205" cy="15326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6020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7576-83E5-144B-81BE-03BD54A0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Turn-taking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DFF4-34AF-8A4D-993C-0908C84F1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B6E3-BCF7-BD47-84D7-03805124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taking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E6A7-5AD5-C843-B9C4-C8D51D33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Polling</a:t>
            </a:r>
          </a:p>
          <a:p>
            <a:pPr marL="238125" indent="-238125">
              <a:defRPr/>
            </a:pPr>
            <a:r>
              <a:rPr lang="en-US" sz="3200" dirty="0"/>
              <a:t>Orchestrator node </a:t>
            </a:r>
            <a:r>
              <a:rPr lang="ja-JP" altLang="en-US" sz="3200"/>
              <a:t>“</a:t>
            </a:r>
            <a:r>
              <a:rPr lang="en-US" sz="3200" dirty="0"/>
              <a:t>invites</a:t>
            </a:r>
            <a:r>
              <a:rPr lang="ja-JP" altLang="en-US" sz="3200"/>
              <a:t>”</a:t>
            </a:r>
            <a:r>
              <a:rPr lang="en-US" sz="3200" dirty="0"/>
              <a:t> sender nodes to transmit in turn</a:t>
            </a:r>
          </a:p>
          <a:p>
            <a:pPr marL="238125" indent="-238125">
              <a:defRPr/>
            </a:pPr>
            <a:r>
              <a:rPr lang="en-US" sz="3200" dirty="0"/>
              <a:t>Concerns:</a:t>
            </a:r>
          </a:p>
          <a:p>
            <a:pPr lvl="1">
              <a:defRPr/>
            </a:pPr>
            <a:r>
              <a:rPr lang="en-US" sz="3200" dirty="0"/>
              <a:t>polling overhead </a:t>
            </a:r>
          </a:p>
          <a:p>
            <a:pPr lvl="1">
              <a:defRPr/>
            </a:pPr>
            <a:r>
              <a:rPr lang="en-US" sz="3200" dirty="0"/>
              <a:t>latency</a:t>
            </a:r>
          </a:p>
          <a:p>
            <a:pPr lvl="1">
              <a:defRPr/>
            </a:pPr>
            <a:r>
              <a:rPr lang="en-US" sz="3200" dirty="0"/>
              <a:t>single point of failure </a:t>
            </a:r>
          </a:p>
          <a:p>
            <a:pPr lvl="2">
              <a:defRPr/>
            </a:pPr>
            <a:r>
              <a:rPr lang="en-US" sz="2800" dirty="0"/>
              <a:t>The orchestrator</a:t>
            </a:r>
          </a:p>
          <a:p>
            <a:endParaRPr lang="en-US" dirty="0"/>
          </a:p>
        </p:txBody>
      </p:sp>
      <p:grpSp>
        <p:nvGrpSpPr>
          <p:cNvPr id="4" name="Group 55">
            <a:extLst>
              <a:ext uri="{FF2B5EF4-FFF2-40B4-BE49-F238E27FC236}">
                <a16:creationId xmlns:a16="http://schemas.microsoft.com/office/drawing/2014/main" id="{DC8C080C-BD69-4542-8C6E-AC1455277FDF}"/>
              </a:ext>
            </a:extLst>
          </p:cNvPr>
          <p:cNvGrpSpPr>
            <a:grpSpLocks/>
          </p:cNvGrpSpPr>
          <p:nvPr/>
        </p:nvGrpSpPr>
        <p:grpSpPr bwMode="auto">
          <a:xfrm>
            <a:off x="7294563" y="4983164"/>
            <a:ext cx="781050" cy="681037"/>
            <a:chOff x="-44" y="1473"/>
            <a:chExt cx="981" cy="1105"/>
          </a:xfrm>
        </p:grpSpPr>
        <p:pic>
          <p:nvPicPr>
            <p:cNvPr id="5" name="Picture 56" descr="desktop_computer_stylized_medium">
              <a:extLst>
                <a:ext uri="{FF2B5EF4-FFF2-40B4-BE49-F238E27FC236}">
                  <a16:creationId xmlns:a16="http://schemas.microsoft.com/office/drawing/2014/main" id="{BAB5DA90-5307-0044-9377-A7D5C81A7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7">
              <a:extLst>
                <a:ext uri="{FF2B5EF4-FFF2-40B4-BE49-F238E27FC236}">
                  <a16:creationId xmlns:a16="http://schemas.microsoft.com/office/drawing/2014/main" id="{18A7DCF8-C487-874B-BADB-5BC7239A08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" name="Group 58">
            <a:extLst>
              <a:ext uri="{FF2B5EF4-FFF2-40B4-BE49-F238E27FC236}">
                <a16:creationId xmlns:a16="http://schemas.microsoft.com/office/drawing/2014/main" id="{E028F6EA-E72A-8C45-AA55-FA185BABD632}"/>
              </a:ext>
            </a:extLst>
          </p:cNvPr>
          <p:cNvGrpSpPr>
            <a:grpSpLocks/>
          </p:cNvGrpSpPr>
          <p:nvPr/>
        </p:nvGrpSpPr>
        <p:grpSpPr bwMode="auto">
          <a:xfrm>
            <a:off x="7586663" y="4378325"/>
            <a:ext cx="781050" cy="681038"/>
            <a:chOff x="-44" y="1473"/>
            <a:chExt cx="981" cy="1105"/>
          </a:xfrm>
        </p:grpSpPr>
        <p:pic>
          <p:nvPicPr>
            <p:cNvPr id="8" name="Picture 59" descr="desktop_computer_stylized_medium">
              <a:extLst>
                <a:ext uri="{FF2B5EF4-FFF2-40B4-BE49-F238E27FC236}">
                  <a16:creationId xmlns:a16="http://schemas.microsoft.com/office/drawing/2014/main" id="{799B6069-15DA-7944-8CCD-1DC3CF11C5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26345B26-8E93-B147-888B-B1072973EE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" name="Group 61">
            <a:extLst>
              <a:ext uri="{FF2B5EF4-FFF2-40B4-BE49-F238E27FC236}">
                <a16:creationId xmlns:a16="http://schemas.microsoft.com/office/drawing/2014/main" id="{90D2F45B-9AB2-724B-8799-17BA32052A79}"/>
              </a:ext>
            </a:extLst>
          </p:cNvPr>
          <p:cNvGrpSpPr>
            <a:grpSpLocks/>
          </p:cNvGrpSpPr>
          <p:nvPr/>
        </p:nvGrpSpPr>
        <p:grpSpPr bwMode="auto">
          <a:xfrm>
            <a:off x="7867650" y="3763964"/>
            <a:ext cx="781050" cy="681037"/>
            <a:chOff x="-44" y="1473"/>
            <a:chExt cx="981" cy="1105"/>
          </a:xfrm>
        </p:grpSpPr>
        <p:pic>
          <p:nvPicPr>
            <p:cNvPr id="11" name="Picture 62" descr="desktop_computer_stylized_medium">
              <a:extLst>
                <a:ext uri="{FF2B5EF4-FFF2-40B4-BE49-F238E27FC236}">
                  <a16:creationId xmlns:a16="http://schemas.microsoft.com/office/drawing/2014/main" id="{B547DEF9-EDA7-CB4B-BC7C-762AF39D3A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8EDCBB6A-5609-CD49-B86D-B9F10792A7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" name="Group 64">
            <a:extLst>
              <a:ext uri="{FF2B5EF4-FFF2-40B4-BE49-F238E27FC236}">
                <a16:creationId xmlns:a16="http://schemas.microsoft.com/office/drawing/2014/main" id="{DE0D8D06-E7D6-CA41-B167-2AF1E150AFAE}"/>
              </a:ext>
            </a:extLst>
          </p:cNvPr>
          <p:cNvGrpSpPr>
            <a:grpSpLocks/>
          </p:cNvGrpSpPr>
          <p:nvPr/>
        </p:nvGrpSpPr>
        <p:grpSpPr bwMode="auto">
          <a:xfrm>
            <a:off x="8169275" y="3182939"/>
            <a:ext cx="781050" cy="681037"/>
            <a:chOff x="-44" y="1473"/>
            <a:chExt cx="981" cy="1105"/>
          </a:xfrm>
        </p:grpSpPr>
        <p:pic>
          <p:nvPicPr>
            <p:cNvPr id="14" name="Picture 65" descr="desktop_computer_stylized_medium">
              <a:extLst>
                <a:ext uri="{FF2B5EF4-FFF2-40B4-BE49-F238E27FC236}">
                  <a16:creationId xmlns:a16="http://schemas.microsoft.com/office/drawing/2014/main" id="{7A085072-AC00-9F42-8409-F176D201C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7D5B29B7-2654-8444-8C0E-D342A154BE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1D355574-134E-A145-A445-D89B3E01C34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05975" y="3429000"/>
            <a:ext cx="781050" cy="681038"/>
            <a:chOff x="-44" y="1473"/>
            <a:chExt cx="981" cy="1105"/>
          </a:xfrm>
        </p:grpSpPr>
        <p:pic>
          <p:nvPicPr>
            <p:cNvPr id="17" name="Picture 68" descr="desktop_computer_stylized_medium">
              <a:extLst>
                <a:ext uri="{FF2B5EF4-FFF2-40B4-BE49-F238E27FC236}">
                  <a16:creationId xmlns:a16="http://schemas.microsoft.com/office/drawing/2014/main" id="{3A619AEB-F6B8-DF4D-9C6F-47A1702D7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FDB2D8E3-510F-7B4B-BD25-577A97C9D0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9" name="Line 24">
            <a:extLst>
              <a:ext uri="{FF2B5EF4-FFF2-40B4-BE49-F238E27FC236}">
                <a16:creationId xmlns:a16="http://schemas.microsoft.com/office/drawing/2014/main" id="{E966BF5D-E344-5F4E-ACC8-4023DFBFBC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1975" y="3546475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2E0717D0-70BE-D34F-B846-F57DD13E3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3325" y="35972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" name="Line 31">
            <a:extLst>
              <a:ext uri="{FF2B5EF4-FFF2-40B4-BE49-F238E27FC236}">
                <a16:creationId xmlns:a16="http://schemas.microsoft.com/office/drawing/2014/main" id="{8D847632-D753-1C42-80D6-DA55BD03A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2550" y="3811588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Line 35">
            <a:extLst>
              <a:ext uri="{FF2B5EF4-FFF2-40B4-BE49-F238E27FC236}">
                <a16:creationId xmlns:a16="http://schemas.microsoft.com/office/drawing/2014/main" id="{D486ABD2-65A8-4245-85A6-ABA1D25CF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1863" y="41259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3" name="Line 37">
            <a:extLst>
              <a:ext uri="{FF2B5EF4-FFF2-40B4-BE49-F238E27FC236}">
                <a16:creationId xmlns:a16="http://schemas.microsoft.com/office/drawing/2014/main" id="{29862B2D-64DC-A84F-BBFE-77DD14664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0400" y="465455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4" name="Line 39">
            <a:extLst>
              <a:ext uri="{FF2B5EF4-FFF2-40B4-BE49-F238E27FC236}">
                <a16:creationId xmlns:a16="http://schemas.microsoft.com/office/drawing/2014/main" id="{034BEF68-2586-4944-8681-7FD58616E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8938" y="51831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5" name="Text Box 40">
            <a:extLst>
              <a:ext uri="{FF2B5EF4-FFF2-40B4-BE49-F238E27FC236}">
                <a16:creationId xmlns:a16="http://schemas.microsoft.com/office/drawing/2014/main" id="{C64209FF-0DF4-414F-A975-4A0E32299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4525" y="4051301"/>
            <a:ext cx="1550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</a:rPr>
              <a:t>orchestrator</a:t>
            </a:r>
          </a:p>
        </p:txBody>
      </p:sp>
      <p:sp>
        <p:nvSpPr>
          <p:cNvPr id="26" name="Text Box 41">
            <a:extLst>
              <a:ext uri="{FF2B5EF4-FFF2-40B4-BE49-F238E27FC236}">
                <a16:creationId xmlns:a16="http://schemas.microsoft.com/office/drawing/2014/main" id="{57BE67E7-98FE-934C-BE65-78D770B5B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1" y="5637214"/>
            <a:ext cx="1096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</a:rPr>
              <a:t>senders</a:t>
            </a:r>
          </a:p>
        </p:txBody>
      </p:sp>
      <p:grpSp>
        <p:nvGrpSpPr>
          <p:cNvPr id="27" name="Group 44">
            <a:extLst>
              <a:ext uri="{FF2B5EF4-FFF2-40B4-BE49-F238E27FC236}">
                <a16:creationId xmlns:a16="http://schemas.microsoft.com/office/drawing/2014/main" id="{455A2598-E075-0B4A-8781-B2C2F3535288}"/>
              </a:ext>
            </a:extLst>
          </p:cNvPr>
          <p:cNvGrpSpPr>
            <a:grpSpLocks/>
          </p:cNvGrpSpPr>
          <p:nvPr/>
        </p:nvGrpSpPr>
        <p:grpSpPr bwMode="auto">
          <a:xfrm>
            <a:off x="9718675" y="3465513"/>
            <a:ext cx="560388" cy="336550"/>
            <a:chOff x="4212" y="2864"/>
            <a:chExt cx="353" cy="212"/>
          </a:xfrm>
        </p:grpSpPr>
        <p:sp>
          <p:nvSpPr>
            <p:cNvPr id="28" name="Rectangle 42">
              <a:extLst>
                <a:ext uri="{FF2B5EF4-FFF2-40B4-BE49-F238E27FC236}">
                  <a16:creationId xmlns:a16="http://schemas.microsoft.com/office/drawing/2014/main" id="{616C1271-B7E4-9C46-B195-96BF8FC2D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Text Box 43">
              <a:extLst>
                <a:ext uri="{FF2B5EF4-FFF2-40B4-BE49-F238E27FC236}">
                  <a16:creationId xmlns:a16="http://schemas.microsoft.com/office/drawing/2014/main" id="{6E7F18C8-33E8-F648-9885-468292AB6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poll</a:t>
              </a:r>
            </a:p>
          </p:txBody>
        </p:sp>
      </p:grpSp>
      <p:grpSp>
        <p:nvGrpSpPr>
          <p:cNvPr id="30" name="Group 48">
            <a:extLst>
              <a:ext uri="{FF2B5EF4-FFF2-40B4-BE49-F238E27FC236}">
                <a16:creationId xmlns:a16="http://schemas.microsoft.com/office/drawing/2014/main" id="{A683E1F4-BAB2-C24B-87E9-1CF21316F051}"/>
              </a:ext>
            </a:extLst>
          </p:cNvPr>
          <p:cNvGrpSpPr>
            <a:grpSpLocks/>
          </p:cNvGrpSpPr>
          <p:nvPr/>
        </p:nvGrpSpPr>
        <p:grpSpPr bwMode="auto">
          <a:xfrm>
            <a:off x="7767638" y="4387850"/>
            <a:ext cx="595312" cy="336550"/>
            <a:chOff x="4415" y="2364"/>
            <a:chExt cx="375" cy="212"/>
          </a:xfrm>
        </p:grpSpPr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AE3FF97E-0E06-4D48-B3C8-1397442E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Text Box 47">
              <a:extLst>
                <a:ext uri="{FF2B5EF4-FFF2-40B4-BE49-F238E27FC236}">
                  <a16:creationId xmlns:a16="http://schemas.microsoft.com/office/drawing/2014/main" id="{90CE19E4-9217-984F-8854-BE165DDD0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grpSp>
        <p:nvGrpSpPr>
          <p:cNvPr id="33" name="Group 49">
            <a:extLst>
              <a:ext uri="{FF2B5EF4-FFF2-40B4-BE49-F238E27FC236}">
                <a16:creationId xmlns:a16="http://schemas.microsoft.com/office/drawing/2014/main" id="{EFFC97EB-C930-2D40-B50A-BEAE36EF4532}"/>
              </a:ext>
            </a:extLst>
          </p:cNvPr>
          <p:cNvGrpSpPr>
            <a:grpSpLocks/>
          </p:cNvGrpSpPr>
          <p:nvPr/>
        </p:nvGrpSpPr>
        <p:grpSpPr bwMode="auto">
          <a:xfrm>
            <a:off x="8274051" y="3270250"/>
            <a:ext cx="595313" cy="336550"/>
            <a:chOff x="4415" y="2364"/>
            <a:chExt cx="375" cy="212"/>
          </a:xfrm>
        </p:grpSpPr>
        <p:sp>
          <p:nvSpPr>
            <p:cNvPr id="34" name="Rectangle 50">
              <a:extLst>
                <a:ext uri="{FF2B5EF4-FFF2-40B4-BE49-F238E27FC236}">
                  <a16:creationId xmlns:a16="http://schemas.microsoft.com/office/drawing/2014/main" id="{2F87D388-CE8E-F549-9E0A-AC16ACD91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Text Box 51">
              <a:extLst>
                <a:ext uri="{FF2B5EF4-FFF2-40B4-BE49-F238E27FC236}">
                  <a16:creationId xmlns:a16="http://schemas.microsoft.com/office/drawing/2014/main" id="{D8229E83-F716-9248-BDFB-DB0D38665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8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09258 -1.11111E-6 L -0.07877 -0.03495 L -0.1526 -0.03495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0.07123 -0.00162 L 0.0599 0.03171 L 0.15118 0.03009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08867 -1.11111E-6 L -0.14375 0.14167 L -0.21758 0.14167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07135 -0.00162 L 0.11758 -0.13171 L 0.21133 -0.13333 " pathEditMode="relative" rAng="0" ptsTypes="AAAA">
                                      <p:cBhvr>
                                        <p:cTn id="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D3C4-8C12-9E4A-9120-7CDE6365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taking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D25D-E54B-A447-9A7A-EE545659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8186" cy="48384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Token passing</a:t>
            </a:r>
            <a:endParaRPr lang="en-US" sz="3200" b="1" dirty="0">
              <a:solidFill>
                <a:srgbClr val="CC0000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dirty="0"/>
              <a:t>control token</a:t>
            </a:r>
            <a:r>
              <a:rPr lang="en-US" b="1" dirty="0"/>
              <a:t> </a:t>
            </a:r>
            <a:r>
              <a:rPr lang="en-US" dirty="0"/>
              <a:t>passed from one node to next sequentially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dirty="0"/>
              <a:t>Node with token can transmit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dirty="0"/>
              <a:t>Else, pass it on to the next node in the “ring”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dirty="0"/>
              <a:t>Concerns: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dirty="0"/>
              <a:t>latency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dirty="0"/>
              <a:t>single point of failure (node holding the token)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000099"/>
              </a:buClr>
              <a:buSzPct val="65000"/>
              <a:buNone/>
              <a:defRPr/>
            </a:pPr>
            <a:endParaRPr lang="en-US" sz="3200" dirty="0"/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B35A48B9-D1F4-BE43-BB0A-485774BB686B}"/>
              </a:ext>
            </a:extLst>
          </p:cNvPr>
          <p:cNvGrpSpPr>
            <a:grpSpLocks/>
          </p:cNvGrpSpPr>
          <p:nvPr/>
        </p:nvGrpSpPr>
        <p:grpSpPr bwMode="auto">
          <a:xfrm>
            <a:off x="10734675" y="3514724"/>
            <a:ext cx="781050" cy="681038"/>
            <a:chOff x="-44" y="1473"/>
            <a:chExt cx="981" cy="1105"/>
          </a:xfrm>
        </p:grpSpPr>
        <p:pic>
          <p:nvPicPr>
            <p:cNvPr id="5" name="Picture 22" descr="desktop_computer_stylized_medium">
              <a:extLst>
                <a:ext uri="{FF2B5EF4-FFF2-40B4-BE49-F238E27FC236}">
                  <a16:creationId xmlns:a16="http://schemas.microsoft.com/office/drawing/2014/main" id="{5BD73045-2D3A-6C44-B407-D6460F1E14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C3C6545D-FC3E-D84F-A5E8-148097DF6A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56C3A3A8-3A02-D74F-9130-6783786FA939}"/>
              </a:ext>
            </a:extLst>
          </p:cNvPr>
          <p:cNvGrpSpPr>
            <a:grpSpLocks/>
          </p:cNvGrpSpPr>
          <p:nvPr/>
        </p:nvGrpSpPr>
        <p:grpSpPr bwMode="auto">
          <a:xfrm>
            <a:off x="8020050" y="3471863"/>
            <a:ext cx="781050" cy="681037"/>
            <a:chOff x="-44" y="1473"/>
            <a:chExt cx="981" cy="1105"/>
          </a:xfrm>
        </p:grpSpPr>
        <p:pic>
          <p:nvPicPr>
            <p:cNvPr id="8" name="Picture 25" descr="desktop_computer_stylized_medium">
              <a:extLst>
                <a:ext uri="{FF2B5EF4-FFF2-40B4-BE49-F238E27FC236}">
                  <a16:creationId xmlns:a16="http://schemas.microsoft.com/office/drawing/2014/main" id="{273FA231-E945-AB4D-8F2B-6F0797072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72C1FA83-4839-5B49-8D79-08A87851BB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F99B01BC-05BF-C54B-9D58-1B5A5CAD95D3}"/>
              </a:ext>
            </a:extLst>
          </p:cNvPr>
          <p:cNvGrpSpPr>
            <a:grpSpLocks/>
          </p:cNvGrpSpPr>
          <p:nvPr/>
        </p:nvGrpSpPr>
        <p:grpSpPr bwMode="auto">
          <a:xfrm>
            <a:off x="9337675" y="1808163"/>
            <a:ext cx="781050" cy="681037"/>
            <a:chOff x="-44" y="1473"/>
            <a:chExt cx="981" cy="1105"/>
          </a:xfrm>
        </p:grpSpPr>
        <p:pic>
          <p:nvPicPr>
            <p:cNvPr id="11" name="Picture 28" descr="desktop_computer_stylized_medium">
              <a:extLst>
                <a:ext uri="{FF2B5EF4-FFF2-40B4-BE49-F238E27FC236}">
                  <a16:creationId xmlns:a16="http://schemas.microsoft.com/office/drawing/2014/main" id="{C95E6D6F-DF75-EA48-99F7-E1F2E124E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08BAC929-EA51-8A43-A5CF-D7070FB7F2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" name="Group 30">
            <a:extLst>
              <a:ext uri="{FF2B5EF4-FFF2-40B4-BE49-F238E27FC236}">
                <a16:creationId xmlns:a16="http://schemas.microsoft.com/office/drawing/2014/main" id="{B36EE493-749A-4247-A8AE-2D53FC67D6E0}"/>
              </a:ext>
            </a:extLst>
          </p:cNvPr>
          <p:cNvGrpSpPr>
            <a:grpSpLocks/>
          </p:cNvGrpSpPr>
          <p:nvPr/>
        </p:nvGrpSpPr>
        <p:grpSpPr bwMode="auto">
          <a:xfrm>
            <a:off x="9391650" y="5256213"/>
            <a:ext cx="781050" cy="681037"/>
            <a:chOff x="-44" y="1473"/>
            <a:chExt cx="981" cy="1105"/>
          </a:xfrm>
        </p:grpSpPr>
        <p:pic>
          <p:nvPicPr>
            <p:cNvPr id="14" name="Picture 31" descr="desktop_computer_stylized_medium">
              <a:extLst>
                <a:ext uri="{FF2B5EF4-FFF2-40B4-BE49-F238E27FC236}">
                  <a16:creationId xmlns:a16="http://schemas.microsoft.com/office/drawing/2014/main" id="{2C4210D5-7495-9D4B-89BC-62F46E2B4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2D0EB801-862E-4245-913F-8D6D55E8F3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6" name="Oval 8">
            <a:extLst>
              <a:ext uri="{FF2B5EF4-FFF2-40B4-BE49-F238E27FC236}">
                <a16:creationId xmlns:a16="http://schemas.microsoft.com/office/drawing/2014/main" id="{E8B3FD4E-101E-F64B-BA69-C362D8062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189" y="24653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1B91B6E-7813-B64C-9EFE-6952D6437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0739" y="15732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EC841C73-CE31-5E4D-BFF5-323DA211A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151" y="58562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3A3C35D4-3164-3640-A9C6-C8487B3B4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927349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</a:rPr>
              <a:t>to send)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1B5F8564-3C7B-F749-BD2B-07040A56F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35909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21478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3657 C 0.0069 0.06435 0.00117 0.09282 0.00143 0.10509 C 0.00156 0.11736 0.00664 0.10694 0.00013 0.10995 C -0.00625 0.11296 -0.02357 0.11273 -0.03737 0.12338 C -0.05104 0.13403 -0.0694 0.14444 -0.08229 0.17338 C -0.09518 0.20231 -0.10325 0.27847 -0.11471 0.29676 C -0.12617 0.31504 -0.14336 0.28611 -0.15104 0.28333 " pathEditMode="relative" rAng="0" ptsTypes="AAAAA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9" y="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C 0.01354 -0.0044 0.02709 -0.0088 0.03503 0.00671 C 0.0431 0.02222 0.04232 0.06875 0.04753 0.09329 C 0.05274 0.11782 0.05534 0.13403 0.06628 0.15347 C 0.07722 0.17292 0.09987 0.19861 0.11367 0.20995 C 0.12761 0.2213 0.14336 0.20926 0.15 0.22176 C 0.15664 0.23426 0.15521 0.25949 0.15378 0.28495 " pathEditMode="relative" rAng="0" ptsTypes="AAAAA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 C 0.01316 -0.0581 0.00769 -0.09166 0.01368 -0.10925 C 0.0198 -0.12685 0.04115 -0.11273 0.05508 -0.12939 C 0.06888 -0.14606 0.0875 -0.17939 0.09753 -0.20925 C 0.10769 -0.23912 0.11368 -0.27824 0.11511 -0.30925 C 0.11654 -0.34027 0.11368 -0.36782 0.10625 -0.39606 C 0.09883 -0.4243 0.08451 -0.45949 0.06993 -0.47939 C 0.05534 -0.4993 0.03138 -0.50995 0.01875 -0.51597 C 0.00612 -0.52199 0.00521 -0.51875 -0.00625 -0.51597 C -0.0177 -0.51319 -0.03698 -0.51134 -0.05 -0.4993 C -0.06302 -0.48726 -0.07604 -0.46342 -0.08489 -0.44421 C -0.09375 -0.425 -0.10013 -0.40439 -0.10364 -0.38425 C -0.10716 -0.36412 -0.10559 -0.34375 -0.10625 -0.32268 C -0.1069 -0.30162 -0.11028 -0.278 -0.10742 -0.25763 C -0.10468 -0.23726 -0.097 -0.21851 -0.08997 -0.20092 C -0.08281 -0.18333 -0.07552 -0.16689 -0.06497 -0.15254 C -0.05429 -0.13819 -0.03763 -0.12106 -0.02617 -0.11435 C -0.01471 -0.10763 -0.00169 -0.11805 0.00378 -0.11273 C 0.00938 -0.1074 0.00677 -0.0993 0.00743 -0.08263 C 0.00821 -0.06597 0.00782 -0.03935 0.00743 -0.01273 " pathEditMode="relative" rAng="0" ptsTypes="AAAAAAAAAAAAAAAAAAAA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-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/>
      <p:bldP spid="20" grpId="0" animBg="1"/>
      <p:bldP spid="2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Link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802.3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51372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45579" y="558254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link layer is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link-local delivery</a:t>
            </a:r>
            <a:r>
              <a:rPr lang="en-US" sz="2800" dirty="0">
                <a:latin typeface="Helvetica" pitchFamily="2" charset="0"/>
              </a:rPr>
              <a:t>: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getting packets from one side of the link to the other.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205637-0650-C24E-964A-CA79CED6F01B}"/>
              </a:ext>
            </a:extLst>
          </p:cNvPr>
          <p:cNvSpPr txBox="1"/>
          <p:nvPr/>
        </p:nvSpPr>
        <p:spPr>
          <a:xfrm>
            <a:off x="4731307" y="4992937"/>
            <a:ext cx="150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Ethernet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61B9D9-3EA7-DD43-8956-74DDC88FBF23}"/>
              </a:ext>
            </a:extLst>
          </p:cNvPr>
          <p:cNvCxnSpPr>
            <a:cxnSpLocks/>
          </p:cNvCxnSpPr>
          <p:nvPr/>
        </p:nvCxnSpPr>
        <p:spPr>
          <a:xfrm flipH="1" flipV="1">
            <a:off x="5031347" y="4651192"/>
            <a:ext cx="179386" cy="242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523557-2114-8243-AAC5-3D606F321D4B}"/>
              </a:ext>
            </a:extLst>
          </p:cNvPr>
          <p:cNvCxnSpPr>
            <a:cxnSpLocks/>
          </p:cNvCxnSpPr>
          <p:nvPr/>
        </p:nvCxnSpPr>
        <p:spPr>
          <a:xfrm flipV="1">
            <a:off x="5794933" y="4668704"/>
            <a:ext cx="282013" cy="224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5EBC-2111-064F-97BF-7498AD0A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6F21-2B7E-B944-B25F-E2C476EF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59837" cy="4667251"/>
          </a:xfrm>
        </p:spPr>
        <p:txBody>
          <a:bodyPr>
            <a:normAutofit/>
          </a:bodyPr>
          <a:lstStyle/>
          <a:p>
            <a:r>
              <a:rPr lang="en-US" dirty="0"/>
              <a:t>Medium access control: a </a:t>
            </a:r>
            <a:r>
              <a:rPr lang="en-US" dirty="0">
                <a:solidFill>
                  <a:srgbClr val="C00000"/>
                </a:solidFill>
              </a:rPr>
              <a:t>distributed algorithm</a:t>
            </a:r>
            <a:r>
              <a:rPr lang="en-US" dirty="0"/>
              <a:t> to transmit over a shared link</a:t>
            </a:r>
          </a:p>
          <a:p>
            <a:r>
              <a:rPr lang="en-US" dirty="0">
                <a:solidFill>
                  <a:srgbClr val="C00000"/>
                </a:solidFill>
              </a:rPr>
              <a:t>Channel partitioning: </a:t>
            </a:r>
            <a:r>
              <a:rPr lang="en-US" dirty="0"/>
              <a:t>TDMA, FDMA, CDMA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Turn-taking: </a:t>
            </a:r>
            <a:r>
              <a:rPr lang="en-US" dirty="0"/>
              <a:t>polling, token passing</a:t>
            </a:r>
          </a:p>
          <a:p>
            <a:endParaRPr lang="en-US" dirty="0"/>
          </a:p>
          <a:p>
            <a:r>
              <a:rPr lang="en-US" dirty="0"/>
              <a:t>TDMA, FDMA, &amp; CDMA are widely used in cellular communication</a:t>
            </a:r>
          </a:p>
          <a:p>
            <a:pPr lvl="1"/>
            <a:r>
              <a:rPr lang="en-US" dirty="0"/>
              <a:t>TDMA, FDMA: GSM</a:t>
            </a:r>
          </a:p>
          <a:p>
            <a:pPr lvl="1"/>
            <a:r>
              <a:rPr lang="en-US" dirty="0"/>
              <a:t>CDMA: Qualcomm/Verizon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673B-56AF-1949-9835-5A066D27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230B-C083-A64C-AEC4-C978ECE6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40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Random Access Protocols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23.2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15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22FA-7217-7447-91D1-9A8BCF5B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D5C5A-2CB9-6642-B315-CED344E81F76}"/>
              </a:ext>
            </a:extLst>
          </p:cNvPr>
          <p:cNvSpPr txBox="1"/>
          <p:nvPr/>
        </p:nvSpPr>
        <p:spPr>
          <a:xfrm>
            <a:off x="3602181" y="1690688"/>
            <a:ext cx="53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Medium access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148E1-E79D-1545-A364-C07B214694E1}"/>
              </a:ext>
            </a:extLst>
          </p:cNvPr>
          <p:cNvSpPr txBox="1"/>
          <p:nvPr/>
        </p:nvSpPr>
        <p:spPr>
          <a:xfrm>
            <a:off x="2168235" y="2479963"/>
            <a:ext cx="8188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 distributed algorithm running at nodes to determine 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who should transmit over a shared link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6426B-BCBB-F542-8977-9E969FC7B280}"/>
              </a:ext>
            </a:extLst>
          </p:cNvPr>
          <p:cNvCxnSpPr>
            <a:cxnSpLocks/>
          </p:cNvCxnSpPr>
          <p:nvPr/>
        </p:nvCxnSpPr>
        <p:spPr>
          <a:xfrm flipH="1">
            <a:off x="1593273" y="3429000"/>
            <a:ext cx="1870364" cy="11568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2559D9-3540-C949-BA31-7AF522AC9939}"/>
              </a:ext>
            </a:extLst>
          </p:cNvPr>
          <p:cNvCxnSpPr>
            <a:cxnSpLocks/>
          </p:cNvCxnSpPr>
          <p:nvPr/>
        </p:nvCxnSpPr>
        <p:spPr>
          <a:xfrm flipH="1">
            <a:off x="6262253" y="3429000"/>
            <a:ext cx="1" cy="17383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A37AF9-454F-B348-889C-B6CFC50423FD}"/>
              </a:ext>
            </a:extLst>
          </p:cNvPr>
          <p:cNvCxnSpPr>
            <a:cxnSpLocks/>
          </p:cNvCxnSpPr>
          <p:nvPr/>
        </p:nvCxnSpPr>
        <p:spPr>
          <a:xfrm>
            <a:off x="9060872" y="3453246"/>
            <a:ext cx="1413164" cy="113260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79DA1-3AFA-9648-9DF7-C68BD448A77A}"/>
              </a:ext>
            </a:extLst>
          </p:cNvPr>
          <p:cNvSpPr txBox="1"/>
          <p:nvPr/>
        </p:nvSpPr>
        <p:spPr>
          <a:xfrm>
            <a:off x="415636" y="4755008"/>
            <a:ext cx="29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Channel Partitioning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E8982-5AC5-1A4D-AD49-14F8FEE9DDC9}"/>
              </a:ext>
            </a:extLst>
          </p:cNvPr>
          <p:cNvSpPr txBox="1"/>
          <p:nvPr/>
        </p:nvSpPr>
        <p:spPr>
          <a:xfrm>
            <a:off x="4779816" y="5408463"/>
            <a:ext cx="29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Turn taking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E0498-ADD0-6E42-A0AF-A7CFCDCB4AFC}"/>
              </a:ext>
            </a:extLst>
          </p:cNvPr>
          <p:cNvSpPr txBox="1"/>
          <p:nvPr/>
        </p:nvSpPr>
        <p:spPr>
          <a:xfrm>
            <a:off x="8873834" y="4761067"/>
            <a:ext cx="29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Random access</a:t>
            </a:r>
          </a:p>
        </p:txBody>
      </p:sp>
    </p:spTree>
    <p:extLst>
      <p:ext uri="{BB962C8B-B14F-4D97-AF65-F5344CB8AC3E}">
        <p14:creationId xmlns:p14="http://schemas.microsoft.com/office/powerpoint/2010/main" val="246758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460A-5B15-1140-AD32-40DBBA1D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21EA-FB06-284B-9E11-02B078ED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What if nodes decide to transmit randomly?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When node has packet to send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Transmit at </a:t>
            </a:r>
            <a:r>
              <a:rPr lang="en-US" dirty="0">
                <a:solidFill>
                  <a:srgbClr val="C00000"/>
                </a:solidFill>
              </a:rPr>
              <a:t>full channel data rate 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No </a:t>
            </a:r>
            <a:r>
              <a:rPr lang="en-US" i="1" dirty="0"/>
              <a:t>a priori</a:t>
            </a:r>
            <a:r>
              <a:rPr lang="en-US" dirty="0"/>
              <a:t> coordination among nodes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Collision</a:t>
            </a:r>
            <a:r>
              <a:rPr lang="en-US" dirty="0"/>
              <a:t> possible when two or more transmitting nodes </a:t>
            </a:r>
            <a:r>
              <a:rPr lang="en-US" dirty="0">
                <a:ea typeface="MS Mincho" charset="0"/>
                <a:cs typeface="MS Mincho" charset="0"/>
              </a:rPr>
              <a:t>choose to send simultaneously</a:t>
            </a:r>
          </a:p>
          <a:p>
            <a:pPr>
              <a:lnSpc>
                <a:spcPct val="100000"/>
              </a:lnSpc>
              <a:defRPr/>
            </a:pPr>
            <a:endParaRPr lang="en-US" dirty="0">
              <a:ea typeface="MS Minch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4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984" y="1690687"/>
            <a:ext cx="10169769" cy="51039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A</a:t>
            </a:r>
            <a:r>
              <a:rPr lang="en-US" dirty="0">
                <a:solidFill>
                  <a:srgbClr val="CC0000"/>
                </a:solidFill>
              </a:rPr>
              <a:t> random-access MAC protocol</a:t>
            </a:r>
            <a:r>
              <a:rPr lang="en-US" dirty="0"/>
              <a:t> specifies: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(1) How to detect collisions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(2) How to recover from collisions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… Usually by </a:t>
            </a:r>
            <a:r>
              <a:rPr lang="en-US" dirty="0">
                <a:solidFill>
                  <a:srgbClr val="C00000"/>
                </a:solidFill>
              </a:rPr>
              <a:t>retransmitting </a:t>
            </a:r>
            <a:r>
              <a:rPr lang="en-US" dirty="0"/>
              <a:t>after a while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Examples of random-access MAC protocols: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Slotted ALOHA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ALOHA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CSMA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CSMA/CD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CSMA/CA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9D18D698-BE7A-CE4C-B785-70F67B9565FC}"/>
              </a:ext>
            </a:extLst>
          </p:cNvPr>
          <p:cNvSpPr/>
          <p:nvPr/>
        </p:nvSpPr>
        <p:spPr>
          <a:xfrm>
            <a:off x="3934691" y="4405745"/>
            <a:ext cx="609600" cy="171796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EF2DA-2F65-1A43-9AA2-11093329FCB8}"/>
              </a:ext>
            </a:extLst>
          </p:cNvPr>
          <p:cNvSpPr txBox="1"/>
          <p:nvPr/>
        </p:nvSpPr>
        <p:spPr>
          <a:xfrm>
            <a:off x="4544291" y="5033894"/>
            <a:ext cx="31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Rest of this lecture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F8B5D67-D871-3845-8F83-81A0B94423A3}"/>
              </a:ext>
            </a:extLst>
          </p:cNvPr>
          <p:cNvSpPr/>
          <p:nvPr/>
        </p:nvSpPr>
        <p:spPr>
          <a:xfrm>
            <a:off x="3934691" y="6123708"/>
            <a:ext cx="609600" cy="46166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7576C-4ECF-3C4F-8F57-88BEF632B5E4}"/>
              </a:ext>
            </a:extLst>
          </p:cNvPr>
          <p:cNvSpPr txBox="1"/>
          <p:nvPr/>
        </p:nvSpPr>
        <p:spPr>
          <a:xfrm>
            <a:off x="4544290" y="6125200"/>
            <a:ext cx="31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14906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3CD2-445D-E444-B0CE-8C72665B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A1FA8-B97A-2349-965B-A00D180BC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9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938E-F116-B141-AACE-A144EA31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15D13-CE4A-534C-9D98-068EADE18B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Assumptions:</a:t>
            </a:r>
          </a:p>
          <a:p>
            <a:pPr>
              <a:defRPr/>
            </a:pPr>
            <a:r>
              <a:rPr lang="en-US" dirty="0"/>
              <a:t>All frames same size</a:t>
            </a:r>
          </a:p>
          <a:p>
            <a:pPr>
              <a:defRPr/>
            </a:pPr>
            <a:r>
              <a:rPr lang="en-US" dirty="0"/>
              <a:t>Time divided into equal size slots (time to transmit 1 frame)</a:t>
            </a:r>
          </a:p>
          <a:p>
            <a:pPr>
              <a:defRPr/>
            </a:pPr>
            <a:r>
              <a:rPr lang="en-US" dirty="0"/>
              <a:t>Nodes start to transmit only slot beginning 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Node clocks are synchronized</a:t>
            </a:r>
          </a:p>
          <a:p>
            <a:pPr>
              <a:defRPr/>
            </a:pPr>
            <a:r>
              <a:rPr lang="en-US" dirty="0"/>
              <a:t>If 2 or more nodes transmit in slot, </a:t>
            </a:r>
            <a:r>
              <a:rPr lang="en-US" dirty="0">
                <a:solidFill>
                  <a:srgbClr val="C00000"/>
                </a:solidFill>
              </a:rPr>
              <a:t>all nodes detect collision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B4B9D-B820-E746-A004-2DCF56E2B0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Operation:</a:t>
            </a:r>
          </a:p>
          <a:p>
            <a:pPr>
              <a:defRPr/>
            </a:pPr>
            <a:r>
              <a:rPr lang="en-US" dirty="0"/>
              <a:t>when node obtains fresh frame, transmits in next slot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if no collision:</a:t>
            </a:r>
            <a:r>
              <a:rPr lang="en-US" sz="2800" dirty="0"/>
              <a:t> node can send new frame in next slot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if collision:</a:t>
            </a:r>
            <a:r>
              <a:rPr lang="en-US" sz="2800" dirty="0"/>
              <a:t> node retransmits frame in each subsequent slot with prob. p until success</a:t>
            </a:r>
          </a:p>
        </p:txBody>
      </p:sp>
      <p:pic>
        <p:nvPicPr>
          <p:cNvPr id="5" name="Picture 4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9AA50EEA-C2D7-7A4B-B9A2-615E1266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582" y="5307735"/>
            <a:ext cx="2126272" cy="14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0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F8B1-3406-F946-86B3-C155B241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ALOHA: example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E0C95DA8-5BC3-2A49-B674-F88EA826ACCD}"/>
              </a:ext>
            </a:extLst>
          </p:cNvPr>
          <p:cNvGrpSpPr>
            <a:grpSpLocks/>
          </p:cNvGrpSpPr>
          <p:nvPr/>
        </p:nvGrpSpPr>
        <p:grpSpPr bwMode="auto">
          <a:xfrm>
            <a:off x="3611852" y="4703763"/>
            <a:ext cx="449263" cy="304800"/>
            <a:chOff x="1185" y="903"/>
            <a:chExt cx="283" cy="192"/>
          </a:xfrm>
        </p:grpSpPr>
        <p:sp>
          <p:nvSpPr>
            <p:cNvPr id="55" name="Rectangle 7">
              <a:extLst>
                <a:ext uri="{FF2B5EF4-FFF2-40B4-BE49-F238E27FC236}">
                  <a16:creationId xmlns:a16="http://schemas.microsoft.com/office/drawing/2014/main" id="{3B1938B0-BB6D-7B41-9B13-FDFC4B994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6" name="Text Box 8">
              <a:extLst>
                <a:ext uri="{FF2B5EF4-FFF2-40B4-BE49-F238E27FC236}">
                  <a16:creationId xmlns:a16="http://schemas.microsoft.com/office/drawing/2014/main" id="{38AAC0C0-0BEB-BD43-A3B2-7E7F0DAFB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latin typeface="Arial" charset="0"/>
                </a:rPr>
                <a:t>1</a:t>
              </a:r>
            </a:p>
          </p:txBody>
        </p:sp>
      </p:grpSp>
      <p:grpSp>
        <p:nvGrpSpPr>
          <p:cNvPr id="5" name="Group 10">
            <a:extLst>
              <a:ext uri="{FF2B5EF4-FFF2-40B4-BE49-F238E27FC236}">
                <a16:creationId xmlns:a16="http://schemas.microsoft.com/office/drawing/2014/main" id="{826A306A-5E21-514D-AE81-A368A74500AA}"/>
              </a:ext>
            </a:extLst>
          </p:cNvPr>
          <p:cNvGrpSpPr>
            <a:grpSpLocks/>
          </p:cNvGrpSpPr>
          <p:nvPr/>
        </p:nvGrpSpPr>
        <p:grpSpPr bwMode="auto">
          <a:xfrm>
            <a:off x="4592927" y="4706938"/>
            <a:ext cx="449263" cy="304800"/>
            <a:chOff x="1185" y="903"/>
            <a:chExt cx="283" cy="192"/>
          </a:xfrm>
        </p:grpSpPr>
        <p:sp>
          <p:nvSpPr>
            <p:cNvPr id="53" name="Rectangle 11">
              <a:extLst>
                <a:ext uri="{FF2B5EF4-FFF2-40B4-BE49-F238E27FC236}">
                  <a16:creationId xmlns:a16="http://schemas.microsoft.com/office/drawing/2014/main" id="{483B2E72-F104-BC46-B673-3FCF2CD6D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id="{C47A7FDC-EF05-F64C-877A-68EEF7FB6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latin typeface="Arial" charset="0"/>
                </a:rPr>
                <a:t>1</a:t>
              </a:r>
            </a:p>
          </p:txBody>
        </p:sp>
      </p:grpSp>
      <p:grpSp>
        <p:nvGrpSpPr>
          <p:cNvPr id="6" name="Group 13">
            <a:extLst>
              <a:ext uri="{FF2B5EF4-FFF2-40B4-BE49-F238E27FC236}">
                <a16:creationId xmlns:a16="http://schemas.microsoft.com/office/drawing/2014/main" id="{862EE25B-A2EC-C44B-952E-07101C9116F5}"/>
              </a:ext>
            </a:extLst>
          </p:cNvPr>
          <p:cNvGrpSpPr>
            <a:grpSpLocks/>
          </p:cNvGrpSpPr>
          <p:nvPr/>
        </p:nvGrpSpPr>
        <p:grpSpPr bwMode="auto">
          <a:xfrm>
            <a:off x="6129627" y="4708525"/>
            <a:ext cx="449263" cy="304800"/>
            <a:chOff x="1185" y="903"/>
            <a:chExt cx="283" cy="192"/>
          </a:xfrm>
        </p:grpSpPr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6744A13F-13B0-4B40-B7DD-F5C30119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2" name="Text Box 15">
              <a:extLst>
                <a:ext uri="{FF2B5EF4-FFF2-40B4-BE49-F238E27FC236}">
                  <a16:creationId xmlns:a16="http://schemas.microsoft.com/office/drawing/2014/main" id="{EE8C8D11-A0F0-0D44-896E-33308E29F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latin typeface="Arial" charset="0"/>
                </a:rPr>
                <a:t>1</a:t>
              </a:r>
            </a:p>
          </p:txBody>
        </p:sp>
      </p:grpSp>
      <p:grpSp>
        <p:nvGrpSpPr>
          <p:cNvPr id="7" name="Group 16">
            <a:extLst>
              <a:ext uri="{FF2B5EF4-FFF2-40B4-BE49-F238E27FC236}">
                <a16:creationId xmlns:a16="http://schemas.microsoft.com/office/drawing/2014/main" id="{9E7D763B-C08F-8049-B9FE-3707D2666847}"/>
              </a:ext>
            </a:extLst>
          </p:cNvPr>
          <p:cNvGrpSpPr>
            <a:grpSpLocks/>
          </p:cNvGrpSpPr>
          <p:nvPr/>
        </p:nvGrpSpPr>
        <p:grpSpPr bwMode="auto">
          <a:xfrm>
            <a:off x="7145627" y="4703763"/>
            <a:ext cx="449263" cy="304800"/>
            <a:chOff x="1185" y="903"/>
            <a:chExt cx="283" cy="192"/>
          </a:xfrm>
        </p:grpSpPr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42B6166C-CDD4-344C-8F05-09404172A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" name="Text Box 18">
              <a:extLst>
                <a:ext uri="{FF2B5EF4-FFF2-40B4-BE49-F238E27FC236}">
                  <a16:creationId xmlns:a16="http://schemas.microsoft.com/office/drawing/2014/main" id="{60CCE2A5-4FD5-2F45-B5CB-D34617AF2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latin typeface="Arial" charset="0"/>
                </a:rPr>
                <a:t>1</a:t>
              </a:r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A85C6EDC-9262-9844-BF1C-BE92C92C710D}"/>
              </a:ext>
            </a:extLst>
          </p:cNvPr>
          <p:cNvGrpSpPr>
            <a:grpSpLocks/>
          </p:cNvGrpSpPr>
          <p:nvPr/>
        </p:nvGrpSpPr>
        <p:grpSpPr bwMode="auto">
          <a:xfrm>
            <a:off x="3613439" y="5221288"/>
            <a:ext cx="449263" cy="304800"/>
            <a:chOff x="4584" y="1229"/>
            <a:chExt cx="283" cy="192"/>
          </a:xfrm>
        </p:grpSpPr>
        <p:sp>
          <p:nvSpPr>
            <p:cNvPr id="47" name="Rectangle 20">
              <a:extLst>
                <a:ext uri="{FF2B5EF4-FFF2-40B4-BE49-F238E27FC236}">
                  <a16:creationId xmlns:a16="http://schemas.microsoft.com/office/drawing/2014/main" id="{6390CAD9-ED85-094F-ADD8-AC09378B7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" name="Text Box 21">
              <a:extLst>
                <a:ext uri="{FF2B5EF4-FFF2-40B4-BE49-F238E27FC236}">
                  <a16:creationId xmlns:a16="http://schemas.microsoft.com/office/drawing/2014/main" id="{76CBEAED-5B5F-5942-ACF2-169E6860F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latin typeface="Arial" charset="0"/>
                </a:rPr>
                <a:t>2</a:t>
              </a:r>
            </a:p>
          </p:txBody>
        </p:sp>
      </p:grpSp>
      <p:grpSp>
        <p:nvGrpSpPr>
          <p:cNvPr id="9" name="Group 31">
            <a:extLst>
              <a:ext uri="{FF2B5EF4-FFF2-40B4-BE49-F238E27FC236}">
                <a16:creationId xmlns:a16="http://schemas.microsoft.com/office/drawing/2014/main" id="{B9C9EB32-AD09-C449-BC03-005D7C73FCE8}"/>
              </a:ext>
            </a:extLst>
          </p:cNvPr>
          <p:cNvGrpSpPr>
            <a:grpSpLocks/>
          </p:cNvGrpSpPr>
          <p:nvPr/>
        </p:nvGrpSpPr>
        <p:grpSpPr bwMode="auto">
          <a:xfrm>
            <a:off x="3615027" y="5730875"/>
            <a:ext cx="449263" cy="304800"/>
            <a:chOff x="4827" y="1591"/>
            <a:chExt cx="283" cy="192"/>
          </a:xfrm>
        </p:grpSpPr>
        <p:sp>
          <p:nvSpPr>
            <p:cNvPr id="45" name="Rectangle 22">
              <a:extLst>
                <a:ext uri="{FF2B5EF4-FFF2-40B4-BE49-F238E27FC236}">
                  <a16:creationId xmlns:a16="http://schemas.microsoft.com/office/drawing/2014/main" id="{73BA5A10-6B59-3C45-B07A-E09D681C3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E0B77AC9-91EE-CF46-A783-66516ADA4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solidFill>
                    <a:schemeClr val="bg1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10" name="Group 25">
            <a:extLst>
              <a:ext uri="{FF2B5EF4-FFF2-40B4-BE49-F238E27FC236}">
                <a16:creationId xmlns:a16="http://schemas.microsoft.com/office/drawing/2014/main" id="{6A107F4C-3DF0-E946-A1E8-E444EE644A9C}"/>
              </a:ext>
            </a:extLst>
          </p:cNvPr>
          <p:cNvGrpSpPr>
            <a:grpSpLocks/>
          </p:cNvGrpSpPr>
          <p:nvPr/>
        </p:nvGrpSpPr>
        <p:grpSpPr bwMode="auto">
          <a:xfrm>
            <a:off x="4602452" y="5222875"/>
            <a:ext cx="449263" cy="304800"/>
            <a:chOff x="4584" y="1229"/>
            <a:chExt cx="283" cy="192"/>
          </a:xfrm>
        </p:grpSpPr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BE97BC7B-D8CE-C74B-896F-4255BE364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0F3A88E0-848A-0646-91BE-7AE44526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latin typeface="Arial" charset="0"/>
                </a:rPr>
                <a:t>2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BEEF5212-4498-3B43-BDE2-4383B1A6DD7C}"/>
              </a:ext>
            </a:extLst>
          </p:cNvPr>
          <p:cNvGrpSpPr>
            <a:grpSpLocks/>
          </p:cNvGrpSpPr>
          <p:nvPr/>
        </p:nvGrpSpPr>
        <p:grpSpPr bwMode="auto">
          <a:xfrm>
            <a:off x="5119977" y="5224463"/>
            <a:ext cx="449263" cy="304800"/>
            <a:chOff x="4584" y="1229"/>
            <a:chExt cx="283" cy="192"/>
          </a:xfrm>
        </p:grpSpPr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D3F3B1B6-2CCD-A94E-805B-9D04D5985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" name="Text Box 30">
              <a:extLst>
                <a:ext uri="{FF2B5EF4-FFF2-40B4-BE49-F238E27FC236}">
                  <a16:creationId xmlns:a16="http://schemas.microsoft.com/office/drawing/2014/main" id="{40173952-AF8E-C94D-8A67-D7B07E2D5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latin typeface="Arial" charset="0"/>
                </a:rPr>
                <a:t>2</a:t>
              </a:r>
            </a:p>
          </p:txBody>
        </p:sp>
      </p:grpSp>
      <p:grpSp>
        <p:nvGrpSpPr>
          <p:cNvPr id="12" name="Group 32">
            <a:extLst>
              <a:ext uri="{FF2B5EF4-FFF2-40B4-BE49-F238E27FC236}">
                <a16:creationId xmlns:a16="http://schemas.microsoft.com/office/drawing/2014/main" id="{2A32204E-B70C-5248-9690-02029F5F6C0A}"/>
              </a:ext>
            </a:extLst>
          </p:cNvPr>
          <p:cNvGrpSpPr>
            <a:grpSpLocks/>
          </p:cNvGrpSpPr>
          <p:nvPr/>
        </p:nvGrpSpPr>
        <p:grpSpPr bwMode="auto">
          <a:xfrm>
            <a:off x="6131214" y="5732463"/>
            <a:ext cx="449263" cy="304800"/>
            <a:chOff x="4827" y="1591"/>
            <a:chExt cx="283" cy="192"/>
          </a:xfrm>
        </p:grpSpPr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9A16872E-EA91-7949-8F7A-FFFEEFD1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 Box 34">
              <a:extLst>
                <a:ext uri="{FF2B5EF4-FFF2-40B4-BE49-F238E27FC236}">
                  <a16:creationId xmlns:a16="http://schemas.microsoft.com/office/drawing/2014/main" id="{205B5244-FC5D-2541-981B-E2A701A4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solidFill>
                    <a:schemeClr val="bg1"/>
                  </a:solidFill>
                  <a:latin typeface="Arial" charset="0"/>
                </a:rPr>
                <a:t>3</a:t>
              </a:r>
            </a:p>
          </p:txBody>
        </p:sp>
      </p:grpSp>
      <p:grpSp>
        <p:nvGrpSpPr>
          <p:cNvPr id="13" name="Group 35">
            <a:extLst>
              <a:ext uri="{FF2B5EF4-FFF2-40B4-BE49-F238E27FC236}">
                <a16:creationId xmlns:a16="http://schemas.microsoft.com/office/drawing/2014/main" id="{F64759D5-A7D3-A747-AC7C-1FAC8CFAE45D}"/>
              </a:ext>
            </a:extLst>
          </p:cNvPr>
          <p:cNvGrpSpPr>
            <a:grpSpLocks/>
          </p:cNvGrpSpPr>
          <p:nvPr/>
        </p:nvGrpSpPr>
        <p:grpSpPr bwMode="auto">
          <a:xfrm>
            <a:off x="7642514" y="5734050"/>
            <a:ext cx="449263" cy="304800"/>
            <a:chOff x="4827" y="1591"/>
            <a:chExt cx="283" cy="19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67614B-93E3-2543-AD3B-535C983A4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A982BC0C-CA31-834F-9701-A75984977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1" i="0" dirty="0">
                  <a:solidFill>
                    <a:schemeClr val="bg1"/>
                  </a:solidFill>
                  <a:latin typeface="Arial" charset="0"/>
                </a:rPr>
                <a:t>3</a:t>
              </a:r>
            </a:p>
          </p:txBody>
        </p:sp>
      </p:grpSp>
      <p:sp>
        <p:nvSpPr>
          <p:cNvPr id="14" name="Text Box 38">
            <a:extLst>
              <a:ext uri="{FF2B5EF4-FFF2-40B4-BE49-F238E27FC236}">
                <a16:creationId xmlns:a16="http://schemas.microsoft.com/office/drawing/2014/main" id="{EEA17084-7229-2043-B5B6-9DD2689D4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165" y="4694590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node 1</a:t>
            </a:r>
          </a:p>
        </p:txBody>
      </p:sp>
      <p:sp>
        <p:nvSpPr>
          <p:cNvPr id="15" name="Text Box 39">
            <a:extLst>
              <a:ext uri="{FF2B5EF4-FFF2-40B4-BE49-F238E27FC236}">
                <a16:creationId xmlns:a16="http://schemas.microsoft.com/office/drawing/2014/main" id="{62AFDCF2-4EF0-9E4D-A792-D8E9EECA0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702" y="5208940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node 2</a:t>
            </a:r>
          </a:p>
        </p:txBody>
      </p:sp>
      <p:sp>
        <p:nvSpPr>
          <p:cNvPr id="16" name="Text Box 40">
            <a:extLst>
              <a:ext uri="{FF2B5EF4-FFF2-40B4-BE49-F238E27FC236}">
                <a16:creationId xmlns:a16="http://schemas.microsoft.com/office/drawing/2014/main" id="{2AE9789E-978C-4447-8BB2-3A93D7DA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740" y="5712177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node 3</a:t>
            </a:r>
          </a:p>
        </p:txBody>
      </p:sp>
      <p:sp>
        <p:nvSpPr>
          <p:cNvPr id="17" name="Line 41">
            <a:extLst>
              <a:ext uri="{FF2B5EF4-FFF2-40B4-BE49-F238E27FC236}">
                <a16:creationId xmlns:a16="http://schemas.microsoft.com/office/drawing/2014/main" id="{CD96CE00-EB63-D44F-89EE-40531D1F6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9627" y="6264275"/>
            <a:ext cx="5210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8" name="Line 42">
            <a:extLst>
              <a:ext uri="{FF2B5EF4-FFF2-40B4-BE49-F238E27FC236}">
                <a16:creationId xmlns:a16="http://schemas.microsoft.com/office/drawing/2014/main" id="{33CCCFE6-44B1-B545-A785-8C05931C4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2802" y="6164263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9" name="Line 43">
            <a:extLst>
              <a:ext uri="{FF2B5EF4-FFF2-40B4-BE49-F238E27FC236}">
                <a16:creationId xmlns:a16="http://schemas.microsoft.com/office/drawing/2014/main" id="{3368377E-327B-2D4E-93F8-739F90897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2864" y="6164263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0" name="Line 44">
            <a:extLst>
              <a:ext uri="{FF2B5EF4-FFF2-40B4-BE49-F238E27FC236}">
                <a16:creationId xmlns:a16="http://schemas.microsoft.com/office/drawing/2014/main" id="{56E21ACB-0EE7-3F46-9D7E-60D9AD438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102" y="6161088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" name="Line 45">
            <a:extLst>
              <a:ext uri="{FF2B5EF4-FFF2-40B4-BE49-F238E27FC236}">
                <a16:creationId xmlns:a16="http://schemas.microsoft.com/office/drawing/2014/main" id="{17CFF561-1DDD-4345-9B23-E78FC3E03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514" y="6164263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2" name="Line 46">
            <a:extLst>
              <a:ext uri="{FF2B5EF4-FFF2-40B4-BE49-F238E27FC236}">
                <a16:creationId xmlns:a16="http://schemas.microsoft.com/office/drawing/2014/main" id="{02618626-4DC7-B54D-89A5-111827321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339" y="6161088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3" name="Line 47">
            <a:extLst>
              <a:ext uri="{FF2B5EF4-FFF2-40B4-BE49-F238E27FC236}">
                <a16:creationId xmlns:a16="http://schemas.microsoft.com/office/drawing/2014/main" id="{53C328DF-6B64-0845-9321-82C318A64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5339" y="6164263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4" name="Line 48">
            <a:extLst>
              <a:ext uri="{FF2B5EF4-FFF2-40B4-BE49-F238E27FC236}">
                <a16:creationId xmlns:a16="http://schemas.microsoft.com/office/drawing/2014/main" id="{73C4D58C-81C1-F94E-B8AF-27C8726C3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0164" y="6164263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5" name="Line 49">
            <a:extLst>
              <a:ext uri="{FF2B5EF4-FFF2-40B4-BE49-F238E27FC236}">
                <a16:creationId xmlns:a16="http://schemas.microsoft.com/office/drawing/2014/main" id="{2716C008-68DE-3349-AB29-FF081D166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989" y="6161088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6" name="Line 50">
            <a:extLst>
              <a:ext uri="{FF2B5EF4-FFF2-40B4-BE49-F238E27FC236}">
                <a16:creationId xmlns:a16="http://schemas.microsoft.com/office/drawing/2014/main" id="{0DBA53CE-99D7-104F-BB0E-FBBA884C6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989" y="6157913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7" name="Line 51">
            <a:extLst>
              <a:ext uri="{FF2B5EF4-FFF2-40B4-BE49-F238E27FC236}">
                <a16:creationId xmlns:a16="http://schemas.microsoft.com/office/drawing/2014/main" id="{2759CE37-D81B-B340-8919-59868BE60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939" y="6154738"/>
            <a:ext cx="0" cy="212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8" name="Text Box 54">
            <a:extLst>
              <a:ext uri="{FF2B5EF4-FFF2-40B4-BE49-F238E27FC236}">
                <a16:creationId xmlns:a16="http://schemas.microsoft.com/office/drawing/2014/main" id="{80CEC3F9-0A5F-2448-9598-E96FDFA3A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714" y="62658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C</a:t>
            </a:r>
          </a:p>
        </p:txBody>
      </p:sp>
      <p:sp>
        <p:nvSpPr>
          <p:cNvPr id="29" name="Text Box 55">
            <a:extLst>
              <a:ext uri="{FF2B5EF4-FFF2-40B4-BE49-F238E27FC236}">
                <a16:creationId xmlns:a16="http://schemas.microsoft.com/office/drawing/2014/main" id="{89AF8239-95F1-0D43-A7FC-B0CE0D3B2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889" y="62753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C</a:t>
            </a:r>
          </a:p>
        </p:txBody>
      </p:sp>
      <p:sp>
        <p:nvSpPr>
          <p:cNvPr id="30" name="Text Box 56">
            <a:extLst>
              <a:ext uri="{FF2B5EF4-FFF2-40B4-BE49-F238E27FC236}">
                <a16:creationId xmlns:a16="http://schemas.microsoft.com/office/drawing/2014/main" id="{A31D265C-D3F5-8A48-8A88-D1B920020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364" y="62753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C</a:t>
            </a:r>
          </a:p>
        </p:txBody>
      </p:sp>
      <p:sp>
        <p:nvSpPr>
          <p:cNvPr id="31" name="Text Box 58">
            <a:extLst>
              <a:ext uri="{FF2B5EF4-FFF2-40B4-BE49-F238E27FC236}">
                <a16:creationId xmlns:a16="http://schemas.microsoft.com/office/drawing/2014/main" id="{9DE8E789-7636-8644-84C5-EBE778F75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239" y="62753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S</a:t>
            </a:r>
          </a:p>
        </p:txBody>
      </p:sp>
      <p:sp>
        <p:nvSpPr>
          <p:cNvPr id="32" name="Text Box 59">
            <a:extLst>
              <a:ext uri="{FF2B5EF4-FFF2-40B4-BE49-F238E27FC236}">
                <a16:creationId xmlns:a16="http://schemas.microsoft.com/office/drawing/2014/main" id="{97800DEF-255D-C448-BAFF-568CFB89E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489" y="62753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S</a:t>
            </a:r>
          </a:p>
        </p:txBody>
      </p:sp>
      <p:sp>
        <p:nvSpPr>
          <p:cNvPr id="33" name="Text Box 60">
            <a:extLst>
              <a:ext uri="{FF2B5EF4-FFF2-40B4-BE49-F238E27FC236}">
                <a16:creationId xmlns:a16="http://schemas.microsoft.com/office/drawing/2014/main" id="{7FC6C1A0-158D-DA45-8DB3-06E0C6390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264" y="62658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S</a:t>
            </a:r>
          </a:p>
        </p:txBody>
      </p:sp>
      <p:sp>
        <p:nvSpPr>
          <p:cNvPr id="34" name="Text Box 61">
            <a:extLst>
              <a:ext uri="{FF2B5EF4-FFF2-40B4-BE49-F238E27FC236}">
                <a16:creationId xmlns:a16="http://schemas.microsoft.com/office/drawing/2014/main" id="{CDE7493D-7468-6947-812D-9B8E6A9F5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064" y="6265863"/>
            <a:ext cx="2492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I</a:t>
            </a:r>
          </a:p>
        </p:txBody>
      </p:sp>
      <p:sp>
        <p:nvSpPr>
          <p:cNvPr id="35" name="Text Box 62">
            <a:extLst>
              <a:ext uri="{FF2B5EF4-FFF2-40B4-BE49-F238E27FC236}">
                <a16:creationId xmlns:a16="http://schemas.microsoft.com/office/drawing/2014/main" id="{6F0AED04-9736-BD4E-9400-8F568A167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064" y="6275388"/>
            <a:ext cx="2492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I</a:t>
            </a:r>
          </a:p>
        </p:txBody>
      </p:sp>
      <p:sp>
        <p:nvSpPr>
          <p:cNvPr id="36" name="Text Box 63">
            <a:extLst>
              <a:ext uri="{FF2B5EF4-FFF2-40B4-BE49-F238E27FC236}">
                <a16:creationId xmlns:a16="http://schemas.microsoft.com/office/drawing/2014/main" id="{9E53474A-47E3-B94F-ACB1-26C17F28B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3189" y="6275388"/>
            <a:ext cx="2492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i="0" dirty="0">
                <a:solidFill>
                  <a:srgbClr val="000099"/>
                </a:solidFill>
                <a:latin typeface="Arial" charset="0"/>
              </a:rPr>
              <a:t>I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8C8C8F-5DFE-5F49-A51E-97E7D4ED87F7}"/>
              </a:ext>
            </a:extLst>
          </p:cNvPr>
          <p:cNvCxnSpPr>
            <a:cxnSpLocks/>
          </p:cNvCxnSpPr>
          <p:nvPr/>
        </p:nvCxnSpPr>
        <p:spPr>
          <a:xfrm flipH="1">
            <a:off x="3611854" y="1850593"/>
            <a:ext cx="56752" cy="452322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518099B-7106-3F40-9CEE-2BAD1A557C54}"/>
              </a:ext>
            </a:extLst>
          </p:cNvPr>
          <p:cNvCxnSpPr>
            <a:cxnSpLocks/>
          </p:cNvCxnSpPr>
          <p:nvPr/>
        </p:nvCxnSpPr>
        <p:spPr>
          <a:xfrm flipH="1">
            <a:off x="4097195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5A12DF8-AF56-5145-8793-D8CDDF1F2B69}"/>
              </a:ext>
            </a:extLst>
          </p:cNvPr>
          <p:cNvCxnSpPr>
            <a:cxnSpLocks/>
          </p:cNvCxnSpPr>
          <p:nvPr/>
        </p:nvCxnSpPr>
        <p:spPr>
          <a:xfrm flipH="1">
            <a:off x="4582464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1C950C4-1097-EC49-BBCF-A920C9F174B9}"/>
              </a:ext>
            </a:extLst>
          </p:cNvPr>
          <p:cNvCxnSpPr>
            <a:cxnSpLocks/>
          </p:cNvCxnSpPr>
          <p:nvPr/>
        </p:nvCxnSpPr>
        <p:spPr>
          <a:xfrm flipH="1">
            <a:off x="5109658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78076E5-72C8-E247-AB8E-7050A66DFE20}"/>
              </a:ext>
            </a:extLst>
          </p:cNvPr>
          <p:cNvCxnSpPr>
            <a:cxnSpLocks/>
          </p:cNvCxnSpPr>
          <p:nvPr/>
        </p:nvCxnSpPr>
        <p:spPr>
          <a:xfrm flipH="1">
            <a:off x="5596227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2AC2286-7E66-4644-8B9F-8F7937D83337}"/>
              </a:ext>
            </a:extLst>
          </p:cNvPr>
          <p:cNvCxnSpPr>
            <a:cxnSpLocks/>
          </p:cNvCxnSpPr>
          <p:nvPr/>
        </p:nvCxnSpPr>
        <p:spPr>
          <a:xfrm flipH="1">
            <a:off x="6108846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FE1616-3996-1B45-817C-ED3246493AB8}"/>
              </a:ext>
            </a:extLst>
          </p:cNvPr>
          <p:cNvCxnSpPr>
            <a:cxnSpLocks/>
          </p:cNvCxnSpPr>
          <p:nvPr/>
        </p:nvCxnSpPr>
        <p:spPr>
          <a:xfrm flipH="1">
            <a:off x="6620958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9731B9C-B06A-E740-ACA4-04EB020F0B01}"/>
              </a:ext>
            </a:extLst>
          </p:cNvPr>
          <p:cNvCxnSpPr>
            <a:cxnSpLocks/>
          </p:cNvCxnSpPr>
          <p:nvPr/>
        </p:nvCxnSpPr>
        <p:spPr>
          <a:xfrm flipH="1">
            <a:off x="7147215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17C3DD5-6A2B-9B48-8F92-0545EB6F0FF6}"/>
              </a:ext>
            </a:extLst>
          </p:cNvPr>
          <p:cNvCxnSpPr>
            <a:cxnSpLocks/>
          </p:cNvCxnSpPr>
          <p:nvPr/>
        </p:nvCxnSpPr>
        <p:spPr>
          <a:xfrm flipH="1">
            <a:off x="7633278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536368B-1B74-E44F-B1BB-E89BB0B328E6}"/>
              </a:ext>
            </a:extLst>
          </p:cNvPr>
          <p:cNvCxnSpPr>
            <a:cxnSpLocks/>
          </p:cNvCxnSpPr>
          <p:nvPr/>
        </p:nvCxnSpPr>
        <p:spPr>
          <a:xfrm flipH="1">
            <a:off x="8132763" y="1850593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CFA919E-9D4A-AB49-9818-F4AA04485084}"/>
              </a:ext>
            </a:extLst>
          </p:cNvPr>
          <p:cNvSpPr/>
          <p:nvPr/>
        </p:nvSpPr>
        <p:spPr>
          <a:xfrm>
            <a:off x="903146" y="1773937"/>
            <a:ext cx="2653145" cy="579032"/>
          </a:xfrm>
          <a:prstGeom prst="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All nodes have data to transmit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5DC0BD-4765-F443-A2C4-F5F3BBACBD59}"/>
              </a:ext>
            </a:extLst>
          </p:cNvPr>
          <p:cNvSpPr txBox="1"/>
          <p:nvPr/>
        </p:nvSpPr>
        <p:spPr>
          <a:xfrm>
            <a:off x="8632248" y="3297382"/>
            <a:ext cx="3184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 = collision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I = idle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S = successful </a:t>
            </a:r>
            <a:r>
              <a:rPr lang="en-US" sz="2400" dirty="0" err="1">
                <a:latin typeface="Helvetica" pitchFamily="2" charset="0"/>
              </a:rPr>
              <a:t>xmit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34D7A8-C129-2D4C-97E4-641701C698AA}"/>
              </a:ext>
            </a:extLst>
          </p:cNvPr>
          <p:cNvSpPr/>
          <p:nvPr/>
        </p:nvSpPr>
        <p:spPr>
          <a:xfrm>
            <a:off x="1416053" y="2753506"/>
            <a:ext cx="2653145" cy="579032"/>
          </a:xfrm>
          <a:prstGeom prst="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All nodes choose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not to transmit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475CDB-1B2A-D54E-A32D-B54B448FFEEE}"/>
              </a:ext>
            </a:extLst>
          </p:cNvPr>
          <p:cNvSpPr/>
          <p:nvPr/>
        </p:nvSpPr>
        <p:spPr>
          <a:xfrm>
            <a:off x="2450600" y="3745759"/>
            <a:ext cx="3127154" cy="579032"/>
          </a:xfrm>
          <a:prstGeom prst="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Node 2 lucky: it transmitted, others didn’t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8BE26987-A4C1-AC4C-BB92-0A009C0C3284}"/>
              </a:ext>
            </a:extLst>
          </p:cNvPr>
          <p:cNvSpPr/>
          <p:nvPr/>
        </p:nvSpPr>
        <p:spPr>
          <a:xfrm>
            <a:off x="3106271" y="2346512"/>
            <a:ext cx="497541" cy="349623"/>
          </a:xfrm>
          <a:custGeom>
            <a:avLst/>
            <a:gdLst>
              <a:gd name="connsiteX0" fmla="*/ 0 w 497541"/>
              <a:gd name="connsiteY0" fmla="*/ 0 h 349623"/>
              <a:gd name="connsiteX1" fmla="*/ 114300 w 497541"/>
              <a:gd name="connsiteY1" fmla="*/ 235323 h 349623"/>
              <a:gd name="connsiteX2" fmla="*/ 329453 w 497541"/>
              <a:gd name="connsiteY2" fmla="*/ 329453 h 349623"/>
              <a:gd name="connsiteX3" fmla="*/ 497541 w 497541"/>
              <a:gd name="connsiteY3" fmla="*/ 349623 h 34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41" h="349623">
                <a:moveTo>
                  <a:pt x="0" y="0"/>
                </a:moveTo>
                <a:cubicBezTo>
                  <a:pt x="29695" y="90207"/>
                  <a:pt x="59391" y="180414"/>
                  <a:pt x="114300" y="235323"/>
                </a:cubicBezTo>
                <a:cubicBezTo>
                  <a:pt x="169209" y="290232"/>
                  <a:pt x="265579" y="310403"/>
                  <a:pt x="329453" y="329453"/>
                </a:cubicBezTo>
                <a:cubicBezTo>
                  <a:pt x="393327" y="348503"/>
                  <a:pt x="445434" y="349063"/>
                  <a:pt x="497541" y="349623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CEA1F8D3-326D-1F49-B016-F3D90CBDA64D}"/>
              </a:ext>
            </a:extLst>
          </p:cNvPr>
          <p:cNvSpPr/>
          <p:nvPr/>
        </p:nvSpPr>
        <p:spPr>
          <a:xfrm>
            <a:off x="3641722" y="3312185"/>
            <a:ext cx="497541" cy="349623"/>
          </a:xfrm>
          <a:custGeom>
            <a:avLst/>
            <a:gdLst>
              <a:gd name="connsiteX0" fmla="*/ 0 w 497541"/>
              <a:gd name="connsiteY0" fmla="*/ 0 h 349623"/>
              <a:gd name="connsiteX1" fmla="*/ 114300 w 497541"/>
              <a:gd name="connsiteY1" fmla="*/ 235323 h 349623"/>
              <a:gd name="connsiteX2" fmla="*/ 329453 w 497541"/>
              <a:gd name="connsiteY2" fmla="*/ 329453 h 349623"/>
              <a:gd name="connsiteX3" fmla="*/ 497541 w 497541"/>
              <a:gd name="connsiteY3" fmla="*/ 349623 h 34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41" h="349623">
                <a:moveTo>
                  <a:pt x="0" y="0"/>
                </a:moveTo>
                <a:cubicBezTo>
                  <a:pt x="29695" y="90207"/>
                  <a:pt x="59391" y="180414"/>
                  <a:pt x="114300" y="235323"/>
                </a:cubicBezTo>
                <a:cubicBezTo>
                  <a:pt x="169209" y="290232"/>
                  <a:pt x="265579" y="310403"/>
                  <a:pt x="329453" y="329453"/>
                </a:cubicBezTo>
                <a:cubicBezTo>
                  <a:pt x="393327" y="348503"/>
                  <a:pt x="445434" y="349063"/>
                  <a:pt x="497541" y="349623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C151AC28-FEA3-BE4C-AF5E-A6C21D87B60D}"/>
              </a:ext>
            </a:extLst>
          </p:cNvPr>
          <p:cNvSpPr/>
          <p:nvPr/>
        </p:nvSpPr>
        <p:spPr>
          <a:xfrm>
            <a:off x="5077992" y="4314639"/>
            <a:ext cx="497541" cy="349623"/>
          </a:xfrm>
          <a:custGeom>
            <a:avLst/>
            <a:gdLst>
              <a:gd name="connsiteX0" fmla="*/ 0 w 497541"/>
              <a:gd name="connsiteY0" fmla="*/ 0 h 349623"/>
              <a:gd name="connsiteX1" fmla="*/ 114300 w 497541"/>
              <a:gd name="connsiteY1" fmla="*/ 235323 h 349623"/>
              <a:gd name="connsiteX2" fmla="*/ 329453 w 497541"/>
              <a:gd name="connsiteY2" fmla="*/ 329453 h 349623"/>
              <a:gd name="connsiteX3" fmla="*/ 497541 w 497541"/>
              <a:gd name="connsiteY3" fmla="*/ 349623 h 34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41" h="349623">
                <a:moveTo>
                  <a:pt x="0" y="0"/>
                </a:moveTo>
                <a:cubicBezTo>
                  <a:pt x="29695" y="90207"/>
                  <a:pt x="59391" y="180414"/>
                  <a:pt x="114300" y="235323"/>
                </a:cubicBezTo>
                <a:cubicBezTo>
                  <a:pt x="169209" y="290232"/>
                  <a:pt x="265579" y="310403"/>
                  <a:pt x="329453" y="329453"/>
                </a:cubicBezTo>
                <a:cubicBezTo>
                  <a:pt x="393327" y="348503"/>
                  <a:pt x="445434" y="349063"/>
                  <a:pt x="497541" y="349623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71" grpId="0" animBg="1"/>
      <p:bldP spid="72" grpId="0"/>
      <p:bldP spid="73" grpId="0" animBg="1"/>
      <p:bldP spid="78" grpId="0" animBg="1"/>
      <p:bldP spid="81" grpId="0" animBg="1"/>
      <p:bldP spid="82" grpId="0" animBg="1"/>
      <p:bldP spid="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FA86-00B2-FC45-8BFE-5A4D26F3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0CC7-F4B3-F749-B5DC-00E7D8BAD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Advantages</a:t>
            </a:r>
          </a:p>
          <a:p>
            <a:pPr>
              <a:defRPr/>
            </a:pPr>
            <a:r>
              <a:rPr lang="en-US" dirty="0"/>
              <a:t>Single active node can continuously transmit at full rate of channel</a:t>
            </a:r>
          </a:p>
          <a:p>
            <a:pPr>
              <a:defRPr/>
            </a:pPr>
            <a:r>
              <a:rPr lang="en-US" dirty="0"/>
              <a:t>Simple, decentralized protocol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56D4F-325B-0346-8E06-4ADF930F7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5786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Disadvantages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Clock synchronization</a:t>
            </a:r>
            <a:r>
              <a:rPr lang="en-US" dirty="0"/>
              <a:t>:  nodes must sync on slot start times</a:t>
            </a:r>
          </a:p>
          <a:p>
            <a:pPr>
              <a:defRPr/>
            </a:pPr>
            <a:r>
              <a:rPr lang="en-US" dirty="0"/>
              <a:t>Collisions waste slots</a:t>
            </a:r>
          </a:p>
          <a:p>
            <a:pPr>
              <a:defRPr/>
            </a:pPr>
            <a:r>
              <a:rPr lang="en-US" dirty="0"/>
              <a:t>Idle slots possible even if demand exists</a:t>
            </a:r>
          </a:p>
          <a:p>
            <a:pPr>
              <a:defRPr/>
            </a:pPr>
            <a:r>
              <a:rPr lang="en-US" dirty="0"/>
              <a:t>Must ensure that collision is detected within a frame duration</a:t>
            </a:r>
          </a:p>
          <a:p>
            <a:pPr>
              <a:defRPr/>
            </a:pPr>
            <a:r>
              <a:rPr lang="en-US" dirty="0"/>
              <a:t>Even if detection is fast, whole frame time still wasted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4711" y="279403"/>
            <a:ext cx="871547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Two kinds of link layers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913" y="1469660"/>
            <a:ext cx="8877295" cy="2967036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point-to-point</a:t>
            </a:r>
          </a:p>
          <a:p>
            <a:pPr lvl="1">
              <a:defRPr/>
            </a:pPr>
            <a:r>
              <a:rPr lang="en-US" sz="2000" dirty="0"/>
              <a:t>Switched Ethernet link between switch and host</a:t>
            </a:r>
          </a:p>
          <a:p>
            <a:pPr lvl="1">
              <a:defRPr/>
            </a:pPr>
            <a:r>
              <a:rPr lang="en-US" sz="2000" dirty="0"/>
              <a:t>PPP for dial-up Internet access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broadcast (shared medium)</a:t>
            </a:r>
          </a:p>
          <a:p>
            <a:pPr lvl="1">
              <a:defRPr/>
            </a:pPr>
            <a:r>
              <a:rPr lang="en-US" sz="2000" dirty="0"/>
              <a:t>Shared Ethernet</a:t>
            </a:r>
          </a:p>
          <a:p>
            <a:pPr lvl="1">
              <a:defRPr/>
            </a:pPr>
            <a:r>
              <a:rPr lang="en-US" sz="2000" dirty="0"/>
              <a:t>802.11 wireless LAN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6EB039-4527-D648-A42A-CD8C8E07FCC7}"/>
              </a:ext>
            </a:extLst>
          </p:cNvPr>
          <p:cNvGrpSpPr/>
          <p:nvPr/>
        </p:nvGrpSpPr>
        <p:grpSpPr>
          <a:xfrm>
            <a:off x="5438920" y="4885959"/>
            <a:ext cx="1277472" cy="1499987"/>
            <a:chOff x="5438920" y="4885959"/>
            <a:chExt cx="1277472" cy="1499987"/>
          </a:xfrm>
        </p:grpSpPr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5696561" y="5927359"/>
              <a:ext cx="1019831" cy="45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400" i="0" dirty="0">
                  <a:latin typeface="Helvetica" pitchFamily="2" charset="0"/>
                </a:rPr>
                <a:t>shared RF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400" i="0" dirty="0">
                  <a:latin typeface="Helvetica" pitchFamily="2" charset="0"/>
                </a:rPr>
                <a:t>(satellite) </a:t>
              </a:r>
            </a:p>
          </p:txBody>
        </p:sp>
        <p:grpSp>
          <p:nvGrpSpPr>
            <p:cNvPr id="72718" name="Group 382"/>
            <p:cNvGrpSpPr>
              <a:grpSpLocks/>
            </p:cNvGrpSpPr>
            <p:nvPr/>
          </p:nvGrpSpPr>
          <p:grpSpPr bwMode="auto">
            <a:xfrm>
              <a:off x="5438920" y="5598746"/>
              <a:ext cx="288925" cy="220663"/>
              <a:chOff x="2274" y="2821"/>
              <a:chExt cx="215" cy="238"/>
            </a:xfrm>
          </p:grpSpPr>
          <p:sp>
            <p:nvSpPr>
              <p:cNvPr id="72903" name="Freeform 383"/>
              <p:cNvSpPr>
                <a:spLocks noEditPoints="1"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6 w 430"/>
                  <a:gd name="T19" fmla="*/ 1 h 50"/>
                  <a:gd name="T20" fmla="*/ 1 w 430"/>
                  <a:gd name="T21" fmla="*/ 1 h 50"/>
                  <a:gd name="T22" fmla="*/ 6 w 430"/>
                  <a:gd name="T23" fmla="*/ 1 h 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  <a:close/>
                    <a:moveTo>
                      <a:pt x="376" y="18"/>
                    </a:moveTo>
                    <a:lnTo>
                      <a:pt x="33" y="18"/>
                    </a:lnTo>
                    <a:lnTo>
                      <a:pt x="376" y="18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4" name="Line 384"/>
              <p:cNvSpPr>
                <a:spLocks noChangeShapeType="1"/>
              </p:cNvSpPr>
              <p:nvPr/>
            </p:nvSpPr>
            <p:spPr bwMode="auto">
              <a:xfrm>
                <a:off x="2317" y="2951"/>
                <a:ext cx="3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5" name="Freeform 385"/>
              <p:cNvSpPr>
                <a:spLocks/>
              </p:cNvSpPr>
              <p:nvPr/>
            </p:nvSpPr>
            <p:spPr bwMode="auto">
              <a:xfrm>
                <a:off x="2317" y="2923"/>
                <a:ext cx="44" cy="109"/>
              </a:xfrm>
              <a:custGeom>
                <a:avLst/>
                <a:gdLst>
                  <a:gd name="T0" fmla="*/ 2 w 87"/>
                  <a:gd name="T1" fmla="*/ 3 h 219"/>
                  <a:gd name="T2" fmla="*/ 0 w 87"/>
                  <a:gd name="T3" fmla="*/ 0 h 219"/>
                  <a:gd name="T4" fmla="*/ 1 w 87"/>
                  <a:gd name="T5" fmla="*/ 0 h 2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7" h="219">
                    <a:moveTo>
                      <a:pt x="87" y="219"/>
                    </a:moveTo>
                    <a:lnTo>
                      <a:pt x="0" y="55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6" name="Line 386"/>
              <p:cNvSpPr>
                <a:spLocks noChangeShapeType="1"/>
              </p:cNvSpPr>
              <p:nvPr/>
            </p:nvSpPr>
            <p:spPr bwMode="auto">
              <a:xfrm flipV="1">
                <a:off x="2300" y="2951"/>
                <a:ext cx="47" cy="8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7" name="Freeform 387"/>
              <p:cNvSpPr>
                <a:spLocks/>
              </p:cNvSpPr>
              <p:nvPr/>
            </p:nvSpPr>
            <p:spPr bwMode="auto">
              <a:xfrm>
                <a:off x="2317" y="3005"/>
                <a:ext cx="86" cy="27"/>
              </a:xfrm>
              <a:custGeom>
                <a:avLst/>
                <a:gdLst>
                  <a:gd name="T0" fmla="*/ 1 w 172"/>
                  <a:gd name="T1" fmla="*/ 0 h 55"/>
                  <a:gd name="T2" fmla="*/ 0 w 172"/>
                  <a:gd name="T3" fmla="*/ 0 h 55"/>
                  <a:gd name="T4" fmla="*/ 3 w 172"/>
                  <a:gd name="T5" fmla="*/ 0 h 55"/>
                  <a:gd name="T6" fmla="*/ 3 w 172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" h="55">
                    <a:moveTo>
                      <a:pt x="28" y="55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46" y="55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8" name="Line 388"/>
              <p:cNvSpPr>
                <a:spLocks noChangeShapeType="1"/>
              </p:cNvSpPr>
              <p:nvPr/>
            </p:nvSpPr>
            <p:spPr bwMode="auto">
              <a:xfrm flipH="1" flipV="1">
                <a:off x="2375" y="2960"/>
                <a:ext cx="46" cy="7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9" name="Freeform 389"/>
              <p:cNvSpPr>
                <a:spLocks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10" name="Freeform 390"/>
              <p:cNvSpPr>
                <a:spLocks/>
              </p:cNvSpPr>
              <p:nvPr/>
            </p:nvSpPr>
            <p:spPr bwMode="auto">
              <a:xfrm>
                <a:off x="2290" y="3043"/>
                <a:ext cx="171" cy="1"/>
              </a:xfrm>
              <a:custGeom>
                <a:avLst/>
                <a:gdLst>
                  <a:gd name="T0" fmla="*/ 5 w 343"/>
                  <a:gd name="T1" fmla="*/ 0 h 1"/>
                  <a:gd name="T2" fmla="*/ 0 w 343"/>
                  <a:gd name="T3" fmla="*/ 0 h 1"/>
                  <a:gd name="T4" fmla="*/ 5 w 34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3" h="1">
                    <a:moveTo>
                      <a:pt x="343" y="0"/>
                    </a:moveTo>
                    <a:lnTo>
                      <a:pt x="0" y="0"/>
                    </a:lnTo>
                    <a:lnTo>
                      <a:pt x="343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11" name="Rectangle 391"/>
              <p:cNvSpPr>
                <a:spLocks noChangeArrowheads="1"/>
              </p:cNvSpPr>
              <p:nvPr/>
            </p:nvSpPr>
            <p:spPr bwMode="auto">
              <a:xfrm>
                <a:off x="2347" y="2951"/>
                <a:ext cx="27" cy="83"/>
              </a:xfrm>
              <a:prstGeom prst="rect">
                <a:avLst/>
              </a:prstGeom>
              <a:solidFill>
                <a:srgbClr val="3333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12" name="Freeform 392"/>
              <p:cNvSpPr>
                <a:spLocks noEditPoints="1"/>
              </p:cNvSpPr>
              <p:nvPr/>
            </p:nvSpPr>
            <p:spPr bwMode="auto">
              <a:xfrm>
                <a:off x="2281" y="2821"/>
                <a:ext cx="208" cy="175"/>
              </a:xfrm>
              <a:custGeom>
                <a:avLst/>
                <a:gdLst>
                  <a:gd name="T0" fmla="*/ 1 w 415"/>
                  <a:gd name="T1" fmla="*/ 1 h 350"/>
                  <a:gd name="T2" fmla="*/ 1 w 415"/>
                  <a:gd name="T3" fmla="*/ 2 h 350"/>
                  <a:gd name="T4" fmla="*/ 1 w 415"/>
                  <a:gd name="T5" fmla="*/ 3 h 350"/>
                  <a:gd name="T6" fmla="*/ 1 w 415"/>
                  <a:gd name="T7" fmla="*/ 3 h 350"/>
                  <a:gd name="T8" fmla="*/ 2 w 415"/>
                  <a:gd name="T9" fmla="*/ 4 h 350"/>
                  <a:gd name="T10" fmla="*/ 3 w 415"/>
                  <a:gd name="T11" fmla="*/ 5 h 350"/>
                  <a:gd name="T12" fmla="*/ 4 w 415"/>
                  <a:gd name="T13" fmla="*/ 5 h 350"/>
                  <a:gd name="T14" fmla="*/ 5 w 415"/>
                  <a:gd name="T15" fmla="*/ 6 h 350"/>
                  <a:gd name="T16" fmla="*/ 6 w 415"/>
                  <a:gd name="T17" fmla="*/ 6 h 350"/>
                  <a:gd name="T18" fmla="*/ 6 w 415"/>
                  <a:gd name="T19" fmla="*/ 6 h 350"/>
                  <a:gd name="T20" fmla="*/ 7 w 415"/>
                  <a:gd name="T21" fmla="*/ 5 h 350"/>
                  <a:gd name="T22" fmla="*/ 7 w 415"/>
                  <a:gd name="T23" fmla="*/ 5 h 350"/>
                  <a:gd name="T24" fmla="*/ 6 w 415"/>
                  <a:gd name="T25" fmla="*/ 5 h 350"/>
                  <a:gd name="T26" fmla="*/ 6 w 415"/>
                  <a:gd name="T27" fmla="*/ 5 h 350"/>
                  <a:gd name="T28" fmla="*/ 5 w 415"/>
                  <a:gd name="T29" fmla="*/ 5 h 350"/>
                  <a:gd name="T30" fmla="*/ 4 w 415"/>
                  <a:gd name="T31" fmla="*/ 5 h 350"/>
                  <a:gd name="T32" fmla="*/ 3 w 415"/>
                  <a:gd name="T33" fmla="*/ 4 h 350"/>
                  <a:gd name="T34" fmla="*/ 2 w 415"/>
                  <a:gd name="T35" fmla="*/ 3 h 350"/>
                  <a:gd name="T36" fmla="*/ 2 w 415"/>
                  <a:gd name="T37" fmla="*/ 3 h 350"/>
                  <a:gd name="T38" fmla="*/ 1 w 415"/>
                  <a:gd name="T39" fmla="*/ 2 h 350"/>
                  <a:gd name="T40" fmla="*/ 1 w 415"/>
                  <a:gd name="T41" fmla="*/ 1 h 350"/>
                  <a:gd name="T42" fmla="*/ 1 w 415"/>
                  <a:gd name="T43" fmla="*/ 1 h 350"/>
                  <a:gd name="T44" fmla="*/ 1 w 415"/>
                  <a:gd name="T45" fmla="*/ 1 h 350"/>
                  <a:gd name="T46" fmla="*/ 1 w 415"/>
                  <a:gd name="T47" fmla="*/ 0 h 350"/>
                  <a:gd name="T48" fmla="*/ 1 w 415"/>
                  <a:gd name="T49" fmla="*/ 1 h 350"/>
                  <a:gd name="T50" fmla="*/ 2 w 415"/>
                  <a:gd name="T51" fmla="*/ 1 h 350"/>
                  <a:gd name="T52" fmla="*/ 3 w 415"/>
                  <a:gd name="T53" fmla="*/ 1 h 350"/>
                  <a:gd name="T54" fmla="*/ 4 w 415"/>
                  <a:gd name="T55" fmla="*/ 2 h 350"/>
                  <a:gd name="T56" fmla="*/ 5 w 415"/>
                  <a:gd name="T57" fmla="*/ 2 h 350"/>
                  <a:gd name="T58" fmla="*/ 6 w 415"/>
                  <a:gd name="T59" fmla="*/ 3 h 350"/>
                  <a:gd name="T60" fmla="*/ 6 w 415"/>
                  <a:gd name="T61" fmla="*/ 4 h 350"/>
                  <a:gd name="T62" fmla="*/ 7 w 415"/>
                  <a:gd name="T63" fmla="*/ 4 h 350"/>
                  <a:gd name="T64" fmla="*/ 7 w 415"/>
                  <a:gd name="T65" fmla="*/ 5 h 350"/>
                  <a:gd name="T66" fmla="*/ 7 w 415"/>
                  <a:gd name="T67" fmla="*/ 5 h 350"/>
                  <a:gd name="T68" fmla="*/ 7 w 415"/>
                  <a:gd name="T69" fmla="*/ 5 h 350"/>
                  <a:gd name="T70" fmla="*/ 6 w 415"/>
                  <a:gd name="T71" fmla="*/ 5 h 350"/>
                  <a:gd name="T72" fmla="*/ 6 w 415"/>
                  <a:gd name="T73" fmla="*/ 5 h 350"/>
                  <a:gd name="T74" fmla="*/ 5 w 415"/>
                  <a:gd name="T75" fmla="*/ 5 h 350"/>
                  <a:gd name="T76" fmla="*/ 4 w 415"/>
                  <a:gd name="T77" fmla="*/ 4 h 350"/>
                  <a:gd name="T78" fmla="*/ 3 w 415"/>
                  <a:gd name="T79" fmla="*/ 4 h 350"/>
                  <a:gd name="T80" fmla="*/ 2 w 415"/>
                  <a:gd name="T81" fmla="*/ 3 h 350"/>
                  <a:gd name="T82" fmla="*/ 1 w 415"/>
                  <a:gd name="T83" fmla="*/ 2 h 350"/>
                  <a:gd name="T84" fmla="*/ 1 w 415"/>
                  <a:gd name="T85" fmla="*/ 2 h 350"/>
                  <a:gd name="T86" fmla="*/ 1 w 415"/>
                  <a:gd name="T87" fmla="*/ 1 h 350"/>
                  <a:gd name="T88" fmla="*/ 1 w 415"/>
                  <a:gd name="T89" fmla="*/ 1 h 3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15" h="350">
                    <a:moveTo>
                      <a:pt x="8" y="12"/>
                    </a:moveTo>
                    <a:lnTo>
                      <a:pt x="1" y="32"/>
                    </a:lnTo>
                    <a:lnTo>
                      <a:pt x="0" y="53"/>
                    </a:lnTo>
                    <a:lnTo>
                      <a:pt x="3" y="78"/>
                    </a:lnTo>
                    <a:lnTo>
                      <a:pt x="8" y="103"/>
                    </a:lnTo>
                    <a:lnTo>
                      <a:pt x="18" y="130"/>
                    </a:lnTo>
                    <a:lnTo>
                      <a:pt x="34" y="158"/>
                    </a:lnTo>
                    <a:lnTo>
                      <a:pt x="51" y="185"/>
                    </a:lnTo>
                    <a:lnTo>
                      <a:pt x="73" y="211"/>
                    </a:lnTo>
                    <a:lnTo>
                      <a:pt x="97" y="236"/>
                    </a:lnTo>
                    <a:lnTo>
                      <a:pt x="124" y="261"/>
                    </a:lnTo>
                    <a:lnTo>
                      <a:pt x="151" y="282"/>
                    </a:lnTo>
                    <a:lnTo>
                      <a:pt x="182" y="302"/>
                    </a:lnTo>
                    <a:lnTo>
                      <a:pt x="212" y="318"/>
                    </a:lnTo>
                    <a:lnTo>
                      <a:pt x="242" y="332"/>
                    </a:lnTo>
                    <a:lnTo>
                      <a:pt x="270" y="341"/>
                    </a:lnTo>
                    <a:lnTo>
                      <a:pt x="299" y="346"/>
                    </a:lnTo>
                    <a:lnTo>
                      <a:pt x="325" y="350"/>
                    </a:lnTo>
                    <a:lnTo>
                      <a:pt x="349" y="346"/>
                    </a:lnTo>
                    <a:lnTo>
                      <a:pt x="371" y="341"/>
                    </a:lnTo>
                    <a:lnTo>
                      <a:pt x="388" y="332"/>
                    </a:lnTo>
                    <a:lnTo>
                      <a:pt x="402" y="318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  <a:moveTo>
                      <a:pt x="8" y="12"/>
                    </a:moveTo>
                    <a:lnTo>
                      <a:pt x="14" y="5"/>
                    </a:lnTo>
                    <a:lnTo>
                      <a:pt x="24" y="0"/>
                    </a:lnTo>
                    <a:lnTo>
                      <a:pt x="38" y="0"/>
                    </a:lnTo>
                    <a:lnTo>
                      <a:pt x="56" y="2"/>
                    </a:lnTo>
                    <a:lnTo>
                      <a:pt x="77" y="7"/>
                    </a:lnTo>
                    <a:lnTo>
                      <a:pt x="100" y="16"/>
                    </a:lnTo>
                    <a:lnTo>
                      <a:pt x="126" y="26"/>
                    </a:lnTo>
                    <a:lnTo>
                      <a:pt x="153" y="41"/>
                    </a:lnTo>
                    <a:lnTo>
                      <a:pt x="182" y="57"/>
                    </a:lnTo>
                    <a:lnTo>
                      <a:pt x="210" y="74"/>
                    </a:lnTo>
                    <a:lnTo>
                      <a:pt x="239" y="94"/>
                    </a:lnTo>
                    <a:lnTo>
                      <a:pt x="268" y="115"/>
                    </a:lnTo>
                    <a:lnTo>
                      <a:pt x="295" y="138"/>
                    </a:lnTo>
                    <a:lnTo>
                      <a:pt x="321" y="160"/>
                    </a:lnTo>
                    <a:lnTo>
                      <a:pt x="345" y="183"/>
                    </a:lnTo>
                    <a:lnTo>
                      <a:pt x="365" y="204"/>
                    </a:lnTo>
                    <a:lnTo>
                      <a:pt x="382" y="226"/>
                    </a:lnTo>
                    <a:lnTo>
                      <a:pt x="396" y="245"/>
                    </a:lnTo>
                    <a:lnTo>
                      <a:pt x="406" y="263"/>
                    </a:lnTo>
                    <a:lnTo>
                      <a:pt x="412" y="279"/>
                    </a:lnTo>
                    <a:lnTo>
                      <a:pt x="415" y="291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13" name="Line 393"/>
              <p:cNvSpPr>
                <a:spLocks noChangeShapeType="1"/>
              </p:cNvSpPr>
              <p:nvPr/>
            </p:nvSpPr>
            <p:spPr bwMode="auto">
              <a:xfrm flipH="1" flipV="1">
                <a:off x="2285" y="2824"/>
                <a:ext cx="136" cy="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14" name="Line 394"/>
              <p:cNvSpPr>
                <a:spLocks noChangeShapeType="1"/>
              </p:cNvSpPr>
              <p:nvPr/>
            </p:nvSpPr>
            <p:spPr bwMode="auto">
              <a:xfrm flipH="1">
                <a:off x="2372" y="2826"/>
                <a:ext cx="49" cy="10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15" name="Line 395"/>
              <p:cNvSpPr>
                <a:spLocks noChangeShapeType="1"/>
              </p:cNvSpPr>
              <p:nvPr/>
            </p:nvSpPr>
            <p:spPr bwMode="auto">
              <a:xfrm>
                <a:off x="2421" y="2826"/>
                <a:ext cx="67" cy="14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16" name="Freeform 396"/>
              <p:cNvSpPr>
                <a:spLocks/>
              </p:cNvSpPr>
              <p:nvPr/>
            </p:nvSpPr>
            <p:spPr bwMode="auto">
              <a:xfrm>
                <a:off x="2349" y="2902"/>
                <a:ext cx="51" cy="40"/>
              </a:xfrm>
              <a:custGeom>
                <a:avLst/>
                <a:gdLst>
                  <a:gd name="T0" fmla="*/ 0 w 101"/>
                  <a:gd name="T1" fmla="*/ 1 h 80"/>
                  <a:gd name="T2" fmla="*/ 1 w 101"/>
                  <a:gd name="T3" fmla="*/ 0 h 80"/>
                  <a:gd name="T4" fmla="*/ 1 w 101"/>
                  <a:gd name="T5" fmla="*/ 1 h 80"/>
                  <a:gd name="T6" fmla="*/ 1 w 101"/>
                  <a:gd name="T7" fmla="*/ 1 h 80"/>
                  <a:gd name="T8" fmla="*/ 1 w 101"/>
                  <a:gd name="T9" fmla="*/ 1 h 80"/>
                  <a:gd name="T10" fmla="*/ 1 w 101"/>
                  <a:gd name="T11" fmla="*/ 1 h 80"/>
                  <a:gd name="T12" fmla="*/ 2 w 101"/>
                  <a:gd name="T13" fmla="*/ 1 h 80"/>
                  <a:gd name="T14" fmla="*/ 2 w 101"/>
                  <a:gd name="T15" fmla="*/ 1 h 80"/>
                  <a:gd name="T16" fmla="*/ 2 w 101"/>
                  <a:gd name="T17" fmla="*/ 1 h 80"/>
                  <a:gd name="T18" fmla="*/ 2 w 101"/>
                  <a:gd name="T19" fmla="*/ 1 h 80"/>
                  <a:gd name="T20" fmla="*/ 2 w 101"/>
                  <a:gd name="T21" fmla="*/ 2 h 80"/>
                  <a:gd name="T22" fmla="*/ 2 w 101"/>
                  <a:gd name="T23" fmla="*/ 2 h 80"/>
                  <a:gd name="T24" fmla="*/ 2 w 101"/>
                  <a:gd name="T25" fmla="*/ 2 h 80"/>
                  <a:gd name="T26" fmla="*/ 2 w 101"/>
                  <a:gd name="T27" fmla="*/ 2 h 80"/>
                  <a:gd name="T28" fmla="*/ 2 w 101"/>
                  <a:gd name="T29" fmla="*/ 2 h 80"/>
                  <a:gd name="T30" fmla="*/ 2 w 101"/>
                  <a:gd name="T31" fmla="*/ 2 h 80"/>
                  <a:gd name="T32" fmla="*/ 1 w 101"/>
                  <a:gd name="T33" fmla="*/ 1 h 80"/>
                  <a:gd name="T34" fmla="*/ 1 w 101"/>
                  <a:gd name="T35" fmla="*/ 1 h 80"/>
                  <a:gd name="T36" fmla="*/ 1 w 101"/>
                  <a:gd name="T37" fmla="*/ 1 h 80"/>
                  <a:gd name="T38" fmla="*/ 1 w 101"/>
                  <a:gd name="T39" fmla="*/ 1 h 80"/>
                  <a:gd name="T40" fmla="*/ 1 w 101"/>
                  <a:gd name="T41" fmla="*/ 1 h 80"/>
                  <a:gd name="T42" fmla="*/ 0 w 101"/>
                  <a:gd name="T43" fmla="*/ 1 h 80"/>
                  <a:gd name="T44" fmla="*/ 0 w 101"/>
                  <a:gd name="T45" fmla="*/ 1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1" h="80">
                    <a:moveTo>
                      <a:pt x="0" y="3"/>
                    </a:moveTo>
                    <a:lnTo>
                      <a:pt x="4" y="0"/>
                    </a:lnTo>
                    <a:lnTo>
                      <a:pt x="13" y="1"/>
                    </a:lnTo>
                    <a:lnTo>
                      <a:pt x="24" y="3"/>
                    </a:lnTo>
                    <a:lnTo>
                      <a:pt x="37" y="10"/>
                    </a:lnTo>
                    <a:lnTo>
                      <a:pt x="51" y="19"/>
                    </a:lnTo>
                    <a:lnTo>
                      <a:pt x="66" y="30"/>
                    </a:lnTo>
                    <a:lnTo>
                      <a:pt x="79" y="40"/>
                    </a:lnTo>
                    <a:lnTo>
                      <a:pt x="90" y="51"/>
                    </a:lnTo>
                    <a:lnTo>
                      <a:pt x="97" y="62"/>
                    </a:lnTo>
                    <a:lnTo>
                      <a:pt x="101" y="71"/>
                    </a:lnTo>
                    <a:lnTo>
                      <a:pt x="101" y="76"/>
                    </a:lnTo>
                    <a:lnTo>
                      <a:pt x="97" y="80"/>
                    </a:lnTo>
                    <a:lnTo>
                      <a:pt x="90" y="78"/>
                    </a:lnTo>
                    <a:lnTo>
                      <a:pt x="79" y="74"/>
                    </a:lnTo>
                    <a:lnTo>
                      <a:pt x="66" y="69"/>
                    </a:lnTo>
                    <a:lnTo>
                      <a:pt x="51" y="60"/>
                    </a:lnTo>
                    <a:lnTo>
                      <a:pt x="37" y="49"/>
                    </a:lnTo>
                    <a:lnTo>
                      <a:pt x="23" y="39"/>
                    </a:lnTo>
                    <a:lnTo>
                      <a:pt x="13" y="28"/>
                    </a:lnTo>
                    <a:lnTo>
                      <a:pt x="4" y="17"/>
                    </a:lnTo>
                    <a:lnTo>
                      <a:pt x="0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2719" name="Group 398"/>
            <p:cNvGrpSpPr>
              <a:grpSpLocks/>
            </p:cNvGrpSpPr>
            <p:nvPr/>
          </p:nvGrpSpPr>
          <p:grpSpPr bwMode="auto">
            <a:xfrm>
              <a:off x="5945331" y="5579695"/>
              <a:ext cx="223838" cy="254000"/>
              <a:chOff x="2274" y="2821"/>
              <a:chExt cx="215" cy="238"/>
            </a:xfrm>
          </p:grpSpPr>
          <p:sp>
            <p:nvSpPr>
              <p:cNvPr id="72889" name="Freeform 399"/>
              <p:cNvSpPr>
                <a:spLocks noEditPoints="1"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6 w 430"/>
                  <a:gd name="T19" fmla="*/ 1 h 50"/>
                  <a:gd name="T20" fmla="*/ 1 w 430"/>
                  <a:gd name="T21" fmla="*/ 1 h 50"/>
                  <a:gd name="T22" fmla="*/ 6 w 430"/>
                  <a:gd name="T23" fmla="*/ 1 h 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  <a:close/>
                    <a:moveTo>
                      <a:pt x="376" y="18"/>
                    </a:moveTo>
                    <a:lnTo>
                      <a:pt x="33" y="18"/>
                    </a:lnTo>
                    <a:lnTo>
                      <a:pt x="376" y="18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0" name="Line 400"/>
              <p:cNvSpPr>
                <a:spLocks noChangeShapeType="1"/>
              </p:cNvSpPr>
              <p:nvPr/>
            </p:nvSpPr>
            <p:spPr bwMode="auto">
              <a:xfrm>
                <a:off x="2317" y="2951"/>
                <a:ext cx="3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1" name="Freeform 401"/>
              <p:cNvSpPr>
                <a:spLocks/>
              </p:cNvSpPr>
              <p:nvPr/>
            </p:nvSpPr>
            <p:spPr bwMode="auto">
              <a:xfrm>
                <a:off x="2317" y="2923"/>
                <a:ext cx="44" cy="109"/>
              </a:xfrm>
              <a:custGeom>
                <a:avLst/>
                <a:gdLst>
                  <a:gd name="T0" fmla="*/ 2 w 87"/>
                  <a:gd name="T1" fmla="*/ 3 h 219"/>
                  <a:gd name="T2" fmla="*/ 0 w 87"/>
                  <a:gd name="T3" fmla="*/ 0 h 219"/>
                  <a:gd name="T4" fmla="*/ 1 w 87"/>
                  <a:gd name="T5" fmla="*/ 0 h 2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7" h="219">
                    <a:moveTo>
                      <a:pt x="87" y="219"/>
                    </a:moveTo>
                    <a:lnTo>
                      <a:pt x="0" y="55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2" name="Line 402"/>
              <p:cNvSpPr>
                <a:spLocks noChangeShapeType="1"/>
              </p:cNvSpPr>
              <p:nvPr/>
            </p:nvSpPr>
            <p:spPr bwMode="auto">
              <a:xfrm flipV="1">
                <a:off x="2300" y="2951"/>
                <a:ext cx="47" cy="8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3" name="Freeform 403"/>
              <p:cNvSpPr>
                <a:spLocks/>
              </p:cNvSpPr>
              <p:nvPr/>
            </p:nvSpPr>
            <p:spPr bwMode="auto">
              <a:xfrm>
                <a:off x="2317" y="3005"/>
                <a:ext cx="86" cy="27"/>
              </a:xfrm>
              <a:custGeom>
                <a:avLst/>
                <a:gdLst>
                  <a:gd name="T0" fmla="*/ 1 w 172"/>
                  <a:gd name="T1" fmla="*/ 0 h 55"/>
                  <a:gd name="T2" fmla="*/ 0 w 172"/>
                  <a:gd name="T3" fmla="*/ 0 h 55"/>
                  <a:gd name="T4" fmla="*/ 3 w 172"/>
                  <a:gd name="T5" fmla="*/ 0 h 55"/>
                  <a:gd name="T6" fmla="*/ 3 w 172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" h="55">
                    <a:moveTo>
                      <a:pt x="28" y="55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46" y="55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4" name="Line 404"/>
              <p:cNvSpPr>
                <a:spLocks noChangeShapeType="1"/>
              </p:cNvSpPr>
              <p:nvPr/>
            </p:nvSpPr>
            <p:spPr bwMode="auto">
              <a:xfrm flipH="1" flipV="1">
                <a:off x="2375" y="2960"/>
                <a:ext cx="46" cy="7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5" name="Freeform 405"/>
              <p:cNvSpPr>
                <a:spLocks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6" name="Freeform 406"/>
              <p:cNvSpPr>
                <a:spLocks/>
              </p:cNvSpPr>
              <p:nvPr/>
            </p:nvSpPr>
            <p:spPr bwMode="auto">
              <a:xfrm>
                <a:off x="2290" y="3043"/>
                <a:ext cx="171" cy="1"/>
              </a:xfrm>
              <a:custGeom>
                <a:avLst/>
                <a:gdLst>
                  <a:gd name="T0" fmla="*/ 5 w 343"/>
                  <a:gd name="T1" fmla="*/ 0 h 1"/>
                  <a:gd name="T2" fmla="*/ 0 w 343"/>
                  <a:gd name="T3" fmla="*/ 0 h 1"/>
                  <a:gd name="T4" fmla="*/ 5 w 34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3" h="1">
                    <a:moveTo>
                      <a:pt x="343" y="0"/>
                    </a:moveTo>
                    <a:lnTo>
                      <a:pt x="0" y="0"/>
                    </a:lnTo>
                    <a:lnTo>
                      <a:pt x="343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7" name="Rectangle 407"/>
              <p:cNvSpPr>
                <a:spLocks noChangeArrowheads="1"/>
              </p:cNvSpPr>
              <p:nvPr/>
            </p:nvSpPr>
            <p:spPr bwMode="auto">
              <a:xfrm>
                <a:off x="2347" y="2951"/>
                <a:ext cx="27" cy="83"/>
              </a:xfrm>
              <a:prstGeom prst="rect">
                <a:avLst/>
              </a:prstGeom>
              <a:solidFill>
                <a:srgbClr val="3333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8" name="Freeform 408"/>
              <p:cNvSpPr>
                <a:spLocks noEditPoints="1"/>
              </p:cNvSpPr>
              <p:nvPr/>
            </p:nvSpPr>
            <p:spPr bwMode="auto">
              <a:xfrm>
                <a:off x="2281" y="2821"/>
                <a:ext cx="208" cy="175"/>
              </a:xfrm>
              <a:custGeom>
                <a:avLst/>
                <a:gdLst>
                  <a:gd name="T0" fmla="*/ 1 w 415"/>
                  <a:gd name="T1" fmla="*/ 1 h 350"/>
                  <a:gd name="T2" fmla="*/ 1 w 415"/>
                  <a:gd name="T3" fmla="*/ 2 h 350"/>
                  <a:gd name="T4" fmla="*/ 1 w 415"/>
                  <a:gd name="T5" fmla="*/ 3 h 350"/>
                  <a:gd name="T6" fmla="*/ 1 w 415"/>
                  <a:gd name="T7" fmla="*/ 3 h 350"/>
                  <a:gd name="T8" fmla="*/ 2 w 415"/>
                  <a:gd name="T9" fmla="*/ 4 h 350"/>
                  <a:gd name="T10" fmla="*/ 3 w 415"/>
                  <a:gd name="T11" fmla="*/ 5 h 350"/>
                  <a:gd name="T12" fmla="*/ 4 w 415"/>
                  <a:gd name="T13" fmla="*/ 5 h 350"/>
                  <a:gd name="T14" fmla="*/ 5 w 415"/>
                  <a:gd name="T15" fmla="*/ 6 h 350"/>
                  <a:gd name="T16" fmla="*/ 6 w 415"/>
                  <a:gd name="T17" fmla="*/ 6 h 350"/>
                  <a:gd name="T18" fmla="*/ 6 w 415"/>
                  <a:gd name="T19" fmla="*/ 6 h 350"/>
                  <a:gd name="T20" fmla="*/ 7 w 415"/>
                  <a:gd name="T21" fmla="*/ 5 h 350"/>
                  <a:gd name="T22" fmla="*/ 7 w 415"/>
                  <a:gd name="T23" fmla="*/ 5 h 350"/>
                  <a:gd name="T24" fmla="*/ 6 w 415"/>
                  <a:gd name="T25" fmla="*/ 5 h 350"/>
                  <a:gd name="T26" fmla="*/ 6 w 415"/>
                  <a:gd name="T27" fmla="*/ 5 h 350"/>
                  <a:gd name="T28" fmla="*/ 5 w 415"/>
                  <a:gd name="T29" fmla="*/ 5 h 350"/>
                  <a:gd name="T30" fmla="*/ 4 w 415"/>
                  <a:gd name="T31" fmla="*/ 5 h 350"/>
                  <a:gd name="T32" fmla="*/ 3 w 415"/>
                  <a:gd name="T33" fmla="*/ 4 h 350"/>
                  <a:gd name="T34" fmla="*/ 2 w 415"/>
                  <a:gd name="T35" fmla="*/ 3 h 350"/>
                  <a:gd name="T36" fmla="*/ 2 w 415"/>
                  <a:gd name="T37" fmla="*/ 3 h 350"/>
                  <a:gd name="T38" fmla="*/ 1 w 415"/>
                  <a:gd name="T39" fmla="*/ 2 h 350"/>
                  <a:gd name="T40" fmla="*/ 1 w 415"/>
                  <a:gd name="T41" fmla="*/ 1 h 350"/>
                  <a:gd name="T42" fmla="*/ 1 w 415"/>
                  <a:gd name="T43" fmla="*/ 1 h 350"/>
                  <a:gd name="T44" fmla="*/ 1 w 415"/>
                  <a:gd name="T45" fmla="*/ 1 h 350"/>
                  <a:gd name="T46" fmla="*/ 1 w 415"/>
                  <a:gd name="T47" fmla="*/ 0 h 350"/>
                  <a:gd name="T48" fmla="*/ 1 w 415"/>
                  <a:gd name="T49" fmla="*/ 1 h 350"/>
                  <a:gd name="T50" fmla="*/ 2 w 415"/>
                  <a:gd name="T51" fmla="*/ 1 h 350"/>
                  <a:gd name="T52" fmla="*/ 3 w 415"/>
                  <a:gd name="T53" fmla="*/ 1 h 350"/>
                  <a:gd name="T54" fmla="*/ 4 w 415"/>
                  <a:gd name="T55" fmla="*/ 2 h 350"/>
                  <a:gd name="T56" fmla="*/ 5 w 415"/>
                  <a:gd name="T57" fmla="*/ 2 h 350"/>
                  <a:gd name="T58" fmla="*/ 6 w 415"/>
                  <a:gd name="T59" fmla="*/ 3 h 350"/>
                  <a:gd name="T60" fmla="*/ 6 w 415"/>
                  <a:gd name="T61" fmla="*/ 4 h 350"/>
                  <a:gd name="T62" fmla="*/ 7 w 415"/>
                  <a:gd name="T63" fmla="*/ 4 h 350"/>
                  <a:gd name="T64" fmla="*/ 7 w 415"/>
                  <a:gd name="T65" fmla="*/ 5 h 350"/>
                  <a:gd name="T66" fmla="*/ 7 w 415"/>
                  <a:gd name="T67" fmla="*/ 5 h 350"/>
                  <a:gd name="T68" fmla="*/ 7 w 415"/>
                  <a:gd name="T69" fmla="*/ 5 h 350"/>
                  <a:gd name="T70" fmla="*/ 6 w 415"/>
                  <a:gd name="T71" fmla="*/ 5 h 350"/>
                  <a:gd name="T72" fmla="*/ 6 w 415"/>
                  <a:gd name="T73" fmla="*/ 5 h 350"/>
                  <a:gd name="T74" fmla="*/ 5 w 415"/>
                  <a:gd name="T75" fmla="*/ 5 h 350"/>
                  <a:gd name="T76" fmla="*/ 4 w 415"/>
                  <a:gd name="T77" fmla="*/ 4 h 350"/>
                  <a:gd name="T78" fmla="*/ 3 w 415"/>
                  <a:gd name="T79" fmla="*/ 4 h 350"/>
                  <a:gd name="T80" fmla="*/ 2 w 415"/>
                  <a:gd name="T81" fmla="*/ 3 h 350"/>
                  <a:gd name="T82" fmla="*/ 1 w 415"/>
                  <a:gd name="T83" fmla="*/ 2 h 350"/>
                  <a:gd name="T84" fmla="*/ 1 w 415"/>
                  <a:gd name="T85" fmla="*/ 2 h 350"/>
                  <a:gd name="T86" fmla="*/ 1 w 415"/>
                  <a:gd name="T87" fmla="*/ 1 h 350"/>
                  <a:gd name="T88" fmla="*/ 1 w 415"/>
                  <a:gd name="T89" fmla="*/ 1 h 3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15" h="350">
                    <a:moveTo>
                      <a:pt x="8" y="12"/>
                    </a:moveTo>
                    <a:lnTo>
                      <a:pt x="1" y="32"/>
                    </a:lnTo>
                    <a:lnTo>
                      <a:pt x="0" y="53"/>
                    </a:lnTo>
                    <a:lnTo>
                      <a:pt x="3" y="78"/>
                    </a:lnTo>
                    <a:lnTo>
                      <a:pt x="8" y="103"/>
                    </a:lnTo>
                    <a:lnTo>
                      <a:pt x="18" y="130"/>
                    </a:lnTo>
                    <a:lnTo>
                      <a:pt x="34" y="158"/>
                    </a:lnTo>
                    <a:lnTo>
                      <a:pt x="51" y="185"/>
                    </a:lnTo>
                    <a:lnTo>
                      <a:pt x="73" y="211"/>
                    </a:lnTo>
                    <a:lnTo>
                      <a:pt x="97" y="236"/>
                    </a:lnTo>
                    <a:lnTo>
                      <a:pt x="124" y="261"/>
                    </a:lnTo>
                    <a:lnTo>
                      <a:pt x="151" y="282"/>
                    </a:lnTo>
                    <a:lnTo>
                      <a:pt x="182" y="302"/>
                    </a:lnTo>
                    <a:lnTo>
                      <a:pt x="212" y="318"/>
                    </a:lnTo>
                    <a:lnTo>
                      <a:pt x="242" y="332"/>
                    </a:lnTo>
                    <a:lnTo>
                      <a:pt x="270" y="341"/>
                    </a:lnTo>
                    <a:lnTo>
                      <a:pt x="299" y="346"/>
                    </a:lnTo>
                    <a:lnTo>
                      <a:pt x="325" y="350"/>
                    </a:lnTo>
                    <a:lnTo>
                      <a:pt x="349" y="346"/>
                    </a:lnTo>
                    <a:lnTo>
                      <a:pt x="371" y="341"/>
                    </a:lnTo>
                    <a:lnTo>
                      <a:pt x="388" y="332"/>
                    </a:lnTo>
                    <a:lnTo>
                      <a:pt x="402" y="318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  <a:moveTo>
                      <a:pt x="8" y="12"/>
                    </a:moveTo>
                    <a:lnTo>
                      <a:pt x="14" y="5"/>
                    </a:lnTo>
                    <a:lnTo>
                      <a:pt x="24" y="0"/>
                    </a:lnTo>
                    <a:lnTo>
                      <a:pt x="38" y="0"/>
                    </a:lnTo>
                    <a:lnTo>
                      <a:pt x="56" y="2"/>
                    </a:lnTo>
                    <a:lnTo>
                      <a:pt x="77" y="7"/>
                    </a:lnTo>
                    <a:lnTo>
                      <a:pt x="100" y="16"/>
                    </a:lnTo>
                    <a:lnTo>
                      <a:pt x="126" y="26"/>
                    </a:lnTo>
                    <a:lnTo>
                      <a:pt x="153" y="41"/>
                    </a:lnTo>
                    <a:lnTo>
                      <a:pt x="182" y="57"/>
                    </a:lnTo>
                    <a:lnTo>
                      <a:pt x="210" y="74"/>
                    </a:lnTo>
                    <a:lnTo>
                      <a:pt x="239" y="94"/>
                    </a:lnTo>
                    <a:lnTo>
                      <a:pt x="268" y="115"/>
                    </a:lnTo>
                    <a:lnTo>
                      <a:pt x="295" y="138"/>
                    </a:lnTo>
                    <a:lnTo>
                      <a:pt x="321" y="160"/>
                    </a:lnTo>
                    <a:lnTo>
                      <a:pt x="345" y="183"/>
                    </a:lnTo>
                    <a:lnTo>
                      <a:pt x="365" y="204"/>
                    </a:lnTo>
                    <a:lnTo>
                      <a:pt x="382" y="226"/>
                    </a:lnTo>
                    <a:lnTo>
                      <a:pt x="396" y="245"/>
                    </a:lnTo>
                    <a:lnTo>
                      <a:pt x="406" y="263"/>
                    </a:lnTo>
                    <a:lnTo>
                      <a:pt x="412" y="279"/>
                    </a:lnTo>
                    <a:lnTo>
                      <a:pt x="415" y="291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99" name="Line 409"/>
              <p:cNvSpPr>
                <a:spLocks noChangeShapeType="1"/>
              </p:cNvSpPr>
              <p:nvPr/>
            </p:nvSpPr>
            <p:spPr bwMode="auto">
              <a:xfrm flipH="1" flipV="1">
                <a:off x="2285" y="2824"/>
                <a:ext cx="136" cy="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0" name="Line 410"/>
              <p:cNvSpPr>
                <a:spLocks noChangeShapeType="1"/>
              </p:cNvSpPr>
              <p:nvPr/>
            </p:nvSpPr>
            <p:spPr bwMode="auto">
              <a:xfrm flipH="1">
                <a:off x="2372" y="2826"/>
                <a:ext cx="49" cy="10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1" name="Line 411"/>
              <p:cNvSpPr>
                <a:spLocks noChangeShapeType="1"/>
              </p:cNvSpPr>
              <p:nvPr/>
            </p:nvSpPr>
            <p:spPr bwMode="auto">
              <a:xfrm>
                <a:off x="2421" y="2826"/>
                <a:ext cx="67" cy="14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02" name="Freeform 412"/>
              <p:cNvSpPr>
                <a:spLocks/>
              </p:cNvSpPr>
              <p:nvPr/>
            </p:nvSpPr>
            <p:spPr bwMode="auto">
              <a:xfrm>
                <a:off x="2349" y="2902"/>
                <a:ext cx="51" cy="40"/>
              </a:xfrm>
              <a:custGeom>
                <a:avLst/>
                <a:gdLst>
                  <a:gd name="T0" fmla="*/ 0 w 101"/>
                  <a:gd name="T1" fmla="*/ 1 h 80"/>
                  <a:gd name="T2" fmla="*/ 1 w 101"/>
                  <a:gd name="T3" fmla="*/ 0 h 80"/>
                  <a:gd name="T4" fmla="*/ 1 w 101"/>
                  <a:gd name="T5" fmla="*/ 1 h 80"/>
                  <a:gd name="T6" fmla="*/ 1 w 101"/>
                  <a:gd name="T7" fmla="*/ 1 h 80"/>
                  <a:gd name="T8" fmla="*/ 1 w 101"/>
                  <a:gd name="T9" fmla="*/ 1 h 80"/>
                  <a:gd name="T10" fmla="*/ 1 w 101"/>
                  <a:gd name="T11" fmla="*/ 1 h 80"/>
                  <a:gd name="T12" fmla="*/ 2 w 101"/>
                  <a:gd name="T13" fmla="*/ 1 h 80"/>
                  <a:gd name="T14" fmla="*/ 2 w 101"/>
                  <a:gd name="T15" fmla="*/ 1 h 80"/>
                  <a:gd name="T16" fmla="*/ 2 w 101"/>
                  <a:gd name="T17" fmla="*/ 1 h 80"/>
                  <a:gd name="T18" fmla="*/ 2 w 101"/>
                  <a:gd name="T19" fmla="*/ 1 h 80"/>
                  <a:gd name="T20" fmla="*/ 2 w 101"/>
                  <a:gd name="T21" fmla="*/ 2 h 80"/>
                  <a:gd name="T22" fmla="*/ 2 w 101"/>
                  <a:gd name="T23" fmla="*/ 2 h 80"/>
                  <a:gd name="T24" fmla="*/ 2 w 101"/>
                  <a:gd name="T25" fmla="*/ 2 h 80"/>
                  <a:gd name="T26" fmla="*/ 2 w 101"/>
                  <a:gd name="T27" fmla="*/ 2 h 80"/>
                  <a:gd name="T28" fmla="*/ 2 w 101"/>
                  <a:gd name="T29" fmla="*/ 2 h 80"/>
                  <a:gd name="T30" fmla="*/ 2 w 101"/>
                  <a:gd name="T31" fmla="*/ 2 h 80"/>
                  <a:gd name="T32" fmla="*/ 1 w 101"/>
                  <a:gd name="T33" fmla="*/ 1 h 80"/>
                  <a:gd name="T34" fmla="*/ 1 w 101"/>
                  <a:gd name="T35" fmla="*/ 1 h 80"/>
                  <a:gd name="T36" fmla="*/ 1 w 101"/>
                  <a:gd name="T37" fmla="*/ 1 h 80"/>
                  <a:gd name="T38" fmla="*/ 1 w 101"/>
                  <a:gd name="T39" fmla="*/ 1 h 80"/>
                  <a:gd name="T40" fmla="*/ 1 w 101"/>
                  <a:gd name="T41" fmla="*/ 1 h 80"/>
                  <a:gd name="T42" fmla="*/ 0 w 101"/>
                  <a:gd name="T43" fmla="*/ 1 h 80"/>
                  <a:gd name="T44" fmla="*/ 0 w 101"/>
                  <a:gd name="T45" fmla="*/ 1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1" h="80">
                    <a:moveTo>
                      <a:pt x="0" y="3"/>
                    </a:moveTo>
                    <a:lnTo>
                      <a:pt x="4" y="0"/>
                    </a:lnTo>
                    <a:lnTo>
                      <a:pt x="13" y="1"/>
                    </a:lnTo>
                    <a:lnTo>
                      <a:pt x="24" y="3"/>
                    </a:lnTo>
                    <a:lnTo>
                      <a:pt x="37" y="10"/>
                    </a:lnTo>
                    <a:lnTo>
                      <a:pt x="51" y="19"/>
                    </a:lnTo>
                    <a:lnTo>
                      <a:pt x="66" y="30"/>
                    </a:lnTo>
                    <a:lnTo>
                      <a:pt x="79" y="40"/>
                    </a:lnTo>
                    <a:lnTo>
                      <a:pt x="90" y="51"/>
                    </a:lnTo>
                    <a:lnTo>
                      <a:pt x="97" y="62"/>
                    </a:lnTo>
                    <a:lnTo>
                      <a:pt x="101" y="71"/>
                    </a:lnTo>
                    <a:lnTo>
                      <a:pt x="101" y="76"/>
                    </a:lnTo>
                    <a:lnTo>
                      <a:pt x="97" y="80"/>
                    </a:lnTo>
                    <a:lnTo>
                      <a:pt x="90" y="78"/>
                    </a:lnTo>
                    <a:lnTo>
                      <a:pt x="79" y="74"/>
                    </a:lnTo>
                    <a:lnTo>
                      <a:pt x="66" y="69"/>
                    </a:lnTo>
                    <a:lnTo>
                      <a:pt x="51" y="60"/>
                    </a:lnTo>
                    <a:lnTo>
                      <a:pt x="37" y="49"/>
                    </a:lnTo>
                    <a:lnTo>
                      <a:pt x="23" y="39"/>
                    </a:lnTo>
                    <a:lnTo>
                      <a:pt x="13" y="28"/>
                    </a:lnTo>
                    <a:lnTo>
                      <a:pt x="4" y="17"/>
                    </a:lnTo>
                    <a:lnTo>
                      <a:pt x="0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2720" name="Group 413"/>
            <p:cNvGrpSpPr>
              <a:grpSpLocks/>
            </p:cNvGrpSpPr>
            <p:nvPr/>
          </p:nvGrpSpPr>
          <p:grpSpPr bwMode="auto">
            <a:xfrm flipH="1">
              <a:off x="6324744" y="5608270"/>
              <a:ext cx="298450" cy="211138"/>
              <a:chOff x="2274" y="2821"/>
              <a:chExt cx="215" cy="238"/>
            </a:xfrm>
          </p:grpSpPr>
          <p:sp>
            <p:nvSpPr>
              <p:cNvPr id="72875" name="Freeform 414"/>
              <p:cNvSpPr>
                <a:spLocks noEditPoints="1"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6 w 430"/>
                  <a:gd name="T19" fmla="*/ 1 h 50"/>
                  <a:gd name="T20" fmla="*/ 1 w 430"/>
                  <a:gd name="T21" fmla="*/ 1 h 50"/>
                  <a:gd name="T22" fmla="*/ 6 w 430"/>
                  <a:gd name="T23" fmla="*/ 1 h 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  <a:close/>
                    <a:moveTo>
                      <a:pt x="376" y="18"/>
                    </a:moveTo>
                    <a:lnTo>
                      <a:pt x="33" y="18"/>
                    </a:lnTo>
                    <a:lnTo>
                      <a:pt x="376" y="18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6" name="Line 415"/>
              <p:cNvSpPr>
                <a:spLocks noChangeShapeType="1"/>
              </p:cNvSpPr>
              <p:nvPr/>
            </p:nvSpPr>
            <p:spPr bwMode="auto">
              <a:xfrm>
                <a:off x="2317" y="2951"/>
                <a:ext cx="3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7" name="Freeform 416"/>
              <p:cNvSpPr>
                <a:spLocks/>
              </p:cNvSpPr>
              <p:nvPr/>
            </p:nvSpPr>
            <p:spPr bwMode="auto">
              <a:xfrm>
                <a:off x="2317" y="2923"/>
                <a:ext cx="44" cy="109"/>
              </a:xfrm>
              <a:custGeom>
                <a:avLst/>
                <a:gdLst>
                  <a:gd name="T0" fmla="*/ 2 w 87"/>
                  <a:gd name="T1" fmla="*/ 3 h 219"/>
                  <a:gd name="T2" fmla="*/ 0 w 87"/>
                  <a:gd name="T3" fmla="*/ 0 h 219"/>
                  <a:gd name="T4" fmla="*/ 1 w 87"/>
                  <a:gd name="T5" fmla="*/ 0 h 2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7" h="219">
                    <a:moveTo>
                      <a:pt x="87" y="219"/>
                    </a:moveTo>
                    <a:lnTo>
                      <a:pt x="0" y="55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8" name="Line 417"/>
              <p:cNvSpPr>
                <a:spLocks noChangeShapeType="1"/>
              </p:cNvSpPr>
              <p:nvPr/>
            </p:nvSpPr>
            <p:spPr bwMode="auto">
              <a:xfrm flipV="1">
                <a:off x="2300" y="2951"/>
                <a:ext cx="47" cy="8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9" name="Freeform 418"/>
              <p:cNvSpPr>
                <a:spLocks/>
              </p:cNvSpPr>
              <p:nvPr/>
            </p:nvSpPr>
            <p:spPr bwMode="auto">
              <a:xfrm>
                <a:off x="2317" y="3005"/>
                <a:ext cx="86" cy="27"/>
              </a:xfrm>
              <a:custGeom>
                <a:avLst/>
                <a:gdLst>
                  <a:gd name="T0" fmla="*/ 1 w 172"/>
                  <a:gd name="T1" fmla="*/ 0 h 55"/>
                  <a:gd name="T2" fmla="*/ 0 w 172"/>
                  <a:gd name="T3" fmla="*/ 0 h 55"/>
                  <a:gd name="T4" fmla="*/ 3 w 172"/>
                  <a:gd name="T5" fmla="*/ 0 h 55"/>
                  <a:gd name="T6" fmla="*/ 3 w 172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2" h="55">
                    <a:moveTo>
                      <a:pt x="28" y="55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46" y="55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0" name="Line 419"/>
              <p:cNvSpPr>
                <a:spLocks noChangeShapeType="1"/>
              </p:cNvSpPr>
              <p:nvPr/>
            </p:nvSpPr>
            <p:spPr bwMode="auto">
              <a:xfrm flipH="1" flipV="1">
                <a:off x="2375" y="2960"/>
                <a:ext cx="46" cy="7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1" name="Freeform 420"/>
              <p:cNvSpPr>
                <a:spLocks/>
              </p:cNvSpPr>
              <p:nvPr/>
            </p:nvSpPr>
            <p:spPr bwMode="auto">
              <a:xfrm>
                <a:off x="2274" y="3034"/>
                <a:ext cx="215" cy="25"/>
              </a:xfrm>
              <a:custGeom>
                <a:avLst/>
                <a:gdLst>
                  <a:gd name="T0" fmla="*/ 1 w 430"/>
                  <a:gd name="T1" fmla="*/ 1 h 50"/>
                  <a:gd name="T2" fmla="*/ 0 w 430"/>
                  <a:gd name="T3" fmla="*/ 1 h 50"/>
                  <a:gd name="T4" fmla="*/ 0 w 430"/>
                  <a:gd name="T5" fmla="*/ 1 h 50"/>
                  <a:gd name="T6" fmla="*/ 7 w 430"/>
                  <a:gd name="T7" fmla="*/ 1 h 50"/>
                  <a:gd name="T8" fmla="*/ 7 w 430"/>
                  <a:gd name="T9" fmla="*/ 1 h 50"/>
                  <a:gd name="T10" fmla="*/ 6 w 430"/>
                  <a:gd name="T11" fmla="*/ 1 h 50"/>
                  <a:gd name="T12" fmla="*/ 6 w 430"/>
                  <a:gd name="T13" fmla="*/ 0 h 50"/>
                  <a:gd name="T14" fmla="*/ 1 w 430"/>
                  <a:gd name="T15" fmla="*/ 0 h 50"/>
                  <a:gd name="T16" fmla="*/ 1 w 430"/>
                  <a:gd name="T17" fmla="*/ 1 h 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0" h="50">
                    <a:moveTo>
                      <a:pt x="26" y="18"/>
                    </a:moveTo>
                    <a:lnTo>
                      <a:pt x="0" y="18"/>
                    </a:lnTo>
                    <a:lnTo>
                      <a:pt x="0" y="50"/>
                    </a:lnTo>
                    <a:lnTo>
                      <a:pt x="430" y="50"/>
                    </a:lnTo>
                    <a:lnTo>
                      <a:pt x="430" y="18"/>
                    </a:lnTo>
                    <a:lnTo>
                      <a:pt x="376" y="18"/>
                    </a:lnTo>
                    <a:lnTo>
                      <a:pt x="376" y="0"/>
                    </a:lnTo>
                    <a:lnTo>
                      <a:pt x="26" y="0"/>
                    </a:lnTo>
                    <a:lnTo>
                      <a:pt x="26" y="18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2" name="Freeform 421"/>
              <p:cNvSpPr>
                <a:spLocks/>
              </p:cNvSpPr>
              <p:nvPr/>
            </p:nvSpPr>
            <p:spPr bwMode="auto">
              <a:xfrm>
                <a:off x="2290" y="3043"/>
                <a:ext cx="171" cy="1"/>
              </a:xfrm>
              <a:custGeom>
                <a:avLst/>
                <a:gdLst>
                  <a:gd name="T0" fmla="*/ 5 w 343"/>
                  <a:gd name="T1" fmla="*/ 0 h 1"/>
                  <a:gd name="T2" fmla="*/ 0 w 343"/>
                  <a:gd name="T3" fmla="*/ 0 h 1"/>
                  <a:gd name="T4" fmla="*/ 5 w 343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3" h="1">
                    <a:moveTo>
                      <a:pt x="343" y="0"/>
                    </a:moveTo>
                    <a:lnTo>
                      <a:pt x="0" y="0"/>
                    </a:lnTo>
                    <a:lnTo>
                      <a:pt x="343" y="0"/>
                    </a:lnTo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3" name="Rectangle 422"/>
              <p:cNvSpPr>
                <a:spLocks noChangeArrowheads="1"/>
              </p:cNvSpPr>
              <p:nvPr/>
            </p:nvSpPr>
            <p:spPr bwMode="auto">
              <a:xfrm>
                <a:off x="2347" y="2951"/>
                <a:ext cx="27" cy="83"/>
              </a:xfrm>
              <a:prstGeom prst="rect">
                <a:avLst/>
              </a:prstGeom>
              <a:solidFill>
                <a:srgbClr val="3333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4" name="Freeform 423"/>
              <p:cNvSpPr>
                <a:spLocks noEditPoints="1"/>
              </p:cNvSpPr>
              <p:nvPr/>
            </p:nvSpPr>
            <p:spPr bwMode="auto">
              <a:xfrm>
                <a:off x="2281" y="2821"/>
                <a:ext cx="208" cy="175"/>
              </a:xfrm>
              <a:custGeom>
                <a:avLst/>
                <a:gdLst>
                  <a:gd name="T0" fmla="*/ 1 w 415"/>
                  <a:gd name="T1" fmla="*/ 1 h 350"/>
                  <a:gd name="T2" fmla="*/ 1 w 415"/>
                  <a:gd name="T3" fmla="*/ 2 h 350"/>
                  <a:gd name="T4" fmla="*/ 1 w 415"/>
                  <a:gd name="T5" fmla="*/ 3 h 350"/>
                  <a:gd name="T6" fmla="*/ 1 w 415"/>
                  <a:gd name="T7" fmla="*/ 3 h 350"/>
                  <a:gd name="T8" fmla="*/ 2 w 415"/>
                  <a:gd name="T9" fmla="*/ 4 h 350"/>
                  <a:gd name="T10" fmla="*/ 3 w 415"/>
                  <a:gd name="T11" fmla="*/ 5 h 350"/>
                  <a:gd name="T12" fmla="*/ 4 w 415"/>
                  <a:gd name="T13" fmla="*/ 5 h 350"/>
                  <a:gd name="T14" fmla="*/ 5 w 415"/>
                  <a:gd name="T15" fmla="*/ 6 h 350"/>
                  <a:gd name="T16" fmla="*/ 6 w 415"/>
                  <a:gd name="T17" fmla="*/ 6 h 350"/>
                  <a:gd name="T18" fmla="*/ 6 w 415"/>
                  <a:gd name="T19" fmla="*/ 6 h 350"/>
                  <a:gd name="T20" fmla="*/ 7 w 415"/>
                  <a:gd name="T21" fmla="*/ 5 h 350"/>
                  <a:gd name="T22" fmla="*/ 7 w 415"/>
                  <a:gd name="T23" fmla="*/ 5 h 350"/>
                  <a:gd name="T24" fmla="*/ 6 w 415"/>
                  <a:gd name="T25" fmla="*/ 5 h 350"/>
                  <a:gd name="T26" fmla="*/ 6 w 415"/>
                  <a:gd name="T27" fmla="*/ 5 h 350"/>
                  <a:gd name="T28" fmla="*/ 5 w 415"/>
                  <a:gd name="T29" fmla="*/ 5 h 350"/>
                  <a:gd name="T30" fmla="*/ 4 w 415"/>
                  <a:gd name="T31" fmla="*/ 5 h 350"/>
                  <a:gd name="T32" fmla="*/ 3 w 415"/>
                  <a:gd name="T33" fmla="*/ 4 h 350"/>
                  <a:gd name="T34" fmla="*/ 2 w 415"/>
                  <a:gd name="T35" fmla="*/ 3 h 350"/>
                  <a:gd name="T36" fmla="*/ 2 w 415"/>
                  <a:gd name="T37" fmla="*/ 3 h 350"/>
                  <a:gd name="T38" fmla="*/ 1 w 415"/>
                  <a:gd name="T39" fmla="*/ 2 h 350"/>
                  <a:gd name="T40" fmla="*/ 1 w 415"/>
                  <a:gd name="T41" fmla="*/ 1 h 350"/>
                  <a:gd name="T42" fmla="*/ 1 w 415"/>
                  <a:gd name="T43" fmla="*/ 1 h 350"/>
                  <a:gd name="T44" fmla="*/ 1 w 415"/>
                  <a:gd name="T45" fmla="*/ 1 h 350"/>
                  <a:gd name="T46" fmla="*/ 1 w 415"/>
                  <a:gd name="T47" fmla="*/ 0 h 350"/>
                  <a:gd name="T48" fmla="*/ 1 w 415"/>
                  <a:gd name="T49" fmla="*/ 1 h 350"/>
                  <a:gd name="T50" fmla="*/ 2 w 415"/>
                  <a:gd name="T51" fmla="*/ 1 h 350"/>
                  <a:gd name="T52" fmla="*/ 3 w 415"/>
                  <a:gd name="T53" fmla="*/ 1 h 350"/>
                  <a:gd name="T54" fmla="*/ 4 w 415"/>
                  <a:gd name="T55" fmla="*/ 2 h 350"/>
                  <a:gd name="T56" fmla="*/ 5 w 415"/>
                  <a:gd name="T57" fmla="*/ 2 h 350"/>
                  <a:gd name="T58" fmla="*/ 6 w 415"/>
                  <a:gd name="T59" fmla="*/ 3 h 350"/>
                  <a:gd name="T60" fmla="*/ 6 w 415"/>
                  <a:gd name="T61" fmla="*/ 4 h 350"/>
                  <a:gd name="T62" fmla="*/ 7 w 415"/>
                  <a:gd name="T63" fmla="*/ 4 h 350"/>
                  <a:gd name="T64" fmla="*/ 7 w 415"/>
                  <a:gd name="T65" fmla="*/ 5 h 350"/>
                  <a:gd name="T66" fmla="*/ 7 w 415"/>
                  <a:gd name="T67" fmla="*/ 5 h 350"/>
                  <a:gd name="T68" fmla="*/ 7 w 415"/>
                  <a:gd name="T69" fmla="*/ 5 h 350"/>
                  <a:gd name="T70" fmla="*/ 6 w 415"/>
                  <a:gd name="T71" fmla="*/ 5 h 350"/>
                  <a:gd name="T72" fmla="*/ 6 w 415"/>
                  <a:gd name="T73" fmla="*/ 5 h 350"/>
                  <a:gd name="T74" fmla="*/ 5 w 415"/>
                  <a:gd name="T75" fmla="*/ 5 h 350"/>
                  <a:gd name="T76" fmla="*/ 4 w 415"/>
                  <a:gd name="T77" fmla="*/ 4 h 350"/>
                  <a:gd name="T78" fmla="*/ 3 w 415"/>
                  <a:gd name="T79" fmla="*/ 4 h 350"/>
                  <a:gd name="T80" fmla="*/ 2 w 415"/>
                  <a:gd name="T81" fmla="*/ 3 h 350"/>
                  <a:gd name="T82" fmla="*/ 1 w 415"/>
                  <a:gd name="T83" fmla="*/ 2 h 350"/>
                  <a:gd name="T84" fmla="*/ 1 w 415"/>
                  <a:gd name="T85" fmla="*/ 2 h 350"/>
                  <a:gd name="T86" fmla="*/ 1 w 415"/>
                  <a:gd name="T87" fmla="*/ 1 h 350"/>
                  <a:gd name="T88" fmla="*/ 1 w 415"/>
                  <a:gd name="T89" fmla="*/ 1 h 3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15" h="350">
                    <a:moveTo>
                      <a:pt x="8" y="12"/>
                    </a:moveTo>
                    <a:lnTo>
                      <a:pt x="1" y="32"/>
                    </a:lnTo>
                    <a:lnTo>
                      <a:pt x="0" y="53"/>
                    </a:lnTo>
                    <a:lnTo>
                      <a:pt x="3" y="78"/>
                    </a:lnTo>
                    <a:lnTo>
                      <a:pt x="8" y="103"/>
                    </a:lnTo>
                    <a:lnTo>
                      <a:pt x="18" y="130"/>
                    </a:lnTo>
                    <a:lnTo>
                      <a:pt x="34" y="158"/>
                    </a:lnTo>
                    <a:lnTo>
                      <a:pt x="51" y="185"/>
                    </a:lnTo>
                    <a:lnTo>
                      <a:pt x="73" y="211"/>
                    </a:lnTo>
                    <a:lnTo>
                      <a:pt x="97" y="236"/>
                    </a:lnTo>
                    <a:lnTo>
                      <a:pt x="124" y="261"/>
                    </a:lnTo>
                    <a:lnTo>
                      <a:pt x="151" y="282"/>
                    </a:lnTo>
                    <a:lnTo>
                      <a:pt x="182" y="302"/>
                    </a:lnTo>
                    <a:lnTo>
                      <a:pt x="212" y="318"/>
                    </a:lnTo>
                    <a:lnTo>
                      <a:pt x="242" y="332"/>
                    </a:lnTo>
                    <a:lnTo>
                      <a:pt x="270" y="341"/>
                    </a:lnTo>
                    <a:lnTo>
                      <a:pt x="299" y="346"/>
                    </a:lnTo>
                    <a:lnTo>
                      <a:pt x="325" y="350"/>
                    </a:lnTo>
                    <a:lnTo>
                      <a:pt x="349" y="346"/>
                    </a:lnTo>
                    <a:lnTo>
                      <a:pt x="371" y="341"/>
                    </a:lnTo>
                    <a:lnTo>
                      <a:pt x="388" y="332"/>
                    </a:lnTo>
                    <a:lnTo>
                      <a:pt x="402" y="318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  <a:moveTo>
                      <a:pt x="8" y="12"/>
                    </a:moveTo>
                    <a:lnTo>
                      <a:pt x="14" y="5"/>
                    </a:lnTo>
                    <a:lnTo>
                      <a:pt x="24" y="0"/>
                    </a:lnTo>
                    <a:lnTo>
                      <a:pt x="38" y="0"/>
                    </a:lnTo>
                    <a:lnTo>
                      <a:pt x="56" y="2"/>
                    </a:lnTo>
                    <a:lnTo>
                      <a:pt x="77" y="7"/>
                    </a:lnTo>
                    <a:lnTo>
                      <a:pt x="100" y="16"/>
                    </a:lnTo>
                    <a:lnTo>
                      <a:pt x="126" y="26"/>
                    </a:lnTo>
                    <a:lnTo>
                      <a:pt x="153" y="41"/>
                    </a:lnTo>
                    <a:lnTo>
                      <a:pt x="182" y="57"/>
                    </a:lnTo>
                    <a:lnTo>
                      <a:pt x="210" y="74"/>
                    </a:lnTo>
                    <a:lnTo>
                      <a:pt x="239" y="94"/>
                    </a:lnTo>
                    <a:lnTo>
                      <a:pt x="268" y="115"/>
                    </a:lnTo>
                    <a:lnTo>
                      <a:pt x="295" y="138"/>
                    </a:lnTo>
                    <a:lnTo>
                      <a:pt x="321" y="160"/>
                    </a:lnTo>
                    <a:lnTo>
                      <a:pt x="345" y="183"/>
                    </a:lnTo>
                    <a:lnTo>
                      <a:pt x="365" y="204"/>
                    </a:lnTo>
                    <a:lnTo>
                      <a:pt x="382" y="226"/>
                    </a:lnTo>
                    <a:lnTo>
                      <a:pt x="396" y="245"/>
                    </a:lnTo>
                    <a:lnTo>
                      <a:pt x="406" y="263"/>
                    </a:lnTo>
                    <a:lnTo>
                      <a:pt x="412" y="279"/>
                    </a:lnTo>
                    <a:lnTo>
                      <a:pt x="415" y="291"/>
                    </a:lnTo>
                    <a:lnTo>
                      <a:pt x="412" y="302"/>
                    </a:lnTo>
                    <a:lnTo>
                      <a:pt x="406" y="309"/>
                    </a:lnTo>
                    <a:lnTo>
                      <a:pt x="396" y="314"/>
                    </a:lnTo>
                    <a:lnTo>
                      <a:pt x="382" y="316"/>
                    </a:lnTo>
                    <a:lnTo>
                      <a:pt x="365" y="313"/>
                    </a:lnTo>
                    <a:lnTo>
                      <a:pt x="343" y="307"/>
                    </a:lnTo>
                    <a:lnTo>
                      <a:pt x="321" y="300"/>
                    </a:lnTo>
                    <a:lnTo>
                      <a:pt x="295" y="288"/>
                    </a:lnTo>
                    <a:lnTo>
                      <a:pt x="268" y="275"/>
                    </a:lnTo>
                    <a:lnTo>
                      <a:pt x="239" y="259"/>
                    </a:lnTo>
                    <a:lnTo>
                      <a:pt x="210" y="240"/>
                    </a:lnTo>
                    <a:lnTo>
                      <a:pt x="182" y="220"/>
                    </a:lnTo>
                    <a:lnTo>
                      <a:pt x="153" y="199"/>
                    </a:lnTo>
                    <a:lnTo>
                      <a:pt x="126" y="178"/>
                    </a:lnTo>
                    <a:lnTo>
                      <a:pt x="100" y="154"/>
                    </a:lnTo>
                    <a:lnTo>
                      <a:pt x="76" y="131"/>
                    </a:lnTo>
                    <a:lnTo>
                      <a:pt x="56" y="110"/>
                    </a:lnTo>
                    <a:lnTo>
                      <a:pt x="38" y="89"/>
                    </a:lnTo>
                    <a:lnTo>
                      <a:pt x="24" y="69"/>
                    </a:lnTo>
                    <a:lnTo>
                      <a:pt x="14" y="51"/>
                    </a:lnTo>
                    <a:lnTo>
                      <a:pt x="8" y="35"/>
                    </a:lnTo>
                    <a:lnTo>
                      <a:pt x="5" y="23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5" name="Line 424"/>
              <p:cNvSpPr>
                <a:spLocks noChangeShapeType="1"/>
              </p:cNvSpPr>
              <p:nvPr/>
            </p:nvSpPr>
            <p:spPr bwMode="auto">
              <a:xfrm flipH="1" flipV="1">
                <a:off x="2285" y="2824"/>
                <a:ext cx="136" cy="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6" name="Line 425"/>
              <p:cNvSpPr>
                <a:spLocks noChangeShapeType="1"/>
              </p:cNvSpPr>
              <p:nvPr/>
            </p:nvSpPr>
            <p:spPr bwMode="auto">
              <a:xfrm flipH="1">
                <a:off x="2372" y="2826"/>
                <a:ext cx="49" cy="102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7" name="Line 426"/>
              <p:cNvSpPr>
                <a:spLocks noChangeShapeType="1"/>
              </p:cNvSpPr>
              <p:nvPr/>
            </p:nvSpPr>
            <p:spPr bwMode="auto">
              <a:xfrm>
                <a:off x="2421" y="2826"/>
                <a:ext cx="67" cy="14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88" name="Freeform 427"/>
              <p:cNvSpPr>
                <a:spLocks/>
              </p:cNvSpPr>
              <p:nvPr/>
            </p:nvSpPr>
            <p:spPr bwMode="auto">
              <a:xfrm>
                <a:off x="2349" y="2902"/>
                <a:ext cx="51" cy="40"/>
              </a:xfrm>
              <a:custGeom>
                <a:avLst/>
                <a:gdLst>
                  <a:gd name="T0" fmla="*/ 0 w 101"/>
                  <a:gd name="T1" fmla="*/ 1 h 80"/>
                  <a:gd name="T2" fmla="*/ 1 w 101"/>
                  <a:gd name="T3" fmla="*/ 0 h 80"/>
                  <a:gd name="T4" fmla="*/ 1 w 101"/>
                  <a:gd name="T5" fmla="*/ 1 h 80"/>
                  <a:gd name="T6" fmla="*/ 1 w 101"/>
                  <a:gd name="T7" fmla="*/ 1 h 80"/>
                  <a:gd name="T8" fmla="*/ 1 w 101"/>
                  <a:gd name="T9" fmla="*/ 1 h 80"/>
                  <a:gd name="T10" fmla="*/ 1 w 101"/>
                  <a:gd name="T11" fmla="*/ 1 h 80"/>
                  <a:gd name="T12" fmla="*/ 2 w 101"/>
                  <a:gd name="T13" fmla="*/ 1 h 80"/>
                  <a:gd name="T14" fmla="*/ 2 w 101"/>
                  <a:gd name="T15" fmla="*/ 1 h 80"/>
                  <a:gd name="T16" fmla="*/ 2 w 101"/>
                  <a:gd name="T17" fmla="*/ 1 h 80"/>
                  <a:gd name="T18" fmla="*/ 2 w 101"/>
                  <a:gd name="T19" fmla="*/ 1 h 80"/>
                  <a:gd name="T20" fmla="*/ 2 w 101"/>
                  <a:gd name="T21" fmla="*/ 2 h 80"/>
                  <a:gd name="T22" fmla="*/ 2 w 101"/>
                  <a:gd name="T23" fmla="*/ 2 h 80"/>
                  <a:gd name="T24" fmla="*/ 2 w 101"/>
                  <a:gd name="T25" fmla="*/ 2 h 80"/>
                  <a:gd name="T26" fmla="*/ 2 w 101"/>
                  <a:gd name="T27" fmla="*/ 2 h 80"/>
                  <a:gd name="T28" fmla="*/ 2 w 101"/>
                  <a:gd name="T29" fmla="*/ 2 h 80"/>
                  <a:gd name="T30" fmla="*/ 2 w 101"/>
                  <a:gd name="T31" fmla="*/ 2 h 80"/>
                  <a:gd name="T32" fmla="*/ 1 w 101"/>
                  <a:gd name="T33" fmla="*/ 1 h 80"/>
                  <a:gd name="T34" fmla="*/ 1 w 101"/>
                  <a:gd name="T35" fmla="*/ 1 h 80"/>
                  <a:gd name="T36" fmla="*/ 1 w 101"/>
                  <a:gd name="T37" fmla="*/ 1 h 80"/>
                  <a:gd name="T38" fmla="*/ 1 w 101"/>
                  <a:gd name="T39" fmla="*/ 1 h 80"/>
                  <a:gd name="T40" fmla="*/ 1 w 101"/>
                  <a:gd name="T41" fmla="*/ 1 h 80"/>
                  <a:gd name="T42" fmla="*/ 0 w 101"/>
                  <a:gd name="T43" fmla="*/ 1 h 80"/>
                  <a:gd name="T44" fmla="*/ 0 w 101"/>
                  <a:gd name="T45" fmla="*/ 1 h 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1" h="80">
                    <a:moveTo>
                      <a:pt x="0" y="3"/>
                    </a:moveTo>
                    <a:lnTo>
                      <a:pt x="4" y="0"/>
                    </a:lnTo>
                    <a:lnTo>
                      <a:pt x="13" y="1"/>
                    </a:lnTo>
                    <a:lnTo>
                      <a:pt x="24" y="3"/>
                    </a:lnTo>
                    <a:lnTo>
                      <a:pt x="37" y="10"/>
                    </a:lnTo>
                    <a:lnTo>
                      <a:pt x="51" y="19"/>
                    </a:lnTo>
                    <a:lnTo>
                      <a:pt x="66" y="30"/>
                    </a:lnTo>
                    <a:lnTo>
                      <a:pt x="79" y="40"/>
                    </a:lnTo>
                    <a:lnTo>
                      <a:pt x="90" y="51"/>
                    </a:lnTo>
                    <a:lnTo>
                      <a:pt x="97" y="62"/>
                    </a:lnTo>
                    <a:lnTo>
                      <a:pt x="101" y="71"/>
                    </a:lnTo>
                    <a:lnTo>
                      <a:pt x="101" y="76"/>
                    </a:lnTo>
                    <a:lnTo>
                      <a:pt x="97" y="80"/>
                    </a:lnTo>
                    <a:lnTo>
                      <a:pt x="90" y="78"/>
                    </a:lnTo>
                    <a:lnTo>
                      <a:pt x="79" y="74"/>
                    </a:lnTo>
                    <a:lnTo>
                      <a:pt x="66" y="69"/>
                    </a:lnTo>
                    <a:lnTo>
                      <a:pt x="51" y="60"/>
                    </a:lnTo>
                    <a:lnTo>
                      <a:pt x="37" y="49"/>
                    </a:lnTo>
                    <a:lnTo>
                      <a:pt x="23" y="39"/>
                    </a:lnTo>
                    <a:lnTo>
                      <a:pt x="13" y="28"/>
                    </a:lnTo>
                    <a:lnTo>
                      <a:pt x="4" y="17"/>
                    </a:lnTo>
                    <a:lnTo>
                      <a:pt x="0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3333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21" name="Picture 429" descr="MMj03957750000[1]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1970" y="4885959"/>
              <a:ext cx="561975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BE6DA8-74F6-7A4B-916F-DE094BEC0EEA}"/>
              </a:ext>
            </a:extLst>
          </p:cNvPr>
          <p:cNvGrpSpPr/>
          <p:nvPr/>
        </p:nvGrpSpPr>
        <p:grpSpPr>
          <a:xfrm>
            <a:off x="7099444" y="4804995"/>
            <a:ext cx="2055123" cy="1773602"/>
            <a:chOff x="7099444" y="4804995"/>
            <a:chExt cx="2055123" cy="1773602"/>
          </a:xfrm>
        </p:grpSpPr>
        <p:sp>
          <p:nvSpPr>
            <p:cNvPr id="17418" name="Text Box 8"/>
            <p:cNvSpPr txBox="1">
              <a:spLocks noChangeArrowheads="1"/>
            </p:cNvSpPr>
            <p:nvPr/>
          </p:nvSpPr>
          <p:spPr bwMode="auto">
            <a:xfrm>
              <a:off x="7169986" y="5936883"/>
              <a:ext cx="1984581" cy="641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400" i="0" dirty="0">
                  <a:latin typeface="Helvetica" pitchFamily="2" charset="0"/>
                </a:rPr>
                <a:t>humans at a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400" i="0" dirty="0">
                  <a:latin typeface="Helvetica" pitchFamily="2" charset="0"/>
                </a:rPr>
                <a:t>cocktail party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400" i="0" dirty="0">
                  <a:latin typeface="Helvetica" pitchFamily="2" charset="0"/>
                </a:rPr>
                <a:t>(shared air, acoustical)</a:t>
              </a:r>
            </a:p>
          </p:txBody>
        </p:sp>
        <p:pic>
          <p:nvPicPr>
            <p:cNvPr id="72722" name="Picture 432" descr="cocktai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444" y="4804995"/>
              <a:ext cx="2030412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96F64B-F03A-2542-8CB9-4D48AF496B92}"/>
              </a:ext>
            </a:extLst>
          </p:cNvPr>
          <p:cNvGrpSpPr/>
          <p:nvPr/>
        </p:nvGrpSpPr>
        <p:grpSpPr>
          <a:xfrm>
            <a:off x="3410737" y="4422409"/>
            <a:ext cx="1692579" cy="1955599"/>
            <a:chOff x="3410737" y="4422409"/>
            <a:chExt cx="1692579" cy="1955599"/>
          </a:xfrm>
        </p:grpSpPr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3410737" y="5919421"/>
              <a:ext cx="1692579" cy="45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400" i="0" dirty="0">
                  <a:latin typeface="Helvetica" pitchFamily="2" charset="0"/>
                </a:rPr>
                <a:t>shared RF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400" i="0" dirty="0">
                  <a:latin typeface="Helvetica" pitchFamily="2" charset="0"/>
                </a:rPr>
                <a:t> (e.g., 802.11 WiFi)</a:t>
              </a:r>
            </a:p>
          </p:txBody>
        </p:sp>
        <p:grpSp>
          <p:nvGrpSpPr>
            <p:cNvPr id="72727" name="Group 621"/>
            <p:cNvGrpSpPr>
              <a:grpSpLocks/>
            </p:cNvGrpSpPr>
            <p:nvPr/>
          </p:nvGrpSpPr>
          <p:grpSpPr bwMode="auto">
            <a:xfrm>
              <a:off x="3668856" y="4422409"/>
              <a:ext cx="635000" cy="485775"/>
              <a:chOff x="3061" y="2530"/>
              <a:chExt cx="400" cy="306"/>
            </a:xfrm>
          </p:grpSpPr>
          <p:grpSp>
            <p:nvGrpSpPr>
              <p:cNvPr id="72842" name="Group 494"/>
              <p:cNvGrpSpPr>
                <a:grpSpLocks/>
              </p:cNvGrpSpPr>
              <p:nvPr/>
            </p:nvGrpSpPr>
            <p:grpSpPr bwMode="auto">
              <a:xfrm>
                <a:off x="3061" y="2530"/>
                <a:ext cx="327" cy="81"/>
                <a:chOff x="2199" y="955"/>
                <a:chExt cx="2547" cy="506"/>
              </a:xfrm>
            </p:grpSpPr>
            <p:sp>
              <p:nvSpPr>
                <p:cNvPr id="72867" name="Freeform 495"/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68" name="Freeform 496"/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69" name="Freeform 497"/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70" name="Freeform 498"/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71" name="Freeform 499"/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72" name="Freeform 500"/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pic>
            <p:nvPicPr>
              <p:cNvPr id="72843" name="Picture 549" descr="laptop_keyboar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109" y="273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44" name="Freeform 550"/>
              <p:cNvSpPr>
                <a:spLocks/>
              </p:cNvSpPr>
              <p:nvPr/>
            </p:nvSpPr>
            <p:spPr bwMode="auto">
              <a:xfrm>
                <a:off x="3190" y="263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72845" name="Picture 551" descr="scree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" y="264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46" name="Freeform 552"/>
              <p:cNvSpPr>
                <a:spLocks/>
              </p:cNvSpPr>
              <p:nvPr/>
            </p:nvSpPr>
            <p:spPr bwMode="auto">
              <a:xfrm>
                <a:off x="3226" y="263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7" name="Freeform 553"/>
              <p:cNvSpPr>
                <a:spLocks/>
              </p:cNvSpPr>
              <p:nvPr/>
            </p:nvSpPr>
            <p:spPr bwMode="auto">
              <a:xfrm>
                <a:off x="3189" y="263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8" name="Freeform 554"/>
              <p:cNvSpPr>
                <a:spLocks/>
              </p:cNvSpPr>
              <p:nvPr/>
            </p:nvSpPr>
            <p:spPr bwMode="auto">
              <a:xfrm>
                <a:off x="3342" y="265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9" name="Freeform 555"/>
              <p:cNvSpPr>
                <a:spLocks/>
              </p:cNvSpPr>
              <p:nvPr/>
            </p:nvSpPr>
            <p:spPr bwMode="auto">
              <a:xfrm>
                <a:off x="3188" y="273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50" name="Freeform 556"/>
              <p:cNvSpPr>
                <a:spLocks/>
              </p:cNvSpPr>
              <p:nvPr/>
            </p:nvSpPr>
            <p:spPr bwMode="auto">
              <a:xfrm>
                <a:off x="3347" y="265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51" name="Freeform 557"/>
              <p:cNvSpPr>
                <a:spLocks/>
              </p:cNvSpPr>
              <p:nvPr/>
            </p:nvSpPr>
            <p:spPr bwMode="auto">
              <a:xfrm>
                <a:off x="3188" y="273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72852" name="Group 558"/>
              <p:cNvGrpSpPr>
                <a:grpSpLocks/>
              </p:cNvGrpSpPr>
              <p:nvPr/>
            </p:nvGrpSpPr>
            <p:grpSpPr bwMode="auto">
              <a:xfrm>
                <a:off x="3186" y="2777"/>
                <a:ext cx="55" cy="24"/>
                <a:chOff x="1740" y="2642"/>
                <a:chExt cx="752" cy="327"/>
              </a:xfrm>
            </p:grpSpPr>
            <p:sp>
              <p:nvSpPr>
                <p:cNvPr id="72861" name="Freeform 5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62" name="Freeform 5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63" name="Freeform 5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64" name="Freeform 5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65" name="Freeform 5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66" name="Freeform 5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2853" name="Freeform 565"/>
              <p:cNvSpPr>
                <a:spLocks/>
              </p:cNvSpPr>
              <p:nvPr/>
            </p:nvSpPr>
            <p:spPr bwMode="auto">
              <a:xfrm>
                <a:off x="3280" y="278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54" name="Freeform 566"/>
              <p:cNvSpPr>
                <a:spLocks/>
              </p:cNvSpPr>
              <p:nvPr/>
            </p:nvSpPr>
            <p:spPr bwMode="auto">
              <a:xfrm>
                <a:off x="3109" y="278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55" name="Freeform 567"/>
              <p:cNvSpPr>
                <a:spLocks/>
              </p:cNvSpPr>
              <p:nvPr/>
            </p:nvSpPr>
            <p:spPr bwMode="auto">
              <a:xfrm>
                <a:off x="3110" y="277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56" name="Freeform 568"/>
              <p:cNvSpPr>
                <a:spLocks/>
              </p:cNvSpPr>
              <p:nvPr/>
            </p:nvSpPr>
            <p:spPr bwMode="auto">
              <a:xfrm>
                <a:off x="3110" y="273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57" name="Freeform 569"/>
              <p:cNvSpPr>
                <a:spLocks/>
              </p:cNvSpPr>
              <p:nvPr/>
            </p:nvSpPr>
            <p:spPr bwMode="auto">
              <a:xfrm>
                <a:off x="3115" y="277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58" name="Freeform 570"/>
              <p:cNvSpPr>
                <a:spLocks/>
              </p:cNvSpPr>
              <p:nvPr/>
            </p:nvSpPr>
            <p:spPr bwMode="auto">
              <a:xfrm flipV="1">
                <a:off x="3277" y="277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59" name="Freeform 589"/>
              <p:cNvSpPr>
                <a:spLocks/>
              </p:cNvSpPr>
              <p:nvPr/>
            </p:nvSpPr>
            <p:spPr bwMode="auto">
              <a:xfrm>
                <a:off x="3382" y="273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0" name="Freeform 590"/>
              <p:cNvSpPr>
                <a:spLocks/>
              </p:cNvSpPr>
              <p:nvPr/>
            </p:nvSpPr>
            <p:spPr bwMode="auto">
              <a:xfrm>
                <a:off x="3382" y="269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2728" name="Group 632"/>
            <p:cNvGrpSpPr>
              <a:grpSpLocks/>
            </p:cNvGrpSpPr>
            <p:nvPr/>
          </p:nvGrpSpPr>
          <p:grpSpPr bwMode="auto">
            <a:xfrm>
              <a:off x="4556270" y="4590684"/>
              <a:ext cx="536575" cy="401637"/>
              <a:chOff x="3328" y="2543"/>
              <a:chExt cx="338" cy="253"/>
            </a:xfrm>
          </p:grpSpPr>
          <p:grpSp>
            <p:nvGrpSpPr>
              <p:cNvPr id="72815" name="Group 487"/>
              <p:cNvGrpSpPr>
                <a:grpSpLocks/>
              </p:cNvGrpSpPr>
              <p:nvPr/>
            </p:nvGrpSpPr>
            <p:grpSpPr bwMode="auto">
              <a:xfrm>
                <a:off x="3328" y="2543"/>
                <a:ext cx="327" cy="81"/>
                <a:chOff x="2199" y="955"/>
                <a:chExt cx="2547" cy="506"/>
              </a:xfrm>
            </p:grpSpPr>
            <p:sp>
              <p:nvSpPr>
                <p:cNvPr id="72836" name="Freeform 488"/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37" name="Freeform 489"/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38" name="Freeform 490"/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39" name="Freeform 491"/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40" name="Freeform 492"/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41" name="Freeform 493"/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pic>
            <p:nvPicPr>
              <p:cNvPr id="72816" name="Picture 571" descr="laptop_keyboar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381" y="269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17" name="Freeform 572"/>
              <p:cNvSpPr>
                <a:spLocks/>
              </p:cNvSpPr>
              <p:nvPr/>
            </p:nvSpPr>
            <p:spPr bwMode="auto">
              <a:xfrm>
                <a:off x="3462" y="259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72818" name="Picture 573" descr="scree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2" y="260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819" name="Freeform 574"/>
              <p:cNvSpPr>
                <a:spLocks/>
              </p:cNvSpPr>
              <p:nvPr/>
            </p:nvSpPr>
            <p:spPr bwMode="auto">
              <a:xfrm>
                <a:off x="3498" y="259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20" name="Freeform 575"/>
              <p:cNvSpPr>
                <a:spLocks/>
              </p:cNvSpPr>
              <p:nvPr/>
            </p:nvSpPr>
            <p:spPr bwMode="auto">
              <a:xfrm>
                <a:off x="3461" y="259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21" name="Freeform 576"/>
              <p:cNvSpPr>
                <a:spLocks/>
              </p:cNvSpPr>
              <p:nvPr/>
            </p:nvSpPr>
            <p:spPr bwMode="auto">
              <a:xfrm>
                <a:off x="3614" y="261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22" name="Freeform 577"/>
              <p:cNvSpPr>
                <a:spLocks/>
              </p:cNvSpPr>
              <p:nvPr/>
            </p:nvSpPr>
            <p:spPr bwMode="auto">
              <a:xfrm>
                <a:off x="3460" y="269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23" name="Freeform 578"/>
              <p:cNvSpPr>
                <a:spLocks/>
              </p:cNvSpPr>
              <p:nvPr/>
            </p:nvSpPr>
            <p:spPr bwMode="auto">
              <a:xfrm>
                <a:off x="3619" y="261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24" name="Freeform 579"/>
              <p:cNvSpPr>
                <a:spLocks/>
              </p:cNvSpPr>
              <p:nvPr/>
            </p:nvSpPr>
            <p:spPr bwMode="auto">
              <a:xfrm>
                <a:off x="3460" y="269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72825" name="Group 580"/>
              <p:cNvGrpSpPr>
                <a:grpSpLocks/>
              </p:cNvGrpSpPr>
              <p:nvPr/>
            </p:nvGrpSpPr>
            <p:grpSpPr bwMode="auto">
              <a:xfrm>
                <a:off x="3458" y="2737"/>
                <a:ext cx="55" cy="24"/>
                <a:chOff x="1740" y="2642"/>
                <a:chExt cx="752" cy="327"/>
              </a:xfrm>
            </p:grpSpPr>
            <p:sp>
              <p:nvSpPr>
                <p:cNvPr id="72830" name="Freeform 58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31" name="Freeform 58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32" name="Freeform 58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33" name="Freeform 58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34" name="Freeform 58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35" name="Freeform 58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2826" name="Freeform 587"/>
              <p:cNvSpPr>
                <a:spLocks/>
              </p:cNvSpPr>
              <p:nvPr/>
            </p:nvSpPr>
            <p:spPr bwMode="auto">
              <a:xfrm>
                <a:off x="3552" y="274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27" name="Freeform 588"/>
              <p:cNvSpPr>
                <a:spLocks/>
              </p:cNvSpPr>
              <p:nvPr/>
            </p:nvSpPr>
            <p:spPr bwMode="auto">
              <a:xfrm>
                <a:off x="3381" y="274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28" name="Freeform 591"/>
              <p:cNvSpPr>
                <a:spLocks/>
              </p:cNvSpPr>
              <p:nvPr/>
            </p:nvSpPr>
            <p:spPr bwMode="auto">
              <a:xfrm>
                <a:off x="3387" y="273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29" name="Freeform 592"/>
              <p:cNvSpPr>
                <a:spLocks/>
              </p:cNvSpPr>
              <p:nvPr/>
            </p:nvSpPr>
            <p:spPr bwMode="auto">
              <a:xfrm flipV="1">
                <a:off x="3549" y="273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2729" name="Group 631"/>
            <p:cNvGrpSpPr>
              <a:grpSpLocks/>
            </p:cNvGrpSpPr>
            <p:nvPr/>
          </p:nvGrpSpPr>
          <p:grpSpPr bwMode="auto">
            <a:xfrm>
              <a:off x="3938731" y="4851033"/>
              <a:ext cx="585788" cy="419100"/>
              <a:chOff x="5096" y="2218"/>
              <a:chExt cx="369" cy="264"/>
            </a:xfrm>
          </p:grpSpPr>
          <p:grpSp>
            <p:nvGrpSpPr>
              <p:cNvPr id="72806" name="Group 622"/>
              <p:cNvGrpSpPr>
                <a:grpSpLocks/>
              </p:cNvGrpSpPr>
              <p:nvPr/>
            </p:nvGrpSpPr>
            <p:grpSpPr bwMode="auto">
              <a:xfrm>
                <a:off x="5096" y="2218"/>
                <a:ext cx="327" cy="81"/>
                <a:chOff x="2199" y="955"/>
                <a:chExt cx="2547" cy="506"/>
              </a:xfrm>
            </p:grpSpPr>
            <p:sp>
              <p:nvSpPr>
                <p:cNvPr id="72809" name="Freeform 623"/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10" name="Freeform 624"/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11" name="Freeform 625"/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12" name="Freeform 626"/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13" name="Freeform 627"/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14" name="Freeform 628"/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pic>
            <p:nvPicPr>
              <p:cNvPr id="72807" name="Picture 629" descr="access_point_stylized_small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2" y="2250"/>
                <a:ext cx="273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808" name="Picture 630" descr="access_point_stylized_small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" y="2251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730" name="Group 633"/>
            <p:cNvGrpSpPr>
              <a:grpSpLocks/>
            </p:cNvGrpSpPr>
            <p:nvPr/>
          </p:nvGrpSpPr>
          <p:grpSpPr bwMode="auto">
            <a:xfrm>
              <a:off x="3640281" y="5276484"/>
              <a:ext cx="635000" cy="485775"/>
              <a:chOff x="3061" y="2530"/>
              <a:chExt cx="400" cy="306"/>
            </a:xfrm>
          </p:grpSpPr>
          <p:grpSp>
            <p:nvGrpSpPr>
              <p:cNvPr id="72775" name="Group 634"/>
              <p:cNvGrpSpPr>
                <a:grpSpLocks/>
              </p:cNvGrpSpPr>
              <p:nvPr/>
            </p:nvGrpSpPr>
            <p:grpSpPr bwMode="auto">
              <a:xfrm>
                <a:off x="3061" y="2530"/>
                <a:ext cx="327" cy="81"/>
                <a:chOff x="2199" y="955"/>
                <a:chExt cx="2547" cy="506"/>
              </a:xfrm>
            </p:grpSpPr>
            <p:sp>
              <p:nvSpPr>
                <p:cNvPr id="72800" name="Freeform 635"/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01" name="Freeform 636"/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02" name="Freeform 637"/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03" name="Freeform 638"/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04" name="Freeform 639"/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05" name="Freeform 640"/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pic>
            <p:nvPicPr>
              <p:cNvPr id="72776" name="Picture 641" descr="laptop_keyboar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109" y="273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77" name="Freeform 642"/>
              <p:cNvSpPr>
                <a:spLocks/>
              </p:cNvSpPr>
              <p:nvPr/>
            </p:nvSpPr>
            <p:spPr bwMode="auto">
              <a:xfrm>
                <a:off x="3190" y="263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72778" name="Picture 643" descr="scree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" y="264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79" name="Freeform 644"/>
              <p:cNvSpPr>
                <a:spLocks/>
              </p:cNvSpPr>
              <p:nvPr/>
            </p:nvSpPr>
            <p:spPr bwMode="auto">
              <a:xfrm>
                <a:off x="3226" y="263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80" name="Freeform 645"/>
              <p:cNvSpPr>
                <a:spLocks/>
              </p:cNvSpPr>
              <p:nvPr/>
            </p:nvSpPr>
            <p:spPr bwMode="auto">
              <a:xfrm>
                <a:off x="3189" y="263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81" name="Freeform 646"/>
              <p:cNvSpPr>
                <a:spLocks/>
              </p:cNvSpPr>
              <p:nvPr/>
            </p:nvSpPr>
            <p:spPr bwMode="auto">
              <a:xfrm>
                <a:off x="3342" y="265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82" name="Freeform 647"/>
              <p:cNvSpPr>
                <a:spLocks/>
              </p:cNvSpPr>
              <p:nvPr/>
            </p:nvSpPr>
            <p:spPr bwMode="auto">
              <a:xfrm>
                <a:off x="3188" y="273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83" name="Freeform 648"/>
              <p:cNvSpPr>
                <a:spLocks/>
              </p:cNvSpPr>
              <p:nvPr/>
            </p:nvSpPr>
            <p:spPr bwMode="auto">
              <a:xfrm>
                <a:off x="3347" y="265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84" name="Freeform 649"/>
              <p:cNvSpPr>
                <a:spLocks/>
              </p:cNvSpPr>
              <p:nvPr/>
            </p:nvSpPr>
            <p:spPr bwMode="auto">
              <a:xfrm>
                <a:off x="3188" y="273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72785" name="Group 650"/>
              <p:cNvGrpSpPr>
                <a:grpSpLocks/>
              </p:cNvGrpSpPr>
              <p:nvPr/>
            </p:nvGrpSpPr>
            <p:grpSpPr bwMode="auto">
              <a:xfrm>
                <a:off x="3186" y="2777"/>
                <a:ext cx="55" cy="24"/>
                <a:chOff x="1740" y="2642"/>
                <a:chExt cx="752" cy="327"/>
              </a:xfrm>
            </p:grpSpPr>
            <p:sp>
              <p:nvSpPr>
                <p:cNvPr id="72794" name="Freeform 65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95" name="Freeform 65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96" name="Freeform 65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97" name="Freeform 65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98" name="Freeform 65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99" name="Freeform 65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2786" name="Freeform 657"/>
              <p:cNvSpPr>
                <a:spLocks/>
              </p:cNvSpPr>
              <p:nvPr/>
            </p:nvSpPr>
            <p:spPr bwMode="auto">
              <a:xfrm>
                <a:off x="3280" y="278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87" name="Freeform 658"/>
              <p:cNvSpPr>
                <a:spLocks/>
              </p:cNvSpPr>
              <p:nvPr/>
            </p:nvSpPr>
            <p:spPr bwMode="auto">
              <a:xfrm>
                <a:off x="3109" y="278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88" name="Freeform 659"/>
              <p:cNvSpPr>
                <a:spLocks/>
              </p:cNvSpPr>
              <p:nvPr/>
            </p:nvSpPr>
            <p:spPr bwMode="auto">
              <a:xfrm>
                <a:off x="3110" y="277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89" name="Freeform 660"/>
              <p:cNvSpPr>
                <a:spLocks/>
              </p:cNvSpPr>
              <p:nvPr/>
            </p:nvSpPr>
            <p:spPr bwMode="auto">
              <a:xfrm>
                <a:off x="3110" y="273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0" name="Freeform 661"/>
              <p:cNvSpPr>
                <a:spLocks/>
              </p:cNvSpPr>
              <p:nvPr/>
            </p:nvSpPr>
            <p:spPr bwMode="auto">
              <a:xfrm>
                <a:off x="3115" y="277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1" name="Freeform 662"/>
              <p:cNvSpPr>
                <a:spLocks/>
              </p:cNvSpPr>
              <p:nvPr/>
            </p:nvSpPr>
            <p:spPr bwMode="auto">
              <a:xfrm flipV="1">
                <a:off x="3277" y="277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2" name="Freeform 663"/>
              <p:cNvSpPr>
                <a:spLocks/>
              </p:cNvSpPr>
              <p:nvPr/>
            </p:nvSpPr>
            <p:spPr bwMode="auto">
              <a:xfrm>
                <a:off x="3382" y="273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3" name="Freeform 664"/>
              <p:cNvSpPr>
                <a:spLocks/>
              </p:cNvSpPr>
              <p:nvPr/>
            </p:nvSpPr>
            <p:spPr bwMode="auto">
              <a:xfrm>
                <a:off x="3382" y="269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2731" name="Group 665"/>
            <p:cNvGrpSpPr>
              <a:grpSpLocks/>
            </p:cNvGrpSpPr>
            <p:nvPr/>
          </p:nvGrpSpPr>
          <p:grpSpPr bwMode="auto">
            <a:xfrm>
              <a:off x="4122881" y="5332046"/>
              <a:ext cx="635000" cy="485775"/>
              <a:chOff x="3061" y="2530"/>
              <a:chExt cx="400" cy="306"/>
            </a:xfrm>
          </p:grpSpPr>
          <p:grpSp>
            <p:nvGrpSpPr>
              <p:cNvPr id="72744" name="Group 666"/>
              <p:cNvGrpSpPr>
                <a:grpSpLocks/>
              </p:cNvGrpSpPr>
              <p:nvPr/>
            </p:nvGrpSpPr>
            <p:grpSpPr bwMode="auto">
              <a:xfrm>
                <a:off x="3061" y="2530"/>
                <a:ext cx="327" cy="81"/>
                <a:chOff x="2199" y="955"/>
                <a:chExt cx="2547" cy="506"/>
              </a:xfrm>
            </p:grpSpPr>
            <p:sp>
              <p:nvSpPr>
                <p:cNvPr id="72769" name="Freeform 667"/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70" name="Freeform 668"/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71" name="Freeform 669"/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72" name="Freeform 670"/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73" name="Freeform 671"/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74" name="Freeform 672"/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pic>
            <p:nvPicPr>
              <p:cNvPr id="72745" name="Picture 673" descr="laptop_keyboar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3109" y="2736"/>
                <a:ext cx="245" cy="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46" name="Freeform 674"/>
              <p:cNvSpPr>
                <a:spLocks/>
              </p:cNvSpPr>
              <p:nvPr/>
            </p:nvSpPr>
            <p:spPr bwMode="auto">
              <a:xfrm>
                <a:off x="3190" y="2638"/>
                <a:ext cx="197" cy="131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72747" name="Picture 675" descr="scree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" y="2641"/>
                <a:ext cx="17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48" name="Freeform 676"/>
              <p:cNvSpPr>
                <a:spLocks/>
              </p:cNvSpPr>
              <p:nvPr/>
            </p:nvSpPr>
            <p:spPr bwMode="auto">
              <a:xfrm>
                <a:off x="3226" y="2634"/>
                <a:ext cx="167" cy="2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49" name="Freeform 677"/>
              <p:cNvSpPr>
                <a:spLocks/>
              </p:cNvSpPr>
              <p:nvPr/>
            </p:nvSpPr>
            <p:spPr bwMode="auto">
              <a:xfrm>
                <a:off x="3189" y="2634"/>
                <a:ext cx="46" cy="102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50" name="Freeform 678"/>
              <p:cNvSpPr>
                <a:spLocks/>
              </p:cNvSpPr>
              <p:nvPr/>
            </p:nvSpPr>
            <p:spPr bwMode="auto">
              <a:xfrm>
                <a:off x="3342" y="2652"/>
                <a:ext cx="50" cy="117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51" name="Freeform 679"/>
              <p:cNvSpPr>
                <a:spLocks/>
              </p:cNvSpPr>
              <p:nvPr/>
            </p:nvSpPr>
            <p:spPr bwMode="auto">
              <a:xfrm>
                <a:off x="3188" y="2730"/>
                <a:ext cx="183" cy="40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52" name="Freeform 680"/>
              <p:cNvSpPr>
                <a:spLocks/>
              </p:cNvSpPr>
              <p:nvPr/>
            </p:nvSpPr>
            <p:spPr bwMode="auto">
              <a:xfrm>
                <a:off x="3347" y="2653"/>
                <a:ext cx="47" cy="118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53" name="Freeform 681"/>
              <p:cNvSpPr>
                <a:spLocks/>
              </p:cNvSpPr>
              <p:nvPr/>
            </p:nvSpPr>
            <p:spPr bwMode="auto">
              <a:xfrm>
                <a:off x="3188" y="2736"/>
                <a:ext cx="163" cy="39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72754" name="Group 682"/>
              <p:cNvGrpSpPr>
                <a:grpSpLocks/>
              </p:cNvGrpSpPr>
              <p:nvPr/>
            </p:nvGrpSpPr>
            <p:grpSpPr bwMode="auto">
              <a:xfrm>
                <a:off x="3186" y="2777"/>
                <a:ext cx="55" cy="24"/>
                <a:chOff x="1740" y="2642"/>
                <a:chExt cx="752" cy="327"/>
              </a:xfrm>
            </p:grpSpPr>
            <p:sp>
              <p:nvSpPr>
                <p:cNvPr id="72763" name="Freeform 6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64" name="Freeform 6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65" name="Freeform 6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66" name="Freeform 6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67" name="Freeform 6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768" name="Freeform 6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2755" name="Freeform 689"/>
              <p:cNvSpPr>
                <a:spLocks/>
              </p:cNvSpPr>
              <p:nvPr/>
            </p:nvSpPr>
            <p:spPr bwMode="auto">
              <a:xfrm>
                <a:off x="3280" y="2781"/>
                <a:ext cx="67" cy="51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56" name="Freeform 690"/>
              <p:cNvSpPr>
                <a:spLocks/>
              </p:cNvSpPr>
              <p:nvPr/>
            </p:nvSpPr>
            <p:spPr bwMode="auto">
              <a:xfrm>
                <a:off x="3109" y="2785"/>
                <a:ext cx="171" cy="4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57" name="Freeform 691"/>
              <p:cNvSpPr>
                <a:spLocks/>
              </p:cNvSpPr>
              <p:nvPr/>
            </p:nvSpPr>
            <p:spPr bwMode="auto">
              <a:xfrm>
                <a:off x="3110" y="277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58" name="Freeform 692"/>
              <p:cNvSpPr>
                <a:spLocks/>
              </p:cNvSpPr>
              <p:nvPr/>
            </p:nvSpPr>
            <p:spPr bwMode="auto">
              <a:xfrm>
                <a:off x="3110" y="273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59" name="Freeform 693"/>
              <p:cNvSpPr>
                <a:spLocks/>
              </p:cNvSpPr>
              <p:nvPr/>
            </p:nvSpPr>
            <p:spPr bwMode="auto">
              <a:xfrm>
                <a:off x="3115" y="2778"/>
                <a:ext cx="162" cy="4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0" name="Freeform 694"/>
              <p:cNvSpPr>
                <a:spLocks/>
              </p:cNvSpPr>
              <p:nvPr/>
            </p:nvSpPr>
            <p:spPr bwMode="auto">
              <a:xfrm flipV="1">
                <a:off x="3277" y="2775"/>
                <a:ext cx="66" cy="4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1" name="Freeform 695"/>
              <p:cNvSpPr>
                <a:spLocks/>
              </p:cNvSpPr>
              <p:nvPr/>
            </p:nvSpPr>
            <p:spPr bwMode="auto">
              <a:xfrm>
                <a:off x="3382" y="2736"/>
                <a:ext cx="1" cy="10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2" name="Freeform 696"/>
              <p:cNvSpPr>
                <a:spLocks/>
              </p:cNvSpPr>
              <p:nvPr/>
            </p:nvSpPr>
            <p:spPr bwMode="auto">
              <a:xfrm>
                <a:off x="3382" y="2698"/>
                <a:ext cx="79" cy="39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ACBBBD2-D75E-E149-AEEE-CC770935CBF6}"/>
              </a:ext>
            </a:extLst>
          </p:cNvPr>
          <p:cNvGrpSpPr/>
          <p:nvPr/>
        </p:nvGrpSpPr>
        <p:grpSpPr>
          <a:xfrm>
            <a:off x="1556651" y="4504958"/>
            <a:ext cx="1616148" cy="1884163"/>
            <a:chOff x="1556651" y="4504958"/>
            <a:chExt cx="1616148" cy="1884163"/>
          </a:xfrm>
        </p:grpSpPr>
        <p:grpSp>
          <p:nvGrpSpPr>
            <p:cNvPr id="72734" name="Group 705"/>
            <p:cNvGrpSpPr>
              <a:grpSpLocks/>
            </p:cNvGrpSpPr>
            <p:nvPr/>
          </p:nvGrpSpPr>
          <p:grpSpPr bwMode="auto">
            <a:xfrm>
              <a:off x="2586181" y="4892308"/>
              <a:ext cx="501650" cy="512762"/>
              <a:chOff x="2839" y="3501"/>
              <a:chExt cx="755" cy="803"/>
            </a:xfrm>
          </p:grpSpPr>
          <p:pic>
            <p:nvPicPr>
              <p:cNvPr id="72738" name="Picture 70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39" name="Freeform 70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9BA341A-B97A-6E4F-BBB3-6229F1C8BCB9}"/>
                </a:ext>
              </a:extLst>
            </p:cNvPr>
            <p:cNvGrpSpPr/>
            <p:nvPr/>
          </p:nvGrpSpPr>
          <p:grpSpPr>
            <a:xfrm>
              <a:off x="1556651" y="4504958"/>
              <a:ext cx="1616148" cy="1884163"/>
              <a:chOff x="1556651" y="4504958"/>
              <a:chExt cx="1616148" cy="1884163"/>
            </a:xfrm>
          </p:grpSpPr>
          <p:sp>
            <p:nvSpPr>
              <p:cNvPr id="17415" name="Text Box 5"/>
              <p:cNvSpPr txBox="1">
                <a:spLocks noChangeArrowheads="1"/>
              </p:cNvSpPr>
              <p:nvPr/>
            </p:nvSpPr>
            <p:spPr bwMode="auto">
              <a:xfrm>
                <a:off x="1556651" y="5930534"/>
                <a:ext cx="1616148" cy="458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defRPr/>
                </a:pPr>
                <a:r>
                  <a:rPr lang="en-US" sz="1400" i="0" dirty="0">
                    <a:latin typeface="Helvetica" pitchFamily="2" charset="0"/>
                  </a:rPr>
                  <a:t>shared wire (e.g., </a:t>
                </a:r>
              </a:p>
              <a:p>
                <a:pPr algn="ctr">
                  <a:lnSpc>
                    <a:spcPct val="85000"/>
                  </a:lnSpc>
                  <a:defRPr/>
                </a:pPr>
                <a:r>
                  <a:rPr lang="en-US" sz="1400" i="0" dirty="0">
                    <a:latin typeface="Helvetica" pitchFamily="2" charset="0"/>
                  </a:rPr>
                  <a:t>cabled Ethernet)</a:t>
                </a:r>
              </a:p>
            </p:txBody>
          </p:sp>
          <p:sp>
            <p:nvSpPr>
              <p:cNvPr id="17419" name="Line 173"/>
              <p:cNvSpPr>
                <a:spLocks noChangeShapeType="1"/>
              </p:cNvSpPr>
              <p:nvPr/>
            </p:nvSpPr>
            <p:spPr bwMode="auto">
              <a:xfrm flipH="1">
                <a:off x="2175020" y="4758959"/>
                <a:ext cx="466725" cy="890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420" name="Line 174"/>
              <p:cNvSpPr>
                <a:spLocks noChangeShapeType="1"/>
              </p:cNvSpPr>
              <p:nvPr/>
            </p:nvSpPr>
            <p:spPr bwMode="auto">
              <a:xfrm>
                <a:off x="2157556" y="5230445"/>
                <a:ext cx="242888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421" name="Line 175"/>
              <p:cNvSpPr>
                <a:spLocks noChangeShapeType="1"/>
              </p:cNvSpPr>
              <p:nvPr/>
            </p:nvSpPr>
            <p:spPr bwMode="auto">
              <a:xfrm>
                <a:off x="2022619" y="5566995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422" name="Line 176"/>
              <p:cNvSpPr>
                <a:spLocks noChangeShapeType="1"/>
              </p:cNvSpPr>
              <p:nvPr/>
            </p:nvSpPr>
            <p:spPr bwMode="auto">
              <a:xfrm flipV="1">
                <a:off x="2467119" y="5090745"/>
                <a:ext cx="177800" cy="7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428" name="Line 434"/>
              <p:cNvSpPr>
                <a:spLocks noChangeShapeType="1"/>
              </p:cNvSpPr>
              <p:nvPr/>
            </p:nvSpPr>
            <p:spPr bwMode="auto">
              <a:xfrm>
                <a:off x="2338531" y="4863734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429" name="Line 435"/>
              <p:cNvSpPr>
                <a:spLocks noChangeShapeType="1"/>
              </p:cNvSpPr>
              <p:nvPr/>
            </p:nvSpPr>
            <p:spPr bwMode="auto">
              <a:xfrm>
                <a:off x="2338531" y="4863734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430" name="Line 436"/>
              <p:cNvSpPr>
                <a:spLocks noChangeShapeType="1"/>
              </p:cNvSpPr>
              <p:nvPr/>
            </p:nvSpPr>
            <p:spPr bwMode="auto">
              <a:xfrm>
                <a:off x="2270269" y="5500320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72726" name="Group 506"/>
              <p:cNvGrpSpPr>
                <a:grpSpLocks/>
              </p:cNvGrpSpPr>
              <p:nvPr/>
            </p:nvGrpSpPr>
            <p:grpSpPr bwMode="auto">
              <a:xfrm flipH="1">
                <a:off x="1608281" y="5376496"/>
                <a:ext cx="501650" cy="512763"/>
                <a:chOff x="2839" y="3501"/>
                <a:chExt cx="755" cy="803"/>
              </a:xfrm>
            </p:grpSpPr>
            <p:pic>
              <p:nvPicPr>
                <p:cNvPr id="72873" name="Picture 507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874" name="Freeform 508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72732" name="Group 699"/>
              <p:cNvGrpSpPr>
                <a:grpSpLocks/>
              </p:cNvGrpSpPr>
              <p:nvPr/>
            </p:nvGrpSpPr>
            <p:grpSpPr bwMode="auto">
              <a:xfrm flipH="1">
                <a:off x="1762269" y="4931996"/>
                <a:ext cx="501650" cy="512763"/>
                <a:chOff x="2839" y="3501"/>
                <a:chExt cx="755" cy="803"/>
              </a:xfrm>
            </p:grpSpPr>
            <p:pic>
              <p:nvPicPr>
                <p:cNvPr id="72742" name="Picture 70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43" name="Freeform 701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72733" name="Group 702"/>
              <p:cNvGrpSpPr>
                <a:grpSpLocks/>
              </p:cNvGrpSpPr>
              <p:nvPr/>
            </p:nvGrpSpPr>
            <p:grpSpPr bwMode="auto">
              <a:xfrm flipH="1">
                <a:off x="1913081" y="4504958"/>
                <a:ext cx="501650" cy="512762"/>
                <a:chOff x="2839" y="3501"/>
                <a:chExt cx="755" cy="803"/>
              </a:xfrm>
            </p:grpSpPr>
            <p:pic>
              <p:nvPicPr>
                <p:cNvPr id="72740" name="Picture 70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41" name="Freeform 704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72735" name="Group 708"/>
              <p:cNvGrpSpPr>
                <a:grpSpLocks/>
              </p:cNvGrpSpPr>
              <p:nvPr/>
            </p:nvGrpSpPr>
            <p:grpSpPr bwMode="auto">
              <a:xfrm>
                <a:off x="2387744" y="5332046"/>
                <a:ext cx="501650" cy="512763"/>
                <a:chOff x="2839" y="3501"/>
                <a:chExt cx="755" cy="803"/>
              </a:xfrm>
            </p:grpSpPr>
            <p:pic>
              <p:nvPicPr>
                <p:cNvPr id="72736" name="Picture 70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37" name="Freeform 710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048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99FE-1CFF-D449-8B17-09FFA9F5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ALOHA: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FF096-B541-A141-9D6F-0E0433EF4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5764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Q: What fraction of slots are likely to be successful?</a:t>
            </a:r>
          </a:p>
          <a:p>
            <a:pPr lvl="1"/>
            <a:r>
              <a:rPr lang="en-US" dirty="0"/>
              <a:t>i.e., exactly one node transmits</a:t>
            </a:r>
          </a:p>
          <a:p>
            <a:endParaRPr lang="en-US" dirty="0"/>
          </a:p>
          <a:p>
            <a:r>
              <a:rPr lang="en-US" dirty="0"/>
              <a:t>Assume N nodes, all have frames to send</a:t>
            </a:r>
          </a:p>
          <a:p>
            <a:endParaRPr lang="en-US" dirty="0"/>
          </a:p>
          <a:p>
            <a:r>
              <a:rPr lang="en-US" dirty="0"/>
              <a:t>Steady state: all have detected collision the last time the frame was attempted to be transmitted</a:t>
            </a:r>
          </a:p>
          <a:p>
            <a:endParaRPr lang="en-US" dirty="0"/>
          </a:p>
          <a:p>
            <a:r>
              <a:rPr lang="en-US" dirty="0"/>
              <a:t>Success: one node must choose to transmit (probability p), all other nodes choose not to transmit (probability 1-p)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99FE-1CFF-D449-8B17-09FFA9F5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ALOHA: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FF096-B541-A141-9D6F-0E0433EF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Prob that given node has success in a slot  = </a:t>
            </a:r>
            <a:r>
              <a:rPr lang="en-US" i="1" dirty="0"/>
              <a:t>p(1-p)</a:t>
            </a:r>
            <a:r>
              <a:rPr lang="en-US" b="1" i="1" baseline="30000" dirty="0"/>
              <a:t>N-1</a:t>
            </a:r>
          </a:p>
          <a:p>
            <a:pPr>
              <a:defRPr/>
            </a:pPr>
            <a:r>
              <a:rPr lang="en-US" dirty="0"/>
              <a:t>Prob that </a:t>
            </a:r>
            <a:r>
              <a:rPr lang="en-US" i="1" dirty="0"/>
              <a:t>any</a:t>
            </a:r>
            <a:r>
              <a:rPr lang="en-US" dirty="0"/>
              <a:t> node has a success = </a:t>
            </a:r>
            <a:r>
              <a:rPr lang="en-US" i="1" dirty="0"/>
              <a:t>Np(1-p)</a:t>
            </a:r>
            <a:r>
              <a:rPr lang="en-US" b="1" i="1" baseline="30000" dirty="0"/>
              <a:t>N-1</a:t>
            </a:r>
          </a:p>
          <a:p>
            <a:pPr>
              <a:defRPr/>
            </a:pPr>
            <a:r>
              <a:rPr lang="en-US" dirty="0"/>
              <a:t>max efficiency: find </a:t>
            </a:r>
            <a:r>
              <a:rPr lang="en-US" i="1" dirty="0"/>
              <a:t>p* </a:t>
            </a:r>
            <a:r>
              <a:rPr lang="en-US" dirty="0"/>
              <a:t>that maximizes </a:t>
            </a:r>
            <a:br>
              <a:rPr lang="en-US" dirty="0"/>
            </a:br>
            <a:r>
              <a:rPr lang="en-US" i="1" dirty="0"/>
              <a:t>Np(1-p)</a:t>
            </a:r>
            <a:r>
              <a:rPr lang="en-US" b="1" i="1" baseline="30000" dirty="0"/>
              <a:t>N-1</a:t>
            </a:r>
          </a:p>
          <a:p>
            <a:pPr>
              <a:defRPr/>
            </a:pPr>
            <a:r>
              <a:rPr lang="en-US" dirty="0"/>
              <a:t>for many nodes, take limit of </a:t>
            </a:r>
            <a:r>
              <a:rPr lang="en-US" i="1" dirty="0"/>
              <a:t>Np*(1-p*)</a:t>
            </a:r>
            <a:r>
              <a:rPr lang="en-US" b="1" i="1" baseline="30000" dirty="0"/>
              <a:t>N-1 </a:t>
            </a:r>
            <a:r>
              <a:rPr lang="en-US" dirty="0"/>
              <a:t>as </a:t>
            </a:r>
            <a:r>
              <a:rPr lang="en-US" i="1" dirty="0"/>
              <a:t>N</a:t>
            </a:r>
            <a:r>
              <a:rPr lang="en-US" dirty="0"/>
              <a:t>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    </a:t>
            </a:r>
            <a:r>
              <a:rPr lang="en-US" i="1" dirty="0">
                <a:solidFill>
                  <a:srgbClr val="CC0000"/>
                </a:solidFill>
              </a:rPr>
              <a:t>Max efficiency = 1/e = .37</a:t>
            </a:r>
          </a:p>
          <a:p>
            <a:pPr>
              <a:lnSpc>
                <a:spcPct val="85000"/>
              </a:lnSpc>
              <a:defRPr/>
            </a:pPr>
            <a:r>
              <a:rPr lang="en-US" sz="3200" dirty="0">
                <a:solidFill>
                  <a:srgbClr val="CC0000"/>
                </a:solidFill>
              </a:rPr>
              <a:t>at best:</a:t>
            </a:r>
            <a:r>
              <a:rPr lang="en-US" dirty="0"/>
              <a:t> channel used for useful transmissions </a:t>
            </a:r>
            <a:r>
              <a:rPr lang="en-US" dirty="0">
                <a:solidFill>
                  <a:srgbClr val="C00000"/>
                </a:solidFill>
              </a:rPr>
              <a:t>37% of the time!</a:t>
            </a:r>
            <a:endParaRPr lang="en-US" i="1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846C-8565-B342-A0E9-E58687FE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ALOHA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35082-2285-1745-A5EC-92EEC5395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54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5514-093E-4343-8EB6-5B4285C4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(unslotted)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F9A0-7587-714C-B92D-D83A13EF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Even simpler algorithm than ALOHA: No synchronization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When a frame first arrives, </a:t>
            </a:r>
            <a:r>
              <a:rPr lang="en-US" sz="3200" dirty="0">
                <a:solidFill>
                  <a:srgbClr val="C00000"/>
                </a:solidFill>
              </a:rPr>
              <a:t>transmit immediately </a:t>
            </a:r>
          </a:p>
          <a:p>
            <a:pPr lvl="1">
              <a:defRPr/>
            </a:pPr>
            <a:r>
              <a:rPr lang="en-US" sz="2800" dirty="0"/>
              <a:t>No need to wait for the start of a transmission slot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However, the collision probability increases:</a:t>
            </a:r>
          </a:p>
          <a:p>
            <a:pPr lvl="1">
              <a:defRPr/>
            </a:pPr>
            <a:r>
              <a:rPr lang="en-US" sz="2800" dirty="0"/>
              <a:t>Frame sent at t collides with other frames sent in [</a:t>
            </a:r>
            <a:r>
              <a:rPr lang="en-US" sz="2800" dirty="0" err="1"/>
              <a:t>t-T,t+T</a:t>
            </a:r>
            <a:r>
              <a:rPr lang="en-US" sz="2800" dirty="0"/>
              <a:t>]</a:t>
            </a:r>
          </a:p>
          <a:p>
            <a:pPr lvl="1">
              <a:defRPr/>
            </a:pPr>
            <a:r>
              <a:rPr lang="en-US" sz="2800" dirty="0"/>
              <a:t>Here T is the frame transmission time</a:t>
            </a:r>
          </a:p>
        </p:txBody>
      </p:sp>
      <p:pic>
        <p:nvPicPr>
          <p:cNvPr id="4" name="Picture 3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AA3BA784-BACB-484C-8C95-456A7EDB6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099" y="3144177"/>
            <a:ext cx="1998520" cy="13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9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D521-E2F5-3646-B6F0-3BC4712B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pure ALOHA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AE6DE3-C66A-C843-8075-329E917A83E4}"/>
              </a:ext>
            </a:extLst>
          </p:cNvPr>
          <p:cNvCxnSpPr>
            <a:cxnSpLocks/>
          </p:cNvCxnSpPr>
          <p:nvPr/>
        </p:nvCxnSpPr>
        <p:spPr>
          <a:xfrm flipH="1">
            <a:off x="979644" y="1609867"/>
            <a:ext cx="56752" cy="452322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371BFB-D727-D24C-8E3C-F2B9401BB135}"/>
              </a:ext>
            </a:extLst>
          </p:cNvPr>
          <p:cNvCxnSpPr>
            <a:cxnSpLocks/>
          </p:cNvCxnSpPr>
          <p:nvPr/>
        </p:nvCxnSpPr>
        <p:spPr>
          <a:xfrm flipH="1">
            <a:off x="3358485" y="1616578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C6286D-4A81-DD44-817C-872DD6DF46EB}"/>
              </a:ext>
            </a:extLst>
          </p:cNvPr>
          <p:cNvCxnSpPr>
            <a:cxnSpLocks/>
          </p:cNvCxnSpPr>
          <p:nvPr/>
        </p:nvCxnSpPr>
        <p:spPr>
          <a:xfrm flipH="1">
            <a:off x="5795214" y="1616578"/>
            <a:ext cx="42862" cy="45307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F65A99-8FDD-8344-966E-FD1B4FDA57E5}"/>
              </a:ext>
            </a:extLst>
          </p:cNvPr>
          <p:cNvSpPr/>
          <p:nvPr/>
        </p:nvSpPr>
        <p:spPr>
          <a:xfrm>
            <a:off x="3401346" y="3059193"/>
            <a:ext cx="2393868" cy="52647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Node j transmits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8535174-1CFD-D249-B08A-4E549F82C8ED}"/>
              </a:ext>
            </a:extLst>
          </p:cNvPr>
          <p:cNvSpPr/>
          <p:nvPr/>
        </p:nvSpPr>
        <p:spPr>
          <a:xfrm>
            <a:off x="3131498" y="5294592"/>
            <a:ext cx="453973" cy="526472"/>
          </a:xfrm>
          <a:prstGeom prst="round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875B33-85CD-BA44-8A90-FB40B6ECDA94}"/>
              </a:ext>
            </a:extLst>
          </p:cNvPr>
          <p:cNvSpPr/>
          <p:nvPr/>
        </p:nvSpPr>
        <p:spPr>
          <a:xfrm>
            <a:off x="620381" y="5259528"/>
            <a:ext cx="793077" cy="526472"/>
          </a:xfrm>
          <a:prstGeom prst="round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t - 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9591245-CDAF-4D43-A895-B196A6CB1542}"/>
              </a:ext>
            </a:extLst>
          </p:cNvPr>
          <p:cNvSpPr/>
          <p:nvPr/>
        </p:nvSpPr>
        <p:spPr>
          <a:xfrm>
            <a:off x="5398675" y="5266239"/>
            <a:ext cx="793077" cy="526472"/>
          </a:xfrm>
          <a:prstGeom prst="round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t + 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2DA336-E8F4-BD41-8831-62088E6F6172}"/>
              </a:ext>
            </a:extLst>
          </p:cNvPr>
          <p:cNvCxnSpPr>
            <a:cxnSpLocks/>
          </p:cNvCxnSpPr>
          <p:nvPr/>
        </p:nvCxnSpPr>
        <p:spPr>
          <a:xfrm>
            <a:off x="3401346" y="5931258"/>
            <a:ext cx="239386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D217F8-5BD4-FD4E-9942-853D0B6A2450}"/>
              </a:ext>
            </a:extLst>
          </p:cNvPr>
          <p:cNvCxnSpPr>
            <a:cxnSpLocks/>
          </p:cNvCxnSpPr>
          <p:nvPr/>
        </p:nvCxnSpPr>
        <p:spPr>
          <a:xfrm>
            <a:off x="964617" y="5931258"/>
            <a:ext cx="239386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14D2E2-61E9-4244-A26B-DA0C38B81FDD}"/>
              </a:ext>
            </a:extLst>
          </p:cNvPr>
          <p:cNvSpPr/>
          <p:nvPr/>
        </p:nvSpPr>
        <p:spPr>
          <a:xfrm>
            <a:off x="4526502" y="4417757"/>
            <a:ext cx="2393868" cy="526472"/>
          </a:xfrm>
          <a:prstGeom prst="roundRect">
            <a:avLst/>
          </a:prstGeom>
          <a:solidFill>
            <a:schemeClr val="accent1"/>
          </a:solidFill>
          <a:ln w="50800">
            <a:solidFill>
              <a:schemeClr val="accent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07CEC0F-FE7F-844D-8A6B-9C6D40F89660}"/>
              </a:ext>
            </a:extLst>
          </p:cNvPr>
          <p:cNvSpPr/>
          <p:nvPr/>
        </p:nvSpPr>
        <p:spPr>
          <a:xfrm>
            <a:off x="1570056" y="2307232"/>
            <a:ext cx="2393868" cy="526472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DB12BE-BD8E-D34D-A7BB-2186775A885C}"/>
              </a:ext>
            </a:extLst>
          </p:cNvPr>
          <p:cNvSpPr/>
          <p:nvPr/>
        </p:nvSpPr>
        <p:spPr>
          <a:xfrm>
            <a:off x="1398454" y="1543807"/>
            <a:ext cx="2835689" cy="653231"/>
          </a:xfrm>
          <a:prstGeom prst="round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Will collide with the beginning of j’s frame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989833A-0AFD-5241-B970-CC23DA1B072C}"/>
              </a:ext>
            </a:extLst>
          </p:cNvPr>
          <p:cNvSpPr/>
          <p:nvPr/>
        </p:nvSpPr>
        <p:spPr>
          <a:xfrm>
            <a:off x="4284989" y="3675095"/>
            <a:ext cx="2835689" cy="653231"/>
          </a:xfrm>
          <a:prstGeom prst="round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Will collide with the end of j’s frame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E82326-8A24-F947-A5DA-C36C4C95FB63}"/>
              </a:ext>
            </a:extLst>
          </p:cNvPr>
          <p:cNvSpPr txBox="1"/>
          <p:nvPr/>
        </p:nvSpPr>
        <p:spPr>
          <a:xfrm>
            <a:off x="1955227" y="6061617"/>
            <a:ext cx="42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32E1D8-4A5C-5D4C-AF18-B3258F1BCE88}"/>
              </a:ext>
            </a:extLst>
          </p:cNvPr>
          <p:cNvSpPr txBox="1"/>
          <p:nvPr/>
        </p:nvSpPr>
        <p:spPr>
          <a:xfrm>
            <a:off x="4381092" y="6061617"/>
            <a:ext cx="42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0B0075-8CD1-1848-81B2-4260C59225A5}"/>
              </a:ext>
            </a:extLst>
          </p:cNvPr>
          <p:cNvSpPr txBox="1"/>
          <p:nvPr/>
        </p:nvSpPr>
        <p:spPr>
          <a:xfrm>
            <a:off x="8575962" y="3185555"/>
            <a:ext cx="238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Probability 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DAD1D5-85DA-304B-8C4D-1AE8168C1B72}"/>
              </a:ext>
            </a:extLst>
          </p:cNvPr>
          <p:cNvSpPr txBox="1"/>
          <p:nvPr/>
        </p:nvSpPr>
        <p:spPr>
          <a:xfrm>
            <a:off x="8575962" y="2247020"/>
            <a:ext cx="2636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Avoided with probability (1-p)</a:t>
            </a:r>
            <a:r>
              <a:rPr lang="en-US" sz="2000" baseline="30000" dirty="0">
                <a:latin typeface="Helvetica" pitchFamily="2" charset="0"/>
              </a:rPr>
              <a:t>N-1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24EC6-D49C-DD41-B24B-6FDE58388C6C}"/>
              </a:ext>
            </a:extLst>
          </p:cNvPr>
          <p:cNvSpPr txBox="1"/>
          <p:nvPr/>
        </p:nvSpPr>
        <p:spPr>
          <a:xfrm>
            <a:off x="8575961" y="4292479"/>
            <a:ext cx="2636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Avoided with probability (1-p)</a:t>
            </a:r>
            <a:r>
              <a:rPr lang="en-US" sz="2000" baseline="30000" dirty="0">
                <a:latin typeface="Helvetica" pitchFamily="2" charset="0"/>
              </a:rPr>
              <a:t>N-1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0F9E42-8CC0-1B47-8A72-B73FFF385BBA}"/>
              </a:ext>
            </a:extLst>
          </p:cNvPr>
          <p:cNvCxnSpPr/>
          <p:nvPr/>
        </p:nvCxnSpPr>
        <p:spPr>
          <a:xfrm>
            <a:off x="4284989" y="2570468"/>
            <a:ext cx="405544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D98F44-802B-4748-B9B6-9F1536D90C66}"/>
              </a:ext>
            </a:extLst>
          </p:cNvPr>
          <p:cNvCxnSpPr>
            <a:cxnSpLocks/>
          </p:cNvCxnSpPr>
          <p:nvPr/>
        </p:nvCxnSpPr>
        <p:spPr>
          <a:xfrm>
            <a:off x="6096000" y="3322429"/>
            <a:ext cx="224443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F67931-25B6-604A-ABF7-5160195AB23A}"/>
              </a:ext>
            </a:extLst>
          </p:cNvPr>
          <p:cNvCxnSpPr>
            <a:cxnSpLocks/>
          </p:cNvCxnSpPr>
          <p:nvPr/>
        </p:nvCxnSpPr>
        <p:spPr>
          <a:xfrm>
            <a:off x="7120678" y="4680993"/>
            <a:ext cx="121975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7475AA-DA71-254E-BDBF-6666CA7153AB}"/>
              </a:ext>
            </a:extLst>
          </p:cNvPr>
          <p:cNvSpPr txBox="1"/>
          <p:nvPr/>
        </p:nvSpPr>
        <p:spPr>
          <a:xfrm>
            <a:off x="6758924" y="5288340"/>
            <a:ext cx="4975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>
                <a:latin typeface="Helvetica" pitchFamily="2" charset="0"/>
              </a:rPr>
              <a:t>Pr</a:t>
            </a:r>
            <a:r>
              <a:rPr lang="en-US" sz="2400" dirty="0">
                <a:latin typeface="Helvetica" pitchFamily="2" charset="0"/>
              </a:rPr>
              <a:t>(success) = Np(1-p)</a:t>
            </a:r>
            <a:r>
              <a:rPr lang="en-US" sz="2400" baseline="30000" dirty="0">
                <a:latin typeface="Helvetica" pitchFamily="2" charset="0"/>
              </a:rPr>
              <a:t>2(N-1)</a:t>
            </a:r>
          </a:p>
          <a:p>
            <a:r>
              <a:rPr lang="en-US" sz="2400" dirty="0">
                <a:latin typeface="Helvetica" pitchFamily="2" charset="0"/>
              </a:rPr>
              <a:t>Take limit with optimal p as N </a:t>
            </a:r>
            <a:r>
              <a:rPr lang="en-US" sz="2400" dirty="0">
                <a:latin typeface="Helvetica" pitchFamily="2" charset="0"/>
                <a:sym typeface="Wingdings" pitchFamily="2" charset="2"/>
              </a:rPr>
              <a:t> ♾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  <a:sym typeface="Wingdings" pitchFamily="2" charset="2"/>
              </a:rPr>
              <a:t>Successful 18% of the time!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  <a:sym typeface="Wingdings" pitchFamily="2" charset="2"/>
              </a:rPr>
              <a:t>Worse than slotted ALOHA.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8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7885-CAC5-204C-9F65-F930BF26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Are there better strategies to transmit rather than independently and randomly?</a:t>
            </a:r>
          </a:p>
        </p:txBody>
      </p:sp>
    </p:spTree>
    <p:extLst>
      <p:ext uri="{BB962C8B-B14F-4D97-AF65-F5344CB8AC3E}">
        <p14:creationId xmlns:p14="http://schemas.microsoft.com/office/powerpoint/2010/main" val="2240466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A243-1897-E744-BE80-38CA6D33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Carrier Sensing Multiple Access (CSMA)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3A783-063F-C04C-93F0-95687FC22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CC97-304F-F948-8E08-8B34E8DA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Carrier Sense Multiple Access (CSMA)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338E-5FC6-CD4E-A6C2-1B56CC8F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/>
              <a:t>Key idea: </a:t>
            </a:r>
            <a:r>
              <a:rPr lang="en-US" sz="3200" dirty="0">
                <a:solidFill>
                  <a:srgbClr val="C00000"/>
                </a:solidFill>
              </a:rPr>
              <a:t>listen to the channel before transmission</a:t>
            </a:r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the channel sensed idle, then transmit entire frame</a:t>
            </a:r>
          </a:p>
          <a:p>
            <a:pPr>
              <a:defRPr/>
            </a:pPr>
            <a:r>
              <a:rPr lang="en-US" dirty="0"/>
              <a:t>If the channel sensed busy, then defer transmission</a:t>
            </a:r>
          </a:p>
          <a:p>
            <a:pPr>
              <a:defRPr/>
            </a:pPr>
            <a:r>
              <a:rPr lang="en-US" dirty="0"/>
              <a:t>Human analogy: don</a:t>
            </a:r>
            <a:r>
              <a:rPr lang="ja-JP" altLang="en-US"/>
              <a:t>’</a:t>
            </a:r>
            <a:r>
              <a:rPr lang="en-US" dirty="0"/>
              <a:t>t interrupt others!</a:t>
            </a:r>
          </a:p>
        </p:txBody>
      </p:sp>
    </p:spTree>
    <p:extLst>
      <p:ext uri="{BB962C8B-B14F-4D97-AF65-F5344CB8AC3E}">
        <p14:creationId xmlns:p14="http://schemas.microsoft.com/office/powerpoint/2010/main" val="173103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023731" y="1600200"/>
            <a:ext cx="4649994" cy="50498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Collisions can still occur. </a:t>
            </a:r>
            <a:r>
              <a:rPr lang="en-US" dirty="0"/>
              <a:t>Due to propagation delay, two nodes may not hear each other</a:t>
            </a:r>
            <a:r>
              <a:rPr lang="ja-JP" altLang="en-US" dirty="0"/>
              <a:t>’</a:t>
            </a:r>
            <a:r>
              <a:rPr lang="en-US" dirty="0"/>
              <a:t>s transmissions right away</a:t>
            </a:r>
          </a:p>
          <a:p>
            <a:pPr>
              <a:defRPr/>
            </a:pPr>
            <a:r>
              <a:rPr lang="en-US" dirty="0"/>
              <a:t>If there is a collision, the entire packet transmission time is wasted</a:t>
            </a: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4" y="1322389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7045326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spatial layout of nodes </a:t>
            </a:r>
            <a:endParaRPr lang="en-US" sz="2000" dirty="0">
              <a:latin typeface="Arial" charset="0"/>
            </a:endParaRPr>
          </a:p>
        </p:txBody>
      </p:sp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6351589" y="2552701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6359526" y="2809876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6321426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6294438" y="4670426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6288089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6472239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2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023731" y="1600200"/>
            <a:ext cx="4649994" cy="5257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Collisions can still occur. </a:t>
            </a:r>
            <a:r>
              <a:rPr lang="en-US" dirty="0"/>
              <a:t>Due to propagation delay, two nodes may not hear each other</a:t>
            </a:r>
            <a:r>
              <a:rPr lang="ja-JP" altLang="en-US"/>
              <a:t>’</a:t>
            </a:r>
            <a:r>
              <a:rPr lang="en-US" dirty="0"/>
              <a:t>s transmissions right away</a:t>
            </a:r>
          </a:p>
          <a:p>
            <a:pPr>
              <a:defRPr/>
            </a:pPr>
            <a:r>
              <a:rPr lang="en-US" dirty="0"/>
              <a:t>If there is a collision, the entire packet transmission time is wasted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Propagation delay </a:t>
            </a:r>
            <a:r>
              <a:rPr lang="en-US" dirty="0"/>
              <a:t>between the nodes plays a key role in determining the collision probability</a:t>
            </a: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4" y="1322389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7045326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spatial layout of nodes </a:t>
            </a:r>
            <a:endParaRPr lang="en-US" sz="2000" dirty="0">
              <a:latin typeface="Arial" charset="0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6288089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6472239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86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76" y="1690688"/>
            <a:ext cx="9966960" cy="483167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When there is a single shared broadcast channel, two or more </a:t>
            </a:r>
            <a:r>
              <a:rPr lang="en-US" dirty="0">
                <a:solidFill>
                  <a:srgbClr val="C00000"/>
                </a:solidFill>
              </a:rPr>
              <a:t>simultaneous transmissions </a:t>
            </a:r>
            <a:r>
              <a:rPr lang="en-US" dirty="0"/>
              <a:t>by nodes causes </a:t>
            </a:r>
            <a:r>
              <a:rPr lang="en-US" dirty="0">
                <a:solidFill>
                  <a:srgbClr val="C00000"/>
                </a:solidFill>
              </a:rPr>
              <a:t>interference</a:t>
            </a:r>
          </a:p>
          <a:p>
            <a:pPr>
              <a:defRPr/>
            </a:pPr>
            <a:r>
              <a:rPr lang="en-US" dirty="0"/>
              <a:t>We say there is a </a:t>
            </a:r>
            <a:r>
              <a:rPr lang="en-US" dirty="0">
                <a:solidFill>
                  <a:srgbClr val="CC0000"/>
                </a:solidFill>
              </a:rPr>
              <a:t>collision</a:t>
            </a:r>
            <a:r>
              <a:rPr lang="en-US" dirty="0"/>
              <a:t> if a node receives two or more signals at the same time</a:t>
            </a:r>
            <a:endParaRPr lang="en-US" u="sng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multiple access protocol</a:t>
            </a:r>
            <a:r>
              <a:rPr lang="en-US" dirty="0"/>
              <a:t> is a distributed algorithm that determines how nodes share channel</a:t>
            </a:r>
          </a:p>
          <a:p>
            <a:pPr lvl="1">
              <a:defRPr/>
            </a:pPr>
            <a:r>
              <a:rPr lang="en-US" dirty="0"/>
              <a:t>i.e., who can transmit?</a:t>
            </a:r>
          </a:p>
          <a:p>
            <a:pPr>
              <a:defRPr/>
            </a:pPr>
            <a:r>
              <a:rPr lang="en-US" dirty="0"/>
              <a:t>Communication about channel sharing must use channel</a:t>
            </a:r>
          </a:p>
          <a:p>
            <a:pPr lvl="1">
              <a:defRPr/>
            </a:pPr>
            <a:r>
              <a:rPr lang="en-US" dirty="0"/>
              <a:t>no separate (out-of-band) channel for coordination</a:t>
            </a:r>
          </a:p>
        </p:txBody>
      </p:sp>
    </p:spTree>
    <p:extLst>
      <p:ext uri="{BB962C8B-B14F-4D97-AF65-F5344CB8AC3E}">
        <p14:creationId xmlns:p14="http://schemas.microsoft.com/office/powerpoint/2010/main" val="407897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E66C-03ED-154D-B5A1-C51E8BBF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Carrier Sensing with Collision Detection (CSMA/CD)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96F6-4A3E-2547-AC9C-C64995260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64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53E2-C066-3348-BEE3-A06DA88F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Carrier sensing + </a:t>
            </a:r>
            <a:r>
              <a:rPr lang="en-US" dirty="0">
                <a:solidFill>
                  <a:srgbClr val="C00000"/>
                </a:solidFill>
              </a:rPr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8FD7-82D2-0B48-9839-74C37967F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139"/>
          </a:xfrm>
        </p:spPr>
        <p:txBody>
          <a:bodyPr>
            <a:normAutofit/>
          </a:bodyPr>
          <a:lstStyle/>
          <a:p>
            <a:r>
              <a:rPr lang="en-US" dirty="0"/>
              <a:t>On certain types of link technologies (e.g., wired Ethernet), continuous carrier sensing can enable </a:t>
            </a:r>
            <a:r>
              <a:rPr lang="en-US" dirty="0">
                <a:solidFill>
                  <a:srgbClr val="C00000"/>
                </a:solidFill>
              </a:rPr>
              <a:t>detecting collisions </a:t>
            </a:r>
            <a:r>
              <a:rPr lang="en-US" dirty="0"/>
              <a:t>very quickly</a:t>
            </a:r>
          </a:p>
          <a:p>
            <a:pPr lvl="1"/>
            <a:r>
              <a:rPr lang="en-US" dirty="0"/>
              <a:t>Not always possible, e.g., wireless LANs (next lecture)</a:t>
            </a:r>
          </a:p>
          <a:p>
            <a:r>
              <a:rPr lang="en-US" dirty="0"/>
              <a:t>Suppose it is possible to detect collisions </a:t>
            </a:r>
            <a:r>
              <a:rPr lang="en-US" dirty="0">
                <a:solidFill>
                  <a:srgbClr val="C00000"/>
                </a:solidFill>
              </a:rPr>
              <a:t>as soon as signal from one node reaches another (transmitting) node</a:t>
            </a:r>
          </a:p>
          <a:p>
            <a:pPr lvl="1"/>
            <a:r>
              <a:rPr lang="en-US" dirty="0"/>
              <a:t>Measure received signal, compare with transmitted signal</a:t>
            </a:r>
          </a:p>
          <a:p>
            <a:r>
              <a:rPr lang="en-US" dirty="0"/>
              <a:t>CSMA/CD: </a:t>
            </a:r>
            <a:r>
              <a:rPr lang="en-US" dirty="0">
                <a:solidFill>
                  <a:srgbClr val="C00000"/>
                </a:solidFill>
              </a:rPr>
              <a:t>Stop transmitting when a collision is detected</a:t>
            </a:r>
          </a:p>
          <a:p>
            <a:pPr lvl="1"/>
            <a:r>
              <a:rPr lang="en-US" dirty="0"/>
              <a:t>Reduce wastage of channel capacity</a:t>
            </a:r>
          </a:p>
          <a:p>
            <a:pPr lvl="1"/>
            <a:r>
              <a:rPr lang="en-US" dirty="0"/>
              <a:t>Improve the chances of retransmitting earlier</a:t>
            </a:r>
          </a:p>
          <a:p>
            <a:r>
              <a:rPr lang="en-US" dirty="0"/>
              <a:t>Analogy: “polite speaker”: stop speaking when interrupted</a:t>
            </a:r>
          </a:p>
        </p:txBody>
      </p:sp>
    </p:spTree>
    <p:extLst>
      <p:ext uri="{BB962C8B-B14F-4D97-AF65-F5344CB8AC3E}">
        <p14:creationId xmlns:p14="http://schemas.microsoft.com/office/powerpoint/2010/main" val="110849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A9F-068A-6D4C-97F1-D1F0B27C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pic>
        <p:nvPicPr>
          <p:cNvPr id="3" name="Picture 3" descr="5">
            <a:extLst>
              <a:ext uri="{FF2B5EF4-FFF2-40B4-BE49-F238E27FC236}">
                <a16:creationId xmlns:a16="http://schemas.microsoft.com/office/drawing/2014/main" id="{8AA47176-472A-C947-BC85-8986B744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1776414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9">
            <a:extLst>
              <a:ext uri="{FF2B5EF4-FFF2-40B4-BE49-F238E27FC236}">
                <a16:creationId xmlns:a16="http://schemas.microsoft.com/office/drawing/2014/main" id="{44C4A937-EE5D-FF48-AB77-CB50CE12B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2" y="1690688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42ABF9-16A0-4B40-923E-4C716ED8D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963" y="1839913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spatial layout of nodes </a:t>
            </a:r>
            <a:endParaRPr lang="en-US" sz="2000" dirty="0">
              <a:latin typeface="Arial" charset="0"/>
            </a:endParaRPr>
          </a:p>
        </p:txBody>
      </p:sp>
      <p:grpSp>
        <p:nvGrpSpPr>
          <p:cNvPr id="6" name="Group 30">
            <a:extLst>
              <a:ext uri="{FF2B5EF4-FFF2-40B4-BE49-F238E27FC236}">
                <a16:creationId xmlns:a16="http://schemas.microsoft.com/office/drawing/2014/main" id="{08F56164-E545-B74C-AD70-0076552B0CF1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230438"/>
            <a:ext cx="3263900" cy="195262"/>
            <a:chOff x="4220" y="1231"/>
            <a:chExt cx="1989" cy="90"/>
          </a:xfrm>
        </p:grpSpPr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24410C50-4F7E-834E-8D83-305558B74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Line 24">
              <a:extLst>
                <a:ext uri="{FF2B5EF4-FFF2-40B4-BE49-F238E27FC236}">
                  <a16:creationId xmlns:a16="http://schemas.microsoft.com/office/drawing/2014/main" id="{B0B89170-BCED-9C4A-BF0C-2354BE367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Line 25">
              <a:extLst>
                <a:ext uri="{FF2B5EF4-FFF2-40B4-BE49-F238E27FC236}">
                  <a16:creationId xmlns:a16="http://schemas.microsoft.com/office/drawing/2014/main" id="{CFF80F06-3FB2-DB41-9074-F7C1BA945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23C08D8A-B69A-EC43-8365-9565B3800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Line 27">
              <a:extLst>
                <a:ext uri="{FF2B5EF4-FFF2-40B4-BE49-F238E27FC236}">
                  <a16:creationId xmlns:a16="http://schemas.microsoft.com/office/drawing/2014/main" id="{A7CFD4C3-C177-5A48-AB80-A1CB551BB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30F0DC-B14A-0C40-8B5B-D7CB9BA74DA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64412" y="2363788"/>
            <a:ext cx="501650" cy="512762"/>
            <a:chOff x="2839" y="3501"/>
            <a:chExt cx="755" cy="803"/>
          </a:xfrm>
        </p:grpSpPr>
        <p:pic>
          <p:nvPicPr>
            <p:cNvPr id="13" name="Picture 12" descr="desktop_computer_stylized_medium">
              <a:extLst>
                <a:ext uri="{FF2B5EF4-FFF2-40B4-BE49-F238E27FC236}">
                  <a16:creationId xmlns:a16="http://schemas.microsoft.com/office/drawing/2014/main" id="{D5B236C2-135D-BA48-87F2-633EA56EA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8DF9C5-BFAC-B749-9ECC-EA386AC41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4BD95-4B36-F84A-B23C-1DBF03E84A9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56612" y="2346326"/>
            <a:ext cx="501650" cy="512763"/>
            <a:chOff x="2839" y="3501"/>
            <a:chExt cx="755" cy="803"/>
          </a:xfrm>
        </p:grpSpPr>
        <p:pic>
          <p:nvPicPr>
            <p:cNvPr id="16" name="Picture 15" descr="desktop_computer_stylized_medium">
              <a:extLst>
                <a:ext uri="{FF2B5EF4-FFF2-40B4-BE49-F238E27FC236}">
                  <a16:creationId xmlns:a16="http://schemas.microsoft.com/office/drawing/2014/main" id="{1E8F596D-C4D4-B54F-BE6B-A7B83EAE4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20896A7-9961-1642-B72E-D0C705777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C66068-40E9-4143-9290-D283B6B7F6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55150" y="2336801"/>
            <a:ext cx="501650" cy="512763"/>
            <a:chOff x="2839" y="3501"/>
            <a:chExt cx="755" cy="803"/>
          </a:xfrm>
        </p:grpSpPr>
        <p:pic>
          <p:nvPicPr>
            <p:cNvPr id="19" name="Picture 18" descr="desktop_computer_stylized_medium">
              <a:extLst>
                <a:ext uri="{FF2B5EF4-FFF2-40B4-BE49-F238E27FC236}">
                  <a16:creationId xmlns:a16="http://schemas.microsoft.com/office/drawing/2014/main" id="{79942053-8255-1E4F-A949-05C60C55C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5456903-1FD9-B24E-888C-4D48AE175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9DE3E8-A982-AA40-BF7D-C6EDAD1C37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74337" y="2351088"/>
            <a:ext cx="501650" cy="512762"/>
            <a:chOff x="2839" y="3501"/>
            <a:chExt cx="755" cy="803"/>
          </a:xfrm>
        </p:grpSpPr>
        <p:pic>
          <p:nvPicPr>
            <p:cNvPr id="22" name="Picture 21" descr="desktop_computer_stylized_medium">
              <a:extLst>
                <a:ext uri="{FF2B5EF4-FFF2-40B4-BE49-F238E27FC236}">
                  <a16:creationId xmlns:a16="http://schemas.microsoft.com/office/drawing/2014/main" id="{44713992-4EAF-6D43-95B7-3CC99B7E1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8905E92-B087-FC45-8896-65C3D19C7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4" name="Rectangle 87">
            <a:extLst>
              <a:ext uri="{FF2B5EF4-FFF2-40B4-BE49-F238E27FC236}">
                <a16:creationId xmlns:a16="http://schemas.microsoft.com/office/drawing/2014/main" id="{44940421-CA04-814A-80DF-DEB687AEC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87" y="3055232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ectangle 88">
            <a:extLst>
              <a:ext uri="{FF2B5EF4-FFF2-40B4-BE49-F238E27FC236}">
                <a16:creationId xmlns:a16="http://schemas.microsoft.com/office/drawing/2014/main" id="{9671AEDA-E5D7-8B47-B9D1-E1F562BBF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086" y="3312534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88">
            <a:extLst>
              <a:ext uri="{FF2B5EF4-FFF2-40B4-BE49-F238E27FC236}">
                <a16:creationId xmlns:a16="http://schemas.microsoft.com/office/drawing/2014/main" id="{BBB1C3AC-095E-F74F-BBCF-B8AF784E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642" y="3566455"/>
            <a:ext cx="3777307" cy="4978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88">
            <a:extLst>
              <a:ext uri="{FF2B5EF4-FFF2-40B4-BE49-F238E27FC236}">
                <a16:creationId xmlns:a16="http://schemas.microsoft.com/office/drawing/2014/main" id="{C9E868CE-E685-7D43-985A-8292A5CF6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642" y="4064289"/>
            <a:ext cx="3777307" cy="3255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8" name="Rectangle 88">
            <a:extLst>
              <a:ext uri="{FF2B5EF4-FFF2-40B4-BE49-F238E27FC236}">
                <a16:creationId xmlns:a16="http://schemas.microsoft.com/office/drawing/2014/main" id="{3455327A-E1EF-7A4E-A619-4DF490894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642" y="4389841"/>
            <a:ext cx="3777307" cy="12661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B99E033D-7055-6141-90A9-F072417CC534}"/>
              </a:ext>
            </a:extLst>
          </p:cNvPr>
          <p:cNvSpPr txBox="1">
            <a:spLocks noChangeArrowheads="1"/>
          </p:cNvSpPr>
          <p:nvPr/>
        </p:nvSpPr>
        <p:spPr>
          <a:xfrm>
            <a:off x="1023731" y="1600200"/>
            <a:ext cx="5315158" cy="49911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Collisions can still occur. </a:t>
            </a:r>
            <a:r>
              <a:rPr lang="en-US" dirty="0"/>
              <a:t>Due to propagation delay, two nodes may not hear each other</a:t>
            </a:r>
            <a:r>
              <a:rPr lang="ja-JP" altLang="en-US"/>
              <a:t>’</a:t>
            </a:r>
            <a:r>
              <a:rPr lang="en-US" dirty="0"/>
              <a:t>s transmissions right away</a:t>
            </a:r>
          </a:p>
          <a:p>
            <a:pPr>
              <a:defRPr/>
            </a:pPr>
            <a:r>
              <a:rPr lang="en-US" dirty="0"/>
              <a:t>However, upon detecting a collision, node stops transmitting</a:t>
            </a:r>
          </a:p>
        </p:txBody>
      </p:sp>
    </p:spTree>
    <p:extLst>
      <p:ext uri="{BB962C8B-B14F-4D97-AF65-F5344CB8AC3E}">
        <p14:creationId xmlns:p14="http://schemas.microsoft.com/office/powerpoint/2010/main" val="388271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A9F-068A-6D4C-97F1-D1F0B27C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pic>
        <p:nvPicPr>
          <p:cNvPr id="3" name="Picture 3" descr="5">
            <a:extLst>
              <a:ext uri="{FF2B5EF4-FFF2-40B4-BE49-F238E27FC236}">
                <a16:creationId xmlns:a16="http://schemas.microsoft.com/office/drawing/2014/main" id="{8AA47176-472A-C947-BC85-8986B744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1776414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9">
            <a:extLst>
              <a:ext uri="{FF2B5EF4-FFF2-40B4-BE49-F238E27FC236}">
                <a16:creationId xmlns:a16="http://schemas.microsoft.com/office/drawing/2014/main" id="{44C4A937-EE5D-FF48-AB77-CB50CE12B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2" y="1690688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42ABF9-16A0-4B40-923E-4C716ED8D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963" y="1839913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spatial layout of nodes </a:t>
            </a:r>
            <a:endParaRPr lang="en-US" sz="2000" dirty="0">
              <a:latin typeface="Arial" charset="0"/>
            </a:endParaRPr>
          </a:p>
        </p:txBody>
      </p:sp>
      <p:grpSp>
        <p:nvGrpSpPr>
          <p:cNvPr id="6" name="Group 30">
            <a:extLst>
              <a:ext uri="{FF2B5EF4-FFF2-40B4-BE49-F238E27FC236}">
                <a16:creationId xmlns:a16="http://schemas.microsoft.com/office/drawing/2014/main" id="{08F56164-E545-B74C-AD70-0076552B0CF1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230438"/>
            <a:ext cx="3263900" cy="195262"/>
            <a:chOff x="4220" y="1231"/>
            <a:chExt cx="1989" cy="90"/>
          </a:xfrm>
        </p:grpSpPr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24410C50-4F7E-834E-8D83-305558B74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Line 24">
              <a:extLst>
                <a:ext uri="{FF2B5EF4-FFF2-40B4-BE49-F238E27FC236}">
                  <a16:creationId xmlns:a16="http://schemas.microsoft.com/office/drawing/2014/main" id="{B0B89170-BCED-9C4A-BF0C-2354BE367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Line 25">
              <a:extLst>
                <a:ext uri="{FF2B5EF4-FFF2-40B4-BE49-F238E27FC236}">
                  <a16:creationId xmlns:a16="http://schemas.microsoft.com/office/drawing/2014/main" id="{CFF80F06-3FB2-DB41-9074-F7C1BA945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23C08D8A-B69A-EC43-8365-9565B3800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Line 27">
              <a:extLst>
                <a:ext uri="{FF2B5EF4-FFF2-40B4-BE49-F238E27FC236}">
                  <a16:creationId xmlns:a16="http://schemas.microsoft.com/office/drawing/2014/main" id="{A7CFD4C3-C177-5A48-AB80-A1CB551BB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30F0DC-B14A-0C40-8B5B-D7CB9BA74DA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64412" y="2363788"/>
            <a:ext cx="501650" cy="512762"/>
            <a:chOff x="2839" y="3501"/>
            <a:chExt cx="755" cy="803"/>
          </a:xfrm>
        </p:grpSpPr>
        <p:pic>
          <p:nvPicPr>
            <p:cNvPr id="13" name="Picture 12" descr="desktop_computer_stylized_medium">
              <a:extLst>
                <a:ext uri="{FF2B5EF4-FFF2-40B4-BE49-F238E27FC236}">
                  <a16:creationId xmlns:a16="http://schemas.microsoft.com/office/drawing/2014/main" id="{D5B236C2-135D-BA48-87F2-633EA56EA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8DF9C5-BFAC-B749-9ECC-EA386AC41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4BD95-4B36-F84A-B23C-1DBF03E84A9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56612" y="2346326"/>
            <a:ext cx="501650" cy="512763"/>
            <a:chOff x="2839" y="3501"/>
            <a:chExt cx="755" cy="803"/>
          </a:xfrm>
        </p:grpSpPr>
        <p:pic>
          <p:nvPicPr>
            <p:cNvPr id="16" name="Picture 15" descr="desktop_computer_stylized_medium">
              <a:extLst>
                <a:ext uri="{FF2B5EF4-FFF2-40B4-BE49-F238E27FC236}">
                  <a16:creationId xmlns:a16="http://schemas.microsoft.com/office/drawing/2014/main" id="{1E8F596D-C4D4-B54F-BE6B-A7B83EAE4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20896A7-9961-1642-B72E-D0C705777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C66068-40E9-4143-9290-D283B6B7F6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55150" y="2336801"/>
            <a:ext cx="501650" cy="512763"/>
            <a:chOff x="2839" y="3501"/>
            <a:chExt cx="755" cy="803"/>
          </a:xfrm>
        </p:grpSpPr>
        <p:pic>
          <p:nvPicPr>
            <p:cNvPr id="19" name="Picture 18" descr="desktop_computer_stylized_medium">
              <a:extLst>
                <a:ext uri="{FF2B5EF4-FFF2-40B4-BE49-F238E27FC236}">
                  <a16:creationId xmlns:a16="http://schemas.microsoft.com/office/drawing/2014/main" id="{79942053-8255-1E4F-A949-05C60C55C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5456903-1FD9-B24E-888C-4D48AE175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9DE3E8-A982-AA40-BF7D-C6EDAD1C37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74337" y="2351088"/>
            <a:ext cx="501650" cy="512762"/>
            <a:chOff x="2839" y="3501"/>
            <a:chExt cx="755" cy="803"/>
          </a:xfrm>
        </p:grpSpPr>
        <p:pic>
          <p:nvPicPr>
            <p:cNvPr id="22" name="Picture 21" descr="desktop_computer_stylized_medium">
              <a:extLst>
                <a:ext uri="{FF2B5EF4-FFF2-40B4-BE49-F238E27FC236}">
                  <a16:creationId xmlns:a16="http://schemas.microsoft.com/office/drawing/2014/main" id="{44713992-4EAF-6D43-95B7-3CC99B7E1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8905E92-B087-FC45-8896-65C3D19C7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9" name="Rectangle 9">
            <a:extLst>
              <a:ext uri="{FF2B5EF4-FFF2-40B4-BE49-F238E27FC236}">
                <a16:creationId xmlns:a16="http://schemas.microsoft.com/office/drawing/2014/main" id="{B99E033D-7055-6141-90A9-F072417CC534}"/>
              </a:ext>
            </a:extLst>
          </p:cNvPr>
          <p:cNvSpPr txBox="1">
            <a:spLocks noChangeArrowheads="1"/>
          </p:cNvSpPr>
          <p:nvPr/>
        </p:nvSpPr>
        <p:spPr>
          <a:xfrm>
            <a:off x="1023731" y="1600200"/>
            <a:ext cx="5315158" cy="49911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Collisions can still occur. </a:t>
            </a:r>
            <a:r>
              <a:rPr lang="en-US" dirty="0"/>
              <a:t>Due to propagation delay, two nodes may not hear each other</a:t>
            </a:r>
            <a:r>
              <a:rPr lang="ja-JP" altLang="en-US"/>
              <a:t>’</a:t>
            </a:r>
            <a:r>
              <a:rPr lang="en-US" dirty="0"/>
              <a:t>s transmissions right away</a:t>
            </a:r>
          </a:p>
          <a:p>
            <a:pPr>
              <a:defRPr/>
            </a:pPr>
            <a:r>
              <a:rPr lang="en-US" dirty="0"/>
              <a:t>However, upon detecting a collision, node stops transmitting</a:t>
            </a:r>
          </a:p>
          <a:p>
            <a:pPr>
              <a:defRPr/>
            </a:pPr>
            <a:r>
              <a:rPr lang="en-US" dirty="0"/>
              <a:t>CSMA/CD reduces time spent in collided frames relative to just CSMA</a:t>
            </a:r>
          </a:p>
        </p:txBody>
      </p:sp>
    </p:spTree>
    <p:extLst>
      <p:ext uri="{BB962C8B-B14F-4D97-AF65-F5344CB8AC3E}">
        <p14:creationId xmlns:p14="http://schemas.microsoft.com/office/powerpoint/2010/main" val="1752098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F721-E22F-FC4F-8AC5-2C102A9B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random access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1C33-D069-5848-A9FA-AD15596F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The ALOHA protocols were part of </a:t>
            </a:r>
            <a:r>
              <a:rPr lang="en-US" dirty="0" err="1"/>
              <a:t>ALOHANet</a:t>
            </a:r>
            <a:r>
              <a:rPr lang="en-US" dirty="0"/>
              <a:t>, one of the first packet radio networks to be deployed. Connected the islands of Hawaii</a:t>
            </a:r>
          </a:p>
          <a:p>
            <a:endParaRPr lang="en-US" dirty="0"/>
          </a:p>
          <a:p>
            <a:r>
              <a:rPr lang="en-US" dirty="0"/>
              <a:t>Simple protocols, simple node design, no requirement of centralized control or synchronization</a:t>
            </a:r>
          </a:p>
          <a:p>
            <a:endParaRPr lang="en-US" dirty="0"/>
          </a:p>
          <a:p>
            <a:r>
              <a:rPr lang="en-US" dirty="0"/>
              <a:t>Highly influential ideas contributing to the mainstream today</a:t>
            </a:r>
          </a:p>
          <a:p>
            <a:pPr lvl="1"/>
            <a:r>
              <a:rPr lang="en-US" dirty="0"/>
              <a:t>Shared ethernet uses CSMA/CD</a:t>
            </a:r>
          </a:p>
          <a:p>
            <a:pPr lvl="1"/>
            <a:r>
              <a:rPr lang="en-US" dirty="0"/>
              <a:t>Wireless Ethernet (</a:t>
            </a:r>
            <a:r>
              <a:rPr lang="en-US" dirty="0" err="1"/>
              <a:t>WiFi</a:t>
            </a:r>
            <a:r>
              <a:rPr lang="en-US" dirty="0"/>
              <a:t>) MAC protocol on these ideas</a:t>
            </a:r>
          </a:p>
        </p:txBody>
      </p:sp>
    </p:spTree>
    <p:extLst>
      <p:ext uri="{BB962C8B-B14F-4D97-AF65-F5344CB8AC3E}">
        <p14:creationId xmlns:p14="http://schemas.microsoft.com/office/powerpoint/2010/main" val="27786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E00E-A9D6-B24F-A7C4-B2F04A02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B582-62F3-3644-9DD6-1E8F69AB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0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CSMA/CD in Shared Ethernet 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23.3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75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22FA-7217-7447-91D1-9A8BCF5B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D5C5A-2CB9-6642-B315-CED344E81F76}"/>
              </a:ext>
            </a:extLst>
          </p:cNvPr>
          <p:cNvSpPr txBox="1"/>
          <p:nvPr/>
        </p:nvSpPr>
        <p:spPr>
          <a:xfrm>
            <a:off x="3602181" y="1690688"/>
            <a:ext cx="53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Medium access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148E1-E79D-1545-A364-C07B214694E1}"/>
              </a:ext>
            </a:extLst>
          </p:cNvPr>
          <p:cNvSpPr txBox="1"/>
          <p:nvPr/>
        </p:nvSpPr>
        <p:spPr>
          <a:xfrm>
            <a:off x="2168235" y="2479963"/>
            <a:ext cx="8188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 distributed algorithm running at nodes to determine 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who should transmit over a shared link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6426B-BCBB-F542-8977-9E969FC7B280}"/>
              </a:ext>
            </a:extLst>
          </p:cNvPr>
          <p:cNvCxnSpPr>
            <a:cxnSpLocks/>
          </p:cNvCxnSpPr>
          <p:nvPr/>
        </p:nvCxnSpPr>
        <p:spPr>
          <a:xfrm flipH="1">
            <a:off x="1593273" y="3429000"/>
            <a:ext cx="1870364" cy="11568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2559D9-3540-C949-BA31-7AF522AC9939}"/>
              </a:ext>
            </a:extLst>
          </p:cNvPr>
          <p:cNvCxnSpPr>
            <a:cxnSpLocks/>
          </p:cNvCxnSpPr>
          <p:nvPr/>
        </p:nvCxnSpPr>
        <p:spPr>
          <a:xfrm flipH="1">
            <a:off x="6262253" y="3429000"/>
            <a:ext cx="1" cy="17383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A37AF9-454F-B348-889C-B6CFC50423FD}"/>
              </a:ext>
            </a:extLst>
          </p:cNvPr>
          <p:cNvCxnSpPr>
            <a:cxnSpLocks/>
          </p:cNvCxnSpPr>
          <p:nvPr/>
        </p:nvCxnSpPr>
        <p:spPr>
          <a:xfrm>
            <a:off x="9060872" y="3453246"/>
            <a:ext cx="1413164" cy="113260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79DA1-3AFA-9648-9DF7-C68BD448A77A}"/>
              </a:ext>
            </a:extLst>
          </p:cNvPr>
          <p:cNvSpPr txBox="1"/>
          <p:nvPr/>
        </p:nvSpPr>
        <p:spPr>
          <a:xfrm>
            <a:off x="415636" y="4755008"/>
            <a:ext cx="29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Channel Partitioning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E8982-5AC5-1A4D-AD49-14F8FEE9DDC9}"/>
              </a:ext>
            </a:extLst>
          </p:cNvPr>
          <p:cNvSpPr txBox="1"/>
          <p:nvPr/>
        </p:nvSpPr>
        <p:spPr>
          <a:xfrm>
            <a:off x="4779816" y="5408463"/>
            <a:ext cx="29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Turn taking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E0498-ADD0-6E42-A0AF-A7CFCDCB4AFC}"/>
              </a:ext>
            </a:extLst>
          </p:cNvPr>
          <p:cNvSpPr txBox="1"/>
          <p:nvPr/>
        </p:nvSpPr>
        <p:spPr>
          <a:xfrm>
            <a:off x="8873834" y="4761067"/>
            <a:ext cx="296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Random access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87EDD-1E25-234A-9DD2-2DAE5AB64187}"/>
              </a:ext>
            </a:extLst>
          </p:cNvPr>
          <p:cNvSpPr/>
          <p:nvPr/>
        </p:nvSpPr>
        <p:spPr>
          <a:xfrm>
            <a:off x="8937045" y="5332758"/>
            <a:ext cx="28384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defRPr/>
            </a:pPr>
            <a:r>
              <a:rPr lang="en-US" sz="2000" dirty="0">
                <a:latin typeface="Helvetica" pitchFamily="2" charset="0"/>
              </a:rPr>
              <a:t>Slotted ALOHA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>
                <a:latin typeface="Helvetica" pitchFamily="2" charset="0"/>
              </a:rPr>
              <a:t>ALOHA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>
                <a:latin typeface="Helvetica" pitchFamily="2" charset="0"/>
              </a:rPr>
              <a:t>CSMA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>
                <a:latin typeface="Helvetica" pitchFamily="2" charset="0"/>
              </a:rPr>
              <a:t>CSMA/CD</a:t>
            </a:r>
          </a:p>
        </p:txBody>
      </p:sp>
    </p:spTree>
    <p:extLst>
      <p:ext uri="{BB962C8B-B14F-4D97-AF65-F5344CB8AC3E}">
        <p14:creationId xmlns:p14="http://schemas.microsoft.com/office/powerpoint/2010/main" val="292547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4" grpId="0"/>
      <p:bldP spid="15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2DE8-F6EC-6E41-A782-74E9DE08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CSMA/CD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AFEE-E921-8D49-B0FF-82F4B652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Sense the medium for existing transmissions</a:t>
            </a:r>
          </a:p>
          <a:p>
            <a:r>
              <a:rPr lang="en-US" dirty="0"/>
              <a:t>If the medium is idle, transmit</a:t>
            </a:r>
          </a:p>
          <a:p>
            <a:r>
              <a:rPr lang="en-US" dirty="0"/>
              <a:t>If a collision is detected during transmission, abort the transmission</a:t>
            </a:r>
          </a:p>
          <a:p>
            <a:r>
              <a:rPr lang="en-US" dirty="0"/>
              <a:t>Retry transmission “later”</a:t>
            </a:r>
          </a:p>
          <a:p>
            <a:endParaRPr lang="en-US" dirty="0"/>
          </a:p>
          <a:p>
            <a:r>
              <a:rPr lang="en-US" dirty="0"/>
              <a:t>Retransmission in the ALOHA protocols: </a:t>
            </a:r>
          </a:p>
          <a:p>
            <a:pPr lvl="1"/>
            <a:r>
              <a:rPr lang="en-US" dirty="0"/>
              <a:t>Transmit with some probability during the next frame time</a:t>
            </a:r>
          </a:p>
        </p:txBody>
      </p:sp>
    </p:spTree>
    <p:extLst>
      <p:ext uri="{BB962C8B-B14F-4D97-AF65-F5344CB8AC3E}">
        <p14:creationId xmlns:p14="http://schemas.microsoft.com/office/powerpoint/2010/main" val="41392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6135-220D-6044-9F6A-16D60AAE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in Shared Ethernet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C272F-9E96-334D-B2ED-28E22448A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9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B062-E812-604F-9247-B1395FEB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resources: sound familiar?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A681-BF61-A844-9936-9F04575DE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215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Medium access control</a:t>
            </a:r>
          </a:p>
          <a:p>
            <a:r>
              <a:rPr lang="en-US" dirty="0"/>
              <a:t>Q: how to share a link over ~packet transmission time (microseconds)?</a:t>
            </a:r>
          </a:p>
          <a:p>
            <a:r>
              <a:rPr lang="en-US" dirty="0"/>
              <a:t>Link is attached to the endpoints</a:t>
            </a:r>
          </a:p>
          <a:p>
            <a:r>
              <a:rPr lang="en-US" dirty="0"/>
              <a:t>Link (usually) cannot support simultaneous transmissions; </a:t>
            </a:r>
            <a:r>
              <a:rPr lang="en-US" dirty="0">
                <a:solidFill>
                  <a:srgbClr val="C00000"/>
                </a:solidFill>
              </a:rPr>
              <a:t>collision </a:t>
            </a:r>
            <a:r>
              <a:rPr lang="en-US" dirty="0"/>
              <a:t>results</a:t>
            </a:r>
          </a:p>
          <a:p>
            <a:r>
              <a:rPr lang="en-US" dirty="0"/>
              <a:t>Collision can be usually detected within a packet transmission period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E58AA-FA1F-6B43-97D0-36D3E6623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618018" cy="49215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Congestion control</a:t>
            </a:r>
          </a:p>
          <a:p>
            <a:r>
              <a:rPr lang="en-US" dirty="0"/>
              <a:t>Q: how to share a bottleneck link over ~RTT (10-100 milliseconds)?</a:t>
            </a:r>
          </a:p>
          <a:p>
            <a:r>
              <a:rPr lang="en-US" dirty="0"/>
              <a:t>Link is (usually) remote from the endpoint</a:t>
            </a:r>
          </a:p>
          <a:p>
            <a:r>
              <a:rPr lang="en-US" dirty="0"/>
              <a:t>Router </a:t>
            </a:r>
            <a:r>
              <a:rPr lang="en-US" dirty="0">
                <a:solidFill>
                  <a:srgbClr val="C00000"/>
                </a:solidFill>
              </a:rPr>
              <a:t>buffer</a:t>
            </a:r>
            <a:r>
              <a:rPr lang="en-US" dirty="0"/>
              <a:t> can hold simultaneous transmissions for a short period</a:t>
            </a:r>
          </a:p>
          <a:p>
            <a:r>
              <a:rPr lang="en-US" dirty="0"/>
              <a:t>Detecting congestion is indirect (i.e., through loss, delay, etc.) and takes a round-trip time</a:t>
            </a:r>
          </a:p>
        </p:txBody>
      </p:sp>
    </p:spTree>
    <p:extLst>
      <p:ext uri="{BB962C8B-B14F-4D97-AF65-F5344CB8AC3E}">
        <p14:creationId xmlns:p14="http://schemas.microsoft.com/office/powerpoint/2010/main" val="301455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7F69-EAFC-A74B-9B6C-82FC862D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 vs. Shared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24BF-7CF2-AD45-AAE4-5BBA8A47EC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Nodes connected over </a:t>
            </a:r>
            <a:r>
              <a:rPr lang="en-US" dirty="0">
                <a:solidFill>
                  <a:srgbClr val="C00000"/>
                </a:solidFill>
              </a:rPr>
              <a:t>dedicated link </a:t>
            </a:r>
            <a:r>
              <a:rPr lang="en-US" dirty="0"/>
              <a:t>to a switch (previous lecture)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E6A0-F719-194A-9D00-4F895AE134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Multiple nodes connected to the </a:t>
            </a:r>
            <a:r>
              <a:rPr lang="en-US" dirty="0">
                <a:solidFill>
                  <a:srgbClr val="C00000"/>
                </a:solidFill>
              </a:rPr>
              <a:t>same Ethernet cable</a:t>
            </a:r>
          </a:p>
          <a:p>
            <a:r>
              <a:rPr lang="en-US" dirty="0"/>
              <a:t>Classic method: limited geographic coverage, easy to add nodes by adding a </a:t>
            </a:r>
            <a:r>
              <a:rPr lang="en-US" dirty="0">
                <a:solidFill>
                  <a:srgbClr val="C00000"/>
                </a:solidFill>
              </a:rPr>
              <a:t>tap</a:t>
            </a:r>
          </a:p>
          <a:p>
            <a:r>
              <a:rPr lang="en-US" dirty="0"/>
              <a:t>Every node can hear every other node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136846-3BE1-0049-8573-A68AF2BFE9ED}"/>
              </a:ext>
            </a:extLst>
          </p:cNvPr>
          <p:cNvGrpSpPr/>
          <p:nvPr/>
        </p:nvGrpSpPr>
        <p:grpSpPr>
          <a:xfrm>
            <a:off x="6780502" y="5281362"/>
            <a:ext cx="4564850" cy="1525777"/>
            <a:chOff x="601272" y="2630294"/>
            <a:chExt cx="4564850" cy="15257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E98EEF-74CC-EC43-AEBD-4ED98715B7E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85800" y="3261523"/>
              <a:ext cx="1047750" cy="855658"/>
              <a:chOff x="2839" y="3501"/>
              <a:chExt cx="755" cy="803"/>
            </a:xfrm>
          </p:grpSpPr>
          <p:pic>
            <p:nvPicPr>
              <p:cNvPr id="6" name="Picture 5" descr="desktop_computer_stylized_medium">
                <a:extLst>
                  <a:ext uri="{FF2B5EF4-FFF2-40B4-BE49-F238E27FC236}">
                    <a16:creationId xmlns:a16="http://schemas.microsoft.com/office/drawing/2014/main" id="{98753D21-2F0F-7947-96EE-CBEDEF86FB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D1960A35-73D4-CC40-8E65-FA88BF0E5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A4C4CF8-9832-814D-B776-E4A39386DC62}"/>
                </a:ext>
              </a:extLst>
            </p:cNvPr>
            <p:cNvCxnSpPr/>
            <p:nvPr/>
          </p:nvCxnSpPr>
          <p:spPr>
            <a:xfrm>
              <a:off x="838200" y="2757488"/>
              <a:ext cx="404812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BA6CBB-7B53-A54D-9A68-58B8271C8809}"/>
                </a:ext>
              </a:extLst>
            </p:cNvPr>
            <p:cNvCxnSpPr/>
            <p:nvPr/>
          </p:nvCxnSpPr>
          <p:spPr>
            <a:xfrm>
              <a:off x="1428750" y="2757488"/>
              <a:ext cx="0" cy="5429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BECD85-62AD-2341-942F-C1C68C6A8B7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626693" y="3261523"/>
              <a:ext cx="1047750" cy="855658"/>
              <a:chOff x="2839" y="3501"/>
              <a:chExt cx="755" cy="803"/>
            </a:xfrm>
          </p:grpSpPr>
          <p:pic>
            <p:nvPicPr>
              <p:cNvPr id="13" name="Picture 12" descr="desktop_computer_stylized_medium">
                <a:extLst>
                  <a:ext uri="{FF2B5EF4-FFF2-40B4-BE49-F238E27FC236}">
                    <a16:creationId xmlns:a16="http://schemas.microsoft.com/office/drawing/2014/main" id="{8A062131-586E-C146-9D89-1A6679F385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6A86112-1303-DA4D-88FA-54BD1283C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07B473-3366-FC42-AED9-51B546DA452F}"/>
                </a:ext>
              </a:extLst>
            </p:cNvPr>
            <p:cNvCxnSpPr/>
            <p:nvPr/>
          </p:nvCxnSpPr>
          <p:spPr>
            <a:xfrm>
              <a:off x="2369643" y="2757488"/>
              <a:ext cx="0" cy="5429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812B73-409D-104A-96AC-85A160039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95120" y="3300413"/>
              <a:ext cx="1047750" cy="855658"/>
              <a:chOff x="2839" y="3501"/>
              <a:chExt cx="755" cy="803"/>
            </a:xfrm>
          </p:grpSpPr>
          <p:pic>
            <p:nvPicPr>
              <p:cNvPr id="17" name="Picture 16" descr="desktop_computer_stylized_medium">
                <a:extLst>
                  <a:ext uri="{FF2B5EF4-FFF2-40B4-BE49-F238E27FC236}">
                    <a16:creationId xmlns:a16="http://schemas.microsoft.com/office/drawing/2014/main" id="{6F774FF1-2654-6148-B5CC-CDA211AD49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748070D-512E-EB49-8D66-C4D53017F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2F92FC-DCD5-AC45-9316-682300619658}"/>
                </a:ext>
              </a:extLst>
            </p:cNvPr>
            <p:cNvCxnSpPr/>
            <p:nvPr/>
          </p:nvCxnSpPr>
          <p:spPr>
            <a:xfrm>
              <a:off x="3338070" y="2796378"/>
              <a:ext cx="0" cy="5429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1AB02F7-C2E9-8E44-94FC-2EAF773A866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08478" y="3261523"/>
              <a:ext cx="1047750" cy="855658"/>
              <a:chOff x="2839" y="3501"/>
              <a:chExt cx="755" cy="803"/>
            </a:xfrm>
          </p:grpSpPr>
          <p:pic>
            <p:nvPicPr>
              <p:cNvPr id="21" name="Picture 20" descr="desktop_computer_stylized_medium">
                <a:extLst>
                  <a:ext uri="{FF2B5EF4-FFF2-40B4-BE49-F238E27FC236}">
                    <a16:creationId xmlns:a16="http://schemas.microsoft.com/office/drawing/2014/main" id="{739FC263-6DA4-9B47-830A-FEB0193313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34F2ACF-D27D-4E48-988F-40CD76A2E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D805C1-A0BA-B94C-B8B4-78DA2B9680AE}"/>
                </a:ext>
              </a:extLst>
            </p:cNvPr>
            <p:cNvCxnSpPr/>
            <p:nvPr/>
          </p:nvCxnSpPr>
          <p:spPr>
            <a:xfrm>
              <a:off x="4251428" y="2757488"/>
              <a:ext cx="0" cy="5429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12E8D0-BD60-204C-BB50-5DDBB2D083DA}"/>
                </a:ext>
              </a:extLst>
            </p:cNvPr>
            <p:cNvSpPr/>
            <p:nvPr/>
          </p:nvSpPr>
          <p:spPr>
            <a:xfrm>
              <a:off x="601272" y="2630294"/>
              <a:ext cx="254794" cy="271859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C22E657-09BA-6749-9563-F78CA5CA72D8}"/>
                </a:ext>
              </a:extLst>
            </p:cNvPr>
            <p:cNvSpPr/>
            <p:nvPr/>
          </p:nvSpPr>
          <p:spPr>
            <a:xfrm>
              <a:off x="4911328" y="2630294"/>
              <a:ext cx="254794" cy="271859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1C5BBC-A19A-0A41-842B-E0F8BF3B032F}"/>
              </a:ext>
            </a:extLst>
          </p:cNvPr>
          <p:cNvGrpSpPr/>
          <p:nvPr/>
        </p:nvGrpSpPr>
        <p:grpSpPr>
          <a:xfrm>
            <a:off x="1161663" y="3429000"/>
            <a:ext cx="3578613" cy="3064134"/>
            <a:chOff x="7670306" y="1697644"/>
            <a:chExt cx="3578613" cy="306413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19A9A1-920E-0B47-9752-D16D8ED828EC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23">
              <a:extLst>
                <a:ext uri="{FF2B5EF4-FFF2-40B4-BE49-F238E27FC236}">
                  <a16:creationId xmlns:a16="http://schemas.microsoft.com/office/drawing/2014/main" id="{D278FA9C-6C21-A646-B19D-66E5A71CD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AD594FAD-4C91-0447-A4FD-5A365C3DA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2" name="Text Box 25">
              <a:extLst>
                <a:ext uri="{FF2B5EF4-FFF2-40B4-BE49-F238E27FC236}">
                  <a16:creationId xmlns:a16="http://schemas.microsoft.com/office/drawing/2014/main" id="{71B45568-0C8F-EC4C-A28E-1AA5D1DE0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3" name="Text Box 26">
              <a:extLst>
                <a:ext uri="{FF2B5EF4-FFF2-40B4-BE49-F238E27FC236}">
                  <a16:creationId xmlns:a16="http://schemas.microsoft.com/office/drawing/2014/main" id="{0B46B96E-9280-0847-8DC0-092340234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4" name="Text Box 27">
              <a:extLst>
                <a:ext uri="{FF2B5EF4-FFF2-40B4-BE49-F238E27FC236}">
                  <a16:creationId xmlns:a16="http://schemas.microsoft.com/office/drawing/2014/main" id="{94FED4C0-BA6E-094C-ABF7-3C26B6F50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35" name="Text Box 28">
              <a:extLst>
                <a:ext uri="{FF2B5EF4-FFF2-40B4-BE49-F238E27FC236}">
                  <a16:creationId xmlns:a16="http://schemas.microsoft.com/office/drawing/2014/main" id="{B26AB8FD-7EB3-2846-A9F2-25E775ED7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36" name="Group 49">
              <a:extLst>
                <a:ext uri="{FF2B5EF4-FFF2-40B4-BE49-F238E27FC236}">
                  <a16:creationId xmlns:a16="http://schemas.microsoft.com/office/drawing/2014/main" id="{D359AE1B-FD6D-9147-804A-526C198EC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73" name="Picture 50" descr="desktop_computer_stylized_medium">
                <a:extLst>
                  <a:ext uri="{FF2B5EF4-FFF2-40B4-BE49-F238E27FC236}">
                    <a16:creationId xmlns:a16="http://schemas.microsoft.com/office/drawing/2014/main" id="{87AAEA86-101D-7440-98D7-27F483CCD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Freeform 51">
                <a:extLst>
                  <a:ext uri="{FF2B5EF4-FFF2-40B4-BE49-F238E27FC236}">
                    <a16:creationId xmlns:a16="http://schemas.microsoft.com/office/drawing/2014/main" id="{D5E1C681-5467-0845-9FD8-8FACF844D3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8F9CAFBF-DCD8-E940-A265-FE30FF656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71" name="Picture 50" descr="desktop_computer_stylized_medium">
                <a:extLst>
                  <a:ext uri="{FF2B5EF4-FFF2-40B4-BE49-F238E27FC236}">
                    <a16:creationId xmlns:a16="http://schemas.microsoft.com/office/drawing/2014/main" id="{5ED7F436-E302-B54A-B8E6-3629639EDC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Freeform 51">
                <a:extLst>
                  <a:ext uri="{FF2B5EF4-FFF2-40B4-BE49-F238E27FC236}">
                    <a16:creationId xmlns:a16="http://schemas.microsoft.com/office/drawing/2014/main" id="{0AB0365C-046D-FB41-9C13-281A22C999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8D3F4B97-C3AA-2B42-9BED-4486E0966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05DA4468-CD7C-D74E-BD7C-4D2D0FF34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77DBAF7D-B42E-7646-AE12-38FD0D94B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41" name="Text Box 38">
              <a:extLst>
                <a:ext uri="{FF2B5EF4-FFF2-40B4-BE49-F238E27FC236}">
                  <a16:creationId xmlns:a16="http://schemas.microsoft.com/office/drawing/2014/main" id="{A864DAE3-BD54-1240-AFF3-E7769A1E0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42" name="Text Box 39">
              <a:extLst>
                <a:ext uri="{FF2B5EF4-FFF2-40B4-BE49-F238E27FC236}">
                  <a16:creationId xmlns:a16="http://schemas.microsoft.com/office/drawing/2014/main" id="{36945690-6C79-AA4E-B87B-25ECBDE9A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5662247-4AC1-8A41-9C92-F00499F9D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44" name="Rectangle 37">
              <a:extLst>
                <a:ext uri="{FF2B5EF4-FFF2-40B4-BE49-F238E27FC236}">
                  <a16:creationId xmlns:a16="http://schemas.microsoft.com/office/drawing/2014/main" id="{5C21B143-554E-314A-8F11-65431C31E7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5848FDDA-28AC-3147-983E-EBB5FCEC62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46" name="Rectangle 37">
              <a:extLst>
                <a:ext uri="{FF2B5EF4-FFF2-40B4-BE49-F238E27FC236}">
                  <a16:creationId xmlns:a16="http://schemas.microsoft.com/office/drawing/2014/main" id="{D70B5813-2255-FE47-96FC-FF98598548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47" name="Rectangle 37">
              <a:extLst>
                <a:ext uri="{FF2B5EF4-FFF2-40B4-BE49-F238E27FC236}">
                  <a16:creationId xmlns:a16="http://schemas.microsoft.com/office/drawing/2014/main" id="{39A3635D-405E-1E4A-9C1B-8436D42D69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48" name="Group 44">
              <a:extLst>
                <a:ext uri="{FF2B5EF4-FFF2-40B4-BE49-F238E27FC236}">
                  <a16:creationId xmlns:a16="http://schemas.microsoft.com/office/drawing/2014/main" id="{01A6268F-FDEB-9243-9D80-524D86288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69" name="Picture 45" descr="desktop_computer_stylized_medium">
                <a:extLst>
                  <a:ext uri="{FF2B5EF4-FFF2-40B4-BE49-F238E27FC236}">
                    <a16:creationId xmlns:a16="http://schemas.microsoft.com/office/drawing/2014/main" id="{C183680E-2753-B64F-B601-D89ABF22AB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Freeform 46">
                <a:extLst>
                  <a:ext uri="{FF2B5EF4-FFF2-40B4-BE49-F238E27FC236}">
                    <a16:creationId xmlns:a16="http://schemas.microsoft.com/office/drawing/2014/main" id="{341BC6D6-13F6-224F-9215-8368DFC8E5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49" name="Picture 45" descr="desktop_computer_stylized_medium">
              <a:extLst>
                <a:ext uri="{FF2B5EF4-FFF2-40B4-BE49-F238E27FC236}">
                  <a16:creationId xmlns:a16="http://schemas.microsoft.com/office/drawing/2014/main" id="{63AE9D00-2CE4-6243-95E1-002D9456F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33FE21FD-5BEE-DE4A-8BD9-C55CEC0868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0F40FFE-11B9-A44C-9516-1FE4455D26EB}"/>
                </a:ext>
              </a:extLst>
            </p:cNvPr>
            <p:cNvCxnSpPr>
              <a:cxnSpLocks/>
              <a:stCxn id="44" idx="0"/>
              <a:endCxn id="47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4B7442-C90E-6D4F-9E31-245C0432C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37">
              <a:extLst>
                <a:ext uri="{FF2B5EF4-FFF2-40B4-BE49-F238E27FC236}">
                  <a16:creationId xmlns:a16="http://schemas.microsoft.com/office/drawing/2014/main" id="{8C6DC293-4306-0E4F-BFD4-0966FF6716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54" name="Rectangle 37">
              <a:extLst>
                <a:ext uri="{FF2B5EF4-FFF2-40B4-BE49-F238E27FC236}">
                  <a16:creationId xmlns:a16="http://schemas.microsoft.com/office/drawing/2014/main" id="{20F59316-CA71-9E45-A5DA-0720CB1A3C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50628C2-2C89-0D4F-BC55-38FF64196C3C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BE0DEA8-CCCB-DB49-93B2-89125AA08B73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D31BDD42-24DD-DF48-AAEB-133445785C0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1DDFA567-EA49-D249-AD5E-D7C26EE11A5D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870D26DE-4EB7-8D4A-B2DE-7A9CBC4AF088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50B9C89D-6649-EF4A-A518-876B5CEA204E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EC3B4CB8-7404-3841-A50C-13A93646CB2E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51310E20-6D40-5146-A429-AA4685B37C8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56" name="Group 44">
              <a:extLst>
                <a:ext uri="{FF2B5EF4-FFF2-40B4-BE49-F238E27FC236}">
                  <a16:creationId xmlns:a16="http://schemas.microsoft.com/office/drawing/2014/main" id="{E0CA17AD-66C6-424E-AFF2-3A4CCD22F4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60" name="Picture 45" descr="desktop_computer_stylized_medium">
                <a:extLst>
                  <a:ext uri="{FF2B5EF4-FFF2-40B4-BE49-F238E27FC236}">
                    <a16:creationId xmlns:a16="http://schemas.microsoft.com/office/drawing/2014/main" id="{5BCCF839-B005-DB43-B35C-8048D5C3B1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Freeform 46">
                <a:extLst>
                  <a:ext uri="{FF2B5EF4-FFF2-40B4-BE49-F238E27FC236}">
                    <a16:creationId xmlns:a16="http://schemas.microsoft.com/office/drawing/2014/main" id="{62096ACF-D2B5-3549-B5FF-DA35408B95A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57" name="Group 44">
              <a:extLst>
                <a:ext uri="{FF2B5EF4-FFF2-40B4-BE49-F238E27FC236}">
                  <a16:creationId xmlns:a16="http://schemas.microsoft.com/office/drawing/2014/main" id="{A0DE9E9D-502F-F743-A181-4E327BDAC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58" name="Picture 45" descr="desktop_computer_stylized_medium">
                <a:extLst>
                  <a:ext uri="{FF2B5EF4-FFF2-40B4-BE49-F238E27FC236}">
                    <a16:creationId xmlns:a16="http://schemas.microsoft.com/office/drawing/2014/main" id="{213EA20D-12CD-1145-9465-86FD939995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Freeform 46">
                <a:extLst>
                  <a:ext uri="{FF2B5EF4-FFF2-40B4-BE49-F238E27FC236}">
                    <a16:creationId xmlns:a16="http://schemas.microsoft.com/office/drawing/2014/main" id="{ECD33586-EB29-6D4C-8E85-5293B7FA8AB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1D49351-541C-9A4E-A2DE-46226C940617}"/>
              </a:ext>
            </a:extLst>
          </p:cNvPr>
          <p:cNvSpPr txBox="1"/>
          <p:nvPr/>
        </p:nvSpPr>
        <p:spPr>
          <a:xfrm>
            <a:off x="7376535" y="5006730"/>
            <a:ext cx="53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tap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73D795-ED3A-F740-B65D-A0AB9B90D7AA}"/>
              </a:ext>
            </a:extLst>
          </p:cNvPr>
          <p:cNvSpPr txBox="1"/>
          <p:nvPr/>
        </p:nvSpPr>
        <p:spPr>
          <a:xfrm>
            <a:off x="8343451" y="5012227"/>
            <a:ext cx="53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tap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24100E-4A1A-B249-A92C-65986D015808}"/>
              </a:ext>
            </a:extLst>
          </p:cNvPr>
          <p:cNvSpPr txBox="1"/>
          <p:nvPr/>
        </p:nvSpPr>
        <p:spPr>
          <a:xfrm>
            <a:off x="9234254" y="5015115"/>
            <a:ext cx="53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tap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F7346D-F688-3C42-9422-303FB56865E9}"/>
              </a:ext>
            </a:extLst>
          </p:cNvPr>
          <p:cNvSpPr txBox="1"/>
          <p:nvPr/>
        </p:nvSpPr>
        <p:spPr>
          <a:xfrm>
            <a:off x="10187655" y="5005962"/>
            <a:ext cx="53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tap</a:t>
            </a:r>
          </a:p>
        </p:txBody>
      </p:sp>
    </p:spTree>
    <p:extLst>
      <p:ext uri="{BB962C8B-B14F-4D97-AF65-F5344CB8AC3E}">
        <p14:creationId xmlns:p14="http://schemas.microsoft.com/office/powerpoint/2010/main" val="326525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69F9-5F5E-644D-9A6F-D1BA116C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in shared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3429-00AF-074F-90E8-286F23E3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cable is a broadcast medium, it is important to decide which node can transmit at any time.</a:t>
            </a:r>
          </a:p>
          <a:p>
            <a:endParaRPr lang="en-US" dirty="0"/>
          </a:p>
          <a:p>
            <a:r>
              <a:rPr lang="en-US" dirty="0"/>
              <a:t>Shared Ethernet uses CSMA/CD MAC, with a twist</a:t>
            </a:r>
          </a:p>
        </p:txBody>
      </p:sp>
    </p:spTree>
    <p:extLst>
      <p:ext uri="{BB962C8B-B14F-4D97-AF65-F5344CB8AC3E}">
        <p14:creationId xmlns:p14="http://schemas.microsoft.com/office/powerpoint/2010/main" val="307093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9E4B-A5D9-A241-839A-A3496F27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Ethernet: CSMA/CD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DD0B-335A-CC42-9626-92A9E00C7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4168"/>
            <a:ext cx="5181600" cy="5032376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1. NIC receives data to send (e.g., from network layer), creates a frame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2. If NIC </a:t>
            </a:r>
            <a:r>
              <a:rPr lang="en-US" dirty="0">
                <a:solidFill>
                  <a:srgbClr val="C00000"/>
                </a:solidFill>
              </a:rPr>
              <a:t>senses channel idle</a:t>
            </a:r>
            <a:r>
              <a:rPr lang="en-US" dirty="0"/>
              <a:t>, starts frame transmission. If NIC senses channel busy, waits until channel idle, then transmits (</a:t>
            </a:r>
            <a:r>
              <a:rPr lang="en-US" dirty="0">
                <a:solidFill>
                  <a:srgbClr val="C00000"/>
                </a:solidFill>
              </a:rPr>
              <a:t>CSMA</a:t>
            </a:r>
            <a:r>
              <a:rPr lang="en-US" dirty="0"/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3. If NIC transmits entire frame without detecting another transmission, NIC is done with frame.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3D7B1-EC58-9446-971E-55F36D876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4169"/>
            <a:ext cx="5397500" cy="4841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If NIC detects another transmission while transmitting,  the NIC aborts the transmission and sends a “jam signal” (</a:t>
            </a:r>
            <a:r>
              <a:rPr lang="en-US" dirty="0">
                <a:solidFill>
                  <a:srgbClr val="C00000"/>
                </a:solidFill>
              </a:rPr>
              <a:t>CD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5. The NIC waits </a:t>
            </a:r>
            <a:r>
              <a:rPr lang="en-US" dirty="0">
                <a:solidFill>
                  <a:srgbClr val="C00000"/>
                </a:solidFill>
              </a:rPr>
              <a:t>for some period</a:t>
            </a:r>
            <a:r>
              <a:rPr lang="en-US" dirty="0"/>
              <a:t> and attempts to retransmit the frame.</a:t>
            </a:r>
          </a:p>
          <a:p>
            <a:pPr marL="0" indent="0">
              <a:buNone/>
            </a:pPr>
            <a:r>
              <a:rPr lang="en-US" dirty="0"/>
              <a:t>(Note: in ALOHA, retransmission is probabilistic)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Q: how long should the NIC wait?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6733-0006-624C-87A7-17054C49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binary exponential backoff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CF7F-D585-7442-B331-D4D9EF55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After a frame has experienced a collision, the NIC enters a </a:t>
            </a:r>
            <a:r>
              <a:rPr lang="en-US" dirty="0">
                <a:solidFill>
                  <a:srgbClr val="C00000"/>
                </a:solidFill>
              </a:rPr>
              <a:t>backoff phase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after </a:t>
            </a:r>
            <a:r>
              <a:rPr lang="en-US" dirty="0" err="1">
                <a:latin typeface="Courier" pitchFamily="2" charset="0"/>
              </a:rPr>
              <a:t>m’</a:t>
            </a:r>
            <a:r>
              <a:rPr lang="en-US" dirty="0" err="1"/>
              <a:t>th</a:t>
            </a:r>
            <a:r>
              <a:rPr lang="en-US" dirty="0"/>
              <a:t> collision, NIC chooses </a:t>
            </a:r>
            <a:r>
              <a:rPr lang="en-US" i="1" dirty="0"/>
              <a:t>K </a:t>
            </a:r>
            <a:r>
              <a:rPr lang="en-US" dirty="0"/>
              <a:t>at random from </a:t>
            </a:r>
            <a:r>
              <a:rPr lang="en-US" i="1" dirty="0"/>
              <a:t>{0,1,2, …, 2</a:t>
            </a:r>
            <a:r>
              <a:rPr lang="en-US" b="1" i="1" baseline="30000" dirty="0"/>
              <a:t>m</a:t>
            </a:r>
            <a:r>
              <a:rPr lang="en-US" i="1" dirty="0"/>
              <a:t>-1}</a:t>
            </a:r>
            <a:r>
              <a:rPr lang="en-US" dirty="0"/>
              <a:t>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NIC waits K</a:t>
            </a:r>
            <a:r>
              <a:rPr lang="el-GR" dirty="0"/>
              <a:t>·</a:t>
            </a:r>
            <a:r>
              <a:rPr lang="en-US" dirty="0"/>
              <a:t>512 “bit times” (time to transmit a single bit)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NIC returns to Step 2 (</a:t>
            </a:r>
            <a:r>
              <a:rPr lang="en-US" dirty="0">
                <a:solidFill>
                  <a:srgbClr val="C00000"/>
                </a:solidFill>
              </a:rPr>
              <a:t>carrier sensing</a:t>
            </a:r>
            <a:r>
              <a:rPr lang="en-US" dirty="0"/>
              <a:t>) after the wait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428C-2637-594A-A825-0AECE070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binary exponential backoff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430D-2E6C-8349-B5AD-3195E20A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45800" cy="50149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Waiting longer to transmit is a way of responding to </a:t>
            </a:r>
            <a:r>
              <a:rPr lang="en-US" dirty="0">
                <a:solidFill>
                  <a:srgbClr val="C00000"/>
                </a:solidFill>
              </a:rPr>
              <a:t>higher load</a:t>
            </a:r>
          </a:p>
          <a:p>
            <a:pPr lvl="1"/>
            <a:r>
              <a:rPr lang="en-US" dirty="0"/>
              <a:t>More collisions on the same frame </a:t>
            </a:r>
            <a:r>
              <a:rPr lang="en-US" dirty="0">
                <a:sym typeface="Wingdings" pitchFamily="2" charset="2"/>
              </a:rPr>
              <a:t></a:t>
            </a:r>
            <a:r>
              <a:rPr lang="en-US" dirty="0"/>
              <a:t> more transmitting nodes on link</a:t>
            </a:r>
          </a:p>
          <a:p>
            <a:pPr lvl="1"/>
            <a:endParaRPr lang="en-US" dirty="0"/>
          </a:p>
          <a:p>
            <a:r>
              <a:rPr lang="en-US" dirty="0"/>
              <a:t>Increasing backoff period exponentially is a way to respond to the number of other transmitting nodes </a:t>
            </a:r>
            <a:r>
              <a:rPr lang="en-US" dirty="0">
                <a:solidFill>
                  <a:srgbClr val="C00000"/>
                </a:solidFill>
              </a:rPr>
              <a:t>without knowing a priori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how many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Still, each node chooses a </a:t>
            </a:r>
            <a:r>
              <a:rPr lang="en-US" dirty="0">
                <a:solidFill>
                  <a:srgbClr val="C00000"/>
                </a:solidFill>
              </a:rPr>
              <a:t>random interval </a:t>
            </a:r>
            <a:r>
              <a:rPr lang="en-US" dirty="0"/>
              <a:t>to wait (from range)</a:t>
            </a:r>
          </a:p>
          <a:p>
            <a:pPr lvl="1"/>
            <a:r>
              <a:rPr lang="en-US" dirty="0"/>
              <a:t>Only the upper bound of the interval increases exponentially</a:t>
            </a:r>
          </a:p>
          <a:p>
            <a:endParaRPr lang="en-US" dirty="0"/>
          </a:p>
          <a:p>
            <a:r>
              <a:rPr lang="en-US" dirty="0"/>
              <a:t>Randomness avoids synchronization (and repeated collisions) between nodes</a:t>
            </a:r>
          </a:p>
        </p:txBody>
      </p:sp>
    </p:spTree>
    <p:extLst>
      <p:ext uri="{BB962C8B-B14F-4D97-AF65-F5344CB8AC3E}">
        <p14:creationId xmlns:p14="http://schemas.microsoft.com/office/powerpoint/2010/main" val="63075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B6AD-4C02-7E48-AA49-45BB66CF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C49D-DA59-7848-AE81-7A0AFE09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667250"/>
          </a:xfrm>
        </p:spPr>
        <p:txBody>
          <a:bodyPr>
            <a:normAutofit/>
          </a:bodyPr>
          <a:lstStyle/>
          <a:p>
            <a:pPr marL="238125" indent="-238125">
              <a:defRPr/>
            </a:pPr>
            <a:r>
              <a:rPr lang="en-US" dirty="0" err="1"/>
              <a:t>T</a:t>
            </a:r>
            <a:r>
              <a:rPr lang="en-US" baseline="-25000" dirty="0" err="1"/>
              <a:t>prop</a:t>
            </a:r>
            <a:r>
              <a:rPr lang="en-US" dirty="0"/>
              <a:t> = max prop delay between 2 nodes in LAN</a:t>
            </a:r>
          </a:p>
          <a:p>
            <a:pPr marL="238125" indent="-238125">
              <a:defRPr/>
            </a:pPr>
            <a:r>
              <a:rPr lang="en-US" dirty="0" err="1"/>
              <a:t>t</a:t>
            </a:r>
            <a:r>
              <a:rPr lang="en-US" baseline="-25000" dirty="0" err="1"/>
              <a:t>trans</a:t>
            </a:r>
            <a:r>
              <a:rPr lang="en-US" dirty="0"/>
              <a:t> = time to transmit max-size frame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 marL="0" indent="0">
              <a:buNone/>
              <a:defRPr/>
            </a:pPr>
            <a:endParaRPr lang="en-US" sz="3200" dirty="0"/>
          </a:p>
          <a:p>
            <a:pPr marL="277813" indent="-277813">
              <a:defRPr/>
            </a:pPr>
            <a:r>
              <a:rPr lang="en-US" dirty="0"/>
              <a:t>efficiency goes to 1 </a:t>
            </a:r>
          </a:p>
          <a:p>
            <a:pPr marL="695325" lvl="1" indent="-238125">
              <a:defRPr/>
            </a:pPr>
            <a:r>
              <a:rPr lang="en-US" sz="2800" dirty="0"/>
              <a:t>as </a:t>
            </a:r>
            <a:r>
              <a:rPr lang="en-US" sz="2800" i="1" dirty="0" err="1"/>
              <a:t>t</a:t>
            </a:r>
            <a:r>
              <a:rPr lang="en-US" sz="2800" i="1" baseline="-25000" dirty="0" err="1"/>
              <a:t>prop</a:t>
            </a:r>
            <a:r>
              <a:rPr lang="en-US" sz="2800" dirty="0"/>
              <a:t> goes to 0 (closer the nodes, the more efficient)</a:t>
            </a:r>
          </a:p>
          <a:p>
            <a:pPr marL="695325" lvl="1" indent="-238125">
              <a:defRPr/>
            </a:pPr>
            <a:r>
              <a:rPr lang="en-US" sz="2800" dirty="0"/>
              <a:t>as </a:t>
            </a:r>
            <a:r>
              <a:rPr lang="en-US" sz="2800" i="1" dirty="0" err="1"/>
              <a:t>t</a:t>
            </a:r>
            <a:r>
              <a:rPr lang="en-US" sz="2800" i="1" baseline="-25000" dirty="0" err="1"/>
              <a:t>trans</a:t>
            </a:r>
            <a:r>
              <a:rPr lang="en-US" sz="2800" dirty="0"/>
              <a:t> goes to infinity (longer the frames, the more likely that carrier sensing prevents collisions)</a:t>
            </a:r>
          </a:p>
          <a:p>
            <a:pPr marL="277813" indent="-277813">
              <a:defRPr/>
            </a:pPr>
            <a:r>
              <a:rPr lang="en-US" dirty="0"/>
              <a:t>All from a </a:t>
            </a:r>
            <a:r>
              <a:rPr lang="en-US" dirty="0">
                <a:solidFill>
                  <a:srgbClr val="C00000"/>
                </a:solidFill>
              </a:rPr>
              <a:t>simple, cheap, decentralized </a:t>
            </a:r>
            <a:r>
              <a:rPr lang="en-US" dirty="0"/>
              <a:t>protocol</a:t>
            </a:r>
            <a:r>
              <a:rPr lang="en-US" sz="3200" dirty="0"/>
              <a:t>!</a:t>
            </a:r>
          </a:p>
          <a:p>
            <a:endParaRPr lang="en-US" sz="3200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2CD9CCC-DCC6-9845-8A6D-09A23A5EB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619970"/>
              </p:ext>
            </p:extLst>
          </p:nvPr>
        </p:nvGraphicFramePr>
        <p:xfrm>
          <a:off x="4539456" y="2936875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" name="Equation" r:id="rId3" imgW="1422400" imgH="393700" progId="Equation.3">
                  <p:embed/>
                </p:oleObj>
              </mc:Choice>
              <mc:Fallback>
                <p:oleObj name="Equation" r:id="rId3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456" y="2936875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0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95A7-BC09-EB41-A176-B8F013B7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Ethernet CSMA/CD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69ABF-507C-FF48-A506-1CEA6675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4713" cy="4351338"/>
          </a:xfrm>
        </p:spPr>
        <p:txBody>
          <a:bodyPr/>
          <a:lstStyle/>
          <a:p>
            <a:r>
              <a:rPr lang="en-US" dirty="0"/>
              <a:t>Basis for the design of wireless medium access control: widely implemented and deployed today in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We’ll do a deeper dive next lecture</a:t>
            </a:r>
          </a:p>
          <a:p>
            <a:endParaRPr lang="en-US" dirty="0"/>
          </a:p>
          <a:p>
            <a:r>
              <a:rPr lang="en-US" dirty="0"/>
              <a:t>Birth of a powerful idea in Computer Science: </a:t>
            </a:r>
            <a:r>
              <a:rPr lang="en-US" dirty="0">
                <a:solidFill>
                  <a:srgbClr val="C00000"/>
                </a:solidFill>
              </a:rPr>
              <a:t>exponential backoff</a:t>
            </a:r>
          </a:p>
          <a:p>
            <a:pPr lvl="1"/>
            <a:r>
              <a:rPr lang="en-US" dirty="0"/>
              <a:t>TCP multiplicative decrease was inspired by exponential backoff</a:t>
            </a:r>
          </a:p>
          <a:p>
            <a:pPr lvl="1"/>
            <a:r>
              <a:rPr lang="en-US" dirty="0"/>
              <a:t>A general method to react to load without a priori global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317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DD4D-62C1-1A46-A1FE-58721656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MAC protocols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7B097-7A02-494A-AA5B-B7CEA7CD823D}"/>
              </a:ext>
            </a:extLst>
          </p:cNvPr>
          <p:cNvSpPr txBox="1"/>
          <p:nvPr/>
        </p:nvSpPr>
        <p:spPr>
          <a:xfrm>
            <a:off x="742950" y="2185988"/>
            <a:ext cx="3709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Channel partitioning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(typically) static allocation of channel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Efficient and fair at high loads (1/</a:t>
            </a:r>
            <a:r>
              <a:rPr lang="en-US" sz="2800" dirty="0" err="1">
                <a:latin typeface="Helvetica" pitchFamily="2" charset="0"/>
              </a:rPr>
              <a:t>N’th</a:t>
            </a:r>
            <a:r>
              <a:rPr lang="en-US" sz="2800" dirty="0">
                <a:latin typeface="Helvetica" pitchFamily="2" charset="0"/>
              </a:rPr>
              <a:t>)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Inefficient at low loads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DBC6-14CF-1F4E-ABDB-B4E9F7E3B310}"/>
              </a:ext>
            </a:extLst>
          </p:cNvPr>
          <p:cNvSpPr txBox="1"/>
          <p:nvPr/>
        </p:nvSpPr>
        <p:spPr>
          <a:xfrm>
            <a:off x="4452938" y="2185988"/>
            <a:ext cx="37814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Turn-taking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Adapts to node demands by design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May increase delay to transmit (at low load)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Suffers from a single point of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F1146-4BB6-CF4E-B57B-2ED68E7CC5B3}"/>
              </a:ext>
            </a:extLst>
          </p:cNvPr>
          <p:cNvSpPr txBox="1"/>
          <p:nvPr/>
        </p:nvSpPr>
        <p:spPr>
          <a:xfrm>
            <a:off x="8234363" y="2185988"/>
            <a:ext cx="36814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Random access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Node with access transmits at full rate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Responsive to load (e.g., exp backoff)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Capacity may be wasted: collision, idle</a:t>
            </a:r>
          </a:p>
        </p:txBody>
      </p:sp>
    </p:spTree>
    <p:extLst>
      <p:ext uri="{BB962C8B-B14F-4D97-AF65-F5344CB8AC3E}">
        <p14:creationId xmlns:p14="http://schemas.microsoft.com/office/powerpoint/2010/main" val="127442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6FE6-1809-2947-9665-A0BFE599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8713-8BAD-584C-97CD-7C3492B3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7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1600199"/>
            <a:ext cx="9217152" cy="489267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Given a broadcast channel of rate R, </a:t>
            </a:r>
            <a:r>
              <a:rPr lang="en-US" dirty="0">
                <a:solidFill>
                  <a:srgbClr val="CC0000"/>
                </a:solidFill>
              </a:rPr>
              <a:t>goals: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2. when M nodes want to transmit, each can send at </a:t>
            </a:r>
            <a:r>
              <a:rPr lang="en-US" dirty="0">
                <a:solidFill>
                  <a:srgbClr val="C00000"/>
                </a:solidFill>
              </a:rPr>
              <a:t>average</a:t>
            </a:r>
            <a:r>
              <a:rPr lang="en-US" dirty="0"/>
              <a:t> rate R/M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3. fully decentralized:</a:t>
            </a:r>
          </a:p>
          <a:p>
            <a:pPr lvl="2">
              <a:defRPr/>
            </a:pPr>
            <a:r>
              <a:rPr lang="en-US" sz="2400" dirty="0"/>
              <a:t>no special node to coordinate transmissions</a:t>
            </a:r>
          </a:p>
          <a:p>
            <a:pPr lvl="2">
              <a:defRPr/>
            </a:pPr>
            <a:r>
              <a:rPr lang="en-US" sz="2400" dirty="0"/>
              <a:t>no synchronization of clocks or transmission slots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4. “simple”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3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CE81-E7DE-944E-BD75-7D1FD11E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protocols: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95F9-4A24-5142-BBED-C207FCB7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Three broad classes:</a:t>
            </a:r>
            <a:endParaRPr lang="en-US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dirty="0"/>
              <a:t>divide channel into smaller pieces (time slots, frequency, code)</a:t>
            </a:r>
          </a:p>
          <a:p>
            <a:pPr lvl="1">
              <a:defRPr/>
            </a:pPr>
            <a:r>
              <a:rPr lang="en-US" dirty="0"/>
              <a:t>allocate piece to node for </a:t>
            </a:r>
            <a:r>
              <a:rPr lang="en-US" dirty="0">
                <a:solidFill>
                  <a:srgbClr val="C00000"/>
                </a:solidFill>
              </a:rPr>
              <a:t>exclusive use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turn taking</a:t>
            </a:r>
          </a:p>
          <a:p>
            <a:pPr lvl="1">
              <a:defRPr/>
            </a:pPr>
            <a:r>
              <a:rPr lang="en-US" dirty="0"/>
              <a:t>nodes with more to send can take more or longer turns</a:t>
            </a:r>
            <a:endParaRPr lang="en-US" sz="32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dirty="0"/>
              <a:t>channel not divided, allow </a:t>
            </a:r>
            <a:r>
              <a:rPr lang="en-US" dirty="0">
                <a:solidFill>
                  <a:srgbClr val="C00000"/>
                </a:solidFill>
              </a:rPr>
              <a:t>collisions</a:t>
            </a:r>
          </a:p>
          <a:p>
            <a:pPr lvl="1">
              <a:defRPr/>
            </a:pPr>
            <a:r>
              <a:rPr lang="en-US" dirty="0"/>
              <a:t>use methods to recover from collisions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20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CE81-E7DE-944E-BD75-7D1FD11E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protocols: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95F9-4A24-5142-BBED-C207FCB7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Three broad classes:</a:t>
            </a:r>
            <a:endParaRPr lang="en-US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dirty="0"/>
              <a:t>divide channel into smaller pieces (time slots, frequency, code)</a:t>
            </a:r>
          </a:p>
          <a:p>
            <a:pPr lvl="1">
              <a:defRPr/>
            </a:pPr>
            <a:r>
              <a:rPr lang="en-US" dirty="0"/>
              <a:t>allocate piece to node for </a:t>
            </a:r>
            <a:r>
              <a:rPr lang="en-US" dirty="0">
                <a:solidFill>
                  <a:srgbClr val="C00000"/>
                </a:solidFill>
              </a:rPr>
              <a:t>exclusive use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turn taking</a:t>
            </a:r>
          </a:p>
          <a:p>
            <a:pPr lvl="1">
              <a:defRPr/>
            </a:pPr>
            <a:r>
              <a:rPr lang="en-US" dirty="0"/>
              <a:t>nodes with more to send can take more or longer turns</a:t>
            </a:r>
            <a:endParaRPr lang="en-US" sz="32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dirty="0"/>
              <a:t>channel not divided, allow </a:t>
            </a:r>
            <a:r>
              <a:rPr lang="en-US" dirty="0">
                <a:solidFill>
                  <a:srgbClr val="C00000"/>
                </a:solidFill>
              </a:rPr>
              <a:t>collisions</a:t>
            </a:r>
          </a:p>
          <a:p>
            <a:pPr lvl="1">
              <a:defRPr/>
            </a:pPr>
            <a:r>
              <a:rPr lang="en-US" dirty="0"/>
              <a:t>use methods to recover from collisions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98A53-0090-114D-9CFA-6147203BC174}"/>
              </a:ext>
            </a:extLst>
          </p:cNvPr>
          <p:cNvSpPr/>
          <p:nvPr/>
        </p:nvSpPr>
        <p:spPr>
          <a:xfrm>
            <a:off x="580768" y="1680441"/>
            <a:ext cx="11269362" cy="2798185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This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31895-C313-C647-94EE-F62B41827B42}"/>
              </a:ext>
            </a:extLst>
          </p:cNvPr>
          <p:cNvSpPr/>
          <p:nvPr/>
        </p:nvSpPr>
        <p:spPr>
          <a:xfrm>
            <a:off x="580768" y="4571998"/>
            <a:ext cx="11269362" cy="1246908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Next module</a:t>
            </a:r>
          </a:p>
        </p:txBody>
      </p:sp>
    </p:spTree>
    <p:extLst>
      <p:ext uri="{BB962C8B-B14F-4D97-AF65-F5344CB8AC3E}">
        <p14:creationId xmlns:p14="http://schemas.microsoft.com/office/powerpoint/2010/main" val="7292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48C4-4D84-1C4E-BC99-510C2B1B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2A7BE-6BC1-5143-B342-11A605259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17273</TotalTime>
  <Words>3113</Words>
  <Application>Microsoft Macintosh PowerPoint</Application>
  <PresentationFormat>Widescreen</PresentationFormat>
  <Paragraphs>629</Paragraphs>
  <Slides>58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Courier</vt:lpstr>
      <vt:lpstr>Gill Sans MT</vt:lpstr>
      <vt:lpstr>Helvetica</vt:lpstr>
      <vt:lpstr>Tahoma</vt:lpstr>
      <vt:lpstr>Times New Roman</vt:lpstr>
      <vt:lpstr>Wingdings</vt:lpstr>
      <vt:lpstr>Office Theme</vt:lpstr>
      <vt:lpstr>Equation</vt:lpstr>
      <vt:lpstr>CS 352 Medium Access Control</vt:lpstr>
      <vt:lpstr>Link layer</vt:lpstr>
      <vt:lpstr>Two kinds of link layers</vt:lpstr>
      <vt:lpstr>Multiple access protocols</vt:lpstr>
      <vt:lpstr>Sharing resources: sound familiar?</vt:lpstr>
      <vt:lpstr>An ideal multiple access protocol</vt:lpstr>
      <vt:lpstr>MAC protocols: Taxonomy</vt:lpstr>
      <vt:lpstr>MAC protocols: Taxonomy</vt:lpstr>
      <vt:lpstr>Channel Partitioning</vt:lpstr>
      <vt:lpstr>Dividing time</vt:lpstr>
      <vt:lpstr>Dividing time</vt:lpstr>
      <vt:lpstr>Dividing frequency</vt:lpstr>
      <vt:lpstr>Dividing code</vt:lpstr>
      <vt:lpstr>Example of CDMA encode/decode</vt:lpstr>
      <vt:lpstr>CDMA trade-offs</vt:lpstr>
      <vt:lpstr>CDMA with two senders</vt:lpstr>
      <vt:lpstr>Turn-taking protocols</vt:lpstr>
      <vt:lpstr>Nodes taking turns</vt:lpstr>
      <vt:lpstr>Nodes taking turns</vt:lpstr>
      <vt:lpstr>Summary</vt:lpstr>
      <vt:lpstr>PowerPoint Presentation</vt:lpstr>
      <vt:lpstr>CS 352 Random Access Protocols</vt:lpstr>
      <vt:lpstr>Review</vt:lpstr>
      <vt:lpstr>Random access protocols</vt:lpstr>
      <vt:lpstr>Random access protocols</vt:lpstr>
      <vt:lpstr>Slotted ALOHA</vt:lpstr>
      <vt:lpstr>Slotted ALOHA</vt:lpstr>
      <vt:lpstr>Slotted ALOHA: example</vt:lpstr>
      <vt:lpstr>Slotted ALOHA</vt:lpstr>
      <vt:lpstr>Slotted ALOHA: efficiency</vt:lpstr>
      <vt:lpstr>Slotted ALOHA: efficiency</vt:lpstr>
      <vt:lpstr>Pure ALOHA</vt:lpstr>
      <vt:lpstr>Pure (unslotted) ALOHA</vt:lpstr>
      <vt:lpstr>Collisions in pure ALOHA</vt:lpstr>
      <vt:lpstr>PowerPoint Presentation</vt:lpstr>
      <vt:lpstr>Carrier Sensing Multiple Access (CSMA)</vt:lpstr>
      <vt:lpstr>Carrier Sense Multiple Access (CSMA)</vt:lpstr>
      <vt:lpstr>CSMA collisions</vt:lpstr>
      <vt:lpstr>CSMA collisions</vt:lpstr>
      <vt:lpstr>Carrier Sensing with Collision Detection (CSMA/CD)</vt:lpstr>
      <vt:lpstr>Carrier sensing + collision detection</vt:lpstr>
      <vt:lpstr>CSMA/CD</vt:lpstr>
      <vt:lpstr>CSMA/CD</vt:lpstr>
      <vt:lpstr>Impact of random access protocols</vt:lpstr>
      <vt:lpstr>PowerPoint Presentation</vt:lpstr>
      <vt:lpstr>CS 352 CSMA/CD in Shared Ethernet </vt:lpstr>
      <vt:lpstr>Review</vt:lpstr>
      <vt:lpstr>Review of CSMA/CD</vt:lpstr>
      <vt:lpstr>CSMA/CD in Shared Ethernet</vt:lpstr>
      <vt:lpstr>Switched Ethernet vs. Shared Ethernet</vt:lpstr>
      <vt:lpstr>MAC in shared Ethernet</vt:lpstr>
      <vt:lpstr>Shared Ethernet: CSMA/CD</vt:lpstr>
      <vt:lpstr>Ethernet binary exponential backoff</vt:lpstr>
      <vt:lpstr>Ethernet binary exponential backoff</vt:lpstr>
      <vt:lpstr>CSMA/CD efficiency</vt:lpstr>
      <vt:lpstr>Impact of Ethernet CSMA/CD</vt:lpstr>
      <vt:lpstr>Comparison of MAC protocols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10065</cp:revision>
  <dcterms:created xsi:type="dcterms:W3CDTF">2019-01-23T03:40:12Z</dcterms:created>
  <dcterms:modified xsi:type="dcterms:W3CDTF">2021-04-03T11:25:18Z</dcterms:modified>
</cp:coreProperties>
</file>