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607" r:id="rId2"/>
    <p:sldId id="876" r:id="rId3"/>
    <p:sldId id="908" r:id="rId4"/>
    <p:sldId id="532" r:id="rId5"/>
    <p:sldId id="873" r:id="rId6"/>
    <p:sldId id="530" r:id="rId7"/>
    <p:sldId id="529" r:id="rId8"/>
    <p:sldId id="534" r:id="rId9"/>
    <p:sldId id="531" r:id="rId10"/>
    <p:sldId id="544" r:id="rId11"/>
    <p:sldId id="545" r:id="rId12"/>
    <p:sldId id="533" r:id="rId13"/>
    <p:sldId id="872" r:id="rId14"/>
    <p:sldId id="804" r:id="rId15"/>
    <p:sldId id="805" r:id="rId16"/>
    <p:sldId id="806" r:id="rId17"/>
    <p:sldId id="807" r:id="rId18"/>
    <p:sldId id="808" r:id="rId19"/>
    <p:sldId id="809" r:id="rId20"/>
    <p:sldId id="810" r:id="rId21"/>
    <p:sldId id="811" r:id="rId22"/>
    <p:sldId id="812" r:id="rId23"/>
    <p:sldId id="813" r:id="rId24"/>
    <p:sldId id="911" r:id="rId25"/>
    <p:sldId id="909" r:id="rId26"/>
    <p:sldId id="814" r:id="rId27"/>
    <p:sldId id="815" r:id="rId28"/>
    <p:sldId id="874" r:id="rId29"/>
    <p:sldId id="816" r:id="rId30"/>
    <p:sldId id="817" r:id="rId31"/>
    <p:sldId id="818" r:id="rId32"/>
    <p:sldId id="875" r:id="rId33"/>
    <p:sldId id="910" r:id="rId34"/>
    <p:sldId id="820" r:id="rId35"/>
    <p:sldId id="821" r:id="rId36"/>
    <p:sldId id="822" r:id="rId37"/>
    <p:sldId id="824" r:id="rId38"/>
    <p:sldId id="825" r:id="rId39"/>
    <p:sldId id="832" r:id="rId40"/>
    <p:sldId id="833" r:id="rId41"/>
    <p:sldId id="834" r:id="rId42"/>
    <p:sldId id="835" r:id="rId43"/>
    <p:sldId id="836" r:id="rId44"/>
    <p:sldId id="837" r:id="rId45"/>
    <p:sldId id="838" r:id="rId46"/>
    <p:sldId id="839" r:id="rId47"/>
    <p:sldId id="840" r:id="rId48"/>
    <p:sldId id="508" r:id="rId49"/>
    <p:sldId id="878"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8"/>
    <p:restoredTop sz="94664"/>
  </p:normalViewPr>
  <p:slideViewPr>
    <p:cSldViewPr snapToGrid="0" snapToObjects="1">
      <p:cViewPr varScale="1">
        <p:scale>
          <a:sx n="128" d="100"/>
          <a:sy n="128" d="100"/>
        </p:scale>
        <p:origin x="672" y="17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4" d="100"/>
          <a:sy n="114" d="100"/>
        </p:scale>
        <p:origin x="305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3C490B-630B-7F46-B6FE-05D0FD1689A8}" type="datetimeFigureOut">
              <a:rPr lang="en-US" smtClean="0"/>
              <a:t>4/29/20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3F09D5-B346-194E-BAD1-FA5CF715891F}" type="slidenum">
              <a:rPr lang="en-US" smtClean="0"/>
              <a:t>‹#›</a:t>
            </a:fld>
            <a:endParaRPr lang="en-US"/>
          </a:p>
        </p:txBody>
      </p:sp>
    </p:spTree>
    <p:extLst>
      <p:ext uri="{BB962C8B-B14F-4D97-AF65-F5344CB8AC3E}">
        <p14:creationId xmlns:p14="http://schemas.microsoft.com/office/powerpoint/2010/main" val="553778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62E2B438-C8DD-41E3-B2A7-E0F1E4E525FA}"/>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24B5857A-F0DE-41E2-A258-CBB6A19F508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MS PGothic" panose="020B0600070205080204" pitchFamily="34" charset="-128"/>
            </a:endParaRPr>
          </a:p>
        </p:txBody>
      </p:sp>
      <p:sp>
        <p:nvSpPr>
          <p:cNvPr id="55300" name="Slide Number Placeholder 3">
            <a:extLst>
              <a:ext uri="{FF2B5EF4-FFF2-40B4-BE49-F238E27FC236}">
                <a16:creationId xmlns:a16="http://schemas.microsoft.com/office/drawing/2014/main" id="{1ED4C545-8B00-4009-8CF4-AA449AE75A6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76288" indent="-298450">
              <a:spcBef>
                <a:spcPct val="30000"/>
              </a:spcBef>
              <a:defRPr sz="1200">
                <a:solidFill>
                  <a:schemeClr val="tx1"/>
                </a:solidFill>
                <a:latin typeface="Arial" panose="020B0604020202020204" pitchFamily="34" charset="0"/>
              </a:defRPr>
            </a:lvl2pPr>
            <a:lvl3pPr marL="1195388" indent="-238125">
              <a:spcBef>
                <a:spcPct val="30000"/>
              </a:spcBef>
              <a:defRPr sz="1200">
                <a:solidFill>
                  <a:schemeClr val="tx1"/>
                </a:solidFill>
                <a:latin typeface="Arial" panose="020B0604020202020204" pitchFamily="34" charset="0"/>
              </a:defRPr>
            </a:lvl3pPr>
            <a:lvl4pPr marL="1673225" indent="-238125">
              <a:spcBef>
                <a:spcPct val="30000"/>
              </a:spcBef>
              <a:defRPr sz="1200">
                <a:solidFill>
                  <a:schemeClr val="tx1"/>
                </a:solidFill>
                <a:latin typeface="Arial" panose="020B0604020202020204" pitchFamily="34" charset="0"/>
              </a:defRPr>
            </a:lvl4pPr>
            <a:lvl5pPr marL="2152650" indent="-238125">
              <a:spcBef>
                <a:spcPct val="30000"/>
              </a:spcBef>
              <a:defRPr sz="1200">
                <a:solidFill>
                  <a:schemeClr val="tx1"/>
                </a:solidFill>
                <a:latin typeface="Arial" panose="020B0604020202020204" pitchFamily="34" charset="0"/>
              </a:defRPr>
            </a:lvl5pPr>
            <a:lvl6pPr marL="2609850" indent="-238125" eaLnBrk="0" fontAlgn="base" hangingPunct="0">
              <a:spcBef>
                <a:spcPct val="30000"/>
              </a:spcBef>
              <a:spcAft>
                <a:spcPct val="0"/>
              </a:spcAft>
              <a:defRPr sz="1200">
                <a:solidFill>
                  <a:schemeClr val="tx1"/>
                </a:solidFill>
                <a:latin typeface="Arial" panose="020B0604020202020204" pitchFamily="34" charset="0"/>
              </a:defRPr>
            </a:lvl6pPr>
            <a:lvl7pPr marL="3067050" indent="-238125" eaLnBrk="0" fontAlgn="base" hangingPunct="0">
              <a:spcBef>
                <a:spcPct val="30000"/>
              </a:spcBef>
              <a:spcAft>
                <a:spcPct val="0"/>
              </a:spcAft>
              <a:defRPr sz="1200">
                <a:solidFill>
                  <a:schemeClr val="tx1"/>
                </a:solidFill>
                <a:latin typeface="Arial" panose="020B0604020202020204" pitchFamily="34" charset="0"/>
              </a:defRPr>
            </a:lvl7pPr>
            <a:lvl8pPr marL="3524250" indent="-238125" eaLnBrk="0" fontAlgn="base" hangingPunct="0">
              <a:spcBef>
                <a:spcPct val="30000"/>
              </a:spcBef>
              <a:spcAft>
                <a:spcPct val="0"/>
              </a:spcAft>
              <a:defRPr sz="1200">
                <a:solidFill>
                  <a:schemeClr val="tx1"/>
                </a:solidFill>
                <a:latin typeface="Arial" panose="020B0604020202020204" pitchFamily="34" charset="0"/>
              </a:defRPr>
            </a:lvl8pPr>
            <a:lvl9pPr marL="3981450" indent="-23812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98116C-7A71-46A7-8654-20BBDA920814}" type="slidenum">
              <a:rPr lang="en-US" altLang="en-US" sz="1300">
                <a:latin typeface="Times New Roman" panose="02020603050405020304" pitchFamily="18" charset="0"/>
                <a:ea typeface="MS PGothic" panose="020B0600070205080204" pitchFamily="34" charset="-128"/>
              </a:rPr>
              <a:pPr>
                <a:spcBef>
                  <a:spcPct val="0"/>
                </a:spcBef>
              </a:pPr>
              <a:t>10</a:t>
            </a:fld>
            <a:endParaRPr lang="en-US" altLang="en-US" sz="1300">
              <a:latin typeface="Times New Roman" panose="02020603050405020304" pitchFamily="18" charset="0"/>
              <a:ea typeface="MS PGothic" panose="020B0600070205080204" pitchFamily="34" charset="-128"/>
            </a:endParaRPr>
          </a:p>
        </p:txBody>
      </p:sp>
    </p:spTree>
    <p:extLst>
      <p:ext uri="{BB962C8B-B14F-4D97-AF65-F5344CB8AC3E}">
        <p14:creationId xmlns:p14="http://schemas.microsoft.com/office/powerpoint/2010/main" val="2981421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2B6D67-6530-1847-9614-1555B208A320}" type="slidenum">
              <a:rPr lang="en-US"/>
              <a:pPr>
                <a:defRPr/>
              </a:pPr>
              <a:t>22</a:t>
            </a:fld>
            <a:endParaRPr lang="en-US" dirty="0"/>
          </a:p>
        </p:txBody>
      </p:sp>
      <p:sp>
        <p:nvSpPr>
          <p:cNvPr id="50688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70046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4B108C-6B1B-AF41-8D65-F1C28D5081D7}" type="slidenum">
              <a:rPr lang="en-US"/>
              <a:pPr>
                <a:defRPr/>
              </a:pPr>
              <a:t>23</a:t>
            </a:fld>
            <a:endParaRPr lang="en-US" dirty="0"/>
          </a:p>
        </p:txBody>
      </p:sp>
      <p:sp>
        <p:nvSpPr>
          <p:cNvPr id="507906"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792926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4B108C-6B1B-AF41-8D65-F1C28D5081D7}" type="slidenum">
              <a:rPr lang="en-US"/>
              <a:pPr>
                <a:defRPr/>
              </a:pPr>
              <a:t>25</a:t>
            </a:fld>
            <a:endParaRPr lang="en-US" dirty="0"/>
          </a:p>
        </p:txBody>
      </p:sp>
      <p:sp>
        <p:nvSpPr>
          <p:cNvPr id="507906"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906475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B93BA95-160F-E649-99F0-83A4464555FC}" type="slidenum">
              <a:rPr lang="en-US"/>
              <a:pPr>
                <a:defRPr/>
              </a:pPr>
              <a:t>26</a:t>
            </a:fld>
            <a:endParaRPr lang="en-US" dirty="0"/>
          </a:p>
        </p:txBody>
      </p:sp>
      <p:sp>
        <p:nvSpPr>
          <p:cNvPr id="508930"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5649414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86BA8C2-0451-DB4C-8F9F-88D61358D7BF}" type="slidenum">
              <a:rPr lang="en-US"/>
              <a:pPr>
                <a:defRPr/>
              </a:pPr>
              <a:t>27</a:t>
            </a:fld>
            <a:endParaRPr lang="en-US" dirty="0"/>
          </a:p>
        </p:txBody>
      </p:sp>
      <p:sp>
        <p:nvSpPr>
          <p:cNvPr id="509954"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148293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p:spPr>
      </p:sp>
      <p:sp>
        <p:nvSpPr>
          <p:cNvPr id="90114"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6132"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E39D77A4-5B67-A846-AE64-32A0E222894D}" type="slidenum">
              <a:rPr lang="en-US" sz="1300">
                <a:latin typeface="Times New Roman" charset="0"/>
              </a:rPr>
              <a:pPr>
                <a:defRPr/>
              </a:pPr>
              <a:t>29</a:t>
            </a:fld>
            <a:endParaRPr lang="en-US" sz="1300" dirty="0">
              <a:latin typeface="Times New Roman" charset="0"/>
            </a:endParaRPr>
          </a:p>
        </p:txBody>
      </p:sp>
    </p:spTree>
    <p:extLst>
      <p:ext uri="{BB962C8B-B14F-4D97-AF65-F5344CB8AC3E}">
        <p14:creationId xmlns:p14="http://schemas.microsoft.com/office/powerpoint/2010/main" val="3516052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p:spPr>
      </p:sp>
      <p:sp>
        <p:nvSpPr>
          <p:cNvPr id="92162"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7156"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3F448EB4-3C79-B94C-9D48-9A7F79DAB29C}" type="slidenum">
              <a:rPr lang="en-US" sz="1300">
                <a:latin typeface="Times New Roman" charset="0"/>
              </a:rPr>
              <a:pPr>
                <a:defRPr/>
              </a:pPr>
              <a:t>30</a:t>
            </a:fld>
            <a:endParaRPr lang="en-US" sz="1300" dirty="0">
              <a:latin typeface="Times New Roman" charset="0"/>
            </a:endParaRPr>
          </a:p>
        </p:txBody>
      </p:sp>
    </p:spTree>
    <p:extLst>
      <p:ext uri="{BB962C8B-B14F-4D97-AF65-F5344CB8AC3E}">
        <p14:creationId xmlns:p14="http://schemas.microsoft.com/office/powerpoint/2010/main" val="2172057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p:spPr>
      </p:sp>
      <p:sp>
        <p:nvSpPr>
          <p:cNvPr id="94210" name="Notes Placeholder 2"/>
          <p:cNvSpPr>
            <a:spLocks noGrp="1"/>
          </p:cNvSpPr>
          <p:nvPr>
            <p:ph type="body" idx="1"/>
          </p:nvPr>
        </p:nvSpPr>
        <p:spPr>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dirty="0">
              <a:latin typeface="Times New Roman" charset="0"/>
            </a:endParaRPr>
          </a:p>
        </p:txBody>
      </p:sp>
      <p:sp>
        <p:nvSpPr>
          <p:cNvPr id="178180" name="Slide Number Placeholder 3"/>
          <p:cNvSpPr>
            <a:spLocks noGrp="1"/>
          </p:cNvSpPr>
          <p:nvPr>
            <p:ph type="sldNum" sz="quarter" idx="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6788">
              <a:defRPr sz="2000">
                <a:solidFill>
                  <a:schemeClr val="tx1"/>
                </a:solidFill>
                <a:latin typeface="Arial" charset="0"/>
                <a:ea typeface="ＭＳ Ｐゴシック" charset="0"/>
              </a:defRPr>
            </a:lvl1pPr>
            <a:lvl2pPr marL="742950" indent="-285750" defTabSz="966788">
              <a:defRPr sz="2000">
                <a:solidFill>
                  <a:schemeClr val="tx1"/>
                </a:solidFill>
                <a:latin typeface="Arial" charset="0"/>
                <a:ea typeface="ＭＳ Ｐゴシック" charset="0"/>
              </a:defRPr>
            </a:lvl2pPr>
            <a:lvl3pPr marL="1143000" indent="-228600" defTabSz="966788">
              <a:defRPr sz="2000">
                <a:solidFill>
                  <a:schemeClr val="tx1"/>
                </a:solidFill>
                <a:latin typeface="Arial" charset="0"/>
                <a:ea typeface="ＭＳ Ｐゴシック" charset="0"/>
              </a:defRPr>
            </a:lvl3pPr>
            <a:lvl4pPr marL="1600200" indent="-228600" defTabSz="966788">
              <a:defRPr sz="2000">
                <a:solidFill>
                  <a:schemeClr val="tx1"/>
                </a:solidFill>
                <a:latin typeface="Arial" charset="0"/>
                <a:ea typeface="ＭＳ Ｐゴシック" charset="0"/>
              </a:defRPr>
            </a:lvl4pPr>
            <a:lvl5pPr marL="2057400" indent="-228600" defTabSz="966788">
              <a:defRPr sz="2000">
                <a:solidFill>
                  <a:schemeClr val="tx1"/>
                </a:solidFill>
                <a:latin typeface="Arial" charset="0"/>
                <a:ea typeface="ＭＳ Ｐゴシック" charset="0"/>
              </a:defRPr>
            </a:lvl5pPr>
            <a:lvl6pPr marL="25146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defTabSz="966788"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defRPr/>
            </a:pPr>
            <a:fld id="{C94A52EF-3ADC-3C41-AF0A-03333FEC2F81}" type="slidenum">
              <a:rPr lang="en-US" sz="1300">
                <a:latin typeface="Times New Roman" charset="0"/>
              </a:rPr>
              <a:pPr>
                <a:defRPr/>
              </a:pPr>
              <a:t>31</a:t>
            </a:fld>
            <a:endParaRPr lang="en-US" sz="1300" dirty="0">
              <a:latin typeface="Times New Roman" charset="0"/>
            </a:endParaRPr>
          </a:p>
        </p:txBody>
      </p:sp>
    </p:spTree>
    <p:extLst>
      <p:ext uri="{BB962C8B-B14F-4D97-AF65-F5344CB8AC3E}">
        <p14:creationId xmlns:p14="http://schemas.microsoft.com/office/powerpoint/2010/main" val="4145979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80C6B-3549-9143-AA21-921A1B2E8309}" type="slidenum">
              <a:rPr lang="en-US"/>
              <a:pPr>
                <a:defRPr/>
              </a:pPr>
              <a:t>34</a:t>
            </a:fld>
            <a:endParaRPr lang="en-US" dirty="0"/>
          </a:p>
        </p:txBody>
      </p:sp>
      <p:sp>
        <p:nvSpPr>
          <p:cNvPr id="51302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31068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32D246-0A3E-0942-A66E-EDEEF190E1F7}" type="slidenum">
              <a:rPr lang="en-US"/>
              <a:pPr>
                <a:defRPr/>
              </a:pPr>
              <a:t>35</a:t>
            </a:fld>
            <a:endParaRPr lang="en-US" dirty="0"/>
          </a:p>
        </p:txBody>
      </p:sp>
      <p:sp>
        <p:nvSpPr>
          <p:cNvPr id="514050"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778748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E10E54B-4C26-C848-A80A-DC8DD9F68F4F}" type="slidenum">
              <a:rPr lang="en-US"/>
              <a:pPr>
                <a:defRPr/>
              </a:pPr>
              <a:t>14</a:t>
            </a:fld>
            <a:endParaRPr lang="en-US" dirty="0"/>
          </a:p>
        </p:txBody>
      </p:sp>
      <p:sp>
        <p:nvSpPr>
          <p:cNvPr id="499714"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625788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8588A5-EA74-0C48-B297-8EBBBF00682B}" type="slidenum">
              <a:rPr lang="en-US"/>
              <a:pPr>
                <a:defRPr/>
              </a:pPr>
              <a:t>36</a:t>
            </a:fld>
            <a:endParaRPr lang="en-US" dirty="0"/>
          </a:p>
        </p:txBody>
      </p:sp>
      <p:sp>
        <p:nvSpPr>
          <p:cNvPr id="515074"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2006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726D9D-4696-CF46-B5DD-DCFABDE76080}" type="slidenum">
              <a:rPr lang="en-US"/>
              <a:pPr>
                <a:defRPr/>
              </a:pPr>
              <a:t>37</a:t>
            </a:fld>
            <a:endParaRPr lang="en-US" dirty="0"/>
          </a:p>
        </p:txBody>
      </p:sp>
      <p:sp>
        <p:nvSpPr>
          <p:cNvPr id="517122"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58555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C898BED-EC88-B149-8BB6-D2868E47B680}" type="slidenum">
              <a:rPr lang="en-US"/>
              <a:pPr>
                <a:defRPr/>
              </a:pPr>
              <a:t>38</a:t>
            </a:fld>
            <a:endParaRPr lang="en-US" dirty="0"/>
          </a:p>
        </p:txBody>
      </p:sp>
      <p:sp>
        <p:nvSpPr>
          <p:cNvPr id="5181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306860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F092EF8-B157-FB4A-A2F4-A9F3F0854297}" type="slidenum">
              <a:rPr lang="en-US"/>
              <a:pPr>
                <a:defRPr/>
              </a:pPr>
              <a:t>39</a:t>
            </a:fld>
            <a:endParaRPr lang="en-US" dirty="0"/>
          </a:p>
        </p:txBody>
      </p:sp>
      <p:sp>
        <p:nvSpPr>
          <p:cNvPr id="525314"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719610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2D13E-70A6-0645-9276-A63A0F553A84}" type="slidenum">
              <a:rPr lang="en-US"/>
              <a:pPr>
                <a:defRPr/>
              </a:pPr>
              <a:t>40</a:t>
            </a:fld>
            <a:endParaRPr lang="en-US" dirty="0"/>
          </a:p>
        </p:txBody>
      </p:sp>
      <p:sp>
        <p:nvSpPr>
          <p:cNvPr id="526338"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578999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C40E9C-E805-8344-9B18-EBECDBC8FBB4}" type="slidenum">
              <a:rPr lang="en-US"/>
              <a:pPr>
                <a:defRPr/>
              </a:pPr>
              <a:t>41</a:t>
            </a:fld>
            <a:endParaRPr lang="en-US" dirty="0"/>
          </a:p>
        </p:txBody>
      </p:sp>
      <p:sp>
        <p:nvSpPr>
          <p:cNvPr id="527362"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87537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8F6FCC8-AEB5-5D45-8AA9-3E97E28CA55F}" type="slidenum">
              <a:rPr lang="en-US"/>
              <a:pPr>
                <a:defRPr/>
              </a:pPr>
              <a:t>42</a:t>
            </a:fld>
            <a:endParaRPr lang="en-US" dirty="0"/>
          </a:p>
        </p:txBody>
      </p:sp>
      <p:sp>
        <p:nvSpPr>
          <p:cNvPr id="52838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74392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88D8A87-5521-8A4A-844C-FA7F40FDEAFA}" type="slidenum">
              <a:rPr lang="en-US"/>
              <a:pPr>
                <a:defRPr/>
              </a:pPr>
              <a:t>43</a:t>
            </a:fld>
            <a:endParaRPr lang="en-US" dirty="0"/>
          </a:p>
        </p:txBody>
      </p:sp>
      <p:sp>
        <p:nvSpPr>
          <p:cNvPr id="529410"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1536635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629B5B6-4B24-C048-B479-237B82AFA155}" type="slidenum">
              <a:rPr lang="en-US"/>
              <a:pPr>
                <a:defRPr/>
              </a:pPr>
              <a:t>44</a:t>
            </a:fld>
            <a:endParaRPr lang="en-US" dirty="0"/>
          </a:p>
        </p:txBody>
      </p:sp>
      <p:sp>
        <p:nvSpPr>
          <p:cNvPr id="530434"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676046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BA3352-C8EC-2A47-B992-7CD6489C84B8}" type="slidenum">
              <a:rPr lang="en-US"/>
              <a:pPr>
                <a:defRPr/>
              </a:pPr>
              <a:t>45</a:t>
            </a:fld>
            <a:endParaRPr lang="en-US" dirty="0"/>
          </a:p>
        </p:txBody>
      </p:sp>
      <p:sp>
        <p:nvSpPr>
          <p:cNvPr id="531458"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010024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C205B4-11FD-5245-ABC6-9C46FD8C837E}" type="slidenum">
              <a:rPr lang="en-US"/>
              <a:pPr>
                <a:defRPr/>
              </a:pPr>
              <a:t>15</a:t>
            </a:fld>
            <a:endParaRPr lang="en-US" dirty="0"/>
          </a:p>
        </p:txBody>
      </p:sp>
      <p:sp>
        <p:nvSpPr>
          <p:cNvPr id="499714"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919671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423C51-D0E2-DD4F-8B93-F2B073FF11DF}" type="slidenum">
              <a:rPr lang="en-US"/>
              <a:pPr>
                <a:defRPr/>
              </a:pPr>
              <a:t>46</a:t>
            </a:fld>
            <a:endParaRPr lang="en-US" dirty="0"/>
          </a:p>
        </p:txBody>
      </p:sp>
      <p:sp>
        <p:nvSpPr>
          <p:cNvPr id="532482"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300861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A94D54-0CEB-3C4F-AA2A-6B37587DF09E}" type="slidenum">
              <a:rPr lang="en-US"/>
              <a:pPr>
                <a:defRPr/>
              </a:pPr>
              <a:t>47</a:t>
            </a:fld>
            <a:endParaRPr lang="en-US" dirty="0"/>
          </a:p>
        </p:txBody>
      </p:sp>
      <p:sp>
        <p:nvSpPr>
          <p:cNvPr id="489474"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886856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50A8E33-5754-2749-845F-5AFE7D870EB5}" type="slidenum">
              <a:rPr lang="en-US"/>
              <a:pPr>
                <a:defRPr/>
              </a:pPr>
              <a:t>16</a:t>
            </a:fld>
            <a:endParaRPr lang="en-US" dirty="0"/>
          </a:p>
        </p:txBody>
      </p:sp>
      <p:sp>
        <p:nvSpPr>
          <p:cNvPr id="500738"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698545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D9E7C2-ED8C-324D-960F-9A87871E27F3}" type="slidenum">
              <a:rPr lang="en-US"/>
              <a:pPr>
                <a:defRPr/>
              </a:pPr>
              <a:t>17</a:t>
            </a:fld>
            <a:endParaRPr lang="en-US" dirty="0"/>
          </a:p>
        </p:txBody>
      </p:sp>
      <p:sp>
        <p:nvSpPr>
          <p:cNvPr id="50176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1081429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A1F6A-E422-EB4D-86FE-3FB0D2EAFEF7}" type="slidenum">
              <a:rPr lang="en-US"/>
              <a:pPr>
                <a:defRPr/>
              </a:pPr>
              <a:t>18</a:t>
            </a:fld>
            <a:endParaRPr lang="en-US" dirty="0"/>
          </a:p>
        </p:txBody>
      </p:sp>
      <p:sp>
        <p:nvSpPr>
          <p:cNvPr id="502786"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4165097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828E0F-D9E3-A644-B505-ACE506F3E442}" type="slidenum">
              <a:rPr lang="en-US"/>
              <a:pPr>
                <a:defRPr/>
              </a:pPr>
              <a:t>19</a:t>
            </a:fld>
            <a:endParaRPr lang="en-US" dirty="0"/>
          </a:p>
        </p:txBody>
      </p:sp>
      <p:sp>
        <p:nvSpPr>
          <p:cNvPr id="503810"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2480927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469BF91-069B-794F-B1A1-4DA14FF6BE44}" type="slidenum">
              <a:rPr lang="en-US"/>
              <a:pPr>
                <a:defRPr/>
              </a:pPr>
              <a:t>20</a:t>
            </a:fld>
            <a:endParaRPr lang="en-US" dirty="0"/>
          </a:p>
        </p:txBody>
      </p:sp>
      <p:sp>
        <p:nvSpPr>
          <p:cNvPr id="504834"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861645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1F3CDC0-604F-934E-BB95-963BBCD3FBB0}" type="slidenum">
              <a:rPr lang="en-US"/>
              <a:pPr>
                <a:defRPr/>
              </a:pPr>
              <a:t>21</a:t>
            </a:fld>
            <a:endParaRPr lang="en-US" dirty="0"/>
          </a:p>
        </p:txBody>
      </p:sp>
      <p:sp>
        <p:nvSpPr>
          <p:cNvPr id="505858"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endParaRPr lang="en-US" dirty="0">
              <a:latin typeface="Times New Roman" charset="0"/>
            </a:endParaRPr>
          </a:p>
        </p:txBody>
      </p:sp>
    </p:spTree>
    <p:extLst>
      <p:ext uri="{BB962C8B-B14F-4D97-AF65-F5344CB8AC3E}">
        <p14:creationId xmlns:p14="http://schemas.microsoft.com/office/powerpoint/2010/main" val="3181010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0CC37-3420-4F49-8C33-4BCB3B51A6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A51D8-7D8A-A547-B24D-6DD12E8CCA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51904-F682-B84A-BF47-8129AB4C185D}"/>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9985BB43-14AB-9945-9BCA-9BC503CCC8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1333A-8598-4B4F-AB52-6579A2E12356}"/>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2626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43C6-896E-584A-A963-7E16D546EA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5AA53-208E-C24B-8273-CFDD1A5E791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851F6-81D0-1643-BAF0-AA0E98E0C39A}"/>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4BA70A3A-9A82-3C4C-AEFA-7B416F146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A61641-65CD-7949-9285-F9862F78B0F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88362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D0A2B-7DBB-9445-8542-8AC8F7964D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F09A6-0358-8E43-A178-3CA003BDFB6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EA068-5062-7E4F-B99C-2CEC343EC57B}"/>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B783A096-D83E-7542-A78C-9916C36985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814C3-12DF-0447-9420-294EF2C87AA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25158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8"/>
          <p:cNvSpPr>
            <a:spLocks noGrp="1"/>
          </p:cNvSpPr>
          <p:nvPr>
            <p:ph type="body" sz="quarter" idx="10"/>
          </p:nvPr>
        </p:nvSpPr>
        <p:spPr>
          <a:xfrm>
            <a:off x="1117600" y="1905000"/>
            <a:ext cx="90424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11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A4C2-71EB-354A-A4E4-7A79F16713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F6FC06-E8D0-3A4C-BEE2-AA99DC38014C}"/>
              </a:ext>
            </a:extLst>
          </p:cNvPr>
          <p:cNvSpPr>
            <a:spLocks noGrp="1"/>
          </p:cNvSpPr>
          <p:nvPr>
            <p:ph idx="1"/>
          </p:nvPr>
        </p:nvSpPr>
        <p:spPr/>
        <p:txBody>
          <a:bodyPr/>
          <a:lstStyle>
            <a:lvl2pPr>
              <a:defRPr>
                <a:solidFill>
                  <a:schemeClr val="tx1">
                    <a:lumMod val="65000"/>
                    <a:lumOff val="35000"/>
                  </a:schemeClr>
                </a:solidFill>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7652FB-D490-114D-8030-09CCB72C2125}"/>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5A062229-71C9-9847-AFE6-26AB269E2B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C6DF4-CA65-8E43-B3A5-ECEF9025E648}"/>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512358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248A-A301-5341-9BAF-2DDE80F1EB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2EDBBF-4F90-A34F-A685-DE4F29644F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9B94B2-28BF-6945-A21C-40A2B76452FA}"/>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B2DDE3C9-54E8-A94F-AD40-66CFF7B8F2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58432-5359-0147-8D5C-B145EE76A445}"/>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446954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FC0B-F311-BC4B-A2D1-928B3513C7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07925-946E-B44F-8713-0F0928FD5E2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672E5B-AB30-F441-99C3-073B0FE0CD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7D735A-AFB0-C44A-9FC0-AFD3B6C0186C}"/>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6" name="Footer Placeholder 5">
            <a:extLst>
              <a:ext uri="{FF2B5EF4-FFF2-40B4-BE49-F238E27FC236}">
                <a16:creationId xmlns:a16="http://schemas.microsoft.com/office/drawing/2014/main" id="{CBB6E5E5-7866-8E4B-B450-B712A2F3B9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134CB-E65A-B242-BD74-667132F85D41}"/>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24058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191B-B3D5-974E-BBCC-0A9D6A627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69E461-1B18-F04F-9E78-C3FEBD28C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2F1FC9F-4459-2448-8E0B-F470C373A3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8D66B2-805B-A347-89AD-F169432665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E448249-093E-884B-B6CE-B747B284E50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2CDBF6-1121-9347-BF6B-B703CCE9F45C}"/>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8" name="Footer Placeholder 7">
            <a:extLst>
              <a:ext uri="{FF2B5EF4-FFF2-40B4-BE49-F238E27FC236}">
                <a16:creationId xmlns:a16="http://schemas.microsoft.com/office/drawing/2014/main" id="{4C7F1FD6-CCAB-754B-B876-ABFCFD3D50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E9FA76-646A-F442-AA4F-7622918BEBE9}"/>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75826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493-905D-7F41-8284-D8B4EC8824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B5B470-4001-1843-A7E0-885C22956F53}"/>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4" name="Footer Placeholder 3">
            <a:extLst>
              <a:ext uri="{FF2B5EF4-FFF2-40B4-BE49-F238E27FC236}">
                <a16:creationId xmlns:a16="http://schemas.microsoft.com/office/drawing/2014/main" id="{8EF13A0A-FB55-8649-B9A5-3E90CD8CA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CBD0C7-127F-CD4E-A6B8-5585A152720B}"/>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2077455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D34EC-7616-9043-AFD5-6B69E3B6F56D}"/>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3" name="Footer Placeholder 2">
            <a:extLst>
              <a:ext uri="{FF2B5EF4-FFF2-40B4-BE49-F238E27FC236}">
                <a16:creationId xmlns:a16="http://schemas.microsoft.com/office/drawing/2014/main" id="{247B0C35-6B39-4749-9595-C856AFB8E6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AFF505-CB2B-2747-B2DD-2A89C941177A}"/>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51126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F38C-28DD-4A42-9056-3793483F5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1099AD-DABE-D64C-A905-1CF03DB10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12F0B-A50A-5B46-A535-733D69752F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FA7C4E6-3C25-644D-80DE-2E788E6284AC}"/>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6" name="Footer Placeholder 5">
            <a:extLst>
              <a:ext uri="{FF2B5EF4-FFF2-40B4-BE49-F238E27FC236}">
                <a16:creationId xmlns:a16="http://schemas.microsoft.com/office/drawing/2014/main" id="{CD68BFEC-CC7B-C94C-BED5-57FB1536D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55941-3DC9-AB49-B0A6-6F452E06A53F}"/>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39065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4FD44-FAA2-E347-8F67-9E8E93EAA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020F24-3635-8346-AFAC-53CE49F08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8FCCF6-452E-F34D-AD7C-72567CD4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2B2EA6-16EC-4048-B8E5-91A7889C2FEB}"/>
              </a:ext>
            </a:extLst>
          </p:cNvPr>
          <p:cNvSpPr>
            <a:spLocks noGrp="1"/>
          </p:cNvSpPr>
          <p:nvPr>
            <p:ph type="dt" sz="half" idx="10"/>
          </p:nvPr>
        </p:nvSpPr>
        <p:spPr/>
        <p:txBody>
          <a:bodyPr/>
          <a:lstStyle/>
          <a:p>
            <a:fld id="{DEDCE603-2B12-5844-BEA7-E98E825B38C7}" type="datetimeFigureOut">
              <a:rPr lang="en-US" smtClean="0"/>
              <a:t>4/29/20</a:t>
            </a:fld>
            <a:endParaRPr lang="en-US"/>
          </a:p>
        </p:txBody>
      </p:sp>
      <p:sp>
        <p:nvSpPr>
          <p:cNvPr id="6" name="Footer Placeholder 5">
            <a:extLst>
              <a:ext uri="{FF2B5EF4-FFF2-40B4-BE49-F238E27FC236}">
                <a16:creationId xmlns:a16="http://schemas.microsoft.com/office/drawing/2014/main" id="{E6F377BF-EE8D-7042-B5F8-CF9C0C3DDC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220C2-4FEF-C549-AF12-DB388DD3A5C3}"/>
              </a:ext>
            </a:extLst>
          </p:cNvPr>
          <p:cNvSpPr>
            <a:spLocks noGrp="1"/>
          </p:cNvSpPr>
          <p:nvPr>
            <p:ph type="sldNum" sz="quarter" idx="12"/>
          </p:nvPr>
        </p:nvSpPr>
        <p:spPr/>
        <p:txBody>
          <a:bodyPr/>
          <a:lstStyle/>
          <a:p>
            <a:fld id="{C5AB7A7F-ECAC-A944-82A9-768B682C8238}" type="slidenum">
              <a:rPr lang="en-US" smtClean="0"/>
              <a:t>‹#›</a:t>
            </a:fld>
            <a:endParaRPr lang="en-US"/>
          </a:p>
        </p:txBody>
      </p:sp>
    </p:spTree>
    <p:extLst>
      <p:ext uri="{BB962C8B-B14F-4D97-AF65-F5344CB8AC3E}">
        <p14:creationId xmlns:p14="http://schemas.microsoft.com/office/powerpoint/2010/main" val="118732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E5AAC6-6E42-5E44-9318-18A5B93B53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48FBE2B0-9C88-F545-A1BD-247458A509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C5DABF1-4F3F-744C-8157-1FC51AAF1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CE603-2B12-5844-BEA7-E98E825B38C7}" type="datetimeFigureOut">
              <a:rPr lang="en-US" smtClean="0"/>
              <a:t>4/29/20</a:t>
            </a:fld>
            <a:endParaRPr lang="en-US"/>
          </a:p>
        </p:txBody>
      </p:sp>
      <p:sp>
        <p:nvSpPr>
          <p:cNvPr id="5" name="Footer Placeholder 4">
            <a:extLst>
              <a:ext uri="{FF2B5EF4-FFF2-40B4-BE49-F238E27FC236}">
                <a16:creationId xmlns:a16="http://schemas.microsoft.com/office/drawing/2014/main" id="{7E0E51C6-01D3-BC48-8763-B839BC079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76E372-E70D-1E47-8FDB-0CADB973B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B7A7F-ECAC-A944-82A9-768B682C8238}" type="slidenum">
              <a:rPr lang="en-US" smtClean="0"/>
              <a:t>‹#›</a:t>
            </a:fld>
            <a:endParaRPr lang="en-US"/>
          </a:p>
        </p:txBody>
      </p:sp>
    </p:spTree>
    <p:extLst>
      <p:ext uri="{BB962C8B-B14F-4D97-AF65-F5344CB8AC3E}">
        <p14:creationId xmlns:p14="http://schemas.microsoft.com/office/powerpoint/2010/main" val="347498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s.rutgers.edu/~sn624/352-S19"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emf"/><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22.emf"/><Relationship Id="rId4" Type="http://schemas.openxmlformats.org/officeDocument/2006/relationships/oleObject" Target="../embeddings/oleObject3.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13A6475-F152-7546-A2A3-6A39089E0625}"/>
              </a:ext>
            </a:extLst>
          </p:cNvPr>
          <p:cNvSpPr>
            <a:spLocks noGrp="1" noChangeArrowheads="1"/>
          </p:cNvSpPr>
          <p:nvPr>
            <p:ph type="ctrTitle"/>
          </p:nvPr>
        </p:nvSpPr>
        <p:spPr>
          <a:xfrm>
            <a:off x="1747630" y="2105173"/>
            <a:ext cx="8696739" cy="1143000"/>
          </a:xfrm>
        </p:spPr>
        <p:txBody>
          <a:bodyPr>
            <a:normAutofit fontScale="90000"/>
          </a:bodyPr>
          <a:lstStyle/>
          <a:p>
            <a:pPr>
              <a:defRPr/>
            </a:pPr>
            <a:r>
              <a:rPr lang="en-US">
                <a:ea typeface="ＭＳ Ｐゴシック" charset="0"/>
                <a:cs typeface="+mj-cs"/>
              </a:rPr>
              <a:t>Multimedia:</a:t>
            </a:r>
            <a:br>
              <a:rPr lang="en-US" dirty="0">
                <a:ea typeface="ＭＳ Ｐゴシック" charset="0"/>
                <a:cs typeface="+mj-cs"/>
              </a:rPr>
            </a:br>
            <a:r>
              <a:rPr lang="en-US" dirty="0">
                <a:solidFill>
                  <a:srgbClr val="C00000"/>
                </a:solidFill>
                <a:ea typeface="ＭＳ Ｐゴシック" charset="0"/>
                <a:cs typeface="+mj-cs"/>
              </a:rPr>
              <a:t>Real-time Conversations</a:t>
            </a:r>
          </a:p>
        </p:txBody>
      </p:sp>
      <p:sp>
        <p:nvSpPr>
          <p:cNvPr id="2051" name="Rectangle 3">
            <a:extLst>
              <a:ext uri="{FF2B5EF4-FFF2-40B4-BE49-F238E27FC236}">
                <a16:creationId xmlns:a16="http://schemas.microsoft.com/office/drawing/2014/main" id="{897461AD-287F-0C42-AFC6-5022951D3B33}"/>
              </a:ext>
            </a:extLst>
          </p:cNvPr>
          <p:cNvSpPr>
            <a:spLocks noGrp="1" noChangeArrowheads="1"/>
          </p:cNvSpPr>
          <p:nvPr>
            <p:ph type="subTitle" idx="1"/>
          </p:nvPr>
        </p:nvSpPr>
        <p:spPr>
          <a:xfrm>
            <a:off x="1524000" y="3429000"/>
            <a:ext cx="9144000" cy="1982974"/>
          </a:xfrm>
        </p:spPr>
        <p:txBody>
          <a:bodyPr>
            <a:normAutofit lnSpcReduction="10000"/>
          </a:bodyPr>
          <a:lstStyle/>
          <a:p>
            <a:pPr>
              <a:defRPr/>
            </a:pPr>
            <a:r>
              <a:rPr lang="en-US" sz="2800" dirty="0">
                <a:ea typeface="ＭＳ Ｐゴシック" charset="0"/>
              </a:rPr>
              <a:t>CS 352, Lecture 23, Spring 2020</a:t>
            </a:r>
          </a:p>
          <a:p>
            <a:pPr>
              <a:defRPr/>
            </a:pPr>
            <a:r>
              <a:rPr lang="en-US" sz="2800" dirty="0">
                <a:ea typeface="ＭＳ Ｐゴシック" charset="0"/>
                <a:hlinkClick r:id="rId2"/>
              </a:rPr>
              <a:t>http://www.cs.rutgers.edu/~sn624/352</a:t>
            </a:r>
            <a:endParaRPr lang="en-US" sz="2800" dirty="0">
              <a:ea typeface="ＭＳ Ｐゴシック" charset="0"/>
            </a:endParaRPr>
          </a:p>
          <a:p>
            <a:pPr>
              <a:defRPr/>
            </a:pPr>
            <a:endParaRPr lang="en-US" sz="2800" dirty="0">
              <a:ea typeface="ＭＳ Ｐゴシック" charset="0"/>
              <a:cs typeface="+mn-cs"/>
            </a:endParaRPr>
          </a:p>
          <a:p>
            <a:pPr>
              <a:defRPr/>
            </a:pPr>
            <a:r>
              <a:rPr lang="en-US" sz="2800" dirty="0">
                <a:ea typeface="ＭＳ Ｐゴシック" charset="0"/>
                <a:cs typeface="+mn-cs"/>
              </a:rPr>
              <a:t>Srinivas Narayana</a:t>
            </a:r>
          </a:p>
        </p:txBody>
      </p:sp>
      <p:sp>
        <p:nvSpPr>
          <p:cNvPr id="2052" name="Slide Number Placeholder 1">
            <a:extLst>
              <a:ext uri="{FF2B5EF4-FFF2-40B4-BE49-F238E27FC236}">
                <a16:creationId xmlns:a16="http://schemas.microsoft.com/office/drawing/2014/main" id="{D4CF2330-96EE-C641-B787-BBF6068A1F0F}"/>
              </a:ext>
            </a:extLst>
          </p:cNvPr>
          <p:cNvSpPr>
            <a:spLocks noGrp="1"/>
          </p:cNvSpPr>
          <p:nvPr>
            <p:ph type="sldNum" sz="quarter" idx="12"/>
          </p:nvPr>
        </p:nvSpPr>
        <p:spPr>
          <a:xfrm>
            <a:off x="8610600" y="6356350"/>
            <a:ext cx="2743200" cy="365125"/>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lvl1pPr>
              <a:spcBef>
                <a:spcPct val="20000"/>
              </a:spcBef>
              <a:buChar char="•"/>
              <a:defRPr sz="2400">
                <a:solidFill>
                  <a:schemeClr val="tx1"/>
                </a:solidFill>
                <a:latin typeface="Comic Sans MS" panose="030F0902030302020204" pitchFamily="66" charset="0"/>
                <a:ea typeface="ＭＳ Ｐゴシック" panose="020B0600070205080204" pitchFamily="34" charset="-128"/>
              </a:defRPr>
            </a:lvl1pPr>
            <a:lvl2pPr marL="742950" indent="-285750">
              <a:spcBef>
                <a:spcPct val="20000"/>
              </a:spcBef>
              <a:buChar char="–"/>
              <a:defRPr sz="2400" b="1">
                <a:solidFill>
                  <a:srgbClr val="7F7F7F"/>
                </a:solidFill>
                <a:latin typeface="Comic Sans MS" panose="030F0902030302020204" pitchFamily="66" charset="0"/>
                <a:ea typeface="ＭＳ Ｐゴシック" panose="020B0600070205080204" pitchFamily="34" charset="-128"/>
              </a:defRPr>
            </a:lvl2pPr>
            <a:lvl3pPr marL="1143000" indent="-228600">
              <a:spcBef>
                <a:spcPct val="20000"/>
              </a:spcBef>
              <a:buChar char="•"/>
              <a:defRPr sz="20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Char char="–"/>
              <a:defRPr>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Char char="»"/>
              <a:defRPr sz="16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ea typeface="ＭＳ Ｐゴシック" panose="020B0600070205080204" pitchFamily="34" charset="-128"/>
              </a:defRPr>
            </a:lvl9pPr>
          </a:lstStyle>
          <a:p>
            <a:pPr>
              <a:spcBef>
                <a:spcPct val="0"/>
              </a:spcBef>
              <a:buFontTx/>
              <a:buNone/>
            </a:pPr>
            <a:fld id="{CB2CE658-F681-9E4A-B882-87E501708491}" type="slidenum">
              <a:rPr lang="en-US" altLang="en-US" sz="1400" smtClean="0">
                <a:latin typeface="Times New Roman" panose="02020603050405020304" pitchFamily="18" charset="0"/>
              </a:rPr>
              <a:pPr>
                <a:spcBef>
                  <a:spcPct val="0"/>
                </a:spcBef>
                <a:buFontTx/>
                <a:buNone/>
              </a:pPr>
              <a:t>1</a:t>
            </a:fld>
            <a:endParaRPr lang="en-US" altLang="en-US" sz="1400">
              <a:latin typeface="Times New Roman" panose="02020603050405020304" pitchFamily="18" charset="0"/>
            </a:endParaRPr>
          </a:p>
        </p:txBody>
      </p:sp>
      <p:pic>
        <p:nvPicPr>
          <p:cNvPr id="6" name="Picture 5">
            <a:extLst>
              <a:ext uri="{FF2B5EF4-FFF2-40B4-BE49-F238E27FC236}">
                <a16:creationId xmlns:a16="http://schemas.microsoft.com/office/drawing/2014/main" id="{2FEBF204-951A-1944-B88D-F7620664E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5426" y="5773629"/>
            <a:ext cx="2853305" cy="910950"/>
          </a:xfrm>
          <a:prstGeom prst="rect">
            <a:avLst/>
          </a:prstGeom>
        </p:spPr>
      </p:pic>
    </p:spTree>
    <p:extLst>
      <p:ext uri="{BB962C8B-B14F-4D97-AF65-F5344CB8AC3E}">
        <p14:creationId xmlns:p14="http://schemas.microsoft.com/office/powerpoint/2010/main" val="3275837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
            <a:extLst>
              <a:ext uri="{FF2B5EF4-FFF2-40B4-BE49-F238E27FC236}">
                <a16:creationId xmlns:a16="http://schemas.microsoft.com/office/drawing/2014/main" id="{7C147AE1-B948-4D1B-924F-2BD6CF119B25}"/>
              </a:ext>
            </a:extLst>
          </p:cNvPr>
          <p:cNvSpPr>
            <a:spLocks noGrp="1" noChangeArrowheads="1"/>
          </p:cNvSpPr>
          <p:nvPr>
            <p:ph type="title"/>
          </p:nvPr>
        </p:nvSpPr>
        <p:spPr>
          <a:xfrm>
            <a:off x="127000" y="348513"/>
            <a:ext cx="10515600" cy="1325563"/>
          </a:xfrm>
        </p:spPr>
        <p:txBody>
          <a:bodyPr vert="horz" lIns="0" tIns="0" rIns="0" bIns="0" rtlCol="0" anchor="t">
            <a:normAutofit/>
          </a:bodyPr>
          <a:lstStyle/>
          <a:p>
            <a:pPr>
              <a:lnSpc>
                <a:spcPct val="95000"/>
              </a:lnSpc>
            </a:pPr>
            <a:r>
              <a:rPr lang="en-US" altLang="en-US" dirty="0"/>
              <a:t>               Video Delivery using CDN</a:t>
            </a:r>
            <a:endParaRPr lang="en-US" altLang="en-US" dirty="0">
              <a:solidFill>
                <a:srgbClr val="FFC000"/>
              </a:solidFill>
            </a:endParaRPr>
          </a:p>
        </p:txBody>
      </p:sp>
      <p:grpSp>
        <p:nvGrpSpPr>
          <p:cNvPr id="54275" name="Group 1">
            <a:extLst>
              <a:ext uri="{FF2B5EF4-FFF2-40B4-BE49-F238E27FC236}">
                <a16:creationId xmlns:a16="http://schemas.microsoft.com/office/drawing/2014/main" id="{B785EA47-033A-434B-B153-88CCF5FB936A}"/>
              </a:ext>
            </a:extLst>
          </p:cNvPr>
          <p:cNvGrpSpPr>
            <a:grpSpLocks/>
          </p:cNvGrpSpPr>
          <p:nvPr/>
        </p:nvGrpSpPr>
        <p:grpSpPr bwMode="auto">
          <a:xfrm>
            <a:off x="2199027" y="1219202"/>
            <a:ext cx="7935573" cy="4563509"/>
            <a:chOff x="525618" y="1303020"/>
            <a:chExt cx="8298342" cy="5596584"/>
          </a:xfrm>
        </p:grpSpPr>
        <p:grpSp>
          <p:nvGrpSpPr>
            <p:cNvPr id="54277" name="Group 39">
              <a:extLst>
                <a:ext uri="{FF2B5EF4-FFF2-40B4-BE49-F238E27FC236}">
                  <a16:creationId xmlns:a16="http://schemas.microsoft.com/office/drawing/2014/main" id="{E87FD467-E1F4-4A5E-9BE3-326D0DE55435}"/>
                </a:ext>
              </a:extLst>
            </p:cNvPr>
            <p:cNvGrpSpPr>
              <a:grpSpLocks/>
            </p:cNvGrpSpPr>
            <p:nvPr/>
          </p:nvGrpSpPr>
          <p:grpSpPr bwMode="auto">
            <a:xfrm>
              <a:off x="4023361" y="5692142"/>
              <a:ext cx="1165045" cy="1207462"/>
              <a:chOff x="4394200" y="5638800"/>
              <a:chExt cx="1294494" cy="1340771"/>
            </a:xfrm>
          </p:grpSpPr>
          <p:pic>
            <p:nvPicPr>
              <p:cNvPr id="54301" name="Picture 15" descr="laptop.jpg">
                <a:extLst>
                  <a:ext uri="{FF2B5EF4-FFF2-40B4-BE49-F238E27FC236}">
                    <a16:creationId xmlns:a16="http://schemas.microsoft.com/office/drawing/2014/main" id="{E1CCC765-0ABA-4CF9-BC89-1D4202EEA3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4200" y="5638800"/>
                <a:ext cx="865400" cy="88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209ADF65-5A17-4246-992F-27F576C65A26}"/>
                  </a:ext>
                </a:extLst>
              </p:cNvPr>
              <p:cNvSpPr txBox="1"/>
              <p:nvPr/>
            </p:nvSpPr>
            <p:spPr>
              <a:xfrm>
                <a:off x="4510043" y="6476624"/>
                <a:ext cx="1178651" cy="502947"/>
              </a:xfrm>
              <a:prstGeom prst="rect">
                <a:avLst/>
              </a:prstGeom>
              <a:noFill/>
            </p:spPr>
            <p:txBody>
              <a:bodyPr>
                <a:spAutoFit/>
              </a:bodyPr>
              <a:lstStyle/>
              <a:p>
                <a:pPr eaLnBrk="1" hangingPunct="1">
                  <a:defRPr/>
                </a:pPr>
                <a:r>
                  <a:rPr lang="en-US" dirty="0">
                    <a:solidFill>
                      <a:srgbClr val="FF0000"/>
                    </a:solidFill>
                    <a:latin typeface="Helvetica" pitchFamily="2" charset="0"/>
                    <a:ea typeface="ＭＳ Ｐゴシック" charset="0"/>
                    <a:cs typeface="Calibri"/>
                  </a:rPr>
                  <a:t>User</a:t>
                </a:r>
              </a:p>
            </p:txBody>
          </p:sp>
        </p:grpSp>
        <p:grpSp>
          <p:nvGrpSpPr>
            <p:cNvPr id="54278" name="Group 47">
              <a:extLst>
                <a:ext uri="{FF2B5EF4-FFF2-40B4-BE49-F238E27FC236}">
                  <a16:creationId xmlns:a16="http://schemas.microsoft.com/office/drawing/2014/main" id="{78E66EE3-C6AB-4F1B-82FC-3E637CBE4822}"/>
                </a:ext>
              </a:extLst>
            </p:cNvPr>
            <p:cNvGrpSpPr>
              <a:grpSpLocks/>
            </p:cNvGrpSpPr>
            <p:nvPr/>
          </p:nvGrpSpPr>
          <p:grpSpPr bwMode="auto">
            <a:xfrm>
              <a:off x="525618" y="1988819"/>
              <a:ext cx="1658941" cy="1848580"/>
              <a:chOff x="1758908" y="1927653"/>
              <a:chExt cx="905727" cy="1401268"/>
            </a:xfrm>
          </p:grpSpPr>
          <p:pic>
            <p:nvPicPr>
              <p:cNvPr id="54299" name="Picture 5" descr="server.png">
                <a:extLst>
                  <a:ext uri="{FF2B5EF4-FFF2-40B4-BE49-F238E27FC236}">
                    <a16:creationId xmlns:a16="http://schemas.microsoft.com/office/drawing/2014/main" id="{DC9A4BE7-CE50-49B1-89FF-698A35C3344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9938" y="1927653"/>
                <a:ext cx="774697" cy="74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Box 34">
                <a:extLst>
                  <a:ext uri="{FF2B5EF4-FFF2-40B4-BE49-F238E27FC236}">
                    <a16:creationId xmlns:a16="http://schemas.microsoft.com/office/drawing/2014/main" id="{ABC7F80F-0CCD-48BE-83E0-633B4AED6CD7}"/>
                  </a:ext>
                </a:extLst>
              </p:cNvPr>
              <p:cNvSpPr txBox="1"/>
              <p:nvPr/>
            </p:nvSpPr>
            <p:spPr>
              <a:xfrm>
                <a:off x="1758908" y="2728077"/>
                <a:ext cx="899093" cy="600844"/>
              </a:xfrm>
              <a:prstGeom prst="rect">
                <a:avLst/>
              </a:prstGeom>
              <a:noFill/>
            </p:spPr>
            <p:txBody>
              <a:bodyPr>
                <a:spAutoFit/>
              </a:bodyPr>
              <a:lstStyle/>
              <a:p>
                <a:pPr eaLnBrk="1" hangingPunct="1">
                  <a:defRPr/>
                </a:pPr>
                <a:r>
                  <a:rPr lang="en-US" dirty="0">
                    <a:solidFill>
                      <a:srgbClr val="FF0000"/>
                    </a:solidFill>
                    <a:latin typeface="Helvetica" pitchFamily="2" charset="0"/>
                    <a:ea typeface="ＭＳ Ｐゴシック" charset="0"/>
                    <a:cs typeface="Calibri"/>
                  </a:rPr>
                  <a:t>Front end </a:t>
                </a:r>
              </a:p>
              <a:p>
                <a:pPr eaLnBrk="1" hangingPunct="1">
                  <a:defRPr/>
                </a:pPr>
                <a:r>
                  <a:rPr lang="en-US" dirty="0">
                    <a:solidFill>
                      <a:srgbClr val="FF0000"/>
                    </a:solidFill>
                    <a:latin typeface="Helvetica" pitchFamily="2" charset="0"/>
                    <a:ea typeface="ＭＳ Ｐゴシック" charset="0"/>
                    <a:cs typeface="Calibri"/>
                  </a:rPr>
                  <a:t>web-servers</a:t>
                </a:r>
              </a:p>
            </p:txBody>
          </p:sp>
        </p:grpSp>
        <p:grpSp>
          <p:nvGrpSpPr>
            <p:cNvPr id="54279" name="Group 46">
              <a:extLst>
                <a:ext uri="{FF2B5EF4-FFF2-40B4-BE49-F238E27FC236}">
                  <a16:creationId xmlns:a16="http://schemas.microsoft.com/office/drawing/2014/main" id="{046C44D7-799C-4E2B-B03E-176E7C3A7CE2}"/>
                </a:ext>
              </a:extLst>
            </p:cNvPr>
            <p:cNvGrpSpPr>
              <a:grpSpLocks/>
            </p:cNvGrpSpPr>
            <p:nvPr/>
          </p:nvGrpSpPr>
          <p:grpSpPr bwMode="auto">
            <a:xfrm>
              <a:off x="6966585" y="1988820"/>
              <a:ext cx="1857375" cy="1315855"/>
              <a:chOff x="5557683" y="1954069"/>
              <a:chExt cx="996151" cy="997716"/>
            </a:xfrm>
          </p:grpSpPr>
          <p:grpSp>
            <p:nvGrpSpPr>
              <p:cNvPr id="54293" name="Group 10">
                <a:extLst>
                  <a:ext uri="{FF2B5EF4-FFF2-40B4-BE49-F238E27FC236}">
                    <a16:creationId xmlns:a16="http://schemas.microsoft.com/office/drawing/2014/main" id="{56207851-0003-4F30-B364-E27C081939BC}"/>
                  </a:ext>
                </a:extLst>
              </p:cNvPr>
              <p:cNvGrpSpPr>
                <a:grpSpLocks/>
              </p:cNvGrpSpPr>
              <p:nvPr/>
            </p:nvGrpSpPr>
            <p:grpSpPr bwMode="auto">
              <a:xfrm>
                <a:off x="5557683" y="1954069"/>
                <a:ext cx="929633" cy="495805"/>
                <a:chOff x="4648242" y="979886"/>
                <a:chExt cx="1936736" cy="1115561"/>
              </a:xfrm>
            </p:grpSpPr>
            <p:pic>
              <p:nvPicPr>
                <p:cNvPr id="54295" name="Picture 29" descr="server.png">
                  <a:extLst>
                    <a:ext uri="{FF2B5EF4-FFF2-40B4-BE49-F238E27FC236}">
                      <a16:creationId xmlns:a16="http://schemas.microsoft.com/office/drawing/2014/main" id="{653D4478-6EAC-4730-B5D7-DC7AD89E9AE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10282" y="979886"/>
                  <a:ext cx="774696" cy="74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6" name="Picture 30" descr="server.png">
                  <a:extLst>
                    <a:ext uri="{FF2B5EF4-FFF2-40B4-BE49-F238E27FC236}">
                      <a16:creationId xmlns:a16="http://schemas.microsoft.com/office/drawing/2014/main" id="{DFB46C13-AA54-401D-BEC9-728E2DF7D7F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22932" y="1065233"/>
                  <a:ext cx="774696" cy="74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7" name="Picture 31" descr="server.png">
                  <a:extLst>
                    <a:ext uri="{FF2B5EF4-FFF2-40B4-BE49-F238E27FC236}">
                      <a16:creationId xmlns:a16="http://schemas.microsoft.com/office/drawing/2014/main" id="{F5D2B656-27F8-495D-BC4E-57D7A3E527E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584" y="1199342"/>
                  <a:ext cx="774696" cy="74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98" name="Picture 32" descr="server.png">
                  <a:extLst>
                    <a:ext uri="{FF2B5EF4-FFF2-40B4-BE49-F238E27FC236}">
                      <a16:creationId xmlns:a16="http://schemas.microsoft.com/office/drawing/2014/main" id="{9A902DF2-6FE0-48C4-9D2C-38CFC94A8E8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42" y="1351740"/>
                  <a:ext cx="774697" cy="74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 name="TextBox 28">
                <a:extLst>
                  <a:ext uri="{FF2B5EF4-FFF2-40B4-BE49-F238E27FC236}">
                    <a16:creationId xmlns:a16="http://schemas.microsoft.com/office/drawing/2014/main" id="{DB4929EA-E36A-433B-801B-A53EC55D021A}"/>
                  </a:ext>
                </a:extLst>
              </p:cNvPr>
              <p:cNvSpPr txBox="1"/>
              <p:nvPr/>
            </p:nvSpPr>
            <p:spPr>
              <a:xfrm>
                <a:off x="5565564" y="2350780"/>
                <a:ext cx="988270" cy="601005"/>
              </a:xfrm>
              <a:prstGeom prst="rect">
                <a:avLst/>
              </a:prstGeom>
              <a:noFill/>
            </p:spPr>
            <p:txBody>
              <a:bodyPr>
                <a:spAutoFit/>
              </a:bodyPr>
              <a:lstStyle/>
              <a:p>
                <a:pPr eaLnBrk="1" hangingPunct="1">
                  <a:defRPr/>
                </a:pPr>
                <a:r>
                  <a:rPr lang="en-US" dirty="0">
                    <a:solidFill>
                      <a:srgbClr val="FF0000"/>
                    </a:solidFill>
                    <a:latin typeface="Helvetica" pitchFamily="2" charset="0"/>
                    <a:ea typeface="ＭＳ Ｐゴシック" charset="0"/>
                    <a:cs typeface="Calibri"/>
                  </a:rPr>
                  <a:t>Video-servers</a:t>
                </a:r>
              </a:p>
              <a:p>
                <a:pPr eaLnBrk="1" hangingPunct="1">
                  <a:defRPr/>
                </a:pPr>
                <a:r>
                  <a:rPr lang="en-US" dirty="0">
                    <a:solidFill>
                      <a:srgbClr val="FF0000"/>
                    </a:solidFill>
                    <a:latin typeface="Helvetica" pitchFamily="2" charset="0"/>
                    <a:ea typeface="ＭＳ Ｐゴシック" charset="0"/>
                    <a:cs typeface="Calibri"/>
                  </a:rPr>
                  <a:t>(front end)</a:t>
                </a:r>
              </a:p>
            </p:txBody>
          </p:sp>
        </p:grpSp>
        <p:grpSp>
          <p:nvGrpSpPr>
            <p:cNvPr id="54280" name="Group 61">
              <a:extLst>
                <a:ext uri="{FF2B5EF4-FFF2-40B4-BE49-F238E27FC236}">
                  <a16:creationId xmlns:a16="http://schemas.microsoft.com/office/drawing/2014/main" id="{C28AA073-C922-49F5-B170-71D4E3332B4F}"/>
                </a:ext>
              </a:extLst>
            </p:cNvPr>
            <p:cNvGrpSpPr>
              <a:grpSpLocks/>
            </p:cNvGrpSpPr>
            <p:nvPr/>
          </p:nvGrpSpPr>
          <p:grpSpPr bwMode="auto">
            <a:xfrm>
              <a:off x="1206858" y="3018217"/>
              <a:ext cx="3022024" cy="2604918"/>
              <a:chOff x="1340953" y="2896374"/>
              <a:chExt cx="3357805" cy="2894353"/>
            </a:xfrm>
          </p:grpSpPr>
          <p:sp>
            <p:nvSpPr>
              <p:cNvPr id="54291" name="TextBox 18">
                <a:extLst>
                  <a:ext uri="{FF2B5EF4-FFF2-40B4-BE49-F238E27FC236}">
                    <a16:creationId xmlns:a16="http://schemas.microsoft.com/office/drawing/2014/main" id="{F0F051BF-2704-40A2-B394-2A729AF7025B}"/>
                  </a:ext>
                </a:extLst>
              </p:cNvPr>
              <p:cNvSpPr txBox="1">
                <a:spLocks noChangeArrowheads="1"/>
              </p:cNvSpPr>
              <p:nvPr/>
            </p:nvSpPr>
            <p:spPr bwMode="auto">
              <a:xfrm>
                <a:off x="1340953" y="4492923"/>
                <a:ext cx="2514600" cy="125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round/>
                    <a:headEnd/>
                    <a:tailEnd type="arrow" w="med" len="med"/>
                  </a14:hiddenLine>
                </a:ext>
              </a:extLst>
            </p:spPr>
            <p:txBody>
              <a:bodyPr>
                <a:spAutoFit/>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571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lvl="1" algn="ctr" eaLnBrk="1" hangingPunct="1">
                  <a:spcBef>
                    <a:spcPct val="0"/>
                  </a:spcBef>
                  <a:buClrTx/>
                  <a:buSzTx/>
                  <a:buFontTx/>
                  <a:buNone/>
                </a:pPr>
                <a:r>
                  <a:rPr lang="en-US" altLang="en-US" sz="1800" dirty="0">
                    <a:latin typeface="Helvetica" pitchFamily="2" charset="0"/>
                    <a:ea typeface="MS PGothic" panose="020B0600070205080204" pitchFamily="34" charset="-128"/>
                  </a:rPr>
                  <a:t>1. HTTP GET request for video URL</a:t>
                </a:r>
              </a:p>
            </p:txBody>
          </p:sp>
          <p:cxnSp>
            <p:nvCxnSpPr>
              <p:cNvPr id="46" name="Curved Connector 45">
                <a:extLst>
                  <a:ext uri="{FF2B5EF4-FFF2-40B4-BE49-F238E27FC236}">
                    <a16:creationId xmlns:a16="http://schemas.microsoft.com/office/drawing/2014/main" id="{C447D0FA-D350-4DCD-9C09-6463DD394C13}"/>
                  </a:ext>
                </a:extLst>
              </p:cNvPr>
              <p:cNvCxnSpPr>
                <a:cxnSpLocks noChangeShapeType="1"/>
              </p:cNvCxnSpPr>
              <p:nvPr/>
            </p:nvCxnSpPr>
            <p:spPr bwMode="auto">
              <a:xfrm rot="16200000" flipV="1">
                <a:off x="2032351" y="3124321"/>
                <a:ext cx="2894353" cy="2438460"/>
              </a:xfrm>
              <a:prstGeom prst="curvedConnector3">
                <a:avLst>
                  <a:gd name="adj1" fmla="val 50000"/>
                </a:avLst>
              </a:prstGeom>
              <a:noFill/>
              <a:ln w="38100">
                <a:solidFill>
                  <a:srgbClr val="7878DE"/>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4281" name="Group 64">
              <a:extLst>
                <a:ext uri="{FF2B5EF4-FFF2-40B4-BE49-F238E27FC236}">
                  <a16:creationId xmlns:a16="http://schemas.microsoft.com/office/drawing/2014/main" id="{F9C52BCF-32C1-45B3-8098-F2A1535EC7A1}"/>
                </a:ext>
              </a:extLst>
            </p:cNvPr>
            <p:cNvGrpSpPr>
              <a:grpSpLocks/>
            </p:cNvGrpSpPr>
            <p:nvPr/>
          </p:nvGrpSpPr>
          <p:grpSpPr bwMode="auto">
            <a:xfrm>
              <a:off x="2185335" y="1303020"/>
              <a:ext cx="3346785" cy="4388254"/>
              <a:chOff x="2428255" y="1371600"/>
              <a:chExt cx="3718545" cy="4875838"/>
            </a:xfrm>
          </p:grpSpPr>
          <p:sp>
            <p:nvSpPr>
              <p:cNvPr id="54289" name="TextBox 19">
                <a:extLst>
                  <a:ext uri="{FF2B5EF4-FFF2-40B4-BE49-F238E27FC236}">
                    <a16:creationId xmlns:a16="http://schemas.microsoft.com/office/drawing/2014/main" id="{C76E52D4-5D49-405C-80B5-9271528499B0}"/>
                  </a:ext>
                </a:extLst>
              </p:cNvPr>
              <p:cNvSpPr txBox="1">
                <a:spLocks noChangeArrowheads="1"/>
              </p:cNvSpPr>
              <p:nvPr/>
            </p:nvSpPr>
            <p:spPr bwMode="auto">
              <a:xfrm>
                <a:off x="3327400" y="1371600"/>
                <a:ext cx="2819400" cy="2013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dirty="0">
                    <a:latin typeface="Helvetica" pitchFamily="2" charset="0"/>
                    <a:ea typeface="MS PGothic" panose="020B0600070205080204" pitchFamily="34" charset="-128"/>
                  </a:rPr>
                  <a:t>2. HTTP reply containing html to construct the web page and a link to stream, say FLV file </a:t>
                </a:r>
              </a:p>
            </p:txBody>
          </p:sp>
          <p:cxnSp>
            <p:nvCxnSpPr>
              <p:cNvPr id="51" name="Curved Connector 50">
                <a:extLst>
                  <a:ext uri="{FF2B5EF4-FFF2-40B4-BE49-F238E27FC236}">
                    <a16:creationId xmlns:a16="http://schemas.microsoft.com/office/drawing/2014/main" id="{658E2781-B668-4014-A09E-1EC719A496CD}"/>
                  </a:ext>
                </a:extLst>
              </p:cNvPr>
              <p:cNvCxnSpPr>
                <a:cxnSpLocks noChangeShapeType="1"/>
                <a:stCxn id="54299" idx="3"/>
              </p:cNvCxnSpPr>
              <p:nvPr/>
            </p:nvCxnSpPr>
            <p:spPr bwMode="auto">
              <a:xfrm>
                <a:off x="2428255" y="2753881"/>
                <a:ext cx="2499258" cy="3493557"/>
              </a:xfrm>
              <a:prstGeom prst="curvedConnector2">
                <a:avLst/>
              </a:prstGeom>
              <a:noFill/>
              <a:ln w="38100">
                <a:solidFill>
                  <a:srgbClr val="7878DE"/>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4282" name="Group 66">
              <a:extLst>
                <a:ext uri="{FF2B5EF4-FFF2-40B4-BE49-F238E27FC236}">
                  <a16:creationId xmlns:a16="http://schemas.microsoft.com/office/drawing/2014/main" id="{88DC074B-2ED7-426E-9D5E-0170FEB80473}"/>
                </a:ext>
              </a:extLst>
            </p:cNvPr>
            <p:cNvGrpSpPr>
              <a:grpSpLocks/>
            </p:cNvGrpSpPr>
            <p:nvPr/>
          </p:nvGrpSpPr>
          <p:grpSpPr bwMode="auto">
            <a:xfrm>
              <a:off x="4846429" y="3086355"/>
              <a:ext cx="2694668" cy="2811286"/>
              <a:chOff x="5308722" y="2895883"/>
              <a:chExt cx="2994424" cy="3123651"/>
            </a:xfrm>
          </p:grpSpPr>
          <p:sp>
            <p:nvSpPr>
              <p:cNvPr id="54287" name="TextBox 20">
                <a:extLst>
                  <a:ext uri="{FF2B5EF4-FFF2-40B4-BE49-F238E27FC236}">
                    <a16:creationId xmlns:a16="http://schemas.microsoft.com/office/drawing/2014/main" id="{7DEC0AD7-17C9-4205-A7AA-67E5159CE046}"/>
                  </a:ext>
                </a:extLst>
              </p:cNvPr>
              <p:cNvSpPr txBox="1">
                <a:spLocks noChangeArrowheads="1"/>
              </p:cNvSpPr>
              <p:nvPr/>
            </p:nvSpPr>
            <p:spPr bwMode="auto">
              <a:xfrm>
                <a:off x="5975520" y="4695342"/>
                <a:ext cx="2327626" cy="125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dirty="0">
                    <a:latin typeface="Helvetica" pitchFamily="2" charset="0"/>
                    <a:ea typeface="MS PGothic" panose="020B0600070205080204" pitchFamily="34" charset="-128"/>
                  </a:rPr>
                  <a:t>3. HTTP GET request</a:t>
                </a:r>
              </a:p>
              <a:p>
                <a:pPr algn="ctr" eaLnBrk="1" hangingPunct="1">
                  <a:spcBef>
                    <a:spcPct val="0"/>
                  </a:spcBef>
                  <a:buClrTx/>
                  <a:buSzTx/>
                  <a:buFontTx/>
                  <a:buNone/>
                </a:pPr>
                <a:r>
                  <a:rPr lang="en-US" altLang="en-US" sz="1800" dirty="0">
                    <a:latin typeface="Helvetica" pitchFamily="2" charset="0"/>
                    <a:ea typeface="MS PGothic" panose="020B0600070205080204" pitchFamily="34" charset="-128"/>
                  </a:rPr>
                  <a:t>for FLV stream</a:t>
                </a:r>
              </a:p>
            </p:txBody>
          </p:sp>
          <p:cxnSp>
            <p:nvCxnSpPr>
              <p:cNvPr id="55" name="Curved Connector 54">
                <a:extLst>
                  <a:ext uri="{FF2B5EF4-FFF2-40B4-BE49-F238E27FC236}">
                    <a16:creationId xmlns:a16="http://schemas.microsoft.com/office/drawing/2014/main" id="{B3E50C65-A6C4-4B0A-8E38-24A1262E208B}"/>
                  </a:ext>
                </a:extLst>
              </p:cNvPr>
              <p:cNvCxnSpPr>
                <a:cxnSpLocks noChangeShapeType="1"/>
              </p:cNvCxnSpPr>
              <p:nvPr/>
            </p:nvCxnSpPr>
            <p:spPr bwMode="auto">
              <a:xfrm rot="5400000" flipH="1" flipV="1">
                <a:off x="5118459" y="3086146"/>
                <a:ext cx="3123651" cy="2743126"/>
              </a:xfrm>
              <a:prstGeom prst="curvedConnector3">
                <a:avLst>
                  <a:gd name="adj1" fmla="val 50000"/>
                </a:avLst>
              </a:prstGeom>
              <a:noFill/>
              <a:ln w="38100">
                <a:solidFill>
                  <a:srgbClr val="DBAA1E"/>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grpSp>
          <p:nvGrpSpPr>
            <p:cNvPr id="54283" name="Group 65">
              <a:extLst>
                <a:ext uri="{FF2B5EF4-FFF2-40B4-BE49-F238E27FC236}">
                  <a16:creationId xmlns:a16="http://schemas.microsoft.com/office/drawing/2014/main" id="{5B7CFEF1-5DA7-41F8-89F5-9915C8FC8143}"/>
                </a:ext>
              </a:extLst>
            </p:cNvPr>
            <p:cNvGrpSpPr>
              <a:grpSpLocks/>
            </p:cNvGrpSpPr>
            <p:nvPr/>
          </p:nvGrpSpPr>
          <p:grpSpPr bwMode="auto">
            <a:xfrm>
              <a:off x="4703663" y="1793951"/>
              <a:ext cx="2313254" cy="3897322"/>
              <a:chOff x="5226391" y="1917079"/>
              <a:chExt cx="2570726" cy="4330357"/>
            </a:xfrm>
          </p:grpSpPr>
          <p:sp>
            <p:nvSpPr>
              <p:cNvPr id="54285" name="TextBox 21">
                <a:extLst>
                  <a:ext uri="{FF2B5EF4-FFF2-40B4-BE49-F238E27FC236}">
                    <a16:creationId xmlns:a16="http://schemas.microsoft.com/office/drawing/2014/main" id="{AF959845-F504-4623-8579-B7118C8D2CB2}"/>
                  </a:ext>
                </a:extLst>
              </p:cNvPr>
              <p:cNvSpPr txBox="1">
                <a:spLocks noChangeArrowheads="1"/>
              </p:cNvSpPr>
              <p:nvPr/>
            </p:nvSpPr>
            <p:spPr bwMode="auto">
              <a:xfrm>
                <a:off x="6074792" y="1917079"/>
                <a:ext cx="1722325" cy="125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dirty="0">
                    <a:latin typeface="Helvetica" pitchFamily="2" charset="0"/>
                    <a:ea typeface="MS PGothic" panose="020B0600070205080204" pitchFamily="34" charset="-128"/>
                  </a:rPr>
                  <a:t>4. HTTP reply</a:t>
                </a:r>
              </a:p>
              <a:p>
                <a:pPr algn="ctr" eaLnBrk="1" hangingPunct="1">
                  <a:spcBef>
                    <a:spcPct val="0"/>
                  </a:spcBef>
                  <a:buClrTx/>
                  <a:buSzTx/>
                  <a:buFontTx/>
                  <a:buNone/>
                </a:pPr>
                <a:r>
                  <a:rPr lang="en-US" altLang="en-US" sz="1800" dirty="0">
                    <a:latin typeface="Helvetica" pitchFamily="2" charset="0"/>
                    <a:ea typeface="MS PGothic" panose="020B0600070205080204" pitchFamily="34" charset="-128"/>
                  </a:rPr>
                  <a:t>FLV stream</a:t>
                </a:r>
              </a:p>
            </p:txBody>
          </p:sp>
          <p:cxnSp>
            <p:nvCxnSpPr>
              <p:cNvPr id="57" name="Shape 56">
                <a:extLst>
                  <a:ext uri="{FF2B5EF4-FFF2-40B4-BE49-F238E27FC236}">
                    <a16:creationId xmlns:a16="http://schemas.microsoft.com/office/drawing/2014/main" id="{C11CC0B7-7E07-4E85-858C-E1FF7A1C7EDB}"/>
                  </a:ext>
                </a:extLst>
              </p:cNvPr>
              <p:cNvCxnSpPr>
                <a:cxnSpLocks noChangeShapeType="1"/>
                <a:stCxn id="29" idx="1"/>
              </p:cNvCxnSpPr>
              <p:nvPr/>
            </p:nvCxnSpPr>
            <p:spPr bwMode="auto">
              <a:xfrm rot="10800000" flipV="1">
                <a:off x="5226391" y="3155302"/>
                <a:ext cx="2531122" cy="3092134"/>
              </a:xfrm>
              <a:prstGeom prst="curvedConnector2">
                <a:avLst/>
              </a:prstGeom>
              <a:noFill/>
              <a:ln w="38100">
                <a:solidFill>
                  <a:srgbClr val="DBAA1E"/>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26" name="Cloud 3">
              <a:extLst>
                <a:ext uri="{FF2B5EF4-FFF2-40B4-BE49-F238E27FC236}">
                  <a16:creationId xmlns:a16="http://schemas.microsoft.com/office/drawing/2014/main" id="{ADD954E6-6DCB-4302-8B69-B2FDC2993D93}"/>
                </a:ext>
              </a:extLst>
            </p:cNvPr>
            <p:cNvSpPr/>
            <p:nvPr/>
          </p:nvSpPr>
          <p:spPr>
            <a:xfrm>
              <a:off x="2583752" y="3222638"/>
              <a:ext cx="4731204" cy="1520509"/>
            </a:xfrm>
            <a:prstGeom prst="cloud">
              <a:avLst/>
            </a:prstGeom>
            <a:ln>
              <a:solidFill>
                <a:srgbClr val="000090"/>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82295" tIns="41148" rIns="82295" bIns="41148" anchor="ctr"/>
            <a:lstStyle/>
            <a:p>
              <a:pPr eaLnBrk="1" hangingPunct="1">
                <a:defRPr/>
              </a:pPr>
              <a:r>
                <a:rPr lang="en-US" sz="3500" dirty="0">
                  <a:solidFill>
                    <a:srgbClr val="000090"/>
                  </a:solidFill>
                  <a:latin typeface="Helvetica" pitchFamily="2" charset="0"/>
                  <a:cs typeface="Calibri"/>
                </a:rPr>
                <a:t>Internet</a:t>
              </a:r>
            </a:p>
          </p:txBody>
        </p:sp>
      </p:grpSp>
      <p:pic>
        <p:nvPicPr>
          <p:cNvPr id="54276" name="Picture 4">
            <a:extLst>
              <a:ext uri="{FF2B5EF4-FFF2-40B4-BE49-F238E27FC236}">
                <a16:creationId xmlns:a16="http://schemas.microsoft.com/office/drawing/2014/main" id="{CC2166E3-D4FC-452D-8059-6680769591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160" y="1549605"/>
            <a:ext cx="1839912"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0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DD78552-1AA6-45F4-ACBF-6575E73BBA45}"/>
              </a:ext>
            </a:extLst>
          </p:cNvPr>
          <p:cNvSpPr>
            <a:spLocks noGrp="1" noChangeArrowheads="1"/>
          </p:cNvSpPr>
          <p:nvPr>
            <p:ph type="title"/>
          </p:nvPr>
        </p:nvSpPr>
        <p:spPr/>
        <p:txBody>
          <a:bodyPr/>
          <a:lstStyle/>
          <a:p>
            <a:r>
              <a:rPr lang="en-US" altLang="en-US" dirty="0"/>
              <a:t>              Server Selection</a:t>
            </a:r>
          </a:p>
        </p:txBody>
      </p:sp>
      <p:sp>
        <p:nvSpPr>
          <p:cNvPr id="56323" name="Content Placeholder 2">
            <a:extLst>
              <a:ext uri="{FF2B5EF4-FFF2-40B4-BE49-F238E27FC236}">
                <a16:creationId xmlns:a16="http://schemas.microsoft.com/office/drawing/2014/main" id="{69152BC4-3205-4781-ABCB-99A0E6DD4F2D}"/>
              </a:ext>
            </a:extLst>
          </p:cNvPr>
          <p:cNvSpPr>
            <a:spLocks noGrp="1" noChangeArrowheads="1"/>
          </p:cNvSpPr>
          <p:nvPr>
            <p:ph idx="1"/>
          </p:nvPr>
        </p:nvSpPr>
        <p:spPr>
          <a:xfrm>
            <a:off x="838200" y="1825625"/>
            <a:ext cx="10515600" cy="4800806"/>
          </a:xfrm>
        </p:spPr>
        <p:txBody>
          <a:bodyPr>
            <a:normAutofit fontScale="92500" lnSpcReduction="10000"/>
          </a:bodyPr>
          <a:lstStyle/>
          <a:p>
            <a:r>
              <a:rPr lang="en-US" altLang="en-US" dirty="0"/>
              <a:t>File </a:t>
            </a:r>
            <a:r>
              <a:rPr lang="en-US" altLang="en-US" dirty="0">
                <a:sym typeface="Wingdings" panose="05000000000000000000" pitchFamily="2" charset="2"/>
              </a:rPr>
              <a:t> server mapping done in at least three ways</a:t>
            </a:r>
          </a:p>
          <a:p>
            <a:endParaRPr lang="en-US" altLang="en-US" dirty="0">
              <a:sym typeface="Wingdings" panose="05000000000000000000" pitchFamily="2" charset="2"/>
            </a:endParaRPr>
          </a:p>
          <a:p>
            <a:r>
              <a:rPr lang="en-US" altLang="en-US" dirty="0">
                <a:sym typeface="Wingdings" panose="05000000000000000000" pitchFamily="2" charset="2"/>
              </a:rPr>
              <a:t>Dynamic DNS resolution</a:t>
            </a:r>
          </a:p>
          <a:p>
            <a:pPr lvl="1"/>
            <a:r>
              <a:rPr lang="en-US" altLang="en-US" dirty="0">
                <a:sym typeface="Wingdings" panose="05000000000000000000" pitchFamily="2" charset="2"/>
              </a:rPr>
              <a:t>DNS returns different IP addresses for a given DNS name</a:t>
            </a:r>
          </a:p>
          <a:p>
            <a:endParaRPr lang="en-US" altLang="en-US" dirty="0">
              <a:sym typeface="Wingdings" panose="05000000000000000000" pitchFamily="2" charset="2"/>
            </a:endParaRPr>
          </a:p>
          <a:p>
            <a:r>
              <a:rPr lang="en-US" altLang="en-US" dirty="0">
                <a:sym typeface="Wingdings" panose="05000000000000000000" pitchFamily="2" charset="2"/>
              </a:rPr>
              <a:t>HTTP redirect</a:t>
            </a:r>
          </a:p>
          <a:p>
            <a:pPr lvl="1"/>
            <a:r>
              <a:rPr lang="en-US" altLang="en-US" dirty="0">
                <a:sym typeface="Wingdings" panose="05000000000000000000" pitchFamily="2" charset="2"/>
              </a:rPr>
              <a:t>Use HTTP status code 3xx [with new URL]</a:t>
            </a:r>
          </a:p>
          <a:p>
            <a:pPr lvl="1"/>
            <a:r>
              <a:rPr lang="en-US" altLang="en-US" dirty="0">
                <a:sym typeface="Wingdings" panose="05000000000000000000" pitchFamily="2" charset="2"/>
              </a:rPr>
              <a:t>Web browser does a GET from the new site</a:t>
            </a:r>
          </a:p>
          <a:p>
            <a:pPr lvl="1"/>
            <a:endParaRPr lang="en-US" altLang="en-US" dirty="0">
              <a:sym typeface="Wingdings" panose="05000000000000000000" pitchFamily="2" charset="2"/>
            </a:endParaRPr>
          </a:p>
          <a:p>
            <a:r>
              <a:rPr lang="en-US" altLang="en-US" dirty="0">
                <a:sym typeface="Wingdings" panose="05000000000000000000" pitchFamily="2" charset="2"/>
              </a:rPr>
              <a:t>IP anycast</a:t>
            </a:r>
          </a:p>
          <a:p>
            <a:pPr lvl="1"/>
            <a:r>
              <a:rPr lang="en-US" altLang="en-US" dirty="0">
                <a:sym typeface="Wingdings" panose="05000000000000000000" pitchFamily="2" charset="2"/>
              </a:rPr>
              <a:t>Use BGP to announce the same IP address from different locations</a:t>
            </a:r>
          </a:p>
          <a:p>
            <a:pPr lvl="1"/>
            <a:r>
              <a:rPr lang="en-US" altLang="en-US" dirty="0">
                <a:sym typeface="Wingdings" panose="05000000000000000000" pitchFamily="2" charset="2"/>
              </a:rPr>
              <a:t>Client reaches “nearest” location according to inter-domain routing</a:t>
            </a:r>
          </a:p>
          <a:p>
            <a:endParaRPr lang="en-US" altLang="en-US" dirty="0">
              <a:sym typeface="Wingdings" panose="05000000000000000000" pitchFamily="2" charset="2"/>
            </a:endParaRPr>
          </a:p>
          <a:p>
            <a:endParaRPr lang="en-US" altLang="en-US" dirty="0"/>
          </a:p>
        </p:txBody>
      </p:sp>
      <p:pic>
        <p:nvPicPr>
          <p:cNvPr id="56324" name="Picture 4">
            <a:extLst>
              <a:ext uri="{FF2B5EF4-FFF2-40B4-BE49-F238E27FC236}">
                <a16:creationId xmlns:a16="http://schemas.microsoft.com/office/drawing/2014/main" id="{504F7857-5DEB-4A5A-95A1-AEFE833BE4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1" y="0"/>
            <a:ext cx="1839913"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7957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4">
            <a:extLst>
              <a:ext uri="{FF2B5EF4-FFF2-40B4-BE49-F238E27FC236}">
                <a16:creationId xmlns:a16="http://schemas.microsoft.com/office/drawing/2014/main" id="{0B9D5A2C-F006-4F1E-90B6-A3C411202DC9}"/>
              </a:ext>
            </a:extLst>
          </p:cNvPr>
          <p:cNvSpPr>
            <a:spLocks noGrp="1" noChangeArrowheads="1"/>
          </p:cNvSpPr>
          <p:nvPr>
            <p:ph type="title"/>
          </p:nvPr>
        </p:nvSpPr>
        <p:spPr/>
        <p:txBody>
          <a:bodyPr/>
          <a:lstStyle/>
          <a:p>
            <a:r>
              <a:rPr lang="en-US" altLang="en-US"/>
              <a:t>DASH Summary</a:t>
            </a:r>
          </a:p>
        </p:txBody>
      </p:sp>
      <p:sp>
        <p:nvSpPr>
          <p:cNvPr id="53251" name="Content Placeholder 5">
            <a:extLst>
              <a:ext uri="{FF2B5EF4-FFF2-40B4-BE49-F238E27FC236}">
                <a16:creationId xmlns:a16="http://schemas.microsoft.com/office/drawing/2014/main" id="{7838C69F-4F29-4E6E-9016-6C87E77DD47C}"/>
              </a:ext>
            </a:extLst>
          </p:cNvPr>
          <p:cNvSpPr>
            <a:spLocks noGrp="1" noChangeArrowheads="1"/>
          </p:cNvSpPr>
          <p:nvPr>
            <p:ph idx="1"/>
          </p:nvPr>
        </p:nvSpPr>
        <p:spPr/>
        <p:txBody>
          <a:bodyPr/>
          <a:lstStyle/>
          <a:p>
            <a:r>
              <a:rPr lang="en-US" altLang="en-US" dirty="0"/>
              <a:t>Widely used in video streaming services</a:t>
            </a:r>
          </a:p>
          <a:p>
            <a:r>
              <a:rPr lang="en-US" altLang="en-US" dirty="0"/>
              <a:t>Allows independent requests per segment</a:t>
            </a:r>
          </a:p>
          <a:p>
            <a:pPr lvl="1"/>
            <a:r>
              <a:rPr lang="en-US" altLang="en-US" dirty="0"/>
              <a:t>Hence, independent segment quality and data sizes</a:t>
            </a:r>
          </a:p>
          <a:p>
            <a:pPr lvl="1"/>
            <a:r>
              <a:rPr lang="en-US" altLang="en-US" dirty="0"/>
              <a:t>Encoded through separate HTTP objects and corresponding HTTP byte ranges</a:t>
            </a:r>
          </a:p>
          <a:p>
            <a:pPr lvl="1"/>
            <a:r>
              <a:rPr lang="en-US" altLang="en-US" dirty="0"/>
              <a:t>Combined or separate audio &amp; video streams</a:t>
            </a:r>
          </a:p>
          <a:p>
            <a:r>
              <a:rPr lang="en-US" altLang="en-US" dirty="0"/>
              <a:t>Works well with CDNs</a:t>
            </a:r>
          </a:p>
          <a:p>
            <a:pPr lvl="1"/>
            <a:r>
              <a:rPr lang="en-US" altLang="en-US" dirty="0"/>
              <a:t>Independent representations or chunks can be queried from different locations if needed</a:t>
            </a:r>
          </a:p>
        </p:txBody>
      </p:sp>
    </p:spTree>
    <p:extLst>
      <p:ext uri="{BB962C8B-B14F-4D97-AF65-F5344CB8AC3E}">
        <p14:creationId xmlns:p14="http://schemas.microsoft.com/office/powerpoint/2010/main" val="360566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C542-747C-374E-A968-E7604D29A360}"/>
              </a:ext>
            </a:extLst>
          </p:cNvPr>
          <p:cNvSpPr>
            <a:spLocks noGrp="1"/>
          </p:cNvSpPr>
          <p:nvPr>
            <p:ph type="title"/>
          </p:nvPr>
        </p:nvSpPr>
        <p:spPr/>
        <p:txBody>
          <a:bodyPr/>
          <a:lstStyle/>
          <a:p>
            <a:r>
              <a:rPr lang="en-US" dirty="0"/>
              <a:t>Voice over IP (VoIP)</a:t>
            </a:r>
          </a:p>
        </p:txBody>
      </p:sp>
      <p:sp>
        <p:nvSpPr>
          <p:cNvPr id="3" name="Text Placeholder 2">
            <a:extLst>
              <a:ext uri="{FF2B5EF4-FFF2-40B4-BE49-F238E27FC236}">
                <a16:creationId xmlns:a16="http://schemas.microsoft.com/office/drawing/2014/main" id="{139FB022-AC58-FA42-B29D-9D69DAB8B4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10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947863" y="400051"/>
            <a:ext cx="7772400" cy="619125"/>
          </a:xfrm>
        </p:spPr>
        <p:txBody>
          <a:bodyPr>
            <a:normAutofit fontScale="90000"/>
          </a:bodyPr>
          <a:lstStyle/>
          <a:p>
            <a:pPr>
              <a:defRPr/>
            </a:pPr>
            <a:r>
              <a:rPr lang="en-US" dirty="0"/>
              <a:t>Voice-over-IP (VoIP)</a:t>
            </a:r>
          </a:p>
        </p:txBody>
      </p:sp>
      <p:sp>
        <p:nvSpPr>
          <p:cNvPr id="7" name="Rectangle 3"/>
          <p:cNvSpPr>
            <a:spLocks noGrp="1" noChangeArrowheads="1"/>
          </p:cNvSpPr>
          <p:nvPr>
            <p:ph idx="1"/>
          </p:nvPr>
        </p:nvSpPr>
        <p:spPr>
          <a:xfrm>
            <a:off x="1123122" y="1414463"/>
            <a:ext cx="9750287" cy="5204998"/>
          </a:xfrm>
        </p:spPr>
        <p:txBody>
          <a:bodyPr>
            <a:normAutofit/>
          </a:bodyPr>
          <a:lstStyle/>
          <a:p>
            <a:pPr>
              <a:defRPr/>
            </a:pPr>
            <a:r>
              <a:rPr lang="en-US" i="1" dirty="0">
                <a:solidFill>
                  <a:srgbClr val="CC0000"/>
                </a:solidFill>
              </a:rPr>
              <a:t>VoIP end-end-delay requirement</a:t>
            </a:r>
            <a:r>
              <a:rPr lang="en-US" dirty="0">
                <a:solidFill>
                  <a:srgbClr val="000099"/>
                </a:solidFill>
              </a:rPr>
              <a:t>: needed to maintain “conversational” aspect</a:t>
            </a:r>
          </a:p>
          <a:p>
            <a:pPr lvl="1">
              <a:defRPr/>
            </a:pPr>
            <a:r>
              <a:rPr lang="en-US" dirty="0"/>
              <a:t>higher delays noticeable, impair interactivity</a:t>
            </a:r>
          </a:p>
          <a:p>
            <a:pPr lvl="1">
              <a:defRPr/>
            </a:pPr>
            <a:r>
              <a:rPr lang="en-US" dirty="0"/>
              <a:t>&lt; 150 msec:  good</a:t>
            </a:r>
          </a:p>
          <a:p>
            <a:pPr lvl="1">
              <a:defRPr/>
            </a:pPr>
            <a:r>
              <a:rPr lang="en-US" dirty="0"/>
              <a:t>&gt; 400 </a:t>
            </a:r>
            <a:r>
              <a:rPr lang="en-US" dirty="0" err="1"/>
              <a:t>msec</a:t>
            </a:r>
            <a:r>
              <a:rPr lang="en-US" dirty="0"/>
              <a:t>: bad</a:t>
            </a:r>
          </a:p>
          <a:p>
            <a:pPr lvl="1">
              <a:defRPr/>
            </a:pPr>
            <a:r>
              <a:rPr lang="en-US" dirty="0"/>
              <a:t>includes application-level (packetization, playout), network delays</a:t>
            </a:r>
          </a:p>
          <a:p>
            <a:pPr>
              <a:defRPr/>
            </a:pPr>
            <a:r>
              <a:rPr lang="en-US" i="1" dirty="0">
                <a:solidFill>
                  <a:srgbClr val="CC0000"/>
                </a:solidFill>
              </a:rPr>
              <a:t>session initialization: </a:t>
            </a:r>
            <a:r>
              <a:rPr lang="en-US" dirty="0"/>
              <a:t>how does callee advertise IP address, port number, encoding algorithms?</a:t>
            </a:r>
          </a:p>
          <a:p>
            <a:pPr>
              <a:defRPr/>
            </a:pPr>
            <a:r>
              <a:rPr lang="en-US" i="1" dirty="0">
                <a:solidFill>
                  <a:srgbClr val="CC0000"/>
                </a:solidFill>
              </a:rPr>
              <a:t>value-added services: </a:t>
            </a:r>
            <a:r>
              <a:rPr lang="en-US" dirty="0"/>
              <a:t>call forwarding, screening, recording</a:t>
            </a:r>
          </a:p>
          <a:p>
            <a:pPr>
              <a:defRPr/>
            </a:pPr>
            <a:r>
              <a:rPr lang="en-US" i="1" dirty="0">
                <a:solidFill>
                  <a:srgbClr val="CC0000"/>
                </a:solidFill>
              </a:rPr>
              <a:t>emergency services: </a:t>
            </a:r>
            <a:r>
              <a:rPr lang="en-US" dirty="0"/>
              <a:t>911 </a:t>
            </a:r>
          </a:p>
        </p:txBody>
      </p:sp>
      <p:sp>
        <p:nvSpPr>
          <p:cNvPr id="8"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14</a:t>
            </a:fld>
            <a:endParaRPr lang="en-US" sz="1200" dirty="0">
              <a:latin typeface="Helvetica" pitchFamily="2" charset="0"/>
            </a:endParaRPr>
          </a:p>
        </p:txBody>
      </p:sp>
    </p:spTree>
    <p:extLst>
      <p:ext uri="{BB962C8B-B14F-4D97-AF65-F5344CB8AC3E}">
        <p14:creationId xmlns:p14="http://schemas.microsoft.com/office/powerpoint/2010/main" val="227567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590261" y="400052"/>
            <a:ext cx="7772400" cy="619125"/>
          </a:xfrm>
        </p:spPr>
        <p:txBody>
          <a:bodyPr>
            <a:normAutofit fontScale="90000"/>
          </a:bodyPr>
          <a:lstStyle/>
          <a:p>
            <a:pPr>
              <a:defRPr/>
            </a:pPr>
            <a:r>
              <a:rPr lang="en-US" dirty="0"/>
              <a:t>VoIP characteristics</a:t>
            </a:r>
          </a:p>
        </p:txBody>
      </p:sp>
      <p:sp>
        <p:nvSpPr>
          <p:cNvPr id="343043" name="Rectangle 3"/>
          <p:cNvSpPr>
            <a:spLocks noGrp="1" noChangeArrowheads="1"/>
          </p:cNvSpPr>
          <p:nvPr>
            <p:ph type="body" idx="1"/>
          </p:nvPr>
        </p:nvSpPr>
        <p:spPr>
          <a:xfrm>
            <a:off x="1590261" y="1295399"/>
            <a:ext cx="9720469" cy="5162549"/>
          </a:xfrm>
        </p:spPr>
        <p:txBody>
          <a:bodyPr>
            <a:normAutofit/>
          </a:bodyPr>
          <a:lstStyle/>
          <a:p>
            <a:pPr>
              <a:spcBef>
                <a:spcPct val="40000"/>
              </a:spcBef>
              <a:defRPr/>
            </a:pPr>
            <a:r>
              <a:rPr lang="en-US" dirty="0"/>
              <a:t>speaker</a:t>
            </a:r>
            <a:r>
              <a:rPr lang="ja-JP" altLang="en-US" dirty="0">
                <a:latin typeface="Arial"/>
              </a:rPr>
              <a:t>’</a:t>
            </a:r>
            <a:r>
              <a:rPr lang="en-US" dirty="0"/>
              <a:t>s audio: alternating </a:t>
            </a:r>
            <a:r>
              <a:rPr lang="en-US" dirty="0">
                <a:solidFill>
                  <a:srgbClr val="C00000"/>
                </a:solidFill>
              </a:rPr>
              <a:t>talk spurts</a:t>
            </a:r>
            <a:r>
              <a:rPr lang="en-US" dirty="0"/>
              <a:t>, silent periods</a:t>
            </a:r>
          </a:p>
          <a:p>
            <a:pPr lvl="1">
              <a:spcBef>
                <a:spcPct val="40000"/>
              </a:spcBef>
              <a:defRPr/>
            </a:pPr>
            <a:r>
              <a:rPr lang="en-US" dirty="0"/>
              <a:t>8K 1-Byte samples per second: 8 </a:t>
            </a:r>
            <a:r>
              <a:rPr lang="en-US" dirty="0" err="1"/>
              <a:t>KBps</a:t>
            </a:r>
            <a:r>
              <a:rPr lang="en-US" dirty="0"/>
              <a:t> during talk spurt</a:t>
            </a:r>
          </a:p>
          <a:p>
            <a:pPr lvl="1">
              <a:spcBef>
                <a:spcPct val="40000"/>
              </a:spcBef>
              <a:defRPr/>
            </a:pPr>
            <a:r>
              <a:rPr lang="en-US" dirty="0"/>
              <a:t>Packets generated only during talk spurts</a:t>
            </a:r>
          </a:p>
          <a:p>
            <a:pPr lvl="1">
              <a:spcBef>
                <a:spcPct val="40000"/>
              </a:spcBef>
              <a:defRPr/>
            </a:pPr>
            <a:r>
              <a:rPr lang="en-US" dirty="0"/>
              <a:t>20 msec chunks at 8 </a:t>
            </a:r>
            <a:r>
              <a:rPr lang="en-US" dirty="0" err="1"/>
              <a:t>KBytes</a:t>
            </a:r>
            <a:r>
              <a:rPr lang="en-US" dirty="0"/>
              <a:t>/sec: 160 Bytes of data</a:t>
            </a:r>
          </a:p>
          <a:p>
            <a:pPr>
              <a:spcBef>
                <a:spcPct val="40000"/>
              </a:spcBef>
              <a:defRPr/>
            </a:pPr>
            <a:r>
              <a:rPr lang="en-US" dirty="0"/>
              <a:t>application-layer header added to each chunk</a:t>
            </a:r>
          </a:p>
          <a:p>
            <a:pPr>
              <a:spcBef>
                <a:spcPct val="40000"/>
              </a:spcBef>
              <a:defRPr/>
            </a:pPr>
            <a:r>
              <a:rPr lang="en-US" dirty="0"/>
              <a:t>Chunk + header encapsulated into UDP or TCP segment</a:t>
            </a:r>
          </a:p>
          <a:p>
            <a:pPr>
              <a:spcBef>
                <a:spcPct val="40000"/>
              </a:spcBef>
              <a:defRPr/>
            </a:pPr>
            <a:r>
              <a:rPr lang="en-US" dirty="0"/>
              <a:t>Application sends segment into socket every 20 msec during talk spurt</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15</a:t>
            </a:fld>
            <a:endParaRPr lang="en-US" sz="1200" dirty="0">
              <a:latin typeface="Tahoma" charset="0"/>
            </a:endParaRPr>
          </a:p>
        </p:txBody>
      </p:sp>
    </p:spTree>
    <p:extLst>
      <p:ext uri="{BB962C8B-B14F-4D97-AF65-F5344CB8AC3E}">
        <p14:creationId xmlns:p14="http://schemas.microsoft.com/office/powerpoint/2010/main" val="1381567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1964635" y="165652"/>
            <a:ext cx="7772400" cy="1143000"/>
          </a:xfrm>
        </p:spPr>
        <p:txBody>
          <a:bodyPr/>
          <a:lstStyle/>
          <a:p>
            <a:pPr algn="ctr">
              <a:defRPr/>
            </a:pPr>
            <a:r>
              <a:rPr lang="en-US" dirty="0"/>
              <a:t>VoIP: packet loss, delay</a:t>
            </a:r>
          </a:p>
        </p:txBody>
      </p:sp>
      <p:sp>
        <p:nvSpPr>
          <p:cNvPr id="344067" name="Rectangle 3"/>
          <p:cNvSpPr>
            <a:spLocks noGrp="1" noChangeArrowheads="1"/>
          </p:cNvSpPr>
          <p:nvPr>
            <p:ph type="body" idx="1"/>
          </p:nvPr>
        </p:nvSpPr>
        <p:spPr>
          <a:xfrm>
            <a:off x="1242391" y="1295400"/>
            <a:ext cx="10008705" cy="4953000"/>
          </a:xfrm>
        </p:spPr>
        <p:txBody>
          <a:bodyPr/>
          <a:lstStyle/>
          <a:p>
            <a:pPr>
              <a:defRPr/>
            </a:pPr>
            <a:r>
              <a:rPr lang="en-US" i="1" dirty="0">
                <a:solidFill>
                  <a:srgbClr val="CC0000"/>
                </a:solidFill>
              </a:rPr>
              <a:t>network loss: </a:t>
            </a:r>
            <a:r>
              <a:rPr lang="en-US" dirty="0"/>
              <a:t>IP datagram lost due to network congestion (router buffer overflow)</a:t>
            </a:r>
          </a:p>
          <a:p>
            <a:pPr>
              <a:defRPr/>
            </a:pPr>
            <a:r>
              <a:rPr lang="en-US" i="1" dirty="0">
                <a:solidFill>
                  <a:srgbClr val="CC0000"/>
                </a:solidFill>
              </a:rPr>
              <a:t>“delay loss”: </a:t>
            </a:r>
            <a:r>
              <a:rPr lang="en-US" dirty="0"/>
              <a:t>IP datagram arrives too late for playout at receiver</a:t>
            </a:r>
          </a:p>
          <a:p>
            <a:pPr lvl="1">
              <a:defRPr/>
            </a:pPr>
            <a:r>
              <a:rPr lang="en-US" dirty="0"/>
              <a:t>delays: processing, queueing in network; end-system (sender, receiver) delays</a:t>
            </a:r>
          </a:p>
          <a:p>
            <a:pPr lvl="1">
              <a:defRPr/>
            </a:pPr>
            <a:r>
              <a:rPr lang="en-US" dirty="0"/>
              <a:t>typical maximum tolerable delay: 400 ms</a:t>
            </a:r>
          </a:p>
          <a:p>
            <a:pPr>
              <a:defRPr/>
            </a:pPr>
            <a:r>
              <a:rPr lang="en-US" i="1" dirty="0">
                <a:solidFill>
                  <a:srgbClr val="CC0000"/>
                </a:solidFill>
              </a:rPr>
              <a:t>loss tolerance: </a:t>
            </a:r>
            <a:r>
              <a:rPr lang="en-US" dirty="0"/>
              <a:t>depending on voice encoding and loss concealment, packet loss rates between 1% and 10% can be tolerated</a:t>
            </a:r>
            <a:endParaRPr lang="en-US" sz="2000" dirty="0"/>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16</a:t>
            </a:fld>
            <a:endParaRPr lang="en-US" sz="1200" dirty="0">
              <a:latin typeface="Tahoma" charset="0"/>
            </a:endParaRPr>
          </a:p>
        </p:txBody>
      </p:sp>
    </p:spTree>
    <p:extLst>
      <p:ext uri="{BB962C8B-B14F-4D97-AF65-F5344CB8AC3E}">
        <p14:creationId xmlns:p14="http://schemas.microsoft.com/office/powerpoint/2010/main" val="3514349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Line 2"/>
          <p:cNvSpPr>
            <a:spLocks noChangeShapeType="1"/>
          </p:cNvSpPr>
          <p:nvPr/>
        </p:nvSpPr>
        <p:spPr bwMode="auto">
          <a:xfrm>
            <a:off x="2362200" y="1490664"/>
            <a:ext cx="0" cy="285273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1" name="Line 3"/>
          <p:cNvSpPr>
            <a:spLocks noChangeShapeType="1"/>
          </p:cNvSpPr>
          <p:nvPr/>
        </p:nvSpPr>
        <p:spPr bwMode="auto">
          <a:xfrm flipH="1">
            <a:off x="2352676" y="4333875"/>
            <a:ext cx="7815263" cy="14288"/>
          </a:xfrm>
          <a:prstGeom prst="line">
            <a:avLst/>
          </a:prstGeom>
          <a:noFill/>
          <a:ln w="2857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2" name="Text Box 4"/>
          <p:cNvSpPr txBox="1">
            <a:spLocks noChangeArrowheads="1"/>
          </p:cNvSpPr>
          <p:nvPr/>
        </p:nvSpPr>
        <p:spPr bwMode="auto">
          <a:xfrm>
            <a:off x="2994025" y="1593851"/>
            <a:ext cx="1868488" cy="92392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C00000"/>
                </a:solidFill>
                <a:latin typeface="Arial"/>
                <a:cs typeface="Arial"/>
              </a:rPr>
              <a:t>       constant bit </a:t>
            </a:r>
          </a:p>
          <a:p>
            <a:pPr>
              <a:defRPr/>
            </a:pPr>
            <a:r>
              <a:rPr lang="en-US" dirty="0">
                <a:solidFill>
                  <a:srgbClr val="C00000"/>
                </a:solidFill>
                <a:latin typeface="Arial"/>
                <a:cs typeface="Arial"/>
              </a:rPr>
              <a:t>               rate</a:t>
            </a:r>
          </a:p>
          <a:p>
            <a:pPr>
              <a:defRPr/>
            </a:pPr>
            <a:r>
              <a:rPr lang="en-US" dirty="0">
                <a:solidFill>
                  <a:srgbClr val="C00000"/>
                </a:solidFill>
                <a:latin typeface="Arial"/>
                <a:cs typeface="Arial"/>
              </a:rPr>
              <a:t>transmission</a:t>
            </a:r>
          </a:p>
        </p:txBody>
      </p:sp>
      <p:grpSp>
        <p:nvGrpSpPr>
          <p:cNvPr id="70660" name="Group 5"/>
          <p:cNvGrpSpPr>
            <a:grpSpLocks/>
          </p:cNvGrpSpPr>
          <p:nvPr/>
        </p:nvGrpSpPr>
        <p:grpSpPr bwMode="auto">
          <a:xfrm>
            <a:off x="2743200" y="1820863"/>
            <a:ext cx="2552700" cy="2525712"/>
            <a:chOff x="648" y="1147"/>
            <a:chExt cx="1608" cy="1591"/>
          </a:xfrm>
        </p:grpSpPr>
        <p:grpSp>
          <p:nvGrpSpPr>
            <p:cNvPr id="70759" name="Group 6"/>
            <p:cNvGrpSpPr>
              <a:grpSpLocks/>
            </p:cNvGrpSpPr>
            <p:nvPr/>
          </p:nvGrpSpPr>
          <p:grpSpPr bwMode="auto">
            <a:xfrm>
              <a:off x="648" y="1725"/>
              <a:ext cx="1024" cy="1013"/>
              <a:chOff x="672" y="1071"/>
              <a:chExt cx="1024" cy="1013"/>
            </a:xfrm>
          </p:grpSpPr>
          <p:grpSp>
            <p:nvGrpSpPr>
              <p:cNvPr id="70775" name="Group 7"/>
              <p:cNvGrpSpPr>
                <a:grpSpLocks/>
              </p:cNvGrpSpPr>
              <p:nvPr/>
            </p:nvGrpSpPr>
            <p:grpSpPr bwMode="auto">
              <a:xfrm>
                <a:off x="672" y="1506"/>
                <a:ext cx="583" cy="578"/>
                <a:chOff x="672" y="1486"/>
                <a:chExt cx="583" cy="578"/>
              </a:xfrm>
            </p:grpSpPr>
            <p:grpSp>
              <p:nvGrpSpPr>
                <p:cNvPr id="70786" name="Group 8"/>
                <p:cNvGrpSpPr>
                  <a:grpSpLocks/>
                </p:cNvGrpSpPr>
                <p:nvPr/>
              </p:nvGrpSpPr>
              <p:grpSpPr bwMode="auto">
                <a:xfrm>
                  <a:off x="672" y="1776"/>
                  <a:ext cx="291" cy="288"/>
                  <a:chOff x="672" y="1776"/>
                  <a:chExt cx="291" cy="288"/>
                </a:xfrm>
              </p:grpSpPr>
              <p:grpSp>
                <p:nvGrpSpPr>
                  <p:cNvPr id="70794" name="Group 9"/>
                  <p:cNvGrpSpPr>
                    <a:grpSpLocks/>
                  </p:cNvGrpSpPr>
                  <p:nvPr/>
                </p:nvGrpSpPr>
                <p:grpSpPr bwMode="auto">
                  <a:xfrm>
                    <a:off x="672" y="1920"/>
                    <a:ext cx="145" cy="144"/>
                    <a:chOff x="672" y="1920"/>
                    <a:chExt cx="145" cy="144"/>
                  </a:xfrm>
                </p:grpSpPr>
                <p:sp>
                  <p:nvSpPr>
                    <p:cNvPr id="345098" name="Line 1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099" name="Line 1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95" name="Group 12"/>
                  <p:cNvGrpSpPr>
                    <a:grpSpLocks/>
                  </p:cNvGrpSpPr>
                  <p:nvPr/>
                </p:nvGrpSpPr>
                <p:grpSpPr bwMode="auto">
                  <a:xfrm>
                    <a:off x="818" y="1776"/>
                    <a:ext cx="145" cy="144"/>
                    <a:chOff x="672" y="1920"/>
                    <a:chExt cx="145" cy="144"/>
                  </a:xfrm>
                </p:grpSpPr>
                <p:sp>
                  <p:nvSpPr>
                    <p:cNvPr id="345101" name="Line 13"/>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2" name="Line 14"/>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87" name="Group 15"/>
                <p:cNvGrpSpPr>
                  <a:grpSpLocks/>
                </p:cNvGrpSpPr>
                <p:nvPr/>
              </p:nvGrpSpPr>
              <p:grpSpPr bwMode="auto">
                <a:xfrm>
                  <a:off x="964" y="1486"/>
                  <a:ext cx="291" cy="288"/>
                  <a:chOff x="672" y="1776"/>
                  <a:chExt cx="291" cy="288"/>
                </a:xfrm>
              </p:grpSpPr>
              <p:grpSp>
                <p:nvGrpSpPr>
                  <p:cNvPr id="70788" name="Group 16"/>
                  <p:cNvGrpSpPr>
                    <a:grpSpLocks/>
                  </p:cNvGrpSpPr>
                  <p:nvPr/>
                </p:nvGrpSpPr>
                <p:grpSpPr bwMode="auto">
                  <a:xfrm>
                    <a:off x="672" y="1920"/>
                    <a:ext cx="145" cy="144"/>
                    <a:chOff x="672" y="1920"/>
                    <a:chExt cx="145" cy="144"/>
                  </a:xfrm>
                </p:grpSpPr>
                <p:sp>
                  <p:nvSpPr>
                    <p:cNvPr id="345105" name="Line 1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6" name="Line 1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89" name="Group 19"/>
                  <p:cNvGrpSpPr>
                    <a:grpSpLocks/>
                  </p:cNvGrpSpPr>
                  <p:nvPr/>
                </p:nvGrpSpPr>
                <p:grpSpPr bwMode="auto">
                  <a:xfrm>
                    <a:off x="818" y="1776"/>
                    <a:ext cx="145" cy="144"/>
                    <a:chOff x="672" y="1920"/>
                    <a:chExt cx="145" cy="144"/>
                  </a:xfrm>
                </p:grpSpPr>
                <p:sp>
                  <p:nvSpPr>
                    <p:cNvPr id="345108" name="Line 2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09" name="Line 2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70776" name="Group 22"/>
              <p:cNvGrpSpPr>
                <a:grpSpLocks/>
              </p:cNvGrpSpPr>
              <p:nvPr/>
            </p:nvGrpSpPr>
            <p:grpSpPr bwMode="auto">
              <a:xfrm>
                <a:off x="1259" y="1217"/>
                <a:ext cx="291" cy="288"/>
                <a:chOff x="672" y="1776"/>
                <a:chExt cx="291" cy="288"/>
              </a:xfrm>
            </p:grpSpPr>
            <p:grpSp>
              <p:nvGrpSpPr>
                <p:cNvPr id="70780" name="Group 23"/>
                <p:cNvGrpSpPr>
                  <a:grpSpLocks/>
                </p:cNvGrpSpPr>
                <p:nvPr/>
              </p:nvGrpSpPr>
              <p:grpSpPr bwMode="auto">
                <a:xfrm>
                  <a:off x="672" y="1920"/>
                  <a:ext cx="145" cy="144"/>
                  <a:chOff x="672" y="1920"/>
                  <a:chExt cx="145" cy="144"/>
                </a:xfrm>
              </p:grpSpPr>
              <p:sp>
                <p:nvSpPr>
                  <p:cNvPr id="345112" name="Line 24"/>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3" name="Line 25"/>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81" name="Group 26"/>
                <p:cNvGrpSpPr>
                  <a:grpSpLocks/>
                </p:cNvGrpSpPr>
                <p:nvPr/>
              </p:nvGrpSpPr>
              <p:grpSpPr bwMode="auto">
                <a:xfrm>
                  <a:off x="818" y="1776"/>
                  <a:ext cx="145" cy="144"/>
                  <a:chOff x="672" y="1920"/>
                  <a:chExt cx="145" cy="144"/>
                </a:xfrm>
              </p:grpSpPr>
              <p:sp>
                <p:nvSpPr>
                  <p:cNvPr id="345115" name="Line 27"/>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6" name="Line 28"/>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77" name="Group 29"/>
              <p:cNvGrpSpPr>
                <a:grpSpLocks/>
              </p:cNvGrpSpPr>
              <p:nvPr/>
            </p:nvGrpSpPr>
            <p:grpSpPr bwMode="auto">
              <a:xfrm>
                <a:off x="1551" y="1071"/>
                <a:ext cx="145" cy="144"/>
                <a:chOff x="672" y="1920"/>
                <a:chExt cx="145" cy="144"/>
              </a:xfrm>
            </p:grpSpPr>
            <p:sp>
              <p:nvSpPr>
                <p:cNvPr id="345118" name="Line 30"/>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19" name="Line 31"/>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60" name="Group 32"/>
            <p:cNvGrpSpPr>
              <a:grpSpLocks/>
            </p:cNvGrpSpPr>
            <p:nvPr/>
          </p:nvGrpSpPr>
          <p:grpSpPr bwMode="auto">
            <a:xfrm>
              <a:off x="1673" y="1147"/>
              <a:ext cx="583" cy="578"/>
              <a:chOff x="672" y="1486"/>
              <a:chExt cx="583" cy="578"/>
            </a:xfrm>
          </p:grpSpPr>
          <p:grpSp>
            <p:nvGrpSpPr>
              <p:cNvPr id="70761" name="Group 33"/>
              <p:cNvGrpSpPr>
                <a:grpSpLocks/>
              </p:cNvGrpSpPr>
              <p:nvPr/>
            </p:nvGrpSpPr>
            <p:grpSpPr bwMode="auto">
              <a:xfrm>
                <a:off x="672" y="1776"/>
                <a:ext cx="291" cy="288"/>
                <a:chOff x="672" y="1776"/>
                <a:chExt cx="291" cy="288"/>
              </a:xfrm>
            </p:grpSpPr>
            <p:grpSp>
              <p:nvGrpSpPr>
                <p:cNvPr id="70769" name="Group 34"/>
                <p:cNvGrpSpPr>
                  <a:grpSpLocks/>
                </p:cNvGrpSpPr>
                <p:nvPr/>
              </p:nvGrpSpPr>
              <p:grpSpPr bwMode="auto">
                <a:xfrm>
                  <a:off x="672" y="1920"/>
                  <a:ext cx="145" cy="144"/>
                  <a:chOff x="672" y="1920"/>
                  <a:chExt cx="145" cy="144"/>
                </a:xfrm>
              </p:grpSpPr>
              <p:sp>
                <p:nvSpPr>
                  <p:cNvPr id="345123" name="Line 3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24" name="Line 3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70" name="Group 37"/>
                <p:cNvGrpSpPr>
                  <a:grpSpLocks/>
                </p:cNvGrpSpPr>
                <p:nvPr/>
              </p:nvGrpSpPr>
              <p:grpSpPr bwMode="auto">
                <a:xfrm>
                  <a:off x="818" y="1776"/>
                  <a:ext cx="145" cy="144"/>
                  <a:chOff x="672" y="1920"/>
                  <a:chExt cx="145" cy="144"/>
                </a:xfrm>
              </p:grpSpPr>
              <p:sp>
                <p:nvSpPr>
                  <p:cNvPr id="345126" name="Line 38"/>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27" name="Line 39"/>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62" name="Group 40"/>
              <p:cNvGrpSpPr>
                <a:grpSpLocks/>
              </p:cNvGrpSpPr>
              <p:nvPr/>
            </p:nvGrpSpPr>
            <p:grpSpPr bwMode="auto">
              <a:xfrm>
                <a:off x="964" y="1486"/>
                <a:ext cx="291" cy="288"/>
                <a:chOff x="672" y="1776"/>
                <a:chExt cx="291" cy="288"/>
              </a:xfrm>
            </p:grpSpPr>
            <p:grpSp>
              <p:nvGrpSpPr>
                <p:cNvPr id="70763" name="Group 41"/>
                <p:cNvGrpSpPr>
                  <a:grpSpLocks/>
                </p:cNvGrpSpPr>
                <p:nvPr/>
              </p:nvGrpSpPr>
              <p:grpSpPr bwMode="auto">
                <a:xfrm>
                  <a:off x="672" y="1920"/>
                  <a:ext cx="145" cy="144"/>
                  <a:chOff x="672" y="1920"/>
                  <a:chExt cx="145" cy="144"/>
                </a:xfrm>
              </p:grpSpPr>
              <p:sp>
                <p:nvSpPr>
                  <p:cNvPr id="345130" name="Line 42"/>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31" name="Line 43"/>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64" name="Group 44"/>
                <p:cNvGrpSpPr>
                  <a:grpSpLocks/>
                </p:cNvGrpSpPr>
                <p:nvPr/>
              </p:nvGrpSpPr>
              <p:grpSpPr bwMode="auto">
                <a:xfrm>
                  <a:off x="818" y="1776"/>
                  <a:ext cx="145" cy="144"/>
                  <a:chOff x="672" y="1920"/>
                  <a:chExt cx="145" cy="144"/>
                </a:xfrm>
              </p:grpSpPr>
              <p:sp>
                <p:nvSpPr>
                  <p:cNvPr id="345133" name="Line 45"/>
                  <p:cNvSpPr>
                    <a:spLocks noChangeShapeType="1"/>
                  </p:cNvSpPr>
                  <p:nvPr/>
                </p:nvSpPr>
                <p:spPr bwMode="auto">
                  <a:xfrm>
                    <a:off x="672" y="1920"/>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34" name="Line 46"/>
                  <p:cNvSpPr>
                    <a:spLocks noChangeShapeType="1"/>
                  </p:cNvSpPr>
                  <p:nvPr/>
                </p:nvSpPr>
                <p:spPr bwMode="auto">
                  <a:xfrm rot="5400000">
                    <a:off x="745" y="1848"/>
                    <a:ext cx="0" cy="144"/>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sp>
        <p:nvSpPr>
          <p:cNvPr id="345135" name="Text Box 47"/>
          <p:cNvSpPr txBox="1">
            <a:spLocks noChangeArrowheads="1"/>
          </p:cNvSpPr>
          <p:nvPr/>
        </p:nvSpPr>
        <p:spPr bwMode="auto">
          <a:xfrm rot="-5433387">
            <a:off x="1111251" y="2638426"/>
            <a:ext cx="1957387"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dirty="0">
                <a:latin typeface="Arial"/>
                <a:cs typeface="Arial"/>
              </a:rPr>
              <a:t>Cumulative data</a:t>
            </a:r>
          </a:p>
        </p:txBody>
      </p:sp>
      <p:sp>
        <p:nvSpPr>
          <p:cNvPr id="345136" name="Text Box 48"/>
          <p:cNvSpPr txBox="1">
            <a:spLocks noChangeArrowheads="1"/>
          </p:cNvSpPr>
          <p:nvPr/>
        </p:nvSpPr>
        <p:spPr bwMode="auto">
          <a:xfrm>
            <a:off x="9623426" y="4356100"/>
            <a:ext cx="620713" cy="369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latin typeface="Arial"/>
                <a:cs typeface="Arial"/>
              </a:rPr>
              <a:t>time</a:t>
            </a:r>
          </a:p>
        </p:txBody>
      </p:sp>
      <p:grpSp>
        <p:nvGrpSpPr>
          <p:cNvPr id="345137" name="Group 49"/>
          <p:cNvGrpSpPr>
            <a:grpSpLocks/>
          </p:cNvGrpSpPr>
          <p:nvPr/>
        </p:nvGrpSpPr>
        <p:grpSpPr bwMode="auto">
          <a:xfrm>
            <a:off x="4019550" y="1835150"/>
            <a:ext cx="3500438" cy="2520950"/>
            <a:chOff x="1572" y="1156"/>
            <a:chExt cx="2205" cy="1588"/>
          </a:xfrm>
        </p:grpSpPr>
        <p:grpSp>
          <p:nvGrpSpPr>
            <p:cNvPr id="70719" name="Group 50"/>
            <p:cNvGrpSpPr>
              <a:grpSpLocks/>
            </p:cNvGrpSpPr>
            <p:nvPr/>
          </p:nvGrpSpPr>
          <p:grpSpPr bwMode="auto">
            <a:xfrm>
              <a:off x="1938" y="1156"/>
              <a:ext cx="1839" cy="1588"/>
              <a:chOff x="1938" y="1156"/>
              <a:chExt cx="1839" cy="1588"/>
            </a:xfrm>
          </p:grpSpPr>
          <p:grpSp>
            <p:nvGrpSpPr>
              <p:cNvPr id="70723" name="Group 51"/>
              <p:cNvGrpSpPr>
                <a:grpSpLocks/>
              </p:cNvGrpSpPr>
              <p:nvPr/>
            </p:nvGrpSpPr>
            <p:grpSpPr bwMode="auto">
              <a:xfrm>
                <a:off x="1938" y="2600"/>
                <a:ext cx="319" cy="144"/>
                <a:chOff x="672" y="1920"/>
                <a:chExt cx="145" cy="144"/>
              </a:xfrm>
            </p:grpSpPr>
            <p:sp>
              <p:nvSpPr>
                <p:cNvPr id="345140" name="Line 5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1" name="Line 53"/>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4" name="Group 54"/>
              <p:cNvGrpSpPr>
                <a:grpSpLocks/>
              </p:cNvGrpSpPr>
              <p:nvPr/>
            </p:nvGrpSpPr>
            <p:grpSpPr bwMode="auto">
              <a:xfrm>
                <a:off x="2252" y="2456"/>
                <a:ext cx="73" cy="144"/>
                <a:chOff x="672" y="1920"/>
                <a:chExt cx="145" cy="144"/>
              </a:xfrm>
            </p:grpSpPr>
            <p:sp>
              <p:nvSpPr>
                <p:cNvPr id="345143" name="Line 5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4" name="Line 56"/>
                <p:cNvSpPr>
                  <a:spLocks noChangeShapeType="1"/>
                </p:cNvSpPr>
                <p:nvPr/>
              </p:nvSpPr>
              <p:spPr bwMode="auto">
                <a:xfrm rot="5400000">
                  <a:off x="745" y="1849"/>
                  <a:ext cx="0" cy="141"/>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5" name="Group 57"/>
              <p:cNvGrpSpPr>
                <a:grpSpLocks/>
              </p:cNvGrpSpPr>
              <p:nvPr/>
            </p:nvGrpSpPr>
            <p:grpSpPr bwMode="auto">
              <a:xfrm>
                <a:off x="2317" y="2169"/>
                <a:ext cx="126" cy="288"/>
                <a:chOff x="672" y="1776"/>
                <a:chExt cx="291" cy="288"/>
              </a:xfrm>
            </p:grpSpPr>
            <p:grpSp>
              <p:nvGrpSpPr>
                <p:cNvPr id="70749" name="Group 58"/>
                <p:cNvGrpSpPr>
                  <a:grpSpLocks/>
                </p:cNvGrpSpPr>
                <p:nvPr/>
              </p:nvGrpSpPr>
              <p:grpSpPr bwMode="auto">
                <a:xfrm>
                  <a:off x="672" y="1920"/>
                  <a:ext cx="145" cy="144"/>
                  <a:chOff x="672" y="1920"/>
                  <a:chExt cx="145" cy="144"/>
                </a:xfrm>
              </p:grpSpPr>
              <p:sp>
                <p:nvSpPr>
                  <p:cNvPr id="345147" name="Line 5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48" name="Line 60"/>
                  <p:cNvSpPr>
                    <a:spLocks noChangeShapeType="1"/>
                  </p:cNvSpPr>
                  <p:nvPr/>
                </p:nvSpPr>
                <p:spPr bwMode="auto">
                  <a:xfrm rot="5400000">
                    <a:off x="745" y="1847"/>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50" name="Group 61"/>
                <p:cNvGrpSpPr>
                  <a:grpSpLocks/>
                </p:cNvGrpSpPr>
                <p:nvPr/>
              </p:nvGrpSpPr>
              <p:grpSpPr bwMode="auto">
                <a:xfrm>
                  <a:off x="818" y="1776"/>
                  <a:ext cx="145" cy="144"/>
                  <a:chOff x="672" y="1920"/>
                  <a:chExt cx="145" cy="144"/>
                </a:xfrm>
              </p:grpSpPr>
              <p:sp>
                <p:nvSpPr>
                  <p:cNvPr id="345150" name="Line 62"/>
                  <p:cNvSpPr>
                    <a:spLocks noChangeShapeType="1"/>
                  </p:cNvSpPr>
                  <p:nvPr/>
                </p:nvSpPr>
                <p:spPr bwMode="auto">
                  <a:xfrm>
                    <a:off x="671"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1" name="Line 63"/>
                  <p:cNvSpPr>
                    <a:spLocks noChangeShapeType="1"/>
                  </p:cNvSpPr>
                  <p:nvPr/>
                </p:nvSpPr>
                <p:spPr bwMode="auto">
                  <a:xfrm rot="5400000">
                    <a:off x="744" y="1847"/>
                    <a:ext cx="0" cy="14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26" name="Group 64"/>
              <p:cNvGrpSpPr>
                <a:grpSpLocks/>
              </p:cNvGrpSpPr>
              <p:nvPr/>
            </p:nvGrpSpPr>
            <p:grpSpPr bwMode="auto">
              <a:xfrm>
                <a:off x="2441" y="1877"/>
                <a:ext cx="609" cy="288"/>
                <a:chOff x="672" y="1776"/>
                <a:chExt cx="291" cy="288"/>
              </a:xfrm>
            </p:grpSpPr>
            <p:grpSp>
              <p:nvGrpSpPr>
                <p:cNvPr id="70743" name="Group 65"/>
                <p:cNvGrpSpPr>
                  <a:grpSpLocks/>
                </p:cNvGrpSpPr>
                <p:nvPr/>
              </p:nvGrpSpPr>
              <p:grpSpPr bwMode="auto">
                <a:xfrm>
                  <a:off x="672" y="1920"/>
                  <a:ext cx="145" cy="144"/>
                  <a:chOff x="672" y="1920"/>
                  <a:chExt cx="145" cy="144"/>
                </a:xfrm>
              </p:grpSpPr>
              <p:sp>
                <p:nvSpPr>
                  <p:cNvPr id="345154" name="Line 66"/>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5" name="Line 67"/>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44" name="Group 68"/>
                <p:cNvGrpSpPr>
                  <a:grpSpLocks/>
                </p:cNvGrpSpPr>
                <p:nvPr/>
              </p:nvGrpSpPr>
              <p:grpSpPr bwMode="auto">
                <a:xfrm>
                  <a:off x="818" y="1776"/>
                  <a:ext cx="145" cy="144"/>
                  <a:chOff x="672" y="1920"/>
                  <a:chExt cx="145" cy="144"/>
                </a:xfrm>
              </p:grpSpPr>
              <p:sp>
                <p:nvSpPr>
                  <p:cNvPr id="345157" name="Line 69"/>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58" name="Line 70"/>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27" name="Group 71"/>
              <p:cNvGrpSpPr>
                <a:grpSpLocks/>
              </p:cNvGrpSpPr>
              <p:nvPr/>
            </p:nvGrpSpPr>
            <p:grpSpPr bwMode="auto">
              <a:xfrm>
                <a:off x="3045" y="1740"/>
                <a:ext cx="52" cy="144"/>
                <a:chOff x="672" y="1920"/>
                <a:chExt cx="145" cy="144"/>
              </a:xfrm>
            </p:grpSpPr>
            <p:sp>
              <p:nvSpPr>
                <p:cNvPr id="345160" name="Line 7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1" name="Line 73"/>
                <p:cNvSpPr>
                  <a:spLocks noChangeShapeType="1"/>
                </p:cNvSpPr>
                <p:nvPr/>
              </p:nvSpPr>
              <p:spPr bwMode="auto">
                <a:xfrm rot="5400000">
                  <a:off x="745" y="1849"/>
                  <a:ext cx="0" cy="145"/>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8" name="Group 74"/>
              <p:cNvGrpSpPr>
                <a:grpSpLocks/>
              </p:cNvGrpSpPr>
              <p:nvPr/>
            </p:nvGrpSpPr>
            <p:grpSpPr bwMode="auto">
              <a:xfrm>
                <a:off x="3092" y="1590"/>
                <a:ext cx="469" cy="144"/>
                <a:chOff x="672" y="1920"/>
                <a:chExt cx="145" cy="144"/>
              </a:xfrm>
            </p:grpSpPr>
            <p:sp>
              <p:nvSpPr>
                <p:cNvPr id="345163" name="Line 75"/>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4" name="Line 7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29" name="Group 77"/>
              <p:cNvGrpSpPr>
                <a:grpSpLocks/>
              </p:cNvGrpSpPr>
              <p:nvPr/>
            </p:nvGrpSpPr>
            <p:grpSpPr bwMode="auto">
              <a:xfrm>
                <a:off x="3550" y="1446"/>
                <a:ext cx="145" cy="144"/>
                <a:chOff x="672" y="1920"/>
                <a:chExt cx="145" cy="144"/>
              </a:xfrm>
            </p:grpSpPr>
            <p:sp>
              <p:nvSpPr>
                <p:cNvPr id="345166" name="Line 78"/>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67" name="Line 79"/>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30" name="Group 80"/>
              <p:cNvGrpSpPr>
                <a:grpSpLocks/>
              </p:cNvGrpSpPr>
              <p:nvPr/>
            </p:nvGrpSpPr>
            <p:grpSpPr bwMode="auto">
              <a:xfrm>
                <a:off x="3690" y="1156"/>
                <a:ext cx="87" cy="288"/>
                <a:chOff x="672" y="1776"/>
                <a:chExt cx="291" cy="288"/>
              </a:xfrm>
            </p:grpSpPr>
            <p:grpSp>
              <p:nvGrpSpPr>
                <p:cNvPr id="70731" name="Group 81"/>
                <p:cNvGrpSpPr>
                  <a:grpSpLocks/>
                </p:cNvGrpSpPr>
                <p:nvPr/>
              </p:nvGrpSpPr>
              <p:grpSpPr bwMode="auto">
                <a:xfrm>
                  <a:off x="672" y="1920"/>
                  <a:ext cx="145" cy="144"/>
                  <a:chOff x="672" y="1920"/>
                  <a:chExt cx="145" cy="144"/>
                </a:xfrm>
              </p:grpSpPr>
              <p:sp>
                <p:nvSpPr>
                  <p:cNvPr id="345170" name="Line 82"/>
                  <p:cNvSpPr>
                    <a:spLocks noChangeShapeType="1"/>
                  </p:cNvSpPr>
                  <p:nvPr/>
                </p:nvSpPr>
                <p:spPr bwMode="auto">
                  <a:xfrm>
                    <a:off x="672"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1" name="Line 83"/>
                  <p:cNvSpPr>
                    <a:spLocks noChangeShapeType="1"/>
                  </p:cNvSpPr>
                  <p:nvPr/>
                </p:nvSpPr>
                <p:spPr bwMode="auto">
                  <a:xfrm rot="5400000">
                    <a:off x="744"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32" name="Group 84"/>
                <p:cNvGrpSpPr>
                  <a:grpSpLocks/>
                </p:cNvGrpSpPr>
                <p:nvPr/>
              </p:nvGrpSpPr>
              <p:grpSpPr bwMode="auto">
                <a:xfrm>
                  <a:off x="818" y="1776"/>
                  <a:ext cx="145" cy="144"/>
                  <a:chOff x="672" y="1920"/>
                  <a:chExt cx="145" cy="144"/>
                </a:xfrm>
              </p:grpSpPr>
              <p:sp>
                <p:nvSpPr>
                  <p:cNvPr id="345173" name="Line 85"/>
                  <p:cNvSpPr>
                    <a:spLocks noChangeShapeType="1"/>
                  </p:cNvSpPr>
                  <p:nvPr/>
                </p:nvSpPr>
                <p:spPr bwMode="auto">
                  <a:xfrm>
                    <a:off x="673" y="1920"/>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4" name="Line 86"/>
                  <p:cNvSpPr>
                    <a:spLocks noChangeShapeType="1"/>
                  </p:cNvSpPr>
                  <p:nvPr/>
                </p:nvSpPr>
                <p:spPr bwMode="auto">
                  <a:xfrm rot="5400000">
                    <a:off x="745" y="1848"/>
                    <a:ext cx="0"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sp>
          <p:nvSpPr>
            <p:cNvPr id="345175" name="Text Box 87"/>
            <p:cNvSpPr txBox="1">
              <a:spLocks noChangeArrowheads="1"/>
            </p:cNvSpPr>
            <p:nvPr/>
          </p:nvSpPr>
          <p:spPr bwMode="auto">
            <a:xfrm>
              <a:off x="1757" y="1724"/>
              <a:ext cx="625" cy="75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9050">
                  <a:solidFill>
                    <a:schemeClr val="tx1"/>
                  </a:solidFill>
                  <a:prstDash val="sysDot"/>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dirty="0">
                  <a:latin typeface="Arial"/>
                  <a:cs typeface="Arial"/>
                </a:rPr>
                <a:t>variable</a:t>
              </a:r>
            </a:p>
            <a:p>
              <a:pPr algn="ctr">
                <a:defRPr/>
              </a:pPr>
              <a:r>
                <a:rPr lang="en-US" dirty="0">
                  <a:latin typeface="Arial"/>
                  <a:cs typeface="Arial"/>
                </a:rPr>
                <a:t>network</a:t>
              </a:r>
            </a:p>
            <a:p>
              <a:pPr algn="ctr">
                <a:defRPr/>
              </a:pPr>
              <a:r>
                <a:rPr lang="en-US" dirty="0">
                  <a:latin typeface="Arial"/>
                  <a:cs typeface="Arial"/>
                </a:rPr>
                <a:t>Delay</a:t>
              </a:r>
            </a:p>
            <a:p>
              <a:pPr algn="ctr">
                <a:defRPr/>
              </a:pPr>
              <a:r>
                <a:rPr lang="en-US" dirty="0">
                  <a:solidFill>
                    <a:srgbClr val="C00000"/>
                  </a:solidFill>
                  <a:latin typeface="Arial"/>
                  <a:cs typeface="Arial"/>
                </a:rPr>
                <a:t>(jitter)</a:t>
              </a:r>
              <a:endParaRPr lang="en-US" dirty="0">
                <a:latin typeface="Arial"/>
                <a:cs typeface="Arial"/>
              </a:endParaRPr>
            </a:p>
          </p:txBody>
        </p:sp>
        <p:sp>
          <p:nvSpPr>
            <p:cNvPr id="345176" name="Line 88"/>
            <p:cNvSpPr>
              <a:spLocks noChangeShapeType="1"/>
            </p:cNvSpPr>
            <p:nvPr/>
          </p:nvSpPr>
          <p:spPr bwMode="auto">
            <a:xfrm>
              <a:off x="1572" y="1938"/>
              <a:ext cx="1098" cy="0"/>
            </a:xfrm>
            <a:prstGeom prst="line">
              <a:avLst/>
            </a:prstGeom>
            <a:noFill/>
            <a:ln w="1905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77" name="Text Box 89"/>
            <p:cNvSpPr txBox="1">
              <a:spLocks noChangeArrowheads="1"/>
            </p:cNvSpPr>
            <p:nvPr/>
          </p:nvSpPr>
          <p:spPr bwMode="auto">
            <a:xfrm>
              <a:off x="2812" y="1196"/>
              <a:ext cx="714" cy="407"/>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r">
                <a:defRPr/>
              </a:pPr>
              <a:r>
                <a:rPr lang="en-US" dirty="0">
                  <a:latin typeface="Arial"/>
                  <a:cs typeface="Arial"/>
                </a:rPr>
                <a:t>client</a:t>
              </a:r>
            </a:p>
            <a:p>
              <a:pPr algn="r">
                <a:defRPr/>
              </a:pPr>
              <a:r>
                <a:rPr lang="en-US" dirty="0">
                  <a:latin typeface="Arial"/>
                  <a:cs typeface="Arial"/>
                </a:rPr>
                <a:t>reception</a:t>
              </a:r>
            </a:p>
          </p:txBody>
        </p:sp>
      </p:grpSp>
      <p:grpSp>
        <p:nvGrpSpPr>
          <p:cNvPr id="345178" name="Group 90"/>
          <p:cNvGrpSpPr>
            <a:grpSpLocks/>
          </p:cNvGrpSpPr>
          <p:nvPr/>
        </p:nvGrpSpPr>
        <p:grpSpPr bwMode="auto">
          <a:xfrm>
            <a:off x="4498976" y="1806576"/>
            <a:ext cx="4906963" cy="3209925"/>
            <a:chOff x="1874" y="1138"/>
            <a:chExt cx="3091" cy="2022"/>
          </a:xfrm>
        </p:grpSpPr>
        <p:grpSp>
          <p:nvGrpSpPr>
            <p:cNvPr id="70673" name="Group 91"/>
            <p:cNvGrpSpPr>
              <a:grpSpLocks/>
            </p:cNvGrpSpPr>
            <p:nvPr/>
          </p:nvGrpSpPr>
          <p:grpSpPr bwMode="auto">
            <a:xfrm>
              <a:off x="2784" y="1138"/>
              <a:ext cx="1608" cy="1591"/>
              <a:chOff x="648" y="1147"/>
              <a:chExt cx="1608" cy="1591"/>
            </a:xfrm>
          </p:grpSpPr>
          <p:grpSp>
            <p:nvGrpSpPr>
              <p:cNvPr id="70678" name="Group 92"/>
              <p:cNvGrpSpPr>
                <a:grpSpLocks/>
              </p:cNvGrpSpPr>
              <p:nvPr/>
            </p:nvGrpSpPr>
            <p:grpSpPr bwMode="auto">
              <a:xfrm>
                <a:off x="648" y="1725"/>
                <a:ext cx="1024" cy="1013"/>
                <a:chOff x="672" y="1071"/>
                <a:chExt cx="1024" cy="1013"/>
              </a:xfrm>
            </p:grpSpPr>
            <p:grpSp>
              <p:nvGrpSpPr>
                <p:cNvPr id="70694" name="Group 93"/>
                <p:cNvGrpSpPr>
                  <a:grpSpLocks/>
                </p:cNvGrpSpPr>
                <p:nvPr/>
              </p:nvGrpSpPr>
              <p:grpSpPr bwMode="auto">
                <a:xfrm>
                  <a:off x="672" y="1506"/>
                  <a:ext cx="583" cy="578"/>
                  <a:chOff x="672" y="1486"/>
                  <a:chExt cx="583" cy="578"/>
                </a:xfrm>
              </p:grpSpPr>
              <p:grpSp>
                <p:nvGrpSpPr>
                  <p:cNvPr id="70705" name="Group 94"/>
                  <p:cNvGrpSpPr>
                    <a:grpSpLocks/>
                  </p:cNvGrpSpPr>
                  <p:nvPr/>
                </p:nvGrpSpPr>
                <p:grpSpPr bwMode="auto">
                  <a:xfrm>
                    <a:off x="672" y="1776"/>
                    <a:ext cx="291" cy="288"/>
                    <a:chOff x="672" y="1776"/>
                    <a:chExt cx="291" cy="288"/>
                  </a:xfrm>
                </p:grpSpPr>
                <p:grpSp>
                  <p:nvGrpSpPr>
                    <p:cNvPr id="70713" name="Group 95"/>
                    <p:cNvGrpSpPr>
                      <a:grpSpLocks/>
                    </p:cNvGrpSpPr>
                    <p:nvPr/>
                  </p:nvGrpSpPr>
                  <p:grpSpPr bwMode="auto">
                    <a:xfrm>
                      <a:off x="672" y="1920"/>
                      <a:ext cx="145" cy="144"/>
                      <a:chOff x="672" y="1920"/>
                      <a:chExt cx="145" cy="144"/>
                    </a:xfrm>
                  </p:grpSpPr>
                  <p:sp>
                    <p:nvSpPr>
                      <p:cNvPr id="345184" name="Line 9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85" name="Line 9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14" name="Group 98"/>
                    <p:cNvGrpSpPr>
                      <a:grpSpLocks/>
                    </p:cNvGrpSpPr>
                    <p:nvPr/>
                  </p:nvGrpSpPr>
                  <p:grpSpPr bwMode="auto">
                    <a:xfrm>
                      <a:off x="818" y="1776"/>
                      <a:ext cx="145" cy="144"/>
                      <a:chOff x="672" y="1920"/>
                      <a:chExt cx="145" cy="144"/>
                    </a:xfrm>
                  </p:grpSpPr>
                  <p:sp>
                    <p:nvSpPr>
                      <p:cNvPr id="345187" name="Line 99"/>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88" name="Line 100"/>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706" name="Group 101"/>
                  <p:cNvGrpSpPr>
                    <a:grpSpLocks/>
                  </p:cNvGrpSpPr>
                  <p:nvPr/>
                </p:nvGrpSpPr>
                <p:grpSpPr bwMode="auto">
                  <a:xfrm>
                    <a:off x="964" y="1486"/>
                    <a:ext cx="291" cy="288"/>
                    <a:chOff x="672" y="1776"/>
                    <a:chExt cx="291" cy="288"/>
                  </a:xfrm>
                </p:grpSpPr>
                <p:grpSp>
                  <p:nvGrpSpPr>
                    <p:cNvPr id="70707" name="Group 102"/>
                    <p:cNvGrpSpPr>
                      <a:grpSpLocks/>
                    </p:cNvGrpSpPr>
                    <p:nvPr/>
                  </p:nvGrpSpPr>
                  <p:grpSpPr bwMode="auto">
                    <a:xfrm>
                      <a:off x="672" y="1920"/>
                      <a:ext cx="145" cy="144"/>
                      <a:chOff x="672" y="1920"/>
                      <a:chExt cx="145" cy="144"/>
                    </a:xfrm>
                  </p:grpSpPr>
                  <p:sp>
                    <p:nvSpPr>
                      <p:cNvPr id="345191" name="Line 10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2" name="Line 10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08" name="Group 105"/>
                    <p:cNvGrpSpPr>
                      <a:grpSpLocks/>
                    </p:cNvGrpSpPr>
                    <p:nvPr/>
                  </p:nvGrpSpPr>
                  <p:grpSpPr bwMode="auto">
                    <a:xfrm>
                      <a:off x="818" y="1776"/>
                      <a:ext cx="145" cy="144"/>
                      <a:chOff x="672" y="1920"/>
                      <a:chExt cx="145" cy="144"/>
                    </a:xfrm>
                  </p:grpSpPr>
                  <p:sp>
                    <p:nvSpPr>
                      <p:cNvPr id="345194" name="Line 10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5" name="Line 10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nvGrpSpPr>
                <p:cNvPr id="70695" name="Group 108"/>
                <p:cNvGrpSpPr>
                  <a:grpSpLocks/>
                </p:cNvGrpSpPr>
                <p:nvPr/>
              </p:nvGrpSpPr>
              <p:grpSpPr bwMode="auto">
                <a:xfrm>
                  <a:off x="1259" y="1217"/>
                  <a:ext cx="291" cy="288"/>
                  <a:chOff x="672" y="1776"/>
                  <a:chExt cx="291" cy="288"/>
                </a:xfrm>
              </p:grpSpPr>
              <p:grpSp>
                <p:nvGrpSpPr>
                  <p:cNvPr id="70699" name="Group 109"/>
                  <p:cNvGrpSpPr>
                    <a:grpSpLocks/>
                  </p:cNvGrpSpPr>
                  <p:nvPr/>
                </p:nvGrpSpPr>
                <p:grpSpPr bwMode="auto">
                  <a:xfrm>
                    <a:off x="672" y="1920"/>
                    <a:ext cx="145" cy="144"/>
                    <a:chOff x="672" y="1920"/>
                    <a:chExt cx="145" cy="144"/>
                  </a:xfrm>
                </p:grpSpPr>
                <p:sp>
                  <p:nvSpPr>
                    <p:cNvPr id="345198" name="Line 110"/>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199" name="Line 111"/>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700" name="Group 112"/>
                  <p:cNvGrpSpPr>
                    <a:grpSpLocks/>
                  </p:cNvGrpSpPr>
                  <p:nvPr/>
                </p:nvGrpSpPr>
                <p:grpSpPr bwMode="auto">
                  <a:xfrm>
                    <a:off x="818" y="1776"/>
                    <a:ext cx="145" cy="144"/>
                    <a:chOff x="672" y="1920"/>
                    <a:chExt cx="145" cy="144"/>
                  </a:xfrm>
                </p:grpSpPr>
                <p:sp>
                  <p:nvSpPr>
                    <p:cNvPr id="345201" name="Line 113"/>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02" name="Line 114"/>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96" name="Group 115"/>
                <p:cNvGrpSpPr>
                  <a:grpSpLocks/>
                </p:cNvGrpSpPr>
                <p:nvPr/>
              </p:nvGrpSpPr>
              <p:grpSpPr bwMode="auto">
                <a:xfrm>
                  <a:off x="1551" y="1071"/>
                  <a:ext cx="145" cy="144"/>
                  <a:chOff x="672" y="1920"/>
                  <a:chExt cx="145" cy="144"/>
                </a:xfrm>
              </p:grpSpPr>
              <p:sp>
                <p:nvSpPr>
                  <p:cNvPr id="345204" name="Line 116"/>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05" name="Line 117"/>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79" name="Group 118"/>
              <p:cNvGrpSpPr>
                <a:grpSpLocks/>
              </p:cNvGrpSpPr>
              <p:nvPr/>
            </p:nvGrpSpPr>
            <p:grpSpPr bwMode="auto">
              <a:xfrm>
                <a:off x="1673" y="1147"/>
                <a:ext cx="583" cy="578"/>
                <a:chOff x="672" y="1486"/>
                <a:chExt cx="583" cy="578"/>
              </a:xfrm>
            </p:grpSpPr>
            <p:grpSp>
              <p:nvGrpSpPr>
                <p:cNvPr id="70680" name="Group 119"/>
                <p:cNvGrpSpPr>
                  <a:grpSpLocks/>
                </p:cNvGrpSpPr>
                <p:nvPr/>
              </p:nvGrpSpPr>
              <p:grpSpPr bwMode="auto">
                <a:xfrm>
                  <a:off x="672" y="1776"/>
                  <a:ext cx="291" cy="288"/>
                  <a:chOff x="672" y="1776"/>
                  <a:chExt cx="291" cy="288"/>
                </a:xfrm>
              </p:grpSpPr>
              <p:grpSp>
                <p:nvGrpSpPr>
                  <p:cNvPr id="70688" name="Group 120"/>
                  <p:cNvGrpSpPr>
                    <a:grpSpLocks/>
                  </p:cNvGrpSpPr>
                  <p:nvPr/>
                </p:nvGrpSpPr>
                <p:grpSpPr bwMode="auto">
                  <a:xfrm>
                    <a:off x="672" y="1920"/>
                    <a:ext cx="145" cy="144"/>
                    <a:chOff x="672" y="1920"/>
                    <a:chExt cx="145" cy="144"/>
                  </a:xfrm>
                </p:grpSpPr>
                <p:sp>
                  <p:nvSpPr>
                    <p:cNvPr id="345209" name="Line 12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0" name="Line 12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689" name="Group 123"/>
                  <p:cNvGrpSpPr>
                    <a:grpSpLocks/>
                  </p:cNvGrpSpPr>
                  <p:nvPr/>
                </p:nvGrpSpPr>
                <p:grpSpPr bwMode="auto">
                  <a:xfrm>
                    <a:off x="818" y="1776"/>
                    <a:ext cx="145" cy="144"/>
                    <a:chOff x="672" y="1920"/>
                    <a:chExt cx="145" cy="144"/>
                  </a:xfrm>
                </p:grpSpPr>
                <p:sp>
                  <p:nvSpPr>
                    <p:cNvPr id="345212" name="Line 124"/>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3" name="Line 125"/>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70681" name="Group 126"/>
                <p:cNvGrpSpPr>
                  <a:grpSpLocks/>
                </p:cNvGrpSpPr>
                <p:nvPr/>
              </p:nvGrpSpPr>
              <p:grpSpPr bwMode="auto">
                <a:xfrm>
                  <a:off x="964" y="1486"/>
                  <a:ext cx="291" cy="288"/>
                  <a:chOff x="672" y="1776"/>
                  <a:chExt cx="291" cy="288"/>
                </a:xfrm>
              </p:grpSpPr>
              <p:grpSp>
                <p:nvGrpSpPr>
                  <p:cNvPr id="70682" name="Group 127"/>
                  <p:cNvGrpSpPr>
                    <a:grpSpLocks/>
                  </p:cNvGrpSpPr>
                  <p:nvPr/>
                </p:nvGrpSpPr>
                <p:grpSpPr bwMode="auto">
                  <a:xfrm>
                    <a:off x="672" y="1920"/>
                    <a:ext cx="145" cy="144"/>
                    <a:chOff x="672" y="1920"/>
                    <a:chExt cx="145" cy="144"/>
                  </a:xfrm>
                </p:grpSpPr>
                <p:sp>
                  <p:nvSpPr>
                    <p:cNvPr id="345216" name="Line 128"/>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17" name="Line 129"/>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nvGrpSpPr>
                  <p:cNvPr id="70683" name="Group 130"/>
                  <p:cNvGrpSpPr>
                    <a:grpSpLocks/>
                  </p:cNvGrpSpPr>
                  <p:nvPr/>
                </p:nvGrpSpPr>
                <p:grpSpPr bwMode="auto">
                  <a:xfrm>
                    <a:off x="818" y="1776"/>
                    <a:ext cx="145" cy="144"/>
                    <a:chOff x="672" y="1920"/>
                    <a:chExt cx="145" cy="144"/>
                  </a:xfrm>
                </p:grpSpPr>
                <p:sp>
                  <p:nvSpPr>
                    <p:cNvPr id="345219" name="Line 131"/>
                    <p:cNvSpPr>
                      <a:spLocks noChangeShapeType="1"/>
                    </p:cNvSpPr>
                    <p:nvPr/>
                  </p:nvSpPr>
                  <p:spPr bwMode="auto">
                    <a:xfrm>
                      <a:off x="672" y="1920"/>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20" name="Line 132"/>
                    <p:cNvSpPr>
                      <a:spLocks noChangeShapeType="1"/>
                    </p:cNvSpPr>
                    <p:nvPr/>
                  </p:nvSpPr>
                  <p:spPr bwMode="auto">
                    <a:xfrm rot="5400000">
                      <a:off x="745" y="1848"/>
                      <a:ext cx="0" cy="144"/>
                    </a:xfrm>
                    <a:prstGeom prst="line">
                      <a:avLst/>
                    </a:prstGeom>
                    <a:noFill/>
                    <a:ln w="19050">
                      <a:solidFill>
                        <a:schemeClr val="accent2"/>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grpSp>
        <p:sp>
          <p:nvSpPr>
            <p:cNvPr id="345221" name="Text Box 133"/>
            <p:cNvSpPr txBox="1">
              <a:spLocks noChangeArrowheads="1"/>
            </p:cNvSpPr>
            <p:nvPr/>
          </p:nvSpPr>
          <p:spPr bwMode="auto">
            <a:xfrm>
              <a:off x="3788" y="1250"/>
              <a:ext cx="1177" cy="5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dirty="0">
                  <a:solidFill>
                    <a:srgbClr val="FF0000"/>
                  </a:solidFill>
                  <a:latin typeface="Arial"/>
                  <a:cs typeface="Arial"/>
                </a:rPr>
                <a:t>       </a:t>
              </a:r>
              <a:r>
                <a:rPr lang="en-US" dirty="0">
                  <a:solidFill>
                    <a:srgbClr val="000099"/>
                  </a:solidFill>
                  <a:latin typeface="Arial"/>
                  <a:cs typeface="Arial"/>
                </a:rPr>
                <a:t>constant bit </a:t>
              </a:r>
            </a:p>
            <a:p>
              <a:pPr>
                <a:defRPr/>
              </a:pPr>
              <a:r>
                <a:rPr lang="en-US" dirty="0">
                  <a:solidFill>
                    <a:srgbClr val="000099"/>
                  </a:solidFill>
                  <a:latin typeface="Arial"/>
                  <a:cs typeface="Arial"/>
                </a:rPr>
                <a:t>     rate playout</a:t>
              </a:r>
            </a:p>
            <a:p>
              <a:pPr>
                <a:defRPr/>
              </a:pPr>
              <a:r>
                <a:rPr lang="en-US" dirty="0">
                  <a:solidFill>
                    <a:srgbClr val="000099"/>
                  </a:solidFill>
                  <a:latin typeface="Arial"/>
                  <a:cs typeface="Arial"/>
                </a:rPr>
                <a:t> at client</a:t>
              </a:r>
            </a:p>
          </p:txBody>
        </p:sp>
        <p:grpSp>
          <p:nvGrpSpPr>
            <p:cNvPr id="70675" name="Group 134"/>
            <p:cNvGrpSpPr>
              <a:grpSpLocks/>
            </p:cNvGrpSpPr>
            <p:nvPr/>
          </p:nvGrpSpPr>
          <p:grpSpPr bwMode="auto">
            <a:xfrm>
              <a:off x="1874" y="2756"/>
              <a:ext cx="1059" cy="404"/>
              <a:chOff x="1874" y="2756"/>
              <a:chExt cx="1059" cy="404"/>
            </a:xfrm>
          </p:grpSpPr>
          <p:sp>
            <p:nvSpPr>
              <p:cNvPr id="345223" name="Text Box 135"/>
              <p:cNvSpPr txBox="1">
                <a:spLocks noChangeArrowheads="1"/>
              </p:cNvSpPr>
              <p:nvPr/>
            </p:nvSpPr>
            <p:spPr bwMode="auto">
              <a:xfrm>
                <a:off x="1874" y="2756"/>
                <a:ext cx="1059" cy="4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dirty="0">
                    <a:solidFill>
                      <a:srgbClr val="000099"/>
                    </a:solidFill>
                    <a:latin typeface="Arial"/>
                    <a:cs typeface="Arial"/>
                  </a:rPr>
                  <a:t>client playout</a:t>
                </a:r>
              </a:p>
              <a:p>
                <a:pPr algn="ctr">
                  <a:defRPr/>
                </a:pPr>
                <a:r>
                  <a:rPr lang="en-US" dirty="0">
                    <a:solidFill>
                      <a:srgbClr val="000099"/>
                    </a:solidFill>
                    <a:latin typeface="Arial"/>
                    <a:cs typeface="Arial"/>
                  </a:rPr>
                  <a:t>delay</a:t>
                </a:r>
              </a:p>
            </p:txBody>
          </p:sp>
          <p:sp>
            <p:nvSpPr>
              <p:cNvPr id="345224" name="Line 136"/>
              <p:cNvSpPr>
                <a:spLocks noChangeShapeType="1"/>
              </p:cNvSpPr>
              <p:nvPr/>
            </p:nvSpPr>
            <p:spPr bwMode="auto">
              <a:xfrm flipV="1">
                <a:off x="1962" y="2988"/>
                <a:ext cx="816" cy="6"/>
              </a:xfrm>
              <a:prstGeom prst="line">
                <a:avLst/>
              </a:prstGeom>
              <a:noFill/>
              <a:ln w="19050">
                <a:solidFill>
                  <a:schemeClr val="accent2"/>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grpSp>
      </p:grpSp>
      <p:grpSp>
        <p:nvGrpSpPr>
          <p:cNvPr id="345225" name="Group 137"/>
          <p:cNvGrpSpPr>
            <a:grpSpLocks/>
          </p:cNvGrpSpPr>
          <p:nvPr/>
        </p:nvGrpSpPr>
        <p:grpSpPr bwMode="auto">
          <a:xfrm>
            <a:off x="5983289" y="2971800"/>
            <a:ext cx="523875" cy="903288"/>
            <a:chOff x="2809" y="1872"/>
            <a:chExt cx="330" cy="569"/>
          </a:xfrm>
        </p:grpSpPr>
        <p:sp>
          <p:nvSpPr>
            <p:cNvPr id="345226" name="Line 138"/>
            <p:cNvSpPr>
              <a:spLocks noChangeShapeType="1"/>
            </p:cNvSpPr>
            <p:nvPr/>
          </p:nvSpPr>
          <p:spPr bwMode="auto">
            <a:xfrm flipV="1">
              <a:off x="2988" y="1872"/>
              <a:ext cx="0" cy="564"/>
            </a:xfrm>
            <a:prstGeom prst="line">
              <a:avLst/>
            </a:prstGeom>
            <a:noFill/>
            <a:ln w="19050">
              <a:solidFill>
                <a:srgbClr val="0099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a:cs typeface="Arial"/>
              </a:endParaRPr>
            </a:p>
          </p:txBody>
        </p:sp>
        <p:sp>
          <p:nvSpPr>
            <p:cNvPr id="345227" name="Text Box 139"/>
            <p:cNvSpPr txBox="1">
              <a:spLocks noChangeArrowheads="1"/>
            </p:cNvSpPr>
            <p:nvPr/>
          </p:nvSpPr>
          <p:spPr bwMode="auto">
            <a:xfrm rot="16200000">
              <a:off x="2710" y="2011"/>
              <a:ext cx="529" cy="33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sz="1400" dirty="0">
                  <a:solidFill>
                    <a:srgbClr val="009900"/>
                  </a:solidFill>
                  <a:latin typeface="Arial"/>
                  <a:cs typeface="Arial"/>
                </a:rPr>
                <a:t>buffered</a:t>
              </a:r>
            </a:p>
            <a:p>
              <a:pPr algn="ctr">
                <a:defRPr/>
              </a:pPr>
              <a:r>
                <a:rPr lang="en-US" sz="1400" dirty="0">
                  <a:solidFill>
                    <a:srgbClr val="009900"/>
                  </a:solidFill>
                  <a:latin typeface="Arial"/>
                  <a:cs typeface="Arial"/>
                </a:rPr>
                <a:t>data</a:t>
              </a:r>
              <a:endParaRPr lang="en-US" dirty="0">
                <a:latin typeface="Arial"/>
                <a:cs typeface="Arial"/>
              </a:endParaRPr>
            </a:p>
          </p:txBody>
        </p:sp>
      </p:grpSp>
      <p:sp>
        <p:nvSpPr>
          <p:cNvPr id="345228" name="Rectangle 140"/>
          <p:cNvSpPr>
            <a:spLocks noGrp="1" noChangeArrowheads="1"/>
          </p:cNvSpPr>
          <p:nvPr>
            <p:ph type="title"/>
          </p:nvPr>
        </p:nvSpPr>
        <p:spPr>
          <a:xfrm>
            <a:off x="2057401" y="228600"/>
            <a:ext cx="8162925" cy="871538"/>
          </a:xfrm>
        </p:spPr>
        <p:txBody>
          <a:bodyPr/>
          <a:lstStyle/>
          <a:p>
            <a:pPr>
              <a:defRPr/>
            </a:pPr>
            <a:r>
              <a:rPr lang="en-US" dirty="0"/>
              <a:t>Delay jitter</a:t>
            </a:r>
          </a:p>
        </p:txBody>
      </p:sp>
      <p:sp>
        <p:nvSpPr>
          <p:cNvPr id="345229" name="Rectangle 141"/>
          <p:cNvSpPr>
            <a:spLocks noGrp="1" noChangeArrowheads="1"/>
          </p:cNvSpPr>
          <p:nvPr>
            <p:ph type="body" idx="1"/>
          </p:nvPr>
        </p:nvSpPr>
        <p:spPr>
          <a:xfrm>
            <a:off x="2257425" y="5207000"/>
            <a:ext cx="7772400" cy="1112838"/>
          </a:xfrm>
        </p:spPr>
        <p:txBody>
          <a:bodyPr>
            <a:normAutofit fontScale="92500" lnSpcReduction="10000"/>
          </a:bodyPr>
          <a:lstStyle/>
          <a:p>
            <a:pPr>
              <a:defRPr/>
            </a:pPr>
            <a:r>
              <a:rPr lang="en-US" dirty="0"/>
              <a:t>end-to-end delays of two consecutive packets: difference can be more or less than 20 msec (transmission time difference)</a:t>
            </a:r>
          </a:p>
        </p:txBody>
      </p:sp>
      <p:sp>
        <p:nvSpPr>
          <p:cNvPr id="145"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17</a:t>
            </a:fld>
            <a:endParaRPr lang="en-US" sz="1200" dirty="0">
              <a:latin typeface="Tahoma" charset="0"/>
            </a:endParaRPr>
          </a:p>
        </p:txBody>
      </p:sp>
    </p:spTree>
    <p:extLst>
      <p:ext uri="{BB962C8B-B14F-4D97-AF65-F5344CB8AC3E}">
        <p14:creationId xmlns:p14="http://schemas.microsoft.com/office/powerpoint/2010/main" val="2925791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5137"/>
                                        </p:tgtEl>
                                        <p:attrNameLst>
                                          <p:attrName>style.visibility</p:attrName>
                                        </p:attrNameLst>
                                      </p:cBhvr>
                                      <p:to>
                                        <p:strVal val="visible"/>
                                      </p:to>
                                    </p:set>
                                    <p:animEffect transition="in" filter="dissolve">
                                      <p:cBhvr>
                                        <p:cTn id="7" dur="500"/>
                                        <p:tgtEl>
                                          <p:spTgt spid="3451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5178"/>
                                        </p:tgtEl>
                                        <p:attrNameLst>
                                          <p:attrName>style.visibility</p:attrName>
                                        </p:attrNameLst>
                                      </p:cBhvr>
                                      <p:to>
                                        <p:strVal val="visible"/>
                                      </p:to>
                                    </p:set>
                                    <p:animEffect transition="in" filter="dissolve">
                                      <p:cBhvr>
                                        <p:cTn id="12" dur="500"/>
                                        <p:tgtEl>
                                          <p:spTgt spid="345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5225"/>
                                        </p:tgtEl>
                                        <p:attrNameLst>
                                          <p:attrName>style.visibility</p:attrName>
                                        </p:attrNameLst>
                                      </p:cBhvr>
                                      <p:to>
                                        <p:strVal val="visible"/>
                                      </p:to>
                                    </p:set>
                                    <p:animEffect transition="in" filter="dissolve">
                                      <p:cBhvr>
                                        <p:cTn id="17" dur="500"/>
                                        <p:tgtEl>
                                          <p:spTgt spid="345225"/>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345229">
                                            <p:txEl>
                                              <p:pRg st="0" end="0"/>
                                            </p:txEl>
                                          </p:spTgt>
                                        </p:tgtEl>
                                        <p:attrNameLst>
                                          <p:attrName>style.visibility</p:attrName>
                                        </p:attrNameLst>
                                      </p:cBhvr>
                                      <p:to>
                                        <p:strVal val="visible"/>
                                      </p:to>
                                    </p:set>
                                    <p:animEffect transition="in" filter="dissolve">
                                      <p:cBhvr>
                                        <p:cTn id="21" dur="500"/>
                                        <p:tgtEl>
                                          <p:spTgt spid="3452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229"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a:xfrm>
            <a:off x="2209800" y="0"/>
            <a:ext cx="7772400" cy="1143000"/>
          </a:xfrm>
        </p:spPr>
        <p:txBody>
          <a:bodyPr/>
          <a:lstStyle/>
          <a:p>
            <a:pPr>
              <a:defRPr/>
            </a:pPr>
            <a:r>
              <a:rPr lang="en-US" dirty="0"/>
              <a:t>VoIP: fixed playout delay</a:t>
            </a:r>
          </a:p>
        </p:txBody>
      </p:sp>
      <p:sp>
        <p:nvSpPr>
          <p:cNvPr id="346115" name="Rectangle 3"/>
          <p:cNvSpPr>
            <a:spLocks noGrp="1" noChangeArrowheads="1"/>
          </p:cNvSpPr>
          <p:nvPr>
            <p:ph type="body" idx="1"/>
          </p:nvPr>
        </p:nvSpPr>
        <p:spPr>
          <a:xfrm>
            <a:off x="1472842" y="1465561"/>
            <a:ext cx="9927770" cy="4724400"/>
          </a:xfrm>
        </p:spPr>
        <p:txBody>
          <a:bodyPr/>
          <a:lstStyle/>
          <a:p>
            <a:pPr>
              <a:defRPr/>
            </a:pPr>
            <a:r>
              <a:rPr lang="en-US" dirty="0"/>
              <a:t>receiver attempts to playout each chunk exactly </a:t>
            </a:r>
            <a:r>
              <a:rPr lang="en-US" i="1" dirty="0"/>
              <a:t>q</a:t>
            </a:r>
            <a:r>
              <a:rPr lang="en-US" dirty="0"/>
              <a:t> msecs after chunk was generated.</a:t>
            </a:r>
          </a:p>
          <a:p>
            <a:pPr lvl="1">
              <a:defRPr/>
            </a:pPr>
            <a:r>
              <a:rPr lang="en-US" sz="2800" dirty="0"/>
              <a:t>chunk has time stamp </a:t>
            </a:r>
            <a:r>
              <a:rPr lang="en-US" sz="2800" i="1" dirty="0"/>
              <a:t>t: </a:t>
            </a:r>
            <a:r>
              <a:rPr lang="en-US" sz="2800" dirty="0"/>
              <a:t>play out chunk at </a:t>
            </a:r>
            <a:r>
              <a:rPr lang="en-US" sz="2800" i="1" dirty="0"/>
              <a:t>t+q</a:t>
            </a:r>
            <a:r>
              <a:rPr lang="en-US" sz="2800" dirty="0"/>
              <a:t> </a:t>
            </a:r>
          </a:p>
          <a:p>
            <a:pPr lvl="1">
              <a:defRPr/>
            </a:pPr>
            <a:r>
              <a:rPr lang="en-US" sz="2800" dirty="0"/>
              <a:t>chunk arrives after </a:t>
            </a:r>
            <a:r>
              <a:rPr lang="en-US" sz="2800" i="1" dirty="0"/>
              <a:t>t+q</a:t>
            </a:r>
            <a:r>
              <a:rPr lang="en-US" sz="2800" dirty="0"/>
              <a:t>: data arrives too late for playout: data </a:t>
            </a:r>
            <a:r>
              <a:rPr lang="ja-JP" altLang="en-US" sz="2800" dirty="0">
                <a:latin typeface="Arial"/>
              </a:rPr>
              <a:t>“</a:t>
            </a:r>
            <a:r>
              <a:rPr lang="en-US" sz="2800" dirty="0"/>
              <a:t>lost</a:t>
            </a:r>
            <a:r>
              <a:rPr lang="ja-JP" altLang="en-US" sz="2800" dirty="0">
                <a:latin typeface="Arial"/>
              </a:rPr>
              <a:t>”</a:t>
            </a:r>
            <a:endParaRPr lang="en-US" sz="2800" dirty="0"/>
          </a:p>
          <a:p>
            <a:pPr>
              <a:defRPr/>
            </a:pPr>
            <a:endParaRPr lang="en-US" dirty="0"/>
          </a:p>
          <a:p>
            <a:pPr>
              <a:defRPr/>
            </a:pPr>
            <a:r>
              <a:rPr lang="en-US" dirty="0"/>
              <a:t>tradeoff in choosing </a:t>
            </a:r>
            <a:r>
              <a:rPr lang="en-US" i="1" dirty="0"/>
              <a:t>q</a:t>
            </a:r>
            <a:r>
              <a:rPr lang="en-US" dirty="0"/>
              <a:t>:</a:t>
            </a:r>
          </a:p>
          <a:p>
            <a:pPr lvl="1">
              <a:defRPr/>
            </a:pPr>
            <a:r>
              <a:rPr lang="en-US" sz="2800" i="1" dirty="0">
                <a:solidFill>
                  <a:srgbClr val="CC0000"/>
                </a:solidFill>
              </a:rPr>
              <a:t>large q:</a:t>
            </a:r>
            <a:r>
              <a:rPr lang="en-US" sz="2800" dirty="0">
                <a:solidFill>
                  <a:srgbClr val="CC0000"/>
                </a:solidFill>
              </a:rPr>
              <a:t> </a:t>
            </a:r>
            <a:r>
              <a:rPr lang="en-US" sz="2800" dirty="0"/>
              <a:t>less packet loss but poor </a:t>
            </a:r>
            <a:r>
              <a:rPr lang="en-US" sz="2800" i="1" dirty="0"/>
              <a:t>interactivity</a:t>
            </a:r>
          </a:p>
          <a:p>
            <a:pPr lvl="1">
              <a:defRPr/>
            </a:pPr>
            <a:r>
              <a:rPr lang="en-US" sz="2800" i="1" dirty="0">
                <a:solidFill>
                  <a:srgbClr val="CC0000"/>
                </a:solidFill>
              </a:rPr>
              <a:t>small q:</a:t>
            </a:r>
            <a:r>
              <a:rPr lang="en-US" sz="2800" dirty="0">
                <a:solidFill>
                  <a:srgbClr val="CC0000"/>
                </a:solidFill>
              </a:rPr>
              <a:t> </a:t>
            </a:r>
            <a:r>
              <a:rPr lang="en-US" sz="2800" dirty="0"/>
              <a:t>better interactive experience but more “loss”</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18</a:t>
            </a:fld>
            <a:endParaRPr lang="en-US" sz="1200" dirty="0">
              <a:latin typeface="Tahoma" charset="0"/>
            </a:endParaRPr>
          </a:p>
        </p:txBody>
      </p:sp>
    </p:spTree>
    <p:extLst>
      <p:ext uri="{BB962C8B-B14F-4D97-AF65-F5344CB8AC3E}">
        <p14:creationId xmlns:p14="http://schemas.microsoft.com/office/powerpoint/2010/main" val="784886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4753" name="Object 3"/>
          <p:cNvGraphicFramePr>
            <a:graphicFrameLocks noChangeAspect="1"/>
          </p:cNvGraphicFramePr>
          <p:nvPr/>
        </p:nvGraphicFramePr>
        <p:xfrm>
          <a:off x="2209800" y="2221187"/>
          <a:ext cx="7315200" cy="4636813"/>
        </p:xfrm>
        <a:graphic>
          <a:graphicData uri="http://schemas.openxmlformats.org/presentationml/2006/ole">
            <mc:AlternateContent xmlns:mc="http://schemas.openxmlformats.org/markup-compatibility/2006">
              <mc:Choice xmlns:v="urn:schemas-microsoft-com:vml" Requires="v">
                <p:oleObj spid="_x0000_s1074" name="VISIO" r:id="rId4" imgW="7670800" imgH="4864100" progId="Visio.Drawing.5">
                  <p:embed/>
                </p:oleObj>
              </mc:Choice>
              <mc:Fallback>
                <p:oleObj name="VISIO" r:id="rId4" imgW="7670800" imgH="4864100" progId="Visio.Drawing.5">
                  <p:embed/>
                  <p:pic>
                    <p:nvPicPr>
                      <p:cNvPr id="7475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21187"/>
                        <a:ext cx="7315200" cy="4636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347140" name="Text Box 4"/>
          <p:cNvSpPr txBox="1">
            <a:spLocks noChangeArrowheads="1"/>
          </p:cNvSpPr>
          <p:nvPr/>
        </p:nvSpPr>
        <p:spPr bwMode="auto">
          <a:xfrm>
            <a:off x="914401" y="945106"/>
            <a:ext cx="10354613"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34950" indent="-234950">
              <a:buClr>
                <a:srgbClr val="000099"/>
              </a:buClr>
              <a:buFont typeface="Wingdings" charset="2"/>
              <a:buChar char="§"/>
              <a:defRPr/>
            </a:pPr>
            <a:r>
              <a:rPr lang="en-US" sz="2800" dirty="0">
                <a:latin typeface="Helvetica" pitchFamily="2" charset="0"/>
              </a:rPr>
              <a:t> sender generates packets every 20 msec during talk spurt.</a:t>
            </a:r>
          </a:p>
          <a:p>
            <a:pPr marL="234950" indent="-234950">
              <a:buClr>
                <a:srgbClr val="000099"/>
              </a:buClr>
              <a:buFont typeface="Wingdings" charset="2"/>
              <a:buChar char="§"/>
              <a:defRPr/>
            </a:pPr>
            <a:r>
              <a:rPr lang="en-US" sz="2800" dirty="0">
                <a:latin typeface="Helvetica" pitchFamily="2" charset="0"/>
              </a:rPr>
              <a:t> first packet received at time r</a:t>
            </a:r>
          </a:p>
          <a:p>
            <a:pPr marL="234950" indent="-234950">
              <a:buClr>
                <a:srgbClr val="000099"/>
              </a:buClr>
              <a:buFont typeface="Wingdings" charset="2"/>
              <a:buChar char="§"/>
              <a:defRPr/>
            </a:pPr>
            <a:r>
              <a:rPr lang="en-US" sz="2800" dirty="0">
                <a:latin typeface="Helvetica" pitchFamily="2" charset="0"/>
              </a:rPr>
              <a:t> first playout schedule begins at p, second at p’</a:t>
            </a:r>
          </a:p>
        </p:txBody>
      </p:sp>
      <p:sp>
        <p:nvSpPr>
          <p:cNvPr id="9" name="Rectangle 2"/>
          <p:cNvSpPr>
            <a:spLocks noGrp="1" noChangeArrowheads="1"/>
          </p:cNvSpPr>
          <p:nvPr>
            <p:ph type="title"/>
          </p:nvPr>
        </p:nvSpPr>
        <p:spPr>
          <a:xfrm>
            <a:off x="2209800" y="0"/>
            <a:ext cx="7772400" cy="1143000"/>
          </a:xfrm>
        </p:spPr>
        <p:txBody>
          <a:bodyPr/>
          <a:lstStyle/>
          <a:p>
            <a:pPr>
              <a:defRPr/>
            </a:pPr>
            <a:r>
              <a:rPr lang="en-US" dirty="0"/>
              <a:t>VoIP: fixed playout delay</a:t>
            </a:r>
          </a:p>
        </p:txBody>
      </p:sp>
      <p:sp>
        <p:nvSpPr>
          <p:cNvPr id="8"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19</a:t>
            </a:fld>
            <a:endParaRPr lang="en-US" sz="1200" dirty="0">
              <a:latin typeface="Helvetica" pitchFamily="2" charset="0"/>
            </a:endParaRPr>
          </a:p>
        </p:txBody>
      </p:sp>
    </p:spTree>
    <p:extLst>
      <p:ext uri="{BB962C8B-B14F-4D97-AF65-F5344CB8AC3E}">
        <p14:creationId xmlns:p14="http://schemas.microsoft.com/office/powerpoint/2010/main" val="2310546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2C07-C761-7546-8834-4B3D2ECCCE75}"/>
              </a:ext>
            </a:extLst>
          </p:cNvPr>
          <p:cNvSpPr>
            <a:spLocks noGrp="1"/>
          </p:cNvSpPr>
          <p:nvPr>
            <p:ph type="title"/>
          </p:nvPr>
        </p:nvSpPr>
        <p:spPr/>
        <p:txBody>
          <a:bodyPr/>
          <a:lstStyle/>
          <a:p>
            <a:r>
              <a:rPr lang="en-US" dirty="0"/>
              <a:t>Course announcements</a:t>
            </a:r>
          </a:p>
        </p:txBody>
      </p:sp>
      <p:sp>
        <p:nvSpPr>
          <p:cNvPr id="3" name="Content Placeholder 2">
            <a:extLst>
              <a:ext uri="{FF2B5EF4-FFF2-40B4-BE49-F238E27FC236}">
                <a16:creationId xmlns:a16="http://schemas.microsoft.com/office/drawing/2014/main" id="{2BCB0CF7-DAF7-554A-9A47-9C6EBB25A17A}"/>
              </a:ext>
            </a:extLst>
          </p:cNvPr>
          <p:cNvSpPr>
            <a:spLocks noGrp="1"/>
          </p:cNvSpPr>
          <p:nvPr>
            <p:ph idx="1"/>
          </p:nvPr>
        </p:nvSpPr>
        <p:spPr>
          <a:xfrm>
            <a:off x="838200" y="1825625"/>
            <a:ext cx="10515600" cy="4863410"/>
          </a:xfrm>
        </p:spPr>
        <p:txBody>
          <a:bodyPr>
            <a:normAutofit/>
          </a:bodyPr>
          <a:lstStyle/>
          <a:p>
            <a:r>
              <a:rPr lang="en-US" dirty="0"/>
              <a:t>Project 3 due on Friday</a:t>
            </a:r>
          </a:p>
          <a:p>
            <a:endParaRPr lang="en-US" dirty="0"/>
          </a:p>
          <a:p>
            <a:r>
              <a:rPr lang="en-US" dirty="0"/>
              <a:t>Last week of classes</a:t>
            </a:r>
          </a:p>
          <a:p>
            <a:pPr lvl="1"/>
            <a:r>
              <a:rPr lang="en-US" dirty="0"/>
              <a:t>Final exam over a window of 5 days</a:t>
            </a:r>
          </a:p>
          <a:p>
            <a:pPr lvl="1"/>
            <a:r>
              <a:rPr lang="en-US" dirty="0"/>
              <a:t>2 hours, all multiple choice questions</a:t>
            </a:r>
          </a:p>
        </p:txBody>
      </p:sp>
    </p:spTree>
    <p:extLst>
      <p:ext uri="{BB962C8B-B14F-4D97-AF65-F5344CB8AC3E}">
        <p14:creationId xmlns:p14="http://schemas.microsoft.com/office/powerpoint/2010/main" val="2900191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(1/3)</a:t>
            </a:r>
          </a:p>
        </p:txBody>
      </p:sp>
      <p:sp>
        <p:nvSpPr>
          <p:cNvPr id="348168" name="Rectangle 8"/>
          <p:cNvSpPr>
            <a:spLocks noGrp="1" noChangeArrowheads="1"/>
          </p:cNvSpPr>
          <p:nvPr>
            <p:ph type="body" idx="1"/>
          </p:nvPr>
        </p:nvSpPr>
        <p:spPr>
          <a:xfrm>
            <a:off x="904461" y="1165224"/>
            <a:ext cx="10396330" cy="4973285"/>
          </a:xfrm>
        </p:spPr>
        <p:txBody>
          <a:bodyPr>
            <a:noAutofit/>
          </a:bodyPr>
          <a:lstStyle/>
          <a:p>
            <a:pPr>
              <a:defRPr/>
            </a:pPr>
            <a:r>
              <a:rPr lang="en-US" i="1" dirty="0">
                <a:solidFill>
                  <a:srgbClr val="CC0000"/>
                </a:solidFill>
              </a:rPr>
              <a:t>goal: </a:t>
            </a:r>
            <a:r>
              <a:rPr lang="en-US" dirty="0"/>
              <a:t>low playout delay, low “delay loss” rate</a:t>
            </a:r>
            <a:endParaRPr lang="en-US" dirty="0">
              <a:solidFill>
                <a:schemeClr val="accent2"/>
              </a:solidFill>
            </a:endParaRPr>
          </a:p>
          <a:p>
            <a:pPr>
              <a:defRPr/>
            </a:pPr>
            <a:r>
              <a:rPr lang="en-US" i="1" dirty="0">
                <a:solidFill>
                  <a:srgbClr val="CC0000"/>
                </a:solidFill>
              </a:rPr>
              <a:t>approach: </a:t>
            </a:r>
            <a:r>
              <a:rPr lang="en-US" dirty="0"/>
              <a:t>adapt playout delay </a:t>
            </a:r>
            <a:r>
              <a:rPr lang="en-US" dirty="0">
                <a:solidFill>
                  <a:srgbClr val="C00000"/>
                </a:solidFill>
              </a:rPr>
              <a:t>at the level of a talk spurt</a:t>
            </a:r>
          </a:p>
          <a:p>
            <a:pPr lvl="1">
              <a:defRPr/>
            </a:pPr>
            <a:r>
              <a:rPr lang="en-US" dirty="0"/>
              <a:t>estimate network delay, adjust playout delay @ beginning of talk spurt</a:t>
            </a:r>
          </a:p>
          <a:p>
            <a:pPr lvl="1">
              <a:defRPr/>
            </a:pPr>
            <a:r>
              <a:rPr lang="en-US" dirty="0"/>
              <a:t>silent periods will be compressed and elongated: not that noticeable</a:t>
            </a:r>
          </a:p>
          <a:p>
            <a:pPr lvl="1">
              <a:defRPr/>
            </a:pPr>
            <a:r>
              <a:rPr lang="en-US" dirty="0"/>
              <a:t>Goal: chunks still played out every 20 msec during talk spurt</a:t>
            </a:r>
          </a:p>
          <a:p>
            <a:pPr lvl="1">
              <a:defRPr/>
            </a:pPr>
            <a:endParaRPr lang="en-US" dirty="0"/>
          </a:p>
          <a:p>
            <a:pPr>
              <a:defRPr/>
            </a:pPr>
            <a:r>
              <a:rPr lang="en-US" dirty="0"/>
              <a:t>adaptively estimate packet delay:</a:t>
            </a:r>
          </a:p>
        </p:txBody>
      </p:sp>
      <p:sp>
        <p:nvSpPr>
          <p:cNvPr id="76806" name="TextBox 2"/>
          <p:cNvSpPr txBox="1">
            <a:spLocks noChangeArrowheads="1"/>
          </p:cNvSpPr>
          <p:nvPr/>
        </p:nvSpPr>
        <p:spPr bwMode="auto">
          <a:xfrm>
            <a:off x="4125118" y="4278986"/>
            <a:ext cx="3941763"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(1</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)d</a:t>
            </a:r>
            <a:r>
              <a:rPr lang="en-US" sz="2800" baseline="-25000" dirty="0">
                <a:solidFill>
                  <a:srgbClr val="000099"/>
                </a:solidFill>
                <a:latin typeface="Arial" charset="0"/>
                <a:cs typeface="Arial" charset="0"/>
              </a:rPr>
              <a:t>i-1 </a:t>
            </a:r>
            <a:r>
              <a:rPr lang="en-US" sz="2800" dirty="0">
                <a:solidFill>
                  <a:srgbClr val="000099"/>
                </a:solidFill>
                <a:latin typeface="Arial" charset="0"/>
                <a:cs typeface="Arial" charset="0"/>
              </a:rPr>
              <a:t>+ </a:t>
            </a:r>
            <a:r>
              <a:rPr lang="en-US" sz="2800" dirty="0">
                <a:solidFill>
                  <a:srgbClr val="000099"/>
                </a:solidFill>
                <a:latin typeface="Symbol" charset="0"/>
                <a:cs typeface="Symbol" charset="0"/>
              </a:rPr>
              <a:t>a</a:t>
            </a:r>
            <a:r>
              <a:rPr lang="en-US" sz="2800" dirty="0">
                <a:solidFill>
                  <a:srgbClr val="000099"/>
                </a:solidFill>
                <a:latin typeface="Arial" charset="0"/>
                <a:cs typeface="Arial" charset="0"/>
              </a:rPr>
              <a:t> (r</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 – t</a:t>
            </a:r>
            <a:r>
              <a:rPr lang="en-US" sz="2800" baseline="-25000" dirty="0">
                <a:solidFill>
                  <a:srgbClr val="000099"/>
                </a:solidFill>
                <a:latin typeface="Arial" charset="0"/>
                <a:cs typeface="Arial" charset="0"/>
              </a:rPr>
              <a:t>i</a:t>
            </a:r>
            <a:r>
              <a:rPr lang="en-US" sz="2800" dirty="0">
                <a:solidFill>
                  <a:srgbClr val="000099"/>
                </a:solidFill>
                <a:latin typeface="Arial" charset="0"/>
                <a:cs typeface="Arial" charset="0"/>
              </a:rPr>
              <a:t>)</a:t>
            </a:r>
          </a:p>
        </p:txBody>
      </p:sp>
      <p:sp>
        <p:nvSpPr>
          <p:cNvPr id="76807" name="TextBox 4"/>
          <p:cNvSpPr txBox="1">
            <a:spLocks noChangeArrowheads="1"/>
          </p:cNvSpPr>
          <p:nvPr/>
        </p:nvSpPr>
        <p:spPr bwMode="auto">
          <a:xfrm>
            <a:off x="3479005" y="5213231"/>
            <a:ext cx="1584325"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delay estimate after ith packet</a:t>
            </a:r>
          </a:p>
        </p:txBody>
      </p:sp>
      <p:sp>
        <p:nvSpPr>
          <p:cNvPr id="76808" name="TextBox 13"/>
          <p:cNvSpPr txBox="1">
            <a:spLocks noChangeArrowheads="1"/>
          </p:cNvSpPr>
          <p:nvPr/>
        </p:nvSpPr>
        <p:spPr bwMode="auto">
          <a:xfrm>
            <a:off x="4899818" y="5213231"/>
            <a:ext cx="1474788"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small constant, e.g. 0.1</a:t>
            </a:r>
          </a:p>
        </p:txBody>
      </p:sp>
      <p:sp>
        <p:nvSpPr>
          <p:cNvPr id="76809" name="TextBox 14"/>
          <p:cNvSpPr txBox="1">
            <a:spLocks noChangeArrowheads="1"/>
          </p:cNvSpPr>
          <p:nvPr/>
        </p:nvSpPr>
        <p:spPr bwMode="auto">
          <a:xfrm>
            <a:off x="6450805" y="5194458"/>
            <a:ext cx="14732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time received  -</a:t>
            </a:r>
          </a:p>
        </p:txBody>
      </p:sp>
      <p:sp>
        <p:nvSpPr>
          <p:cNvPr id="76810" name="TextBox 15"/>
          <p:cNvSpPr txBox="1">
            <a:spLocks noChangeArrowheads="1"/>
          </p:cNvSpPr>
          <p:nvPr/>
        </p:nvSpPr>
        <p:spPr bwMode="auto">
          <a:xfrm>
            <a:off x="7958932" y="5217993"/>
            <a:ext cx="1474787"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time sent (timestamp)</a:t>
            </a:r>
          </a:p>
        </p:txBody>
      </p:sp>
      <p:cxnSp>
        <p:nvCxnSpPr>
          <p:cNvPr id="76811" name="Straight Connector 6"/>
          <p:cNvCxnSpPr>
            <a:cxnSpLocks noChangeShapeType="1"/>
          </p:cNvCxnSpPr>
          <p:nvPr/>
        </p:nvCxnSpPr>
        <p:spPr bwMode="auto">
          <a:xfrm>
            <a:off x="4375943" y="4789368"/>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2" name="Straight Connector 20"/>
          <p:cNvCxnSpPr>
            <a:cxnSpLocks noChangeShapeType="1"/>
          </p:cNvCxnSpPr>
          <p:nvPr/>
        </p:nvCxnSpPr>
        <p:spPr bwMode="auto">
          <a:xfrm>
            <a:off x="5512593" y="4756030"/>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3" name="Straight Connector 21"/>
          <p:cNvCxnSpPr>
            <a:cxnSpLocks noChangeShapeType="1"/>
          </p:cNvCxnSpPr>
          <p:nvPr/>
        </p:nvCxnSpPr>
        <p:spPr bwMode="auto">
          <a:xfrm>
            <a:off x="7106443" y="4794130"/>
            <a:ext cx="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76814" name="Straight Connector 22"/>
          <p:cNvCxnSpPr>
            <a:cxnSpLocks noChangeShapeType="1"/>
          </p:cNvCxnSpPr>
          <p:nvPr/>
        </p:nvCxnSpPr>
        <p:spPr bwMode="auto">
          <a:xfrm>
            <a:off x="7687468" y="4789368"/>
            <a:ext cx="596900" cy="457200"/>
          </a:xfrm>
          <a:prstGeom prst="line">
            <a:avLst/>
          </a:prstGeom>
          <a:noFill/>
          <a:ln w="9525">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6815" name="Right Brace 9"/>
          <p:cNvSpPr>
            <a:spLocks/>
          </p:cNvSpPr>
          <p:nvPr/>
        </p:nvSpPr>
        <p:spPr bwMode="auto">
          <a:xfrm rot="5400000">
            <a:off x="7863284" y="4523064"/>
            <a:ext cx="245267" cy="2732087"/>
          </a:xfrm>
          <a:prstGeom prst="rightBrace">
            <a:avLst>
              <a:gd name="adj1" fmla="val 8374"/>
              <a:gd name="adj2" fmla="val 50000"/>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anchor="ctr"/>
          <a:lstStyle/>
          <a:p>
            <a:pPr algn="ctr"/>
            <a:endParaRPr lang="en-US" dirty="0"/>
          </a:p>
        </p:txBody>
      </p:sp>
      <p:sp>
        <p:nvSpPr>
          <p:cNvPr id="76816" name="TextBox 24"/>
          <p:cNvSpPr txBox="1">
            <a:spLocks noChangeArrowheads="1"/>
          </p:cNvSpPr>
          <p:nvPr/>
        </p:nvSpPr>
        <p:spPr bwMode="auto">
          <a:xfrm>
            <a:off x="6647382" y="5976465"/>
            <a:ext cx="2628900"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r>
              <a:rPr lang="en-US" sz="1800" i="0" dirty="0">
                <a:latin typeface="Helvetica" pitchFamily="2" charset="0"/>
                <a:cs typeface="Arial Narrow" charset="0"/>
              </a:rPr>
              <a:t>measured delay of ith packet</a:t>
            </a:r>
          </a:p>
        </p:txBody>
      </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20</a:t>
            </a:fld>
            <a:endParaRPr lang="en-US" sz="1200" dirty="0">
              <a:latin typeface="Tahoma" charset="0"/>
            </a:endParaRPr>
          </a:p>
        </p:txBody>
      </p:sp>
    </p:spTree>
    <p:extLst>
      <p:ext uri="{BB962C8B-B14F-4D97-AF65-F5344CB8AC3E}">
        <p14:creationId xmlns:p14="http://schemas.microsoft.com/office/powerpoint/2010/main" val="2952485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Text Box 3"/>
          <p:cNvSpPr txBox="1">
            <a:spLocks noChangeArrowheads="1"/>
          </p:cNvSpPr>
          <p:nvPr/>
        </p:nvSpPr>
        <p:spPr bwMode="auto">
          <a:xfrm>
            <a:off x="907420" y="1271588"/>
            <a:ext cx="1044734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82575" indent="-282575">
              <a:buClr>
                <a:srgbClr val="000099"/>
              </a:buClr>
              <a:buSzPct val="100000"/>
              <a:buFont typeface="Wingdings" charset="2"/>
              <a:buChar char="§"/>
              <a:defRPr/>
            </a:pPr>
            <a:r>
              <a:rPr lang="en-US" sz="2800" dirty="0">
                <a:latin typeface="Helvetica" pitchFamily="2" charset="0"/>
              </a:rPr>
              <a:t>also useful to estimate average deviation of delay, v</a:t>
            </a:r>
            <a:r>
              <a:rPr lang="en-US" sz="2800" baseline="-25000" dirty="0">
                <a:latin typeface="Helvetica" pitchFamily="2" charset="0"/>
              </a:rPr>
              <a:t>i </a:t>
            </a:r>
            <a:r>
              <a:rPr lang="en-US" sz="2800" dirty="0">
                <a:latin typeface="Helvetica" pitchFamily="2" charset="0"/>
              </a:rPr>
              <a:t>:</a:t>
            </a:r>
          </a:p>
        </p:txBody>
      </p:sp>
      <p:graphicFrame>
        <p:nvGraphicFramePr>
          <p:cNvPr id="78850" name="Object 4"/>
          <p:cNvGraphicFramePr>
            <a:graphicFrameLocks noChangeAspect="1"/>
          </p:cNvGraphicFramePr>
          <p:nvPr/>
        </p:nvGraphicFramePr>
        <p:xfrm>
          <a:off x="6327776" y="3454401"/>
          <a:ext cx="112713" cy="214313"/>
        </p:xfrm>
        <a:graphic>
          <a:graphicData uri="http://schemas.openxmlformats.org/presentationml/2006/ole">
            <mc:AlternateContent xmlns:mc="http://schemas.openxmlformats.org/markup-compatibility/2006">
              <mc:Choice xmlns:v="urn:schemas-microsoft-com:vml" Requires="v">
                <p:oleObj spid="_x0000_s2098" name="Equation" r:id="rId4" imgW="114300" imgH="215900" progId="Equation.3">
                  <p:embed/>
                </p:oleObj>
              </mc:Choice>
              <mc:Fallback>
                <p:oleObj name="Equation" r:id="rId4" imgW="114300" imgH="215900" progId="Equation.3">
                  <p:embed/>
                  <p:pic>
                    <p:nvPicPr>
                      <p:cNvPr id="788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7776" y="3454401"/>
                        <a:ext cx="112713" cy="2143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Content Placeholder 2"/>
          <p:cNvSpPr>
            <a:spLocks noGrp="1"/>
          </p:cNvSpPr>
          <p:nvPr>
            <p:ph idx="1"/>
          </p:nvPr>
        </p:nvSpPr>
        <p:spPr>
          <a:xfrm>
            <a:off x="1064871" y="2695575"/>
            <a:ext cx="10289894" cy="3640138"/>
          </a:xfrm>
        </p:spPr>
        <p:txBody>
          <a:bodyPr>
            <a:normAutofit/>
          </a:bodyPr>
          <a:lstStyle/>
          <a:p>
            <a:pPr marL="282575" indent="-282575">
              <a:defRPr/>
            </a:pPr>
            <a:r>
              <a:rPr lang="en-US" dirty="0"/>
              <a:t>estimates </a:t>
            </a:r>
            <a:r>
              <a:rPr lang="en-US" i="1" dirty="0"/>
              <a:t>d</a:t>
            </a:r>
            <a:r>
              <a:rPr lang="en-US" i="1" baseline="-25000" dirty="0"/>
              <a:t>i</a:t>
            </a:r>
            <a:r>
              <a:rPr lang="en-US" i="1" dirty="0"/>
              <a:t>, v</a:t>
            </a:r>
            <a:r>
              <a:rPr lang="en-US" i="1" baseline="-25000" dirty="0"/>
              <a:t>i</a:t>
            </a:r>
            <a:r>
              <a:rPr lang="en-US" i="1" dirty="0"/>
              <a:t> </a:t>
            </a:r>
            <a:r>
              <a:rPr lang="en-US" dirty="0"/>
              <a:t>calculated for every received packet, but used only at start of talk spurt</a:t>
            </a:r>
            <a:endParaRPr lang="en-US" dirty="0">
              <a:solidFill>
                <a:schemeClr val="accent2"/>
              </a:solidFill>
            </a:endParaRPr>
          </a:p>
          <a:p>
            <a:pPr marL="282575" indent="-282575">
              <a:defRPr/>
            </a:pPr>
            <a:endParaRPr lang="en-US" sz="2400" dirty="0">
              <a:solidFill>
                <a:schemeClr val="accent2"/>
              </a:solidFill>
            </a:endParaRPr>
          </a:p>
          <a:p>
            <a:pPr marL="282575" indent="-282575">
              <a:defRPr/>
            </a:pPr>
            <a:r>
              <a:rPr lang="en-US" dirty="0"/>
              <a:t>for first packet in talk spurt, playout time is:</a:t>
            </a:r>
          </a:p>
          <a:p>
            <a:pPr>
              <a:defRPr/>
            </a:pPr>
            <a:endParaRPr lang="en-US" dirty="0"/>
          </a:p>
          <a:p>
            <a:pPr marL="0" indent="0">
              <a:buSzPct val="75000"/>
              <a:buNone/>
              <a:defRPr/>
            </a:pPr>
            <a:endParaRPr lang="en-US" sz="2400" dirty="0"/>
          </a:p>
          <a:p>
            <a:pPr marL="282575" indent="-282575">
              <a:defRPr/>
            </a:pPr>
            <a:r>
              <a:rPr lang="en-US" dirty="0"/>
              <a:t>remaining packets in talk spurt are played out periodically</a:t>
            </a:r>
          </a:p>
          <a:p>
            <a:pPr marL="0" indent="0">
              <a:buNone/>
              <a:defRPr/>
            </a:pPr>
            <a:endParaRPr lang="en-US" dirty="0"/>
          </a:p>
        </p:txBody>
      </p:sp>
      <p:sp>
        <p:nvSpPr>
          <p:cNvPr id="78854" name="TextBox 14"/>
          <p:cNvSpPr txBox="1">
            <a:spLocks noChangeArrowheads="1"/>
          </p:cNvSpPr>
          <p:nvPr/>
        </p:nvSpPr>
        <p:spPr bwMode="auto">
          <a:xfrm>
            <a:off x="3618403" y="1952952"/>
            <a:ext cx="518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Helvetica" pitchFamily="2" charset="0"/>
                <a:cs typeface="Arial" charset="0"/>
              </a:rPr>
              <a:t>v</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(1</a:t>
            </a:r>
            <a:r>
              <a:rPr lang="en-US" sz="2800" dirty="0">
                <a:solidFill>
                  <a:srgbClr val="000099"/>
                </a:solidFill>
                <a:latin typeface="Helvetica" pitchFamily="2" charset="0"/>
                <a:cs typeface="Symbol" charset="0"/>
              </a:rPr>
              <a:t>-b</a:t>
            </a:r>
            <a:r>
              <a:rPr lang="en-US" sz="2800" dirty="0">
                <a:solidFill>
                  <a:srgbClr val="000099"/>
                </a:solidFill>
                <a:latin typeface="Helvetica" pitchFamily="2" charset="0"/>
                <a:cs typeface="Arial" charset="0"/>
              </a:rPr>
              <a:t>)v</a:t>
            </a:r>
            <a:r>
              <a:rPr lang="en-US" sz="2800" baseline="-25000" dirty="0">
                <a:solidFill>
                  <a:srgbClr val="000099"/>
                </a:solidFill>
                <a:latin typeface="Helvetica" pitchFamily="2" charset="0"/>
                <a:cs typeface="Arial" charset="0"/>
              </a:rPr>
              <a:t>i-1 </a:t>
            </a:r>
            <a:r>
              <a:rPr lang="en-US" sz="2800" dirty="0">
                <a:solidFill>
                  <a:srgbClr val="000099"/>
                </a:solidFill>
                <a:latin typeface="Helvetica" pitchFamily="2" charset="0"/>
                <a:cs typeface="Arial" charset="0"/>
              </a:rPr>
              <a:t>+ </a:t>
            </a:r>
            <a:r>
              <a:rPr lang="en-US" sz="2800" dirty="0">
                <a:solidFill>
                  <a:srgbClr val="000099"/>
                </a:solidFill>
                <a:latin typeface="Helvetica" pitchFamily="2" charset="0"/>
                <a:cs typeface="Symbol" charset="0"/>
              </a:rPr>
              <a:t>b </a:t>
            </a:r>
            <a:r>
              <a:rPr lang="en-US" sz="2800" dirty="0">
                <a:solidFill>
                  <a:srgbClr val="000099"/>
                </a:solidFill>
                <a:latin typeface="Helvetica" pitchFamily="2" charset="0"/>
                <a:cs typeface="Arial" charset="0"/>
              </a:rPr>
              <a:t>* abs(</a:t>
            </a:r>
            <a:r>
              <a:rPr lang="en-US" sz="2800" dirty="0" err="1">
                <a:solidFill>
                  <a:srgbClr val="000099"/>
                </a:solidFill>
                <a:latin typeface="Helvetica" pitchFamily="2" charset="0"/>
                <a:cs typeface="Arial" charset="0"/>
              </a:rPr>
              <a:t>r</a:t>
            </a:r>
            <a:r>
              <a:rPr lang="en-US" sz="2800" baseline="-25000" dirty="0" err="1">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t</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d</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a:t>
            </a:r>
          </a:p>
        </p:txBody>
      </p:sp>
      <p:sp>
        <p:nvSpPr>
          <p:cNvPr id="78855" name="TextBox 15"/>
          <p:cNvSpPr txBox="1">
            <a:spLocks noChangeArrowheads="1"/>
          </p:cNvSpPr>
          <p:nvPr/>
        </p:nvSpPr>
        <p:spPr bwMode="auto">
          <a:xfrm>
            <a:off x="3686175" y="4740276"/>
            <a:ext cx="43434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2800" dirty="0">
                <a:solidFill>
                  <a:srgbClr val="000099"/>
                </a:solidFill>
                <a:latin typeface="Helvetica" pitchFamily="2" charset="0"/>
                <a:cs typeface="Arial" charset="0"/>
              </a:rPr>
              <a:t>playout-time</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t</a:t>
            </a:r>
            <a:r>
              <a:rPr lang="en-US" sz="2800" baseline="-25000" dirty="0">
                <a:solidFill>
                  <a:srgbClr val="000099"/>
                </a:solidFill>
                <a:latin typeface="Helvetica" pitchFamily="2" charset="0"/>
                <a:cs typeface="Arial" charset="0"/>
              </a:rPr>
              <a:t>i </a:t>
            </a:r>
            <a:r>
              <a:rPr lang="en-US" sz="2800" dirty="0">
                <a:solidFill>
                  <a:srgbClr val="000099"/>
                </a:solidFill>
                <a:latin typeface="Helvetica" pitchFamily="2" charset="0"/>
                <a:cs typeface="Arial" charset="0"/>
              </a:rPr>
              <a:t>+ d</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 Kv</a:t>
            </a:r>
            <a:r>
              <a:rPr lang="en-US" sz="2800" baseline="-25000" dirty="0">
                <a:solidFill>
                  <a:srgbClr val="000099"/>
                </a:solidFill>
                <a:latin typeface="Helvetica" pitchFamily="2" charset="0"/>
                <a:cs typeface="Arial" charset="0"/>
              </a:rPr>
              <a:t>i</a:t>
            </a:r>
            <a:r>
              <a:rPr lang="en-US" sz="2800" dirty="0">
                <a:solidFill>
                  <a:srgbClr val="000099"/>
                </a:solidFill>
                <a:latin typeface="Helvetica" pitchFamily="2" charset="0"/>
                <a:cs typeface="Arial" charset="0"/>
              </a:rPr>
              <a:t> </a:t>
            </a:r>
          </a:p>
        </p:txBody>
      </p:sp>
      <p:sp>
        <p:nvSpPr>
          <p:cNvPr id="19"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(2/3)</a:t>
            </a:r>
          </a:p>
        </p:txBody>
      </p:sp>
      <p:sp>
        <p:nvSpPr>
          <p:cNvPr id="11"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21</a:t>
            </a:fld>
            <a:endParaRPr lang="en-US" sz="1200" dirty="0">
              <a:latin typeface="Helvetica" pitchFamily="2" charset="0"/>
            </a:endParaRPr>
          </a:p>
        </p:txBody>
      </p:sp>
    </p:spTree>
    <p:extLst>
      <p:ext uri="{BB962C8B-B14F-4D97-AF65-F5344CB8AC3E}">
        <p14:creationId xmlns:p14="http://schemas.microsoft.com/office/powerpoint/2010/main" val="165027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1" name="Rectangle 3"/>
          <p:cNvSpPr>
            <a:spLocks noGrp="1" noChangeArrowheads="1"/>
          </p:cNvSpPr>
          <p:nvPr>
            <p:ph type="body" idx="1"/>
          </p:nvPr>
        </p:nvSpPr>
        <p:spPr>
          <a:xfrm>
            <a:off x="1342196" y="1371599"/>
            <a:ext cx="9031358" cy="5017626"/>
          </a:xfrm>
        </p:spPr>
        <p:txBody>
          <a:bodyPr>
            <a:normAutofit/>
          </a:bodyPr>
          <a:lstStyle/>
          <a:p>
            <a:pPr>
              <a:buFont typeface="Wingdings" charset="0"/>
              <a:buNone/>
              <a:defRPr/>
            </a:pPr>
            <a:r>
              <a:rPr lang="en-US" i="1" u="sng" dirty="0">
                <a:solidFill>
                  <a:srgbClr val="CC0000"/>
                </a:solidFill>
              </a:rPr>
              <a:t>Q:</a:t>
            </a:r>
            <a:r>
              <a:rPr lang="en-US" i="1" dirty="0">
                <a:solidFill>
                  <a:srgbClr val="CC0000"/>
                </a:solidFill>
              </a:rPr>
              <a:t> </a:t>
            </a:r>
            <a:r>
              <a:rPr lang="en-US" dirty="0"/>
              <a:t>How does receiver determine whether packet is first in a talk spurt?</a:t>
            </a:r>
            <a:br>
              <a:rPr lang="en-US" dirty="0"/>
            </a:br>
            <a:endParaRPr lang="en-US" dirty="0"/>
          </a:p>
          <a:p>
            <a:pPr>
              <a:defRPr/>
            </a:pPr>
            <a:r>
              <a:rPr lang="en-US" dirty="0"/>
              <a:t>if no loss, receiver looks at successive timestamps</a:t>
            </a:r>
          </a:p>
          <a:p>
            <a:pPr lvl="1">
              <a:defRPr/>
            </a:pPr>
            <a:r>
              <a:rPr lang="en-US" dirty="0"/>
              <a:t>difference of successive stamps &gt; 20 </a:t>
            </a:r>
            <a:r>
              <a:rPr lang="en-US" dirty="0" err="1"/>
              <a:t>msec</a:t>
            </a:r>
            <a:r>
              <a:rPr lang="en-US" dirty="0"/>
              <a:t> </a:t>
            </a:r>
            <a:r>
              <a:rPr lang="en-US" dirty="0">
                <a:sym typeface="Wingdings" pitchFamily="2" charset="2"/>
              </a:rPr>
              <a:t></a:t>
            </a:r>
            <a:r>
              <a:rPr lang="en-US" dirty="0"/>
              <a:t> talk spurt begins.</a:t>
            </a:r>
          </a:p>
          <a:p>
            <a:pPr lvl="1">
              <a:defRPr/>
            </a:pPr>
            <a:endParaRPr lang="en-US" dirty="0"/>
          </a:p>
          <a:p>
            <a:pPr>
              <a:defRPr/>
            </a:pPr>
            <a:r>
              <a:rPr lang="en-US" dirty="0"/>
              <a:t>with possible losses, receiver must look at both time stamps and sequence numbers</a:t>
            </a:r>
          </a:p>
          <a:p>
            <a:pPr lvl="1">
              <a:defRPr/>
            </a:pPr>
            <a:r>
              <a:rPr lang="en-US" dirty="0"/>
              <a:t>difference of successive stamps &gt; 20 msec </a:t>
            </a:r>
            <a:r>
              <a:rPr lang="en-US" i="1" dirty="0">
                <a:solidFill>
                  <a:srgbClr val="CC0000"/>
                </a:solidFill>
              </a:rPr>
              <a:t>and</a:t>
            </a:r>
            <a:r>
              <a:rPr lang="en-US" dirty="0">
                <a:solidFill>
                  <a:srgbClr val="CC0000"/>
                </a:solidFill>
              </a:rPr>
              <a:t> </a:t>
            </a:r>
            <a:r>
              <a:rPr lang="en-US" dirty="0"/>
              <a:t>sequence numbers without gaps --&gt; talk spurt begins.</a:t>
            </a:r>
          </a:p>
        </p:txBody>
      </p:sp>
      <p:sp>
        <p:nvSpPr>
          <p:cNvPr id="8" name="Rectangle 2"/>
          <p:cNvSpPr>
            <a:spLocks noGrp="1" noChangeArrowheads="1"/>
          </p:cNvSpPr>
          <p:nvPr>
            <p:ph type="title"/>
          </p:nvPr>
        </p:nvSpPr>
        <p:spPr>
          <a:xfrm>
            <a:off x="1971675" y="0"/>
            <a:ext cx="7772400" cy="1143000"/>
          </a:xfrm>
        </p:spPr>
        <p:txBody>
          <a:bodyPr/>
          <a:lstStyle/>
          <a:p>
            <a:pPr>
              <a:defRPr/>
            </a:pPr>
            <a:r>
              <a:rPr lang="en-US" dirty="0"/>
              <a:t>Adaptive playout delay </a:t>
            </a:r>
            <a:r>
              <a:rPr lang="en-US" sz="3200" dirty="0"/>
              <a:t>(3/3)</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22</a:t>
            </a:fld>
            <a:endParaRPr lang="en-US" sz="1200" dirty="0">
              <a:latin typeface="Tahoma" charset="0"/>
            </a:endParaRPr>
          </a:p>
        </p:txBody>
      </p:sp>
    </p:spTree>
    <p:extLst>
      <p:ext uri="{BB962C8B-B14F-4D97-AF65-F5344CB8AC3E}">
        <p14:creationId xmlns:p14="http://schemas.microsoft.com/office/powerpoint/2010/main" val="2011819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a:t>
            </a:r>
            <a:r>
              <a:rPr lang="en-US" sz="3200" dirty="0"/>
              <a:t> (1/4)</a:t>
            </a:r>
          </a:p>
        </p:txBody>
      </p:sp>
      <p:sp>
        <p:nvSpPr>
          <p:cNvPr id="338947" name="Rectangle 3"/>
          <p:cNvSpPr>
            <a:spLocks noGrp="1" noChangeArrowheads="1"/>
          </p:cNvSpPr>
          <p:nvPr>
            <p:ph type="body" sz="half" idx="1"/>
          </p:nvPr>
        </p:nvSpPr>
        <p:spPr>
          <a:xfrm>
            <a:off x="1133062" y="1206501"/>
            <a:ext cx="10346634" cy="5462656"/>
          </a:xfrm>
        </p:spPr>
        <p:txBody>
          <a:bodyPr>
            <a:normAutofit/>
          </a:bodyPr>
          <a:lstStyle/>
          <a:p>
            <a:pPr>
              <a:buFont typeface="Wingdings" charset="0"/>
              <a:buNone/>
              <a:defRPr/>
            </a:pPr>
            <a:r>
              <a:rPr lang="en-US" i="1" dirty="0">
                <a:solidFill>
                  <a:srgbClr val="CC0000"/>
                </a:solidFill>
              </a:rPr>
              <a:t>Challenge: </a:t>
            </a:r>
            <a:r>
              <a:rPr lang="en-US" dirty="0"/>
              <a:t>recover from packet loss given small tolerable delay between original transmission and playout</a:t>
            </a:r>
            <a:endParaRPr lang="en-US" sz="2400" dirty="0"/>
          </a:p>
          <a:p>
            <a:pPr>
              <a:defRPr/>
            </a:pPr>
            <a:r>
              <a:rPr lang="en-US" dirty="0"/>
              <a:t>Often, retransmission isn’t effective:</a:t>
            </a:r>
          </a:p>
          <a:p>
            <a:pPr>
              <a:defRPr/>
            </a:pPr>
            <a:endParaRPr lang="en-US" dirty="0"/>
          </a:p>
          <a:p>
            <a:pPr>
              <a:defRPr/>
            </a:pPr>
            <a:r>
              <a:rPr lang="en-US" dirty="0"/>
              <a:t>If playout time has expired, no point in retransmitting data!</a:t>
            </a:r>
          </a:p>
          <a:p>
            <a:pPr>
              <a:defRPr/>
            </a:pPr>
            <a:r>
              <a:rPr lang="en-US" dirty="0"/>
              <a:t>Even if playout time is large and hasn’t expired during the loss, detecting the loss takes an ACK/NAK</a:t>
            </a:r>
          </a:p>
          <a:p>
            <a:pPr lvl="1">
              <a:defRPr/>
            </a:pPr>
            <a:r>
              <a:rPr lang="en-US" dirty="0"/>
              <a:t>By which time </a:t>
            </a:r>
            <a:r>
              <a:rPr lang="en-US" dirty="0">
                <a:solidFill>
                  <a:srgbClr val="C00000"/>
                </a:solidFill>
              </a:rPr>
              <a:t>one RTT </a:t>
            </a:r>
            <a:r>
              <a:rPr lang="en-US" dirty="0"/>
              <a:t>has elapsed! (or an RTO, often worse)</a:t>
            </a:r>
          </a:p>
          <a:p>
            <a:pPr lvl="1">
              <a:defRPr/>
            </a:pPr>
            <a:r>
              <a:rPr lang="en-US" dirty="0"/>
              <a:t>Retransmitted data to get to receiver takes at least another ~½ RTT</a:t>
            </a:r>
          </a:p>
          <a:p>
            <a:pPr lvl="1">
              <a:defRPr/>
            </a:pPr>
            <a:r>
              <a:rPr lang="en-US" dirty="0"/>
              <a:t>It may be too late to avoid a delay loss</a:t>
            </a:r>
          </a:p>
          <a:p>
            <a:pPr marL="914400" lvl="2" indent="0">
              <a:buNone/>
              <a:defRPr/>
            </a:pPr>
            <a:endParaRPr lang="en-US" dirty="0"/>
          </a:p>
        </p:txBody>
      </p:sp>
      <p:sp>
        <p:nvSpPr>
          <p:cNvPr id="7"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23</a:t>
            </a:fld>
            <a:endParaRPr lang="en-US" sz="1200" dirty="0">
              <a:latin typeface="Tahoma" charset="0"/>
            </a:endParaRPr>
          </a:p>
        </p:txBody>
      </p:sp>
    </p:spTree>
    <p:extLst>
      <p:ext uri="{BB962C8B-B14F-4D97-AF65-F5344CB8AC3E}">
        <p14:creationId xmlns:p14="http://schemas.microsoft.com/office/powerpoint/2010/main" val="74745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74868-97E2-B04F-92B3-C2A2A84AC66D}"/>
              </a:ext>
            </a:extLst>
          </p:cNvPr>
          <p:cNvSpPr>
            <a:spLocks noGrp="1"/>
          </p:cNvSpPr>
          <p:nvPr>
            <p:ph type="title"/>
          </p:nvPr>
        </p:nvSpPr>
        <p:spPr/>
        <p:txBody>
          <a:bodyPr/>
          <a:lstStyle/>
          <a:p>
            <a:r>
              <a:rPr lang="en-US" dirty="0"/>
              <a:t>VoIP’s approach towards loss</a:t>
            </a:r>
          </a:p>
        </p:txBody>
      </p:sp>
      <p:sp>
        <p:nvSpPr>
          <p:cNvPr id="3" name="Content Placeholder 2">
            <a:extLst>
              <a:ext uri="{FF2B5EF4-FFF2-40B4-BE49-F238E27FC236}">
                <a16:creationId xmlns:a16="http://schemas.microsoft.com/office/drawing/2014/main" id="{B40D57B4-1AD4-F742-ABBB-DCBD3BE89CD6}"/>
              </a:ext>
            </a:extLst>
          </p:cNvPr>
          <p:cNvSpPr>
            <a:spLocks noGrp="1"/>
          </p:cNvSpPr>
          <p:nvPr>
            <p:ph idx="1"/>
          </p:nvPr>
        </p:nvSpPr>
        <p:spPr/>
        <p:txBody>
          <a:bodyPr/>
          <a:lstStyle/>
          <a:p>
            <a:r>
              <a:rPr lang="en-US" dirty="0"/>
              <a:t>Anticipate loss</a:t>
            </a:r>
          </a:p>
          <a:p>
            <a:r>
              <a:rPr lang="en-US" dirty="0"/>
              <a:t>Correct for loss </a:t>
            </a:r>
            <a:r>
              <a:rPr lang="en-US" dirty="0">
                <a:solidFill>
                  <a:srgbClr val="C00000"/>
                </a:solidFill>
              </a:rPr>
              <a:t>proactively</a:t>
            </a:r>
          </a:p>
          <a:p>
            <a:r>
              <a:rPr lang="en-US" dirty="0"/>
              <a:t>Two approaches:</a:t>
            </a:r>
          </a:p>
          <a:p>
            <a:pPr lvl="1"/>
            <a:r>
              <a:rPr lang="en-US" dirty="0">
                <a:solidFill>
                  <a:srgbClr val="C00000"/>
                </a:solidFill>
              </a:rPr>
              <a:t>Forward error correction</a:t>
            </a:r>
          </a:p>
          <a:p>
            <a:pPr lvl="1"/>
            <a:r>
              <a:rPr lang="en-US" dirty="0">
                <a:solidFill>
                  <a:srgbClr val="C00000"/>
                </a:solidFill>
              </a:rPr>
              <a:t>Interleaving</a:t>
            </a:r>
          </a:p>
        </p:txBody>
      </p:sp>
    </p:spTree>
    <p:extLst>
      <p:ext uri="{BB962C8B-B14F-4D97-AF65-F5344CB8AC3E}">
        <p14:creationId xmlns:p14="http://schemas.microsoft.com/office/powerpoint/2010/main" val="4233664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a:t>
            </a:r>
            <a:r>
              <a:rPr lang="en-US" sz="3200" dirty="0"/>
              <a:t> (2/4)</a:t>
            </a:r>
          </a:p>
        </p:txBody>
      </p:sp>
      <p:sp>
        <p:nvSpPr>
          <p:cNvPr id="338947" name="Rectangle 3"/>
          <p:cNvSpPr>
            <a:spLocks noGrp="1" noChangeArrowheads="1"/>
          </p:cNvSpPr>
          <p:nvPr>
            <p:ph type="body" sz="half" idx="1"/>
          </p:nvPr>
        </p:nvSpPr>
        <p:spPr>
          <a:xfrm>
            <a:off x="1133062" y="1206501"/>
            <a:ext cx="10346634" cy="5462656"/>
          </a:xfrm>
        </p:spPr>
        <p:txBody>
          <a:bodyPr>
            <a:normAutofit/>
          </a:bodyPr>
          <a:lstStyle/>
          <a:p>
            <a:pPr marL="0" indent="0">
              <a:buNone/>
              <a:defRPr/>
            </a:pPr>
            <a:r>
              <a:rPr lang="en-US" i="1" dirty="0">
                <a:solidFill>
                  <a:srgbClr val="CC0000"/>
                </a:solidFill>
              </a:rPr>
              <a:t>Forward Error Correction (FEC)</a:t>
            </a:r>
          </a:p>
          <a:p>
            <a:pPr>
              <a:defRPr/>
            </a:pPr>
            <a:r>
              <a:rPr lang="en-US" dirty="0"/>
              <a:t>Send enough bits to allow recovery </a:t>
            </a:r>
            <a:r>
              <a:rPr lang="en-US" i="1" dirty="0"/>
              <a:t>without retransmission</a:t>
            </a:r>
          </a:p>
          <a:p>
            <a:pPr>
              <a:defRPr/>
            </a:pPr>
            <a:r>
              <a:rPr lang="en-US" dirty="0"/>
              <a:t>Recall </a:t>
            </a:r>
            <a:r>
              <a:rPr lang="en-US" i="1" dirty="0"/>
              <a:t>parity </a:t>
            </a:r>
            <a:r>
              <a:rPr lang="en-US" dirty="0"/>
              <a:t>from the link layer?</a:t>
            </a:r>
          </a:p>
          <a:p>
            <a:pPr>
              <a:buFont typeface="Wingdings" charset="0"/>
              <a:buNone/>
              <a:defRPr/>
            </a:pPr>
            <a:endParaRPr lang="en-US" sz="2400" u="sng" dirty="0">
              <a:solidFill>
                <a:srgbClr val="FF0000"/>
              </a:solidFill>
            </a:endParaRPr>
          </a:p>
          <a:p>
            <a:pPr>
              <a:buFont typeface="Wingdings" charset="0"/>
              <a:buNone/>
              <a:defRPr/>
            </a:pPr>
            <a:r>
              <a:rPr lang="en-US" i="1" dirty="0">
                <a:solidFill>
                  <a:srgbClr val="CC0000"/>
                </a:solidFill>
              </a:rPr>
              <a:t>Parity FEC</a:t>
            </a:r>
          </a:p>
          <a:p>
            <a:pPr>
              <a:defRPr/>
            </a:pPr>
            <a:r>
              <a:rPr lang="en-US" dirty="0"/>
              <a:t>for every group of </a:t>
            </a:r>
            <a:r>
              <a:rPr lang="en-US" i="1" dirty="0"/>
              <a:t>n </a:t>
            </a:r>
            <a:r>
              <a:rPr lang="en-US" dirty="0"/>
              <a:t>chunks, create redundant chunk by exclusive OR-ing </a:t>
            </a:r>
            <a:r>
              <a:rPr lang="en-US" i="1" dirty="0"/>
              <a:t>n </a:t>
            </a:r>
            <a:r>
              <a:rPr lang="en-US" dirty="0"/>
              <a:t>original chunks</a:t>
            </a:r>
          </a:p>
          <a:p>
            <a:pPr>
              <a:defRPr/>
            </a:pPr>
            <a:r>
              <a:rPr lang="en-US" dirty="0"/>
              <a:t>send </a:t>
            </a:r>
            <a:r>
              <a:rPr lang="en-US" i="1" dirty="0"/>
              <a:t>n+1</a:t>
            </a:r>
            <a:r>
              <a:rPr lang="en-US" dirty="0"/>
              <a:t> chunks, increasing bandwidth by factor </a:t>
            </a:r>
            <a:r>
              <a:rPr lang="en-US" i="1" dirty="0"/>
              <a:t>1/n</a:t>
            </a:r>
            <a:endParaRPr lang="en-US" dirty="0"/>
          </a:p>
          <a:p>
            <a:pPr>
              <a:defRPr/>
            </a:pPr>
            <a:r>
              <a:rPr lang="en-US" dirty="0"/>
              <a:t>can reconstruct original </a:t>
            </a:r>
            <a:r>
              <a:rPr lang="en-US" i="1" dirty="0"/>
              <a:t>n </a:t>
            </a:r>
            <a:r>
              <a:rPr lang="en-US" dirty="0"/>
              <a:t>chunks if at most one lost chunk from </a:t>
            </a:r>
            <a:r>
              <a:rPr lang="en-US" i="1" dirty="0"/>
              <a:t>n+1 </a:t>
            </a:r>
            <a:r>
              <a:rPr lang="en-US" dirty="0"/>
              <a:t>chunks, with playout delay</a:t>
            </a:r>
            <a:endParaRPr lang="en-US" sz="2400" dirty="0"/>
          </a:p>
        </p:txBody>
      </p:sp>
      <p:sp>
        <p:nvSpPr>
          <p:cNvPr id="7"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25</a:t>
            </a:fld>
            <a:endParaRPr lang="en-US" sz="1200" dirty="0">
              <a:latin typeface="Tahoma" charset="0"/>
            </a:endParaRPr>
          </a:p>
        </p:txBody>
      </p:sp>
    </p:spTree>
    <p:extLst>
      <p:ext uri="{BB962C8B-B14F-4D97-AF65-F5344CB8AC3E}">
        <p14:creationId xmlns:p14="http://schemas.microsoft.com/office/powerpoint/2010/main" val="186389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3" name="Picture 3" descr="632 Mixed Quality Redundan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900" y="1684339"/>
            <a:ext cx="5372100" cy="279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9972" name="Text Box 4"/>
          <p:cNvSpPr txBox="1">
            <a:spLocks noChangeArrowheads="1"/>
          </p:cNvSpPr>
          <p:nvPr/>
        </p:nvSpPr>
        <p:spPr bwMode="auto">
          <a:xfrm>
            <a:off x="694960" y="1188851"/>
            <a:ext cx="4721992" cy="412420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a:defRPr/>
            </a:pPr>
            <a:r>
              <a:rPr lang="en-US" sz="2800" i="1" dirty="0">
                <a:solidFill>
                  <a:srgbClr val="C00000"/>
                </a:solidFill>
                <a:latin typeface="Helvetica" pitchFamily="2" charset="0"/>
              </a:rPr>
              <a:t>Piggybacking FEC scheme</a:t>
            </a:r>
          </a:p>
          <a:p>
            <a:pPr marL="342900" indent="-342900">
              <a:buClr>
                <a:srgbClr val="000099"/>
              </a:buClr>
              <a:buSzPct val="100000"/>
              <a:buFont typeface="Wingdings" charset="2"/>
              <a:buChar char="§"/>
              <a:defRPr/>
            </a:pPr>
            <a:r>
              <a:rPr lang="en-US" dirty="0">
                <a:latin typeface="Helvetica" pitchFamily="2" charset="0"/>
              </a:rPr>
              <a:t>send lower resolution</a:t>
            </a:r>
            <a:br>
              <a:rPr lang="en-US" dirty="0">
                <a:latin typeface="Helvetica" pitchFamily="2" charset="0"/>
              </a:rPr>
            </a:br>
            <a:r>
              <a:rPr lang="en-US" dirty="0">
                <a:latin typeface="Helvetica" pitchFamily="2" charset="0"/>
              </a:rPr>
              <a:t>audio stream as </a:t>
            </a:r>
            <a:br>
              <a:rPr lang="en-US" dirty="0">
                <a:latin typeface="Helvetica" pitchFamily="2" charset="0"/>
              </a:rPr>
            </a:br>
            <a:r>
              <a:rPr lang="en-US" dirty="0">
                <a:latin typeface="Helvetica" pitchFamily="2" charset="0"/>
              </a:rPr>
              <a:t>redundant information along with (the usual) higher quality stream</a:t>
            </a:r>
          </a:p>
          <a:p>
            <a:pPr marL="342900" indent="-342900">
              <a:buClr>
                <a:srgbClr val="000099"/>
              </a:buClr>
              <a:buSzPct val="100000"/>
              <a:buFont typeface="Wingdings" charset="2"/>
              <a:buChar char="§"/>
              <a:defRPr/>
            </a:pPr>
            <a:r>
              <a:rPr lang="en-US" dirty="0">
                <a:latin typeface="Helvetica" pitchFamily="2" charset="0"/>
              </a:rPr>
              <a:t>e.g., nominal </a:t>
            </a:r>
            <a:br>
              <a:rPr lang="en-US" dirty="0">
                <a:latin typeface="Helvetica" pitchFamily="2" charset="0"/>
              </a:rPr>
            </a:br>
            <a:r>
              <a:rPr lang="en-US" dirty="0">
                <a:latin typeface="Helvetica" pitchFamily="2" charset="0"/>
              </a:rPr>
              <a:t>stream PCM at 64 kbps</a:t>
            </a:r>
            <a:br>
              <a:rPr lang="en-US" dirty="0">
                <a:latin typeface="Helvetica" pitchFamily="2" charset="0"/>
              </a:rPr>
            </a:br>
            <a:r>
              <a:rPr lang="en-US" dirty="0">
                <a:latin typeface="Helvetica" pitchFamily="2" charset="0"/>
              </a:rPr>
              <a:t>and redundant stream</a:t>
            </a:r>
            <a:br>
              <a:rPr lang="en-US" dirty="0">
                <a:latin typeface="Helvetica" pitchFamily="2" charset="0"/>
              </a:rPr>
            </a:br>
            <a:r>
              <a:rPr lang="en-US" dirty="0">
                <a:latin typeface="Helvetica" pitchFamily="2" charset="0"/>
              </a:rPr>
              <a:t>GSM at 13 kbps</a:t>
            </a:r>
          </a:p>
          <a:p>
            <a:pPr marL="285750" indent="-285750">
              <a:buClr>
                <a:srgbClr val="000099"/>
              </a:buClr>
              <a:buSzPct val="100000"/>
              <a:buFont typeface="Wingdings" charset="2"/>
              <a:buChar char="§"/>
              <a:defRPr/>
            </a:pPr>
            <a:endParaRPr lang="en-US" sz="1800" dirty="0">
              <a:latin typeface="Helvetica" pitchFamily="2" charset="0"/>
            </a:endParaRPr>
          </a:p>
        </p:txBody>
      </p:sp>
      <p:sp>
        <p:nvSpPr>
          <p:cNvPr id="339973" name="Text Box 5"/>
          <p:cNvSpPr txBox="1">
            <a:spLocks noChangeArrowheads="1"/>
          </p:cNvSpPr>
          <p:nvPr/>
        </p:nvSpPr>
        <p:spPr bwMode="auto">
          <a:xfrm>
            <a:off x="690868" y="4980561"/>
            <a:ext cx="9127820" cy="12003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225425" indent="-225425">
              <a:defRPr sz="2400">
                <a:solidFill>
                  <a:schemeClr val="tx1"/>
                </a:solidFill>
                <a:latin typeface="Times New Roman" charset="0"/>
                <a:ea typeface="ＭＳ Ｐゴシック" charset="0"/>
              </a:defRPr>
            </a:lvl1pPr>
            <a:lvl2pPr>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342900" indent="-342900">
              <a:buClr>
                <a:srgbClr val="000099"/>
              </a:buClr>
              <a:buSzPct val="100000"/>
              <a:buFont typeface="Wingdings" charset="2"/>
              <a:buChar char="§"/>
              <a:defRPr/>
            </a:pPr>
            <a:r>
              <a:rPr lang="en-US" dirty="0">
                <a:latin typeface="Helvetica" pitchFamily="2" charset="0"/>
              </a:rPr>
              <a:t>non-consecutive loss: receiver can conceal loss </a:t>
            </a:r>
          </a:p>
          <a:p>
            <a:pPr marL="342900" indent="-342900">
              <a:buClr>
                <a:srgbClr val="000099"/>
              </a:buClr>
              <a:buSzPct val="100000"/>
              <a:buFont typeface="Wingdings" charset="2"/>
              <a:buChar char="§"/>
              <a:defRPr/>
            </a:pPr>
            <a:r>
              <a:rPr lang="en-US" dirty="0">
                <a:latin typeface="Helvetica" pitchFamily="2" charset="0"/>
              </a:rPr>
              <a:t>generalization: can also append (n-1)st and (n-2)nd low-bit rate</a:t>
            </a:r>
            <a:br>
              <a:rPr lang="en-US" dirty="0">
                <a:latin typeface="Helvetica" pitchFamily="2" charset="0"/>
              </a:rPr>
            </a:br>
            <a:r>
              <a:rPr lang="en-US" dirty="0">
                <a:latin typeface="Helvetica" pitchFamily="2" charset="0"/>
              </a:rPr>
              <a:t>chunk</a:t>
            </a:r>
          </a:p>
        </p:txBody>
      </p:sp>
      <p:sp>
        <p:nvSpPr>
          <p:cNvPr id="9"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 </a:t>
            </a:r>
            <a:r>
              <a:rPr lang="en-US" sz="3200" dirty="0"/>
              <a:t>(3/4)</a:t>
            </a:r>
          </a:p>
        </p:txBody>
      </p:sp>
      <p:sp>
        <p:nvSpPr>
          <p:cNvPr id="10"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26</a:t>
            </a:fld>
            <a:endParaRPr lang="en-US" sz="1200" dirty="0">
              <a:latin typeface="Helvetica" pitchFamily="2" charset="0"/>
            </a:endParaRPr>
          </a:p>
        </p:txBody>
      </p:sp>
    </p:spTree>
    <p:extLst>
      <p:ext uri="{BB962C8B-B14F-4D97-AF65-F5344CB8AC3E}">
        <p14:creationId xmlns:p14="http://schemas.microsoft.com/office/powerpoint/2010/main" val="614645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5" name="Rectangle 3"/>
          <p:cNvSpPr>
            <a:spLocks noGrp="1" noChangeArrowheads="1"/>
          </p:cNvSpPr>
          <p:nvPr>
            <p:ph type="body" sz="half" idx="1"/>
          </p:nvPr>
        </p:nvSpPr>
        <p:spPr>
          <a:xfrm>
            <a:off x="717630" y="4151314"/>
            <a:ext cx="5243433" cy="2361208"/>
          </a:xfrm>
        </p:spPr>
        <p:txBody>
          <a:bodyPr>
            <a:normAutofit lnSpcReduction="10000"/>
          </a:bodyPr>
          <a:lstStyle/>
          <a:p>
            <a:pPr>
              <a:buFont typeface="Wingdings" charset="0"/>
              <a:buNone/>
              <a:defRPr/>
            </a:pPr>
            <a:r>
              <a:rPr lang="en-US" i="1" dirty="0">
                <a:solidFill>
                  <a:srgbClr val="CC0000"/>
                </a:solidFill>
              </a:rPr>
              <a:t>interleaving to conceal loss:</a:t>
            </a:r>
          </a:p>
          <a:p>
            <a:pPr>
              <a:defRPr/>
            </a:pPr>
            <a:r>
              <a:rPr lang="en-US" sz="2400" dirty="0"/>
              <a:t>audio chunks divided into smaller units, e.g. four 5 msec units per 20 msec audio chunk</a:t>
            </a:r>
          </a:p>
          <a:p>
            <a:pPr>
              <a:defRPr/>
            </a:pPr>
            <a:r>
              <a:rPr lang="en-US" sz="2400" dirty="0"/>
              <a:t>packet contains small units from different chunks</a:t>
            </a:r>
          </a:p>
        </p:txBody>
      </p:sp>
      <p:pic>
        <p:nvPicPr>
          <p:cNvPr id="87042" name="Picture 4" descr="633 interleav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4575" y="1049338"/>
            <a:ext cx="6300788" cy="3067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0997" name="Rectangle 5"/>
          <p:cNvSpPr>
            <a:spLocks noGrp="1" noChangeArrowheads="1"/>
          </p:cNvSpPr>
          <p:nvPr>
            <p:ph type="body" sz="half" idx="2"/>
          </p:nvPr>
        </p:nvSpPr>
        <p:spPr>
          <a:xfrm>
            <a:off x="6119812" y="4435474"/>
            <a:ext cx="4980309" cy="2077047"/>
          </a:xfrm>
        </p:spPr>
        <p:txBody>
          <a:bodyPr>
            <a:normAutofit/>
          </a:bodyPr>
          <a:lstStyle/>
          <a:p>
            <a:pPr>
              <a:defRPr/>
            </a:pPr>
            <a:r>
              <a:rPr lang="en-US" sz="2400" dirty="0"/>
              <a:t>if packet lost, still have </a:t>
            </a:r>
            <a:r>
              <a:rPr lang="en-US" sz="2400" i="1" dirty="0">
                <a:solidFill>
                  <a:srgbClr val="CC0000"/>
                </a:solidFill>
              </a:rPr>
              <a:t>most</a:t>
            </a:r>
            <a:r>
              <a:rPr lang="en-US" sz="2400" dirty="0"/>
              <a:t> of every original chunk</a:t>
            </a:r>
          </a:p>
          <a:p>
            <a:pPr>
              <a:defRPr/>
            </a:pPr>
            <a:r>
              <a:rPr lang="en-US" sz="2400" dirty="0"/>
              <a:t>no redundancy overhead, but increases playout delay</a:t>
            </a:r>
          </a:p>
          <a:p>
            <a:pPr>
              <a:defRPr/>
            </a:pPr>
            <a:endParaRPr lang="en-US" sz="2400" dirty="0"/>
          </a:p>
        </p:txBody>
      </p:sp>
      <p:sp>
        <p:nvSpPr>
          <p:cNvPr id="9" name="Rectangle 2"/>
          <p:cNvSpPr>
            <a:spLocks noGrp="1" noChangeArrowheads="1"/>
          </p:cNvSpPr>
          <p:nvPr>
            <p:ph type="title"/>
          </p:nvPr>
        </p:nvSpPr>
        <p:spPr>
          <a:xfrm>
            <a:off x="2046288" y="0"/>
            <a:ext cx="7772400" cy="871538"/>
          </a:xfrm>
        </p:spPr>
        <p:txBody>
          <a:bodyPr>
            <a:normAutofit fontScale="90000"/>
          </a:bodyPr>
          <a:lstStyle/>
          <a:p>
            <a:pPr>
              <a:defRPr/>
            </a:pPr>
            <a:r>
              <a:rPr lang="en-US" dirty="0"/>
              <a:t>VoIP: </a:t>
            </a:r>
            <a:r>
              <a:rPr lang="en-US" sz="4000" dirty="0"/>
              <a:t>recovery from packet loss </a:t>
            </a:r>
            <a:r>
              <a:rPr lang="en-US" sz="3200" dirty="0"/>
              <a:t>(4/4)</a:t>
            </a:r>
          </a:p>
        </p:txBody>
      </p:sp>
      <p:sp>
        <p:nvSpPr>
          <p:cNvPr id="10"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27</a:t>
            </a:fld>
            <a:endParaRPr lang="en-US" sz="1200" dirty="0">
              <a:latin typeface="Tahoma" charset="0"/>
            </a:endParaRPr>
          </a:p>
        </p:txBody>
      </p:sp>
    </p:spTree>
    <p:extLst>
      <p:ext uri="{BB962C8B-B14F-4D97-AF65-F5344CB8AC3E}">
        <p14:creationId xmlns:p14="http://schemas.microsoft.com/office/powerpoint/2010/main" val="1612088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BE26B-85D6-1C46-83C3-31C67F3230D0}"/>
              </a:ext>
            </a:extLst>
          </p:cNvPr>
          <p:cNvSpPr>
            <a:spLocks noGrp="1"/>
          </p:cNvSpPr>
          <p:nvPr>
            <p:ph type="title"/>
          </p:nvPr>
        </p:nvSpPr>
        <p:spPr/>
        <p:txBody>
          <a:bodyPr/>
          <a:lstStyle/>
          <a:p>
            <a:r>
              <a:rPr lang="en-US" dirty="0"/>
              <a:t>Case study: Skype</a:t>
            </a:r>
          </a:p>
        </p:txBody>
      </p:sp>
      <p:sp>
        <p:nvSpPr>
          <p:cNvPr id="3" name="Text Placeholder 2">
            <a:extLst>
              <a:ext uri="{FF2B5EF4-FFF2-40B4-BE49-F238E27FC236}">
                <a16:creationId xmlns:a16="http://schemas.microsoft.com/office/drawing/2014/main" id="{25F52DAB-63D4-0243-892B-AF2D364391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7599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867" name="Group 75"/>
          <p:cNvGrpSpPr>
            <a:grpSpLocks/>
          </p:cNvGrpSpPr>
          <p:nvPr/>
        </p:nvGrpSpPr>
        <p:grpSpPr bwMode="auto">
          <a:xfrm>
            <a:off x="7532688" y="2982913"/>
            <a:ext cx="2387599" cy="1643062"/>
            <a:chOff x="3785" y="1879"/>
            <a:chExt cx="1504" cy="1035"/>
          </a:xfrm>
        </p:grpSpPr>
        <p:sp>
          <p:nvSpPr>
            <p:cNvPr id="87173" name="Line 7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174" name="Line 7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175" name="Text Box 78"/>
            <p:cNvSpPr txBox="1">
              <a:spLocks noChangeArrowheads="1"/>
            </p:cNvSpPr>
            <p:nvPr/>
          </p:nvSpPr>
          <p:spPr bwMode="auto">
            <a:xfrm>
              <a:off x="4446" y="2052"/>
              <a:ext cx="843" cy="5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marL="342900" indent="-342900">
                <a:defRPr sz="2000">
                  <a:solidFill>
                    <a:schemeClr val="tx1"/>
                  </a:solidFill>
                  <a:latin typeface="Arial" charset="0"/>
                  <a:ea typeface="ＭＳ Ｐゴシック" charset="0"/>
                </a:defRPr>
              </a:lvl1pPr>
              <a:lvl2pPr marL="742950" indent="-285750">
                <a:defRPr sz="2000">
                  <a:solidFill>
                    <a:schemeClr val="tx1"/>
                  </a:solidFill>
                  <a:latin typeface="Arial" charset="0"/>
                  <a:ea typeface="ＭＳ Ｐゴシック" charset="0"/>
                </a:defRPr>
              </a:lvl2pPr>
              <a:lvl3pPr marL="1143000" indent="-228600">
                <a:defRPr sz="2000">
                  <a:solidFill>
                    <a:schemeClr val="tx1"/>
                  </a:solidFill>
                  <a:latin typeface="Arial" charset="0"/>
                  <a:ea typeface="ＭＳ Ｐゴシック" charset="0"/>
                </a:defRPr>
              </a:lvl3pPr>
              <a:lvl4pPr marL="1600200" indent="-228600">
                <a:defRPr sz="2000">
                  <a:solidFill>
                    <a:schemeClr val="tx1"/>
                  </a:solidFill>
                  <a:latin typeface="Arial" charset="0"/>
                  <a:ea typeface="ＭＳ Ｐゴシック" charset="0"/>
                </a:defRPr>
              </a:lvl4pPr>
              <a:lvl5pPr marL="2057400" indent="-228600">
                <a:defRPr sz="2000">
                  <a:solidFill>
                    <a:schemeClr val="tx1"/>
                  </a:solidFill>
                  <a:latin typeface="Arial" charset="0"/>
                  <a:ea typeface="ＭＳ Ｐゴシック" charset="0"/>
                </a:defRPr>
              </a:lvl5pPr>
              <a:lvl6pPr marL="25146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6pPr>
              <a:lvl7pPr marL="29718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7pPr>
              <a:lvl8pPr marL="34290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8pPr>
              <a:lvl9pPr marL="3886200" indent="-228600" eaLnBrk="0" fontAlgn="base" hangingPunct="0">
                <a:spcBef>
                  <a:spcPct val="20000"/>
                </a:spcBef>
                <a:spcAft>
                  <a:spcPct val="0"/>
                </a:spcAft>
                <a:buClr>
                  <a:schemeClr val="accent2"/>
                </a:buClr>
                <a:buSzPct val="85000"/>
                <a:buFont typeface="ZapfDingbats" charset="0"/>
                <a:defRPr sz="2000">
                  <a:solidFill>
                    <a:schemeClr val="tx1"/>
                  </a:solidFill>
                  <a:latin typeface="Arial" charset="0"/>
                  <a:ea typeface="ＭＳ Ｐゴシック" charset="0"/>
                </a:defRPr>
              </a:lvl9pPr>
            </a:lstStyle>
            <a:p>
              <a:pPr>
                <a:lnSpc>
                  <a:spcPct val="90000"/>
                </a:lnSpc>
                <a:defRPr/>
              </a:pPr>
              <a:r>
                <a:rPr lang="en-US" sz="1800" dirty="0">
                  <a:latin typeface="Helvetica" pitchFamily="2" charset="0"/>
                </a:rPr>
                <a:t>supernode </a:t>
              </a:r>
            </a:p>
            <a:p>
              <a:pPr>
                <a:lnSpc>
                  <a:spcPct val="90000"/>
                </a:lnSpc>
                <a:defRPr/>
              </a:pPr>
              <a:r>
                <a:rPr lang="en-US" sz="1800" dirty="0">
                  <a:latin typeface="Helvetica" pitchFamily="2" charset="0"/>
                </a:rPr>
                <a:t>  overlay</a:t>
              </a:r>
            </a:p>
            <a:p>
              <a:pPr>
                <a:lnSpc>
                  <a:spcPct val="90000"/>
                </a:lnSpc>
                <a:defRPr/>
              </a:pPr>
              <a:r>
                <a:rPr lang="en-US" sz="1800" dirty="0">
                  <a:latin typeface="Helvetica" pitchFamily="2" charset="0"/>
                </a:rPr>
                <a:t>    network</a:t>
              </a:r>
            </a:p>
          </p:txBody>
        </p:sp>
      </p:grpSp>
      <p:sp>
        <p:nvSpPr>
          <p:cNvPr id="161794" name="Line 2"/>
          <p:cNvSpPr>
            <a:spLocks noChangeShapeType="1"/>
          </p:cNvSpPr>
          <p:nvPr/>
        </p:nvSpPr>
        <p:spPr bwMode="auto">
          <a:xfrm flipH="1">
            <a:off x="7566026" y="2841626"/>
            <a:ext cx="663575" cy="95726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7047" name="Rectangle 2"/>
          <p:cNvSpPr>
            <a:spLocks noGrp="1" noChangeArrowheads="1"/>
          </p:cNvSpPr>
          <p:nvPr>
            <p:ph type="title" idx="4294967295"/>
          </p:nvPr>
        </p:nvSpPr>
        <p:spPr>
          <a:xfrm>
            <a:off x="2022475" y="130176"/>
            <a:ext cx="7772400" cy="1012825"/>
          </a:xfrm>
        </p:spPr>
        <p:txBody>
          <a:bodyPr/>
          <a:lstStyle/>
          <a:p>
            <a:pPr>
              <a:defRPr/>
            </a:pPr>
            <a:r>
              <a:rPr lang="en-US" dirty="0"/>
              <a:t>Voice-over-IP: Skype</a:t>
            </a:r>
          </a:p>
        </p:txBody>
      </p:sp>
      <p:sp>
        <p:nvSpPr>
          <p:cNvPr id="87048" name="Rectangle 3"/>
          <p:cNvSpPr>
            <a:spLocks noGrp="1" noChangeArrowheads="1"/>
          </p:cNvSpPr>
          <p:nvPr>
            <p:ph type="body" idx="4294967295"/>
          </p:nvPr>
        </p:nvSpPr>
        <p:spPr>
          <a:xfrm>
            <a:off x="974035" y="954157"/>
            <a:ext cx="4626665" cy="2023993"/>
          </a:xfrm>
        </p:spPr>
        <p:txBody>
          <a:bodyPr>
            <a:normAutofit/>
          </a:bodyPr>
          <a:lstStyle/>
          <a:p>
            <a:pPr>
              <a:defRPr/>
            </a:pPr>
            <a:r>
              <a:rPr lang="en-US" sz="2400" dirty="0"/>
              <a:t>proprietary application-layer protocol (inferred via reverse engineering) </a:t>
            </a:r>
          </a:p>
          <a:p>
            <a:pPr lvl="1">
              <a:defRPr/>
            </a:pPr>
            <a:r>
              <a:rPr lang="en-US" dirty="0"/>
              <a:t>encrypted msgs</a:t>
            </a:r>
          </a:p>
          <a:p>
            <a:pPr>
              <a:defRPr/>
            </a:pPr>
            <a:r>
              <a:rPr lang="en-US" sz="2400" dirty="0"/>
              <a:t>P2P components:</a:t>
            </a:r>
          </a:p>
        </p:txBody>
      </p:sp>
      <p:sp>
        <p:nvSpPr>
          <p:cNvPr id="161797" name="Text Box 118"/>
          <p:cNvSpPr txBox="1">
            <a:spLocks noChangeArrowheads="1"/>
          </p:cNvSpPr>
          <p:nvPr/>
        </p:nvSpPr>
        <p:spPr bwMode="auto">
          <a:xfrm>
            <a:off x="8404226" y="1158875"/>
            <a:ext cx="2138363"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rPr>
              <a:t>Skype clients (SC)</a:t>
            </a:r>
          </a:p>
        </p:txBody>
      </p:sp>
      <p:grpSp>
        <p:nvGrpSpPr>
          <p:cNvPr id="161933" name="Group 141"/>
          <p:cNvGrpSpPr>
            <a:grpSpLocks/>
          </p:cNvGrpSpPr>
          <p:nvPr/>
        </p:nvGrpSpPr>
        <p:grpSpPr bwMode="auto">
          <a:xfrm>
            <a:off x="7529514" y="1755775"/>
            <a:ext cx="1247775" cy="1138238"/>
            <a:chOff x="3783" y="1106"/>
            <a:chExt cx="786" cy="717"/>
          </a:xfrm>
        </p:grpSpPr>
        <p:sp>
          <p:nvSpPr>
            <p:cNvPr id="8921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21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21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21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grpSp>
      <p:sp>
        <p:nvSpPr>
          <p:cNvPr id="161871" name="Rectangle 3"/>
          <p:cNvSpPr>
            <a:spLocks noChangeArrowheads="1"/>
          </p:cNvSpPr>
          <p:nvPr/>
        </p:nvSpPr>
        <p:spPr bwMode="auto">
          <a:xfrm>
            <a:off x="797790" y="2978150"/>
            <a:ext cx="4985473" cy="842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clients: </a:t>
            </a:r>
            <a:r>
              <a:rPr lang="en-US" sz="2400" dirty="0">
                <a:latin typeface="Helvetica" pitchFamily="2" charset="0"/>
              </a:rPr>
              <a:t>Skype peers connect directly to each other for VoIP call</a:t>
            </a:r>
          </a:p>
        </p:txBody>
      </p:sp>
      <p:sp>
        <p:nvSpPr>
          <p:cNvPr id="161872" name="Rectangle 3"/>
          <p:cNvSpPr>
            <a:spLocks noChangeArrowheads="1"/>
          </p:cNvSpPr>
          <p:nvPr/>
        </p:nvSpPr>
        <p:spPr bwMode="auto">
          <a:xfrm>
            <a:off x="795130" y="4103689"/>
            <a:ext cx="4915109" cy="842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super nodes (SN):</a:t>
            </a:r>
            <a:r>
              <a:rPr lang="en-US" sz="2400" dirty="0">
                <a:latin typeface="Helvetica" pitchFamily="2" charset="0"/>
              </a:rPr>
              <a:t> Skype peers with special functions</a:t>
            </a:r>
          </a:p>
        </p:txBody>
      </p:sp>
      <p:sp>
        <p:nvSpPr>
          <p:cNvPr id="161873" name="Rectangle 3"/>
          <p:cNvSpPr>
            <a:spLocks noChangeArrowheads="1"/>
          </p:cNvSpPr>
          <p:nvPr/>
        </p:nvSpPr>
        <p:spPr bwMode="auto">
          <a:xfrm>
            <a:off x="622851" y="5208589"/>
            <a:ext cx="5668414" cy="842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overlay network:</a:t>
            </a:r>
            <a:r>
              <a:rPr lang="en-US" sz="2400" dirty="0">
                <a:latin typeface="Helvetica" pitchFamily="2" charset="0"/>
              </a:rPr>
              <a:t> among SNs to locate SCs</a:t>
            </a:r>
          </a:p>
        </p:txBody>
      </p:sp>
      <p:sp>
        <p:nvSpPr>
          <p:cNvPr id="161874" name="Rectangle 3"/>
          <p:cNvSpPr>
            <a:spLocks noChangeArrowheads="1"/>
          </p:cNvSpPr>
          <p:nvPr/>
        </p:nvSpPr>
        <p:spPr bwMode="auto">
          <a:xfrm>
            <a:off x="619676" y="5884864"/>
            <a:ext cx="5668414" cy="8429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742950" lvl="1" indent="-285750">
              <a:lnSpc>
                <a:spcPct val="85000"/>
              </a:lnSpc>
              <a:buClr>
                <a:srgbClr val="000099"/>
              </a:buClr>
              <a:buFont typeface="Wingdings" charset="0"/>
              <a:buChar char="§"/>
            </a:pPr>
            <a:r>
              <a:rPr lang="en-US" sz="2400" dirty="0">
                <a:solidFill>
                  <a:srgbClr val="CC0000"/>
                </a:solidFill>
                <a:latin typeface="Helvetica" pitchFamily="2" charset="0"/>
              </a:rPr>
              <a:t>login server</a:t>
            </a:r>
          </a:p>
        </p:txBody>
      </p:sp>
      <p:grpSp>
        <p:nvGrpSpPr>
          <p:cNvPr id="161911" name="Group 119"/>
          <p:cNvGrpSpPr>
            <a:grpSpLocks/>
          </p:cNvGrpSpPr>
          <p:nvPr/>
        </p:nvGrpSpPr>
        <p:grpSpPr bwMode="auto">
          <a:xfrm>
            <a:off x="5746751" y="1876426"/>
            <a:ext cx="1293813" cy="1171575"/>
            <a:chOff x="2660" y="1182"/>
            <a:chExt cx="815" cy="738"/>
          </a:xfrm>
        </p:grpSpPr>
        <p:sp>
          <p:nvSpPr>
            <p:cNvPr id="89182" name="Text Box 120"/>
            <p:cNvSpPr txBox="1">
              <a:spLocks noChangeArrowheads="1"/>
            </p:cNvSpPr>
            <p:nvPr/>
          </p:nvSpPr>
          <p:spPr bwMode="auto">
            <a:xfrm>
              <a:off x="2660" y="1623"/>
              <a:ext cx="815"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Helvetica" pitchFamily="2" charset="0"/>
                </a:rPr>
                <a:t>Skype </a:t>
              </a:r>
            </a:p>
            <a:p>
              <a:pPr algn="ctr">
                <a:lnSpc>
                  <a:spcPct val="75000"/>
                </a:lnSpc>
              </a:pPr>
              <a:r>
                <a:rPr lang="en-US" sz="1600" i="0" dirty="0">
                  <a:latin typeface="Helvetica" pitchFamily="2" charset="0"/>
                </a:rPr>
                <a:t>login server</a:t>
              </a:r>
            </a:p>
          </p:txBody>
        </p:sp>
        <p:grpSp>
          <p:nvGrpSpPr>
            <p:cNvPr id="89183" name="Group 86"/>
            <p:cNvGrpSpPr>
              <a:grpSpLocks/>
            </p:cNvGrpSpPr>
            <p:nvPr/>
          </p:nvGrpSpPr>
          <p:grpSpPr bwMode="auto">
            <a:xfrm>
              <a:off x="2927" y="1182"/>
              <a:ext cx="294" cy="451"/>
              <a:chOff x="4140" y="429"/>
              <a:chExt cx="1425" cy="2396"/>
            </a:xfrm>
          </p:grpSpPr>
          <p:sp>
            <p:nvSpPr>
              <p:cNvPr id="89184" name="Freeform 87"/>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38" name="Rectangle 88"/>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186" name="Freeform 89"/>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9187" name="Freeform 90"/>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41" name="Rectangle 91"/>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89" name="Group 92"/>
              <p:cNvGrpSpPr>
                <a:grpSpLocks/>
              </p:cNvGrpSpPr>
              <p:nvPr/>
            </p:nvGrpSpPr>
            <p:grpSpPr bwMode="auto">
              <a:xfrm>
                <a:off x="4749" y="668"/>
                <a:ext cx="581" cy="145"/>
                <a:chOff x="614" y="2568"/>
                <a:chExt cx="725" cy="139"/>
              </a:xfrm>
            </p:grpSpPr>
            <p:sp>
              <p:nvSpPr>
                <p:cNvPr id="87167" name="AutoShape 93"/>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8" name="AutoShape 94"/>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43" name="Rectangle 95"/>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91" name="Group 96"/>
              <p:cNvGrpSpPr>
                <a:grpSpLocks/>
              </p:cNvGrpSpPr>
              <p:nvPr/>
            </p:nvGrpSpPr>
            <p:grpSpPr bwMode="auto">
              <a:xfrm>
                <a:off x="4747" y="994"/>
                <a:ext cx="581" cy="134"/>
                <a:chOff x="614" y="2568"/>
                <a:chExt cx="725" cy="139"/>
              </a:xfrm>
            </p:grpSpPr>
            <p:sp>
              <p:nvSpPr>
                <p:cNvPr id="87165" name="AutoShape 97"/>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6" name="AutoShape 98"/>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45" name="Rectangle 99"/>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46" name="Rectangle 100"/>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89194" name="Group 101"/>
              <p:cNvGrpSpPr>
                <a:grpSpLocks/>
              </p:cNvGrpSpPr>
              <p:nvPr/>
            </p:nvGrpSpPr>
            <p:grpSpPr bwMode="auto">
              <a:xfrm>
                <a:off x="4735" y="1627"/>
                <a:ext cx="582" cy="151"/>
                <a:chOff x="614" y="2568"/>
                <a:chExt cx="725" cy="139"/>
              </a:xfrm>
            </p:grpSpPr>
            <p:sp>
              <p:nvSpPr>
                <p:cNvPr id="87163" name="AutoShape 102"/>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4" name="AutoShape 103"/>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9195" name="Freeform 104"/>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89196" name="Group 105"/>
              <p:cNvGrpSpPr>
                <a:grpSpLocks/>
              </p:cNvGrpSpPr>
              <p:nvPr/>
            </p:nvGrpSpPr>
            <p:grpSpPr bwMode="auto">
              <a:xfrm>
                <a:off x="4739" y="1327"/>
                <a:ext cx="582" cy="139"/>
                <a:chOff x="614" y="2568"/>
                <a:chExt cx="725" cy="139"/>
              </a:xfrm>
            </p:grpSpPr>
            <p:sp>
              <p:nvSpPr>
                <p:cNvPr id="87161" name="AutoShape 106"/>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2" name="AutoShape 107"/>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7150" name="Rectangle 108"/>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198" name="Freeform 109"/>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9199" name="Freeform 110"/>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53" name="Oval 111"/>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9201" name="Freeform 112"/>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7155" name="AutoShape 113"/>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6" name="AutoShape 114"/>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7" name="Oval 115"/>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58" name="Oval 116"/>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Helvetica" pitchFamily="2" charset="0"/>
                  <a:cs typeface="Arial" charset="0"/>
                </a:endParaRPr>
              </a:p>
            </p:txBody>
          </p:sp>
          <p:sp>
            <p:nvSpPr>
              <p:cNvPr id="87159" name="Oval 117"/>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7160" name="Rectangle 118"/>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grpSp>
      <p:grpSp>
        <p:nvGrpSpPr>
          <p:cNvPr id="161928" name="Group 136"/>
          <p:cNvGrpSpPr>
            <a:grpSpLocks/>
          </p:cNvGrpSpPr>
          <p:nvPr/>
        </p:nvGrpSpPr>
        <p:grpSpPr bwMode="auto">
          <a:xfrm>
            <a:off x="7162800" y="1339850"/>
            <a:ext cx="2406650" cy="1390650"/>
            <a:chOff x="2089" y="3444"/>
            <a:chExt cx="1516" cy="876"/>
          </a:xfrm>
        </p:grpSpPr>
        <p:pic>
          <p:nvPicPr>
            <p:cNvPr id="8916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62" name="Group 135"/>
            <p:cNvGrpSpPr>
              <a:grpSpLocks/>
            </p:cNvGrpSpPr>
            <p:nvPr/>
          </p:nvGrpSpPr>
          <p:grpSpPr bwMode="auto">
            <a:xfrm>
              <a:off x="2089" y="3444"/>
              <a:ext cx="1516" cy="787"/>
              <a:chOff x="2089" y="3444"/>
              <a:chExt cx="1516" cy="787"/>
            </a:xfrm>
          </p:grpSpPr>
          <p:pic>
            <p:nvPicPr>
              <p:cNvPr id="8916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6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67" name="Group 120"/>
              <p:cNvGrpSpPr>
                <a:grpSpLocks/>
              </p:cNvGrpSpPr>
              <p:nvPr/>
            </p:nvGrpSpPr>
            <p:grpSpPr bwMode="auto">
              <a:xfrm flipH="1">
                <a:off x="3275" y="3678"/>
                <a:ext cx="330" cy="295"/>
                <a:chOff x="-44" y="1473"/>
                <a:chExt cx="981" cy="1105"/>
              </a:xfrm>
            </p:grpSpPr>
            <p:pic>
              <p:nvPicPr>
                <p:cNvPr id="89180" name="Picture 12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81" name="Freeform 1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68" name="Group 123"/>
              <p:cNvGrpSpPr>
                <a:grpSpLocks/>
              </p:cNvGrpSpPr>
              <p:nvPr/>
            </p:nvGrpSpPr>
            <p:grpSpPr bwMode="auto">
              <a:xfrm flipH="1">
                <a:off x="2986" y="3519"/>
                <a:ext cx="330" cy="295"/>
                <a:chOff x="-44" y="1473"/>
                <a:chExt cx="981" cy="1105"/>
              </a:xfrm>
            </p:grpSpPr>
            <p:pic>
              <p:nvPicPr>
                <p:cNvPr id="89178" name="Picture 124"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9" name="Freeform 1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69" name="Group 126"/>
              <p:cNvGrpSpPr>
                <a:grpSpLocks/>
              </p:cNvGrpSpPr>
              <p:nvPr/>
            </p:nvGrpSpPr>
            <p:grpSpPr bwMode="auto">
              <a:xfrm>
                <a:off x="2575" y="3444"/>
                <a:ext cx="330" cy="295"/>
                <a:chOff x="-44" y="1473"/>
                <a:chExt cx="981" cy="1105"/>
              </a:xfrm>
            </p:grpSpPr>
            <p:pic>
              <p:nvPicPr>
                <p:cNvPr id="89176" name="Picture 127"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7" name="Freeform 1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70" name="Group 129"/>
              <p:cNvGrpSpPr>
                <a:grpSpLocks/>
              </p:cNvGrpSpPr>
              <p:nvPr/>
            </p:nvGrpSpPr>
            <p:grpSpPr bwMode="auto">
              <a:xfrm>
                <a:off x="2246" y="3554"/>
                <a:ext cx="330" cy="295"/>
                <a:chOff x="-44" y="1473"/>
                <a:chExt cx="981" cy="1105"/>
              </a:xfrm>
            </p:grpSpPr>
            <p:pic>
              <p:nvPicPr>
                <p:cNvPr id="89174" name="Picture 130"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5" name="Freeform 1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71" name="Group 132"/>
              <p:cNvGrpSpPr>
                <a:grpSpLocks/>
              </p:cNvGrpSpPr>
              <p:nvPr/>
            </p:nvGrpSpPr>
            <p:grpSpPr bwMode="auto">
              <a:xfrm>
                <a:off x="2089" y="3936"/>
                <a:ext cx="330" cy="295"/>
                <a:chOff x="-44" y="1473"/>
                <a:chExt cx="981" cy="1105"/>
              </a:xfrm>
            </p:grpSpPr>
            <p:pic>
              <p:nvPicPr>
                <p:cNvPr id="89172" name="Picture 133"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73" name="Freeform 1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grpSp>
        <p:nvGrpSpPr>
          <p:cNvPr id="161932" name="Group 140"/>
          <p:cNvGrpSpPr>
            <a:grpSpLocks/>
          </p:cNvGrpSpPr>
          <p:nvPr/>
        </p:nvGrpSpPr>
        <p:grpSpPr bwMode="auto">
          <a:xfrm>
            <a:off x="7791450" y="2279651"/>
            <a:ext cx="2649538" cy="938213"/>
            <a:chOff x="3948" y="1436"/>
            <a:chExt cx="1669" cy="591"/>
          </a:xfrm>
        </p:grpSpPr>
        <p:sp>
          <p:nvSpPr>
            <p:cNvPr id="89155" name="Text Box 119"/>
            <p:cNvSpPr txBox="1">
              <a:spLocks noChangeArrowheads="1"/>
            </p:cNvSpPr>
            <p:nvPr/>
          </p:nvSpPr>
          <p:spPr bwMode="auto">
            <a:xfrm>
              <a:off x="4419" y="1710"/>
              <a:ext cx="119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rPr>
                <a:t>supernode (SN</a:t>
              </a:r>
              <a:r>
                <a:rPr lang="en-US" sz="2000" i="0" dirty="0">
                  <a:latin typeface="Helvetica" pitchFamily="2" charset="0"/>
                </a:rPr>
                <a:t>)</a:t>
              </a:r>
            </a:p>
          </p:txBody>
        </p:sp>
        <p:sp>
          <p:nvSpPr>
            <p:cNvPr id="8915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8915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58" name="Group 137"/>
            <p:cNvGrpSpPr>
              <a:grpSpLocks/>
            </p:cNvGrpSpPr>
            <p:nvPr/>
          </p:nvGrpSpPr>
          <p:grpSpPr bwMode="auto">
            <a:xfrm>
              <a:off x="3948" y="1529"/>
              <a:ext cx="460" cy="405"/>
              <a:chOff x="-44" y="1473"/>
              <a:chExt cx="981" cy="1105"/>
            </a:xfrm>
          </p:grpSpPr>
          <p:pic>
            <p:nvPicPr>
              <p:cNvPr id="89159" name="Picture 138"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60" name="Freeform 13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nvGrpSpPr>
          <p:cNvPr id="161949" name="Group 157"/>
          <p:cNvGrpSpPr>
            <a:grpSpLocks/>
          </p:cNvGrpSpPr>
          <p:nvPr/>
        </p:nvGrpSpPr>
        <p:grpSpPr bwMode="auto">
          <a:xfrm>
            <a:off x="8121650" y="4102101"/>
            <a:ext cx="2114550" cy="1673225"/>
            <a:chOff x="4156" y="2584"/>
            <a:chExt cx="1332" cy="1054"/>
          </a:xfrm>
        </p:grpSpPr>
        <p:sp>
          <p:nvSpPr>
            <p:cNvPr id="89131"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32"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33"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34"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8913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3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40" name="Group 142"/>
            <p:cNvGrpSpPr>
              <a:grpSpLocks/>
            </p:cNvGrpSpPr>
            <p:nvPr/>
          </p:nvGrpSpPr>
          <p:grpSpPr bwMode="auto">
            <a:xfrm>
              <a:off x="4307" y="2584"/>
              <a:ext cx="487" cy="413"/>
              <a:chOff x="-44" y="1473"/>
              <a:chExt cx="981" cy="1105"/>
            </a:xfrm>
          </p:grpSpPr>
          <p:pic>
            <p:nvPicPr>
              <p:cNvPr id="89153" name="Picture 143"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4" name="Freeform 14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1" name="Group 145"/>
            <p:cNvGrpSpPr>
              <a:grpSpLocks/>
            </p:cNvGrpSpPr>
            <p:nvPr/>
          </p:nvGrpSpPr>
          <p:grpSpPr bwMode="auto">
            <a:xfrm>
              <a:off x="4156" y="3243"/>
              <a:ext cx="350" cy="304"/>
              <a:chOff x="-44" y="1473"/>
              <a:chExt cx="981" cy="1105"/>
            </a:xfrm>
          </p:grpSpPr>
          <p:pic>
            <p:nvPicPr>
              <p:cNvPr id="89151" name="Picture 146"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2" name="Freeform 14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2" name="Group 148"/>
            <p:cNvGrpSpPr>
              <a:grpSpLocks/>
            </p:cNvGrpSpPr>
            <p:nvPr/>
          </p:nvGrpSpPr>
          <p:grpSpPr bwMode="auto">
            <a:xfrm>
              <a:off x="4547" y="3250"/>
              <a:ext cx="350" cy="304"/>
              <a:chOff x="-44" y="1473"/>
              <a:chExt cx="981" cy="1105"/>
            </a:xfrm>
          </p:grpSpPr>
          <p:pic>
            <p:nvPicPr>
              <p:cNvPr id="89149" name="Picture 14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50" name="Freeform 15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3" name="Group 151"/>
            <p:cNvGrpSpPr>
              <a:grpSpLocks/>
            </p:cNvGrpSpPr>
            <p:nvPr/>
          </p:nvGrpSpPr>
          <p:grpSpPr bwMode="auto">
            <a:xfrm flipH="1">
              <a:off x="5021" y="3051"/>
              <a:ext cx="350" cy="304"/>
              <a:chOff x="-44" y="1473"/>
              <a:chExt cx="981" cy="1105"/>
            </a:xfrm>
          </p:grpSpPr>
          <p:pic>
            <p:nvPicPr>
              <p:cNvPr id="89147" name="Picture 15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48" name="Freeform 15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44" name="Group 154"/>
            <p:cNvGrpSpPr>
              <a:grpSpLocks/>
            </p:cNvGrpSpPr>
            <p:nvPr/>
          </p:nvGrpSpPr>
          <p:grpSpPr bwMode="auto">
            <a:xfrm flipH="1">
              <a:off x="5138" y="2667"/>
              <a:ext cx="350" cy="304"/>
              <a:chOff x="-44" y="1473"/>
              <a:chExt cx="981" cy="1105"/>
            </a:xfrm>
          </p:grpSpPr>
          <p:pic>
            <p:nvPicPr>
              <p:cNvPr id="89145" name="Picture 15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46" name="Freeform 15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nvGrpSpPr>
          <p:cNvPr id="161975" name="Group 183"/>
          <p:cNvGrpSpPr>
            <a:grpSpLocks/>
          </p:cNvGrpSpPr>
          <p:nvPr/>
        </p:nvGrpSpPr>
        <p:grpSpPr bwMode="auto">
          <a:xfrm>
            <a:off x="6021388" y="3503614"/>
            <a:ext cx="1987550" cy="1673225"/>
            <a:chOff x="2360" y="2831"/>
            <a:chExt cx="1252" cy="1054"/>
          </a:xfrm>
        </p:grpSpPr>
        <p:sp>
          <p:nvSpPr>
            <p:cNvPr id="89107" name="Line 64"/>
            <p:cNvSpPr>
              <a:spLocks noChangeShapeType="1"/>
            </p:cNvSpPr>
            <p:nvPr/>
          </p:nvSpPr>
          <p:spPr bwMode="auto">
            <a:xfrm flipV="1">
              <a:off x="2987" y="3119"/>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08" name="Line 65"/>
            <p:cNvSpPr>
              <a:spLocks noChangeShapeType="1"/>
            </p:cNvSpPr>
            <p:nvPr/>
          </p:nvSpPr>
          <p:spPr bwMode="auto">
            <a:xfrm flipH="1" flipV="1">
              <a:off x="3249" y="3108"/>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09" name="Line 66"/>
            <p:cNvSpPr>
              <a:spLocks noChangeShapeType="1"/>
            </p:cNvSpPr>
            <p:nvPr/>
          </p:nvSpPr>
          <p:spPr bwMode="auto">
            <a:xfrm flipH="1">
              <a:off x="2549" y="3266"/>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89110" name="Line 67"/>
            <p:cNvSpPr>
              <a:spLocks noChangeShapeType="1"/>
            </p:cNvSpPr>
            <p:nvPr/>
          </p:nvSpPr>
          <p:spPr bwMode="auto">
            <a:xfrm flipH="1">
              <a:off x="2464" y="3239"/>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8911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2" y="3130"/>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0" y="3166"/>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 y="35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722"/>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1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3" y="371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9116" name="Group 168"/>
            <p:cNvGrpSpPr>
              <a:grpSpLocks/>
            </p:cNvGrpSpPr>
            <p:nvPr/>
          </p:nvGrpSpPr>
          <p:grpSpPr bwMode="auto">
            <a:xfrm>
              <a:off x="2950" y="2831"/>
              <a:ext cx="487" cy="413"/>
              <a:chOff x="-44" y="1473"/>
              <a:chExt cx="981" cy="1105"/>
            </a:xfrm>
          </p:grpSpPr>
          <p:pic>
            <p:nvPicPr>
              <p:cNvPr id="89129" name="Picture 16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30" name="Freeform 17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7" name="Group 171"/>
            <p:cNvGrpSpPr>
              <a:grpSpLocks/>
            </p:cNvGrpSpPr>
            <p:nvPr/>
          </p:nvGrpSpPr>
          <p:grpSpPr bwMode="auto">
            <a:xfrm>
              <a:off x="2799" y="3490"/>
              <a:ext cx="350" cy="304"/>
              <a:chOff x="-44" y="1473"/>
              <a:chExt cx="981" cy="1105"/>
            </a:xfrm>
          </p:grpSpPr>
          <p:pic>
            <p:nvPicPr>
              <p:cNvPr id="89127" name="Picture 17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8"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8" name="Group 174"/>
            <p:cNvGrpSpPr>
              <a:grpSpLocks/>
            </p:cNvGrpSpPr>
            <p:nvPr/>
          </p:nvGrpSpPr>
          <p:grpSpPr bwMode="auto">
            <a:xfrm>
              <a:off x="3190" y="3497"/>
              <a:ext cx="350" cy="304"/>
              <a:chOff x="-44" y="1473"/>
              <a:chExt cx="981" cy="1105"/>
            </a:xfrm>
          </p:grpSpPr>
          <p:pic>
            <p:nvPicPr>
              <p:cNvPr id="89125" name="Picture 17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6"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19" name="Group 177"/>
            <p:cNvGrpSpPr>
              <a:grpSpLocks/>
            </p:cNvGrpSpPr>
            <p:nvPr/>
          </p:nvGrpSpPr>
          <p:grpSpPr bwMode="auto">
            <a:xfrm flipH="1">
              <a:off x="2542" y="3346"/>
              <a:ext cx="350" cy="304"/>
              <a:chOff x="-44" y="1473"/>
              <a:chExt cx="981" cy="1105"/>
            </a:xfrm>
          </p:grpSpPr>
          <p:pic>
            <p:nvPicPr>
              <p:cNvPr id="89123" name="Picture 178"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4"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89120" name="Group 180"/>
            <p:cNvGrpSpPr>
              <a:grpSpLocks/>
            </p:cNvGrpSpPr>
            <p:nvPr/>
          </p:nvGrpSpPr>
          <p:grpSpPr bwMode="auto">
            <a:xfrm flipH="1">
              <a:off x="2399" y="2955"/>
              <a:ext cx="350" cy="304"/>
              <a:chOff x="-44" y="1473"/>
              <a:chExt cx="981" cy="1105"/>
            </a:xfrm>
          </p:grpSpPr>
          <p:pic>
            <p:nvPicPr>
              <p:cNvPr id="89121" name="Picture 181"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9122"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136"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29</a:t>
            </a:fld>
            <a:endParaRPr lang="en-US" sz="1200" dirty="0">
              <a:latin typeface="Helvetica" pitchFamily="2" charset="0"/>
            </a:endParaRPr>
          </a:p>
        </p:txBody>
      </p:sp>
    </p:spTree>
    <p:extLst>
      <p:ext uri="{BB962C8B-B14F-4D97-AF65-F5344CB8AC3E}">
        <p14:creationId xmlns:p14="http://schemas.microsoft.com/office/powerpoint/2010/main" val="406843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1928"/>
                                        </p:tgtEl>
                                        <p:attrNameLst>
                                          <p:attrName>style.visibility</p:attrName>
                                        </p:attrNameLst>
                                      </p:cBhvr>
                                      <p:to>
                                        <p:strVal val="visible"/>
                                      </p:to>
                                    </p:set>
                                    <p:animEffect transition="in" filter="dissolve">
                                      <p:cBhvr>
                                        <p:cTn id="7" dur="500"/>
                                        <p:tgtEl>
                                          <p:spTgt spid="16192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1797"/>
                                        </p:tgtEl>
                                        <p:attrNameLst>
                                          <p:attrName>style.visibility</p:attrName>
                                        </p:attrNameLst>
                                      </p:cBhvr>
                                      <p:to>
                                        <p:strVal val="visible"/>
                                      </p:to>
                                    </p:set>
                                    <p:animEffect transition="in" filter="dissolve">
                                      <p:cBhvr>
                                        <p:cTn id="10" dur="500"/>
                                        <p:tgtEl>
                                          <p:spTgt spid="16179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1871"/>
                                        </p:tgtEl>
                                        <p:attrNameLst>
                                          <p:attrName>style.visibility</p:attrName>
                                        </p:attrNameLst>
                                      </p:cBhvr>
                                      <p:to>
                                        <p:strVal val="visible"/>
                                      </p:to>
                                    </p:set>
                                    <p:animEffect transition="in" filter="dissolve">
                                      <p:cBhvr>
                                        <p:cTn id="13" dur="500"/>
                                        <p:tgtEl>
                                          <p:spTgt spid="16187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161872">
                                            <p:txEl>
                                              <p:pRg st="0" end="0"/>
                                            </p:txEl>
                                          </p:spTgt>
                                        </p:tgtEl>
                                        <p:attrNameLst>
                                          <p:attrName>style.visibility</p:attrName>
                                        </p:attrNameLst>
                                      </p:cBhvr>
                                      <p:to>
                                        <p:strVal val="visible"/>
                                      </p:to>
                                    </p:set>
                                    <p:animEffect transition="in" filter="dissolve">
                                      <p:cBhvr>
                                        <p:cTn id="18" dur="500"/>
                                        <p:tgtEl>
                                          <p:spTgt spid="161872">
                                            <p:txEl>
                                              <p:pRg st="0" end="0"/>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61933"/>
                                        </p:tgtEl>
                                        <p:attrNameLst>
                                          <p:attrName>style.visibility</p:attrName>
                                        </p:attrNameLst>
                                      </p:cBhvr>
                                      <p:to>
                                        <p:strVal val="visible"/>
                                      </p:to>
                                    </p:set>
                                    <p:animEffect transition="in" filter="dissolve">
                                      <p:cBhvr>
                                        <p:cTn id="21" dur="500"/>
                                        <p:tgtEl>
                                          <p:spTgt spid="161933"/>
                                        </p:tgtEl>
                                      </p:cBhvr>
                                    </p:animEffect>
                                  </p:childTnLst>
                                </p:cTn>
                              </p:par>
                              <p:par>
                                <p:cTn id="22" presetID="9" presetClass="entr" presetSubtype="0" fill="hold" nodeType="withEffect">
                                  <p:stCondLst>
                                    <p:cond delay="0"/>
                                  </p:stCondLst>
                                  <p:childTnLst>
                                    <p:set>
                                      <p:cBhvr>
                                        <p:cTn id="23" dur="1" fill="hold">
                                          <p:stCondLst>
                                            <p:cond delay="0"/>
                                          </p:stCondLst>
                                        </p:cTn>
                                        <p:tgtEl>
                                          <p:spTgt spid="161932"/>
                                        </p:tgtEl>
                                        <p:attrNameLst>
                                          <p:attrName>style.visibility</p:attrName>
                                        </p:attrNameLst>
                                      </p:cBhvr>
                                      <p:to>
                                        <p:strVal val="visible"/>
                                      </p:to>
                                    </p:set>
                                    <p:animEffect transition="in" filter="dissolve">
                                      <p:cBhvr>
                                        <p:cTn id="24" dur="500"/>
                                        <p:tgtEl>
                                          <p:spTgt spid="161932"/>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161949"/>
                                        </p:tgtEl>
                                        <p:attrNameLst>
                                          <p:attrName>style.visibility</p:attrName>
                                        </p:attrNameLst>
                                      </p:cBhvr>
                                      <p:to>
                                        <p:strVal val="visible"/>
                                      </p:to>
                                    </p:set>
                                    <p:animEffect transition="in" filter="dissolve">
                                      <p:cBhvr>
                                        <p:cTn id="28" dur="500"/>
                                        <p:tgtEl>
                                          <p:spTgt spid="161949"/>
                                        </p:tgtEl>
                                      </p:cBhvr>
                                    </p:animEffect>
                                  </p:childTnLst>
                                </p:cTn>
                              </p:par>
                            </p:childTnLst>
                          </p:cTn>
                        </p:par>
                        <p:par>
                          <p:cTn id="29" fill="hold" nodeType="afterGroup">
                            <p:stCondLst>
                              <p:cond delay="1000"/>
                            </p:stCondLst>
                            <p:childTnLst>
                              <p:par>
                                <p:cTn id="30" presetID="9" presetClass="entr" presetSubtype="0" fill="hold" nodeType="afterEffect">
                                  <p:stCondLst>
                                    <p:cond delay="0"/>
                                  </p:stCondLst>
                                  <p:childTnLst>
                                    <p:set>
                                      <p:cBhvr>
                                        <p:cTn id="31" dur="1" fill="hold">
                                          <p:stCondLst>
                                            <p:cond delay="0"/>
                                          </p:stCondLst>
                                        </p:cTn>
                                        <p:tgtEl>
                                          <p:spTgt spid="161975"/>
                                        </p:tgtEl>
                                        <p:attrNameLst>
                                          <p:attrName>style.visibility</p:attrName>
                                        </p:attrNameLst>
                                      </p:cBhvr>
                                      <p:to>
                                        <p:strVal val="visible"/>
                                      </p:to>
                                    </p:set>
                                    <p:animEffect transition="in" filter="dissolve">
                                      <p:cBhvr>
                                        <p:cTn id="32" dur="500"/>
                                        <p:tgtEl>
                                          <p:spTgt spid="1619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61867"/>
                                        </p:tgtEl>
                                        <p:attrNameLst>
                                          <p:attrName>style.visibility</p:attrName>
                                        </p:attrNameLst>
                                      </p:cBhvr>
                                      <p:to>
                                        <p:strVal val="visible"/>
                                      </p:to>
                                    </p:set>
                                    <p:animEffect transition="in" filter="dissolve">
                                      <p:cBhvr>
                                        <p:cTn id="37" dur="500"/>
                                        <p:tgtEl>
                                          <p:spTgt spid="161867"/>
                                        </p:tgtEl>
                                      </p:cBhvr>
                                    </p:animEffect>
                                  </p:childTnLst>
                                </p:cTn>
                              </p:par>
                              <p:par>
                                <p:cTn id="38" presetID="9" presetClass="entr" presetSubtype="0" fill="hold" nodeType="withEffect">
                                  <p:stCondLst>
                                    <p:cond delay="0"/>
                                  </p:stCondLst>
                                  <p:childTnLst>
                                    <p:set>
                                      <p:cBhvr>
                                        <p:cTn id="39" dur="1" fill="hold">
                                          <p:stCondLst>
                                            <p:cond delay="0"/>
                                          </p:stCondLst>
                                        </p:cTn>
                                        <p:tgtEl>
                                          <p:spTgt spid="161794"/>
                                        </p:tgtEl>
                                        <p:attrNameLst>
                                          <p:attrName>style.visibility</p:attrName>
                                        </p:attrNameLst>
                                      </p:cBhvr>
                                      <p:to>
                                        <p:strVal val="visible"/>
                                      </p:to>
                                    </p:set>
                                    <p:animEffect transition="in" filter="dissolve">
                                      <p:cBhvr>
                                        <p:cTn id="40" dur="500"/>
                                        <p:tgtEl>
                                          <p:spTgt spid="161794"/>
                                        </p:tgtEl>
                                      </p:cBhvr>
                                    </p:animEffect>
                                  </p:childTnLst>
                                </p:cTn>
                              </p:par>
                              <p:par>
                                <p:cTn id="41" presetID="9" presetClass="entr" presetSubtype="0" fill="hold" nodeType="withEffect">
                                  <p:stCondLst>
                                    <p:cond delay="0"/>
                                  </p:stCondLst>
                                  <p:childTnLst>
                                    <p:set>
                                      <p:cBhvr>
                                        <p:cTn id="42" dur="1" fill="hold">
                                          <p:stCondLst>
                                            <p:cond delay="0"/>
                                          </p:stCondLst>
                                        </p:cTn>
                                        <p:tgtEl>
                                          <p:spTgt spid="161873">
                                            <p:txEl>
                                              <p:pRg st="0" end="0"/>
                                            </p:txEl>
                                          </p:spTgt>
                                        </p:tgtEl>
                                        <p:attrNameLst>
                                          <p:attrName>style.visibility</p:attrName>
                                        </p:attrNameLst>
                                      </p:cBhvr>
                                      <p:to>
                                        <p:strVal val="visible"/>
                                      </p:to>
                                    </p:set>
                                    <p:animEffect transition="in" filter="dissolve">
                                      <p:cBhvr>
                                        <p:cTn id="43" dur="500"/>
                                        <p:tgtEl>
                                          <p:spTgt spid="161873">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61874"/>
                                        </p:tgtEl>
                                        <p:attrNameLst>
                                          <p:attrName>style.visibility</p:attrName>
                                        </p:attrNameLst>
                                      </p:cBhvr>
                                      <p:to>
                                        <p:strVal val="visible"/>
                                      </p:to>
                                    </p:set>
                                    <p:animEffect transition="in" filter="dissolve">
                                      <p:cBhvr>
                                        <p:cTn id="48" dur="500"/>
                                        <p:tgtEl>
                                          <p:spTgt spid="161874"/>
                                        </p:tgtEl>
                                      </p:cBhvr>
                                    </p:animEffect>
                                  </p:childTnLst>
                                </p:cTn>
                              </p:par>
                            </p:childTnLst>
                          </p:cTn>
                        </p:par>
                        <p:par>
                          <p:cTn id="49" fill="hold" nodeType="afterGroup">
                            <p:stCondLst>
                              <p:cond delay="500"/>
                            </p:stCondLst>
                            <p:childTnLst>
                              <p:par>
                                <p:cTn id="50" presetID="9" presetClass="entr" presetSubtype="0" fill="hold" nodeType="afterEffect">
                                  <p:stCondLst>
                                    <p:cond delay="0"/>
                                  </p:stCondLst>
                                  <p:childTnLst>
                                    <p:set>
                                      <p:cBhvr>
                                        <p:cTn id="51" dur="1" fill="hold">
                                          <p:stCondLst>
                                            <p:cond delay="0"/>
                                          </p:stCondLst>
                                        </p:cTn>
                                        <p:tgtEl>
                                          <p:spTgt spid="161911"/>
                                        </p:tgtEl>
                                        <p:attrNameLst>
                                          <p:attrName>style.visibility</p:attrName>
                                        </p:attrNameLst>
                                      </p:cBhvr>
                                      <p:to>
                                        <p:strVal val="visible"/>
                                      </p:to>
                                    </p:set>
                                    <p:animEffect transition="in" filter="dissolve">
                                      <p:cBhvr>
                                        <p:cTn id="52" dur="500"/>
                                        <p:tgtEl>
                                          <p:spTgt spid="161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P spid="161871" grpId="0"/>
      <p:bldP spid="16187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564D-DF08-4F47-9B5B-2C1DA1CEDC9E}"/>
              </a:ext>
            </a:extLst>
          </p:cNvPr>
          <p:cNvSpPr>
            <a:spLocks noGrp="1"/>
          </p:cNvSpPr>
          <p:nvPr>
            <p:ph type="title"/>
          </p:nvPr>
        </p:nvSpPr>
        <p:spPr/>
        <p:txBody>
          <a:bodyPr/>
          <a:lstStyle/>
          <a:p>
            <a:r>
              <a:rPr lang="en-US" dirty="0"/>
              <a:t>Review of concepts</a:t>
            </a:r>
          </a:p>
        </p:txBody>
      </p:sp>
      <p:sp>
        <p:nvSpPr>
          <p:cNvPr id="3" name="Content Placeholder 2">
            <a:extLst>
              <a:ext uri="{FF2B5EF4-FFF2-40B4-BE49-F238E27FC236}">
                <a16:creationId xmlns:a16="http://schemas.microsoft.com/office/drawing/2014/main" id="{C7ADF65F-2D34-BA43-86CA-C51FAEB8B340}"/>
              </a:ext>
            </a:extLst>
          </p:cNvPr>
          <p:cNvSpPr>
            <a:spLocks noGrp="1"/>
          </p:cNvSpPr>
          <p:nvPr>
            <p:ph idx="1"/>
          </p:nvPr>
        </p:nvSpPr>
        <p:spPr/>
        <p:txBody>
          <a:bodyPr>
            <a:normAutofit fontScale="92500" lnSpcReduction="10000"/>
          </a:bodyPr>
          <a:lstStyle/>
          <a:p>
            <a:r>
              <a:rPr lang="en-US" dirty="0"/>
              <a:t>Digital representation (encoding)</a:t>
            </a:r>
          </a:p>
          <a:p>
            <a:r>
              <a:rPr lang="en-US" dirty="0"/>
              <a:t>Audio: sampling, quantization, compression</a:t>
            </a:r>
          </a:p>
          <a:p>
            <a:r>
              <a:rPr lang="en-US" dirty="0"/>
              <a:t>Video: spatial and temporal coding</a:t>
            </a:r>
          </a:p>
          <a:p>
            <a:r>
              <a:rPr lang="en-US" dirty="0"/>
              <a:t>Video: bit rate. Constant bit rate. Variable bit rate</a:t>
            </a:r>
          </a:p>
          <a:p>
            <a:r>
              <a:rPr lang="en-US" dirty="0"/>
              <a:t>3 types of multimedia: streaming, conversational, live-stream</a:t>
            </a:r>
          </a:p>
          <a:p>
            <a:r>
              <a:rPr lang="en-US" dirty="0"/>
              <a:t>Streaming video: client-side </a:t>
            </a:r>
            <a:r>
              <a:rPr lang="en-US" dirty="0">
                <a:solidFill>
                  <a:srgbClr val="C00000"/>
                </a:solidFill>
              </a:rPr>
              <a:t>buffering</a:t>
            </a:r>
            <a:r>
              <a:rPr lang="en-US" dirty="0"/>
              <a:t> and </a:t>
            </a:r>
            <a:r>
              <a:rPr lang="en-US" dirty="0">
                <a:solidFill>
                  <a:srgbClr val="C00000"/>
                </a:solidFill>
              </a:rPr>
              <a:t>playout delay</a:t>
            </a:r>
          </a:p>
          <a:p>
            <a:pPr lvl="1"/>
            <a:r>
              <a:rPr lang="en-US" dirty="0"/>
              <a:t>If average fill rate &lt; average video bit rate, stalls will happen</a:t>
            </a:r>
          </a:p>
          <a:p>
            <a:pPr lvl="1"/>
            <a:r>
              <a:rPr lang="en-US" dirty="0"/>
              <a:t>If average fill rate &gt; average video bit rate, whether or not stalls happen depends on initial buffering</a:t>
            </a:r>
          </a:p>
          <a:p>
            <a:r>
              <a:rPr lang="en-US" dirty="0"/>
              <a:t>Can stream over UDP, TCP, </a:t>
            </a:r>
            <a:r>
              <a:rPr lang="en-US" dirty="0">
                <a:solidFill>
                  <a:srgbClr val="C00000"/>
                </a:solidFill>
              </a:rPr>
              <a:t>HTTP</a:t>
            </a:r>
          </a:p>
          <a:p>
            <a:endParaRPr lang="en-US" dirty="0"/>
          </a:p>
          <a:p>
            <a:endParaRPr lang="en-US" dirty="0"/>
          </a:p>
        </p:txBody>
      </p:sp>
    </p:spTree>
    <p:extLst>
      <p:ext uri="{BB962C8B-B14F-4D97-AF65-F5344CB8AC3E}">
        <p14:creationId xmlns:p14="http://schemas.microsoft.com/office/powerpoint/2010/main" val="89264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27" name="Line 111"/>
          <p:cNvSpPr>
            <a:spLocks noChangeShapeType="1"/>
          </p:cNvSpPr>
          <p:nvPr/>
        </p:nvSpPr>
        <p:spPr bwMode="auto">
          <a:xfrm>
            <a:off x="6521451" y="4103688"/>
            <a:ext cx="619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24" name="Line 108"/>
          <p:cNvSpPr>
            <a:spLocks noChangeShapeType="1"/>
          </p:cNvSpPr>
          <p:nvPr/>
        </p:nvSpPr>
        <p:spPr bwMode="auto">
          <a:xfrm>
            <a:off x="6542088" y="4103688"/>
            <a:ext cx="654050" cy="0"/>
          </a:xfrm>
          <a:prstGeom prst="line">
            <a:avLst/>
          </a:prstGeom>
          <a:noFill/>
          <a:ln w="19050">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162919" name="Group 103"/>
          <p:cNvGrpSpPr>
            <a:grpSpLocks/>
          </p:cNvGrpSpPr>
          <p:nvPr/>
        </p:nvGrpSpPr>
        <p:grpSpPr bwMode="auto">
          <a:xfrm>
            <a:off x="6061075" y="3705226"/>
            <a:ext cx="501650" cy="555625"/>
            <a:chOff x="4317" y="401"/>
            <a:chExt cx="316" cy="350"/>
          </a:xfrm>
        </p:grpSpPr>
        <p:pic>
          <p:nvPicPr>
            <p:cNvPr id="9126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 y="58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70" name="Picture 105" descr="desktop_computer_stylized_sm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329" y="401"/>
              <a:ext cx="263"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88072" name="Rectangle 2"/>
          <p:cNvSpPr>
            <a:spLocks noGrp="1" noChangeArrowheads="1"/>
          </p:cNvSpPr>
          <p:nvPr>
            <p:ph type="title" idx="4294967295"/>
          </p:nvPr>
        </p:nvSpPr>
        <p:spPr>
          <a:xfrm>
            <a:off x="2022475" y="130176"/>
            <a:ext cx="7772400" cy="1012825"/>
          </a:xfrm>
        </p:spPr>
        <p:txBody>
          <a:bodyPr/>
          <a:lstStyle/>
          <a:p>
            <a:pPr>
              <a:defRPr/>
            </a:pPr>
            <a:r>
              <a:rPr lang="en-US" dirty="0"/>
              <a:t>P2P voice-over-IP: Skype</a:t>
            </a:r>
          </a:p>
        </p:txBody>
      </p:sp>
      <p:sp>
        <p:nvSpPr>
          <p:cNvPr id="88073" name="Rectangle 3"/>
          <p:cNvSpPr>
            <a:spLocks noGrp="1" noChangeArrowheads="1"/>
          </p:cNvSpPr>
          <p:nvPr>
            <p:ph type="body" idx="4294967295"/>
          </p:nvPr>
        </p:nvSpPr>
        <p:spPr>
          <a:xfrm>
            <a:off x="1050271" y="1203533"/>
            <a:ext cx="4557091" cy="488950"/>
          </a:xfrm>
        </p:spPr>
        <p:txBody>
          <a:bodyPr>
            <a:normAutofit/>
          </a:bodyPr>
          <a:lstStyle/>
          <a:p>
            <a:pPr>
              <a:buNone/>
              <a:defRPr/>
            </a:pPr>
            <a:r>
              <a:rPr lang="en-US" dirty="0">
                <a:solidFill>
                  <a:srgbClr val="CC0000"/>
                </a:solidFill>
              </a:rPr>
              <a:t>Skype client operation:</a:t>
            </a:r>
          </a:p>
        </p:txBody>
      </p:sp>
      <p:sp>
        <p:nvSpPr>
          <p:cNvPr id="162901" name="Rectangle 3"/>
          <p:cNvSpPr>
            <a:spLocks noChangeArrowheads="1"/>
          </p:cNvSpPr>
          <p:nvPr/>
        </p:nvSpPr>
        <p:spPr bwMode="auto">
          <a:xfrm>
            <a:off x="1121398" y="1781175"/>
            <a:ext cx="455709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1. joins Skype network by contacting SN (IP address cached) using TCP</a:t>
            </a:r>
          </a:p>
        </p:txBody>
      </p:sp>
      <p:sp>
        <p:nvSpPr>
          <p:cNvPr id="162925" name="Rectangle 3"/>
          <p:cNvSpPr>
            <a:spLocks noChangeArrowheads="1"/>
          </p:cNvSpPr>
          <p:nvPr/>
        </p:nvSpPr>
        <p:spPr bwMode="auto">
          <a:xfrm>
            <a:off x="1096792" y="3070227"/>
            <a:ext cx="4557092"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2. logs-in (username, password) to centralized Skype login server</a:t>
            </a:r>
          </a:p>
        </p:txBody>
      </p:sp>
      <p:sp>
        <p:nvSpPr>
          <p:cNvPr id="162928" name="Line 112"/>
          <p:cNvSpPr>
            <a:spLocks noChangeShapeType="1"/>
          </p:cNvSpPr>
          <p:nvPr/>
        </p:nvSpPr>
        <p:spPr bwMode="auto">
          <a:xfrm>
            <a:off x="6423025" y="2655889"/>
            <a:ext cx="0" cy="1044575"/>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29" name="Rectangle 3"/>
          <p:cNvSpPr>
            <a:spLocks noChangeArrowheads="1"/>
          </p:cNvSpPr>
          <p:nvPr/>
        </p:nvSpPr>
        <p:spPr bwMode="auto">
          <a:xfrm>
            <a:off x="1096791" y="4348164"/>
            <a:ext cx="4557091"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3. obtains IP address for callee from SN, SN overlay</a:t>
            </a:r>
          </a:p>
          <a:p>
            <a:pPr marL="576263" lvl="1" indent="-179388">
              <a:lnSpc>
                <a:spcPct val="85000"/>
              </a:lnSpc>
              <a:buClr>
                <a:srgbClr val="000099"/>
              </a:buClr>
              <a:buFont typeface="Wingdings" charset="0"/>
              <a:buChar char="§"/>
            </a:pPr>
            <a:r>
              <a:rPr lang="en-US" sz="2400" dirty="0">
                <a:latin typeface="Helvetica" pitchFamily="2" charset="0"/>
              </a:rPr>
              <a:t>or client buddy list</a:t>
            </a:r>
          </a:p>
        </p:txBody>
      </p:sp>
      <p:sp>
        <p:nvSpPr>
          <p:cNvPr id="162930" name="Line 114"/>
          <p:cNvSpPr>
            <a:spLocks noChangeShapeType="1"/>
          </p:cNvSpPr>
          <p:nvPr/>
        </p:nvSpPr>
        <p:spPr bwMode="auto">
          <a:xfrm>
            <a:off x="6491289" y="3973513"/>
            <a:ext cx="739775" cy="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1" name="Line 115"/>
          <p:cNvSpPr>
            <a:spLocks noChangeShapeType="1"/>
          </p:cNvSpPr>
          <p:nvPr/>
        </p:nvSpPr>
        <p:spPr bwMode="auto">
          <a:xfrm flipV="1">
            <a:off x="7556501" y="3113088"/>
            <a:ext cx="379413" cy="512762"/>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2" name="Line 116"/>
          <p:cNvSpPr>
            <a:spLocks noChangeShapeType="1"/>
          </p:cNvSpPr>
          <p:nvPr/>
        </p:nvSpPr>
        <p:spPr bwMode="auto">
          <a:xfrm>
            <a:off x="7850189" y="4083050"/>
            <a:ext cx="827087" cy="381000"/>
          </a:xfrm>
          <a:prstGeom prst="line">
            <a:avLst/>
          </a:prstGeom>
          <a:noFill/>
          <a:ln w="28575">
            <a:solidFill>
              <a:srgbClr val="CC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3" name="Line 117"/>
          <p:cNvSpPr>
            <a:spLocks noChangeShapeType="1"/>
          </p:cNvSpPr>
          <p:nvPr/>
        </p:nvSpPr>
        <p:spPr bwMode="auto">
          <a:xfrm flipV="1">
            <a:off x="6519864" y="2722563"/>
            <a:ext cx="771525" cy="1066800"/>
          </a:xfrm>
          <a:prstGeom prst="line">
            <a:avLst/>
          </a:prstGeom>
          <a:noFill/>
          <a:ln w="3810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162934" name="Rectangle 3"/>
          <p:cNvSpPr>
            <a:spLocks noChangeArrowheads="1"/>
          </p:cNvSpPr>
          <p:nvPr/>
        </p:nvSpPr>
        <p:spPr bwMode="auto">
          <a:xfrm>
            <a:off x="1096791" y="5903086"/>
            <a:ext cx="4557091"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82575" indent="-282575">
              <a:lnSpc>
                <a:spcPct val="85000"/>
              </a:lnSpc>
              <a:buClr>
                <a:srgbClr val="000099"/>
              </a:buClr>
              <a:buSzPct val="65000"/>
            </a:pPr>
            <a:r>
              <a:rPr lang="en-US" sz="2400" dirty="0">
                <a:latin typeface="Helvetica" pitchFamily="2" charset="0"/>
              </a:rPr>
              <a:t>4. initiate call directly to callee</a:t>
            </a:r>
          </a:p>
        </p:txBody>
      </p:sp>
      <p:grpSp>
        <p:nvGrpSpPr>
          <p:cNvPr id="91154" name="Group 120"/>
          <p:cNvGrpSpPr>
            <a:grpSpLocks/>
          </p:cNvGrpSpPr>
          <p:nvPr/>
        </p:nvGrpSpPr>
        <p:grpSpPr bwMode="auto">
          <a:xfrm>
            <a:off x="5770563" y="1876426"/>
            <a:ext cx="1244600" cy="1171575"/>
            <a:chOff x="2675" y="1182"/>
            <a:chExt cx="784" cy="738"/>
          </a:xfrm>
        </p:grpSpPr>
        <p:sp>
          <p:nvSpPr>
            <p:cNvPr id="91235" name="Text Box 120"/>
            <p:cNvSpPr txBox="1">
              <a:spLocks noChangeArrowheads="1"/>
            </p:cNvSpPr>
            <p:nvPr/>
          </p:nvSpPr>
          <p:spPr bwMode="auto">
            <a:xfrm>
              <a:off x="2675" y="1623"/>
              <a:ext cx="784" cy="2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ct val="75000"/>
                </a:lnSpc>
              </a:pPr>
              <a:r>
                <a:rPr lang="en-US" sz="1600" i="0" dirty="0">
                  <a:latin typeface="Helvetica" pitchFamily="2" charset="0"/>
                </a:rPr>
                <a:t>Skype </a:t>
              </a:r>
            </a:p>
            <a:p>
              <a:pPr algn="ctr">
                <a:lnSpc>
                  <a:spcPct val="75000"/>
                </a:lnSpc>
              </a:pPr>
              <a:r>
                <a:rPr lang="en-US" sz="1600" i="0" dirty="0">
                  <a:latin typeface="Helvetica" pitchFamily="2" charset="0"/>
                </a:rPr>
                <a:t>login server</a:t>
              </a:r>
            </a:p>
          </p:txBody>
        </p:sp>
        <p:grpSp>
          <p:nvGrpSpPr>
            <p:cNvPr id="91236" name="Group 122"/>
            <p:cNvGrpSpPr>
              <a:grpSpLocks/>
            </p:cNvGrpSpPr>
            <p:nvPr/>
          </p:nvGrpSpPr>
          <p:grpSpPr bwMode="auto">
            <a:xfrm>
              <a:off x="2927" y="1182"/>
              <a:ext cx="294" cy="451"/>
              <a:chOff x="4140" y="429"/>
              <a:chExt cx="1425" cy="2396"/>
            </a:xfrm>
          </p:grpSpPr>
          <p:sp>
            <p:nvSpPr>
              <p:cNvPr id="91237" name="Freeform 123"/>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67" name="Rectangle 124"/>
              <p:cNvSpPr>
                <a:spLocks noChangeArrowheads="1"/>
              </p:cNvSpPr>
              <p:nvPr/>
            </p:nvSpPr>
            <p:spPr bwMode="auto">
              <a:xfrm>
                <a:off x="4208" y="429"/>
                <a:ext cx="1047" cy="2284"/>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39" name="Freeform 125"/>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91240" name="Freeform 126"/>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70" name="Rectangle 127"/>
              <p:cNvSpPr>
                <a:spLocks noChangeArrowheads="1"/>
              </p:cNvSpPr>
              <p:nvPr/>
            </p:nvSpPr>
            <p:spPr bwMode="auto">
              <a:xfrm>
                <a:off x="4213" y="695"/>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2" name="Group 128"/>
              <p:cNvGrpSpPr>
                <a:grpSpLocks/>
              </p:cNvGrpSpPr>
              <p:nvPr/>
            </p:nvGrpSpPr>
            <p:grpSpPr bwMode="auto">
              <a:xfrm>
                <a:off x="4749" y="668"/>
                <a:ext cx="581" cy="145"/>
                <a:chOff x="614" y="2568"/>
                <a:chExt cx="725" cy="139"/>
              </a:xfrm>
            </p:grpSpPr>
            <p:sp>
              <p:nvSpPr>
                <p:cNvPr id="88196" name="AutoShape 129"/>
                <p:cNvSpPr>
                  <a:spLocks noChangeArrowheads="1"/>
                </p:cNvSpPr>
                <p:nvPr/>
              </p:nvSpPr>
              <p:spPr bwMode="auto">
                <a:xfrm>
                  <a:off x="616" y="2568"/>
                  <a:ext cx="726"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7" name="AutoShape 130"/>
                <p:cNvSpPr>
                  <a:spLocks noChangeArrowheads="1"/>
                </p:cNvSpPr>
                <p:nvPr/>
              </p:nvSpPr>
              <p:spPr bwMode="auto">
                <a:xfrm>
                  <a:off x="634" y="2583"/>
                  <a:ext cx="689"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2" name="Rectangle 131"/>
              <p:cNvSpPr>
                <a:spLocks noChangeArrowheads="1"/>
              </p:cNvSpPr>
              <p:nvPr/>
            </p:nvSpPr>
            <p:spPr bwMode="auto">
              <a:xfrm>
                <a:off x="4222" y="101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4" name="Group 132"/>
              <p:cNvGrpSpPr>
                <a:grpSpLocks/>
              </p:cNvGrpSpPr>
              <p:nvPr/>
            </p:nvGrpSpPr>
            <p:grpSpPr bwMode="auto">
              <a:xfrm>
                <a:off x="4747" y="994"/>
                <a:ext cx="581" cy="134"/>
                <a:chOff x="614" y="2568"/>
                <a:chExt cx="725" cy="139"/>
              </a:xfrm>
            </p:grpSpPr>
            <p:sp>
              <p:nvSpPr>
                <p:cNvPr id="88194" name="AutoShape 133"/>
                <p:cNvSpPr>
                  <a:spLocks noChangeArrowheads="1"/>
                </p:cNvSpPr>
                <p:nvPr/>
              </p:nvSpPr>
              <p:spPr bwMode="auto">
                <a:xfrm>
                  <a:off x="613" y="2566"/>
                  <a:ext cx="726" cy="143"/>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5" name="AutoShape 134"/>
                <p:cNvSpPr>
                  <a:spLocks noChangeArrowheads="1"/>
                </p:cNvSpPr>
                <p:nvPr/>
              </p:nvSpPr>
              <p:spPr bwMode="auto">
                <a:xfrm>
                  <a:off x="631" y="2583"/>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4" name="Rectangle 135"/>
              <p:cNvSpPr>
                <a:spLocks noChangeArrowheads="1"/>
              </p:cNvSpPr>
              <p:nvPr/>
            </p:nvSpPr>
            <p:spPr bwMode="auto">
              <a:xfrm>
                <a:off x="4218" y="1359"/>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75" name="Rectangle 136"/>
              <p:cNvSpPr>
                <a:spLocks noChangeArrowheads="1"/>
              </p:cNvSpPr>
              <p:nvPr/>
            </p:nvSpPr>
            <p:spPr bwMode="auto">
              <a:xfrm>
                <a:off x="4227" y="1656"/>
                <a:ext cx="596" cy="48"/>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nvGrpSpPr>
              <p:cNvPr id="91247" name="Group 137"/>
              <p:cNvGrpSpPr>
                <a:grpSpLocks/>
              </p:cNvGrpSpPr>
              <p:nvPr/>
            </p:nvGrpSpPr>
            <p:grpSpPr bwMode="auto">
              <a:xfrm>
                <a:off x="4735" y="1627"/>
                <a:ext cx="582" cy="151"/>
                <a:chOff x="614" y="2568"/>
                <a:chExt cx="725" cy="139"/>
              </a:xfrm>
            </p:grpSpPr>
            <p:sp>
              <p:nvSpPr>
                <p:cNvPr id="88192" name="AutoShape 138"/>
                <p:cNvSpPr>
                  <a:spLocks noChangeArrowheads="1"/>
                </p:cNvSpPr>
                <p:nvPr/>
              </p:nvSpPr>
              <p:spPr bwMode="auto">
                <a:xfrm>
                  <a:off x="615" y="2570"/>
                  <a:ext cx="725" cy="137"/>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3" name="AutoShape 139"/>
                <p:cNvSpPr>
                  <a:spLocks noChangeArrowheads="1"/>
                </p:cNvSpPr>
                <p:nvPr/>
              </p:nvSpPr>
              <p:spPr bwMode="auto">
                <a:xfrm>
                  <a:off x="634" y="2585"/>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91248" name="Freeform 140"/>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91249" name="Group 141"/>
              <p:cNvGrpSpPr>
                <a:grpSpLocks/>
              </p:cNvGrpSpPr>
              <p:nvPr/>
            </p:nvGrpSpPr>
            <p:grpSpPr bwMode="auto">
              <a:xfrm>
                <a:off x="4739" y="1327"/>
                <a:ext cx="582" cy="139"/>
                <a:chOff x="614" y="2568"/>
                <a:chExt cx="725" cy="139"/>
              </a:xfrm>
            </p:grpSpPr>
            <p:sp>
              <p:nvSpPr>
                <p:cNvPr id="88190" name="AutoShape 142"/>
                <p:cNvSpPr>
                  <a:spLocks noChangeArrowheads="1"/>
                </p:cNvSpPr>
                <p:nvPr/>
              </p:nvSpPr>
              <p:spPr bwMode="auto">
                <a:xfrm>
                  <a:off x="617" y="2568"/>
                  <a:ext cx="725"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91" name="AutoShape 143"/>
                <p:cNvSpPr>
                  <a:spLocks noChangeArrowheads="1"/>
                </p:cNvSpPr>
                <p:nvPr/>
              </p:nvSpPr>
              <p:spPr bwMode="auto">
                <a:xfrm>
                  <a:off x="635"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sp>
            <p:nvSpPr>
              <p:cNvPr id="88179" name="Rectangle 144"/>
              <p:cNvSpPr>
                <a:spLocks noChangeArrowheads="1"/>
              </p:cNvSpPr>
              <p:nvPr/>
            </p:nvSpPr>
            <p:spPr bwMode="auto">
              <a:xfrm>
                <a:off x="5250"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51" name="Freeform 145"/>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91252" name="Freeform 146"/>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82" name="Oval 147"/>
              <p:cNvSpPr>
                <a:spLocks noChangeArrowheads="1"/>
              </p:cNvSpPr>
              <p:nvPr/>
            </p:nvSpPr>
            <p:spPr bwMode="auto">
              <a:xfrm>
                <a:off x="5517" y="2612"/>
                <a:ext cx="48" cy="96"/>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91254" name="Freeform 148"/>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88184" name="AutoShape 149"/>
              <p:cNvSpPr>
                <a:spLocks noChangeArrowheads="1"/>
              </p:cNvSpPr>
              <p:nvPr/>
            </p:nvSpPr>
            <p:spPr bwMode="auto">
              <a:xfrm>
                <a:off x="4140" y="2676"/>
                <a:ext cx="1197" cy="149"/>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5" name="AutoShape 150"/>
              <p:cNvSpPr>
                <a:spLocks noChangeArrowheads="1"/>
              </p:cNvSpPr>
              <p:nvPr/>
            </p:nvSpPr>
            <p:spPr bwMode="auto">
              <a:xfrm>
                <a:off x="4208" y="2713"/>
                <a:ext cx="1066"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6" name="Oval 151"/>
              <p:cNvSpPr>
                <a:spLocks noChangeArrowheads="1"/>
              </p:cNvSpPr>
              <p:nvPr/>
            </p:nvSpPr>
            <p:spPr bwMode="auto">
              <a:xfrm>
                <a:off x="4310" y="2384"/>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7" name="Oval 152"/>
              <p:cNvSpPr>
                <a:spLocks noChangeArrowheads="1"/>
              </p:cNvSpPr>
              <p:nvPr/>
            </p:nvSpPr>
            <p:spPr bwMode="auto">
              <a:xfrm>
                <a:off x="4484" y="2384"/>
                <a:ext cx="160" cy="143"/>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dirty="0">
                  <a:solidFill>
                    <a:srgbClr val="FF0000"/>
                  </a:solidFill>
                  <a:latin typeface="Helvetica" pitchFamily="2" charset="0"/>
                  <a:cs typeface="Arial" charset="0"/>
                </a:endParaRPr>
              </a:p>
            </p:txBody>
          </p:sp>
          <p:sp>
            <p:nvSpPr>
              <p:cNvPr id="88188" name="Oval 153"/>
              <p:cNvSpPr>
                <a:spLocks noChangeArrowheads="1"/>
              </p:cNvSpPr>
              <p:nvPr/>
            </p:nvSpPr>
            <p:spPr bwMode="auto">
              <a:xfrm>
                <a:off x="4663" y="2379"/>
                <a:ext cx="155" cy="143"/>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sp>
            <p:nvSpPr>
              <p:cNvPr id="88189" name="Rectangle 154"/>
              <p:cNvSpPr>
                <a:spLocks noChangeArrowheads="1"/>
              </p:cNvSpPr>
              <p:nvPr/>
            </p:nvSpPr>
            <p:spPr bwMode="auto">
              <a:xfrm>
                <a:off x="5061" y="1837"/>
                <a:ext cx="87" cy="760"/>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endParaRPr>
              </a:p>
            </p:txBody>
          </p:sp>
        </p:grpSp>
      </p:grpSp>
      <p:grpSp>
        <p:nvGrpSpPr>
          <p:cNvPr id="91155" name="Group 155"/>
          <p:cNvGrpSpPr>
            <a:grpSpLocks/>
          </p:cNvGrpSpPr>
          <p:nvPr/>
        </p:nvGrpSpPr>
        <p:grpSpPr bwMode="auto">
          <a:xfrm>
            <a:off x="6259514" y="1339851"/>
            <a:ext cx="3976687" cy="4435475"/>
            <a:chOff x="2983" y="844"/>
            <a:chExt cx="2505" cy="2794"/>
          </a:xfrm>
        </p:grpSpPr>
        <p:sp>
          <p:nvSpPr>
            <p:cNvPr id="88085" name="Line 156"/>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8086" name="Line 157"/>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8087" name="Line 158"/>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91159" name="Group 159"/>
            <p:cNvGrpSpPr>
              <a:grpSpLocks/>
            </p:cNvGrpSpPr>
            <p:nvPr/>
          </p:nvGrpSpPr>
          <p:grpSpPr bwMode="auto">
            <a:xfrm>
              <a:off x="3783" y="1106"/>
              <a:ext cx="786" cy="717"/>
              <a:chOff x="3783" y="1106"/>
              <a:chExt cx="786" cy="717"/>
            </a:xfrm>
          </p:grpSpPr>
          <p:sp>
            <p:nvSpPr>
              <p:cNvPr id="91231"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232"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233"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234"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grpSp>
        <p:grpSp>
          <p:nvGrpSpPr>
            <p:cNvPr id="91160" name="Group 164"/>
            <p:cNvGrpSpPr>
              <a:grpSpLocks/>
            </p:cNvGrpSpPr>
            <p:nvPr/>
          </p:nvGrpSpPr>
          <p:grpSpPr bwMode="auto">
            <a:xfrm>
              <a:off x="3552" y="844"/>
              <a:ext cx="1516" cy="876"/>
              <a:chOff x="2089" y="3444"/>
              <a:chExt cx="1516" cy="876"/>
            </a:xfrm>
          </p:grpSpPr>
          <p:pic>
            <p:nvPicPr>
              <p:cNvPr id="9121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211" name="Group 166"/>
              <p:cNvGrpSpPr>
                <a:grpSpLocks/>
              </p:cNvGrpSpPr>
              <p:nvPr/>
            </p:nvGrpSpPr>
            <p:grpSpPr bwMode="auto">
              <a:xfrm>
                <a:off x="2089" y="3444"/>
                <a:ext cx="1516" cy="787"/>
                <a:chOff x="2089" y="3444"/>
                <a:chExt cx="1516" cy="787"/>
              </a:xfrm>
            </p:grpSpPr>
            <p:pic>
              <p:nvPicPr>
                <p:cNvPr id="9121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2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216" name="Group 171"/>
                <p:cNvGrpSpPr>
                  <a:grpSpLocks/>
                </p:cNvGrpSpPr>
                <p:nvPr/>
              </p:nvGrpSpPr>
              <p:grpSpPr bwMode="auto">
                <a:xfrm flipH="1">
                  <a:off x="3275" y="3678"/>
                  <a:ext cx="330" cy="295"/>
                  <a:chOff x="-44" y="1473"/>
                  <a:chExt cx="981" cy="1105"/>
                </a:xfrm>
              </p:grpSpPr>
              <p:pic>
                <p:nvPicPr>
                  <p:cNvPr id="91229" name="Picture 172"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30" name="Freeform 17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7" name="Group 174"/>
                <p:cNvGrpSpPr>
                  <a:grpSpLocks/>
                </p:cNvGrpSpPr>
                <p:nvPr/>
              </p:nvGrpSpPr>
              <p:grpSpPr bwMode="auto">
                <a:xfrm flipH="1">
                  <a:off x="2986" y="3519"/>
                  <a:ext cx="330" cy="295"/>
                  <a:chOff x="-44" y="1473"/>
                  <a:chExt cx="981" cy="1105"/>
                </a:xfrm>
              </p:grpSpPr>
              <p:pic>
                <p:nvPicPr>
                  <p:cNvPr id="91227" name="Picture 175"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8" name="Freeform 17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8" name="Group 177"/>
                <p:cNvGrpSpPr>
                  <a:grpSpLocks/>
                </p:cNvGrpSpPr>
                <p:nvPr/>
              </p:nvGrpSpPr>
              <p:grpSpPr bwMode="auto">
                <a:xfrm>
                  <a:off x="2575" y="3444"/>
                  <a:ext cx="330" cy="295"/>
                  <a:chOff x="-44" y="1473"/>
                  <a:chExt cx="981" cy="1105"/>
                </a:xfrm>
              </p:grpSpPr>
              <p:pic>
                <p:nvPicPr>
                  <p:cNvPr id="91225" name="Picture 178"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6" name="Freeform 17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19" name="Group 180"/>
                <p:cNvGrpSpPr>
                  <a:grpSpLocks/>
                </p:cNvGrpSpPr>
                <p:nvPr/>
              </p:nvGrpSpPr>
              <p:grpSpPr bwMode="auto">
                <a:xfrm>
                  <a:off x="2246" y="3554"/>
                  <a:ext cx="330" cy="295"/>
                  <a:chOff x="-44" y="1473"/>
                  <a:chExt cx="981" cy="1105"/>
                </a:xfrm>
              </p:grpSpPr>
              <p:pic>
                <p:nvPicPr>
                  <p:cNvPr id="91223" name="Picture 181"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4" name="Freeform 18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220" name="Group 183"/>
                <p:cNvGrpSpPr>
                  <a:grpSpLocks/>
                </p:cNvGrpSpPr>
                <p:nvPr/>
              </p:nvGrpSpPr>
              <p:grpSpPr bwMode="auto">
                <a:xfrm>
                  <a:off x="2089" y="3936"/>
                  <a:ext cx="330" cy="295"/>
                  <a:chOff x="-44" y="1473"/>
                  <a:chExt cx="981" cy="1105"/>
                </a:xfrm>
              </p:grpSpPr>
              <p:pic>
                <p:nvPicPr>
                  <p:cNvPr id="91221" name="Picture 184"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22" name="Freeform 18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sp>
          <p:nvSpPr>
            <p:cNvPr id="91161"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116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63" name="Group 188"/>
            <p:cNvGrpSpPr>
              <a:grpSpLocks/>
            </p:cNvGrpSpPr>
            <p:nvPr/>
          </p:nvGrpSpPr>
          <p:grpSpPr bwMode="auto">
            <a:xfrm>
              <a:off x="3948" y="1529"/>
              <a:ext cx="460" cy="405"/>
              <a:chOff x="-44" y="1473"/>
              <a:chExt cx="981" cy="1105"/>
            </a:xfrm>
          </p:grpSpPr>
          <p:pic>
            <p:nvPicPr>
              <p:cNvPr id="91208" name="Picture 18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9" name="Freeform 19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64" name="Group 191"/>
            <p:cNvGrpSpPr>
              <a:grpSpLocks/>
            </p:cNvGrpSpPr>
            <p:nvPr/>
          </p:nvGrpSpPr>
          <p:grpSpPr bwMode="auto">
            <a:xfrm>
              <a:off x="4156" y="2584"/>
              <a:ext cx="1332" cy="1054"/>
              <a:chOff x="4156" y="2584"/>
              <a:chExt cx="1332" cy="1054"/>
            </a:xfrm>
          </p:grpSpPr>
          <p:sp>
            <p:nvSpPr>
              <p:cNvPr id="91184"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185"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186"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187"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118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8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92"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93" name="Group 201"/>
              <p:cNvGrpSpPr>
                <a:grpSpLocks/>
              </p:cNvGrpSpPr>
              <p:nvPr/>
            </p:nvGrpSpPr>
            <p:grpSpPr bwMode="auto">
              <a:xfrm>
                <a:off x="4307" y="2584"/>
                <a:ext cx="487" cy="413"/>
                <a:chOff x="-44" y="1473"/>
                <a:chExt cx="981" cy="1105"/>
              </a:xfrm>
            </p:grpSpPr>
            <p:pic>
              <p:nvPicPr>
                <p:cNvPr id="91206" name="Picture 20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7" name="Freeform 20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4" name="Group 204"/>
              <p:cNvGrpSpPr>
                <a:grpSpLocks/>
              </p:cNvGrpSpPr>
              <p:nvPr/>
            </p:nvGrpSpPr>
            <p:grpSpPr bwMode="auto">
              <a:xfrm>
                <a:off x="4156" y="3243"/>
                <a:ext cx="350" cy="304"/>
                <a:chOff x="-44" y="1473"/>
                <a:chExt cx="981" cy="1105"/>
              </a:xfrm>
            </p:grpSpPr>
            <p:pic>
              <p:nvPicPr>
                <p:cNvPr id="91204" name="Picture 205"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5" name="Freeform 20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5" name="Group 207"/>
              <p:cNvGrpSpPr>
                <a:grpSpLocks/>
              </p:cNvGrpSpPr>
              <p:nvPr/>
            </p:nvGrpSpPr>
            <p:grpSpPr bwMode="auto">
              <a:xfrm>
                <a:off x="4547" y="3250"/>
                <a:ext cx="350" cy="304"/>
                <a:chOff x="-44" y="1473"/>
                <a:chExt cx="981" cy="1105"/>
              </a:xfrm>
            </p:grpSpPr>
            <p:pic>
              <p:nvPicPr>
                <p:cNvPr id="91202" name="Picture 208"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3" name="Freeform 20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6" name="Group 210"/>
              <p:cNvGrpSpPr>
                <a:grpSpLocks/>
              </p:cNvGrpSpPr>
              <p:nvPr/>
            </p:nvGrpSpPr>
            <p:grpSpPr bwMode="auto">
              <a:xfrm flipH="1">
                <a:off x="5021" y="3051"/>
                <a:ext cx="350" cy="304"/>
                <a:chOff x="-44" y="1473"/>
                <a:chExt cx="981" cy="1105"/>
              </a:xfrm>
            </p:grpSpPr>
            <p:pic>
              <p:nvPicPr>
                <p:cNvPr id="91200" name="Picture 211"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201" name="Freeform 21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97" name="Group 213"/>
              <p:cNvGrpSpPr>
                <a:grpSpLocks/>
              </p:cNvGrpSpPr>
              <p:nvPr/>
            </p:nvGrpSpPr>
            <p:grpSpPr bwMode="auto">
              <a:xfrm flipH="1">
                <a:off x="5138" y="2667"/>
                <a:ext cx="350" cy="304"/>
                <a:chOff x="-44" y="1473"/>
                <a:chExt cx="981" cy="1105"/>
              </a:xfrm>
            </p:grpSpPr>
            <p:pic>
              <p:nvPicPr>
                <p:cNvPr id="91198" name="Picture 214"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99" name="Freeform 21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91165"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166"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1167"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116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6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7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1171"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1172" name="Group 223"/>
            <p:cNvGrpSpPr>
              <a:grpSpLocks/>
            </p:cNvGrpSpPr>
            <p:nvPr/>
          </p:nvGrpSpPr>
          <p:grpSpPr bwMode="auto">
            <a:xfrm>
              <a:off x="3423" y="2207"/>
              <a:ext cx="487" cy="413"/>
              <a:chOff x="-44" y="1473"/>
              <a:chExt cx="981" cy="1105"/>
            </a:xfrm>
          </p:grpSpPr>
          <p:pic>
            <p:nvPicPr>
              <p:cNvPr id="91182" name="Picture 22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83" name="Freeform 22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3" name="Group 226"/>
            <p:cNvGrpSpPr>
              <a:grpSpLocks/>
            </p:cNvGrpSpPr>
            <p:nvPr/>
          </p:nvGrpSpPr>
          <p:grpSpPr bwMode="auto">
            <a:xfrm>
              <a:off x="3272" y="2866"/>
              <a:ext cx="350" cy="304"/>
              <a:chOff x="-44" y="1473"/>
              <a:chExt cx="981" cy="1105"/>
            </a:xfrm>
          </p:grpSpPr>
          <p:pic>
            <p:nvPicPr>
              <p:cNvPr id="91180" name="Picture 227"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81" name="Freeform 22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4" name="Group 229"/>
            <p:cNvGrpSpPr>
              <a:grpSpLocks/>
            </p:cNvGrpSpPr>
            <p:nvPr/>
          </p:nvGrpSpPr>
          <p:grpSpPr bwMode="auto">
            <a:xfrm>
              <a:off x="3663" y="2873"/>
              <a:ext cx="350" cy="304"/>
              <a:chOff x="-44" y="1473"/>
              <a:chExt cx="981" cy="1105"/>
            </a:xfrm>
          </p:grpSpPr>
          <p:pic>
            <p:nvPicPr>
              <p:cNvPr id="91178" name="Picture 230"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9" name="Freeform 23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1175" name="Group 232"/>
            <p:cNvGrpSpPr>
              <a:grpSpLocks/>
            </p:cNvGrpSpPr>
            <p:nvPr/>
          </p:nvGrpSpPr>
          <p:grpSpPr bwMode="auto">
            <a:xfrm flipH="1">
              <a:off x="3015" y="2722"/>
              <a:ext cx="350" cy="304"/>
              <a:chOff x="-44" y="1473"/>
              <a:chExt cx="981" cy="1105"/>
            </a:xfrm>
          </p:grpSpPr>
          <p:pic>
            <p:nvPicPr>
              <p:cNvPr id="91176" name="Picture 233" descr="desktop_computer_stylized_medi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1177" name="Freeform 234"/>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136"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30</a:t>
            </a:fld>
            <a:endParaRPr lang="en-US" sz="1200" dirty="0">
              <a:latin typeface="Helvetica" pitchFamily="2" charset="0"/>
            </a:endParaRPr>
          </a:p>
        </p:txBody>
      </p:sp>
    </p:spTree>
    <p:extLst>
      <p:ext uri="{BB962C8B-B14F-4D97-AF65-F5344CB8AC3E}">
        <p14:creationId xmlns:p14="http://schemas.microsoft.com/office/powerpoint/2010/main" val="13935646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2919"/>
                                        </p:tgtEl>
                                        <p:attrNameLst>
                                          <p:attrName>style.visibility</p:attrName>
                                        </p:attrNameLst>
                                      </p:cBhvr>
                                      <p:to>
                                        <p:strVal val="visible"/>
                                      </p:to>
                                    </p:set>
                                    <p:anim calcmode="lin" valueType="num">
                                      <p:cBhvr additive="base">
                                        <p:cTn id="7" dur="500" fill="hold"/>
                                        <p:tgtEl>
                                          <p:spTgt spid="162919"/>
                                        </p:tgtEl>
                                        <p:attrNameLst>
                                          <p:attrName>ppt_x</p:attrName>
                                        </p:attrNameLst>
                                      </p:cBhvr>
                                      <p:tavLst>
                                        <p:tav tm="0">
                                          <p:val>
                                            <p:strVal val="0-#ppt_w/2"/>
                                          </p:val>
                                        </p:tav>
                                        <p:tav tm="100000">
                                          <p:val>
                                            <p:strVal val="#ppt_x"/>
                                          </p:val>
                                        </p:tav>
                                      </p:tavLst>
                                    </p:anim>
                                    <p:anim calcmode="lin" valueType="num">
                                      <p:cBhvr additive="base">
                                        <p:cTn id="8" dur="500" fill="hold"/>
                                        <p:tgtEl>
                                          <p:spTgt spid="162919"/>
                                        </p:tgtEl>
                                        <p:attrNameLst>
                                          <p:attrName>ppt_y</p:attrName>
                                        </p:attrNameLst>
                                      </p:cBhvr>
                                      <p:tavLst>
                                        <p:tav tm="0">
                                          <p:val>
                                            <p:strVal val="#ppt_y"/>
                                          </p:val>
                                        </p:tav>
                                        <p:tav tm="100000">
                                          <p:val>
                                            <p:strVal val="#ppt_y"/>
                                          </p:val>
                                        </p:tav>
                                      </p:tavLst>
                                    </p:anim>
                                  </p:childTnLst>
                                </p:cTn>
                              </p:par>
                              <p:par>
                                <p:cTn id="9" presetID="9" presetClass="entr" presetSubtype="0" fill="hold" grpId="0" nodeType="withEffect">
                                  <p:stCondLst>
                                    <p:cond delay="0"/>
                                  </p:stCondLst>
                                  <p:childTnLst>
                                    <p:set>
                                      <p:cBhvr>
                                        <p:cTn id="10" dur="1" fill="hold">
                                          <p:stCondLst>
                                            <p:cond delay="0"/>
                                          </p:stCondLst>
                                        </p:cTn>
                                        <p:tgtEl>
                                          <p:spTgt spid="162901"/>
                                        </p:tgtEl>
                                        <p:attrNameLst>
                                          <p:attrName>style.visibility</p:attrName>
                                        </p:attrNameLst>
                                      </p:cBhvr>
                                      <p:to>
                                        <p:strVal val="visible"/>
                                      </p:to>
                                    </p:set>
                                    <p:animEffect transition="in" filter="dissolve">
                                      <p:cBhvr>
                                        <p:cTn id="11" dur="500"/>
                                        <p:tgtEl>
                                          <p:spTgt spid="162901"/>
                                        </p:tgtEl>
                                      </p:cBhvr>
                                    </p:animEffect>
                                  </p:childTnLst>
                                </p:cTn>
                              </p:par>
                            </p:childTnLst>
                          </p:cTn>
                        </p:par>
                        <p:par>
                          <p:cTn id="12" fill="hold" nodeType="afterGroup">
                            <p:stCondLst>
                              <p:cond delay="500"/>
                            </p:stCondLst>
                            <p:childTnLst>
                              <p:par>
                                <p:cTn id="13" presetID="9" presetClass="entr" presetSubtype="0" fill="hold" nodeType="afterEffect">
                                  <p:stCondLst>
                                    <p:cond delay="0"/>
                                  </p:stCondLst>
                                  <p:childTnLst>
                                    <p:set>
                                      <p:cBhvr>
                                        <p:cTn id="14" dur="1" fill="hold">
                                          <p:stCondLst>
                                            <p:cond delay="0"/>
                                          </p:stCondLst>
                                        </p:cTn>
                                        <p:tgtEl>
                                          <p:spTgt spid="162924"/>
                                        </p:tgtEl>
                                        <p:attrNameLst>
                                          <p:attrName>style.visibility</p:attrName>
                                        </p:attrNameLst>
                                      </p:cBhvr>
                                      <p:to>
                                        <p:strVal val="visible"/>
                                      </p:to>
                                    </p:set>
                                    <p:animEffect transition="in" filter="dissolve">
                                      <p:cBhvr>
                                        <p:cTn id="15" dur="500"/>
                                        <p:tgtEl>
                                          <p:spTgt spid="1629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62925"/>
                                        </p:tgtEl>
                                        <p:attrNameLst>
                                          <p:attrName>style.visibility</p:attrName>
                                        </p:attrNameLst>
                                      </p:cBhvr>
                                      <p:to>
                                        <p:strVal val="visible"/>
                                      </p:to>
                                    </p:set>
                                    <p:animEffect transition="in" filter="dissolve">
                                      <p:cBhvr>
                                        <p:cTn id="20" dur="500"/>
                                        <p:tgtEl>
                                          <p:spTgt spid="162925"/>
                                        </p:tgtEl>
                                      </p:cBhvr>
                                    </p:animEffect>
                                  </p:childTnLst>
                                </p:cTn>
                              </p:par>
                              <p:par>
                                <p:cTn id="21" presetID="9" presetClass="exit" presetSubtype="0" fill="hold" nodeType="withEffect">
                                  <p:stCondLst>
                                    <p:cond delay="0"/>
                                  </p:stCondLst>
                                  <p:childTnLst>
                                    <p:animEffect transition="out" filter="dissolve">
                                      <p:cBhvr>
                                        <p:cTn id="22" dur="500"/>
                                        <p:tgtEl>
                                          <p:spTgt spid="162924"/>
                                        </p:tgtEl>
                                      </p:cBhvr>
                                    </p:animEffect>
                                    <p:set>
                                      <p:cBhvr>
                                        <p:cTn id="23" dur="1" fill="hold">
                                          <p:stCondLst>
                                            <p:cond delay="499"/>
                                          </p:stCondLst>
                                        </p:cTn>
                                        <p:tgtEl>
                                          <p:spTgt spid="162924"/>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162927"/>
                                        </p:tgtEl>
                                        <p:attrNameLst>
                                          <p:attrName>style.visibility</p:attrName>
                                        </p:attrNameLst>
                                      </p:cBhvr>
                                      <p:to>
                                        <p:strVal val="visible"/>
                                      </p:to>
                                    </p:set>
                                  </p:childTnLst>
                                </p:cTn>
                              </p:par>
                              <p:par>
                                <p:cTn id="26" presetID="9" presetClass="entr" presetSubtype="0" fill="hold" nodeType="withEffect">
                                  <p:stCondLst>
                                    <p:cond delay="0"/>
                                  </p:stCondLst>
                                  <p:childTnLst>
                                    <p:set>
                                      <p:cBhvr>
                                        <p:cTn id="27" dur="1" fill="hold">
                                          <p:stCondLst>
                                            <p:cond delay="0"/>
                                          </p:stCondLst>
                                        </p:cTn>
                                        <p:tgtEl>
                                          <p:spTgt spid="162928"/>
                                        </p:tgtEl>
                                        <p:attrNameLst>
                                          <p:attrName>style.visibility</p:attrName>
                                        </p:attrNameLst>
                                      </p:cBhvr>
                                      <p:to>
                                        <p:strVal val="visible"/>
                                      </p:to>
                                    </p:set>
                                    <p:animEffect transition="in" filter="dissolve">
                                      <p:cBhvr>
                                        <p:cTn id="28" dur="500"/>
                                        <p:tgtEl>
                                          <p:spTgt spid="1629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62929"/>
                                        </p:tgtEl>
                                        <p:attrNameLst>
                                          <p:attrName>style.visibility</p:attrName>
                                        </p:attrNameLst>
                                      </p:cBhvr>
                                      <p:to>
                                        <p:strVal val="visible"/>
                                      </p:to>
                                    </p:set>
                                    <p:animEffect transition="in" filter="dissolve">
                                      <p:cBhvr>
                                        <p:cTn id="33" dur="500"/>
                                        <p:tgtEl>
                                          <p:spTgt spid="162929"/>
                                        </p:tgtEl>
                                      </p:cBhvr>
                                    </p:animEffect>
                                  </p:childTnLst>
                                </p:cTn>
                              </p:par>
                              <p:par>
                                <p:cTn id="34" presetID="9" presetClass="exit" presetSubtype="0" fill="hold" nodeType="withEffect">
                                  <p:stCondLst>
                                    <p:cond delay="0"/>
                                  </p:stCondLst>
                                  <p:childTnLst>
                                    <p:animEffect transition="out" filter="dissolve">
                                      <p:cBhvr>
                                        <p:cTn id="35" dur="500"/>
                                        <p:tgtEl>
                                          <p:spTgt spid="162928"/>
                                        </p:tgtEl>
                                      </p:cBhvr>
                                    </p:animEffect>
                                    <p:set>
                                      <p:cBhvr>
                                        <p:cTn id="36" dur="1" fill="hold">
                                          <p:stCondLst>
                                            <p:cond delay="499"/>
                                          </p:stCondLst>
                                        </p:cTn>
                                        <p:tgtEl>
                                          <p:spTgt spid="162928"/>
                                        </p:tgtEl>
                                        <p:attrNameLst>
                                          <p:attrName>style.visibility</p:attrName>
                                        </p:attrNameLst>
                                      </p:cBhvr>
                                      <p:to>
                                        <p:strVal val="hidden"/>
                                      </p:to>
                                    </p:set>
                                  </p:childTnLst>
                                </p:cTn>
                              </p:par>
                              <p:par>
                                <p:cTn id="37" presetID="22" presetClass="entr" presetSubtype="8" fill="hold" nodeType="withEffect">
                                  <p:stCondLst>
                                    <p:cond delay="0"/>
                                  </p:stCondLst>
                                  <p:childTnLst>
                                    <p:set>
                                      <p:cBhvr>
                                        <p:cTn id="38" dur="1" fill="hold">
                                          <p:stCondLst>
                                            <p:cond delay="0"/>
                                          </p:stCondLst>
                                        </p:cTn>
                                        <p:tgtEl>
                                          <p:spTgt spid="162930"/>
                                        </p:tgtEl>
                                        <p:attrNameLst>
                                          <p:attrName>style.visibility</p:attrName>
                                        </p:attrNameLst>
                                      </p:cBhvr>
                                      <p:to>
                                        <p:strVal val="visible"/>
                                      </p:to>
                                    </p:set>
                                    <p:animEffect transition="in" filter="wipe(left)">
                                      <p:cBhvr>
                                        <p:cTn id="39" dur="1000"/>
                                        <p:tgtEl>
                                          <p:spTgt spid="162930"/>
                                        </p:tgtEl>
                                      </p:cBhvr>
                                    </p:animEffect>
                                  </p:childTnLst>
                                </p:cTn>
                              </p:par>
                            </p:childTnLst>
                          </p:cTn>
                        </p:par>
                        <p:par>
                          <p:cTn id="40" fill="hold" nodeType="afterGroup">
                            <p:stCondLst>
                              <p:cond delay="1000"/>
                            </p:stCondLst>
                            <p:childTnLst>
                              <p:par>
                                <p:cTn id="41" presetID="22" presetClass="entr" presetSubtype="8" fill="hold" nodeType="afterEffect">
                                  <p:stCondLst>
                                    <p:cond delay="0"/>
                                  </p:stCondLst>
                                  <p:childTnLst>
                                    <p:set>
                                      <p:cBhvr>
                                        <p:cTn id="42" dur="1" fill="hold">
                                          <p:stCondLst>
                                            <p:cond delay="0"/>
                                          </p:stCondLst>
                                        </p:cTn>
                                        <p:tgtEl>
                                          <p:spTgt spid="162932"/>
                                        </p:tgtEl>
                                        <p:attrNameLst>
                                          <p:attrName>style.visibility</p:attrName>
                                        </p:attrNameLst>
                                      </p:cBhvr>
                                      <p:to>
                                        <p:strVal val="visible"/>
                                      </p:to>
                                    </p:set>
                                    <p:animEffect transition="in" filter="wipe(left)">
                                      <p:cBhvr>
                                        <p:cTn id="43" dur="500"/>
                                        <p:tgtEl>
                                          <p:spTgt spid="162932"/>
                                        </p:tgtEl>
                                      </p:cBhvr>
                                    </p:animEffect>
                                  </p:childTnLst>
                                </p:cTn>
                              </p:par>
                              <p:par>
                                <p:cTn id="44" presetID="22" presetClass="entr" presetSubtype="4" fill="hold" nodeType="withEffect">
                                  <p:stCondLst>
                                    <p:cond delay="0"/>
                                  </p:stCondLst>
                                  <p:childTnLst>
                                    <p:set>
                                      <p:cBhvr>
                                        <p:cTn id="45" dur="1" fill="hold">
                                          <p:stCondLst>
                                            <p:cond delay="0"/>
                                          </p:stCondLst>
                                        </p:cTn>
                                        <p:tgtEl>
                                          <p:spTgt spid="162931"/>
                                        </p:tgtEl>
                                        <p:attrNameLst>
                                          <p:attrName>style.visibility</p:attrName>
                                        </p:attrNameLst>
                                      </p:cBhvr>
                                      <p:to>
                                        <p:strVal val="visible"/>
                                      </p:to>
                                    </p:set>
                                    <p:animEffect transition="in" filter="wipe(down)">
                                      <p:cBhvr>
                                        <p:cTn id="46" dur="500"/>
                                        <p:tgtEl>
                                          <p:spTgt spid="16293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xit" presetSubtype="0" fill="hold" nodeType="clickEffect">
                                  <p:stCondLst>
                                    <p:cond delay="0"/>
                                  </p:stCondLst>
                                  <p:childTnLst>
                                    <p:animEffect transition="out" filter="dissolve">
                                      <p:cBhvr>
                                        <p:cTn id="50" dur="500"/>
                                        <p:tgtEl>
                                          <p:spTgt spid="162930"/>
                                        </p:tgtEl>
                                      </p:cBhvr>
                                    </p:animEffect>
                                    <p:set>
                                      <p:cBhvr>
                                        <p:cTn id="51" dur="1" fill="hold">
                                          <p:stCondLst>
                                            <p:cond delay="499"/>
                                          </p:stCondLst>
                                        </p:cTn>
                                        <p:tgtEl>
                                          <p:spTgt spid="162930"/>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2931"/>
                                        </p:tgtEl>
                                      </p:cBhvr>
                                    </p:animEffect>
                                    <p:set>
                                      <p:cBhvr>
                                        <p:cTn id="54" dur="1" fill="hold">
                                          <p:stCondLst>
                                            <p:cond delay="499"/>
                                          </p:stCondLst>
                                        </p:cTn>
                                        <p:tgtEl>
                                          <p:spTgt spid="162931"/>
                                        </p:tgtEl>
                                        <p:attrNameLst>
                                          <p:attrName>style.visibility</p:attrName>
                                        </p:attrNameLst>
                                      </p:cBhvr>
                                      <p:to>
                                        <p:strVal val="hidden"/>
                                      </p:to>
                                    </p:set>
                                  </p:childTnLst>
                                </p:cTn>
                              </p:par>
                              <p:par>
                                <p:cTn id="55" presetID="9" presetClass="exit" presetSubtype="0" fill="hold" nodeType="withEffect">
                                  <p:stCondLst>
                                    <p:cond delay="0"/>
                                  </p:stCondLst>
                                  <p:childTnLst>
                                    <p:animEffect transition="out" filter="dissolve">
                                      <p:cBhvr>
                                        <p:cTn id="56" dur="500"/>
                                        <p:tgtEl>
                                          <p:spTgt spid="162932"/>
                                        </p:tgtEl>
                                      </p:cBhvr>
                                    </p:animEffect>
                                    <p:set>
                                      <p:cBhvr>
                                        <p:cTn id="57" dur="1" fill="hold">
                                          <p:stCondLst>
                                            <p:cond delay="499"/>
                                          </p:stCondLst>
                                        </p:cTn>
                                        <p:tgtEl>
                                          <p:spTgt spid="162932"/>
                                        </p:tgtEl>
                                        <p:attrNameLst>
                                          <p:attrName>style.visibility</p:attrName>
                                        </p:attrNameLst>
                                      </p:cBhvr>
                                      <p:to>
                                        <p:strVal val="hidden"/>
                                      </p:to>
                                    </p:set>
                                  </p:childTnLst>
                                </p:cTn>
                              </p:par>
                              <p:par>
                                <p:cTn id="58" presetID="9" presetClass="entr" presetSubtype="0" fill="hold" nodeType="withEffect">
                                  <p:stCondLst>
                                    <p:cond delay="0"/>
                                  </p:stCondLst>
                                  <p:childTnLst>
                                    <p:set>
                                      <p:cBhvr>
                                        <p:cTn id="59" dur="1" fill="hold">
                                          <p:stCondLst>
                                            <p:cond delay="0"/>
                                          </p:stCondLst>
                                        </p:cTn>
                                        <p:tgtEl>
                                          <p:spTgt spid="162933"/>
                                        </p:tgtEl>
                                        <p:attrNameLst>
                                          <p:attrName>style.visibility</p:attrName>
                                        </p:attrNameLst>
                                      </p:cBhvr>
                                      <p:to>
                                        <p:strVal val="visible"/>
                                      </p:to>
                                    </p:set>
                                    <p:animEffect transition="in" filter="dissolve">
                                      <p:cBhvr>
                                        <p:cTn id="60" dur="500"/>
                                        <p:tgtEl>
                                          <p:spTgt spid="16293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2934"/>
                                        </p:tgtEl>
                                        <p:attrNameLst>
                                          <p:attrName>style.visibility</p:attrName>
                                        </p:attrNameLst>
                                      </p:cBhvr>
                                      <p:to>
                                        <p:strVal val="visible"/>
                                      </p:to>
                                    </p:set>
                                    <p:animEffect transition="in" filter="dissolve">
                                      <p:cBhvr>
                                        <p:cTn id="63" dur="500"/>
                                        <p:tgtEl>
                                          <p:spTgt spid="162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901" grpId="0"/>
      <p:bldP spid="162925" grpId="0"/>
      <p:bldP spid="162929" grpId="0"/>
      <p:bldP spid="16293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7" name="Group 192"/>
          <p:cNvGrpSpPr>
            <a:grpSpLocks/>
          </p:cNvGrpSpPr>
          <p:nvPr/>
        </p:nvGrpSpPr>
        <p:grpSpPr bwMode="auto">
          <a:xfrm>
            <a:off x="6270625" y="1328739"/>
            <a:ext cx="3976688" cy="4435475"/>
            <a:chOff x="2983" y="844"/>
            <a:chExt cx="2505" cy="2794"/>
          </a:xfrm>
        </p:grpSpPr>
        <p:sp>
          <p:nvSpPr>
            <p:cNvPr id="89106" name="Line 193"/>
            <p:cNvSpPr>
              <a:spLocks noChangeShapeType="1"/>
            </p:cNvSpPr>
            <p:nvPr/>
          </p:nvSpPr>
          <p:spPr bwMode="auto">
            <a:xfrm>
              <a:off x="3785" y="2537"/>
              <a:ext cx="790" cy="377"/>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9107" name="Line 194"/>
            <p:cNvSpPr>
              <a:spLocks noChangeShapeType="1"/>
            </p:cNvSpPr>
            <p:nvPr/>
          </p:nvSpPr>
          <p:spPr bwMode="auto">
            <a:xfrm>
              <a:off x="4293" y="1879"/>
              <a:ext cx="419" cy="850"/>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89108" name="Line 195"/>
            <p:cNvSpPr>
              <a:spLocks noChangeShapeType="1"/>
            </p:cNvSpPr>
            <p:nvPr/>
          </p:nvSpPr>
          <p:spPr bwMode="auto">
            <a:xfrm flipH="1">
              <a:off x="3806" y="1790"/>
              <a:ext cx="418" cy="603"/>
            </a:xfrm>
            <a:prstGeom prst="line">
              <a:avLst/>
            </a:prstGeom>
            <a:noFill/>
            <a:ln w="28575">
              <a:solidFill>
                <a:srgbClr val="CC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grpSp>
          <p:nvGrpSpPr>
            <p:cNvPr id="93204" name="Group 196"/>
            <p:cNvGrpSpPr>
              <a:grpSpLocks/>
            </p:cNvGrpSpPr>
            <p:nvPr/>
          </p:nvGrpSpPr>
          <p:grpSpPr bwMode="auto">
            <a:xfrm>
              <a:off x="3783" y="1106"/>
              <a:ext cx="786" cy="717"/>
              <a:chOff x="3783" y="1106"/>
              <a:chExt cx="786" cy="717"/>
            </a:xfrm>
          </p:grpSpPr>
          <p:sp>
            <p:nvSpPr>
              <p:cNvPr id="93276" name="Line 63"/>
              <p:cNvSpPr>
                <a:spLocks noChangeShapeType="1"/>
              </p:cNvSpPr>
              <p:nvPr/>
            </p:nvSpPr>
            <p:spPr bwMode="auto">
              <a:xfrm>
                <a:off x="3783" y="1578"/>
                <a:ext cx="401" cy="22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77" name="Line 64"/>
              <p:cNvSpPr>
                <a:spLocks noChangeShapeType="1"/>
              </p:cNvSpPr>
              <p:nvPr/>
            </p:nvSpPr>
            <p:spPr bwMode="auto">
              <a:xfrm>
                <a:off x="3905" y="1211"/>
                <a:ext cx="314" cy="6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78" name="Line 65"/>
              <p:cNvSpPr>
                <a:spLocks noChangeShapeType="1"/>
              </p:cNvSpPr>
              <p:nvPr/>
            </p:nvSpPr>
            <p:spPr bwMode="auto">
              <a:xfrm flipH="1">
                <a:off x="4194" y="1106"/>
                <a:ext cx="9" cy="699"/>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79" name="Line 66"/>
              <p:cNvSpPr>
                <a:spLocks noChangeShapeType="1"/>
              </p:cNvSpPr>
              <p:nvPr/>
            </p:nvSpPr>
            <p:spPr bwMode="auto">
              <a:xfrm flipH="1">
                <a:off x="4194" y="1210"/>
                <a:ext cx="375" cy="60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grpSp>
        <p:grpSp>
          <p:nvGrpSpPr>
            <p:cNvPr id="93205" name="Group 201"/>
            <p:cNvGrpSpPr>
              <a:grpSpLocks/>
            </p:cNvGrpSpPr>
            <p:nvPr/>
          </p:nvGrpSpPr>
          <p:grpSpPr bwMode="auto">
            <a:xfrm>
              <a:off x="3552" y="844"/>
              <a:ext cx="1516" cy="876"/>
              <a:chOff x="2089" y="3444"/>
              <a:chExt cx="1516" cy="876"/>
            </a:xfrm>
          </p:grpSpPr>
          <p:pic>
            <p:nvPicPr>
              <p:cNvPr id="9325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9" y="415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56" name="Group 203"/>
              <p:cNvGrpSpPr>
                <a:grpSpLocks/>
              </p:cNvGrpSpPr>
              <p:nvPr/>
            </p:nvGrpSpPr>
            <p:grpSpPr bwMode="auto">
              <a:xfrm>
                <a:off x="2089" y="3444"/>
                <a:ext cx="1516" cy="787"/>
                <a:chOff x="2089" y="3444"/>
                <a:chExt cx="1516" cy="787"/>
              </a:xfrm>
            </p:grpSpPr>
            <p:pic>
              <p:nvPicPr>
                <p:cNvPr id="9325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 y="390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58"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 y="3739"/>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59"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 y="3677"/>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60"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 y="3760"/>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61" name="Group 208"/>
                <p:cNvGrpSpPr>
                  <a:grpSpLocks/>
                </p:cNvGrpSpPr>
                <p:nvPr/>
              </p:nvGrpSpPr>
              <p:grpSpPr bwMode="auto">
                <a:xfrm flipH="1">
                  <a:off x="3275" y="3678"/>
                  <a:ext cx="330" cy="295"/>
                  <a:chOff x="-44" y="1473"/>
                  <a:chExt cx="981" cy="1105"/>
                </a:xfrm>
              </p:grpSpPr>
              <p:pic>
                <p:nvPicPr>
                  <p:cNvPr id="93274" name="Picture 209"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5" name="Freeform 21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2" name="Group 211"/>
                <p:cNvGrpSpPr>
                  <a:grpSpLocks/>
                </p:cNvGrpSpPr>
                <p:nvPr/>
              </p:nvGrpSpPr>
              <p:grpSpPr bwMode="auto">
                <a:xfrm flipH="1">
                  <a:off x="2986" y="3519"/>
                  <a:ext cx="330" cy="295"/>
                  <a:chOff x="-44" y="1473"/>
                  <a:chExt cx="981" cy="1105"/>
                </a:xfrm>
              </p:grpSpPr>
              <p:pic>
                <p:nvPicPr>
                  <p:cNvPr id="93272" name="Picture 212"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3" name="Freeform 21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3" name="Group 214"/>
                <p:cNvGrpSpPr>
                  <a:grpSpLocks/>
                </p:cNvGrpSpPr>
                <p:nvPr/>
              </p:nvGrpSpPr>
              <p:grpSpPr bwMode="auto">
                <a:xfrm>
                  <a:off x="2575" y="3444"/>
                  <a:ext cx="330" cy="295"/>
                  <a:chOff x="-44" y="1473"/>
                  <a:chExt cx="981" cy="1105"/>
                </a:xfrm>
              </p:grpSpPr>
              <p:pic>
                <p:nvPicPr>
                  <p:cNvPr id="93270" name="Picture 215"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71" name="Freeform 21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4" name="Group 217"/>
                <p:cNvGrpSpPr>
                  <a:grpSpLocks/>
                </p:cNvGrpSpPr>
                <p:nvPr/>
              </p:nvGrpSpPr>
              <p:grpSpPr bwMode="auto">
                <a:xfrm>
                  <a:off x="2246" y="3554"/>
                  <a:ext cx="330" cy="295"/>
                  <a:chOff x="-44" y="1473"/>
                  <a:chExt cx="981" cy="1105"/>
                </a:xfrm>
              </p:grpSpPr>
              <p:pic>
                <p:nvPicPr>
                  <p:cNvPr id="93268" name="Picture 218"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69" name="Freeform 21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65" name="Group 220"/>
                <p:cNvGrpSpPr>
                  <a:grpSpLocks/>
                </p:cNvGrpSpPr>
                <p:nvPr/>
              </p:nvGrpSpPr>
              <p:grpSpPr bwMode="auto">
                <a:xfrm>
                  <a:off x="2089" y="3936"/>
                  <a:ext cx="330" cy="295"/>
                  <a:chOff x="-44" y="1473"/>
                  <a:chExt cx="981" cy="1105"/>
                </a:xfrm>
              </p:grpSpPr>
              <p:pic>
                <p:nvPicPr>
                  <p:cNvPr id="93266" name="Picture 221" descr="desktop_computer_stylized_medi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67" name="Freeform 22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grpSp>
        <p:sp>
          <p:nvSpPr>
            <p:cNvPr id="93206" name="Line 67"/>
            <p:cNvSpPr>
              <a:spLocks noChangeShapeType="1"/>
            </p:cNvSpPr>
            <p:nvPr/>
          </p:nvSpPr>
          <p:spPr bwMode="auto">
            <a:xfrm flipH="1">
              <a:off x="4211" y="1436"/>
              <a:ext cx="602" cy="412"/>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320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4" y="181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08" name="Group 225"/>
            <p:cNvGrpSpPr>
              <a:grpSpLocks/>
            </p:cNvGrpSpPr>
            <p:nvPr/>
          </p:nvGrpSpPr>
          <p:grpSpPr bwMode="auto">
            <a:xfrm>
              <a:off x="3948" y="1529"/>
              <a:ext cx="460" cy="405"/>
              <a:chOff x="-44" y="1473"/>
              <a:chExt cx="981" cy="1105"/>
            </a:xfrm>
          </p:grpSpPr>
          <p:pic>
            <p:nvPicPr>
              <p:cNvPr id="93253" name="Picture 226"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4" name="Freeform 227"/>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09" name="Group 228"/>
            <p:cNvGrpSpPr>
              <a:grpSpLocks/>
            </p:cNvGrpSpPr>
            <p:nvPr/>
          </p:nvGrpSpPr>
          <p:grpSpPr bwMode="auto">
            <a:xfrm>
              <a:off x="4156" y="2584"/>
              <a:ext cx="1332" cy="1054"/>
              <a:chOff x="4156" y="2584"/>
              <a:chExt cx="1332" cy="1054"/>
            </a:xfrm>
          </p:grpSpPr>
          <p:sp>
            <p:nvSpPr>
              <p:cNvPr id="93229" name="Line 64"/>
              <p:cNvSpPr>
                <a:spLocks noChangeShapeType="1"/>
              </p:cNvSpPr>
              <p:nvPr/>
            </p:nvSpPr>
            <p:spPr bwMode="auto">
              <a:xfrm flipV="1">
                <a:off x="4344" y="2872"/>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30" name="Line 65"/>
              <p:cNvSpPr>
                <a:spLocks noChangeShapeType="1"/>
              </p:cNvSpPr>
              <p:nvPr/>
            </p:nvSpPr>
            <p:spPr bwMode="auto">
              <a:xfrm flipH="1" flipV="1">
                <a:off x="4606" y="2861"/>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31" name="Line 66"/>
              <p:cNvSpPr>
                <a:spLocks noChangeShapeType="1"/>
              </p:cNvSpPr>
              <p:nvPr/>
            </p:nvSpPr>
            <p:spPr bwMode="auto">
              <a:xfrm flipH="1" flipV="1">
                <a:off x="4647" y="2897"/>
                <a:ext cx="396" cy="294"/>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32" name="Line 67"/>
              <p:cNvSpPr>
                <a:spLocks noChangeShapeType="1"/>
              </p:cNvSpPr>
              <p:nvPr/>
            </p:nvSpPr>
            <p:spPr bwMode="auto">
              <a:xfrm flipH="1">
                <a:off x="4630" y="2896"/>
                <a:ext cx="548" cy="1"/>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323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 y="2883"/>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9" y="287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 y="3283"/>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3" y="3475"/>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3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0" y="346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38" name="Group 238"/>
              <p:cNvGrpSpPr>
                <a:grpSpLocks/>
              </p:cNvGrpSpPr>
              <p:nvPr/>
            </p:nvGrpSpPr>
            <p:grpSpPr bwMode="auto">
              <a:xfrm>
                <a:off x="4307" y="2584"/>
                <a:ext cx="487" cy="413"/>
                <a:chOff x="-44" y="1473"/>
                <a:chExt cx="981" cy="1105"/>
              </a:xfrm>
            </p:grpSpPr>
            <p:pic>
              <p:nvPicPr>
                <p:cNvPr id="93251" name="Picture 239"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2" name="Freeform 24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39" name="Group 241"/>
              <p:cNvGrpSpPr>
                <a:grpSpLocks/>
              </p:cNvGrpSpPr>
              <p:nvPr/>
            </p:nvGrpSpPr>
            <p:grpSpPr bwMode="auto">
              <a:xfrm>
                <a:off x="4156" y="3243"/>
                <a:ext cx="350" cy="304"/>
                <a:chOff x="-44" y="1473"/>
                <a:chExt cx="981" cy="1105"/>
              </a:xfrm>
            </p:grpSpPr>
            <p:pic>
              <p:nvPicPr>
                <p:cNvPr id="93249" name="Picture 242"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50" name="Freeform 243"/>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0" name="Group 244"/>
              <p:cNvGrpSpPr>
                <a:grpSpLocks/>
              </p:cNvGrpSpPr>
              <p:nvPr/>
            </p:nvGrpSpPr>
            <p:grpSpPr bwMode="auto">
              <a:xfrm>
                <a:off x="4547" y="3250"/>
                <a:ext cx="350" cy="304"/>
                <a:chOff x="-44" y="1473"/>
                <a:chExt cx="981" cy="1105"/>
              </a:xfrm>
            </p:grpSpPr>
            <p:pic>
              <p:nvPicPr>
                <p:cNvPr id="93247" name="Picture 245"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8" name="Freeform 246"/>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1" name="Group 247"/>
              <p:cNvGrpSpPr>
                <a:grpSpLocks/>
              </p:cNvGrpSpPr>
              <p:nvPr/>
            </p:nvGrpSpPr>
            <p:grpSpPr bwMode="auto">
              <a:xfrm flipH="1">
                <a:off x="5021" y="3051"/>
                <a:ext cx="350" cy="304"/>
                <a:chOff x="-44" y="1473"/>
                <a:chExt cx="981" cy="1105"/>
              </a:xfrm>
            </p:grpSpPr>
            <p:pic>
              <p:nvPicPr>
                <p:cNvPr id="93245" name="Picture 248"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6" name="Freeform 249"/>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42" name="Group 250"/>
              <p:cNvGrpSpPr>
                <a:grpSpLocks/>
              </p:cNvGrpSpPr>
              <p:nvPr/>
            </p:nvGrpSpPr>
            <p:grpSpPr bwMode="auto">
              <a:xfrm flipH="1">
                <a:off x="5138" y="2667"/>
                <a:ext cx="350" cy="304"/>
                <a:chOff x="-44" y="1473"/>
                <a:chExt cx="981" cy="1105"/>
              </a:xfrm>
            </p:grpSpPr>
            <p:pic>
              <p:nvPicPr>
                <p:cNvPr id="93243" name="Picture 251"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44" name="Freeform 25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93210" name="Line 64"/>
            <p:cNvSpPr>
              <a:spLocks noChangeShapeType="1"/>
            </p:cNvSpPr>
            <p:nvPr/>
          </p:nvSpPr>
          <p:spPr bwMode="auto">
            <a:xfrm flipV="1">
              <a:off x="3460" y="2495"/>
              <a:ext cx="287" cy="47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11" name="Line 65"/>
            <p:cNvSpPr>
              <a:spLocks noChangeShapeType="1"/>
            </p:cNvSpPr>
            <p:nvPr/>
          </p:nvSpPr>
          <p:spPr bwMode="auto">
            <a:xfrm flipH="1" flipV="1">
              <a:off x="3722" y="2484"/>
              <a:ext cx="166" cy="50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sp>
          <p:nvSpPr>
            <p:cNvPr id="93212" name="Line 66"/>
            <p:cNvSpPr>
              <a:spLocks noChangeShapeType="1"/>
            </p:cNvSpPr>
            <p:nvPr/>
          </p:nvSpPr>
          <p:spPr bwMode="auto">
            <a:xfrm flipH="1">
              <a:off x="3022" y="2642"/>
              <a:ext cx="574" cy="33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Helvetica" pitchFamily="2" charset="0"/>
              </a:endParaRPr>
            </a:p>
          </p:txBody>
        </p:sp>
        <p:pic>
          <p:nvPicPr>
            <p:cNvPr id="93213"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5" y="2506"/>
              <a:ext cx="494"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4"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3" y="2954"/>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5"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9" y="3098"/>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216"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 y="3091"/>
              <a:ext cx="316" cy="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217" name="Group 260"/>
            <p:cNvGrpSpPr>
              <a:grpSpLocks/>
            </p:cNvGrpSpPr>
            <p:nvPr/>
          </p:nvGrpSpPr>
          <p:grpSpPr bwMode="auto">
            <a:xfrm>
              <a:off x="3423" y="2207"/>
              <a:ext cx="487" cy="413"/>
              <a:chOff x="-44" y="1473"/>
              <a:chExt cx="981" cy="1105"/>
            </a:xfrm>
          </p:grpSpPr>
          <p:pic>
            <p:nvPicPr>
              <p:cNvPr id="93227" name="Picture 261" descr="desktop_computer_stylized_medi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8" name="Freeform 262"/>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18" name="Group 263"/>
            <p:cNvGrpSpPr>
              <a:grpSpLocks/>
            </p:cNvGrpSpPr>
            <p:nvPr/>
          </p:nvGrpSpPr>
          <p:grpSpPr bwMode="auto">
            <a:xfrm>
              <a:off x="3272" y="2866"/>
              <a:ext cx="350" cy="304"/>
              <a:chOff x="-44" y="1473"/>
              <a:chExt cx="981" cy="1105"/>
            </a:xfrm>
          </p:grpSpPr>
          <p:pic>
            <p:nvPicPr>
              <p:cNvPr id="93225" name="Picture 264"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6" name="Freeform 265"/>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19" name="Group 266"/>
            <p:cNvGrpSpPr>
              <a:grpSpLocks/>
            </p:cNvGrpSpPr>
            <p:nvPr/>
          </p:nvGrpSpPr>
          <p:grpSpPr bwMode="auto">
            <a:xfrm>
              <a:off x="3663" y="2873"/>
              <a:ext cx="350" cy="304"/>
              <a:chOff x="-44" y="1473"/>
              <a:chExt cx="981" cy="1105"/>
            </a:xfrm>
          </p:grpSpPr>
          <p:pic>
            <p:nvPicPr>
              <p:cNvPr id="93223" name="Picture 267"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4" name="Freeform 268"/>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93220" name="Group 269"/>
            <p:cNvGrpSpPr>
              <a:grpSpLocks/>
            </p:cNvGrpSpPr>
            <p:nvPr/>
          </p:nvGrpSpPr>
          <p:grpSpPr bwMode="auto">
            <a:xfrm flipH="1">
              <a:off x="3015" y="2722"/>
              <a:ext cx="350" cy="304"/>
              <a:chOff x="-44" y="1473"/>
              <a:chExt cx="981" cy="1105"/>
            </a:xfrm>
          </p:grpSpPr>
          <p:pic>
            <p:nvPicPr>
              <p:cNvPr id="93221" name="Picture 270"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22" name="Freeform 271"/>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sp>
        <p:nvSpPr>
          <p:cNvPr id="89093" name="Rectangle 3"/>
          <p:cNvSpPr>
            <a:spLocks noGrp="1" noChangeArrowheads="1"/>
          </p:cNvSpPr>
          <p:nvPr>
            <p:ph type="body" idx="1"/>
          </p:nvPr>
        </p:nvSpPr>
        <p:spPr>
          <a:xfrm>
            <a:off x="1914525" y="1320800"/>
            <a:ext cx="3932238" cy="2667000"/>
          </a:xfrm>
        </p:spPr>
        <p:txBody>
          <a:bodyPr/>
          <a:lstStyle/>
          <a:p>
            <a:pPr>
              <a:defRPr/>
            </a:pPr>
            <a:r>
              <a:rPr lang="en-US" sz="2400" i="1" dirty="0">
                <a:solidFill>
                  <a:srgbClr val="CC0000"/>
                </a:solidFill>
              </a:rPr>
              <a:t>problem:</a:t>
            </a:r>
            <a:r>
              <a:rPr lang="en-US" sz="2400" dirty="0"/>
              <a:t> both Alice, Bob are behind </a:t>
            </a:r>
            <a:r>
              <a:rPr lang="ja-JP" altLang="en-US" sz="2400" dirty="0"/>
              <a:t>“</a:t>
            </a:r>
            <a:r>
              <a:rPr lang="en-US" sz="2400" dirty="0"/>
              <a:t>NATs</a:t>
            </a:r>
            <a:r>
              <a:rPr lang="ja-JP" altLang="en-US" sz="2400" dirty="0"/>
              <a:t>”</a:t>
            </a:r>
            <a:r>
              <a:rPr lang="en-US" sz="2400" dirty="0"/>
              <a:t> </a:t>
            </a:r>
          </a:p>
          <a:p>
            <a:pPr lvl="1">
              <a:defRPr/>
            </a:pPr>
            <a:r>
              <a:rPr lang="en-US" sz="2000" dirty="0"/>
              <a:t>NAT prevents outside peer from initiating connection to insider peer</a:t>
            </a:r>
          </a:p>
          <a:p>
            <a:pPr lvl="1">
              <a:defRPr/>
            </a:pPr>
            <a:r>
              <a:rPr lang="en-US" sz="2000" dirty="0"/>
              <a:t>inside peer </a:t>
            </a:r>
            <a:r>
              <a:rPr lang="en-US" sz="2000" i="1" dirty="0"/>
              <a:t>can</a:t>
            </a:r>
            <a:r>
              <a:rPr lang="en-US" sz="2000" dirty="0"/>
              <a:t> initiate connection to outside </a:t>
            </a:r>
          </a:p>
          <a:p>
            <a:pPr lvl="1">
              <a:buFont typeface="Wingdings" charset="0"/>
              <a:buNone/>
              <a:defRPr/>
            </a:pPr>
            <a:endParaRPr lang="en-US" sz="2000" dirty="0"/>
          </a:p>
        </p:txBody>
      </p:sp>
      <p:pic>
        <p:nvPicPr>
          <p:cNvPr id="93189" name="Picture 36" descr="Alic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32526" y="3298826"/>
            <a:ext cx="341313" cy="42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3190" name="Picture 37" descr="Bob"/>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2288" y="2271714"/>
            <a:ext cx="431800" cy="44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857" name="Line 185"/>
          <p:cNvSpPr>
            <a:spLocks noChangeShapeType="1"/>
          </p:cNvSpPr>
          <p:nvPr/>
        </p:nvSpPr>
        <p:spPr bwMode="auto">
          <a:xfrm>
            <a:off x="6510338" y="3852864"/>
            <a:ext cx="882650" cy="1587"/>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58" name="Line 186"/>
          <p:cNvSpPr>
            <a:spLocks noChangeShapeType="1"/>
          </p:cNvSpPr>
          <p:nvPr/>
        </p:nvSpPr>
        <p:spPr bwMode="auto">
          <a:xfrm flipV="1">
            <a:off x="7358064" y="2819401"/>
            <a:ext cx="752475" cy="1012825"/>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59" name="Line 187"/>
          <p:cNvSpPr>
            <a:spLocks noChangeShapeType="1"/>
          </p:cNvSpPr>
          <p:nvPr/>
        </p:nvSpPr>
        <p:spPr bwMode="auto">
          <a:xfrm>
            <a:off x="7469189" y="2436814"/>
            <a:ext cx="674687" cy="371475"/>
          </a:xfrm>
          <a:prstGeom prst="line">
            <a:avLst/>
          </a:prstGeom>
          <a:noFill/>
          <a:ln w="57150">
            <a:solidFill>
              <a:srgbClr val="CC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Helvetica" pitchFamily="2" charset="0"/>
            </a:endParaRPr>
          </a:p>
        </p:txBody>
      </p:sp>
      <p:sp>
        <p:nvSpPr>
          <p:cNvPr id="28860" name="Rectangle 3"/>
          <p:cNvSpPr>
            <a:spLocks noChangeArrowheads="1"/>
          </p:cNvSpPr>
          <p:nvPr/>
        </p:nvSpPr>
        <p:spPr bwMode="auto">
          <a:xfrm>
            <a:off x="1903413" y="3568700"/>
            <a:ext cx="4324350" cy="278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nSpc>
                <a:spcPct val="85000"/>
              </a:lnSpc>
              <a:buClr>
                <a:srgbClr val="000099"/>
              </a:buClr>
              <a:buSzPct val="100000"/>
              <a:buFont typeface="Wingdings" charset="2"/>
              <a:buChar char="§"/>
            </a:pPr>
            <a:r>
              <a:rPr lang="en-US" sz="2400" dirty="0">
                <a:solidFill>
                  <a:srgbClr val="CC0000"/>
                </a:solidFill>
                <a:latin typeface="Helvetica" pitchFamily="2" charset="0"/>
              </a:rPr>
              <a:t>relay solution:</a:t>
            </a:r>
            <a:r>
              <a:rPr lang="en-US" sz="2400" dirty="0">
                <a:latin typeface="Helvetica" pitchFamily="2" charset="0"/>
              </a:rPr>
              <a:t> Alice, Bob maintain open connection </a:t>
            </a:r>
          </a:p>
          <a:p>
            <a:pPr marL="342900" indent="-342900">
              <a:lnSpc>
                <a:spcPct val="85000"/>
              </a:lnSpc>
              <a:buClr>
                <a:srgbClr val="000099"/>
              </a:buClr>
              <a:buSzPct val="65000"/>
            </a:pPr>
            <a:r>
              <a:rPr lang="en-US" sz="2400" dirty="0">
                <a:latin typeface="Helvetica" pitchFamily="2" charset="0"/>
              </a:rPr>
              <a:t>    to their SNs</a:t>
            </a:r>
          </a:p>
          <a:p>
            <a:pPr marL="800100" lvl="1" indent="-342900">
              <a:lnSpc>
                <a:spcPct val="85000"/>
              </a:lnSpc>
              <a:buClr>
                <a:srgbClr val="000099"/>
              </a:buClr>
              <a:buFont typeface="Arial"/>
              <a:buChar char="•"/>
            </a:pPr>
            <a:r>
              <a:rPr lang="en-US" sz="2000" dirty="0">
                <a:latin typeface="Helvetica" pitchFamily="2" charset="0"/>
              </a:rPr>
              <a:t>Alice signals her SN to connect to Bob</a:t>
            </a:r>
          </a:p>
          <a:p>
            <a:pPr marL="800100" lvl="1" indent="-342900">
              <a:lnSpc>
                <a:spcPct val="85000"/>
              </a:lnSpc>
              <a:buClr>
                <a:srgbClr val="000099"/>
              </a:buClr>
              <a:buFont typeface="Arial"/>
              <a:buChar char="•"/>
            </a:pPr>
            <a:r>
              <a:rPr lang="en-US" sz="2000" dirty="0">
                <a:latin typeface="Helvetica" pitchFamily="2" charset="0"/>
              </a:rPr>
              <a:t>Alice</a:t>
            </a:r>
            <a:r>
              <a:rPr lang="ja-JP" altLang="en-US" sz="2000" dirty="0">
                <a:latin typeface="Helvetica" pitchFamily="2" charset="0"/>
              </a:rPr>
              <a:t>’</a:t>
            </a:r>
            <a:r>
              <a:rPr lang="en-US" altLang="ja-JP" sz="2000" dirty="0">
                <a:latin typeface="Helvetica" pitchFamily="2" charset="0"/>
              </a:rPr>
              <a:t>s SN connects to Bob</a:t>
            </a:r>
            <a:r>
              <a:rPr lang="ja-JP" altLang="en-US" sz="2000" dirty="0">
                <a:latin typeface="Helvetica" pitchFamily="2" charset="0"/>
              </a:rPr>
              <a:t>’</a:t>
            </a:r>
            <a:r>
              <a:rPr lang="en-US" altLang="ja-JP" sz="2000" dirty="0">
                <a:latin typeface="Helvetica" pitchFamily="2" charset="0"/>
              </a:rPr>
              <a:t>s SN</a:t>
            </a:r>
          </a:p>
          <a:p>
            <a:pPr marL="800100" lvl="1" indent="-342900">
              <a:lnSpc>
                <a:spcPct val="85000"/>
              </a:lnSpc>
              <a:buClr>
                <a:srgbClr val="000099"/>
              </a:buClr>
              <a:buFont typeface="Arial"/>
              <a:buChar char="•"/>
            </a:pPr>
            <a:r>
              <a:rPr lang="en-US" sz="2000" dirty="0">
                <a:latin typeface="Helvetica" pitchFamily="2" charset="0"/>
              </a:rPr>
              <a:t>Bob</a:t>
            </a:r>
            <a:r>
              <a:rPr lang="ja-JP" altLang="en-US" sz="2000" dirty="0">
                <a:latin typeface="Helvetica" pitchFamily="2" charset="0"/>
              </a:rPr>
              <a:t>’</a:t>
            </a:r>
            <a:r>
              <a:rPr lang="en-US" altLang="ja-JP" sz="2000" dirty="0">
                <a:latin typeface="Helvetica" pitchFamily="2" charset="0"/>
              </a:rPr>
              <a:t>s SN connects to Bob over open connection Bob initially initiated to his SN</a:t>
            </a:r>
          </a:p>
          <a:p>
            <a:pPr marL="742950" lvl="1" indent="-285750">
              <a:lnSpc>
                <a:spcPct val="85000"/>
              </a:lnSpc>
              <a:buClr>
                <a:srgbClr val="000099"/>
              </a:buClr>
              <a:buFont typeface="Arial"/>
              <a:buChar char="•"/>
            </a:pPr>
            <a:endParaRPr lang="en-US" dirty="0">
              <a:latin typeface="Helvetica" pitchFamily="2" charset="0"/>
            </a:endParaRPr>
          </a:p>
        </p:txBody>
      </p:sp>
      <p:sp>
        <p:nvSpPr>
          <p:cNvPr id="89101" name="Rectangle 2"/>
          <p:cNvSpPr>
            <a:spLocks noGrp="1" noChangeArrowheads="1"/>
          </p:cNvSpPr>
          <p:nvPr>
            <p:ph type="title"/>
          </p:nvPr>
        </p:nvSpPr>
        <p:spPr>
          <a:xfrm>
            <a:off x="2012950" y="152401"/>
            <a:ext cx="7772400" cy="957263"/>
          </a:xfrm>
        </p:spPr>
        <p:txBody>
          <a:bodyPr/>
          <a:lstStyle/>
          <a:p>
            <a:pPr>
              <a:defRPr/>
            </a:pPr>
            <a:r>
              <a:rPr lang="en-US" dirty="0"/>
              <a:t>Skype: peers as relays</a:t>
            </a:r>
          </a:p>
        </p:txBody>
      </p:sp>
      <p:pic>
        <p:nvPicPr>
          <p:cNvPr id="93197" name="Picture 55" descr="kw_skype_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075" y="4002088"/>
            <a:ext cx="501650" cy="25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93198" name="Group 278"/>
          <p:cNvGrpSpPr>
            <a:grpSpLocks/>
          </p:cNvGrpSpPr>
          <p:nvPr/>
        </p:nvGrpSpPr>
        <p:grpSpPr bwMode="auto">
          <a:xfrm>
            <a:off x="5965826" y="3678238"/>
            <a:ext cx="555625" cy="482600"/>
            <a:chOff x="-44" y="1473"/>
            <a:chExt cx="981" cy="1105"/>
          </a:xfrm>
        </p:grpSpPr>
        <p:pic>
          <p:nvPicPr>
            <p:cNvPr id="93199" name="Picture 27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3200" name="Freeform 28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sp>
        <p:nvSpPr>
          <p:cNvPr id="9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31</a:t>
            </a:fld>
            <a:endParaRPr lang="en-US" sz="1200" dirty="0">
              <a:latin typeface="Helvetica" pitchFamily="2" charset="0"/>
            </a:endParaRPr>
          </a:p>
        </p:txBody>
      </p:sp>
    </p:spTree>
    <p:extLst>
      <p:ext uri="{BB962C8B-B14F-4D97-AF65-F5344CB8AC3E}">
        <p14:creationId xmlns:p14="http://schemas.microsoft.com/office/powerpoint/2010/main" val="3048712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60"/>
                                        </p:tgtEl>
                                        <p:attrNameLst>
                                          <p:attrName>style.visibility</p:attrName>
                                        </p:attrNameLst>
                                      </p:cBhvr>
                                      <p:to>
                                        <p:strVal val="visible"/>
                                      </p:to>
                                    </p:set>
                                    <p:animEffect transition="in" filter="dissolve">
                                      <p:cBhvr>
                                        <p:cTn id="7" dur="500"/>
                                        <p:tgtEl>
                                          <p:spTgt spid="28860"/>
                                        </p:tgtEl>
                                      </p:cBhvr>
                                    </p:animEffect>
                                  </p:childTnLst>
                                </p:cTn>
                              </p:par>
                              <p:par>
                                <p:cTn id="8" presetID="9" presetClass="entr" presetSubtype="0" fill="hold" nodeType="withEffect">
                                  <p:stCondLst>
                                    <p:cond delay="0"/>
                                  </p:stCondLst>
                                  <p:childTnLst>
                                    <p:set>
                                      <p:cBhvr>
                                        <p:cTn id="9" dur="1" fill="hold">
                                          <p:stCondLst>
                                            <p:cond delay="0"/>
                                          </p:stCondLst>
                                        </p:cTn>
                                        <p:tgtEl>
                                          <p:spTgt spid="28857"/>
                                        </p:tgtEl>
                                        <p:attrNameLst>
                                          <p:attrName>style.visibility</p:attrName>
                                        </p:attrNameLst>
                                      </p:cBhvr>
                                      <p:to>
                                        <p:strVal val="visible"/>
                                      </p:to>
                                    </p:set>
                                    <p:animEffect transition="in" filter="dissolve">
                                      <p:cBhvr>
                                        <p:cTn id="10" dur="500"/>
                                        <p:tgtEl>
                                          <p:spTgt spid="28857"/>
                                        </p:tgtEl>
                                      </p:cBhvr>
                                    </p:animEffec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28858"/>
                                        </p:tgtEl>
                                        <p:attrNameLst>
                                          <p:attrName>style.visibility</p:attrName>
                                        </p:attrNameLst>
                                      </p:cBhvr>
                                      <p:to>
                                        <p:strVal val="visible"/>
                                      </p:to>
                                    </p:set>
                                    <p:animEffect transition="in" filter="dissolve">
                                      <p:cBhvr>
                                        <p:cTn id="14" dur="500"/>
                                        <p:tgtEl>
                                          <p:spTgt spid="28858"/>
                                        </p:tgtEl>
                                      </p:cBhvr>
                                    </p:animEffect>
                                  </p:childTnLst>
                                </p:cTn>
                              </p:par>
                            </p:childTnLst>
                          </p:cTn>
                        </p:par>
                        <p:par>
                          <p:cTn id="15" fill="hold" nodeType="afterGroup">
                            <p:stCondLst>
                              <p:cond delay="1000"/>
                            </p:stCondLst>
                            <p:childTnLst>
                              <p:par>
                                <p:cTn id="16" presetID="9" presetClass="entr" presetSubtype="0" fill="hold" nodeType="afterEffect">
                                  <p:stCondLst>
                                    <p:cond delay="0"/>
                                  </p:stCondLst>
                                  <p:childTnLst>
                                    <p:set>
                                      <p:cBhvr>
                                        <p:cTn id="17" dur="1" fill="hold">
                                          <p:stCondLst>
                                            <p:cond delay="0"/>
                                          </p:stCondLst>
                                        </p:cTn>
                                        <p:tgtEl>
                                          <p:spTgt spid="28859"/>
                                        </p:tgtEl>
                                        <p:attrNameLst>
                                          <p:attrName>style.visibility</p:attrName>
                                        </p:attrNameLst>
                                      </p:cBhvr>
                                      <p:to>
                                        <p:strVal val="visible"/>
                                      </p:to>
                                    </p:set>
                                    <p:animEffect transition="in" filter="dissolve">
                                      <p:cBhvr>
                                        <p:cTn id="18" dur="500"/>
                                        <p:tgtEl>
                                          <p:spTgt spid="2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6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BECB-D7CD-254E-B9B1-1F2795A670A2}"/>
              </a:ext>
            </a:extLst>
          </p:cNvPr>
          <p:cNvSpPr>
            <a:spLocks noGrp="1"/>
          </p:cNvSpPr>
          <p:nvPr>
            <p:ph type="title"/>
          </p:nvPr>
        </p:nvSpPr>
        <p:spPr/>
        <p:txBody>
          <a:bodyPr/>
          <a:lstStyle/>
          <a:p>
            <a:r>
              <a:rPr lang="en-US" dirty="0"/>
              <a:t>Skype: peers as relays</a:t>
            </a:r>
          </a:p>
        </p:txBody>
      </p:sp>
      <p:sp>
        <p:nvSpPr>
          <p:cNvPr id="3" name="Content Placeholder 2">
            <a:extLst>
              <a:ext uri="{FF2B5EF4-FFF2-40B4-BE49-F238E27FC236}">
                <a16:creationId xmlns:a16="http://schemas.microsoft.com/office/drawing/2014/main" id="{0A02D91A-E013-A94D-9EF3-4F9D67C109D2}"/>
              </a:ext>
            </a:extLst>
          </p:cNvPr>
          <p:cNvSpPr>
            <a:spLocks noGrp="1"/>
          </p:cNvSpPr>
          <p:nvPr>
            <p:ph idx="1"/>
          </p:nvPr>
        </p:nvSpPr>
        <p:spPr>
          <a:xfrm>
            <a:off x="838200" y="1825625"/>
            <a:ext cx="10852230" cy="4351338"/>
          </a:xfrm>
        </p:spPr>
        <p:txBody>
          <a:bodyPr>
            <a:normAutofit fontScale="92500"/>
          </a:bodyPr>
          <a:lstStyle/>
          <a:p>
            <a:r>
              <a:rPr lang="en-US" dirty="0"/>
              <a:t>Pro: A solution to circumvent NATs on both sides of a connection</a:t>
            </a:r>
          </a:p>
          <a:p>
            <a:endParaRPr lang="en-US" dirty="0"/>
          </a:p>
          <a:p>
            <a:r>
              <a:rPr lang="en-US" dirty="0"/>
              <a:t>Con: requires infrastructure outside of NAT (</a:t>
            </a:r>
            <a:r>
              <a:rPr lang="en-US" dirty="0" err="1"/>
              <a:t>supernode</a:t>
            </a:r>
            <a:r>
              <a:rPr lang="en-US" dirty="0"/>
              <a:t>/relay peers)</a:t>
            </a:r>
          </a:p>
          <a:p>
            <a:endParaRPr lang="en-US" dirty="0"/>
          </a:p>
          <a:p>
            <a:r>
              <a:rPr lang="en-US" dirty="0"/>
              <a:t>Con: data must be routed through SNs, which may become bottlenecks</a:t>
            </a:r>
          </a:p>
          <a:p>
            <a:pPr lvl="1"/>
            <a:endParaRPr lang="en-US" dirty="0"/>
          </a:p>
          <a:p>
            <a:r>
              <a:rPr lang="en-US" dirty="0"/>
              <a:t>Note: Information up to date as of 2012</a:t>
            </a:r>
          </a:p>
          <a:p>
            <a:pPr lvl="1"/>
            <a:r>
              <a:rPr lang="en-US" dirty="0"/>
              <a:t>We need fresh reverse engineering studies to verify if conclusions are applicable now </a:t>
            </a:r>
            <a:r>
              <a:rPr lang="en-US" dirty="0">
                <a:sym typeface="Wingdings" pitchFamily="2" charset="2"/>
              </a:rPr>
              <a:t></a:t>
            </a:r>
            <a:endParaRPr lang="en-US" dirty="0"/>
          </a:p>
        </p:txBody>
      </p:sp>
    </p:spTree>
    <p:extLst>
      <p:ext uri="{BB962C8B-B14F-4D97-AF65-F5344CB8AC3E}">
        <p14:creationId xmlns:p14="http://schemas.microsoft.com/office/powerpoint/2010/main" val="3795892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8841E-7335-CC47-A129-8F4E899430C2}"/>
              </a:ext>
            </a:extLst>
          </p:cNvPr>
          <p:cNvSpPr>
            <a:spLocks noGrp="1"/>
          </p:cNvSpPr>
          <p:nvPr>
            <p:ph type="title"/>
          </p:nvPr>
        </p:nvSpPr>
        <p:spPr/>
        <p:txBody>
          <a:bodyPr/>
          <a:lstStyle/>
          <a:p>
            <a:r>
              <a:rPr lang="en-US" dirty="0"/>
              <a:t>Protocols for real-time communication: RTP and SIP</a:t>
            </a:r>
          </a:p>
        </p:txBody>
      </p:sp>
      <p:sp>
        <p:nvSpPr>
          <p:cNvPr id="3" name="Text Placeholder 2">
            <a:extLst>
              <a:ext uri="{FF2B5EF4-FFF2-40B4-BE49-F238E27FC236}">
                <a16:creationId xmlns:a16="http://schemas.microsoft.com/office/drawing/2014/main" id="{A0ACAA63-C3DA-FF43-988B-CF39F3FFB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592420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2057400" y="14288"/>
            <a:ext cx="7772400" cy="1143000"/>
          </a:xfrm>
        </p:spPr>
        <p:txBody>
          <a:bodyPr/>
          <a:lstStyle/>
          <a:p>
            <a:pPr>
              <a:defRPr/>
            </a:pPr>
            <a:r>
              <a:rPr lang="en-US" sz="3600" dirty="0"/>
              <a:t>Real-Time Protocol (RTP)</a:t>
            </a:r>
            <a:endParaRPr lang="en-US" dirty="0"/>
          </a:p>
        </p:txBody>
      </p:sp>
      <p:sp>
        <p:nvSpPr>
          <p:cNvPr id="364547" name="Rectangle 3"/>
          <p:cNvSpPr>
            <a:spLocks noGrp="1" noChangeArrowheads="1"/>
          </p:cNvSpPr>
          <p:nvPr>
            <p:ph type="body" sz="half" idx="1"/>
          </p:nvPr>
        </p:nvSpPr>
        <p:spPr>
          <a:xfrm>
            <a:off x="1400537" y="1357313"/>
            <a:ext cx="4466863" cy="4648200"/>
          </a:xfrm>
        </p:spPr>
        <p:txBody>
          <a:bodyPr/>
          <a:lstStyle/>
          <a:p>
            <a:pPr>
              <a:defRPr/>
            </a:pPr>
            <a:r>
              <a:rPr lang="en-US" dirty="0"/>
              <a:t>RTP specifies packet structure for packets carrying audio, video data</a:t>
            </a:r>
          </a:p>
          <a:p>
            <a:pPr>
              <a:defRPr/>
            </a:pPr>
            <a:r>
              <a:rPr lang="en-US" dirty="0"/>
              <a:t>RFC 3550</a:t>
            </a:r>
          </a:p>
          <a:p>
            <a:pPr>
              <a:defRPr/>
            </a:pPr>
            <a:r>
              <a:rPr lang="en-US" dirty="0"/>
              <a:t>RTP packet provides </a:t>
            </a:r>
          </a:p>
          <a:p>
            <a:pPr lvl="1">
              <a:defRPr/>
            </a:pPr>
            <a:r>
              <a:rPr lang="en-US" dirty="0"/>
              <a:t>payload type identification</a:t>
            </a:r>
          </a:p>
          <a:p>
            <a:pPr lvl="1">
              <a:defRPr/>
            </a:pPr>
            <a:r>
              <a:rPr lang="en-US" dirty="0"/>
              <a:t>packet sequence numbering</a:t>
            </a:r>
          </a:p>
          <a:p>
            <a:pPr lvl="1">
              <a:defRPr/>
            </a:pPr>
            <a:r>
              <a:rPr lang="en-US" dirty="0"/>
              <a:t>time stamping</a:t>
            </a:r>
          </a:p>
        </p:txBody>
      </p:sp>
      <p:sp>
        <p:nvSpPr>
          <p:cNvPr id="364548" name="Rectangle 4"/>
          <p:cNvSpPr>
            <a:spLocks noGrp="1" noChangeArrowheads="1"/>
          </p:cNvSpPr>
          <p:nvPr>
            <p:ph type="body" sz="half" idx="2"/>
          </p:nvPr>
        </p:nvSpPr>
        <p:spPr>
          <a:xfrm>
            <a:off x="6019799" y="1339850"/>
            <a:ext cx="4929851" cy="4908550"/>
          </a:xfrm>
        </p:spPr>
        <p:txBody>
          <a:bodyPr/>
          <a:lstStyle/>
          <a:p>
            <a:pPr>
              <a:defRPr/>
            </a:pPr>
            <a:r>
              <a:rPr lang="en-US" dirty="0"/>
              <a:t>RTP runs in end systems</a:t>
            </a:r>
          </a:p>
          <a:p>
            <a:pPr>
              <a:defRPr/>
            </a:pPr>
            <a:r>
              <a:rPr lang="en-US" dirty="0"/>
              <a:t>RTP packets encapsulated in UDP segments</a:t>
            </a:r>
          </a:p>
          <a:p>
            <a:pPr>
              <a:defRPr/>
            </a:pPr>
            <a:r>
              <a:rPr lang="en-US" dirty="0"/>
              <a:t>interoperability: if two VoIP applications run RTP, they may be able to work together</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34</a:t>
            </a:fld>
            <a:endParaRPr lang="en-US" sz="1200" dirty="0">
              <a:latin typeface="Tahoma" charset="0"/>
            </a:endParaRPr>
          </a:p>
        </p:txBody>
      </p:sp>
    </p:spTree>
    <p:extLst>
      <p:ext uri="{BB962C8B-B14F-4D97-AF65-F5344CB8AC3E}">
        <p14:creationId xmlns:p14="http://schemas.microsoft.com/office/powerpoint/2010/main" val="2996942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2209800" y="4763"/>
            <a:ext cx="7772400" cy="1143000"/>
          </a:xfrm>
        </p:spPr>
        <p:txBody>
          <a:bodyPr/>
          <a:lstStyle/>
          <a:p>
            <a:pPr>
              <a:defRPr/>
            </a:pPr>
            <a:r>
              <a:rPr lang="en-US" dirty="0"/>
              <a:t>RTP runs on top of UDP</a:t>
            </a:r>
          </a:p>
        </p:txBody>
      </p:sp>
      <p:sp>
        <p:nvSpPr>
          <p:cNvPr id="363523" name="Rectangle 3"/>
          <p:cNvSpPr>
            <a:spLocks noChangeArrowheads="1"/>
          </p:cNvSpPr>
          <p:nvPr/>
        </p:nvSpPr>
        <p:spPr bwMode="auto">
          <a:xfrm>
            <a:off x="4953000" y="2571750"/>
            <a:ext cx="47244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dirty="0">
              <a:latin typeface="Helvetica" pitchFamily="2" charset="0"/>
            </a:endParaRPr>
          </a:p>
        </p:txBody>
      </p:sp>
      <p:pic>
        <p:nvPicPr>
          <p:cNvPr id="99331" name="Picture 4" descr="Rtp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5264" y="3478214"/>
            <a:ext cx="3000375" cy="2752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3525" name="Text Box 5"/>
          <p:cNvSpPr txBox="1">
            <a:spLocks noChangeArrowheads="1"/>
          </p:cNvSpPr>
          <p:nvPr/>
        </p:nvSpPr>
        <p:spPr bwMode="auto">
          <a:xfrm>
            <a:off x="2236789" y="1298575"/>
            <a:ext cx="7531485" cy="3046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latin typeface="Helvetica" pitchFamily="2" charset="0"/>
              </a:rPr>
              <a:t>RTP libraries provide transport-layer interface </a:t>
            </a:r>
          </a:p>
          <a:p>
            <a:pPr>
              <a:defRPr/>
            </a:pPr>
            <a:r>
              <a:rPr lang="en-US" sz="2800" dirty="0">
                <a:latin typeface="Helvetica" pitchFamily="2" charset="0"/>
              </a:rPr>
              <a:t>that extends UDP: </a:t>
            </a:r>
          </a:p>
          <a:p>
            <a:pPr lvl="1">
              <a:buFontTx/>
              <a:buChar char="•"/>
              <a:defRPr/>
            </a:pPr>
            <a:r>
              <a:rPr lang="en-US" sz="2800" dirty="0">
                <a:latin typeface="Helvetica" pitchFamily="2" charset="0"/>
              </a:rPr>
              <a:t> port numbers, IP addresses</a:t>
            </a:r>
          </a:p>
          <a:p>
            <a:pPr lvl="1">
              <a:buFontTx/>
              <a:buChar char="•"/>
              <a:defRPr/>
            </a:pPr>
            <a:r>
              <a:rPr lang="en-US" sz="2800" dirty="0">
                <a:latin typeface="Helvetica" pitchFamily="2" charset="0"/>
              </a:rPr>
              <a:t> payload type identification</a:t>
            </a:r>
          </a:p>
          <a:p>
            <a:pPr lvl="1">
              <a:buFontTx/>
              <a:buChar char="•"/>
              <a:defRPr/>
            </a:pPr>
            <a:r>
              <a:rPr lang="en-US" sz="2800" dirty="0">
                <a:latin typeface="Helvetica" pitchFamily="2" charset="0"/>
              </a:rPr>
              <a:t> packet sequence numbering</a:t>
            </a:r>
          </a:p>
          <a:p>
            <a:pPr lvl="1">
              <a:buFontTx/>
              <a:buChar char="•"/>
              <a:defRPr/>
            </a:pPr>
            <a:r>
              <a:rPr lang="en-US" sz="2800" dirty="0">
                <a:latin typeface="Helvetica" pitchFamily="2" charset="0"/>
              </a:rPr>
              <a:t> time-stamping</a:t>
            </a:r>
          </a:p>
          <a:p>
            <a:pPr>
              <a:defRPr/>
            </a:pPr>
            <a:endParaRPr lang="en-US" sz="2400" dirty="0">
              <a:latin typeface="Helvetica" pitchFamily="2" charset="0"/>
            </a:endParaRP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35</a:t>
            </a:fld>
            <a:endParaRPr lang="en-US" sz="1200" dirty="0">
              <a:latin typeface="Helvetica" pitchFamily="2" charset="0"/>
            </a:endParaRPr>
          </a:p>
        </p:txBody>
      </p:sp>
    </p:spTree>
    <p:extLst>
      <p:ext uri="{BB962C8B-B14F-4D97-AF65-F5344CB8AC3E}">
        <p14:creationId xmlns:p14="http://schemas.microsoft.com/office/powerpoint/2010/main" val="1362100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2057400" y="0"/>
            <a:ext cx="7772400" cy="1143000"/>
          </a:xfrm>
        </p:spPr>
        <p:txBody>
          <a:bodyPr/>
          <a:lstStyle/>
          <a:p>
            <a:pPr>
              <a:defRPr/>
            </a:pPr>
            <a:r>
              <a:rPr lang="en-US" dirty="0"/>
              <a:t>RTP example</a:t>
            </a:r>
          </a:p>
        </p:txBody>
      </p:sp>
      <p:sp>
        <p:nvSpPr>
          <p:cNvPr id="362499" name="Rectangle 3"/>
          <p:cNvSpPr>
            <a:spLocks noGrp="1" noChangeArrowheads="1"/>
          </p:cNvSpPr>
          <p:nvPr>
            <p:ph type="body" sz="half" idx="1"/>
          </p:nvPr>
        </p:nvSpPr>
        <p:spPr>
          <a:xfrm>
            <a:off x="1527858" y="1309688"/>
            <a:ext cx="4790393" cy="4908550"/>
          </a:xfrm>
        </p:spPr>
        <p:txBody>
          <a:bodyPr>
            <a:normAutofit/>
          </a:bodyPr>
          <a:lstStyle/>
          <a:p>
            <a:pPr marL="0" indent="0">
              <a:buNone/>
              <a:defRPr/>
            </a:pPr>
            <a:r>
              <a:rPr lang="en-US" i="1" dirty="0">
                <a:solidFill>
                  <a:srgbClr val="CC0000"/>
                </a:solidFill>
              </a:rPr>
              <a:t>example: </a:t>
            </a:r>
            <a:r>
              <a:rPr lang="en-US" dirty="0"/>
              <a:t>sending 64 kbps PCM-encoded voice over RTP</a:t>
            </a:r>
          </a:p>
          <a:p>
            <a:pPr>
              <a:defRPr/>
            </a:pPr>
            <a:r>
              <a:rPr lang="en-US" dirty="0"/>
              <a:t>application collects encoded data in chunks, e.g., every 20 msec = 160 bytes in a chunk</a:t>
            </a:r>
          </a:p>
          <a:p>
            <a:pPr>
              <a:defRPr/>
            </a:pPr>
            <a:r>
              <a:rPr lang="en-US" dirty="0"/>
              <a:t>audio chunk + RTP header form RTP packet, which is encapsulated in UDP segment </a:t>
            </a:r>
          </a:p>
          <a:p>
            <a:pPr>
              <a:defRPr/>
            </a:pPr>
            <a:endParaRPr lang="en-US" sz="2000" dirty="0"/>
          </a:p>
        </p:txBody>
      </p:sp>
      <p:sp>
        <p:nvSpPr>
          <p:cNvPr id="362500" name="Rectangle 4"/>
          <p:cNvSpPr>
            <a:spLocks noGrp="1" noChangeArrowheads="1"/>
          </p:cNvSpPr>
          <p:nvPr>
            <p:ph type="body" sz="half" idx="2"/>
          </p:nvPr>
        </p:nvSpPr>
        <p:spPr>
          <a:xfrm>
            <a:off x="6477000" y="1328738"/>
            <a:ext cx="4530524" cy="4648200"/>
          </a:xfrm>
        </p:spPr>
        <p:txBody>
          <a:bodyPr/>
          <a:lstStyle/>
          <a:p>
            <a:pPr>
              <a:defRPr/>
            </a:pPr>
            <a:r>
              <a:rPr lang="en-US" dirty="0"/>
              <a:t>RTP header indicates type of audio encoding in each packet</a:t>
            </a:r>
          </a:p>
          <a:p>
            <a:pPr lvl="1">
              <a:defRPr/>
            </a:pPr>
            <a:r>
              <a:rPr lang="en-US" dirty="0"/>
              <a:t>sender can change encoding during conference </a:t>
            </a:r>
          </a:p>
          <a:p>
            <a:pPr>
              <a:defRPr/>
            </a:pPr>
            <a:r>
              <a:rPr lang="en-US" dirty="0"/>
              <a:t>RTP header also contains sequence numbers, timestamps</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36</a:t>
            </a:fld>
            <a:endParaRPr lang="en-US" sz="1200" dirty="0">
              <a:latin typeface="Tahoma" charset="0"/>
            </a:endParaRPr>
          </a:p>
        </p:txBody>
      </p:sp>
    </p:spTree>
    <p:extLst>
      <p:ext uri="{BB962C8B-B14F-4D97-AF65-F5344CB8AC3E}">
        <p14:creationId xmlns:p14="http://schemas.microsoft.com/office/powerpoint/2010/main" val="40999011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209800" y="1"/>
            <a:ext cx="7772400" cy="962025"/>
          </a:xfrm>
        </p:spPr>
        <p:txBody>
          <a:bodyPr/>
          <a:lstStyle/>
          <a:p>
            <a:pPr>
              <a:defRPr/>
            </a:pPr>
            <a:r>
              <a:rPr lang="en-US" dirty="0"/>
              <a:t>RTP header</a:t>
            </a:r>
          </a:p>
        </p:txBody>
      </p:sp>
      <p:sp>
        <p:nvSpPr>
          <p:cNvPr id="359427" name="Text Box 3"/>
          <p:cNvSpPr txBox="1">
            <a:spLocks noChangeArrowheads="1"/>
          </p:cNvSpPr>
          <p:nvPr/>
        </p:nvSpPr>
        <p:spPr bwMode="auto">
          <a:xfrm>
            <a:off x="1157469" y="2130425"/>
            <a:ext cx="10220437" cy="45243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r>
              <a:rPr lang="en-US" sz="2400" dirty="0">
                <a:solidFill>
                  <a:srgbClr val="CC0000"/>
                </a:solidFill>
                <a:latin typeface="Helvetica" pitchFamily="2" charset="0"/>
              </a:rPr>
              <a:t>payload type (7 bits): </a:t>
            </a:r>
            <a:r>
              <a:rPr lang="en-US" sz="2400" dirty="0">
                <a:latin typeface="Helvetica" pitchFamily="2" charset="0"/>
              </a:rPr>
              <a:t>indicates type of encoding currently being </a:t>
            </a:r>
            <a:br>
              <a:rPr lang="en-US" sz="2400" dirty="0">
                <a:latin typeface="Helvetica" pitchFamily="2" charset="0"/>
              </a:rPr>
            </a:br>
            <a:r>
              <a:rPr lang="en-US" sz="2400" dirty="0">
                <a:latin typeface="Helvetica" pitchFamily="2" charset="0"/>
              </a:rPr>
              <a:t>used.  If sender changes encoding during call, sender </a:t>
            </a:r>
          </a:p>
          <a:p>
            <a:pPr>
              <a:defRPr/>
            </a:pPr>
            <a:r>
              <a:rPr lang="en-US" sz="2400" dirty="0">
                <a:latin typeface="Helvetica" pitchFamily="2" charset="0"/>
              </a:rPr>
              <a:t>informs receiver via  payload type field</a:t>
            </a:r>
          </a:p>
          <a:p>
            <a:pPr>
              <a:defRPr/>
            </a:pPr>
            <a:endParaRPr lang="en-US" sz="2400" dirty="0">
              <a:latin typeface="Helvetica" pitchFamily="2" charset="0"/>
            </a:endParaRPr>
          </a:p>
          <a:p>
            <a:pPr lvl="1">
              <a:defRPr/>
            </a:pPr>
            <a:r>
              <a:rPr lang="en-US" sz="2000" dirty="0">
                <a:latin typeface="Helvetica" pitchFamily="2" charset="0"/>
              </a:rPr>
              <a:t>Payload type 0: PCM mu-law, 64 kbps</a:t>
            </a:r>
          </a:p>
          <a:p>
            <a:pPr lvl="1">
              <a:defRPr/>
            </a:pPr>
            <a:r>
              <a:rPr lang="en-US" sz="2000" dirty="0">
                <a:latin typeface="Helvetica" pitchFamily="2" charset="0"/>
              </a:rPr>
              <a:t>Payload type 3: GSM, 13 kbps</a:t>
            </a:r>
          </a:p>
          <a:p>
            <a:pPr lvl="1">
              <a:defRPr/>
            </a:pPr>
            <a:r>
              <a:rPr lang="en-US" sz="2000" dirty="0">
                <a:latin typeface="Helvetica" pitchFamily="2" charset="0"/>
              </a:rPr>
              <a:t>Payload type 7: LPC, 2.4 kbps</a:t>
            </a:r>
          </a:p>
          <a:p>
            <a:pPr lvl="1">
              <a:defRPr/>
            </a:pPr>
            <a:r>
              <a:rPr lang="en-US" sz="2000" dirty="0">
                <a:latin typeface="Helvetica" pitchFamily="2" charset="0"/>
              </a:rPr>
              <a:t>Payload type 26: Motion JPEG</a:t>
            </a:r>
          </a:p>
          <a:p>
            <a:pPr lvl="1">
              <a:defRPr/>
            </a:pPr>
            <a:r>
              <a:rPr lang="en-US" sz="2000" dirty="0">
                <a:latin typeface="Helvetica" pitchFamily="2" charset="0"/>
              </a:rPr>
              <a:t>Payload type 31: H.261</a:t>
            </a:r>
          </a:p>
          <a:p>
            <a:pPr lvl="1">
              <a:defRPr/>
            </a:pPr>
            <a:r>
              <a:rPr lang="en-US" sz="2000" dirty="0">
                <a:latin typeface="Helvetica" pitchFamily="2" charset="0"/>
              </a:rPr>
              <a:t>Payload type 33: MPEG2 video</a:t>
            </a:r>
          </a:p>
          <a:p>
            <a:pPr lvl="1">
              <a:defRPr/>
            </a:pPr>
            <a:endParaRPr lang="en-US" sz="2400" dirty="0">
              <a:solidFill>
                <a:srgbClr val="FF0000"/>
              </a:solidFill>
              <a:latin typeface="Helvetica" pitchFamily="2" charset="0"/>
            </a:endParaRPr>
          </a:p>
          <a:p>
            <a:pPr>
              <a:defRPr/>
            </a:pPr>
            <a:r>
              <a:rPr lang="en-US" sz="2400" dirty="0">
                <a:solidFill>
                  <a:srgbClr val="CC0000"/>
                </a:solidFill>
                <a:latin typeface="Helvetica" pitchFamily="2" charset="0"/>
              </a:rPr>
              <a:t>sequence # (16 bits): </a:t>
            </a:r>
            <a:r>
              <a:rPr lang="en-US" sz="2400" dirty="0">
                <a:latin typeface="Helvetica" pitchFamily="2" charset="0"/>
              </a:rPr>
              <a:t>increment by one for each RTP packet sent</a:t>
            </a:r>
          </a:p>
          <a:p>
            <a:pPr marL="800100" lvl="1" indent="-342900">
              <a:buClr>
                <a:srgbClr val="000099"/>
              </a:buClr>
              <a:buSzPct val="75000"/>
              <a:buFont typeface="Wingdings" charset="2"/>
              <a:buChar char="v"/>
              <a:defRPr/>
            </a:pPr>
            <a:r>
              <a:rPr lang="en-US" sz="2400" dirty="0">
                <a:latin typeface="Helvetica" pitchFamily="2" charset="0"/>
              </a:rPr>
              <a:t>detect packet loss, restore packet sequence</a:t>
            </a:r>
          </a:p>
        </p:txBody>
      </p:sp>
      <p:grpSp>
        <p:nvGrpSpPr>
          <p:cNvPr id="105478" name="Group 1"/>
          <p:cNvGrpSpPr>
            <a:grpSpLocks/>
          </p:cNvGrpSpPr>
          <p:nvPr/>
        </p:nvGrpSpPr>
        <p:grpSpPr bwMode="auto">
          <a:xfrm>
            <a:off x="2416175" y="1249363"/>
            <a:ext cx="7327900" cy="792121"/>
            <a:chOff x="806170" y="1748633"/>
            <a:chExt cx="7328172" cy="792124"/>
          </a:xfrm>
        </p:grpSpPr>
        <p:sp>
          <p:nvSpPr>
            <p:cNvPr id="105479"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latin typeface="Helvetica" pitchFamily="2" charset="0"/>
              </a:endParaRPr>
            </a:p>
          </p:txBody>
        </p:sp>
        <p:cxnSp>
          <p:nvCxnSpPr>
            <p:cNvPr id="11"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5484"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payload type</a:t>
              </a:r>
            </a:p>
          </p:txBody>
        </p:sp>
        <p:sp>
          <p:nvSpPr>
            <p:cNvPr id="105485"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sequence number type</a:t>
              </a:r>
            </a:p>
          </p:txBody>
        </p:sp>
        <p:sp>
          <p:nvSpPr>
            <p:cNvPr id="105486"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time stamp</a:t>
              </a:r>
            </a:p>
          </p:txBody>
        </p:sp>
        <p:sp>
          <p:nvSpPr>
            <p:cNvPr id="105487"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Helvetica" pitchFamily="2" charset="0"/>
                  <a:cs typeface="Arial" charset="0"/>
                </a:rPr>
                <a:t>Synchronization</a:t>
              </a:r>
            </a:p>
            <a:p>
              <a:pPr algn="ctr">
                <a:lnSpc>
                  <a:spcPts val="1800"/>
                </a:lnSpc>
              </a:pPr>
              <a:r>
                <a:rPr lang="en-US" sz="1600" dirty="0">
                  <a:solidFill>
                    <a:schemeClr val="bg1"/>
                  </a:solidFill>
                  <a:latin typeface="Helvetica" pitchFamily="2" charset="0"/>
                  <a:cs typeface="Arial" charset="0"/>
                </a:rPr>
                <a:t>Source ID</a:t>
              </a:r>
            </a:p>
          </p:txBody>
        </p:sp>
        <p:sp>
          <p:nvSpPr>
            <p:cNvPr id="105488"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Helvetica" pitchFamily="2"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37</a:t>
            </a:fld>
            <a:endParaRPr lang="en-US" sz="1200" dirty="0">
              <a:latin typeface="Helvetica" pitchFamily="2" charset="0"/>
            </a:endParaRPr>
          </a:p>
        </p:txBody>
      </p:sp>
    </p:spTree>
    <p:extLst>
      <p:ext uri="{BB962C8B-B14F-4D97-AF65-F5344CB8AC3E}">
        <p14:creationId xmlns:p14="http://schemas.microsoft.com/office/powerpoint/2010/main" val="13156757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3" name="Rectangle 3"/>
          <p:cNvSpPr>
            <a:spLocks noGrp="1" noChangeArrowheads="1"/>
          </p:cNvSpPr>
          <p:nvPr>
            <p:ph type="body" sz="half" idx="1"/>
          </p:nvPr>
        </p:nvSpPr>
        <p:spPr>
          <a:xfrm>
            <a:off x="960698" y="2144712"/>
            <a:ext cx="10579255" cy="4367809"/>
          </a:xfrm>
        </p:spPr>
        <p:txBody>
          <a:bodyPr>
            <a:normAutofit/>
          </a:bodyPr>
          <a:lstStyle/>
          <a:p>
            <a:pPr>
              <a:defRPr/>
            </a:pPr>
            <a:r>
              <a:rPr lang="en-US" i="1" dirty="0">
                <a:solidFill>
                  <a:srgbClr val="CC0000"/>
                </a:solidFill>
              </a:rPr>
              <a:t>timestamp field (32 bits long):</a:t>
            </a:r>
            <a:r>
              <a:rPr lang="en-US" dirty="0">
                <a:solidFill>
                  <a:srgbClr val="CC0000"/>
                </a:solidFill>
              </a:rPr>
              <a:t> </a:t>
            </a:r>
            <a:r>
              <a:rPr lang="en-US" dirty="0"/>
              <a:t>sampling instant of first byte in this RTP data packet</a:t>
            </a:r>
          </a:p>
          <a:p>
            <a:pPr lvl="1">
              <a:defRPr/>
            </a:pPr>
            <a:r>
              <a:rPr lang="en-US" dirty="0"/>
              <a:t>for audio, timestamp clock increments by one for each sampling period (e.g., each 125 usecs for 8 KHz sampling clock) </a:t>
            </a:r>
          </a:p>
          <a:p>
            <a:pPr lvl="1">
              <a:defRPr/>
            </a:pPr>
            <a:r>
              <a:rPr lang="en-US" dirty="0"/>
              <a:t>if application generates chunks of 160 encoded samples, timestamp increases by 160 for each RTP packet when source is active. Timestamp clock continues to increase at constant rate when source is inactive.</a:t>
            </a:r>
            <a:br>
              <a:rPr lang="en-US" dirty="0"/>
            </a:br>
            <a:endParaRPr lang="en-US" dirty="0"/>
          </a:p>
          <a:p>
            <a:pPr>
              <a:defRPr/>
            </a:pPr>
            <a:r>
              <a:rPr lang="en-US" i="1" dirty="0">
                <a:solidFill>
                  <a:srgbClr val="CC0000"/>
                </a:solidFill>
              </a:rPr>
              <a:t>SSRC field (32 bits long):</a:t>
            </a:r>
            <a:r>
              <a:rPr lang="en-US" sz="2000" b="1" i="1" dirty="0">
                <a:solidFill>
                  <a:srgbClr val="CC0000"/>
                </a:solidFill>
              </a:rPr>
              <a:t> </a:t>
            </a:r>
            <a:r>
              <a:rPr lang="en-US" sz="2000" i="1" dirty="0">
                <a:solidFill>
                  <a:srgbClr val="CC0000"/>
                </a:solidFill>
              </a:rPr>
              <a:t> </a:t>
            </a:r>
            <a:r>
              <a:rPr lang="en-US" sz="2400" dirty="0"/>
              <a:t>identifies source of RTP stream. Each stream in RTP session has distinct SSRC</a:t>
            </a:r>
          </a:p>
          <a:p>
            <a:pPr>
              <a:defRPr/>
            </a:pPr>
            <a:endParaRPr lang="en-US" sz="2000" dirty="0"/>
          </a:p>
        </p:txBody>
      </p:sp>
      <p:sp>
        <p:nvSpPr>
          <p:cNvPr id="7" name="Rectangle 2"/>
          <p:cNvSpPr>
            <a:spLocks noGrp="1" noChangeArrowheads="1"/>
          </p:cNvSpPr>
          <p:nvPr>
            <p:ph type="title"/>
          </p:nvPr>
        </p:nvSpPr>
        <p:spPr>
          <a:xfrm>
            <a:off x="2209800" y="1"/>
            <a:ext cx="7772400" cy="962025"/>
          </a:xfrm>
        </p:spPr>
        <p:txBody>
          <a:bodyPr/>
          <a:lstStyle/>
          <a:p>
            <a:pPr>
              <a:defRPr/>
            </a:pPr>
            <a:r>
              <a:rPr lang="en-US" dirty="0"/>
              <a:t>RTP header</a:t>
            </a:r>
          </a:p>
        </p:txBody>
      </p:sp>
      <p:grpSp>
        <p:nvGrpSpPr>
          <p:cNvPr id="107526" name="Group 9"/>
          <p:cNvGrpSpPr>
            <a:grpSpLocks/>
          </p:cNvGrpSpPr>
          <p:nvPr/>
        </p:nvGrpSpPr>
        <p:grpSpPr bwMode="auto">
          <a:xfrm>
            <a:off x="2416175" y="1249363"/>
            <a:ext cx="7327900" cy="792121"/>
            <a:chOff x="806170" y="1748633"/>
            <a:chExt cx="7328172" cy="792124"/>
          </a:xfrm>
        </p:grpSpPr>
        <p:sp>
          <p:nvSpPr>
            <p:cNvPr id="107527" name="Rectangle 1"/>
            <p:cNvSpPr>
              <a:spLocks noChangeArrowheads="1"/>
            </p:cNvSpPr>
            <p:nvPr/>
          </p:nvSpPr>
          <p:spPr bwMode="auto">
            <a:xfrm>
              <a:off x="846503" y="1762314"/>
              <a:ext cx="7287839" cy="548332"/>
            </a:xfrm>
            <a:prstGeom prst="rect">
              <a:avLst/>
            </a:prstGeom>
            <a:solidFill>
              <a:srgbClr val="00B050"/>
            </a:solidFill>
            <a:ln w="9525">
              <a:solidFill>
                <a:schemeClr val="bg1"/>
              </a:solidFill>
              <a:round/>
              <a:headEnd/>
              <a:tailEnd/>
            </a:ln>
          </p:spPr>
          <p:txBody>
            <a:bodyPr wrap="none"/>
            <a:lstStyle/>
            <a:p>
              <a:endParaRPr lang="en-US" dirty="0"/>
            </a:p>
          </p:txBody>
        </p:sp>
        <p:cxnSp>
          <p:nvCxnSpPr>
            <p:cNvPr id="12" name="Straight Connector 3"/>
            <p:cNvCxnSpPr>
              <a:cxnSpLocks noChangeShapeType="1"/>
            </p:cNvCxnSpPr>
            <p:nvPr/>
          </p:nvCxnSpPr>
          <p:spPr bwMode="auto">
            <a:xfrm>
              <a:off x="1799982" y="1756570"/>
              <a:ext cx="0" cy="550865"/>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3" name="Straight Connector 33"/>
            <p:cNvCxnSpPr>
              <a:cxnSpLocks noChangeShapeType="1"/>
            </p:cNvCxnSpPr>
            <p:nvPr/>
          </p:nvCxnSpPr>
          <p:spPr bwMode="auto">
            <a:xfrm>
              <a:off x="3300226" y="1759745"/>
              <a:ext cx="0" cy="54927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4" name="Straight Connector 34"/>
            <p:cNvCxnSpPr>
              <a:cxnSpLocks noChangeShapeType="1"/>
            </p:cNvCxnSpPr>
            <p:nvPr/>
          </p:nvCxnSpPr>
          <p:spPr bwMode="auto">
            <a:xfrm>
              <a:off x="4749666" y="1756570"/>
              <a:ext cx="0" cy="581027"/>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15" name="Straight Connector 35"/>
            <p:cNvCxnSpPr>
              <a:cxnSpLocks noChangeShapeType="1"/>
            </p:cNvCxnSpPr>
            <p:nvPr/>
          </p:nvCxnSpPr>
          <p:spPr bwMode="auto">
            <a:xfrm>
              <a:off x="6632511" y="1748633"/>
              <a:ext cx="0" cy="623889"/>
            </a:xfrm>
            <a:prstGeom prst="line">
              <a:avLst/>
            </a:prstGeom>
            <a:noFill/>
            <a:ln w="19050">
              <a:solidFill>
                <a:schemeClr val="bg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107532" name="TextBox 40"/>
            <p:cNvSpPr txBox="1">
              <a:spLocks noChangeArrowheads="1"/>
            </p:cNvSpPr>
            <p:nvPr/>
          </p:nvSpPr>
          <p:spPr bwMode="auto">
            <a:xfrm>
              <a:off x="806170" y="1750537"/>
              <a:ext cx="1070172"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payload type</a:t>
              </a:r>
            </a:p>
          </p:txBody>
        </p:sp>
        <p:sp>
          <p:nvSpPr>
            <p:cNvPr id="107533" name="TextBox 40"/>
            <p:cNvSpPr txBox="1">
              <a:spLocks noChangeArrowheads="1"/>
            </p:cNvSpPr>
            <p:nvPr/>
          </p:nvSpPr>
          <p:spPr bwMode="auto">
            <a:xfrm>
              <a:off x="1866506" y="1755924"/>
              <a:ext cx="1309708" cy="784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sequence number type</a:t>
              </a:r>
            </a:p>
          </p:txBody>
        </p:sp>
        <p:sp>
          <p:nvSpPr>
            <p:cNvPr id="107534" name="TextBox 40"/>
            <p:cNvSpPr txBox="1">
              <a:spLocks noChangeArrowheads="1"/>
            </p:cNvSpPr>
            <p:nvPr/>
          </p:nvSpPr>
          <p:spPr bwMode="auto">
            <a:xfrm>
              <a:off x="3382801" y="1855234"/>
              <a:ext cx="1309708" cy="325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time stamp</a:t>
              </a:r>
            </a:p>
          </p:txBody>
        </p:sp>
        <p:sp>
          <p:nvSpPr>
            <p:cNvPr id="107535" name="TextBox 40"/>
            <p:cNvSpPr txBox="1">
              <a:spLocks noChangeArrowheads="1"/>
            </p:cNvSpPr>
            <p:nvPr/>
          </p:nvSpPr>
          <p:spPr bwMode="auto">
            <a:xfrm>
              <a:off x="4880350" y="1760550"/>
              <a:ext cx="174511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600" dirty="0">
                  <a:solidFill>
                    <a:schemeClr val="bg1"/>
                  </a:solidFill>
                  <a:latin typeface="Arial" charset="0"/>
                  <a:cs typeface="Arial" charset="0"/>
                </a:rPr>
                <a:t>Synchronization</a:t>
              </a:r>
            </a:p>
            <a:p>
              <a:pPr algn="ctr">
                <a:lnSpc>
                  <a:spcPts val="1800"/>
                </a:lnSpc>
              </a:pPr>
              <a:r>
                <a:rPr lang="en-US" sz="1600" dirty="0">
                  <a:solidFill>
                    <a:schemeClr val="bg1"/>
                  </a:solidFill>
                  <a:latin typeface="Arial" charset="0"/>
                  <a:cs typeface="Arial" charset="0"/>
                </a:rPr>
                <a:t>Source ID</a:t>
              </a:r>
            </a:p>
          </p:txBody>
        </p:sp>
        <p:sp>
          <p:nvSpPr>
            <p:cNvPr id="107536" name="TextBox 40"/>
            <p:cNvSpPr txBox="1">
              <a:spLocks noChangeArrowheads="1"/>
            </p:cNvSpPr>
            <p:nvPr/>
          </p:nvSpPr>
          <p:spPr bwMode="auto">
            <a:xfrm>
              <a:off x="6742533" y="1765634"/>
              <a:ext cx="1309708" cy="556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ctr">
                <a:lnSpc>
                  <a:spcPts val="1800"/>
                </a:lnSpc>
              </a:pPr>
              <a:r>
                <a:rPr lang="en-US" sz="1400" dirty="0">
                  <a:solidFill>
                    <a:schemeClr val="bg1"/>
                  </a:solidFill>
                  <a:latin typeface="Arial" charset="0"/>
                  <a:cs typeface="Arial" charset="0"/>
                </a:rPr>
                <a:t>Miscellaneous fields</a:t>
              </a:r>
            </a:p>
          </p:txBody>
        </p:sp>
      </p:grpSp>
      <p:sp>
        <p:nvSpPr>
          <p:cNvPr id="18"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38</a:t>
            </a:fld>
            <a:endParaRPr lang="en-US" sz="1200" dirty="0">
              <a:latin typeface="Tahoma" charset="0"/>
            </a:endParaRPr>
          </a:p>
        </p:txBody>
      </p:sp>
    </p:spTree>
    <p:extLst>
      <p:ext uri="{BB962C8B-B14F-4D97-AF65-F5344CB8AC3E}">
        <p14:creationId xmlns:p14="http://schemas.microsoft.com/office/powerpoint/2010/main" val="2119892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7" name="Rectangle 5"/>
          <p:cNvSpPr>
            <a:spLocks noGrp="1" noChangeArrowheads="1"/>
          </p:cNvSpPr>
          <p:nvPr>
            <p:ph type="title"/>
          </p:nvPr>
        </p:nvSpPr>
        <p:spPr>
          <a:xfrm>
            <a:off x="2057400" y="157164"/>
            <a:ext cx="8064500" cy="871537"/>
          </a:xfrm>
        </p:spPr>
        <p:txBody>
          <a:bodyPr>
            <a:normAutofit fontScale="90000"/>
          </a:bodyPr>
          <a:lstStyle/>
          <a:p>
            <a:pPr>
              <a:defRPr/>
            </a:pPr>
            <a:r>
              <a:rPr lang="en-US" dirty="0"/>
              <a:t>SIP: </a:t>
            </a:r>
            <a:r>
              <a:rPr lang="en-US" sz="4000" dirty="0"/>
              <a:t>Session Initiation Protocol</a:t>
            </a:r>
            <a:r>
              <a:rPr lang="en-US" sz="2400" dirty="0"/>
              <a:t> </a:t>
            </a:r>
            <a:r>
              <a:rPr lang="en-US" sz="2000" dirty="0"/>
              <a:t>[RFC 3261]</a:t>
            </a:r>
            <a:endParaRPr lang="en-US" sz="2400" dirty="0"/>
          </a:p>
        </p:txBody>
      </p:sp>
      <p:sp>
        <p:nvSpPr>
          <p:cNvPr id="366598" name="Rectangle 6"/>
          <p:cNvSpPr>
            <a:spLocks noGrp="1" noChangeArrowheads="1"/>
          </p:cNvSpPr>
          <p:nvPr>
            <p:ph type="body" idx="1"/>
          </p:nvPr>
        </p:nvSpPr>
        <p:spPr>
          <a:xfrm>
            <a:off x="2071688" y="1228725"/>
            <a:ext cx="7772400" cy="4648200"/>
          </a:xfrm>
        </p:spPr>
        <p:txBody>
          <a:bodyPr/>
          <a:lstStyle/>
          <a:p>
            <a:pPr>
              <a:buFont typeface="Wingdings" charset="0"/>
              <a:buNone/>
              <a:defRPr/>
            </a:pPr>
            <a:r>
              <a:rPr lang="en-US" i="1" dirty="0">
                <a:solidFill>
                  <a:srgbClr val="CC0000"/>
                </a:solidFill>
              </a:rPr>
              <a:t>long-term vision:</a:t>
            </a:r>
            <a:endParaRPr lang="en-US" dirty="0"/>
          </a:p>
          <a:p>
            <a:pPr>
              <a:defRPr/>
            </a:pPr>
            <a:r>
              <a:rPr lang="en-US" dirty="0"/>
              <a:t>all telephone calls, video conference calls take place over Internet</a:t>
            </a:r>
          </a:p>
          <a:p>
            <a:pPr>
              <a:defRPr/>
            </a:pPr>
            <a:r>
              <a:rPr lang="en-US" dirty="0"/>
              <a:t>people identified by names or e-mail addresses, rather than by phone numbers</a:t>
            </a:r>
          </a:p>
          <a:p>
            <a:pPr>
              <a:defRPr/>
            </a:pPr>
            <a:r>
              <a:rPr lang="en-US" dirty="0"/>
              <a:t>can reach callee </a:t>
            </a:r>
            <a:r>
              <a:rPr lang="en-US" i="1" dirty="0"/>
              <a:t>(if callee so desires), </a:t>
            </a:r>
            <a:r>
              <a:rPr lang="en-US" dirty="0"/>
              <a:t>no matter where callee roams, no matter what IP device callee is currently using</a:t>
            </a:r>
          </a:p>
          <a:p>
            <a:pPr>
              <a:defRPr/>
            </a:pPr>
            <a:endParaRPr lang="en-US" dirty="0"/>
          </a:p>
          <a:p>
            <a:pPr>
              <a:defRPr/>
            </a:pPr>
            <a:endParaRPr lang="en-US" dirty="0"/>
          </a:p>
          <a:p>
            <a:pPr>
              <a:defRPr/>
            </a:pPr>
            <a:endParaRPr lang="en-US" dirty="0"/>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39</a:t>
            </a:fld>
            <a:endParaRPr lang="en-US" sz="1200" dirty="0">
              <a:latin typeface="Tahoma" charset="0"/>
            </a:endParaRPr>
          </a:p>
        </p:txBody>
      </p:sp>
    </p:spTree>
    <p:extLst>
      <p:ext uri="{BB962C8B-B14F-4D97-AF65-F5344CB8AC3E}">
        <p14:creationId xmlns:p14="http://schemas.microsoft.com/office/powerpoint/2010/main" val="122120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A5892ECE-FF9B-4D1A-85C4-8AEECA9705B7}"/>
              </a:ext>
            </a:extLst>
          </p:cNvPr>
          <p:cNvSpPr>
            <a:spLocks noGrp="1" noChangeArrowheads="1"/>
          </p:cNvSpPr>
          <p:nvPr>
            <p:ph type="title"/>
          </p:nvPr>
        </p:nvSpPr>
        <p:spPr/>
        <p:txBody>
          <a:bodyPr/>
          <a:lstStyle/>
          <a:p>
            <a:r>
              <a:rPr lang="en-US" altLang="en-US" dirty="0"/>
              <a:t>Streaming multimedia with DASH</a:t>
            </a:r>
          </a:p>
        </p:txBody>
      </p:sp>
      <p:sp>
        <p:nvSpPr>
          <p:cNvPr id="3" name="Content Placeholder 2">
            <a:extLst>
              <a:ext uri="{FF2B5EF4-FFF2-40B4-BE49-F238E27FC236}">
                <a16:creationId xmlns:a16="http://schemas.microsoft.com/office/drawing/2014/main" id="{4D77E9A4-7136-4A10-BA30-F276693EA36F}"/>
              </a:ext>
            </a:extLst>
          </p:cNvPr>
          <p:cNvSpPr>
            <a:spLocks noGrp="1"/>
          </p:cNvSpPr>
          <p:nvPr>
            <p:ph idx="1"/>
          </p:nvPr>
        </p:nvSpPr>
        <p:spPr/>
        <p:txBody>
          <a:bodyPr>
            <a:normAutofit/>
          </a:bodyPr>
          <a:lstStyle/>
          <a:p>
            <a:pPr>
              <a:defRPr/>
            </a:pPr>
            <a:r>
              <a:rPr lang="en-US" dirty="0">
                <a:solidFill>
                  <a:srgbClr val="C00000"/>
                </a:solidFill>
              </a:rPr>
              <a:t>Dynamic Adaptive Streaming over HTTP</a:t>
            </a:r>
          </a:p>
          <a:p>
            <a:pPr>
              <a:defRPr/>
            </a:pPr>
            <a:r>
              <a:rPr lang="en-US" dirty="0"/>
              <a:t>Used by Netflix and other video streaming services</a:t>
            </a:r>
          </a:p>
          <a:p>
            <a:pPr>
              <a:defRPr/>
            </a:pPr>
            <a:r>
              <a:rPr lang="en-US" dirty="0"/>
              <a:t>Client-centric approach to video delivery</a:t>
            </a:r>
          </a:p>
          <a:p>
            <a:pPr lvl="1">
              <a:defRPr/>
            </a:pPr>
            <a:r>
              <a:rPr lang="en-US" dirty="0">
                <a:solidFill>
                  <a:srgbClr val="C00000"/>
                </a:solidFill>
              </a:rPr>
              <a:t>Adaptive: </a:t>
            </a:r>
            <a:r>
              <a:rPr lang="en-US" dirty="0"/>
              <a:t>Client performs video bit rate adaptation</a:t>
            </a:r>
          </a:p>
          <a:p>
            <a:pPr lvl="1">
              <a:defRPr/>
            </a:pPr>
            <a:r>
              <a:rPr lang="en-US" dirty="0">
                <a:solidFill>
                  <a:srgbClr val="C00000"/>
                </a:solidFill>
              </a:rPr>
              <a:t>Dynamic:</a:t>
            </a:r>
            <a:r>
              <a:rPr lang="en-US" dirty="0"/>
              <a:t> Can retrieve a single video from multiple sources</a:t>
            </a:r>
          </a:p>
          <a:p>
            <a:pPr>
              <a:defRPr/>
            </a:pPr>
            <a:r>
              <a:rPr lang="en-US" dirty="0"/>
              <a:t>Retain benefits of existing Internet and end host systems</a:t>
            </a:r>
          </a:p>
          <a:p>
            <a:pPr>
              <a:defRPr/>
            </a:pPr>
            <a:r>
              <a:rPr lang="en-US" dirty="0"/>
              <a:t>Server is standard HTTP server</a:t>
            </a:r>
          </a:p>
          <a:p>
            <a:pPr lvl="1">
              <a:defRPr/>
            </a:pPr>
            <a:r>
              <a:rPr lang="en-US" dirty="0"/>
              <a:t>Provides video/audio content in multiple formats and encodings</a:t>
            </a:r>
          </a:p>
          <a:p>
            <a:pPr lvl="1">
              <a:defRPr/>
            </a:pPr>
            <a:r>
              <a:rPr lang="en-US" dirty="0"/>
              <a:t>DASH allows the use of CDNs for data delivery</a:t>
            </a:r>
          </a:p>
          <a:p>
            <a:pPr>
              <a:defRPr/>
            </a:pPr>
            <a:endParaRPr lang="en-US" dirty="0"/>
          </a:p>
        </p:txBody>
      </p:sp>
    </p:spTree>
    <p:extLst>
      <p:ext uri="{BB962C8B-B14F-4D97-AF65-F5344CB8AC3E}">
        <p14:creationId xmlns:p14="http://schemas.microsoft.com/office/powerpoint/2010/main" val="70425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2057400" y="14288"/>
            <a:ext cx="7772400" cy="1143000"/>
          </a:xfrm>
        </p:spPr>
        <p:txBody>
          <a:bodyPr/>
          <a:lstStyle/>
          <a:p>
            <a:pPr>
              <a:defRPr/>
            </a:pPr>
            <a:r>
              <a:rPr lang="en-US" dirty="0"/>
              <a:t>SIP services</a:t>
            </a:r>
          </a:p>
        </p:txBody>
      </p:sp>
      <p:sp>
        <p:nvSpPr>
          <p:cNvPr id="367619" name="Rectangle 3"/>
          <p:cNvSpPr>
            <a:spLocks noGrp="1" noChangeArrowheads="1"/>
          </p:cNvSpPr>
          <p:nvPr>
            <p:ph type="body" sz="half" idx="1"/>
          </p:nvPr>
        </p:nvSpPr>
        <p:spPr>
          <a:xfrm>
            <a:off x="941408" y="1343024"/>
            <a:ext cx="5154591" cy="5420069"/>
          </a:xfrm>
        </p:spPr>
        <p:txBody>
          <a:bodyPr>
            <a:normAutofit/>
          </a:bodyPr>
          <a:lstStyle/>
          <a:p>
            <a:pPr>
              <a:defRPr/>
            </a:pPr>
            <a:r>
              <a:rPr lang="en-US" sz="3200" dirty="0"/>
              <a:t>SIP provides mechanisms for call setup:</a:t>
            </a:r>
            <a:endParaRPr lang="en-US" dirty="0"/>
          </a:p>
          <a:p>
            <a:pPr lvl="1">
              <a:defRPr/>
            </a:pPr>
            <a:r>
              <a:rPr lang="en-US" sz="3200" dirty="0"/>
              <a:t>for caller to let callee know she wants to establish a call</a:t>
            </a:r>
          </a:p>
          <a:p>
            <a:pPr lvl="1">
              <a:defRPr/>
            </a:pPr>
            <a:r>
              <a:rPr lang="en-US" sz="3200" dirty="0"/>
              <a:t>caller, callee can agree on media type, encoding</a:t>
            </a:r>
          </a:p>
          <a:p>
            <a:pPr lvl="1">
              <a:defRPr/>
            </a:pPr>
            <a:r>
              <a:rPr lang="en-US" sz="3200" dirty="0"/>
              <a:t>Possible to end call with specific reasons</a:t>
            </a:r>
          </a:p>
        </p:txBody>
      </p:sp>
      <p:sp>
        <p:nvSpPr>
          <p:cNvPr id="367620" name="Rectangle 4"/>
          <p:cNvSpPr>
            <a:spLocks noGrp="1" noChangeArrowheads="1"/>
          </p:cNvSpPr>
          <p:nvPr>
            <p:ph type="body" sz="half" idx="2"/>
          </p:nvPr>
        </p:nvSpPr>
        <p:spPr>
          <a:xfrm>
            <a:off x="6868854" y="1343385"/>
            <a:ext cx="4983622" cy="4987966"/>
          </a:xfrm>
        </p:spPr>
        <p:txBody>
          <a:bodyPr>
            <a:normAutofit/>
          </a:bodyPr>
          <a:lstStyle/>
          <a:p>
            <a:pPr>
              <a:defRPr/>
            </a:pPr>
            <a:r>
              <a:rPr lang="en-US" sz="3200" dirty="0"/>
              <a:t>determine current IP address of callee:</a:t>
            </a:r>
          </a:p>
          <a:p>
            <a:pPr lvl="1">
              <a:defRPr/>
            </a:pPr>
            <a:r>
              <a:rPr lang="en-US" sz="2800" dirty="0"/>
              <a:t>maps mnemonic identifier to current IP address</a:t>
            </a:r>
          </a:p>
          <a:p>
            <a:pPr>
              <a:defRPr/>
            </a:pPr>
            <a:r>
              <a:rPr lang="en-US" sz="3200" dirty="0"/>
              <a:t>call management:</a:t>
            </a:r>
            <a:endParaRPr lang="en-US" dirty="0"/>
          </a:p>
          <a:p>
            <a:pPr lvl="1">
              <a:defRPr/>
            </a:pPr>
            <a:r>
              <a:rPr lang="en-US" sz="2800" dirty="0"/>
              <a:t>add new media streams during call</a:t>
            </a:r>
          </a:p>
          <a:p>
            <a:pPr lvl="1">
              <a:defRPr/>
            </a:pPr>
            <a:r>
              <a:rPr lang="en-US" sz="2800" dirty="0"/>
              <a:t>change encoding during call</a:t>
            </a:r>
          </a:p>
          <a:p>
            <a:pPr lvl="1">
              <a:defRPr/>
            </a:pPr>
            <a:r>
              <a:rPr lang="en-US" sz="2800" dirty="0"/>
              <a:t>invite others </a:t>
            </a:r>
          </a:p>
          <a:p>
            <a:pPr lvl="1">
              <a:defRPr/>
            </a:pPr>
            <a:r>
              <a:rPr lang="en-US" sz="2800" dirty="0"/>
              <a:t>transfer, hold calls</a:t>
            </a:r>
            <a:endParaRPr lang="en-US" dirty="0"/>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40</a:t>
            </a:fld>
            <a:endParaRPr lang="en-US" sz="1200" dirty="0">
              <a:latin typeface="Tahoma" charset="0"/>
            </a:endParaRPr>
          </a:p>
        </p:txBody>
      </p:sp>
    </p:spTree>
    <p:extLst>
      <p:ext uri="{BB962C8B-B14F-4D97-AF65-F5344CB8AC3E}">
        <p14:creationId xmlns:p14="http://schemas.microsoft.com/office/powerpoint/2010/main" val="3660679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874855" y="196115"/>
            <a:ext cx="9793145" cy="1124497"/>
          </a:xfrm>
        </p:spPr>
        <p:txBody>
          <a:bodyPr>
            <a:normAutofit/>
          </a:bodyPr>
          <a:lstStyle/>
          <a:p>
            <a:pPr>
              <a:defRPr/>
            </a:pPr>
            <a:r>
              <a:rPr lang="en-US" sz="3600" dirty="0"/>
              <a:t>Example: setting up call to known IP address</a:t>
            </a:r>
          </a:p>
        </p:txBody>
      </p:sp>
      <p:sp>
        <p:nvSpPr>
          <p:cNvPr id="368643" name="Text Box 3"/>
          <p:cNvSpPr txBox="1">
            <a:spLocks noChangeArrowheads="1"/>
          </p:cNvSpPr>
          <p:nvPr/>
        </p:nvSpPr>
        <p:spPr bwMode="auto">
          <a:xfrm>
            <a:off x="7281864" y="1539432"/>
            <a:ext cx="4478014" cy="409342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234950" indent="-234950">
              <a:buClr>
                <a:srgbClr val="000099"/>
              </a:buClr>
              <a:buSzPct val="100000"/>
              <a:buFont typeface="Wingdings" charset="2"/>
              <a:buChar char="§"/>
              <a:defRPr/>
            </a:pPr>
            <a:r>
              <a:rPr lang="en-US" sz="2000" dirty="0">
                <a:latin typeface="Helvetica" pitchFamily="2" charset="0"/>
              </a:rPr>
              <a:t> Alice</a:t>
            </a:r>
            <a:r>
              <a:rPr lang="ja-JP" altLang="en-US" sz="2000" dirty="0">
                <a:latin typeface="Helvetica" pitchFamily="2" charset="0"/>
              </a:rPr>
              <a:t>’</a:t>
            </a:r>
            <a:r>
              <a:rPr lang="en-US" sz="2000" dirty="0">
                <a:latin typeface="Helvetica" pitchFamily="2" charset="0"/>
              </a:rPr>
              <a:t>s SIP invite message indicates her port number, IP address, encoding she prefers to receive (PCM </a:t>
            </a:r>
            <a:r>
              <a:rPr lang="en-US" sz="2000" dirty="0">
                <a:latin typeface="Helvetica" pitchFamily="2" charset="0"/>
                <a:cs typeface="Symbol" charset="2"/>
              </a:rPr>
              <a:t>mu-</a:t>
            </a:r>
            <a:r>
              <a:rPr lang="en-US" sz="2000" dirty="0">
                <a:latin typeface="Helvetica" pitchFamily="2" charset="0"/>
              </a:rPr>
              <a:t>law)</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Bob</a:t>
            </a:r>
            <a:r>
              <a:rPr lang="ja-JP" altLang="en-US" sz="2000" dirty="0">
                <a:latin typeface="Helvetica" pitchFamily="2" charset="0"/>
              </a:rPr>
              <a:t>’</a:t>
            </a:r>
            <a:r>
              <a:rPr lang="en-US" sz="2000" dirty="0">
                <a:latin typeface="Helvetica" pitchFamily="2" charset="0"/>
              </a:rPr>
              <a:t>s 200 OK message indicates his port number, IP address, preferred encoding (GSM)</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SIP messages can be sent over TCP or UDP</a:t>
            </a:r>
          </a:p>
          <a:p>
            <a:pPr marL="234950" indent="-234950">
              <a:buClr>
                <a:srgbClr val="000099"/>
              </a:buClr>
              <a:buSzPct val="100000"/>
              <a:buFont typeface="Wingdings" charset="2"/>
              <a:buChar char="§"/>
              <a:defRPr/>
            </a:pPr>
            <a:endParaRPr lang="en-US" sz="2000" dirty="0">
              <a:latin typeface="Helvetica" pitchFamily="2" charset="0"/>
            </a:endParaRPr>
          </a:p>
          <a:p>
            <a:pPr marL="234950" indent="-234950">
              <a:buClr>
                <a:srgbClr val="000099"/>
              </a:buClr>
              <a:buSzPct val="100000"/>
              <a:buFont typeface="Wingdings" charset="2"/>
              <a:buChar char="§"/>
              <a:defRPr/>
            </a:pPr>
            <a:r>
              <a:rPr lang="en-US" sz="2000" dirty="0">
                <a:latin typeface="Helvetica" pitchFamily="2" charset="0"/>
              </a:rPr>
              <a:t> default SIP port number is 5060</a:t>
            </a:r>
          </a:p>
        </p:txBody>
      </p:sp>
      <p:graphicFrame>
        <p:nvGraphicFramePr>
          <p:cNvPr id="125955" name="Object 7"/>
          <p:cNvGraphicFramePr>
            <a:graphicFrameLocks noChangeAspect="1"/>
          </p:cNvGraphicFramePr>
          <p:nvPr/>
        </p:nvGraphicFramePr>
        <p:xfrm>
          <a:off x="1058863" y="1031876"/>
          <a:ext cx="6767513" cy="5554663"/>
        </p:xfrm>
        <a:graphic>
          <a:graphicData uri="http://schemas.openxmlformats.org/presentationml/2006/ole">
            <mc:AlternateContent xmlns:mc="http://schemas.openxmlformats.org/markup-compatibility/2006">
              <mc:Choice xmlns:v="urn:schemas-microsoft-com:vml" Requires="v">
                <p:oleObj spid="_x0000_s3122" name="VISIO" r:id="rId4" imgW="8255000" imgH="6553200" progId="Visio.Drawing.5">
                  <p:embed/>
                </p:oleObj>
              </mc:Choice>
              <mc:Fallback>
                <p:oleObj name="VISIO" r:id="rId4" imgW="8255000" imgH="6553200" progId="Visio.Drawing.5">
                  <p:embed/>
                  <p:pic>
                    <p:nvPicPr>
                      <p:cNvPr id="12595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863" y="1031876"/>
                        <a:ext cx="6767513" cy="55546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125958" name="Rectangle 1"/>
          <p:cNvSpPr>
            <a:spLocks noChangeArrowheads="1"/>
          </p:cNvSpPr>
          <p:nvPr/>
        </p:nvSpPr>
        <p:spPr bwMode="auto">
          <a:xfrm>
            <a:off x="2236788" y="1298575"/>
            <a:ext cx="800100" cy="655638"/>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latin typeface="Helvetica" pitchFamily="2" charset="0"/>
            </a:endParaRPr>
          </a:p>
        </p:txBody>
      </p:sp>
      <p:sp>
        <p:nvSpPr>
          <p:cNvPr id="125959" name="Rectangle 10"/>
          <p:cNvSpPr>
            <a:spLocks noChangeArrowheads="1"/>
          </p:cNvSpPr>
          <p:nvPr/>
        </p:nvSpPr>
        <p:spPr bwMode="auto">
          <a:xfrm>
            <a:off x="5700713" y="1265239"/>
            <a:ext cx="798512" cy="657225"/>
          </a:xfrm>
          <a:prstGeom prst="rect">
            <a:avLst/>
          </a:prstGeom>
          <a:solidFill>
            <a:schemeClr val="bg1"/>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25960" name="Group 542"/>
          <p:cNvGrpSpPr>
            <a:grpSpLocks/>
          </p:cNvGrpSpPr>
          <p:nvPr/>
        </p:nvGrpSpPr>
        <p:grpSpPr bwMode="auto">
          <a:xfrm flipH="1">
            <a:off x="5557839" y="1208088"/>
            <a:ext cx="1114425" cy="825500"/>
            <a:chOff x="-44" y="1473"/>
            <a:chExt cx="981" cy="1105"/>
          </a:xfrm>
        </p:grpSpPr>
        <p:pic>
          <p:nvPicPr>
            <p:cNvPr id="125965"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966"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25961" name="Group 542"/>
          <p:cNvGrpSpPr>
            <a:grpSpLocks/>
          </p:cNvGrpSpPr>
          <p:nvPr/>
        </p:nvGrpSpPr>
        <p:grpSpPr bwMode="auto">
          <a:xfrm>
            <a:off x="1995489" y="1241425"/>
            <a:ext cx="1114425" cy="825500"/>
            <a:chOff x="-44" y="1473"/>
            <a:chExt cx="981" cy="1105"/>
          </a:xfrm>
        </p:grpSpPr>
        <p:pic>
          <p:nvPicPr>
            <p:cNvPr id="125963" name="Picture 529" descr="desktop_computer_stylized_mediu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596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sp>
        <p:nvSpPr>
          <p:cNvPr id="16"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41</a:t>
            </a:fld>
            <a:endParaRPr lang="en-US" sz="1200" dirty="0">
              <a:latin typeface="Helvetica" pitchFamily="2" charset="0"/>
            </a:endParaRPr>
          </a:p>
        </p:txBody>
      </p:sp>
    </p:spTree>
    <p:extLst>
      <p:ext uri="{BB962C8B-B14F-4D97-AF65-F5344CB8AC3E}">
        <p14:creationId xmlns:p14="http://schemas.microsoft.com/office/powerpoint/2010/main" val="1524262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a:xfrm>
            <a:off x="2057400" y="28575"/>
            <a:ext cx="7772400" cy="1143000"/>
          </a:xfrm>
        </p:spPr>
        <p:txBody>
          <a:bodyPr/>
          <a:lstStyle/>
          <a:p>
            <a:pPr>
              <a:defRPr/>
            </a:pPr>
            <a:r>
              <a:rPr lang="en-US" dirty="0"/>
              <a:t>Setting up a call (more)</a:t>
            </a:r>
          </a:p>
        </p:txBody>
      </p:sp>
      <p:sp>
        <p:nvSpPr>
          <p:cNvPr id="369667" name="Rectangle 3"/>
          <p:cNvSpPr>
            <a:spLocks noGrp="1" noChangeArrowheads="1"/>
          </p:cNvSpPr>
          <p:nvPr>
            <p:ph type="body" sz="half" idx="1"/>
          </p:nvPr>
        </p:nvSpPr>
        <p:spPr>
          <a:xfrm>
            <a:off x="1064871" y="1309688"/>
            <a:ext cx="5034305" cy="4908550"/>
          </a:xfrm>
        </p:spPr>
        <p:txBody>
          <a:bodyPr/>
          <a:lstStyle/>
          <a:p>
            <a:pPr>
              <a:defRPr/>
            </a:pPr>
            <a:r>
              <a:rPr lang="en-US" dirty="0"/>
              <a:t>codec negotiation:</a:t>
            </a:r>
          </a:p>
          <a:p>
            <a:pPr lvl="1">
              <a:defRPr/>
            </a:pPr>
            <a:r>
              <a:rPr lang="en-US" dirty="0"/>
              <a:t>suppose Bob doesn’t have PCM </a:t>
            </a:r>
            <a:r>
              <a:rPr lang="en-US" dirty="0">
                <a:latin typeface="Symbol" charset="2"/>
                <a:cs typeface="Symbol" charset="2"/>
              </a:rPr>
              <a:t>m</a:t>
            </a:r>
            <a:r>
              <a:rPr lang="en-US" dirty="0"/>
              <a:t>law encoder </a:t>
            </a:r>
          </a:p>
          <a:p>
            <a:pPr lvl="1">
              <a:defRPr/>
            </a:pPr>
            <a:r>
              <a:rPr lang="en-US" dirty="0"/>
              <a:t>Bob will instead reply with 606 Not Acceptable Reply, listing his encoders. Alice can then send new INVITE message, advertising different encoder</a:t>
            </a:r>
          </a:p>
        </p:txBody>
      </p:sp>
      <p:sp>
        <p:nvSpPr>
          <p:cNvPr id="369668" name="Rectangle 4"/>
          <p:cNvSpPr>
            <a:spLocks noGrp="1" noChangeArrowheads="1"/>
          </p:cNvSpPr>
          <p:nvPr>
            <p:ph type="body" sz="half" idx="2"/>
          </p:nvPr>
        </p:nvSpPr>
        <p:spPr>
          <a:xfrm>
            <a:off x="6178550" y="1279524"/>
            <a:ext cx="5303536" cy="4938713"/>
          </a:xfrm>
        </p:spPr>
        <p:txBody>
          <a:bodyPr/>
          <a:lstStyle/>
          <a:p>
            <a:pPr>
              <a:defRPr/>
            </a:pPr>
            <a:r>
              <a:rPr lang="en-US" dirty="0"/>
              <a:t>rejecting a call</a:t>
            </a:r>
          </a:p>
          <a:p>
            <a:pPr lvl="1">
              <a:defRPr/>
            </a:pPr>
            <a:r>
              <a:rPr lang="en-US" dirty="0"/>
              <a:t>Bob can reject with replies </a:t>
            </a:r>
            <a:r>
              <a:rPr lang="ja-JP" altLang="en-US" dirty="0">
                <a:latin typeface="Arial"/>
              </a:rPr>
              <a:t>“</a:t>
            </a:r>
            <a:r>
              <a:rPr lang="en-US" dirty="0"/>
              <a:t>busy,</a:t>
            </a:r>
            <a:r>
              <a:rPr lang="ja-JP" altLang="en-US" dirty="0">
                <a:latin typeface="Arial"/>
              </a:rPr>
              <a:t>”</a:t>
            </a:r>
            <a:r>
              <a:rPr lang="en-US" dirty="0"/>
              <a:t> </a:t>
            </a:r>
            <a:r>
              <a:rPr lang="ja-JP" altLang="en-US" dirty="0">
                <a:latin typeface="Arial"/>
              </a:rPr>
              <a:t>“</a:t>
            </a:r>
            <a:r>
              <a:rPr lang="en-US" dirty="0"/>
              <a:t>gone,</a:t>
            </a:r>
            <a:r>
              <a:rPr lang="ja-JP" altLang="en-US" dirty="0">
                <a:latin typeface="Arial"/>
              </a:rPr>
              <a:t>”</a:t>
            </a:r>
            <a:r>
              <a:rPr lang="en-US" dirty="0"/>
              <a:t> </a:t>
            </a:r>
            <a:r>
              <a:rPr lang="ja-JP" altLang="en-US" dirty="0">
                <a:latin typeface="Arial"/>
              </a:rPr>
              <a:t>“</a:t>
            </a:r>
            <a:r>
              <a:rPr lang="en-US" dirty="0"/>
              <a:t>payment required,</a:t>
            </a:r>
            <a:r>
              <a:rPr lang="ja-JP" altLang="en-US" dirty="0">
                <a:latin typeface="Arial"/>
              </a:rPr>
              <a:t>”</a:t>
            </a:r>
            <a:r>
              <a:rPr lang="en-US" dirty="0"/>
              <a:t> </a:t>
            </a:r>
            <a:r>
              <a:rPr lang="ja-JP" altLang="en-US" dirty="0">
                <a:latin typeface="Arial"/>
              </a:rPr>
              <a:t>“</a:t>
            </a:r>
            <a:r>
              <a:rPr lang="en-US" dirty="0"/>
              <a:t>forbidden</a:t>
            </a:r>
            <a:r>
              <a:rPr lang="ja-JP" altLang="en-US" dirty="0">
                <a:latin typeface="Arial"/>
              </a:rPr>
              <a:t>”</a:t>
            </a:r>
            <a:endParaRPr lang="en-US" dirty="0"/>
          </a:p>
          <a:p>
            <a:pPr>
              <a:defRPr/>
            </a:pPr>
            <a:r>
              <a:rPr lang="en-US" dirty="0"/>
              <a:t>media can be sent over RTP or some other protocol</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42</a:t>
            </a:fld>
            <a:endParaRPr lang="en-US" sz="1200" dirty="0">
              <a:latin typeface="Tahoma" charset="0"/>
            </a:endParaRPr>
          </a:p>
        </p:txBody>
      </p:sp>
    </p:spTree>
    <p:extLst>
      <p:ext uri="{BB962C8B-B14F-4D97-AF65-F5344CB8AC3E}">
        <p14:creationId xmlns:p14="http://schemas.microsoft.com/office/powerpoint/2010/main" val="1930509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ChangeArrowheads="1"/>
          </p:cNvSpPr>
          <p:nvPr/>
        </p:nvSpPr>
        <p:spPr bwMode="auto">
          <a:xfrm>
            <a:off x="741362" y="1038307"/>
            <a:ext cx="5278438" cy="3643313"/>
          </a:xfrm>
          <a:prstGeom prst="rect">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p>
        </p:txBody>
      </p:sp>
      <p:sp>
        <p:nvSpPr>
          <p:cNvPr id="370691" name="Rectangle 3"/>
          <p:cNvSpPr>
            <a:spLocks noGrp="1" noChangeArrowheads="1"/>
          </p:cNvSpPr>
          <p:nvPr>
            <p:ph type="title"/>
          </p:nvPr>
        </p:nvSpPr>
        <p:spPr>
          <a:xfrm>
            <a:off x="2133600" y="111125"/>
            <a:ext cx="7772400" cy="793750"/>
          </a:xfrm>
        </p:spPr>
        <p:txBody>
          <a:bodyPr/>
          <a:lstStyle/>
          <a:p>
            <a:pPr>
              <a:defRPr/>
            </a:pPr>
            <a:r>
              <a:rPr lang="en-US" dirty="0"/>
              <a:t>Example of SIP message</a:t>
            </a:r>
          </a:p>
        </p:txBody>
      </p:sp>
      <p:sp>
        <p:nvSpPr>
          <p:cNvPr id="370692" name="Rectangle 4"/>
          <p:cNvSpPr>
            <a:spLocks noGrp="1" noChangeArrowheads="1"/>
          </p:cNvSpPr>
          <p:nvPr>
            <p:ph type="body" idx="1"/>
          </p:nvPr>
        </p:nvSpPr>
        <p:spPr>
          <a:xfrm>
            <a:off x="1134319" y="1295400"/>
            <a:ext cx="6326931" cy="5302170"/>
          </a:xfrm>
        </p:spPr>
        <p:txBody>
          <a:bodyPr>
            <a:normAutofit fontScale="85000" lnSpcReduction="20000"/>
          </a:bodyPr>
          <a:lstStyle/>
          <a:p>
            <a:pPr>
              <a:buFont typeface="Wingdings" charset="0"/>
              <a:buNone/>
              <a:defRPr/>
            </a:pPr>
            <a:r>
              <a:rPr lang="en-US" sz="2000" dirty="0">
                <a:latin typeface="Courier New" charset="0"/>
              </a:rPr>
              <a:t>INVITE sip:bob@domain.com SIP/2.0</a:t>
            </a:r>
          </a:p>
          <a:p>
            <a:pPr>
              <a:buFont typeface="Wingdings" charset="0"/>
              <a:buNone/>
              <a:defRPr/>
            </a:pPr>
            <a:r>
              <a:rPr lang="en-US" sz="2000" dirty="0">
                <a:latin typeface="Courier New" charset="0"/>
              </a:rPr>
              <a:t>Via: SIP/2.0/UDP 167.180.112.24</a:t>
            </a:r>
          </a:p>
          <a:p>
            <a:pPr>
              <a:buFont typeface="Wingdings" charset="0"/>
              <a:buNone/>
              <a:defRPr/>
            </a:pPr>
            <a:r>
              <a:rPr lang="en-US" sz="2000" dirty="0">
                <a:latin typeface="Courier New" charset="0"/>
              </a:rPr>
              <a:t>From: sip:alice@hereway.com</a:t>
            </a:r>
          </a:p>
          <a:p>
            <a:pPr>
              <a:buFont typeface="Wingdings" charset="0"/>
              <a:buNone/>
              <a:defRPr/>
            </a:pPr>
            <a:r>
              <a:rPr lang="en-US" sz="2000" dirty="0">
                <a:latin typeface="Courier New" charset="0"/>
              </a:rPr>
              <a:t>To: sip:bob@domain.com </a:t>
            </a:r>
          </a:p>
          <a:p>
            <a:pPr>
              <a:buFont typeface="Wingdings" charset="0"/>
              <a:buNone/>
              <a:defRPr/>
            </a:pPr>
            <a:r>
              <a:rPr lang="en-US" sz="2000" dirty="0">
                <a:latin typeface="Courier New" charset="0"/>
              </a:rPr>
              <a:t>Call-ID: a2e3a@pigeon.hereway.com</a:t>
            </a:r>
          </a:p>
          <a:p>
            <a:pPr>
              <a:buFont typeface="Wingdings" charset="0"/>
              <a:buNone/>
              <a:defRPr/>
            </a:pPr>
            <a:r>
              <a:rPr lang="en-US" sz="2000" dirty="0">
                <a:latin typeface="Courier New" charset="0"/>
              </a:rPr>
              <a:t>Content-Type: application/sdp</a:t>
            </a:r>
          </a:p>
          <a:p>
            <a:pPr>
              <a:buFont typeface="Wingdings" charset="0"/>
              <a:buNone/>
              <a:defRPr/>
            </a:pPr>
            <a:r>
              <a:rPr lang="en-US" sz="2000" dirty="0">
                <a:latin typeface="Courier New" charset="0"/>
              </a:rPr>
              <a:t>Content-Length: 885</a:t>
            </a:r>
          </a:p>
          <a:p>
            <a:pPr>
              <a:buFont typeface="Wingdings" charset="0"/>
              <a:buNone/>
              <a:defRPr/>
            </a:pPr>
            <a:endParaRPr lang="en-US" sz="2000" dirty="0">
              <a:latin typeface="Courier New" charset="0"/>
            </a:endParaRPr>
          </a:p>
          <a:p>
            <a:pPr>
              <a:buFont typeface="Wingdings" charset="0"/>
              <a:buNone/>
              <a:defRPr/>
            </a:pPr>
            <a:r>
              <a:rPr lang="en-US" sz="2000" dirty="0">
                <a:latin typeface="Courier New" charset="0"/>
              </a:rPr>
              <a:t>c=IN IP4 167.180.112.24</a:t>
            </a:r>
          </a:p>
          <a:p>
            <a:pPr>
              <a:buFont typeface="Wingdings" charset="0"/>
              <a:buNone/>
              <a:defRPr/>
            </a:pPr>
            <a:r>
              <a:rPr lang="en-US" sz="2000" dirty="0">
                <a:latin typeface="Courier New" charset="0"/>
              </a:rPr>
              <a:t>m=audio 38060 RTP/AVP 0</a:t>
            </a:r>
            <a:endParaRPr lang="en-US" sz="1600" dirty="0">
              <a:latin typeface="Courier New" charset="0"/>
            </a:endParaRPr>
          </a:p>
          <a:p>
            <a:pPr>
              <a:buFont typeface="Wingdings" charset="0"/>
              <a:buNone/>
              <a:defRPr/>
            </a:pPr>
            <a:endParaRPr lang="en-US" sz="2000" dirty="0"/>
          </a:p>
          <a:p>
            <a:pPr>
              <a:buFont typeface="Wingdings" charset="0"/>
              <a:buNone/>
              <a:defRPr/>
            </a:pPr>
            <a:endParaRPr lang="en-US" sz="2000" dirty="0"/>
          </a:p>
          <a:p>
            <a:pPr>
              <a:buFont typeface="Wingdings" charset="0"/>
              <a:buNone/>
              <a:defRPr/>
            </a:pPr>
            <a:r>
              <a:rPr lang="en-US" sz="2600" dirty="0"/>
              <a:t>Notes:</a:t>
            </a:r>
          </a:p>
          <a:p>
            <a:pPr>
              <a:defRPr/>
            </a:pPr>
            <a:r>
              <a:rPr lang="en-US" sz="2600" dirty="0"/>
              <a:t>HTTP message syntax</a:t>
            </a:r>
          </a:p>
          <a:p>
            <a:pPr>
              <a:defRPr/>
            </a:pPr>
            <a:r>
              <a:rPr lang="en-US" sz="2600" dirty="0"/>
              <a:t>sdp = session description protocol</a:t>
            </a:r>
          </a:p>
          <a:p>
            <a:pPr>
              <a:defRPr/>
            </a:pPr>
            <a:r>
              <a:rPr lang="en-US" sz="2600" dirty="0"/>
              <a:t>Call-ID is unique for every call</a:t>
            </a:r>
            <a:endParaRPr lang="en-US" sz="2000" dirty="0"/>
          </a:p>
        </p:txBody>
      </p:sp>
      <p:sp>
        <p:nvSpPr>
          <p:cNvPr id="370693" name="Text Box 5"/>
          <p:cNvSpPr txBox="1">
            <a:spLocks noChangeArrowheads="1"/>
          </p:cNvSpPr>
          <p:nvPr/>
        </p:nvSpPr>
        <p:spPr bwMode="auto">
          <a:xfrm>
            <a:off x="7739063" y="1255713"/>
            <a:ext cx="1841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endParaRPr lang="en-US" dirty="0"/>
          </a:p>
        </p:txBody>
      </p:sp>
      <p:sp>
        <p:nvSpPr>
          <p:cNvPr id="370694" name="Text Box 6"/>
          <p:cNvSpPr txBox="1">
            <a:spLocks noChangeArrowheads="1"/>
          </p:cNvSpPr>
          <p:nvPr/>
        </p:nvSpPr>
        <p:spPr bwMode="auto">
          <a:xfrm>
            <a:off x="7523164" y="1546225"/>
            <a:ext cx="4340887" cy="156966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Times New Roman" charset="0"/>
                <a:ea typeface="ＭＳ Ｐゴシック" charset="0"/>
              </a:defRPr>
            </a:lvl1pPr>
            <a:lvl2pPr indent="-23177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285750" indent="-285750">
              <a:buClr>
                <a:srgbClr val="000099"/>
              </a:buClr>
              <a:buSzPct val="100000"/>
              <a:buFont typeface="Wingdings" charset="2"/>
              <a:buChar char="§"/>
              <a:defRPr/>
            </a:pPr>
            <a:r>
              <a:rPr lang="en-US" dirty="0">
                <a:latin typeface="Helvetica" pitchFamily="2" charset="0"/>
              </a:rPr>
              <a:t>Here we don</a:t>
            </a:r>
            <a:r>
              <a:rPr lang="ja-JP" altLang="en-US" dirty="0">
                <a:latin typeface="Helvetica" pitchFamily="2" charset="0"/>
              </a:rPr>
              <a:t>’</a:t>
            </a:r>
            <a:r>
              <a:rPr lang="en-US" dirty="0">
                <a:latin typeface="Helvetica" pitchFamily="2" charset="0"/>
              </a:rPr>
              <a:t>t know Bob</a:t>
            </a:r>
            <a:r>
              <a:rPr lang="ja-JP" altLang="en-US" dirty="0">
                <a:latin typeface="Helvetica" pitchFamily="2" charset="0"/>
              </a:rPr>
              <a:t>’</a:t>
            </a:r>
            <a:r>
              <a:rPr lang="en-US" dirty="0">
                <a:latin typeface="Helvetica" pitchFamily="2" charset="0"/>
              </a:rPr>
              <a:t>s IP address</a:t>
            </a:r>
          </a:p>
          <a:p>
            <a:pPr marL="568325" lvl="1" indent="-342900">
              <a:buClr>
                <a:srgbClr val="000099"/>
              </a:buClr>
              <a:buFont typeface="Arial"/>
              <a:buChar char="•"/>
              <a:defRPr/>
            </a:pPr>
            <a:r>
              <a:rPr lang="en-US" dirty="0">
                <a:latin typeface="Helvetica" pitchFamily="2" charset="0"/>
              </a:rPr>
              <a:t>intermediate SIP</a:t>
            </a:r>
            <a:br>
              <a:rPr lang="en-US" dirty="0">
                <a:latin typeface="Helvetica" pitchFamily="2" charset="0"/>
              </a:rPr>
            </a:br>
            <a:r>
              <a:rPr lang="en-US" dirty="0">
                <a:latin typeface="Helvetica" pitchFamily="2" charset="0"/>
              </a:rPr>
              <a:t>servers needed</a:t>
            </a:r>
          </a:p>
        </p:txBody>
      </p:sp>
      <p:sp>
        <p:nvSpPr>
          <p:cNvPr id="370695" name="Text Box 7"/>
          <p:cNvSpPr txBox="1">
            <a:spLocks noChangeArrowheads="1"/>
          </p:cNvSpPr>
          <p:nvPr/>
        </p:nvSpPr>
        <p:spPr bwMode="auto">
          <a:xfrm>
            <a:off x="7542213" y="3055938"/>
            <a:ext cx="4314592" cy="267765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buClr>
                <a:srgbClr val="000099"/>
              </a:buClr>
              <a:buSzPct val="100000"/>
              <a:buFont typeface="Wingdings" charset="2"/>
              <a:buChar char="§"/>
              <a:defRPr/>
            </a:pPr>
            <a:r>
              <a:rPr lang="en-US" sz="2400" dirty="0">
                <a:latin typeface="Helvetica" pitchFamily="2" charset="0"/>
              </a:rPr>
              <a:t> Alice sends, receives SIP messages using SIP default port 5060</a:t>
            </a:r>
          </a:p>
          <a:p>
            <a:pPr marL="342900" indent="-342900">
              <a:buClr>
                <a:srgbClr val="000099"/>
              </a:buClr>
              <a:buSzPct val="100000"/>
              <a:buFont typeface="Wingdings" charset="2"/>
              <a:buChar char="§"/>
              <a:defRPr/>
            </a:pPr>
            <a:r>
              <a:rPr lang="en-US" sz="2400" dirty="0">
                <a:latin typeface="Helvetica" pitchFamily="2" charset="0"/>
              </a:rPr>
              <a:t> Alice specifies in header that SIP client sends, receives SIP messages over UDP</a:t>
            </a:r>
          </a:p>
        </p:txBody>
      </p:sp>
      <p:sp>
        <p:nvSpPr>
          <p:cNvPr id="11"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43</a:t>
            </a:fld>
            <a:endParaRPr lang="en-US" sz="1200" dirty="0">
              <a:latin typeface="Tahoma" charset="0"/>
            </a:endParaRPr>
          </a:p>
        </p:txBody>
      </p:sp>
    </p:spTree>
    <p:extLst>
      <p:ext uri="{BB962C8B-B14F-4D97-AF65-F5344CB8AC3E}">
        <p14:creationId xmlns:p14="http://schemas.microsoft.com/office/powerpoint/2010/main" val="3009536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a:xfrm>
            <a:off x="2057400" y="28575"/>
            <a:ext cx="7772400" cy="1143000"/>
          </a:xfrm>
        </p:spPr>
        <p:txBody>
          <a:bodyPr>
            <a:normAutofit fontScale="90000"/>
          </a:bodyPr>
          <a:lstStyle/>
          <a:p>
            <a:pPr>
              <a:defRPr/>
            </a:pPr>
            <a:r>
              <a:rPr lang="en-US" dirty="0"/>
              <a:t>Name translation, user location</a:t>
            </a:r>
          </a:p>
        </p:txBody>
      </p:sp>
      <p:sp>
        <p:nvSpPr>
          <p:cNvPr id="371715" name="Rectangle 3"/>
          <p:cNvSpPr>
            <a:spLocks noGrp="1" noChangeArrowheads="1"/>
          </p:cNvSpPr>
          <p:nvPr>
            <p:ph type="body" sz="half" idx="1"/>
          </p:nvPr>
        </p:nvSpPr>
        <p:spPr>
          <a:xfrm>
            <a:off x="2057400" y="1371600"/>
            <a:ext cx="4160838" cy="4648200"/>
          </a:xfrm>
        </p:spPr>
        <p:txBody>
          <a:bodyPr/>
          <a:lstStyle/>
          <a:p>
            <a:pPr>
              <a:defRPr/>
            </a:pPr>
            <a:r>
              <a:rPr lang="en-US" dirty="0"/>
              <a:t>caller wants to call callee, but only has callee</a:t>
            </a:r>
            <a:r>
              <a:rPr lang="ja-JP" altLang="en-US" dirty="0">
                <a:latin typeface="Arial"/>
              </a:rPr>
              <a:t>’</a:t>
            </a:r>
            <a:r>
              <a:rPr lang="en-US" dirty="0"/>
              <a:t>s name or e-mail address.</a:t>
            </a:r>
          </a:p>
          <a:p>
            <a:pPr>
              <a:defRPr/>
            </a:pPr>
            <a:r>
              <a:rPr lang="en-US" dirty="0"/>
              <a:t>need to get IP address of callee</a:t>
            </a:r>
            <a:r>
              <a:rPr lang="en-US" dirty="0">
                <a:latin typeface="Arial"/>
              </a:rPr>
              <a:t>’</a:t>
            </a:r>
            <a:r>
              <a:rPr lang="en-US" dirty="0"/>
              <a:t>s current host:</a:t>
            </a:r>
            <a:endParaRPr lang="en-US" sz="2400" dirty="0"/>
          </a:p>
          <a:p>
            <a:pPr lvl="1">
              <a:defRPr/>
            </a:pPr>
            <a:r>
              <a:rPr lang="en-US" dirty="0"/>
              <a:t>user moves around</a:t>
            </a:r>
          </a:p>
          <a:p>
            <a:pPr lvl="1">
              <a:defRPr/>
            </a:pPr>
            <a:r>
              <a:rPr lang="en-US" dirty="0"/>
              <a:t>DHCP protocol</a:t>
            </a:r>
          </a:p>
          <a:p>
            <a:pPr lvl="1">
              <a:defRPr/>
            </a:pPr>
            <a:r>
              <a:rPr lang="en-US" dirty="0"/>
              <a:t>user has different IP devices (PC, smartphone, car device)</a:t>
            </a:r>
          </a:p>
          <a:p>
            <a:pPr>
              <a:defRPr/>
            </a:pPr>
            <a:endParaRPr lang="en-US" sz="2400" dirty="0"/>
          </a:p>
        </p:txBody>
      </p:sp>
      <p:sp>
        <p:nvSpPr>
          <p:cNvPr id="371716" name="Rectangle 4"/>
          <p:cNvSpPr>
            <a:spLocks noGrp="1" noChangeArrowheads="1"/>
          </p:cNvSpPr>
          <p:nvPr>
            <p:ph type="body" sz="half" idx="2"/>
          </p:nvPr>
        </p:nvSpPr>
        <p:spPr>
          <a:xfrm>
            <a:off x="6019800" y="1339850"/>
            <a:ext cx="4090988" cy="4908550"/>
          </a:xfrm>
        </p:spPr>
        <p:txBody>
          <a:bodyPr/>
          <a:lstStyle/>
          <a:p>
            <a:pPr>
              <a:defRPr/>
            </a:pPr>
            <a:r>
              <a:rPr lang="en-US" dirty="0"/>
              <a:t>result can be based on:</a:t>
            </a:r>
            <a:endParaRPr lang="en-US" sz="2400" dirty="0"/>
          </a:p>
          <a:p>
            <a:pPr lvl="1">
              <a:defRPr/>
            </a:pPr>
            <a:r>
              <a:rPr lang="en-US" dirty="0"/>
              <a:t> time of day (work, home)</a:t>
            </a:r>
          </a:p>
          <a:p>
            <a:pPr lvl="1">
              <a:defRPr/>
            </a:pPr>
            <a:r>
              <a:rPr lang="en-US" dirty="0"/>
              <a:t>caller (don</a:t>
            </a:r>
            <a:r>
              <a:rPr lang="ja-JP" altLang="en-US" dirty="0">
                <a:latin typeface="Arial"/>
              </a:rPr>
              <a:t>’</a:t>
            </a:r>
            <a:r>
              <a:rPr lang="en-US" dirty="0"/>
              <a:t>t want boss to call you at home)</a:t>
            </a:r>
          </a:p>
          <a:p>
            <a:pPr lvl="1">
              <a:defRPr/>
            </a:pPr>
            <a:r>
              <a:rPr lang="en-US" dirty="0"/>
              <a:t>status of callee (calls sent to voicemail when callee is already talking to someone)</a:t>
            </a:r>
          </a:p>
        </p:txBody>
      </p:sp>
      <p:sp>
        <p:nvSpPr>
          <p:cNvPr id="8" name="Slide Number Placeholder 5"/>
          <p:cNvSpPr>
            <a:spLocks noGrp="1"/>
          </p:cNvSpPr>
          <p:nvPr>
            <p:ph type="sldNum" sz="quarter" idx="12"/>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44</a:t>
            </a:fld>
            <a:endParaRPr lang="en-US" sz="1200" dirty="0">
              <a:latin typeface="Tahoma" charset="0"/>
            </a:endParaRPr>
          </a:p>
        </p:txBody>
      </p:sp>
      <p:sp>
        <p:nvSpPr>
          <p:cNvPr id="2" name="TextBox 1">
            <a:extLst>
              <a:ext uri="{FF2B5EF4-FFF2-40B4-BE49-F238E27FC236}">
                <a16:creationId xmlns:a16="http://schemas.microsoft.com/office/drawing/2014/main" id="{212AC7F6-48A8-2E49-A60C-5541B433367B}"/>
              </a:ext>
            </a:extLst>
          </p:cNvPr>
          <p:cNvSpPr txBox="1"/>
          <p:nvPr/>
        </p:nvSpPr>
        <p:spPr>
          <a:xfrm>
            <a:off x="2375452" y="5803096"/>
            <a:ext cx="8070574" cy="954107"/>
          </a:xfrm>
          <a:prstGeom prst="rect">
            <a:avLst/>
          </a:prstGeom>
          <a:noFill/>
        </p:spPr>
        <p:txBody>
          <a:bodyPr wrap="square" rtlCol="0">
            <a:spAutoFit/>
          </a:bodyPr>
          <a:lstStyle/>
          <a:p>
            <a:pPr algn="ctr"/>
            <a:r>
              <a:rPr lang="en-US" sz="2800" dirty="0">
                <a:latin typeface="Helvetica" pitchFamily="2" charset="0"/>
              </a:rPr>
              <a:t>An infrastructure of </a:t>
            </a:r>
            <a:r>
              <a:rPr lang="en-US" sz="2800" dirty="0">
                <a:solidFill>
                  <a:srgbClr val="C00000"/>
                </a:solidFill>
                <a:latin typeface="Helvetica" pitchFamily="2" charset="0"/>
              </a:rPr>
              <a:t>SIP servers </a:t>
            </a:r>
            <a:r>
              <a:rPr lang="en-US" sz="2800" dirty="0">
                <a:latin typeface="Helvetica" pitchFamily="2" charset="0"/>
              </a:rPr>
              <a:t>to support mobility and </a:t>
            </a:r>
            <a:r>
              <a:rPr lang="en-US" sz="2800" dirty="0" err="1">
                <a:latin typeface="Helvetica" pitchFamily="2" charset="0"/>
              </a:rPr>
              <a:t>callee</a:t>
            </a:r>
            <a:r>
              <a:rPr lang="en-US" sz="2800" dirty="0">
                <a:latin typeface="Helvetica" pitchFamily="2" charset="0"/>
              </a:rPr>
              <a:t> resolution</a:t>
            </a:r>
          </a:p>
        </p:txBody>
      </p:sp>
    </p:spTree>
    <p:extLst>
      <p:ext uri="{BB962C8B-B14F-4D97-AF65-F5344CB8AC3E}">
        <p14:creationId xmlns:p14="http://schemas.microsoft.com/office/powerpoint/2010/main" val="3461966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3" name="Rectangle 3"/>
          <p:cNvSpPr>
            <a:spLocks noGrp="1" noChangeArrowheads="1"/>
          </p:cNvSpPr>
          <p:nvPr>
            <p:ph type="title"/>
          </p:nvPr>
        </p:nvSpPr>
        <p:spPr>
          <a:xfrm>
            <a:off x="2057400" y="42863"/>
            <a:ext cx="7772400" cy="1143000"/>
          </a:xfrm>
        </p:spPr>
        <p:txBody>
          <a:bodyPr/>
          <a:lstStyle/>
          <a:p>
            <a:pPr>
              <a:defRPr/>
            </a:pPr>
            <a:r>
              <a:rPr lang="en-US" dirty="0"/>
              <a:t>SIP registrar</a:t>
            </a:r>
          </a:p>
        </p:txBody>
      </p:sp>
      <p:sp>
        <p:nvSpPr>
          <p:cNvPr id="373764" name="Rectangle 4"/>
          <p:cNvSpPr>
            <a:spLocks noGrp="1" noChangeArrowheads="1"/>
          </p:cNvSpPr>
          <p:nvPr>
            <p:ph type="body" idx="1"/>
          </p:nvPr>
        </p:nvSpPr>
        <p:spPr>
          <a:xfrm>
            <a:off x="2025651" y="3616325"/>
            <a:ext cx="7032625" cy="1893888"/>
          </a:xfrm>
          <a:ln cap="flat">
            <a:solidFill>
              <a:schemeClr val="tx1"/>
            </a:solidFill>
            <a:miter lim="800000"/>
            <a:headEnd/>
            <a:tailEnd/>
          </a:ln>
          <a:extLs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a:normAutofit lnSpcReduction="10000"/>
          </a:bodyPr>
          <a:lstStyle/>
          <a:p>
            <a:pPr>
              <a:buFont typeface="Wingdings" charset="0"/>
              <a:buNone/>
              <a:defRPr/>
            </a:pPr>
            <a:r>
              <a:rPr lang="en-US" sz="2000" dirty="0">
                <a:latin typeface="Courier New" charset="0"/>
              </a:rPr>
              <a:t>REGISTER sip:domain.com SIP/2.0</a:t>
            </a:r>
          </a:p>
          <a:p>
            <a:pPr>
              <a:buFont typeface="Wingdings" charset="0"/>
              <a:buNone/>
              <a:defRPr/>
            </a:pPr>
            <a:r>
              <a:rPr lang="en-US" sz="2000" dirty="0">
                <a:latin typeface="Courier New" charset="0"/>
              </a:rPr>
              <a:t>Via: SIP/2.0/UDP 193.64.210.89 </a:t>
            </a:r>
          </a:p>
          <a:p>
            <a:pPr>
              <a:buFont typeface="Wingdings" charset="0"/>
              <a:buNone/>
              <a:defRPr/>
            </a:pPr>
            <a:r>
              <a:rPr lang="en-US" sz="2000" dirty="0">
                <a:latin typeface="Courier New" charset="0"/>
              </a:rPr>
              <a:t>From: sip:bob@domain.com</a:t>
            </a:r>
          </a:p>
          <a:p>
            <a:pPr>
              <a:buFont typeface="Wingdings" charset="0"/>
              <a:buNone/>
              <a:defRPr/>
            </a:pPr>
            <a:r>
              <a:rPr lang="en-US" sz="2000" dirty="0">
                <a:latin typeface="Courier New" charset="0"/>
              </a:rPr>
              <a:t>To: sip:bob@domain.com</a:t>
            </a:r>
          </a:p>
          <a:p>
            <a:pPr>
              <a:buFont typeface="Wingdings" charset="0"/>
              <a:buNone/>
              <a:defRPr/>
            </a:pPr>
            <a:r>
              <a:rPr lang="en-US" sz="2000" dirty="0">
                <a:latin typeface="Courier New" charset="0"/>
              </a:rPr>
              <a:t>Expires: 3600</a:t>
            </a:r>
          </a:p>
        </p:txBody>
      </p:sp>
      <p:sp>
        <p:nvSpPr>
          <p:cNvPr id="373765" name="Rectangle 5"/>
          <p:cNvSpPr>
            <a:spLocks noChangeArrowheads="1"/>
          </p:cNvSpPr>
          <p:nvPr/>
        </p:nvSpPr>
        <p:spPr bwMode="auto">
          <a:xfrm>
            <a:off x="1978025" y="1192214"/>
            <a:ext cx="8339138" cy="1419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52425" indent="-352425">
              <a:spcBef>
                <a:spcPct val="20000"/>
              </a:spcBef>
              <a:buClr>
                <a:srgbClr val="000099"/>
              </a:buClr>
              <a:buSzPct val="100000"/>
              <a:buFont typeface="Wingdings" charset="2"/>
              <a:buChar char="§"/>
              <a:defRPr/>
            </a:pPr>
            <a:r>
              <a:rPr lang="en-US" sz="2800" dirty="0">
                <a:latin typeface="Helvetica" pitchFamily="2" charset="0"/>
              </a:rPr>
              <a:t>one function of SIP server: </a:t>
            </a:r>
            <a:r>
              <a:rPr lang="en-US" sz="2800" dirty="0">
                <a:solidFill>
                  <a:srgbClr val="CC0000"/>
                </a:solidFill>
                <a:latin typeface="Helvetica" pitchFamily="2" charset="0"/>
              </a:rPr>
              <a:t>registrar</a:t>
            </a:r>
          </a:p>
          <a:p>
            <a:pPr marL="352425" indent="-352425">
              <a:spcBef>
                <a:spcPct val="20000"/>
              </a:spcBef>
              <a:buClr>
                <a:srgbClr val="000099"/>
              </a:buClr>
              <a:buSzPct val="100000"/>
              <a:buFont typeface="Wingdings" charset="2"/>
              <a:buChar char="§"/>
              <a:defRPr/>
            </a:pPr>
            <a:r>
              <a:rPr lang="en-US" sz="2800" dirty="0">
                <a:latin typeface="Helvetica" pitchFamily="2" charset="0"/>
              </a:rPr>
              <a:t>when Bob starts SIP client, client sends SIP REGISTER message to Bob</a:t>
            </a:r>
            <a:r>
              <a:rPr lang="ja-JP" altLang="en-US" sz="2800" dirty="0">
                <a:latin typeface="Helvetica" pitchFamily="2" charset="0"/>
              </a:rPr>
              <a:t>’</a:t>
            </a:r>
            <a:r>
              <a:rPr lang="en-US" sz="2800" dirty="0">
                <a:latin typeface="Helvetica" pitchFamily="2" charset="0"/>
              </a:rPr>
              <a:t>s registrar server</a:t>
            </a:r>
          </a:p>
        </p:txBody>
      </p:sp>
      <p:sp>
        <p:nvSpPr>
          <p:cNvPr id="373766" name="Text Box 6"/>
          <p:cNvSpPr txBox="1">
            <a:spLocks noChangeArrowheads="1"/>
          </p:cNvSpPr>
          <p:nvPr/>
        </p:nvSpPr>
        <p:spPr bwMode="auto">
          <a:xfrm>
            <a:off x="1036583" y="2874794"/>
            <a:ext cx="8154925"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800" dirty="0">
                <a:solidFill>
                  <a:srgbClr val="CC0000"/>
                </a:solidFill>
                <a:latin typeface="Helvetica" pitchFamily="2" charset="0"/>
              </a:rPr>
              <a:t>register message: </a:t>
            </a:r>
            <a:r>
              <a:rPr lang="en-US" sz="2800" dirty="0">
                <a:latin typeface="Helvetica" pitchFamily="2" charset="0"/>
              </a:rPr>
              <a:t>to support mobility at Bob’s end</a:t>
            </a:r>
          </a:p>
        </p:txBody>
      </p:sp>
      <p:sp>
        <p:nvSpPr>
          <p:cNvPr id="9"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45</a:t>
            </a:fld>
            <a:endParaRPr lang="en-US" sz="1200" dirty="0">
              <a:latin typeface="Tahoma" charset="0"/>
            </a:endParaRPr>
          </a:p>
        </p:txBody>
      </p:sp>
    </p:spTree>
    <p:extLst>
      <p:ext uri="{BB962C8B-B14F-4D97-AF65-F5344CB8AC3E}">
        <p14:creationId xmlns:p14="http://schemas.microsoft.com/office/powerpoint/2010/main" val="2825952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2057400" y="71438"/>
            <a:ext cx="7772400" cy="1143000"/>
          </a:xfrm>
        </p:spPr>
        <p:txBody>
          <a:bodyPr/>
          <a:lstStyle/>
          <a:p>
            <a:pPr>
              <a:defRPr/>
            </a:pPr>
            <a:r>
              <a:rPr lang="en-US" dirty="0"/>
              <a:t>SIP proxy</a:t>
            </a:r>
          </a:p>
        </p:txBody>
      </p:sp>
      <p:sp>
        <p:nvSpPr>
          <p:cNvPr id="385027" name="Rectangle 3"/>
          <p:cNvSpPr>
            <a:spLocks noGrp="1" noChangeArrowheads="1"/>
          </p:cNvSpPr>
          <p:nvPr>
            <p:ph type="body" idx="1"/>
          </p:nvPr>
        </p:nvSpPr>
        <p:spPr>
          <a:xfrm>
            <a:off x="1134319" y="1428749"/>
            <a:ext cx="10440365" cy="4960475"/>
          </a:xfrm>
        </p:spPr>
        <p:txBody>
          <a:bodyPr>
            <a:normAutofit/>
          </a:bodyPr>
          <a:lstStyle/>
          <a:p>
            <a:pPr>
              <a:defRPr/>
            </a:pPr>
            <a:r>
              <a:rPr lang="en-US" dirty="0"/>
              <a:t>another function of SIP server: </a:t>
            </a:r>
            <a:r>
              <a:rPr lang="en-US" i="1" dirty="0">
                <a:solidFill>
                  <a:srgbClr val="CC0000"/>
                </a:solidFill>
              </a:rPr>
              <a:t>proxy</a:t>
            </a:r>
          </a:p>
          <a:p>
            <a:pPr>
              <a:defRPr/>
            </a:pPr>
            <a:r>
              <a:rPr lang="en-US" dirty="0"/>
              <a:t>Alice sends invite message to her proxy server</a:t>
            </a:r>
          </a:p>
          <a:p>
            <a:pPr lvl="1">
              <a:defRPr/>
            </a:pPr>
            <a:r>
              <a:rPr lang="en-US" dirty="0"/>
              <a:t>contains address sip:bob@domain.com</a:t>
            </a:r>
          </a:p>
          <a:p>
            <a:pPr lvl="1">
              <a:defRPr/>
            </a:pPr>
            <a:r>
              <a:rPr lang="en-US" dirty="0"/>
              <a:t>proxy responsible for routing SIP messages to callee, possibly through multiple proxies</a:t>
            </a:r>
          </a:p>
          <a:p>
            <a:pPr>
              <a:defRPr/>
            </a:pPr>
            <a:r>
              <a:rPr lang="en-US" dirty="0"/>
              <a:t>Bob sends response back through the same set of SIP servers</a:t>
            </a:r>
          </a:p>
          <a:p>
            <a:pPr>
              <a:defRPr/>
            </a:pPr>
            <a:r>
              <a:rPr lang="en-US" dirty="0"/>
              <a:t>Alice’s proxy returns Bob’s SIP response message to Alice </a:t>
            </a:r>
          </a:p>
          <a:p>
            <a:pPr lvl="1">
              <a:defRPr/>
            </a:pPr>
            <a:r>
              <a:rPr lang="en-US" dirty="0"/>
              <a:t>contains Bob</a:t>
            </a:r>
            <a:r>
              <a:rPr lang="ja-JP" altLang="en-US" dirty="0">
                <a:latin typeface="Arial"/>
              </a:rPr>
              <a:t>’</a:t>
            </a:r>
            <a:r>
              <a:rPr lang="en-US" dirty="0"/>
              <a:t>s IP address</a:t>
            </a:r>
          </a:p>
          <a:p>
            <a:pPr>
              <a:defRPr/>
            </a:pPr>
            <a:r>
              <a:rPr lang="en-US" dirty="0"/>
              <a:t>SIP proxy analogous to local DNS server plus indirect routing relay</a:t>
            </a:r>
          </a:p>
          <a:p>
            <a:pPr>
              <a:defRPr/>
            </a:pPr>
            <a:r>
              <a:rPr lang="en-US" dirty="0"/>
              <a:t>Alice and Bob’s media traffic sent directly between each other</a:t>
            </a:r>
          </a:p>
        </p:txBody>
      </p:sp>
      <p:sp>
        <p:nvSpPr>
          <p:cNvPr id="7"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Tahoma" charset="0"/>
              </a:rPr>
              <a:pPr/>
              <a:t>46</a:t>
            </a:fld>
            <a:endParaRPr lang="en-US" sz="1200" dirty="0">
              <a:latin typeface="Tahoma" charset="0"/>
            </a:endParaRPr>
          </a:p>
        </p:txBody>
      </p:sp>
    </p:spTree>
    <p:extLst>
      <p:ext uri="{BB962C8B-B14F-4D97-AF65-F5344CB8AC3E}">
        <p14:creationId xmlns:p14="http://schemas.microsoft.com/office/powerpoint/2010/main" val="174176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1885950" y="228600"/>
            <a:ext cx="8470900" cy="871538"/>
          </a:xfrm>
        </p:spPr>
        <p:txBody>
          <a:bodyPr>
            <a:normAutofit fontScale="90000"/>
          </a:bodyPr>
          <a:lstStyle/>
          <a:p>
            <a:pPr>
              <a:defRPr/>
            </a:pPr>
            <a:r>
              <a:rPr lang="en-US" sz="4000" dirty="0"/>
              <a:t>SIP example: </a:t>
            </a:r>
            <a:r>
              <a:rPr lang="en-US" sz="2400" dirty="0"/>
              <a:t>jim@umass.edu </a:t>
            </a:r>
            <a:r>
              <a:rPr lang="en-US" sz="3600" dirty="0"/>
              <a:t>calls</a:t>
            </a:r>
            <a:r>
              <a:rPr lang="en-US" sz="2400" dirty="0"/>
              <a:t> keith@poly.edu</a:t>
            </a:r>
            <a:endParaRPr lang="en-US" sz="4000" dirty="0"/>
          </a:p>
        </p:txBody>
      </p:sp>
      <p:grpSp>
        <p:nvGrpSpPr>
          <p:cNvPr id="138245" name="Group 542"/>
          <p:cNvGrpSpPr>
            <a:grpSpLocks/>
          </p:cNvGrpSpPr>
          <p:nvPr/>
        </p:nvGrpSpPr>
        <p:grpSpPr bwMode="auto">
          <a:xfrm>
            <a:off x="3278188" y="5011739"/>
            <a:ext cx="963612" cy="835025"/>
            <a:chOff x="-44" y="1473"/>
            <a:chExt cx="981" cy="1105"/>
          </a:xfrm>
        </p:grpSpPr>
        <p:pic>
          <p:nvPicPr>
            <p:cNvPr id="138403"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404"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138246" name="Group 249"/>
          <p:cNvGrpSpPr>
            <a:grpSpLocks/>
          </p:cNvGrpSpPr>
          <p:nvPr/>
        </p:nvGrpSpPr>
        <p:grpSpPr bwMode="auto">
          <a:xfrm>
            <a:off x="5705475" y="1455739"/>
            <a:ext cx="363538" cy="687387"/>
            <a:chOff x="4140" y="429"/>
            <a:chExt cx="1425" cy="2396"/>
          </a:xfrm>
        </p:grpSpPr>
        <p:sp>
          <p:nvSpPr>
            <p:cNvPr id="138371"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73"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74"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55"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6" name="Group 255"/>
            <p:cNvGrpSpPr>
              <a:grpSpLocks/>
            </p:cNvGrpSpPr>
            <p:nvPr/>
          </p:nvGrpSpPr>
          <p:grpSpPr bwMode="auto">
            <a:xfrm>
              <a:off x="4749" y="668"/>
              <a:ext cx="581" cy="145"/>
              <a:chOff x="614" y="2568"/>
              <a:chExt cx="725" cy="139"/>
            </a:xfrm>
          </p:grpSpPr>
          <p:sp>
            <p:nvSpPr>
              <p:cNvPr id="181"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2"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7"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78" name="Group 259"/>
            <p:cNvGrpSpPr>
              <a:grpSpLocks/>
            </p:cNvGrpSpPr>
            <p:nvPr/>
          </p:nvGrpSpPr>
          <p:grpSpPr bwMode="auto">
            <a:xfrm>
              <a:off x="4747" y="994"/>
              <a:ext cx="581" cy="134"/>
              <a:chOff x="614" y="2568"/>
              <a:chExt cx="725" cy="139"/>
            </a:xfrm>
          </p:grpSpPr>
          <p:sp>
            <p:nvSpPr>
              <p:cNvPr id="179"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80"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59"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60"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81" name="Group 264"/>
            <p:cNvGrpSpPr>
              <a:grpSpLocks/>
            </p:cNvGrpSpPr>
            <p:nvPr/>
          </p:nvGrpSpPr>
          <p:grpSpPr bwMode="auto">
            <a:xfrm>
              <a:off x="4735" y="1627"/>
              <a:ext cx="582" cy="151"/>
              <a:chOff x="614" y="2568"/>
              <a:chExt cx="725" cy="139"/>
            </a:xfrm>
          </p:grpSpPr>
          <p:sp>
            <p:nvSpPr>
              <p:cNvPr id="177"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8"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82"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83" name="Group 268"/>
            <p:cNvGrpSpPr>
              <a:grpSpLocks/>
            </p:cNvGrpSpPr>
            <p:nvPr/>
          </p:nvGrpSpPr>
          <p:grpSpPr bwMode="auto">
            <a:xfrm>
              <a:off x="4739" y="1327"/>
              <a:ext cx="582" cy="139"/>
              <a:chOff x="614" y="2568"/>
              <a:chExt cx="725" cy="139"/>
            </a:xfrm>
          </p:grpSpPr>
          <p:sp>
            <p:nvSpPr>
              <p:cNvPr id="175"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6"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64"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5"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86"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7"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88"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69"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0"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1"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2"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173"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74"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6" name="Group 61455"/>
          <p:cNvGrpSpPr>
            <a:grpSpLocks/>
          </p:cNvGrpSpPr>
          <p:nvPr/>
        </p:nvGrpSpPr>
        <p:grpSpPr bwMode="auto">
          <a:xfrm>
            <a:off x="1873251" y="3860802"/>
            <a:ext cx="2168525" cy="1200329"/>
            <a:chOff x="349470" y="3860317"/>
            <a:chExt cx="2167676" cy="1200655"/>
          </a:xfrm>
        </p:grpSpPr>
        <p:cxnSp>
          <p:nvCxnSpPr>
            <p:cNvPr id="138366" name="Straight Arrow Connector 44"/>
            <p:cNvCxnSpPr>
              <a:cxnSpLocks noChangeShapeType="1"/>
            </p:cNvCxnSpPr>
            <p:nvPr/>
          </p:nvCxnSpPr>
          <p:spPr bwMode="auto">
            <a:xfrm flipH="1" flipV="1">
              <a:off x="2368949" y="3938223"/>
              <a:ext cx="14270" cy="1070169"/>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367" name="Group 61441"/>
            <p:cNvGrpSpPr>
              <a:grpSpLocks/>
            </p:cNvGrpSpPr>
            <p:nvPr/>
          </p:nvGrpSpPr>
          <p:grpSpPr bwMode="auto">
            <a:xfrm>
              <a:off x="2199635" y="4437382"/>
              <a:ext cx="317511" cy="369332"/>
              <a:chOff x="7454630" y="3313376"/>
              <a:chExt cx="317511" cy="369332"/>
            </a:xfrm>
          </p:grpSpPr>
          <p:sp>
            <p:nvSpPr>
              <p:cNvPr id="138369" name="Oval 6144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70" name="TextBox 6143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1</a:t>
                </a:r>
              </a:p>
            </p:txBody>
          </p:sp>
        </p:grpSp>
        <p:sp>
          <p:nvSpPr>
            <p:cNvPr id="138368" name="TextBox 61442"/>
            <p:cNvSpPr txBox="1">
              <a:spLocks noChangeArrowheads="1"/>
            </p:cNvSpPr>
            <p:nvPr/>
          </p:nvSpPr>
          <p:spPr bwMode="auto">
            <a:xfrm>
              <a:off x="349470" y="3860317"/>
              <a:ext cx="2133644" cy="12006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1. Jim sends INVITE</a:t>
              </a:r>
              <a:br>
                <a:rPr lang="en-US" sz="1800" i="0" dirty="0">
                  <a:latin typeface="Helvetica" pitchFamily="2" charset="0"/>
                  <a:cs typeface="Arial Narrow" charset="0"/>
                </a:rPr>
              </a:br>
              <a:r>
                <a:rPr lang="en-US" sz="1800" i="0" dirty="0">
                  <a:latin typeface="Helvetica" pitchFamily="2" charset="0"/>
                  <a:cs typeface="Arial Narrow" charset="0"/>
                </a:rPr>
                <a:t>message to UMass SIP proxy. </a:t>
              </a:r>
            </a:p>
          </p:txBody>
        </p:sp>
      </p:grpSp>
      <p:grpSp>
        <p:nvGrpSpPr>
          <p:cNvPr id="138248" name="Group 249"/>
          <p:cNvGrpSpPr>
            <a:grpSpLocks/>
          </p:cNvGrpSpPr>
          <p:nvPr/>
        </p:nvGrpSpPr>
        <p:grpSpPr bwMode="auto">
          <a:xfrm>
            <a:off x="3873500" y="3163889"/>
            <a:ext cx="363538" cy="687387"/>
            <a:chOff x="4140" y="429"/>
            <a:chExt cx="1425" cy="2396"/>
          </a:xfrm>
        </p:grpSpPr>
        <p:sp>
          <p:nvSpPr>
            <p:cNvPr id="138334"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2"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36"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37"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29"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39" name="Group 255"/>
            <p:cNvGrpSpPr>
              <a:grpSpLocks/>
            </p:cNvGrpSpPr>
            <p:nvPr/>
          </p:nvGrpSpPr>
          <p:grpSpPr bwMode="auto">
            <a:xfrm>
              <a:off x="4749" y="668"/>
              <a:ext cx="581" cy="145"/>
              <a:chOff x="614" y="2568"/>
              <a:chExt cx="725" cy="139"/>
            </a:xfrm>
          </p:grpSpPr>
          <p:sp>
            <p:nvSpPr>
              <p:cNvPr id="259"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60"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4"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1" name="Group 259"/>
            <p:cNvGrpSpPr>
              <a:grpSpLocks/>
            </p:cNvGrpSpPr>
            <p:nvPr/>
          </p:nvGrpSpPr>
          <p:grpSpPr bwMode="auto">
            <a:xfrm>
              <a:off x="4747" y="994"/>
              <a:ext cx="581" cy="134"/>
              <a:chOff x="614" y="2568"/>
              <a:chExt cx="725" cy="139"/>
            </a:xfrm>
          </p:grpSpPr>
          <p:sp>
            <p:nvSpPr>
              <p:cNvPr id="257"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8"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37"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38"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44" name="Group 264"/>
            <p:cNvGrpSpPr>
              <a:grpSpLocks/>
            </p:cNvGrpSpPr>
            <p:nvPr/>
          </p:nvGrpSpPr>
          <p:grpSpPr bwMode="auto">
            <a:xfrm>
              <a:off x="4735" y="1627"/>
              <a:ext cx="582" cy="151"/>
              <a:chOff x="614" y="2568"/>
              <a:chExt cx="725" cy="139"/>
            </a:xfrm>
          </p:grpSpPr>
          <p:sp>
            <p:nvSpPr>
              <p:cNvPr id="255"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6"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45"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46" name="Group 268"/>
            <p:cNvGrpSpPr>
              <a:grpSpLocks/>
            </p:cNvGrpSpPr>
            <p:nvPr/>
          </p:nvGrpSpPr>
          <p:grpSpPr bwMode="auto">
            <a:xfrm>
              <a:off x="4739" y="1327"/>
              <a:ext cx="582" cy="139"/>
              <a:chOff x="614" y="2568"/>
              <a:chExt cx="725" cy="139"/>
            </a:xfrm>
          </p:grpSpPr>
          <p:sp>
            <p:nvSpPr>
              <p:cNvPr id="253"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4"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42"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48"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49"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5"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51"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47"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8"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49"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0"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51"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52"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138249" name="Group 249"/>
          <p:cNvGrpSpPr>
            <a:grpSpLocks/>
          </p:cNvGrpSpPr>
          <p:nvPr/>
        </p:nvGrpSpPr>
        <p:grpSpPr bwMode="auto">
          <a:xfrm>
            <a:off x="8264525" y="3116264"/>
            <a:ext cx="363538" cy="687387"/>
            <a:chOff x="4140" y="429"/>
            <a:chExt cx="1425" cy="2396"/>
          </a:xfrm>
        </p:grpSpPr>
        <p:sp>
          <p:nvSpPr>
            <p:cNvPr id="138302" name="Freeform 250"/>
            <p:cNvSpPr>
              <a:spLocks/>
            </p:cNvSpPr>
            <p:nvPr/>
          </p:nvSpPr>
          <p:spPr bwMode="auto">
            <a:xfrm>
              <a:off x="5268" y="433"/>
              <a:ext cx="283" cy="2286"/>
            </a:xfrm>
            <a:custGeom>
              <a:avLst/>
              <a:gdLst>
                <a:gd name="T0" fmla="*/ 26 w 354"/>
                <a:gd name="T1" fmla="*/ 0 h 2742"/>
                <a:gd name="T2" fmla="*/ 145 w 354"/>
                <a:gd name="T3" fmla="*/ 164 h 2742"/>
                <a:gd name="T4" fmla="*/ 142 w 354"/>
                <a:gd name="T5" fmla="*/ 1268 h 2742"/>
                <a:gd name="T6" fmla="*/ 0 w 354"/>
                <a:gd name="T7" fmla="*/ 1325 h 2742"/>
                <a:gd name="T8" fmla="*/ 26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3" name="Rectangle 251"/>
            <p:cNvSpPr>
              <a:spLocks noChangeArrowheads="1"/>
            </p:cNvSpPr>
            <p:nvPr/>
          </p:nvSpPr>
          <p:spPr bwMode="auto">
            <a:xfrm>
              <a:off x="4202" y="429"/>
              <a:ext cx="1052" cy="2285"/>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04" name="Freeform 252"/>
            <p:cNvSpPr>
              <a:spLocks/>
            </p:cNvSpPr>
            <p:nvPr/>
          </p:nvSpPr>
          <p:spPr bwMode="auto">
            <a:xfrm>
              <a:off x="5321" y="570"/>
              <a:ext cx="169" cy="2115"/>
            </a:xfrm>
            <a:custGeom>
              <a:avLst/>
              <a:gdLst>
                <a:gd name="T0" fmla="*/ 3 w 211"/>
                <a:gd name="T1" fmla="*/ 0 h 2537"/>
                <a:gd name="T2" fmla="*/ 87 w 211"/>
                <a:gd name="T3" fmla="*/ 106 h 2537"/>
                <a:gd name="T4" fmla="*/ 3 w 211"/>
                <a:gd name="T5" fmla="*/ 1208 h 2537"/>
                <a:gd name="T6" fmla="*/ 3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05" name="Freeform 253"/>
            <p:cNvSpPr>
              <a:spLocks/>
            </p:cNvSpPr>
            <p:nvPr/>
          </p:nvSpPr>
          <p:spPr bwMode="auto">
            <a:xfrm>
              <a:off x="5284" y="1640"/>
              <a:ext cx="263" cy="189"/>
            </a:xfrm>
            <a:custGeom>
              <a:avLst/>
              <a:gdLst>
                <a:gd name="T0" fmla="*/ 2 w 328"/>
                <a:gd name="T1" fmla="*/ 0 h 226"/>
                <a:gd name="T2" fmla="*/ 136 w 328"/>
                <a:gd name="T3" fmla="*/ 62 h 226"/>
                <a:gd name="T4" fmla="*/ 135 w 328"/>
                <a:gd name="T5" fmla="*/ 110 h 226"/>
                <a:gd name="T6" fmla="*/ 0 w 328"/>
                <a:gd name="T7" fmla="*/ 4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66" name="Rectangle 254"/>
            <p:cNvSpPr>
              <a:spLocks noChangeArrowheads="1"/>
            </p:cNvSpPr>
            <p:nvPr/>
          </p:nvSpPr>
          <p:spPr bwMode="auto">
            <a:xfrm>
              <a:off x="4215" y="695"/>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7" name="Group 255"/>
            <p:cNvGrpSpPr>
              <a:grpSpLocks/>
            </p:cNvGrpSpPr>
            <p:nvPr/>
          </p:nvGrpSpPr>
          <p:grpSpPr bwMode="auto">
            <a:xfrm>
              <a:off x="4749" y="668"/>
              <a:ext cx="581" cy="145"/>
              <a:chOff x="614" y="2568"/>
              <a:chExt cx="725" cy="139"/>
            </a:xfrm>
          </p:grpSpPr>
          <p:sp>
            <p:nvSpPr>
              <p:cNvPr id="292" name="AutoShape 256"/>
              <p:cNvSpPr>
                <a:spLocks noChangeArrowheads="1"/>
              </p:cNvSpPr>
              <p:nvPr/>
            </p:nvSpPr>
            <p:spPr bwMode="auto">
              <a:xfrm>
                <a:off x="615"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3" name="AutoShape 257"/>
              <p:cNvSpPr>
                <a:spLocks noChangeArrowheads="1"/>
              </p:cNvSpPr>
              <p:nvPr/>
            </p:nvSpPr>
            <p:spPr bwMode="auto">
              <a:xfrm>
                <a:off x="631" y="2583"/>
                <a:ext cx="691"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68" name="Rectangle 258"/>
            <p:cNvSpPr>
              <a:spLocks noChangeArrowheads="1"/>
            </p:cNvSpPr>
            <p:nvPr/>
          </p:nvSpPr>
          <p:spPr bwMode="auto">
            <a:xfrm>
              <a:off x="4227" y="1021"/>
              <a:ext cx="591"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09" name="Group 259"/>
            <p:cNvGrpSpPr>
              <a:grpSpLocks/>
            </p:cNvGrpSpPr>
            <p:nvPr/>
          </p:nvGrpSpPr>
          <p:grpSpPr bwMode="auto">
            <a:xfrm>
              <a:off x="4747" y="994"/>
              <a:ext cx="581" cy="134"/>
              <a:chOff x="614" y="2568"/>
              <a:chExt cx="725" cy="139"/>
            </a:xfrm>
          </p:grpSpPr>
          <p:sp>
            <p:nvSpPr>
              <p:cNvPr id="290" name="AutoShape 260"/>
              <p:cNvSpPr>
                <a:spLocks noChangeArrowheads="1"/>
              </p:cNvSpPr>
              <p:nvPr/>
            </p:nvSpPr>
            <p:spPr bwMode="auto">
              <a:xfrm>
                <a:off x="618" y="2567"/>
                <a:ext cx="722"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91" name="AutoShape 261"/>
              <p:cNvSpPr>
                <a:spLocks noChangeArrowheads="1"/>
              </p:cNvSpPr>
              <p:nvPr/>
            </p:nvSpPr>
            <p:spPr bwMode="auto">
              <a:xfrm>
                <a:off x="633" y="2585"/>
                <a:ext cx="691" cy="103"/>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0" name="Rectangle 262"/>
            <p:cNvSpPr>
              <a:spLocks noChangeArrowheads="1"/>
            </p:cNvSpPr>
            <p:nvPr/>
          </p:nvSpPr>
          <p:spPr bwMode="auto">
            <a:xfrm>
              <a:off x="4215" y="1359"/>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71" name="Rectangle 263"/>
            <p:cNvSpPr>
              <a:spLocks noChangeArrowheads="1"/>
            </p:cNvSpPr>
            <p:nvPr/>
          </p:nvSpPr>
          <p:spPr bwMode="auto">
            <a:xfrm>
              <a:off x="4227" y="1657"/>
              <a:ext cx="597" cy="44"/>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nvGrpSpPr>
            <p:cNvPr id="138312" name="Group 264"/>
            <p:cNvGrpSpPr>
              <a:grpSpLocks/>
            </p:cNvGrpSpPr>
            <p:nvPr/>
          </p:nvGrpSpPr>
          <p:grpSpPr bwMode="auto">
            <a:xfrm>
              <a:off x="4735" y="1627"/>
              <a:ext cx="582" cy="151"/>
              <a:chOff x="614" y="2568"/>
              <a:chExt cx="725" cy="139"/>
            </a:xfrm>
          </p:grpSpPr>
          <p:sp>
            <p:nvSpPr>
              <p:cNvPr id="288" name="AutoShape 265"/>
              <p:cNvSpPr>
                <a:spLocks noChangeArrowheads="1"/>
              </p:cNvSpPr>
              <p:nvPr/>
            </p:nvSpPr>
            <p:spPr bwMode="auto">
              <a:xfrm>
                <a:off x="617" y="2571"/>
                <a:ext cx="713"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9" name="AutoShape 266"/>
              <p:cNvSpPr>
                <a:spLocks noChangeArrowheads="1"/>
              </p:cNvSpPr>
              <p:nvPr/>
            </p:nvSpPr>
            <p:spPr bwMode="auto">
              <a:xfrm>
                <a:off x="632" y="2586"/>
                <a:ext cx="682" cy="107"/>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138313" name="Freeform 267"/>
            <p:cNvSpPr>
              <a:spLocks/>
            </p:cNvSpPr>
            <p:nvPr/>
          </p:nvSpPr>
          <p:spPr bwMode="auto">
            <a:xfrm>
              <a:off x="5288" y="1354"/>
              <a:ext cx="263" cy="188"/>
            </a:xfrm>
            <a:custGeom>
              <a:avLst/>
              <a:gdLst>
                <a:gd name="T0" fmla="*/ 2 w 328"/>
                <a:gd name="T1" fmla="*/ 0 h 226"/>
                <a:gd name="T2" fmla="*/ 136 w 328"/>
                <a:gd name="T3" fmla="*/ 61 h 226"/>
                <a:gd name="T4" fmla="*/ 135 w 328"/>
                <a:gd name="T5" fmla="*/ 108 h 226"/>
                <a:gd name="T6" fmla="*/ 0 w 328"/>
                <a:gd name="T7" fmla="*/ 47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grpSp>
          <p:nvGrpSpPr>
            <p:cNvPr id="138314" name="Group 268"/>
            <p:cNvGrpSpPr>
              <a:grpSpLocks/>
            </p:cNvGrpSpPr>
            <p:nvPr/>
          </p:nvGrpSpPr>
          <p:grpSpPr bwMode="auto">
            <a:xfrm>
              <a:off x="4739" y="1327"/>
              <a:ext cx="582" cy="139"/>
              <a:chOff x="614" y="2568"/>
              <a:chExt cx="725" cy="139"/>
            </a:xfrm>
          </p:grpSpPr>
          <p:sp>
            <p:nvSpPr>
              <p:cNvPr id="286" name="AutoShape 269"/>
              <p:cNvSpPr>
                <a:spLocks noChangeArrowheads="1"/>
              </p:cNvSpPr>
              <p:nvPr/>
            </p:nvSpPr>
            <p:spPr bwMode="auto">
              <a:xfrm>
                <a:off x="612" y="2566"/>
                <a:ext cx="729"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7" name="AutoShape 270"/>
              <p:cNvSpPr>
                <a:spLocks noChangeArrowheads="1"/>
              </p:cNvSpPr>
              <p:nvPr/>
            </p:nvSpPr>
            <p:spPr bwMode="auto">
              <a:xfrm>
                <a:off x="627" y="2583"/>
                <a:ext cx="698"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sp>
          <p:nvSpPr>
            <p:cNvPr id="275" name="Rectangle 271"/>
            <p:cNvSpPr>
              <a:spLocks noChangeArrowheads="1"/>
            </p:cNvSpPr>
            <p:nvPr/>
          </p:nvSpPr>
          <p:spPr bwMode="auto">
            <a:xfrm>
              <a:off x="5248" y="429"/>
              <a:ext cx="68"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6" name="Freeform 272"/>
            <p:cNvSpPr>
              <a:spLocks/>
            </p:cNvSpPr>
            <p:nvPr/>
          </p:nvSpPr>
          <p:spPr bwMode="auto">
            <a:xfrm>
              <a:off x="5312" y="1007"/>
              <a:ext cx="237" cy="213"/>
            </a:xfrm>
            <a:custGeom>
              <a:avLst/>
              <a:gdLst>
                <a:gd name="T0" fmla="*/ 2 w 296"/>
                <a:gd name="T1" fmla="*/ 0 h 256"/>
                <a:gd name="T2" fmla="*/ 120 w 296"/>
                <a:gd name="T3" fmla="*/ 69 h 256"/>
                <a:gd name="T4" fmla="*/ 122 w 296"/>
                <a:gd name="T5" fmla="*/ 122 h 256"/>
                <a:gd name="T6" fmla="*/ 0 w 296"/>
                <a:gd name="T7" fmla="*/ 47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138317" name="Freeform 273"/>
            <p:cNvSpPr>
              <a:spLocks/>
            </p:cNvSpPr>
            <p:nvPr/>
          </p:nvSpPr>
          <p:spPr bwMode="auto">
            <a:xfrm>
              <a:off x="5315" y="680"/>
              <a:ext cx="244" cy="240"/>
            </a:xfrm>
            <a:custGeom>
              <a:avLst/>
              <a:gdLst>
                <a:gd name="T0" fmla="*/ 0 w 304"/>
                <a:gd name="T1" fmla="*/ 0 h 288"/>
                <a:gd name="T2" fmla="*/ 126 w 304"/>
                <a:gd name="T3" fmla="*/ 79 h 288"/>
                <a:gd name="T4" fmla="*/ 118 w 304"/>
                <a:gd name="T5" fmla="*/ 139 h 288"/>
                <a:gd name="T6" fmla="*/ 3 w 304"/>
                <a:gd name="T7" fmla="*/ 6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78" name="Oval 274"/>
            <p:cNvSpPr>
              <a:spLocks noChangeArrowheads="1"/>
            </p:cNvSpPr>
            <p:nvPr/>
          </p:nvSpPr>
          <p:spPr bwMode="auto">
            <a:xfrm>
              <a:off x="5515" y="2615"/>
              <a:ext cx="50" cy="94"/>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138319" name="Freeform 275"/>
            <p:cNvSpPr>
              <a:spLocks/>
            </p:cNvSpPr>
            <p:nvPr/>
          </p:nvSpPr>
          <p:spPr bwMode="auto">
            <a:xfrm>
              <a:off x="5302" y="2614"/>
              <a:ext cx="245" cy="200"/>
            </a:xfrm>
            <a:custGeom>
              <a:avLst/>
              <a:gdLst>
                <a:gd name="T0" fmla="*/ 0 w 306"/>
                <a:gd name="T1" fmla="*/ 51 h 240"/>
                <a:gd name="T2" fmla="*/ 2 w 306"/>
                <a:gd name="T3" fmla="*/ 116 h 240"/>
                <a:gd name="T4" fmla="*/ 126 w 306"/>
                <a:gd name="T5" fmla="*/ 53 h 240"/>
                <a:gd name="T6" fmla="*/ 123 w 306"/>
                <a:gd name="T7" fmla="*/ 0 h 240"/>
                <a:gd name="T8" fmla="*/ 0 w 306"/>
                <a:gd name="T9" fmla="*/ 5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Helvetica" pitchFamily="2" charset="0"/>
              </a:endParaRPr>
            </a:p>
          </p:txBody>
        </p:sp>
        <p:sp>
          <p:nvSpPr>
            <p:cNvPr id="280" name="AutoShape 276"/>
            <p:cNvSpPr>
              <a:spLocks noChangeArrowheads="1"/>
            </p:cNvSpPr>
            <p:nvPr/>
          </p:nvSpPr>
          <p:spPr bwMode="auto">
            <a:xfrm>
              <a:off x="4140" y="2681"/>
              <a:ext cx="1201"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1" name="AutoShape 277"/>
            <p:cNvSpPr>
              <a:spLocks noChangeArrowheads="1"/>
            </p:cNvSpPr>
            <p:nvPr/>
          </p:nvSpPr>
          <p:spPr bwMode="auto">
            <a:xfrm>
              <a:off x="4202" y="2709"/>
              <a:ext cx="1077"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2" name="Oval 278"/>
            <p:cNvSpPr>
              <a:spLocks noChangeArrowheads="1"/>
            </p:cNvSpPr>
            <p:nvPr/>
          </p:nvSpPr>
          <p:spPr bwMode="auto">
            <a:xfrm>
              <a:off x="4308" y="2382"/>
              <a:ext cx="16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3" name="Oval 279"/>
            <p:cNvSpPr>
              <a:spLocks noChangeArrowheads="1"/>
            </p:cNvSpPr>
            <p:nvPr/>
          </p:nvSpPr>
          <p:spPr bwMode="auto">
            <a:xfrm>
              <a:off x="4488" y="2382"/>
              <a:ext cx="156"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solidFill>
                  <a:srgbClr val="FF0000"/>
                </a:solidFill>
                <a:latin typeface="Helvetica" pitchFamily="2" charset="0"/>
                <a:cs typeface="Arial" charset="0"/>
              </a:endParaRPr>
            </a:p>
          </p:txBody>
        </p:sp>
        <p:sp>
          <p:nvSpPr>
            <p:cNvPr id="284" name="Oval 280"/>
            <p:cNvSpPr>
              <a:spLocks noChangeArrowheads="1"/>
            </p:cNvSpPr>
            <p:nvPr/>
          </p:nvSpPr>
          <p:spPr bwMode="auto">
            <a:xfrm>
              <a:off x="4663" y="2382"/>
              <a:ext cx="156" cy="138"/>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sp>
          <p:nvSpPr>
            <p:cNvPr id="285" name="Rectangle 281"/>
            <p:cNvSpPr>
              <a:spLocks noChangeArrowheads="1"/>
            </p:cNvSpPr>
            <p:nvPr/>
          </p:nvSpPr>
          <p:spPr bwMode="auto">
            <a:xfrm>
              <a:off x="5061" y="1835"/>
              <a:ext cx="87" cy="764"/>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Helvetica" pitchFamily="2" charset="0"/>
                <a:cs typeface="Arial" charset="0"/>
              </a:endParaRPr>
            </a:p>
          </p:txBody>
        </p:sp>
      </p:grpSp>
      <p:grpSp>
        <p:nvGrpSpPr>
          <p:cNvPr id="61458" name="Group 61457"/>
          <p:cNvGrpSpPr>
            <a:grpSpLocks/>
          </p:cNvGrpSpPr>
          <p:nvPr/>
        </p:nvGrpSpPr>
        <p:grpSpPr bwMode="auto">
          <a:xfrm>
            <a:off x="2115420" y="1499420"/>
            <a:ext cx="3459073" cy="1418675"/>
            <a:chOff x="537237" y="1463854"/>
            <a:chExt cx="3458580" cy="1418472"/>
          </a:xfrm>
        </p:grpSpPr>
        <p:sp>
          <p:nvSpPr>
            <p:cNvPr id="138297" name="TextBox 200"/>
            <p:cNvSpPr txBox="1">
              <a:spLocks noChangeArrowheads="1"/>
            </p:cNvSpPr>
            <p:nvPr/>
          </p:nvSpPr>
          <p:spPr bwMode="auto">
            <a:xfrm>
              <a:off x="537237" y="1463854"/>
              <a:ext cx="3106427" cy="923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2. UMass proxy forwards request</a:t>
              </a:r>
            </a:p>
            <a:p>
              <a:r>
                <a:rPr lang="en-US" sz="1800" i="0" dirty="0">
                  <a:latin typeface="Helvetica" pitchFamily="2" charset="0"/>
                  <a:cs typeface="Arial Narrow" charset="0"/>
                </a:rPr>
                <a:t> to Poly registrar server</a:t>
              </a:r>
            </a:p>
          </p:txBody>
        </p:sp>
        <p:cxnSp>
          <p:nvCxnSpPr>
            <p:cNvPr id="138298" name="Straight Arrow Connector 293"/>
            <p:cNvCxnSpPr>
              <a:cxnSpLocks noChangeShapeType="1"/>
            </p:cNvCxnSpPr>
            <p:nvPr/>
          </p:nvCxnSpPr>
          <p:spPr bwMode="auto">
            <a:xfrm flipV="1">
              <a:off x="2483115" y="1840692"/>
              <a:ext cx="1512702" cy="1041634"/>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99" name="Group 194"/>
            <p:cNvGrpSpPr>
              <a:grpSpLocks/>
            </p:cNvGrpSpPr>
            <p:nvPr/>
          </p:nvGrpSpPr>
          <p:grpSpPr bwMode="auto">
            <a:xfrm>
              <a:off x="2986415" y="2195385"/>
              <a:ext cx="322117" cy="369332"/>
              <a:chOff x="7408615" y="3244352"/>
              <a:chExt cx="322117" cy="369332"/>
            </a:xfrm>
          </p:grpSpPr>
          <p:sp>
            <p:nvSpPr>
              <p:cNvPr id="138300" name="Oval 195"/>
              <p:cNvSpPr>
                <a:spLocks noChangeArrowheads="1"/>
              </p:cNvSpPr>
              <p:nvPr/>
            </p:nvSpPr>
            <p:spPr bwMode="auto">
              <a:xfrm>
                <a:off x="7427025" y="3299570"/>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301" name="TextBox 196"/>
              <p:cNvSpPr txBox="1">
                <a:spLocks noChangeArrowheads="1"/>
              </p:cNvSpPr>
              <p:nvPr/>
            </p:nvSpPr>
            <p:spPr bwMode="auto">
              <a:xfrm>
                <a:off x="7408615" y="3244352"/>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2</a:t>
                </a:r>
              </a:p>
            </p:txBody>
          </p:sp>
        </p:grpSp>
      </p:grpSp>
      <p:grpSp>
        <p:nvGrpSpPr>
          <p:cNvPr id="61459" name="Group 61458"/>
          <p:cNvGrpSpPr>
            <a:grpSpLocks/>
          </p:cNvGrpSpPr>
          <p:nvPr/>
        </p:nvGrpSpPr>
        <p:grpSpPr bwMode="auto">
          <a:xfrm>
            <a:off x="4321176" y="2068514"/>
            <a:ext cx="6107113" cy="928687"/>
            <a:chOff x="2797072" y="2068996"/>
            <a:chExt cx="6107307" cy="927479"/>
          </a:xfrm>
        </p:grpSpPr>
        <p:sp>
          <p:nvSpPr>
            <p:cNvPr id="138292" name="TextBox 209"/>
            <p:cNvSpPr txBox="1">
              <a:spLocks noChangeArrowheads="1"/>
            </p:cNvSpPr>
            <p:nvPr/>
          </p:nvSpPr>
          <p:spPr bwMode="auto">
            <a:xfrm>
              <a:off x="3948429" y="2138932"/>
              <a:ext cx="4955950" cy="64549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3. Poly server returns redirect response,</a:t>
              </a:r>
              <a:br>
                <a:rPr lang="en-US" sz="1800" i="0" dirty="0">
                  <a:latin typeface="Helvetica" pitchFamily="2" charset="0"/>
                  <a:cs typeface="Arial Narrow" charset="0"/>
                </a:rPr>
              </a:br>
              <a:r>
                <a:rPr lang="en-US" sz="1800" i="0" dirty="0">
                  <a:latin typeface="Helvetica" pitchFamily="2" charset="0"/>
                  <a:cs typeface="Arial Narrow" charset="0"/>
                </a:rPr>
                <a:t>indicating that it should  try keith@eurecom.fr</a:t>
              </a:r>
            </a:p>
          </p:txBody>
        </p:sp>
        <p:cxnSp>
          <p:nvCxnSpPr>
            <p:cNvPr id="138293" name="Straight Arrow Connector 294"/>
            <p:cNvCxnSpPr>
              <a:cxnSpLocks noChangeShapeType="1"/>
            </p:cNvCxnSpPr>
            <p:nvPr/>
          </p:nvCxnSpPr>
          <p:spPr bwMode="auto">
            <a:xfrm flipV="1">
              <a:off x="2797072" y="2068996"/>
              <a:ext cx="1369995" cy="927479"/>
            </a:xfrm>
            <a:prstGeom prst="straightConnector1">
              <a:avLst/>
            </a:prstGeom>
            <a:noFill/>
            <a:ln w="25400">
              <a:solidFill>
                <a:schemeClr val="tx1"/>
              </a:solidFill>
              <a:round/>
              <a:headEnd type="triangle" w="med" len="me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94" name="Group 204"/>
            <p:cNvGrpSpPr>
              <a:grpSpLocks/>
            </p:cNvGrpSpPr>
            <p:nvPr/>
          </p:nvGrpSpPr>
          <p:grpSpPr bwMode="auto">
            <a:xfrm>
              <a:off x="3479423" y="2235406"/>
              <a:ext cx="317511" cy="369332"/>
              <a:chOff x="7454630" y="3313376"/>
              <a:chExt cx="317511" cy="369332"/>
            </a:xfrm>
          </p:grpSpPr>
          <p:sp>
            <p:nvSpPr>
              <p:cNvPr id="138295" name="Oval 205"/>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96" name="TextBox 206"/>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3</a:t>
                </a:r>
              </a:p>
            </p:txBody>
          </p:sp>
        </p:grpSp>
      </p:grpSp>
      <p:grpSp>
        <p:nvGrpSpPr>
          <p:cNvPr id="138252" name="Group 542"/>
          <p:cNvGrpSpPr>
            <a:grpSpLocks/>
          </p:cNvGrpSpPr>
          <p:nvPr/>
        </p:nvGrpSpPr>
        <p:grpSpPr bwMode="auto">
          <a:xfrm flipH="1">
            <a:off x="8053388" y="5435600"/>
            <a:ext cx="963612" cy="833438"/>
            <a:chOff x="-44" y="1473"/>
            <a:chExt cx="981" cy="1105"/>
          </a:xfrm>
        </p:grpSpPr>
        <p:pic>
          <p:nvPicPr>
            <p:cNvPr id="138290" name="Picture 529"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8291" name="Freeform 530"/>
            <p:cNvSpPr>
              <a:spLocks/>
            </p:cNvSpPr>
            <p:nvPr/>
          </p:nvSpPr>
          <p:spPr bwMode="auto">
            <a:xfrm flipH="1">
              <a:off x="374" y="1579"/>
              <a:ext cx="477" cy="506"/>
            </a:xfrm>
            <a:custGeom>
              <a:avLst/>
              <a:gdLst>
                <a:gd name="T0" fmla="*/ 0 w 356"/>
                <a:gd name="T1" fmla="*/ 0 h 368"/>
                <a:gd name="T2" fmla="*/ 967 w 356"/>
                <a:gd name="T3" fmla="*/ 50 h 368"/>
                <a:gd name="T4" fmla="*/ 1147 w 356"/>
                <a:gd name="T5" fmla="*/ 1052 h 368"/>
                <a:gd name="T6" fmla="*/ 253 w 356"/>
                <a:gd name="T7" fmla="*/ 13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Helvetica" pitchFamily="2" charset="0"/>
              </a:endParaRPr>
            </a:p>
          </p:txBody>
        </p:sp>
      </p:grpSp>
      <p:grpSp>
        <p:nvGrpSpPr>
          <p:cNvPr id="61461" name="Group 61460"/>
          <p:cNvGrpSpPr>
            <a:grpSpLocks/>
          </p:cNvGrpSpPr>
          <p:nvPr/>
        </p:nvGrpSpPr>
        <p:grpSpPr bwMode="auto">
          <a:xfrm>
            <a:off x="8418513" y="3832226"/>
            <a:ext cx="1935162" cy="2585323"/>
            <a:chOff x="6823899" y="3818107"/>
            <a:chExt cx="1934788" cy="2585528"/>
          </a:xfrm>
        </p:grpSpPr>
        <p:sp>
          <p:nvSpPr>
            <p:cNvPr id="138285" name="TextBox 218"/>
            <p:cNvSpPr txBox="1">
              <a:spLocks noChangeArrowheads="1"/>
            </p:cNvSpPr>
            <p:nvPr/>
          </p:nvSpPr>
          <p:spPr bwMode="auto">
            <a:xfrm>
              <a:off x="7131820" y="3818107"/>
              <a:ext cx="1626867" cy="25855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5. eurecom registrar forwards INVITE to 197.87.54.21, which is running keith</a:t>
              </a:r>
              <a:r>
                <a:rPr lang="ja-JP" altLang="en-US" sz="1800" i="0" dirty="0">
                  <a:latin typeface="Helvetica" pitchFamily="2" charset="0"/>
                  <a:cs typeface="Arial Narrow" charset="0"/>
                </a:rPr>
                <a:t>’</a:t>
              </a:r>
              <a:r>
                <a:rPr lang="en-US" altLang="ja-JP" sz="1800" i="0" dirty="0">
                  <a:latin typeface="Helvetica" pitchFamily="2" charset="0"/>
                  <a:cs typeface="Arial Narrow" charset="0"/>
                </a:rPr>
                <a:t>s SIP client</a:t>
              </a:r>
              <a:endParaRPr lang="en-US" sz="1800" i="0" dirty="0">
                <a:latin typeface="Helvetica" pitchFamily="2" charset="0"/>
                <a:cs typeface="Arial Narrow" charset="0"/>
              </a:endParaRPr>
            </a:p>
          </p:txBody>
        </p:sp>
        <p:cxnSp>
          <p:nvCxnSpPr>
            <p:cNvPr id="138286" name="Straight Arrow Connector 302"/>
            <p:cNvCxnSpPr>
              <a:cxnSpLocks noChangeShapeType="1"/>
            </p:cNvCxnSpPr>
            <p:nvPr/>
          </p:nvCxnSpPr>
          <p:spPr bwMode="auto">
            <a:xfrm flipH="1">
              <a:off x="6964138" y="3948400"/>
              <a:ext cx="5092" cy="1373910"/>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87" name="Group 303"/>
            <p:cNvGrpSpPr>
              <a:grpSpLocks/>
            </p:cNvGrpSpPr>
            <p:nvPr/>
          </p:nvGrpSpPr>
          <p:grpSpPr bwMode="auto">
            <a:xfrm>
              <a:off x="6823899" y="4038444"/>
              <a:ext cx="317511" cy="369332"/>
              <a:chOff x="7454630" y="3313376"/>
              <a:chExt cx="317511" cy="369332"/>
            </a:xfrm>
          </p:grpSpPr>
          <p:sp>
            <p:nvSpPr>
              <p:cNvPr id="138288" name="Oval 304"/>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9" name="TextBox 305"/>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5</a:t>
                </a:r>
              </a:p>
            </p:txBody>
          </p:sp>
        </p:grpSp>
      </p:grpSp>
      <p:grpSp>
        <p:nvGrpSpPr>
          <p:cNvPr id="61460" name="Group 61459"/>
          <p:cNvGrpSpPr>
            <a:grpSpLocks/>
          </p:cNvGrpSpPr>
          <p:nvPr/>
        </p:nvGrpSpPr>
        <p:grpSpPr bwMode="auto">
          <a:xfrm>
            <a:off x="4464051" y="2857915"/>
            <a:ext cx="3997396" cy="855247"/>
            <a:chOff x="2939780" y="2857519"/>
            <a:chExt cx="3997570" cy="855638"/>
          </a:xfrm>
        </p:grpSpPr>
        <p:cxnSp>
          <p:nvCxnSpPr>
            <p:cNvPr id="138280" name="Straight Arrow Connector 208"/>
            <p:cNvCxnSpPr>
              <a:cxnSpLocks noChangeShapeType="1"/>
            </p:cNvCxnSpPr>
            <p:nvPr/>
          </p:nvCxnSpPr>
          <p:spPr bwMode="auto">
            <a:xfrm flipH="1" flipV="1">
              <a:off x="2939780" y="3595772"/>
              <a:ext cx="3681573" cy="3133"/>
            </a:xfrm>
            <a:prstGeom prst="straightConnector1">
              <a:avLst/>
            </a:prstGeom>
            <a:noFill/>
            <a:ln w="25400">
              <a:solidFill>
                <a:schemeClr val="tx1"/>
              </a:solidFill>
              <a:round/>
              <a:headEnd type="triangle" w="med" len="me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81" name="Group 212"/>
            <p:cNvGrpSpPr>
              <a:grpSpLocks/>
            </p:cNvGrpSpPr>
            <p:nvPr/>
          </p:nvGrpSpPr>
          <p:grpSpPr bwMode="auto">
            <a:xfrm>
              <a:off x="5615461" y="3343825"/>
              <a:ext cx="317511" cy="369332"/>
              <a:chOff x="7454630" y="3299107"/>
              <a:chExt cx="317511" cy="369332"/>
            </a:xfrm>
          </p:grpSpPr>
          <p:sp>
            <p:nvSpPr>
              <p:cNvPr id="138283" name="Oval 21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84" name="TextBox 214"/>
              <p:cNvSpPr txBox="1">
                <a:spLocks noChangeArrowheads="1"/>
              </p:cNvSpPr>
              <p:nvPr/>
            </p:nvSpPr>
            <p:spPr bwMode="auto">
              <a:xfrm>
                <a:off x="7454630" y="3299107"/>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4</a:t>
                </a:r>
              </a:p>
            </p:txBody>
          </p:sp>
        </p:grpSp>
        <p:sp>
          <p:nvSpPr>
            <p:cNvPr id="138282" name="TextBox 310"/>
            <p:cNvSpPr txBox="1">
              <a:spLocks noChangeArrowheads="1"/>
            </p:cNvSpPr>
            <p:nvPr/>
          </p:nvSpPr>
          <p:spPr bwMode="auto">
            <a:xfrm>
              <a:off x="2939780" y="2857519"/>
              <a:ext cx="3997570" cy="6466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4. Umass proxy forwards request</a:t>
              </a:r>
            </a:p>
            <a:p>
              <a:r>
                <a:rPr lang="en-US" sz="1800" i="0" dirty="0">
                  <a:latin typeface="Helvetica" pitchFamily="2" charset="0"/>
                  <a:cs typeface="Arial Narrow" charset="0"/>
                </a:rPr>
                <a:t> to Eurecom registrar server</a:t>
              </a:r>
            </a:p>
          </p:txBody>
        </p:sp>
      </p:grpSp>
      <p:grpSp>
        <p:nvGrpSpPr>
          <p:cNvPr id="61465" name="Group 61464"/>
          <p:cNvGrpSpPr>
            <a:grpSpLocks/>
          </p:cNvGrpSpPr>
          <p:nvPr/>
        </p:nvGrpSpPr>
        <p:grpSpPr bwMode="auto">
          <a:xfrm>
            <a:off x="4019550" y="3624263"/>
            <a:ext cx="4425950" cy="1784350"/>
            <a:chOff x="2495276" y="3624645"/>
            <a:chExt cx="4426962" cy="1783278"/>
          </a:xfrm>
        </p:grpSpPr>
        <p:cxnSp>
          <p:nvCxnSpPr>
            <p:cNvPr id="138267" name="Straight Arrow Connector 193"/>
            <p:cNvCxnSpPr>
              <a:cxnSpLocks noChangeShapeType="1"/>
            </p:cNvCxnSpPr>
            <p:nvPr/>
          </p:nvCxnSpPr>
          <p:spPr bwMode="auto">
            <a:xfrm>
              <a:off x="2621222" y="3995764"/>
              <a:ext cx="18873" cy="984092"/>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68" name="Group 307"/>
            <p:cNvGrpSpPr>
              <a:grpSpLocks/>
            </p:cNvGrpSpPr>
            <p:nvPr/>
          </p:nvGrpSpPr>
          <p:grpSpPr bwMode="auto">
            <a:xfrm>
              <a:off x="2495276" y="4119498"/>
              <a:ext cx="317511" cy="369332"/>
              <a:chOff x="7454630" y="3313376"/>
              <a:chExt cx="317511" cy="369332"/>
            </a:xfrm>
          </p:grpSpPr>
          <p:sp>
            <p:nvSpPr>
              <p:cNvPr id="138278" name="Oval 30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9" name="TextBox 30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8</a:t>
                </a:r>
              </a:p>
            </p:txBody>
          </p:sp>
        </p:grpSp>
        <p:cxnSp>
          <p:nvCxnSpPr>
            <p:cNvPr id="138269" name="Straight Arrow Connector 298"/>
            <p:cNvCxnSpPr>
              <a:cxnSpLocks noChangeShapeType="1"/>
            </p:cNvCxnSpPr>
            <p:nvPr/>
          </p:nvCxnSpPr>
          <p:spPr bwMode="auto">
            <a:xfrm flipH="1" flipV="1">
              <a:off x="6774041" y="3890860"/>
              <a:ext cx="4578" cy="1517063"/>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70" name="Group 299"/>
            <p:cNvGrpSpPr>
              <a:grpSpLocks/>
            </p:cNvGrpSpPr>
            <p:nvPr/>
          </p:nvGrpSpPr>
          <p:grpSpPr bwMode="auto">
            <a:xfrm>
              <a:off x="6604727" y="4290135"/>
              <a:ext cx="317511" cy="369332"/>
              <a:chOff x="7454630" y="3313376"/>
              <a:chExt cx="317511" cy="369332"/>
            </a:xfrm>
          </p:grpSpPr>
          <p:sp>
            <p:nvSpPr>
              <p:cNvPr id="138276" name="Oval 300"/>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7" name="TextBox 301"/>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6</a:t>
                </a:r>
              </a:p>
            </p:txBody>
          </p:sp>
        </p:grpSp>
        <p:cxnSp>
          <p:nvCxnSpPr>
            <p:cNvPr id="138271" name="Straight Arrow Connector 306"/>
            <p:cNvCxnSpPr>
              <a:cxnSpLocks noChangeShapeType="1"/>
            </p:cNvCxnSpPr>
            <p:nvPr/>
          </p:nvCxnSpPr>
          <p:spPr bwMode="auto">
            <a:xfrm flipH="1" flipV="1">
              <a:off x="2920928" y="3805248"/>
              <a:ext cx="3681573" cy="3133"/>
            </a:xfrm>
            <a:prstGeom prst="straightConnector1">
              <a:avLst/>
            </a:prstGeom>
            <a:noFill/>
            <a:ln w="25400">
              <a:solidFill>
                <a:schemeClr val="tx1"/>
              </a:solidFill>
              <a:round/>
              <a:headEn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38272" name="Group 222"/>
            <p:cNvGrpSpPr>
              <a:grpSpLocks/>
            </p:cNvGrpSpPr>
            <p:nvPr/>
          </p:nvGrpSpPr>
          <p:grpSpPr bwMode="auto">
            <a:xfrm>
              <a:off x="4569120" y="3624645"/>
              <a:ext cx="317511" cy="369332"/>
              <a:chOff x="7454630" y="3313376"/>
              <a:chExt cx="317511" cy="369332"/>
            </a:xfrm>
          </p:grpSpPr>
          <p:sp>
            <p:nvSpPr>
              <p:cNvPr id="138274" name="Oval 223"/>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75" name="TextBox 224"/>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7</a:t>
                </a:r>
              </a:p>
            </p:txBody>
          </p:sp>
        </p:grpSp>
        <p:sp>
          <p:nvSpPr>
            <p:cNvPr id="138273" name="TextBox 313"/>
            <p:cNvSpPr txBox="1">
              <a:spLocks noChangeArrowheads="1"/>
            </p:cNvSpPr>
            <p:nvPr/>
          </p:nvSpPr>
          <p:spPr bwMode="auto">
            <a:xfrm>
              <a:off x="3234913" y="3927656"/>
              <a:ext cx="3068194" cy="6459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6-8. SIP response returned to Jim</a:t>
              </a:r>
            </a:p>
          </p:txBody>
        </p:sp>
      </p:grpSp>
      <p:grpSp>
        <p:nvGrpSpPr>
          <p:cNvPr id="61463" name="Group 61462"/>
          <p:cNvGrpSpPr>
            <a:grpSpLocks/>
          </p:cNvGrpSpPr>
          <p:nvPr/>
        </p:nvGrpSpPr>
        <p:grpSpPr bwMode="auto">
          <a:xfrm>
            <a:off x="4364038" y="5427660"/>
            <a:ext cx="3516312" cy="982158"/>
            <a:chOff x="2839885" y="5427680"/>
            <a:chExt cx="3515727" cy="982982"/>
          </a:xfrm>
        </p:grpSpPr>
        <p:sp>
          <p:nvSpPr>
            <p:cNvPr id="138262" name="Left-Right Arrow 61454"/>
            <p:cNvSpPr>
              <a:spLocks noChangeArrowheads="1"/>
            </p:cNvSpPr>
            <p:nvPr/>
          </p:nvSpPr>
          <p:spPr bwMode="auto">
            <a:xfrm>
              <a:off x="2839885" y="5450729"/>
              <a:ext cx="3382174" cy="342454"/>
            </a:xfrm>
            <a:prstGeom prst="leftRightArrow">
              <a:avLst>
                <a:gd name="adj1" fmla="val 50000"/>
                <a:gd name="adj2" fmla="val 50022"/>
              </a:avLst>
            </a:prstGeom>
            <a:solidFill>
              <a:srgbClr val="000099"/>
            </a:solidFill>
            <a:ln>
              <a:noFill/>
            </a:ln>
            <a:extLst>
              <a:ext uri="{91240B29-F687-4f45-9708-019B960494DF}">
                <a14:hiddenLine xmlns="" xmlns:a14="http://schemas.microsoft.com/office/drawing/2010/main" w="15875">
                  <a:solidFill>
                    <a:srgbClr val="000000"/>
                  </a:solidFill>
                  <a:miter lim="800000"/>
                  <a:headEnd/>
                  <a:tailEnd/>
                </a14:hiddenLine>
              </a:ext>
            </a:extLst>
          </p:spPr>
          <p:txBody>
            <a:bodyPr wrap="none"/>
            <a:lstStyle/>
            <a:p>
              <a:endParaRPr lang="en-US" dirty="0">
                <a:latin typeface="Helvetica" pitchFamily="2" charset="0"/>
              </a:endParaRPr>
            </a:p>
          </p:txBody>
        </p:sp>
        <p:grpSp>
          <p:nvGrpSpPr>
            <p:cNvPr id="138263" name="Group 317"/>
            <p:cNvGrpSpPr>
              <a:grpSpLocks/>
            </p:cNvGrpSpPr>
            <p:nvPr/>
          </p:nvGrpSpPr>
          <p:grpSpPr bwMode="auto">
            <a:xfrm>
              <a:off x="4417250" y="5427680"/>
              <a:ext cx="317511" cy="369332"/>
              <a:chOff x="7454630" y="3313376"/>
              <a:chExt cx="317511" cy="369332"/>
            </a:xfrm>
          </p:grpSpPr>
          <p:sp>
            <p:nvSpPr>
              <p:cNvPr id="138265" name="Oval 318"/>
              <p:cNvSpPr>
                <a:spLocks noChangeArrowheads="1"/>
              </p:cNvSpPr>
              <p:nvPr/>
            </p:nvSpPr>
            <p:spPr bwMode="auto">
              <a:xfrm>
                <a:off x="7468434" y="3354794"/>
                <a:ext cx="303707" cy="303707"/>
              </a:xfrm>
              <a:prstGeom prst="ellipse">
                <a:avLst/>
              </a:prstGeom>
              <a:solidFill>
                <a:schemeClr val="bg1"/>
              </a:solidFill>
              <a:ln w="15875">
                <a:solidFill>
                  <a:schemeClr val="tx1"/>
                </a:solidFill>
                <a:round/>
                <a:headEnd/>
                <a:tailEnd/>
              </a:ln>
            </p:spPr>
            <p:txBody>
              <a:bodyPr wrap="none"/>
              <a:lstStyle/>
              <a:p>
                <a:endParaRPr lang="en-US" dirty="0">
                  <a:latin typeface="Helvetica" pitchFamily="2" charset="0"/>
                </a:endParaRPr>
              </a:p>
            </p:txBody>
          </p:sp>
          <p:sp>
            <p:nvSpPr>
              <p:cNvPr id="138266" name="TextBox 319"/>
              <p:cNvSpPr txBox="1">
                <a:spLocks noChangeArrowheads="1"/>
              </p:cNvSpPr>
              <p:nvPr/>
            </p:nvSpPr>
            <p:spPr bwMode="auto">
              <a:xfrm>
                <a:off x="7454630" y="3313376"/>
                <a:ext cx="31304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charset="0"/>
                  </a:rPr>
                  <a:t>9</a:t>
                </a:r>
              </a:p>
            </p:txBody>
          </p:sp>
        </p:grpSp>
        <p:sp>
          <p:nvSpPr>
            <p:cNvPr id="138264" name="TextBox 320"/>
            <p:cNvSpPr txBox="1">
              <a:spLocks noChangeArrowheads="1"/>
            </p:cNvSpPr>
            <p:nvPr/>
          </p:nvSpPr>
          <p:spPr bwMode="auto">
            <a:xfrm>
              <a:off x="3287418" y="5763789"/>
              <a:ext cx="3068194" cy="6468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latin typeface="Helvetica" pitchFamily="2" charset="0"/>
                  <a:cs typeface="Arial Narrow" charset="0"/>
                </a:rPr>
                <a:t>9. Data flows between clients</a:t>
              </a:r>
            </a:p>
          </p:txBody>
        </p:sp>
      </p:grpSp>
      <p:sp>
        <p:nvSpPr>
          <p:cNvPr id="138257" name="TextBox 61465"/>
          <p:cNvSpPr txBox="1">
            <a:spLocks noChangeArrowheads="1"/>
          </p:cNvSpPr>
          <p:nvPr/>
        </p:nvSpPr>
        <p:spPr bwMode="auto">
          <a:xfrm>
            <a:off x="2636838" y="2997201"/>
            <a:ext cx="1255712"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pPr algn="r"/>
            <a:r>
              <a:rPr lang="en-US" sz="1800" i="0" dirty="0">
                <a:solidFill>
                  <a:srgbClr val="000099"/>
                </a:solidFill>
                <a:latin typeface="Helvetica" pitchFamily="2" charset="0"/>
                <a:cs typeface="Arial" charset="0"/>
              </a:rPr>
              <a:t>UMass SIP proxy</a:t>
            </a:r>
          </a:p>
        </p:txBody>
      </p:sp>
      <p:sp>
        <p:nvSpPr>
          <p:cNvPr id="138258" name="TextBox 331"/>
          <p:cNvSpPr txBox="1">
            <a:spLocks noChangeArrowheads="1"/>
          </p:cNvSpPr>
          <p:nvPr/>
        </p:nvSpPr>
        <p:spPr bwMode="auto">
          <a:xfrm>
            <a:off x="6086476" y="1393826"/>
            <a:ext cx="12557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Poly SIP</a:t>
            </a:r>
          </a:p>
          <a:p>
            <a:r>
              <a:rPr lang="en-US" sz="1800" i="0" dirty="0">
                <a:solidFill>
                  <a:srgbClr val="000099"/>
                </a:solidFill>
                <a:latin typeface="Helvetica" pitchFamily="2" charset="0"/>
                <a:cs typeface="Arial" charset="0"/>
              </a:rPr>
              <a:t>registrar</a:t>
            </a:r>
          </a:p>
        </p:txBody>
      </p:sp>
      <p:sp>
        <p:nvSpPr>
          <p:cNvPr id="138259" name="TextBox 332"/>
          <p:cNvSpPr txBox="1">
            <a:spLocks noChangeArrowheads="1"/>
          </p:cNvSpPr>
          <p:nvPr/>
        </p:nvSpPr>
        <p:spPr bwMode="auto">
          <a:xfrm>
            <a:off x="8650288" y="3059113"/>
            <a:ext cx="17780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charset="0"/>
              </a:rPr>
              <a:t>Eurecom  SIP</a:t>
            </a:r>
          </a:p>
          <a:p>
            <a:r>
              <a:rPr lang="en-US" sz="1800" i="0" dirty="0">
                <a:solidFill>
                  <a:srgbClr val="000099"/>
                </a:solidFill>
                <a:latin typeface="Helvetica" pitchFamily="2" charset="0"/>
                <a:cs typeface="Arial" charset="0"/>
              </a:rPr>
              <a:t>registrar</a:t>
            </a:r>
          </a:p>
        </p:txBody>
      </p:sp>
      <p:sp>
        <p:nvSpPr>
          <p:cNvPr id="138260" name="TextBox 333"/>
          <p:cNvSpPr txBox="1">
            <a:spLocks noChangeArrowheads="1"/>
          </p:cNvSpPr>
          <p:nvPr/>
        </p:nvSpPr>
        <p:spPr bwMode="auto">
          <a:xfrm>
            <a:off x="7959493" y="6269038"/>
            <a:ext cx="17795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197.87.54.21</a:t>
            </a:r>
            <a:endParaRPr lang="en-US" sz="1800" i="0" dirty="0">
              <a:solidFill>
                <a:srgbClr val="000099"/>
              </a:solidFill>
              <a:latin typeface="Helvetica" pitchFamily="2" charset="0"/>
              <a:cs typeface="Arial" charset="0"/>
            </a:endParaRPr>
          </a:p>
        </p:txBody>
      </p:sp>
      <p:sp>
        <p:nvSpPr>
          <p:cNvPr id="138261" name="TextBox 334"/>
          <p:cNvSpPr txBox="1">
            <a:spLocks noChangeArrowheads="1"/>
          </p:cNvSpPr>
          <p:nvPr/>
        </p:nvSpPr>
        <p:spPr bwMode="auto">
          <a:xfrm>
            <a:off x="2321582" y="5795171"/>
            <a:ext cx="1778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Comic Sans MS" charset="0"/>
                <a:ea typeface="ＭＳ Ｐゴシック" charset="0"/>
                <a:cs typeface="ＭＳ Ｐゴシック" charset="0"/>
              </a:defRPr>
            </a:lvl1pPr>
            <a:lvl2pPr marL="742950" indent="-285750">
              <a:defRPr sz="2400" i="1">
                <a:solidFill>
                  <a:schemeClr val="tx1"/>
                </a:solidFill>
                <a:latin typeface="Comic Sans MS" charset="0"/>
                <a:ea typeface="ＭＳ Ｐゴシック" charset="0"/>
              </a:defRPr>
            </a:lvl2pPr>
            <a:lvl3pPr marL="1143000" indent="-228600">
              <a:defRPr sz="2400" i="1">
                <a:solidFill>
                  <a:schemeClr val="tx1"/>
                </a:solidFill>
                <a:latin typeface="Comic Sans MS" charset="0"/>
                <a:ea typeface="ＭＳ Ｐゴシック" charset="0"/>
              </a:defRPr>
            </a:lvl3pPr>
            <a:lvl4pPr marL="1600200" indent="-228600">
              <a:defRPr sz="2400" i="1">
                <a:solidFill>
                  <a:schemeClr val="tx1"/>
                </a:solidFill>
                <a:latin typeface="Comic Sans MS" charset="0"/>
                <a:ea typeface="ＭＳ Ｐゴシック" charset="0"/>
              </a:defRPr>
            </a:lvl4pPr>
            <a:lvl5pPr marL="2057400" indent="-228600">
              <a:defRPr sz="2400" i="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i="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i="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i="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i="1">
                <a:solidFill>
                  <a:schemeClr val="tx1"/>
                </a:solidFill>
                <a:latin typeface="Comic Sans MS" charset="0"/>
                <a:ea typeface="ＭＳ Ｐゴシック" charset="0"/>
              </a:defRPr>
            </a:lvl9pPr>
          </a:lstStyle>
          <a:p>
            <a:r>
              <a:rPr lang="en-US" sz="1800" i="0" dirty="0">
                <a:solidFill>
                  <a:srgbClr val="000099"/>
                </a:solidFill>
                <a:latin typeface="Helvetica" pitchFamily="2" charset="0"/>
                <a:cs typeface="Arial Narrow" charset="0"/>
              </a:rPr>
              <a:t>128.119.40.186</a:t>
            </a:r>
            <a:endParaRPr lang="en-US" sz="1800" i="0" dirty="0">
              <a:solidFill>
                <a:srgbClr val="000099"/>
              </a:solidFill>
              <a:latin typeface="Helvetica" pitchFamily="2" charset="0"/>
              <a:cs typeface="Arial" charset="0"/>
            </a:endParaRPr>
          </a:p>
        </p:txBody>
      </p:sp>
      <p:sp>
        <p:nvSpPr>
          <p:cNvPr id="166" name="Slide Number Placeholder 5"/>
          <p:cNvSpPr>
            <a:spLocks noGrp="1"/>
          </p:cNvSpPr>
          <p:nvPr>
            <p:ph type="sldNum" sz="quarter" idx="4294967295"/>
          </p:nvPr>
        </p:nvSpPr>
        <p:spPr>
          <a:xfrm>
            <a:off x="9980154" y="6512522"/>
            <a:ext cx="687846" cy="272319"/>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8E8C6E93-DF5B-BC4B-80F9-500DED1EEDCC}" type="slidenum">
              <a:rPr lang="en-US" sz="1200" smtClean="0">
                <a:latin typeface="Helvetica" pitchFamily="2" charset="0"/>
              </a:rPr>
              <a:pPr/>
              <a:t>47</a:t>
            </a:fld>
            <a:endParaRPr lang="en-US" sz="1200" dirty="0">
              <a:latin typeface="Helvetica" pitchFamily="2" charset="0"/>
            </a:endParaRPr>
          </a:p>
        </p:txBody>
      </p:sp>
    </p:spTree>
    <p:extLst>
      <p:ext uri="{BB962C8B-B14F-4D97-AF65-F5344CB8AC3E}">
        <p14:creationId xmlns:p14="http://schemas.microsoft.com/office/powerpoint/2010/main" val="20116953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1456"/>
                                        </p:tgtEl>
                                        <p:attrNameLst>
                                          <p:attrName>style.visibility</p:attrName>
                                        </p:attrNameLst>
                                      </p:cBhvr>
                                      <p:to>
                                        <p:strVal val="visible"/>
                                      </p:to>
                                    </p:set>
                                    <p:animEffect transition="in" filter="wipe(down)">
                                      <p:cBhvr>
                                        <p:cTn id="7" dur="500"/>
                                        <p:tgtEl>
                                          <p:spTgt spid="614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58"/>
                                        </p:tgtEl>
                                        <p:attrNameLst>
                                          <p:attrName>style.visibility</p:attrName>
                                        </p:attrNameLst>
                                      </p:cBhvr>
                                      <p:to>
                                        <p:strVal val="visible"/>
                                      </p:to>
                                    </p:set>
                                    <p:animEffect transition="in" filter="wipe(left)">
                                      <p:cBhvr>
                                        <p:cTn id="12" dur="500"/>
                                        <p:tgtEl>
                                          <p:spTgt spid="614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61459"/>
                                        </p:tgtEl>
                                        <p:attrNameLst>
                                          <p:attrName>style.visibility</p:attrName>
                                        </p:attrNameLst>
                                      </p:cBhvr>
                                      <p:to>
                                        <p:strVal val="visible"/>
                                      </p:to>
                                    </p:set>
                                    <p:animEffect transition="in" filter="wipe(right)">
                                      <p:cBhvr>
                                        <p:cTn id="17" dur="500"/>
                                        <p:tgtEl>
                                          <p:spTgt spid="614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60"/>
                                        </p:tgtEl>
                                        <p:attrNameLst>
                                          <p:attrName>style.visibility</p:attrName>
                                        </p:attrNameLst>
                                      </p:cBhvr>
                                      <p:to>
                                        <p:strVal val="visible"/>
                                      </p:to>
                                    </p:set>
                                    <p:animEffect transition="in" filter="wipe(left)">
                                      <p:cBhvr>
                                        <p:cTn id="22" dur="500"/>
                                        <p:tgtEl>
                                          <p:spTgt spid="614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1461"/>
                                        </p:tgtEl>
                                        <p:attrNameLst>
                                          <p:attrName>style.visibility</p:attrName>
                                        </p:attrNameLst>
                                      </p:cBhvr>
                                      <p:to>
                                        <p:strVal val="visible"/>
                                      </p:to>
                                    </p:set>
                                    <p:animEffect transition="in" filter="wipe(up)">
                                      <p:cBhvr>
                                        <p:cTn id="27" dur="500"/>
                                        <p:tgtEl>
                                          <p:spTgt spid="614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61465"/>
                                        </p:tgtEl>
                                        <p:attrNameLst>
                                          <p:attrName>style.visibility</p:attrName>
                                        </p:attrNameLst>
                                      </p:cBhvr>
                                      <p:to>
                                        <p:strVal val="visible"/>
                                      </p:to>
                                    </p:set>
                                    <p:animEffect transition="in" filter="dissolve">
                                      <p:cBhvr>
                                        <p:cTn id="32" dur="500"/>
                                        <p:tgtEl>
                                          <p:spTgt spid="614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61463"/>
                                        </p:tgtEl>
                                        <p:attrNameLst>
                                          <p:attrName>style.visibility</p:attrName>
                                        </p:attrNameLst>
                                      </p:cBhvr>
                                      <p:to>
                                        <p:strVal val="visible"/>
                                      </p:to>
                                    </p:set>
                                    <p:animEffect transition="in" filter="dissolve">
                                      <p:cBhvr>
                                        <p:cTn id="37" dur="500"/>
                                        <p:tgtEl>
                                          <p:spTgt spid="61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2AD282F-F27A-4170-9992-9F402BA264FB}"/>
              </a:ext>
            </a:extLst>
          </p:cNvPr>
          <p:cNvSpPr>
            <a:spLocks noGrp="1" noChangeArrowheads="1"/>
          </p:cNvSpPr>
          <p:nvPr>
            <p:ph type="title"/>
          </p:nvPr>
        </p:nvSpPr>
        <p:spPr/>
        <p:txBody>
          <a:bodyPr/>
          <a:lstStyle/>
          <a:p>
            <a:r>
              <a:rPr lang="en-US" altLang="en-US" dirty="0"/>
              <a:t>Internetworking PSTN and SIP?</a:t>
            </a:r>
          </a:p>
        </p:txBody>
      </p:sp>
      <p:sp>
        <p:nvSpPr>
          <p:cNvPr id="70659" name="Rectangle 3">
            <a:extLst>
              <a:ext uri="{FF2B5EF4-FFF2-40B4-BE49-F238E27FC236}">
                <a16:creationId xmlns:a16="http://schemas.microsoft.com/office/drawing/2014/main" id="{4D4D9413-7A4D-4CC2-9289-729F0C9F2E72}"/>
              </a:ext>
            </a:extLst>
          </p:cNvPr>
          <p:cNvSpPr>
            <a:spLocks noGrp="1" noChangeArrowheads="1"/>
          </p:cNvSpPr>
          <p:nvPr>
            <p:ph type="body" idx="4294967295"/>
          </p:nvPr>
        </p:nvSpPr>
        <p:spPr/>
        <p:txBody>
          <a:bodyPr/>
          <a:lstStyle/>
          <a:p>
            <a:pPr>
              <a:lnSpc>
                <a:spcPct val="90000"/>
              </a:lnSpc>
            </a:pPr>
            <a:r>
              <a:rPr lang="en-US" altLang="en-US" dirty="0"/>
              <a:t>A gateway is required to convert SIP messages to  circuit switched signaling in the public switched telephone network (PSTN) and vice-versa</a:t>
            </a:r>
          </a:p>
          <a:p>
            <a:pPr marL="0" indent="0">
              <a:lnSpc>
                <a:spcPct val="90000"/>
              </a:lnSpc>
              <a:buNone/>
            </a:pPr>
            <a:endParaRPr lang="en-US" altLang="en-US" dirty="0"/>
          </a:p>
          <a:p>
            <a:pPr>
              <a:lnSpc>
                <a:spcPct val="90000"/>
              </a:lnSpc>
            </a:pPr>
            <a:r>
              <a:rPr lang="en-US" altLang="en-US" dirty="0"/>
              <a:t>SIP proxy server will contact PSTN gateway</a:t>
            </a:r>
          </a:p>
          <a:p>
            <a:pPr>
              <a:lnSpc>
                <a:spcPct val="90000"/>
              </a:lnSpc>
            </a:pPr>
            <a:r>
              <a:rPr lang="en-US" altLang="en-US" dirty="0"/>
              <a:t>A PSTN gateway initiates call to the PSTN </a:t>
            </a:r>
            <a:r>
              <a:rPr lang="en-US" altLang="en-US" dirty="0" err="1"/>
              <a:t>callee</a:t>
            </a:r>
            <a:endParaRPr lang="en-US" altLang="en-US" dirty="0"/>
          </a:p>
          <a:p>
            <a:pPr>
              <a:lnSpc>
                <a:spcPct val="90000"/>
              </a:lnSpc>
            </a:pPr>
            <a:r>
              <a:rPr lang="en-US" altLang="en-US" dirty="0"/>
              <a:t>Two-way audio conversation occurs through the PSTN gateway</a:t>
            </a:r>
          </a:p>
        </p:txBody>
      </p:sp>
    </p:spTree>
    <p:extLst>
      <p:ext uri="{BB962C8B-B14F-4D97-AF65-F5344CB8AC3E}">
        <p14:creationId xmlns:p14="http://schemas.microsoft.com/office/powerpoint/2010/main" val="2531912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F2F60-7DEB-4041-84DB-E5BABC7A9647}"/>
              </a:ext>
            </a:extLst>
          </p:cNvPr>
          <p:cNvSpPr>
            <a:spLocks noGrp="1"/>
          </p:cNvSpPr>
          <p:nvPr>
            <p:ph type="title"/>
          </p:nvPr>
        </p:nvSpPr>
        <p:spPr/>
        <p:txBody>
          <a:bodyPr/>
          <a:lstStyle/>
          <a:p>
            <a:r>
              <a:rPr lang="en-US" dirty="0"/>
              <a:t>Summary of real-time multimedia</a:t>
            </a:r>
          </a:p>
        </p:txBody>
      </p:sp>
      <p:sp>
        <p:nvSpPr>
          <p:cNvPr id="3" name="Content Placeholder 2">
            <a:extLst>
              <a:ext uri="{FF2B5EF4-FFF2-40B4-BE49-F238E27FC236}">
                <a16:creationId xmlns:a16="http://schemas.microsoft.com/office/drawing/2014/main" id="{D178358C-AC75-214A-AD52-282A11D8128A}"/>
              </a:ext>
            </a:extLst>
          </p:cNvPr>
          <p:cNvSpPr>
            <a:spLocks noGrp="1"/>
          </p:cNvSpPr>
          <p:nvPr>
            <p:ph idx="1"/>
          </p:nvPr>
        </p:nvSpPr>
        <p:spPr/>
        <p:txBody>
          <a:bodyPr/>
          <a:lstStyle/>
          <a:p>
            <a:r>
              <a:rPr lang="en-US" dirty="0"/>
              <a:t>Important to bound playout delays, adapt to loss</a:t>
            </a:r>
          </a:p>
          <a:p>
            <a:r>
              <a:rPr lang="en-US" dirty="0"/>
              <a:t>Fixed and adaptive playout delays at the granularity of “talk spurts”</a:t>
            </a:r>
          </a:p>
          <a:p>
            <a:r>
              <a:rPr lang="en-US" dirty="0"/>
              <a:t>Forward error correction mechanisms to avoid retransmissions and conceal packet loss</a:t>
            </a:r>
          </a:p>
          <a:p>
            <a:r>
              <a:rPr lang="en-US" dirty="0"/>
              <a:t>Relay-based call routing: used by Skype and SIP services</a:t>
            </a:r>
          </a:p>
          <a:p>
            <a:pPr lvl="1"/>
            <a:r>
              <a:rPr lang="en-US" dirty="0"/>
              <a:t>Useful to overcome NATs</a:t>
            </a:r>
          </a:p>
          <a:p>
            <a:pPr lvl="1"/>
            <a:r>
              <a:rPr lang="en-US"/>
              <a:t>Locate </a:t>
            </a:r>
            <a:r>
              <a:rPr lang="en-US" dirty="0"/>
              <a:t>users through generic names, amidst mobility</a:t>
            </a:r>
          </a:p>
          <a:p>
            <a:pPr lvl="1"/>
            <a:r>
              <a:rPr lang="en-US" dirty="0"/>
              <a:t>Need extra infrastructure to make all this real</a:t>
            </a:r>
          </a:p>
          <a:p>
            <a:endParaRPr lang="en-US" dirty="0"/>
          </a:p>
          <a:p>
            <a:endParaRPr lang="en-US" dirty="0"/>
          </a:p>
        </p:txBody>
      </p:sp>
    </p:spTree>
    <p:extLst>
      <p:ext uri="{BB962C8B-B14F-4D97-AF65-F5344CB8AC3E}">
        <p14:creationId xmlns:p14="http://schemas.microsoft.com/office/powerpoint/2010/main" val="134085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5501-88B1-F840-BEA8-601A035CF0BF}"/>
              </a:ext>
            </a:extLst>
          </p:cNvPr>
          <p:cNvSpPr>
            <a:spLocks noGrp="1"/>
          </p:cNvSpPr>
          <p:nvPr>
            <p:ph type="title"/>
          </p:nvPr>
        </p:nvSpPr>
        <p:spPr/>
        <p:txBody>
          <a:bodyPr/>
          <a:lstStyle/>
          <a:p>
            <a:r>
              <a:rPr lang="en-US" dirty="0"/>
              <a:t>Dynamic Adaptive Streaming over HTTP (DASH)</a:t>
            </a:r>
          </a:p>
        </p:txBody>
      </p:sp>
      <p:sp>
        <p:nvSpPr>
          <p:cNvPr id="3" name="Text Placeholder 2">
            <a:extLst>
              <a:ext uri="{FF2B5EF4-FFF2-40B4-BE49-F238E27FC236}">
                <a16:creationId xmlns:a16="http://schemas.microsoft.com/office/drawing/2014/main" id="{05886D04-7714-8D49-9DA1-E5E48EA907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0955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3">
            <a:extLst>
              <a:ext uri="{FF2B5EF4-FFF2-40B4-BE49-F238E27FC236}">
                <a16:creationId xmlns:a16="http://schemas.microsoft.com/office/drawing/2014/main" id="{04AC05F4-DCED-4377-BDA2-CEEFBB933EE7}"/>
              </a:ext>
            </a:extLst>
          </p:cNvPr>
          <p:cNvSpPr>
            <a:spLocks noGrp="1" noChangeArrowheads="1"/>
          </p:cNvSpPr>
          <p:nvPr>
            <p:ph type="title"/>
          </p:nvPr>
        </p:nvSpPr>
        <p:spPr/>
        <p:txBody>
          <a:bodyPr/>
          <a:lstStyle/>
          <a:p>
            <a:r>
              <a:rPr lang="en-US" altLang="en-US" dirty="0"/>
              <a:t>DASH: Key ideas</a:t>
            </a:r>
          </a:p>
        </p:txBody>
      </p:sp>
      <p:sp>
        <p:nvSpPr>
          <p:cNvPr id="49155" name="Content Placeholder 5">
            <a:extLst>
              <a:ext uri="{FF2B5EF4-FFF2-40B4-BE49-F238E27FC236}">
                <a16:creationId xmlns:a16="http://schemas.microsoft.com/office/drawing/2014/main" id="{7DA49830-5351-425F-AA66-A468417F6533}"/>
              </a:ext>
            </a:extLst>
          </p:cNvPr>
          <p:cNvSpPr>
            <a:spLocks noGrp="1" noChangeArrowheads="1"/>
          </p:cNvSpPr>
          <p:nvPr>
            <p:ph idx="1"/>
          </p:nvPr>
        </p:nvSpPr>
        <p:spPr>
          <a:xfrm>
            <a:off x="838199" y="1825625"/>
            <a:ext cx="3563657" cy="4667250"/>
          </a:xfrm>
        </p:spPr>
        <p:txBody>
          <a:bodyPr>
            <a:normAutofit lnSpcReduction="10000"/>
          </a:bodyPr>
          <a:lstStyle/>
          <a:p>
            <a:r>
              <a:rPr lang="en-US" altLang="en-US" dirty="0"/>
              <a:t>Content </a:t>
            </a:r>
            <a:r>
              <a:rPr lang="en-US" altLang="en-US" dirty="0">
                <a:solidFill>
                  <a:srgbClr val="C00000"/>
                </a:solidFill>
              </a:rPr>
              <a:t>chunks</a:t>
            </a:r>
          </a:p>
          <a:p>
            <a:r>
              <a:rPr lang="en-US" altLang="en-US" dirty="0"/>
              <a:t>Each chunk can be </a:t>
            </a:r>
            <a:r>
              <a:rPr lang="en-US" altLang="en-US" dirty="0">
                <a:solidFill>
                  <a:srgbClr val="C00000"/>
                </a:solidFill>
              </a:rPr>
              <a:t>independently</a:t>
            </a:r>
            <a:r>
              <a:rPr lang="en-US" altLang="en-US" dirty="0"/>
              <a:t> retrieved</a:t>
            </a:r>
          </a:p>
          <a:p>
            <a:r>
              <a:rPr lang="en-US" altLang="en-US" dirty="0"/>
              <a:t>Client-side algorithms to determine and request a </a:t>
            </a:r>
            <a:r>
              <a:rPr lang="en-US" altLang="en-US" dirty="0">
                <a:solidFill>
                  <a:srgbClr val="C00000"/>
                </a:solidFill>
              </a:rPr>
              <a:t>varying </a:t>
            </a:r>
            <a:r>
              <a:rPr lang="en-US" altLang="en-US" dirty="0"/>
              <a:t>bit rate for each chunk</a:t>
            </a:r>
          </a:p>
          <a:p>
            <a:pPr lvl="1"/>
            <a:r>
              <a:rPr lang="en-US" altLang="en-US" dirty="0"/>
              <a:t>Goal: ensure good quality of service</a:t>
            </a:r>
          </a:p>
        </p:txBody>
      </p:sp>
      <p:sp>
        <p:nvSpPr>
          <p:cNvPr id="49157" name="TextBox 6">
            <a:extLst>
              <a:ext uri="{FF2B5EF4-FFF2-40B4-BE49-F238E27FC236}">
                <a16:creationId xmlns:a16="http://schemas.microsoft.com/office/drawing/2014/main" id="{82CB69E2-512E-40B2-8448-C6DA21475B23}"/>
              </a:ext>
            </a:extLst>
          </p:cNvPr>
          <p:cNvSpPr txBox="1">
            <a:spLocks noChangeArrowheads="1"/>
          </p:cNvSpPr>
          <p:nvPr/>
        </p:nvSpPr>
        <p:spPr bwMode="auto">
          <a:xfrm>
            <a:off x="6609253" y="6338986"/>
            <a:ext cx="303749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400" dirty="0"/>
              <a:t>Source: </a:t>
            </a:r>
            <a:r>
              <a:rPr lang="en-US" altLang="en-US" sz="1400" dirty="0" err="1"/>
              <a:t>Stockhammer</a:t>
            </a:r>
            <a:r>
              <a:rPr lang="en-US" altLang="en-US" sz="1400" dirty="0"/>
              <a:t> </a:t>
            </a:r>
            <a:r>
              <a:rPr lang="en-US" altLang="en-US" sz="1400" dirty="0" err="1"/>
              <a:t>MMSys</a:t>
            </a:r>
            <a:r>
              <a:rPr lang="en-US" altLang="en-US" sz="1400" dirty="0"/>
              <a:t> 2011</a:t>
            </a:r>
          </a:p>
        </p:txBody>
      </p:sp>
      <p:pic>
        <p:nvPicPr>
          <p:cNvPr id="3" name="Picture 2" descr="A screenshot of a cell phone&#10;&#10;Description automatically generated">
            <a:extLst>
              <a:ext uri="{FF2B5EF4-FFF2-40B4-BE49-F238E27FC236}">
                <a16:creationId xmlns:a16="http://schemas.microsoft.com/office/drawing/2014/main" id="{30AF9CD5-604E-3B43-A529-92DFBC8868AA}"/>
              </a:ext>
            </a:extLst>
          </p:cNvPr>
          <p:cNvPicPr>
            <a:picLocks noChangeAspect="1"/>
          </p:cNvPicPr>
          <p:nvPr/>
        </p:nvPicPr>
        <p:blipFill>
          <a:blip r:embed="rId2"/>
          <a:stretch>
            <a:fillRect/>
          </a:stretch>
        </p:blipFill>
        <p:spPr>
          <a:xfrm>
            <a:off x="4401857" y="1690688"/>
            <a:ext cx="7452290" cy="4351338"/>
          </a:xfrm>
          <a:prstGeom prst="rect">
            <a:avLst/>
          </a:prstGeom>
        </p:spPr>
      </p:pic>
    </p:spTree>
    <p:extLst>
      <p:ext uri="{BB962C8B-B14F-4D97-AF65-F5344CB8AC3E}">
        <p14:creationId xmlns:p14="http://schemas.microsoft.com/office/powerpoint/2010/main" val="180968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FE5B7CBB-C609-4E53-8A0B-F7B63601FCD9}"/>
              </a:ext>
            </a:extLst>
          </p:cNvPr>
          <p:cNvSpPr>
            <a:spLocks noGrp="1" noChangeArrowheads="1"/>
          </p:cNvSpPr>
          <p:nvPr>
            <p:ph type="title"/>
          </p:nvPr>
        </p:nvSpPr>
        <p:spPr>
          <a:xfrm>
            <a:off x="1905000" y="0"/>
            <a:ext cx="7543800" cy="1295400"/>
          </a:xfrm>
        </p:spPr>
        <p:txBody>
          <a:bodyPr/>
          <a:lstStyle/>
          <a:p>
            <a:r>
              <a:rPr lang="en-US" altLang="en-US"/>
              <a:t>DASH Data model</a:t>
            </a:r>
          </a:p>
        </p:txBody>
      </p:sp>
      <p:sp>
        <p:nvSpPr>
          <p:cNvPr id="50179" name="TextBox 3">
            <a:extLst>
              <a:ext uri="{FF2B5EF4-FFF2-40B4-BE49-F238E27FC236}">
                <a16:creationId xmlns:a16="http://schemas.microsoft.com/office/drawing/2014/main" id="{C952505A-6ACF-4E25-BB36-D2A8902C3584}"/>
              </a:ext>
            </a:extLst>
          </p:cNvPr>
          <p:cNvSpPr txBox="1">
            <a:spLocks noChangeArrowheads="1"/>
          </p:cNvSpPr>
          <p:nvPr/>
        </p:nvSpPr>
        <p:spPr bwMode="auto">
          <a:xfrm>
            <a:off x="1101866" y="5065857"/>
            <a:ext cx="998826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400" dirty="0"/>
              <a:t>Media has several periods</a:t>
            </a:r>
          </a:p>
          <a:p>
            <a:pPr eaLnBrk="1" hangingPunct="1">
              <a:spcBef>
                <a:spcPct val="0"/>
              </a:spcBef>
              <a:buClrTx/>
              <a:buSzTx/>
              <a:buFontTx/>
              <a:buNone/>
            </a:pPr>
            <a:r>
              <a:rPr lang="en-US" altLang="en-US" sz="2400" dirty="0"/>
              <a:t>Each period has several </a:t>
            </a:r>
            <a:r>
              <a:rPr lang="en-US" altLang="en-US" sz="2400" dirty="0">
                <a:solidFill>
                  <a:srgbClr val="C00000"/>
                </a:solidFill>
              </a:rPr>
              <a:t>Adaptation Sets</a:t>
            </a:r>
            <a:r>
              <a:rPr lang="en-US" altLang="en-US" sz="2400" dirty="0"/>
              <a:t>: Audio, video, close caption</a:t>
            </a:r>
          </a:p>
          <a:p>
            <a:pPr eaLnBrk="1" hangingPunct="1">
              <a:spcBef>
                <a:spcPct val="0"/>
              </a:spcBef>
              <a:buClrTx/>
              <a:buSzTx/>
              <a:buFontTx/>
              <a:buNone/>
            </a:pPr>
            <a:r>
              <a:rPr lang="en-US" altLang="en-US" sz="2400" dirty="0"/>
              <a:t>Several </a:t>
            </a:r>
            <a:r>
              <a:rPr lang="en-US" altLang="en-US" sz="2400" dirty="0">
                <a:solidFill>
                  <a:srgbClr val="C00000"/>
                </a:solidFill>
              </a:rPr>
              <a:t>Representations </a:t>
            </a:r>
            <a:r>
              <a:rPr lang="en-US" altLang="en-US" sz="2400" dirty="0"/>
              <a:t>(ex: codecs, bit rates)</a:t>
            </a:r>
            <a:r>
              <a:rPr lang="en-US" altLang="en-US" sz="2400" dirty="0">
                <a:solidFill>
                  <a:srgbClr val="C00000"/>
                </a:solidFill>
              </a:rPr>
              <a:t> </a:t>
            </a:r>
            <a:r>
              <a:rPr lang="en-US" altLang="en-US" sz="2400" dirty="0"/>
              <a:t>per Adaptation set</a:t>
            </a:r>
          </a:p>
          <a:p>
            <a:pPr eaLnBrk="1" hangingPunct="1">
              <a:spcBef>
                <a:spcPct val="0"/>
              </a:spcBef>
              <a:buClrTx/>
              <a:buSzTx/>
              <a:buFontTx/>
              <a:buNone/>
            </a:pPr>
            <a:r>
              <a:rPr lang="en-US" altLang="en-US" sz="2400" dirty="0"/>
              <a:t>Several </a:t>
            </a:r>
            <a:r>
              <a:rPr lang="en-US" altLang="en-US" sz="2400" dirty="0">
                <a:solidFill>
                  <a:srgbClr val="C00000"/>
                </a:solidFill>
              </a:rPr>
              <a:t>Chunks/Segments </a:t>
            </a:r>
            <a:r>
              <a:rPr lang="en-US" altLang="en-US" sz="2400" dirty="0"/>
              <a:t>per Representation</a:t>
            </a:r>
          </a:p>
        </p:txBody>
      </p:sp>
      <p:pic>
        <p:nvPicPr>
          <p:cNvPr id="50181" name="Picture 3">
            <a:extLst>
              <a:ext uri="{FF2B5EF4-FFF2-40B4-BE49-F238E27FC236}">
                <a16:creationId xmlns:a16="http://schemas.microsoft.com/office/drawing/2014/main" id="{9ECAEFFE-FEB2-44BB-B78A-B39D15716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1894" y="951201"/>
            <a:ext cx="8815106" cy="413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6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4">
            <a:extLst>
              <a:ext uri="{FF2B5EF4-FFF2-40B4-BE49-F238E27FC236}">
                <a16:creationId xmlns:a16="http://schemas.microsoft.com/office/drawing/2014/main" id="{67FB22C6-9C45-462A-AD8B-209E98B96121}"/>
              </a:ext>
            </a:extLst>
          </p:cNvPr>
          <p:cNvSpPr>
            <a:spLocks noGrp="1" noChangeArrowheads="1"/>
          </p:cNvSpPr>
          <p:nvPr>
            <p:ph type="title"/>
          </p:nvPr>
        </p:nvSpPr>
        <p:spPr/>
        <p:txBody>
          <a:bodyPr/>
          <a:lstStyle/>
          <a:p>
            <a:r>
              <a:rPr lang="en-US" altLang="en-US" dirty="0"/>
              <a:t>Dynamic bit rate changing of streams</a:t>
            </a:r>
          </a:p>
        </p:txBody>
      </p:sp>
      <p:pic>
        <p:nvPicPr>
          <p:cNvPr id="51203" name="Picture 2">
            <a:extLst>
              <a:ext uri="{FF2B5EF4-FFF2-40B4-BE49-F238E27FC236}">
                <a16:creationId xmlns:a16="http://schemas.microsoft.com/office/drawing/2014/main" id="{C20E1C26-A5CF-49EA-ABAE-C7AF1F920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2" y="1752600"/>
            <a:ext cx="8602663" cy="480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966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6">
            <a:extLst>
              <a:ext uri="{FF2B5EF4-FFF2-40B4-BE49-F238E27FC236}">
                <a16:creationId xmlns:a16="http://schemas.microsoft.com/office/drawing/2014/main" id="{7F40B77F-1083-4AE3-B749-F4EE06A05035}"/>
              </a:ext>
            </a:extLst>
          </p:cNvPr>
          <p:cNvSpPr>
            <a:spLocks noGrp="1" noChangeArrowheads="1"/>
          </p:cNvSpPr>
          <p:nvPr>
            <p:ph type="title"/>
          </p:nvPr>
        </p:nvSpPr>
        <p:spPr/>
        <p:txBody>
          <a:bodyPr/>
          <a:lstStyle/>
          <a:p>
            <a:r>
              <a:rPr lang="en-US" altLang="en-US" dirty="0"/>
              <a:t>Media Presentation Descriptor (MPD)</a:t>
            </a:r>
          </a:p>
        </p:txBody>
      </p:sp>
      <p:sp>
        <p:nvSpPr>
          <p:cNvPr id="52227" name="Content Placeholder 7">
            <a:extLst>
              <a:ext uri="{FF2B5EF4-FFF2-40B4-BE49-F238E27FC236}">
                <a16:creationId xmlns:a16="http://schemas.microsoft.com/office/drawing/2014/main" id="{AB3D5E64-B94E-4B29-8F2E-B95A757AF199}"/>
              </a:ext>
            </a:extLst>
          </p:cNvPr>
          <p:cNvSpPr>
            <a:spLocks noGrp="1" noChangeArrowheads="1"/>
          </p:cNvSpPr>
          <p:nvPr>
            <p:ph sz="half" idx="1"/>
          </p:nvPr>
        </p:nvSpPr>
        <p:spPr>
          <a:xfrm>
            <a:off x="838199" y="1825624"/>
            <a:ext cx="5467597" cy="5032375"/>
          </a:xfrm>
        </p:spPr>
        <p:txBody>
          <a:bodyPr>
            <a:normAutofit/>
          </a:bodyPr>
          <a:lstStyle/>
          <a:p>
            <a:r>
              <a:rPr lang="en-US" altLang="en-US" dirty="0"/>
              <a:t>MPD requested over http</a:t>
            </a:r>
          </a:p>
          <a:p>
            <a:pPr lvl="1"/>
            <a:r>
              <a:rPr lang="en-US" altLang="en-US" dirty="0"/>
              <a:t>Also called “manifest”</a:t>
            </a:r>
          </a:p>
          <a:p>
            <a:r>
              <a:rPr lang="en-US" altLang="en-US" dirty="0"/>
              <a:t>Describes all segments</a:t>
            </a:r>
          </a:p>
          <a:p>
            <a:r>
              <a:rPr lang="en-US" altLang="en-US" dirty="0"/>
              <a:t>Timing information and byte ranges of chunks</a:t>
            </a:r>
          </a:p>
          <a:p>
            <a:r>
              <a:rPr lang="en-US" altLang="en-US" dirty="0"/>
              <a:t>Client uses HTTP GET RANGE from a given AS + representation to ask a given bit rate</a:t>
            </a:r>
          </a:p>
          <a:p>
            <a:r>
              <a:rPr lang="en-US" altLang="en-US" dirty="0"/>
              <a:t>Client could use a different URL for each AS + representation</a:t>
            </a:r>
          </a:p>
          <a:p>
            <a:endParaRPr lang="en-US" altLang="en-US" dirty="0"/>
          </a:p>
        </p:txBody>
      </p:sp>
      <p:pic>
        <p:nvPicPr>
          <p:cNvPr id="52228" name="Picture 3">
            <a:extLst>
              <a:ext uri="{FF2B5EF4-FFF2-40B4-BE49-F238E27FC236}">
                <a16:creationId xmlns:a16="http://schemas.microsoft.com/office/drawing/2014/main" id="{A12F1936-0E19-4660-A27E-821D963F0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2" y="2362200"/>
            <a:ext cx="3694113"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07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508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3376</TotalTime>
  <Words>3159</Words>
  <Application>Microsoft Macintosh PowerPoint</Application>
  <PresentationFormat>Widescreen</PresentationFormat>
  <Paragraphs>492</Paragraphs>
  <Slides>49</Slides>
  <Notes>31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0" baseType="lpstr">
      <vt:lpstr>Arial</vt:lpstr>
      <vt:lpstr>Calibri</vt:lpstr>
      <vt:lpstr>Courier New</vt:lpstr>
      <vt:lpstr>Helvetica</vt:lpstr>
      <vt:lpstr>Symbol</vt:lpstr>
      <vt:lpstr>Tahoma</vt:lpstr>
      <vt:lpstr>Times New Roman</vt:lpstr>
      <vt:lpstr>Wingdings</vt:lpstr>
      <vt:lpstr>Office Theme</vt:lpstr>
      <vt:lpstr>VISIO</vt:lpstr>
      <vt:lpstr>Equation</vt:lpstr>
      <vt:lpstr>Multimedia: Real-time Conversations</vt:lpstr>
      <vt:lpstr>Course announcements</vt:lpstr>
      <vt:lpstr>Review of concepts</vt:lpstr>
      <vt:lpstr>Streaming multimedia with DASH</vt:lpstr>
      <vt:lpstr>Dynamic Adaptive Streaming over HTTP (DASH)</vt:lpstr>
      <vt:lpstr>DASH: Key ideas</vt:lpstr>
      <vt:lpstr>DASH Data model</vt:lpstr>
      <vt:lpstr>Dynamic bit rate changing of streams</vt:lpstr>
      <vt:lpstr>Media Presentation Descriptor (MPD)</vt:lpstr>
      <vt:lpstr>               Video Delivery using CDN</vt:lpstr>
      <vt:lpstr>              Server Selection</vt:lpstr>
      <vt:lpstr>DASH Summary</vt:lpstr>
      <vt:lpstr>Voice over IP (VoIP)</vt:lpstr>
      <vt:lpstr>Voice-over-IP (VoIP)</vt:lpstr>
      <vt:lpstr>VoIP characteristics</vt:lpstr>
      <vt:lpstr>VoIP: packet loss, delay</vt:lpstr>
      <vt:lpstr>Delay jitter</vt:lpstr>
      <vt:lpstr>VoIP: fixed playout delay</vt:lpstr>
      <vt:lpstr>VoIP: fixed playout delay</vt:lpstr>
      <vt:lpstr>Adaptive playout delay (1/3)</vt:lpstr>
      <vt:lpstr>Adaptive playout delay (2/3)</vt:lpstr>
      <vt:lpstr>Adaptive playout delay (3/3)</vt:lpstr>
      <vt:lpstr>VoIP: recovery from packet loss (1/4)</vt:lpstr>
      <vt:lpstr>VoIP’s approach towards loss</vt:lpstr>
      <vt:lpstr>VoIP: recovery from packet loss (2/4)</vt:lpstr>
      <vt:lpstr>VoIP: recovery from packet loss (3/4)</vt:lpstr>
      <vt:lpstr>VoIP: recovery from packet loss (4/4)</vt:lpstr>
      <vt:lpstr>Case study: Skype</vt:lpstr>
      <vt:lpstr>Voice-over-IP: Skype</vt:lpstr>
      <vt:lpstr>P2P voice-over-IP: Skype</vt:lpstr>
      <vt:lpstr>Skype: peers as relays</vt:lpstr>
      <vt:lpstr>Skype: peers as relays</vt:lpstr>
      <vt:lpstr>Protocols for real-time communication: RTP and SIP</vt:lpstr>
      <vt:lpstr>Real-Time Protocol (RTP)</vt:lpstr>
      <vt:lpstr>RTP runs on top of UDP</vt:lpstr>
      <vt:lpstr>RTP example</vt:lpstr>
      <vt:lpstr>RTP header</vt:lpstr>
      <vt:lpstr>RTP header</vt:lpstr>
      <vt:lpstr>SIP: Session Initiation Protocol [RFC 3261]</vt:lpstr>
      <vt:lpstr>SIP services</vt:lpstr>
      <vt:lpstr>Example: setting up call to known IP address</vt:lpstr>
      <vt:lpstr>Setting up a call (more)</vt:lpstr>
      <vt:lpstr>Example of SIP message</vt:lpstr>
      <vt:lpstr>Name translation, user location</vt:lpstr>
      <vt:lpstr>SIP registrar</vt:lpstr>
      <vt:lpstr>SIP proxy</vt:lpstr>
      <vt:lpstr>SIP example: jim@umass.edu calls keith@poly.edu</vt:lpstr>
      <vt:lpstr>Internetworking PSTN and SIP?</vt:lpstr>
      <vt:lpstr>Summary of real-time multimedia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Narayana Ganapathy</dc:creator>
  <cp:lastModifiedBy>Srinivas Narayana Ganapathy</cp:lastModifiedBy>
  <cp:revision>3365</cp:revision>
  <cp:lastPrinted>2019-02-15T23:29:10Z</cp:lastPrinted>
  <dcterms:created xsi:type="dcterms:W3CDTF">2019-01-23T03:40:12Z</dcterms:created>
  <dcterms:modified xsi:type="dcterms:W3CDTF">2020-04-29T14:23:06Z</dcterms:modified>
</cp:coreProperties>
</file>