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842" r:id="rId4"/>
    <p:sldId id="267" r:id="rId5"/>
    <p:sldId id="843" r:id="rId6"/>
    <p:sldId id="844" r:id="rId7"/>
    <p:sldId id="845" r:id="rId8"/>
    <p:sldId id="846" r:id="rId9"/>
    <p:sldId id="701" r:id="rId10"/>
    <p:sldId id="702" r:id="rId11"/>
    <p:sldId id="703" r:id="rId12"/>
    <p:sldId id="847" r:id="rId13"/>
    <p:sldId id="848" r:id="rId14"/>
    <p:sldId id="849" r:id="rId15"/>
    <p:sldId id="850" r:id="rId16"/>
    <p:sldId id="851" r:id="rId17"/>
    <p:sldId id="852" r:id="rId18"/>
    <p:sldId id="854" r:id="rId19"/>
    <p:sldId id="853" r:id="rId20"/>
    <p:sldId id="839" r:id="rId21"/>
    <p:sldId id="840" r:id="rId22"/>
    <p:sldId id="856" r:id="rId23"/>
    <p:sldId id="364" r:id="rId24"/>
    <p:sldId id="365" r:id="rId25"/>
    <p:sldId id="857" r:id="rId26"/>
    <p:sldId id="367" r:id="rId27"/>
    <p:sldId id="858" r:id="rId28"/>
    <p:sldId id="859" r:id="rId29"/>
    <p:sldId id="860" r:id="rId30"/>
    <p:sldId id="861" r:id="rId31"/>
    <p:sldId id="8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3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Protocol (IP)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Dynamic Host Configuration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5500" cy="4778375"/>
          </a:xfrm>
        </p:spPr>
        <p:txBody>
          <a:bodyPr>
            <a:normAutofit/>
          </a:bodyPr>
          <a:lstStyle/>
          <a:p>
            <a:r>
              <a:rPr lang="en-US" altLang="en-US" dirty="0"/>
              <a:t>One possibility: hard-code the IP address on the endpoint</a:t>
            </a:r>
          </a:p>
          <a:p>
            <a:pPr lvl="1"/>
            <a:r>
              <a:rPr lang="en-US" altLang="en-US" dirty="0"/>
              <a:t>e.g., a system admin writing addresses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control panel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network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configuration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TCP/IP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properties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Another possibility: dynamically receive an address “from the network”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</a:t>
            </a:r>
          </a:p>
          <a:p>
            <a:pPr lvl="1"/>
            <a:r>
              <a:rPr lang="en-US" altLang="ja-JP" dirty="0"/>
              <a:t>Provide plug-and-play functionality for endpoints (e.g., phones, laptops)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6292-1929-5942-A17F-8087EBC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32FD-44ED-C742-9A1D-5039BE18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9800" cy="4854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netmask? </a:t>
            </a:r>
          </a:p>
          <a:p>
            <a:pPr lvl="1"/>
            <a:r>
              <a:rPr lang="en-US" dirty="0"/>
              <a:t>i.e., so that it can know which other hosts are in the same network</a:t>
            </a:r>
          </a:p>
          <a:p>
            <a:endParaRPr lang="en-US" dirty="0"/>
          </a:p>
          <a:p>
            <a:r>
              <a:rPr lang="en-US" dirty="0"/>
              <a:t>How does a host know how to reach other networks?</a:t>
            </a:r>
          </a:p>
          <a:p>
            <a:pPr lvl="1"/>
            <a:r>
              <a:rPr lang="en-US" dirty="0"/>
              <a:t>i.e., which router is at the “border” of the current network?</a:t>
            </a:r>
          </a:p>
          <a:p>
            <a:pPr lvl="1"/>
            <a:r>
              <a:rPr lang="en-US" dirty="0"/>
              <a:t>This router is also called the </a:t>
            </a:r>
            <a:r>
              <a:rPr lang="en-US" dirty="0">
                <a:solidFill>
                  <a:srgbClr val="C00000"/>
                </a:solidFill>
              </a:rPr>
              <a:t>gateway router: </a:t>
            </a:r>
            <a:r>
              <a:rPr lang="en-US" dirty="0"/>
              <a:t>crucial for an endpoint to communicate with another endpoint external to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ECD-EFEE-F347-B28E-67EBAB0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C6D-092F-2548-BFC1-0695022B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endpoint that just joins a network knows nothing about the network</a:t>
            </a:r>
          </a:p>
          <a:p>
            <a:pPr lvl="1"/>
            <a:r>
              <a:rPr lang="en-US" dirty="0"/>
              <a:t>It doesn’t even have a network address for its point of attachment</a:t>
            </a:r>
          </a:p>
          <a:p>
            <a:pPr lvl="1"/>
            <a:endParaRPr lang="en-US" dirty="0"/>
          </a:p>
          <a:p>
            <a:r>
              <a:rPr lang="en-US" dirty="0"/>
              <a:t>It makes no sense to have it contact a “known” server to receive this information.</a:t>
            </a:r>
          </a:p>
          <a:p>
            <a:endParaRPr lang="en-US" dirty="0"/>
          </a:p>
          <a:p>
            <a:r>
              <a:rPr lang="en-US" dirty="0"/>
              <a:t>The only known mechanism that might work is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Ask everyone!</a:t>
            </a:r>
          </a:p>
        </p:txBody>
      </p:sp>
    </p:spTree>
    <p:extLst>
      <p:ext uri="{BB962C8B-B14F-4D97-AF65-F5344CB8AC3E}">
        <p14:creationId xmlns:p14="http://schemas.microsoft.com/office/powerpoint/2010/main" val="7580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E29A-84F0-6F48-A201-295D797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4000-37B3-D745-9C6F-44DC341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350" cy="4892675"/>
          </a:xfrm>
        </p:spPr>
        <p:txBody>
          <a:bodyPr>
            <a:normAutofit/>
          </a:bodyPr>
          <a:lstStyle/>
          <a:p>
            <a:r>
              <a:rPr lang="en-US" altLang="en-US" dirty="0"/>
              <a:t>DHCP allows a host to dynamically obtain its IP address from a </a:t>
            </a:r>
            <a:r>
              <a:rPr lang="en-US" altLang="en-US" dirty="0">
                <a:solidFill>
                  <a:srgbClr val="C00000"/>
                </a:solidFill>
              </a:rPr>
              <a:t>server</a:t>
            </a:r>
            <a:r>
              <a:rPr lang="en-US" altLang="en-US" dirty="0"/>
              <a:t> on a network when it joins the network</a:t>
            </a:r>
          </a:p>
          <a:p>
            <a:r>
              <a:rPr lang="en-US" altLang="en-US" dirty="0"/>
              <a:t>DHCP can allow a host to be mobile across different networks, obtaining IP addresses as needed</a:t>
            </a:r>
          </a:p>
          <a:p>
            <a:r>
              <a:rPr lang="en-US" altLang="en-US" dirty="0"/>
              <a:t>DHCP uses </a:t>
            </a:r>
            <a:r>
              <a:rPr lang="en-US" altLang="en-US" dirty="0">
                <a:solidFill>
                  <a:srgbClr val="C00000"/>
                </a:solidFill>
              </a:rPr>
              <a:t>leases </a:t>
            </a:r>
            <a:r>
              <a:rPr lang="en-US" altLang="en-US" dirty="0"/>
              <a:t>on addresses</a:t>
            </a:r>
          </a:p>
          <a:p>
            <a:pPr lvl="1"/>
            <a:r>
              <a:rPr lang="en-US" altLang="en-US" dirty="0"/>
              <a:t>Host must renew lease periodically</a:t>
            </a:r>
          </a:p>
          <a:p>
            <a:pPr lvl="1"/>
            <a:r>
              <a:rPr lang="en-US" altLang="en-US" dirty="0"/>
              <a:t>Allows network to reuse an IP with an expired lease, reclaiming addresses from inactive hosts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310EA-FF9F-5C42-A375-0C47A0E1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535613"/>
            <a:ext cx="172569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97">
            <a:extLst>
              <a:ext uri="{FF2B5EF4-FFF2-40B4-BE49-F238E27FC236}">
                <a16:creationId xmlns:a16="http://schemas.microsoft.com/office/drawing/2014/main" id="{33D1AEAB-70A4-D742-8A83-A144E8F7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4017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6" name="Text Box 98">
            <a:extLst>
              <a:ext uri="{FF2B5EF4-FFF2-40B4-BE49-F238E27FC236}">
                <a16:creationId xmlns:a16="http://schemas.microsoft.com/office/drawing/2014/main" id="{25C0EDF4-E57B-BA47-B0BB-A445528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863" y="389731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671522CE-342D-5C4D-B0C2-CB668091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4911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3E0647C2-BCB8-B84A-BEB7-1BF2927D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373221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33A987ED-8477-0A4D-B661-B623947DE5D2}"/>
              </a:ext>
            </a:extLst>
          </p:cNvPr>
          <p:cNvSpPr>
            <a:spLocks/>
          </p:cNvSpPr>
          <p:nvPr/>
        </p:nvSpPr>
        <p:spPr bwMode="auto">
          <a:xfrm>
            <a:off x="7058026" y="1671637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CEF548F8-414A-FE48-BB35-A46DF50BB54F}"/>
              </a:ext>
            </a:extLst>
          </p:cNvPr>
          <p:cNvSpPr>
            <a:spLocks/>
          </p:cNvSpPr>
          <p:nvPr/>
        </p:nvSpPr>
        <p:spPr bwMode="auto">
          <a:xfrm>
            <a:off x="9585325" y="198120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B284DE60-5855-5040-A9E7-0E49B098C0EF}"/>
              </a:ext>
            </a:extLst>
          </p:cNvPr>
          <p:cNvSpPr>
            <a:spLocks/>
          </p:cNvSpPr>
          <p:nvPr/>
        </p:nvSpPr>
        <p:spPr bwMode="auto">
          <a:xfrm>
            <a:off x="8258176" y="3414712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4">
            <a:extLst>
              <a:ext uri="{FF2B5EF4-FFF2-40B4-BE49-F238E27FC236}">
                <a16:creationId xmlns:a16="http://schemas.microsoft.com/office/drawing/2014/main" id="{977FB17E-C63A-9543-A346-375C5684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1" y="2193924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6">
            <a:extLst>
              <a:ext uri="{FF2B5EF4-FFF2-40B4-BE49-F238E27FC236}">
                <a16:creationId xmlns:a16="http://schemas.microsoft.com/office/drawing/2014/main" id="{FADA18F3-82D2-B44F-B01E-AC1C51845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291465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7">
            <a:extLst>
              <a:ext uri="{FF2B5EF4-FFF2-40B4-BE49-F238E27FC236}">
                <a16:creationId xmlns:a16="http://schemas.microsoft.com/office/drawing/2014/main" id="{7839CB77-97DE-3D4D-9FC2-45ADDD15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6551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8">
            <a:extLst>
              <a:ext uri="{FF2B5EF4-FFF2-40B4-BE49-F238E27FC236}">
                <a16:creationId xmlns:a16="http://schemas.microsoft.com/office/drawing/2014/main" id="{65A35148-E551-5E43-B278-3E56846B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9" y="304323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4478D457-C557-CC42-B7D6-4D8D47CE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18684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" name="Text Box 111">
            <a:extLst>
              <a:ext uri="{FF2B5EF4-FFF2-40B4-BE49-F238E27FC236}">
                <a16:creationId xmlns:a16="http://schemas.microsoft.com/office/drawing/2014/main" id="{EA69C916-9C39-3049-8AF0-B25E7893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4940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" name="Text Box 112">
            <a:extLst>
              <a:ext uri="{FF2B5EF4-FFF2-40B4-BE49-F238E27FC236}">
                <a16:creationId xmlns:a16="http://schemas.microsoft.com/office/drawing/2014/main" id="{015FDEFE-E4A4-9947-B354-C990C6AE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7336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CBE7B488-025A-0444-865E-9897ADDD0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525" y="304482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4">
            <a:extLst>
              <a:ext uri="{FF2B5EF4-FFF2-40B4-BE49-F238E27FC236}">
                <a16:creationId xmlns:a16="http://schemas.microsoft.com/office/drawing/2014/main" id="{EF166987-AC08-1043-B002-18A041AF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73526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3822C893-8CB1-7142-8ECF-2F5C24D7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738" y="235584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7">
            <a:extLst>
              <a:ext uri="{FF2B5EF4-FFF2-40B4-BE49-F238E27FC236}">
                <a16:creationId xmlns:a16="http://schemas.microsoft.com/office/drawing/2014/main" id="{549D81F8-6B97-7645-80DD-2E3636D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0713" y="363219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0">
            <a:extLst>
              <a:ext uri="{FF2B5EF4-FFF2-40B4-BE49-F238E27FC236}">
                <a16:creationId xmlns:a16="http://schemas.microsoft.com/office/drawing/2014/main" id="{932239BD-32F3-8C46-9E63-3425C9BF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3226" y="338455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39C5FFCF-EEE3-7445-9CC3-1EDD15EA3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18551" y="472916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BF76A82E-F7B4-404D-8730-640678D49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59964" y="4662487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4">
            <a:extLst>
              <a:ext uri="{FF2B5EF4-FFF2-40B4-BE49-F238E27FC236}">
                <a16:creationId xmlns:a16="http://schemas.microsoft.com/office/drawing/2014/main" id="{9056C396-E2B6-6240-B419-1AC3135E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8" y="441454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223.1.3.2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7" name="Text Box 127">
            <a:extLst>
              <a:ext uri="{FF2B5EF4-FFF2-40B4-BE49-F238E27FC236}">
                <a16:creationId xmlns:a16="http://schemas.microsoft.com/office/drawing/2014/main" id="{00B6A460-542B-FF42-B9DF-9E83E846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447610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223.1.3.1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B4266B84-C3C8-8241-A93D-758370450F5F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1895474"/>
            <a:ext cx="641350" cy="558800"/>
            <a:chOff x="-44" y="1473"/>
            <a:chExt cx="981" cy="1105"/>
          </a:xfrm>
        </p:grpSpPr>
        <p:pic>
          <p:nvPicPr>
            <p:cNvPr id="29" name="Picture 130" descr="desktop_computer_stylized_medium">
              <a:extLst>
                <a:ext uri="{FF2B5EF4-FFF2-40B4-BE49-F238E27FC236}">
                  <a16:creationId xmlns:a16="http://schemas.microsoft.com/office/drawing/2014/main" id="{D77037AE-C895-BF42-8FE4-CBB3DADB5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82F57FDC-53B8-FA40-B04D-0D6521326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093DAFFD-2186-B04E-AD7A-0FC80E7FF0F7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505074"/>
            <a:ext cx="641350" cy="558800"/>
            <a:chOff x="-44" y="1473"/>
            <a:chExt cx="981" cy="1105"/>
          </a:xfrm>
        </p:grpSpPr>
        <p:pic>
          <p:nvPicPr>
            <p:cNvPr id="32" name="Picture 133" descr="desktop_computer_stylized_medium">
              <a:extLst>
                <a:ext uri="{FF2B5EF4-FFF2-40B4-BE49-F238E27FC236}">
                  <a16:creationId xmlns:a16="http://schemas.microsoft.com/office/drawing/2014/main" id="{799D503A-E5A3-D748-928B-990CBEE5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332D96AD-F126-3B44-8A6A-D525313655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35">
            <a:extLst>
              <a:ext uri="{FF2B5EF4-FFF2-40B4-BE49-F238E27FC236}">
                <a16:creationId xmlns:a16="http://schemas.microsoft.com/office/drawing/2014/main" id="{1369EE05-107A-8448-9C12-96C7AF9BE29D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114674"/>
            <a:ext cx="641350" cy="558800"/>
            <a:chOff x="-44" y="1473"/>
            <a:chExt cx="981" cy="1105"/>
          </a:xfrm>
        </p:grpSpPr>
        <p:pic>
          <p:nvPicPr>
            <p:cNvPr id="35" name="Picture 136" descr="desktop_computer_stylized_medium">
              <a:extLst>
                <a:ext uri="{FF2B5EF4-FFF2-40B4-BE49-F238E27FC236}">
                  <a16:creationId xmlns:a16="http://schemas.microsoft.com/office/drawing/2014/main" id="{ADD05C2B-BC84-1746-9648-3A9E05F3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37">
              <a:extLst>
                <a:ext uri="{FF2B5EF4-FFF2-40B4-BE49-F238E27FC236}">
                  <a16:creationId xmlns:a16="http://schemas.microsoft.com/office/drawing/2014/main" id="{8B79F236-16A8-3941-8290-0FA45246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38">
            <a:extLst>
              <a:ext uri="{FF2B5EF4-FFF2-40B4-BE49-F238E27FC236}">
                <a16:creationId xmlns:a16="http://schemas.microsoft.com/office/drawing/2014/main" id="{5B0D047F-9F09-D24C-9E45-273A8AF03D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85475" y="2063749"/>
            <a:ext cx="641350" cy="558800"/>
            <a:chOff x="-44" y="1473"/>
            <a:chExt cx="981" cy="1105"/>
          </a:xfrm>
        </p:grpSpPr>
        <p:pic>
          <p:nvPicPr>
            <p:cNvPr id="38" name="Picture 139" descr="desktop_computer_stylized_medium">
              <a:extLst>
                <a:ext uri="{FF2B5EF4-FFF2-40B4-BE49-F238E27FC236}">
                  <a16:creationId xmlns:a16="http://schemas.microsoft.com/office/drawing/2014/main" id="{5FA00C3F-1D4D-4E4B-9E3F-7197422F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40">
              <a:extLst>
                <a:ext uri="{FF2B5EF4-FFF2-40B4-BE49-F238E27FC236}">
                  <a16:creationId xmlns:a16="http://schemas.microsoft.com/office/drawing/2014/main" id="{79D2F323-17DF-6743-92AA-5C6AFDC7BD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41">
            <a:extLst>
              <a:ext uri="{FF2B5EF4-FFF2-40B4-BE49-F238E27FC236}">
                <a16:creationId xmlns:a16="http://schemas.microsoft.com/office/drawing/2014/main" id="{9980148B-8663-E046-9BE8-9337B4F501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60088" y="3343274"/>
            <a:ext cx="641350" cy="558800"/>
            <a:chOff x="-44" y="1473"/>
            <a:chExt cx="981" cy="1105"/>
          </a:xfrm>
        </p:grpSpPr>
        <p:pic>
          <p:nvPicPr>
            <p:cNvPr id="41" name="Picture 142" descr="desktop_computer_stylized_medium">
              <a:extLst>
                <a:ext uri="{FF2B5EF4-FFF2-40B4-BE49-F238E27FC236}">
                  <a16:creationId xmlns:a16="http://schemas.microsoft.com/office/drawing/2014/main" id="{51A3BFC6-4CF4-354F-8F80-09439F41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81BC5C07-1A5F-D246-8528-69B68ECCA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44">
            <a:extLst>
              <a:ext uri="{FF2B5EF4-FFF2-40B4-BE49-F238E27FC236}">
                <a16:creationId xmlns:a16="http://schemas.microsoft.com/office/drawing/2014/main" id="{C3D6047F-E2DD-5243-B0E5-183830A6B2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52000" y="4867274"/>
            <a:ext cx="641350" cy="558800"/>
            <a:chOff x="-44" y="1473"/>
            <a:chExt cx="981" cy="1105"/>
          </a:xfrm>
        </p:grpSpPr>
        <p:pic>
          <p:nvPicPr>
            <p:cNvPr id="44" name="Picture 145" descr="desktop_computer_stylized_medium">
              <a:extLst>
                <a:ext uri="{FF2B5EF4-FFF2-40B4-BE49-F238E27FC236}">
                  <a16:creationId xmlns:a16="http://schemas.microsoft.com/office/drawing/2014/main" id="{00ABE6FF-707E-424E-95C2-4C84AB05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B8AD2E1B-FAAC-3D4E-8CD3-8C9AB4D59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147">
            <a:extLst>
              <a:ext uri="{FF2B5EF4-FFF2-40B4-BE49-F238E27FC236}">
                <a16:creationId xmlns:a16="http://schemas.microsoft.com/office/drawing/2014/main" id="{EF67321B-E838-8141-98CE-52C1C74BAB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88363" y="4908549"/>
            <a:ext cx="641350" cy="558800"/>
            <a:chOff x="-44" y="1473"/>
            <a:chExt cx="981" cy="1105"/>
          </a:xfrm>
        </p:grpSpPr>
        <p:pic>
          <p:nvPicPr>
            <p:cNvPr id="47" name="Picture 148" descr="desktop_computer_stylized_medium">
              <a:extLst>
                <a:ext uri="{FF2B5EF4-FFF2-40B4-BE49-F238E27FC236}">
                  <a16:creationId xmlns:a16="http://schemas.microsoft.com/office/drawing/2014/main" id="{C7D81BD5-7B41-564F-A0B0-5995494A7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BF5368FA-FBF6-5E40-B637-1A90F3DA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50">
            <a:extLst>
              <a:ext uri="{FF2B5EF4-FFF2-40B4-BE49-F238E27FC236}">
                <a16:creationId xmlns:a16="http://schemas.microsoft.com/office/drawing/2014/main" id="{8C80114E-95C9-9C46-8F09-143785BA4C88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3001962"/>
            <a:ext cx="698500" cy="355600"/>
            <a:chOff x="4396" y="1245"/>
            <a:chExt cx="672" cy="248"/>
          </a:xfrm>
        </p:grpSpPr>
        <p:sp>
          <p:nvSpPr>
            <p:cNvPr id="50" name="Oval 407">
              <a:extLst>
                <a:ext uri="{FF2B5EF4-FFF2-40B4-BE49-F238E27FC236}">
                  <a16:creationId xmlns:a16="http://schemas.microsoft.com/office/drawing/2014/main" id="{B8831250-4168-814C-B6AF-E998B5BB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0">
              <a:extLst>
                <a:ext uri="{FF2B5EF4-FFF2-40B4-BE49-F238E27FC236}">
                  <a16:creationId xmlns:a16="http://schemas.microsoft.com/office/drawing/2014/main" id="{F57D3B97-0104-D542-BAA9-CD22934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411">
              <a:extLst>
                <a:ext uri="{FF2B5EF4-FFF2-40B4-BE49-F238E27FC236}">
                  <a16:creationId xmlns:a16="http://schemas.microsoft.com/office/drawing/2014/main" id="{A488FB74-24F0-324C-BB5F-0B3A54CC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54">
              <a:extLst>
                <a:ext uri="{FF2B5EF4-FFF2-40B4-BE49-F238E27FC236}">
                  <a16:creationId xmlns:a16="http://schemas.microsoft.com/office/drawing/2014/main" id="{5F458093-AF39-4440-90E3-C9DB08CA8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" name="Freeform 155">
                <a:extLst>
                  <a:ext uri="{FF2B5EF4-FFF2-40B4-BE49-F238E27FC236}">
                    <a16:creationId xmlns:a16="http://schemas.microsoft.com/office/drawing/2014/main" id="{B9A3E053-B147-7244-A4C2-29A9E0B88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6">
                <a:extLst>
                  <a:ext uri="{FF2B5EF4-FFF2-40B4-BE49-F238E27FC236}">
                    <a16:creationId xmlns:a16="http://schemas.microsoft.com/office/drawing/2014/main" id="{17C4A59B-94A0-BA48-AFC2-BA04D0A7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57">
              <a:extLst>
                <a:ext uri="{FF2B5EF4-FFF2-40B4-BE49-F238E27FC236}">
                  <a16:creationId xmlns:a16="http://schemas.microsoft.com/office/drawing/2014/main" id="{7B76D397-3179-5841-A412-66E675B13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58">
              <a:extLst>
                <a:ext uri="{FF2B5EF4-FFF2-40B4-BE49-F238E27FC236}">
                  <a16:creationId xmlns:a16="http://schemas.microsoft.com/office/drawing/2014/main" id="{41EB3386-062A-104F-B509-0017180C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162">
            <a:extLst>
              <a:ext uri="{FF2B5EF4-FFF2-40B4-BE49-F238E27FC236}">
                <a16:creationId xmlns:a16="http://schemas.microsoft.com/office/drawing/2014/main" id="{E93C733E-6991-7342-B855-8E05F1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261778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59" name="Text Box 110">
            <a:extLst>
              <a:ext uri="{FF2B5EF4-FFF2-40B4-BE49-F238E27FC236}">
                <a16:creationId xmlns:a16="http://schemas.microsoft.com/office/drawing/2014/main" id="{31E4F1CD-C7DD-534B-83A7-DFBAC0A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241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0" name="Rectangle 165">
            <a:extLst>
              <a:ext uri="{FF2B5EF4-FFF2-40B4-BE49-F238E27FC236}">
                <a16:creationId xmlns:a16="http://schemas.microsoft.com/office/drawing/2014/main" id="{8CD6CD44-1D0E-964E-A0A5-9F331FF8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426" y="332740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1" name="Rectangle 166">
            <a:extLst>
              <a:ext uri="{FF2B5EF4-FFF2-40B4-BE49-F238E27FC236}">
                <a16:creationId xmlns:a16="http://schemas.microsoft.com/office/drawing/2014/main" id="{8532D844-9FE3-FA43-912B-61BC52F6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51313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2" name="Text Box 128">
            <a:extLst>
              <a:ext uri="{FF2B5EF4-FFF2-40B4-BE49-F238E27FC236}">
                <a16:creationId xmlns:a16="http://schemas.microsoft.com/office/drawing/2014/main" id="{B9F342AA-CD5E-384F-828E-688ADFAD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7503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3" name="Text Box 118">
            <a:extLst>
              <a:ext uri="{FF2B5EF4-FFF2-40B4-BE49-F238E27FC236}">
                <a16:creationId xmlns:a16="http://schemas.microsoft.com/office/drawing/2014/main" id="{D4C1DAC5-75C7-B640-BD94-FD47C0A9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33416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4" name="Text Box 119">
            <a:extLst>
              <a:ext uri="{FF2B5EF4-FFF2-40B4-BE49-F238E27FC236}">
                <a16:creationId xmlns:a16="http://schemas.microsoft.com/office/drawing/2014/main" id="{9FE74677-F069-3F42-885A-3988777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450" y="18256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5" name="Text Box 168">
            <a:extLst>
              <a:ext uri="{FF2B5EF4-FFF2-40B4-BE49-F238E27FC236}">
                <a16:creationId xmlns:a16="http://schemas.microsoft.com/office/drawing/2014/main" id="{FD647C90-9228-7F44-8FAA-47556B75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213" y="1258887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66" name="Text Box 170">
            <a:extLst>
              <a:ext uri="{FF2B5EF4-FFF2-40B4-BE49-F238E27FC236}">
                <a16:creationId xmlns:a16="http://schemas.microsoft.com/office/drawing/2014/main" id="{72ED1DE1-632F-C941-A85E-DCCE389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419" y="4411662"/>
            <a:ext cx="170338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Client</a:t>
            </a:r>
            <a:r>
              <a:rPr lang="en-US" altLang="en-US" sz="2000" dirty="0"/>
              <a:t> program on the endpoint  broadcasts message requesting an IP address.</a:t>
            </a:r>
          </a:p>
        </p:txBody>
      </p:sp>
      <p:grpSp>
        <p:nvGrpSpPr>
          <p:cNvPr id="67" name="Group 195">
            <a:extLst>
              <a:ext uri="{FF2B5EF4-FFF2-40B4-BE49-F238E27FC236}">
                <a16:creationId xmlns:a16="http://schemas.microsoft.com/office/drawing/2014/main" id="{58121EA3-23F0-0F4B-ABF0-73552B56961C}"/>
              </a:ext>
            </a:extLst>
          </p:cNvPr>
          <p:cNvGrpSpPr>
            <a:grpSpLocks/>
          </p:cNvGrpSpPr>
          <p:nvPr/>
        </p:nvGrpSpPr>
        <p:grpSpPr bwMode="auto">
          <a:xfrm>
            <a:off x="9855200" y="1893888"/>
            <a:ext cx="401638" cy="681037"/>
            <a:chOff x="4140" y="429"/>
            <a:chExt cx="1425" cy="2396"/>
          </a:xfrm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71C65DAB-3173-F343-8A2E-4BF75304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7">
              <a:extLst>
                <a:ext uri="{FF2B5EF4-FFF2-40B4-BE49-F238E27FC236}">
                  <a16:creationId xmlns:a16="http://schemas.microsoft.com/office/drawing/2014/main" id="{CD9E1770-212F-944E-8751-9B0054A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E9C1807E-189F-624C-872E-B3C5F739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817E0C50-71CD-1646-9D5E-D28C24F81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200">
              <a:extLst>
                <a:ext uri="{FF2B5EF4-FFF2-40B4-BE49-F238E27FC236}">
                  <a16:creationId xmlns:a16="http://schemas.microsoft.com/office/drawing/2014/main" id="{4C0EAFDB-F74C-A84F-809D-C9C69789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3" name="Group 201">
              <a:extLst>
                <a:ext uri="{FF2B5EF4-FFF2-40B4-BE49-F238E27FC236}">
                  <a16:creationId xmlns:a16="http://schemas.microsoft.com/office/drawing/2014/main" id="{5A662F4E-D35B-474A-8E59-595B82C4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02">
                <a:extLst>
                  <a:ext uri="{FF2B5EF4-FFF2-40B4-BE49-F238E27FC236}">
                    <a16:creationId xmlns:a16="http://schemas.microsoft.com/office/drawing/2014/main" id="{5848FA58-BF64-7A49-BADC-A715C34B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9" name="AutoShape 203">
                <a:extLst>
                  <a:ext uri="{FF2B5EF4-FFF2-40B4-BE49-F238E27FC236}">
                    <a16:creationId xmlns:a16="http://schemas.microsoft.com/office/drawing/2014/main" id="{1D7F46BF-2157-6143-81E0-A3EA02FD0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4" name="Rectangle 204">
              <a:extLst>
                <a:ext uri="{FF2B5EF4-FFF2-40B4-BE49-F238E27FC236}">
                  <a16:creationId xmlns:a16="http://schemas.microsoft.com/office/drawing/2014/main" id="{AD244CF5-E767-7C4C-B8C0-2BA6D71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5" name="Group 205">
              <a:extLst>
                <a:ext uri="{FF2B5EF4-FFF2-40B4-BE49-F238E27FC236}">
                  <a16:creationId xmlns:a16="http://schemas.microsoft.com/office/drawing/2014/main" id="{0CD41DE6-F27D-6744-8940-2B33DF0A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06">
                <a:extLst>
                  <a:ext uri="{FF2B5EF4-FFF2-40B4-BE49-F238E27FC236}">
                    <a16:creationId xmlns:a16="http://schemas.microsoft.com/office/drawing/2014/main" id="{2B5E6B7D-5334-144D-83DE-84C5BF87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7" name="AutoShape 207">
                <a:extLst>
                  <a:ext uri="{FF2B5EF4-FFF2-40B4-BE49-F238E27FC236}">
                    <a16:creationId xmlns:a16="http://schemas.microsoft.com/office/drawing/2014/main" id="{87271E57-4888-B647-B4D5-C7C4AE9AE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6" name="Rectangle 208">
              <a:extLst>
                <a:ext uri="{FF2B5EF4-FFF2-40B4-BE49-F238E27FC236}">
                  <a16:creationId xmlns:a16="http://schemas.microsoft.com/office/drawing/2014/main" id="{8EE611A3-AD82-AE48-A7F0-A6513292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7" name="Rectangle 209">
              <a:extLst>
                <a:ext uri="{FF2B5EF4-FFF2-40B4-BE49-F238E27FC236}">
                  <a16:creationId xmlns:a16="http://schemas.microsoft.com/office/drawing/2014/main" id="{2BE4B07B-1F5A-6D4C-A863-2EAC3BF0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8" name="Group 210">
              <a:extLst>
                <a:ext uri="{FF2B5EF4-FFF2-40B4-BE49-F238E27FC236}">
                  <a16:creationId xmlns:a16="http://schemas.microsoft.com/office/drawing/2014/main" id="{23BE764D-5134-A449-BEE6-5CE1985AF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11">
                <a:extLst>
                  <a:ext uri="{FF2B5EF4-FFF2-40B4-BE49-F238E27FC236}">
                    <a16:creationId xmlns:a16="http://schemas.microsoft.com/office/drawing/2014/main" id="{A8B1C3DD-C7E9-FC45-A741-CB52CBC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5" name="AutoShape 212">
                <a:extLst>
                  <a:ext uri="{FF2B5EF4-FFF2-40B4-BE49-F238E27FC236}">
                    <a16:creationId xmlns:a16="http://schemas.microsoft.com/office/drawing/2014/main" id="{18CF2FAE-AC42-3A47-BDD7-459B3161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6026A603-1BA7-F04F-887D-C090C7F1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27A380B4-F582-F24F-B9BD-61225331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15">
                <a:extLst>
                  <a:ext uri="{FF2B5EF4-FFF2-40B4-BE49-F238E27FC236}">
                    <a16:creationId xmlns:a16="http://schemas.microsoft.com/office/drawing/2014/main" id="{97923C0E-00F4-3841-BA61-09A079A3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3" name="AutoShape 216">
                <a:extLst>
                  <a:ext uri="{FF2B5EF4-FFF2-40B4-BE49-F238E27FC236}">
                    <a16:creationId xmlns:a16="http://schemas.microsoft.com/office/drawing/2014/main" id="{9C7C53AD-0C82-0D45-9A27-F8EE53C9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81" name="Rectangle 217">
              <a:extLst>
                <a:ext uri="{FF2B5EF4-FFF2-40B4-BE49-F238E27FC236}">
                  <a16:creationId xmlns:a16="http://schemas.microsoft.com/office/drawing/2014/main" id="{7F1DFF6F-27FB-5F4C-90DD-20D6DD9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2" name="Freeform 218">
              <a:extLst>
                <a:ext uri="{FF2B5EF4-FFF2-40B4-BE49-F238E27FC236}">
                  <a16:creationId xmlns:a16="http://schemas.microsoft.com/office/drawing/2014/main" id="{F70063AA-9227-4D48-8ED6-74D7E5E6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9">
              <a:extLst>
                <a:ext uri="{FF2B5EF4-FFF2-40B4-BE49-F238E27FC236}">
                  <a16:creationId xmlns:a16="http://schemas.microsoft.com/office/drawing/2014/main" id="{215E75C7-A2DB-AD4C-95BE-D59B61105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0">
              <a:extLst>
                <a:ext uri="{FF2B5EF4-FFF2-40B4-BE49-F238E27FC236}">
                  <a16:creationId xmlns:a16="http://schemas.microsoft.com/office/drawing/2014/main" id="{E8640EF3-D73D-E44E-9693-67E3D16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5" name="Freeform 221">
              <a:extLst>
                <a:ext uri="{FF2B5EF4-FFF2-40B4-BE49-F238E27FC236}">
                  <a16:creationId xmlns:a16="http://schemas.microsoft.com/office/drawing/2014/main" id="{B455F6B7-1BC0-5040-9F1D-E1639A1B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222">
              <a:extLst>
                <a:ext uri="{FF2B5EF4-FFF2-40B4-BE49-F238E27FC236}">
                  <a16:creationId xmlns:a16="http://schemas.microsoft.com/office/drawing/2014/main" id="{35E8590A-F5A4-3446-89DB-90B4350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7" name="AutoShape 223">
              <a:extLst>
                <a:ext uri="{FF2B5EF4-FFF2-40B4-BE49-F238E27FC236}">
                  <a16:creationId xmlns:a16="http://schemas.microsoft.com/office/drawing/2014/main" id="{5FC393F8-E995-C242-992A-4FE09C5D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8" name="Oval 224">
              <a:extLst>
                <a:ext uri="{FF2B5EF4-FFF2-40B4-BE49-F238E27FC236}">
                  <a16:creationId xmlns:a16="http://schemas.microsoft.com/office/drawing/2014/main" id="{BC216717-5E01-6547-800E-995BA6AD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9" name="Oval 225">
              <a:extLst>
                <a:ext uri="{FF2B5EF4-FFF2-40B4-BE49-F238E27FC236}">
                  <a16:creationId xmlns:a16="http://schemas.microsoft.com/office/drawing/2014/main" id="{1012510E-9171-7F49-A0B4-5452BDBE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Oval 226">
              <a:extLst>
                <a:ext uri="{FF2B5EF4-FFF2-40B4-BE49-F238E27FC236}">
                  <a16:creationId xmlns:a16="http://schemas.microsoft.com/office/drawing/2014/main" id="{A25F644D-9925-984A-BE47-44763E2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1" name="Rectangle 227">
              <a:extLst>
                <a:ext uri="{FF2B5EF4-FFF2-40B4-BE49-F238E27FC236}">
                  <a16:creationId xmlns:a16="http://schemas.microsoft.com/office/drawing/2014/main" id="{1E779B2E-5745-7448-BC9C-952E4F5E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100" name="Group 231">
            <a:extLst>
              <a:ext uri="{FF2B5EF4-FFF2-40B4-BE49-F238E27FC236}">
                <a16:creationId xmlns:a16="http://schemas.microsoft.com/office/drawing/2014/main" id="{9B13AAEC-0134-9E41-A0EA-132F1668499F}"/>
              </a:ext>
            </a:extLst>
          </p:cNvPr>
          <p:cNvGrpSpPr>
            <a:grpSpLocks/>
          </p:cNvGrpSpPr>
          <p:nvPr/>
        </p:nvGrpSpPr>
        <p:grpSpPr bwMode="auto">
          <a:xfrm>
            <a:off x="10923588" y="2639873"/>
            <a:ext cx="1101725" cy="549275"/>
            <a:chOff x="3428" y="1798"/>
            <a:chExt cx="694" cy="346"/>
          </a:xfrm>
        </p:grpSpPr>
        <p:grpSp>
          <p:nvGrpSpPr>
            <p:cNvPr id="101" name="Group 229">
              <a:extLst>
                <a:ext uri="{FF2B5EF4-FFF2-40B4-BE49-F238E27FC236}">
                  <a16:creationId xmlns:a16="http://schemas.microsoft.com/office/drawing/2014/main" id="{384FC365-2818-9D4E-80A8-55371E8F2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03" name="Picture 173" descr="laptop_keyboard">
                <a:extLst>
                  <a:ext uri="{FF2B5EF4-FFF2-40B4-BE49-F238E27FC236}">
                    <a16:creationId xmlns:a16="http://schemas.microsoft.com/office/drawing/2014/main" id="{57349CAA-62CF-E249-BF76-34C91737B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74">
                <a:extLst>
                  <a:ext uri="{FF2B5EF4-FFF2-40B4-BE49-F238E27FC236}">
                    <a16:creationId xmlns:a16="http://schemas.microsoft.com/office/drawing/2014/main" id="{85B366DF-E84A-ED44-AAD6-B00711FBB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" name="Picture 175" descr="screen">
                <a:extLst>
                  <a:ext uri="{FF2B5EF4-FFF2-40B4-BE49-F238E27FC236}">
                    <a16:creationId xmlns:a16="http://schemas.microsoft.com/office/drawing/2014/main" id="{7D1302CE-8B20-2E46-A21D-65FD1B9E9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76">
                <a:extLst>
                  <a:ext uri="{FF2B5EF4-FFF2-40B4-BE49-F238E27FC236}">
                    <a16:creationId xmlns:a16="http://schemas.microsoft.com/office/drawing/2014/main" id="{F892197B-6B09-0C49-B575-5256C2F0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7">
                <a:extLst>
                  <a:ext uri="{FF2B5EF4-FFF2-40B4-BE49-F238E27FC236}">
                    <a16:creationId xmlns:a16="http://schemas.microsoft.com/office/drawing/2014/main" id="{34F3B1E2-0C7D-3C4A-B531-9032F6B4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78">
                <a:extLst>
                  <a:ext uri="{FF2B5EF4-FFF2-40B4-BE49-F238E27FC236}">
                    <a16:creationId xmlns:a16="http://schemas.microsoft.com/office/drawing/2014/main" id="{6EA62F8D-CF18-8741-8E25-9CFBFCF1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79">
                <a:extLst>
                  <a:ext uri="{FF2B5EF4-FFF2-40B4-BE49-F238E27FC236}">
                    <a16:creationId xmlns:a16="http://schemas.microsoft.com/office/drawing/2014/main" id="{F8F00B99-52F9-0B48-AD00-3ECED54A1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0">
                <a:extLst>
                  <a:ext uri="{FF2B5EF4-FFF2-40B4-BE49-F238E27FC236}">
                    <a16:creationId xmlns:a16="http://schemas.microsoft.com/office/drawing/2014/main" id="{FB569AC0-3876-624B-BB84-E41D17D2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1">
                <a:extLst>
                  <a:ext uri="{FF2B5EF4-FFF2-40B4-BE49-F238E27FC236}">
                    <a16:creationId xmlns:a16="http://schemas.microsoft.com/office/drawing/2014/main" id="{C756F73C-2339-CF42-9119-B1F047DD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" name="Group 182">
                <a:extLst>
                  <a:ext uri="{FF2B5EF4-FFF2-40B4-BE49-F238E27FC236}">
                    <a16:creationId xmlns:a16="http://schemas.microsoft.com/office/drawing/2014/main" id="{2CAB6F29-39F9-8444-A40A-DEC5AAE7E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19" name="Freeform 183">
                  <a:extLst>
                    <a:ext uri="{FF2B5EF4-FFF2-40B4-BE49-F238E27FC236}">
                      <a16:creationId xmlns:a16="http://schemas.microsoft.com/office/drawing/2014/main" id="{0711114A-B47B-5341-B3AB-2F416E6C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84">
                  <a:extLst>
                    <a:ext uri="{FF2B5EF4-FFF2-40B4-BE49-F238E27FC236}">
                      <a16:creationId xmlns:a16="http://schemas.microsoft.com/office/drawing/2014/main" id="{D3796270-23A5-A84B-A8E4-1FEA23F91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85">
                  <a:extLst>
                    <a:ext uri="{FF2B5EF4-FFF2-40B4-BE49-F238E27FC236}">
                      <a16:creationId xmlns:a16="http://schemas.microsoft.com/office/drawing/2014/main" id="{971D8B10-9D29-A54B-B87D-14A55013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86">
                  <a:extLst>
                    <a:ext uri="{FF2B5EF4-FFF2-40B4-BE49-F238E27FC236}">
                      <a16:creationId xmlns:a16="http://schemas.microsoft.com/office/drawing/2014/main" id="{919AE04E-85A7-7842-B4ED-FEB4D852B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87">
                  <a:extLst>
                    <a:ext uri="{FF2B5EF4-FFF2-40B4-BE49-F238E27FC236}">
                      <a16:creationId xmlns:a16="http://schemas.microsoft.com/office/drawing/2014/main" id="{96DD8AA3-B06C-814C-9DFE-DCE36462E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88">
                  <a:extLst>
                    <a:ext uri="{FF2B5EF4-FFF2-40B4-BE49-F238E27FC236}">
                      <a16:creationId xmlns:a16="http://schemas.microsoft.com/office/drawing/2014/main" id="{8C1D4175-85B2-7F45-BF89-E2C4889EA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Freeform 189">
                <a:extLst>
                  <a:ext uri="{FF2B5EF4-FFF2-40B4-BE49-F238E27FC236}">
                    <a16:creationId xmlns:a16="http://schemas.microsoft.com/office/drawing/2014/main" id="{A960D70D-F486-E449-BF39-E915C1800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0">
                <a:extLst>
                  <a:ext uri="{FF2B5EF4-FFF2-40B4-BE49-F238E27FC236}">
                    <a16:creationId xmlns:a16="http://schemas.microsoft.com/office/drawing/2014/main" id="{33C5EB7A-B5D6-6C4E-9B25-F64792C5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91">
                <a:extLst>
                  <a:ext uri="{FF2B5EF4-FFF2-40B4-BE49-F238E27FC236}">
                    <a16:creationId xmlns:a16="http://schemas.microsoft.com/office/drawing/2014/main" id="{981B59C8-508B-B44C-AD84-DB2B4EC1E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92">
                <a:extLst>
                  <a:ext uri="{FF2B5EF4-FFF2-40B4-BE49-F238E27FC236}">
                    <a16:creationId xmlns:a16="http://schemas.microsoft.com/office/drawing/2014/main" id="{F20015E6-A37E-1848-8D0B-93969EB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93">
                <a:extLst>
                  <a:ext uri="{FF2B5EF4-FFF2-40B4-BE49-F238E27FC236}">
                    <a16:creationId xmlns:a16="http://schemas.microsoft.com/office/drawing/2014/main" id="{2496D513-D7C1-CA42-BACC-6B0EF790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94">
                <a:extLst>
                  <a:ext uri="{FF2B5EF4-FFF2-40B4-BE49-F238E27FC236}">
                    <a16:creationId xmlns:a16="http://schemas.microsoft.com/office/drawing/2014/main" id="{42B69517-56CA-9443-A25C-A7148B234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Line 230">
              <a:extLst>
                <a:ext uri="{FF2B5EF4-FFF2-40B4-BE49-F238E27FC236}">
                  <a16:creationId xmlns:a16="http://schemas.microsoft.com/office/drawing/2014/main" id="{385C0C7B-FD0C-6F4C-8F9A-E25045D15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AutoShape 232">
            <a:extLst>
              <a:ext uri="{FF2B5EF4-FFF2-40B4-BE49-F238E27FC236}">
                <a16:creationId xmlns:a16="http://schemas.microsoft.com/office/drawing/2014/main" id="{F79C7796-4951-874B-8F00-254C4B8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019" y="3175761"/>
            <a:ext cx="662840" cy="359138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Line 233">
            <a:extLst>
              <a:ext uri="{FF2B5EF4-FFF2-40B4-BE49-F238E27FC236}">
                <a16:creationId xmlns:a16="http://schemas.microsoft.com/office/drawing/2014/main" id="{0BD3C1B0-9DAA-EE4F-94F6-5CE0CC4DA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489" y="2452687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DB5-D2E7-154A-B9DC-C284F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E8818BB-AA22-8F48-9024-0ADCFC0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5" y="1902655"/>
            <a:ext cx="2163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DHCP server: </a:t>
            </a:r>
          </a:p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223.1.2.5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9D7B57C-D083-A346-8ACE-FFF8E498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434" y="1919226"/>
            <a:ext cx="231676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Arriving </a:t>
            </a:r>
          </a:p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EFD99D8-D93A-984C-9F6D-D2124F1D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2297113"/>
            <a:ext cx="15445" cy="441321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AB9CC21-257E-664C-ADF4-6A5C658B1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1059" y="2449512"/>
            <a:ext cx="2015" cy="426082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40F11-6954-DB45-A2F3-3E78F1100E8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387475"/>
            <a:ext cx="4395788" cy="1401763"/>
            <a:chOff x="1860550" y="1343025"/>
            <a:chExt cx="4395788" cy="14017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350B2CD-3D5D-8F49-B629-30AF302E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A3EA44E9-FD5A-0D4F-843D-60C47D5BB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AE17A15-0BCA-344F-8F4C-D6CD8EBF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EF55892B-2668-8A46-B013-7F286EED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25CAA4A0-F3B4-F34E-8A5E-3910FC79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23850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17600-7D33-4141-9879-668CE6EE90F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24137"/>
            <a:ext cx="2520950" cy="1217612"/>
            <a:chOff x="3562350" y="2579688"/>
            <a:chExt cx="2520950" cy="1217612"/>
          </a:xfrm>
        </p:grpSpPr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0F68324-D929-D944-AD5C-8262D2F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554C8789-6F7E-2B44-AB77-45C57558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7" name="Line 29">
            <a:extLst>
              <a:ext uri="{FF2B5EF4-FFF2-40B4-BE49-F238E27FC236}">
                <a16:creationId xmlns:a16="http://schemas.microsoft.com/office/drawing/2014/main" id="{F6135087-BBE9-5142-B36F-232C602D8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4467225"/>
            <a:ext cx="4310062" cy="57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0C40-367B-B346-8136-9DC7CB4BCD4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3810000"/>
            <a:ext cx="2887662" cy="1260475"/>
            <a:chOff x="1966913" y="3765550"/>
            <a:chExt cx="2887662" cy="1260475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FE603C9-2F65-7843-AC94-72C062BA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50F5B8FD-8568-164C-9B86-2B47F681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1" name="Line 32">
            <a:extLst>
              <a:ext uri="{FF2B5EF4-FFF2-40B4-BE49-F238E27FC236}">
                <a16:creationId xmlns:a16="http://schemas.microsoft.com/office/drawing/2014/main" id="{58649DD0-C4CD-B74D-8095-78E99549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9" y="5497512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116A8-0E8F-F944-91FE-CFFFA65DF404}"/>
              </a:ext>
            </a:extLst>
          </p:cNvPr>
          <p:cNvGrpSpPr>
            <a:grpSpLocks/>
          </p:cNvGrpSpPr>
          <p:nvPr/>
        </p:nvGrpSpPr>
        <p:grpSpPr bwMode="auto">
          <a:xfrm>
            <a:off x="5259389" y="5213349"/>
            <a:ext cx="2509837" cy="1271588"/>
            <a:chOff x="3519488" y="5168900"/>
            <a:chExt cx="2509837" cy="1271588"/>
          </a:xfrm>
        </p:grpSpPr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C9241B6-E0BB-6A4C-A87A-64A6034E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9BA6B6F4-5E45-2B4E-AAA4-022CE3E7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95D9EE50-2303-3146-B470-4C00701E0F67}"/>
              </a:ext>
            </a:extLst>
          </p:cNvPr>
          <p:cNvGrpSpPr>
            <a:grpSpLocks/>
          </p:cNvGrpSpPr>
          <p:nvPr/>
        </p:nvGrpSpPr>
        <p:grpSpPr bwMode="auto">
          <a:xfrm>
            <a:off x="8034339" y="1825625"/>
            <a:ext cx="784225" cy="549275"/>
            <a:chOff x="4420" y="878"/>
            <a:chExt cx="614" cy="458"/>
          </a:xfrm>
        </p:grpSpPr>
        <p:pic>
          <p:nvPicPr>
            <p:cNvPr id="26" name="Picture 37" descr="laptop_keyboard">
              <a:extLst>
                <a:ext uri="{FF2B5EF4-FFF2-40B4-BE49-F238E27FC236}">
                  <a16:creationId xmlns:a16="http://schemas.microsoft.com/office/drawing/2014/main" id="{07A36CC5-A7C2-5B49-BF6B-BDDF5D05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AE59FDD8-71B3-CA45-9E38-BE72C45C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28" name="Picture 39" descr="screen">
              <a:extLst>
                <a:ext uri="{FF2B5EF4-FFF2-40B4-BE49-F238E27FC236}">
                  <a16:creationId xmlns:a16="http://schemas.microsoft.com/office/drawing/2014/main" id="{75017345-249A-5448-A160-41E6A5576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3C32745-DA16-234E-A790-0D3CB62C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EF954CE6-8D67-BB40-90EE-9345CF4C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FC1A55D-414E-7146-9EB2-01A9AAA4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DC16CDD0-E788-D24E-B815-78030DD1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0BA4822-8D9C-0843-B8D8-4534A0E0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6D8A44D4-935F-9F4E-BB2C-CEB2FCF6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233D763A-3CD9-5745-8FEC-93D1B447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74AA49DC-83D4-5649-BBF6-C0C12813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D6B65998-5756-DA46-93FD-A5E759B9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9855341D-909A-5D4E-B88D-400101B9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E2575CE6-7E13-774B-A55B-8B6FBD46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A62C04CF-FEFE-7746-9CE6-05A2B7E6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1F1913E3-DA93-EF49-9EA1-0B81D5850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3FD9018E-7A78-404D-9FED-581BB851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02CDDA86-1129-A14D-819C-CCD91477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D487F52-6D51-1746-9F82-FF41A045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9812F9C5-571F-194D-AE25-D422526D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EF3362E3-0633-2345-A1D5-4F6E26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65C1B697-0F74-DE45-B8A4-615348F5AA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5223C65A-B1E0-E74A-BBFD-8C66D08597B8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1635125"/>
            <a:ext cx="334963" cy="536575"/>
            <a:chOff x="4140" y="429"/>
            <a:chExt cx="1425" cy="2396"/>
          </a:xfrm>
        </p:grpSpPr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25DB3BA8-48A7-B34E-AA09-E1173117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E89F0975-C153-D94B-A25A-9396503A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E0D10DD4-E3DF-E24A-A358-909B9B0E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305CA70-6110-BF4A-9826-C8A0802A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41CE9DD5-42D9-D745-9337-96FCFF2F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4" name="Group 66">
              <a:extLst>
                <a:ext uri="{FF2B5EF4-FFF2-40B4-BE49-F238E27FC236}">
                  <a16:creationId xmlns:a16="http://schemas.microsoft.com/office/drawing/2014/main" id="{EB8EBE7A-D525-1740-B4DF-0A6C61E1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67">
                <a:extLst>
                  <a:ext uri="{FF2B5EF4-FFF2-40B4-BE49-F238E27FC236}">
                    <a16:creationId xmlns:a16="http://schemas.microsoft.com/office/drawing/2014/main" id="{3762A8B5-6E69-1E49-B774-3CA389BF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0" name="AutoShape 68">
                <a:extLst>
                  <a:ext uri="{FF2B5EF4-FFF2-40B4-BE49-F238E27FC236}">
                    <a16:creationId xmlns:a16="http://schemas.microsoft.com/office/drawing/2014/main" id="{3D799D50-75E9-574D-B6E6-68B0FE9C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5" name="Rectangle 69">
              <a:extLst>
                <a:ext uri="{FF2B5EF4-FFF2-40B4-BE49-F238E27FC236}">
                  <a16:creationId xmlns:a16="http://schemas.microsoft.com/office/drawing/2014/main" id="{D042D9FC-BC8D-9749-B6A9-51F90CE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70">
              <a:extLst>
                <a:ext uri="{FF2B5EF4-FFF2-40B4-BE49-F238E27FC236}">
                  <a16:creationId xmlns:a16="http://schemas.microsoft.com/office/drawing/2014/main" id="{6AFDB881-E1E5-334B-9234-1621B174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71">
                <a:extLst>
                  <a:ext uri="{FF2B5EF4-FFF2-40B4-BE49-F238E27FC236}">
                    <a16:creationId xmlns:a16="http://schemas.microsoft.com/office/drawing/2014/main" id="{F500B2AD-4D12-4646-B34F-9E654BDA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8" name="AutoShape 72">
                <a:extLst>
                  <a:ext uri="{FF2B5EF4-FFF2-40B4-BE49-F238E27FC236}">
                    <a16:creationId xmlns:a16="http://schemas.microsoft.com/office/drawing/2014/main" id="{4653DAFF-0EAA-084E-8FF8-55E71003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AD0884FD-C443-2A4B-89D6-857F1FA1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8" name="Rectangle 74">
              <a:extLst>
                <a:ext uri="{FF2B5EF4-FFF2-40B4-BE49-F238E27FC236}">
                  <a16:creationId xmlns:a16="http://schemas.microsoft.com/office/drawing/2014/main" id="{5872716C-56AB-AA48-B41A-49304C4F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9" name="Group 75">
              <a:extLst>
                <a:ext uri="{FF2B5EF4-FFF2-40B4-BE49-F238E27FC236}">
                  <a16:creationId xmlns:a16="http://schemas.microsoft.com/office/drawing/2014/main" id="{B0DBE4C7-E74A-7742-A2C8-7CC4DF3E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21ABFF52-20FA-D248-AC11-5C1F4B67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6" name="AutoShape 77">
                <a:extLst>
                  <a:ext uri="{FF2B5EF4-FFF2-40B4-BE49-F238E27FC236}">
                    <a16:creationId xmlns:a16="http://schemas.microsoft.com/office/drawing/2014/main" id="{CFF96490-EA1E-8042-B12E-A6FE3B215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29CB2190-94E1-E048-8280-48D49F43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BA5571F0-9E9D-7742-A747-1578B4F4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80">
                <a:extLst>
                  <a:ext uri="{FF2B5EF4-FFF2-40B4-BE49-F238E27FC236}">
                    <a16:creationId xmlns:a16="http://schemas.microsoft.com/office/drawing/2014/main" id="{925C6AA8-A6FF-8848-83E5-C9FDFDB01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4" name="AutoShape 81">
                <a:extLst>
                  <a:ext uri="{FF2B5EF4-FFF2-40B4-BE49-F238E27FC236}">
                    <a16:creationId xmlns:a16="http://schemas.microsoft.com/office/drawing/2014/main" id="{924DF4B4-8EFA-354C-A2DF-73A8C1EC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2" name="Rectangle 82">
              <a:extLst>
                <a:ext uri="{FF2B5EF4-FFF2-40B4-BE49-F238E27FC236}">
                  <a16:creationId xmlns:a16="http://schemas.microsoft.com/office/drawing/2014/main" id="{1E1F843F-2863-6C41-AA57-6CB5AF97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11DAEAD7-C760-7442-B0E3-2CEF3796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DC25234A-921F-8041-94DD-C2F34C87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2AD2E642-1D90-9F41-BA6B-5783BB14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6738569D-2126-D043-B328-1F65ADB3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" name="AutoShape 87">
              <a:extLst>
                <a:ext uri="{FF2B5EF4-FFF2-40B4-BE49-F238E27FC236}">
                  <a16:creationId xmlns:a16="http://schemas.microsoft.com/office/drawing/2014/main" id="{B3463E46-3879-3846-BB0D-A2D8743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8" name="AutoShape 88">
              <a:extLst>
                <a:ext uri="{FF2B5EF4-FFF2-40B4-BE49-F238E27FC236}">
                  <a16:creationId xmlns:a16="http://schemas.microsoft.com/office/drawing/2014/main" id="{634DF04C-AC99-9740-A3DF-17D83C11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60C2059E-622B-E64B-914C-71FE17B0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AC623A7D-4337-524E-BD11-2AB65A45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D88D5678-4979-4F42-A6AD-50AE2846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2" name="Rectangle 92">
              <a:extLst>
                <a:ext uri="{FF2B5EF4-FFF2-40B4-BE49-F238E27FC236}">
                  <a16:creationId xmlns:a16="http://schemas.microsoft.com/office/drawing/2014/main" id="{0E46F037-D1F1-D148-AB5E-A70CA315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3092FA-6D5A-0F43-98D6-C578AFC6278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708150"/>
            <a:ext cx="2540000" cy="733425"/>
            <a:chOff x="7333085" y="2736938"/>
            <a:chExt cx="2539755" cy="733428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E0FB96D-5CA4-2645-AF08-7A434CC3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A5FE73FE-91CF-0D45-9102-4F0598C9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is there a DHCP server out there?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F2343C-D909-364D-A761-D3F3D43FA0A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16238"/>
            <a:ext cx="2528888" cy="884237"/>
            <a:chOff x="9144000" y="3229217"/>
            <a:chExt cx="2527923" cy="885135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8748E8B5-B7E6-0742-A2E1-36A312D0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6" name="TextBox 88">
              <a:extLst>
                <a:ext uri="{FF2B5EF4-FFF2-40B4-BE49-F238E27FC236}">
                  <a16:creationId xmlns:a16="http://schemas.microsoft.com/office/drawing/2014/main" id="{9F0E5229-4A1F-6C4C-A271-14DF84D6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I’m a DHCP server! Here’s an IP address you can use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8E499E-9F04-4F4D-9ADD-29CCD1C969E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41788"/>
            <a:ext cx="2527300" cy="884237"/>
            <a:chOff x="8956574" y="4615923"/>
            <a:chExt cx="2527923" cy="885135"/>
          </a:xfrm>
        </p:grpSpPr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3D2406E6-91B8-C043-B7AB-E9E3FCE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9" name="TextBox 90">
              <a:extLst>
                <a:ext uri="{FF2B5EF4-FFF2-40B4-BE49-F238E27FC236}">
                  <a16:creationId xmlns:a16="http://schemas.microsoft.com/office/drawing/2014/main" id="{296ABDD9-4AC0-5749-BA8A-DE5556D16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OK.  I’ll take that IP address!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3DD4A7-DC72-A140-A612-D761634A4BA4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5510213"/>
            <a:ext cx="2528887" cy="885825"/>
            <a:chOff x="9144000" y="5555417"/>
            <a:chExt cx="2527923" cy="885135"/>
          </a:xfrm>
        </p:grpSpPr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727873C4-56AE-CA42-8F20-49AFE52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2" name="TextBox 92">
              <a:extLst>
                <a:ext uri="{FF2B5EF4-FFF2-40B4-BE49-F238E27FC236}">
                  <a16:creationId xmlns:a16="http://schemas.microsoft.com/office/drawing/2014/main" id="{279A3100-55B7-3246-B1FE-6B0CB2B7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Broadcast: </a:t>
              </a:r>
              <a:r>
                <a:rPr lang="en-US" altLang="en-US" sz="1600" dirty="0">
                  <a:latin typeface="Helvetica" pitchFamily="2" charset="0"/>
                </a:rPr>
                <a:t>OK.  You’ve got that IP address!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54FA93-6DC5-7647-88BF-C8DF8D072231}"/>
              </a:ext>
            </a:extLst>
          </p:cNvPr>
          <p:cNvSpPr txBox="1"/>
          <p:nvPr/>
        </p:nvSpPr>
        <p:spPr>
          <a:xfrm>
            <a:off x="8351839" y="2785674"/>
            <a:ext cx="368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DHCP runs on UDP ports 67 (server) and 68 (client)</a:t>
            </a:r>
          </a:p>
          <a:p>
            <a:r>
              <a:rPr lang="en-US" sz="2000" dirty="0">
                <a:latin typeface="Helvetica" pitchFamily="2" charset="0"/>
              </a:rPr>
              <a:t>Client’s initial IP address is  set to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0.0.0.0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Yiaddr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stands for “your IP address” – an address value the server sends to the client for consideration</a:t>
            </a:r>
          </a:p>
          <a:p>
            <a:r>
              <a:rPr lang="en-US" sz="2000" dirty="0">
                <a:latin typeface="Helvetica" pitchFamily="2" charset="0"/>
              </a:rPr>
              <a:t>Note that the IP allocation has an associated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lifetime</a:t>
            </a:r>
            <a:r>
              <a:rPr lang="en-US" sz="2000" dirty="0">
                <a:latin typeface="Helvetica" pitchFamily="2" charset="0"/>
              </a:rPr>
              <a:t> (lease period)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59A72-BCFA-A04C-998D-E285C99EA459}"/>
              </a:ext>
            </a:extLst>
          </p:cNvPr>
          <p:cNvSpPr txBox="1"/>
          <p:nvPr/>
        </p:nvSpPr>
        <p:spPr>
          <a:xfrm>
            <a:off x="9250271" y="146017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223.1.2.4</a:t>
            </a:r>
          </a:p>
        </p:txBody>
      </p:sp>
    </p:spTree>
    <p:extLst>
      <p:ext uri="{BB962C8B-B14F-4D97-AF65-F5344CB8AC3E}">
        <p14:creationId xmlns:p14="http://schemas.microsoft.com/office/powerpoint/2010/main" val="3397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A24-4A08-B14F-8C20-3E103BC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DHCP servers can coexist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638160-72A2-FB4D-A435-1D65A843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D846D0C-1F84-8248-8367-26CA9CE1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046E5E-BCFD-5C48-97FB-6CB1386C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FCCE05-0702-8D4F-9974-5C1B28A2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7D4387D-CB15-654C-8D2A-25D2E8A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98D723B-F9CC-E749-A6EA-CD9F47E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20DB68-9FEF-CB43-B996-4A65E77B8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348D572-5767-4B42-B269-7145F3A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030149C-BBC5-4244-97A5-C6D403AFBBDD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38F415-6AE2-FE48-9912-5F1F8A7B8A95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38E9538-9369-C340-B878-6C944970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91F7D40-F53A-AE4E-8E38-942BE249FF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843C39F-0963-E949-8CC1-806E8FAA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741CDD3-FC21-BD48-90F1-92393BA4970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803AE2C-2C38-4A40-8FBD-5227DFB5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1FEA860-2048-F444-B4C1-261847F10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97AB6A2-D8DA-B547-A6ED-098DD834D64A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1CF949-2234-F249-8C07-5D01BCD9CF96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3714CC5-E025-8140-8137-0FB0FA7EA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2F13015-677B-644C-8B9F-E7C5F4F9F43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E59D5-9C89-DA4C-A5E4-ACFA2E90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3277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9872-2F53-2145-870C-A4762CF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returns more than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FB77-4731-F944-AF8A-8E335340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66725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Netmask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another endpoint is inside or outside the current IP network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 gateway router </a:t>
            </a:r>
            <a:r>
              <a:rPr lang="en-US" dirty="0">
                <a:ea typeface="ＭＳ Ｐゴシック" charset="0"/>
              </a:rPr>
              <a:t>to enable the endpoint to reach other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6039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A560-AF6A-694A-BFAF-3978B0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router runs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77A-1436-9A45-8D03-6105321D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Likely, your home devices (laptops, tablets, phones) are all using DHCP-assigned IP addresses</a:t>
            </a:r>
          </a:p>
          <a:p>
            <a:endParaRPr lang="en-US" dirty="0"/>
          </a:p>
          <a:p>
            <a:r>
              <a:rPr lang="en-US" dirty="0"/>
              <a:t>The DHCP server is running on the control processor of your home’s access router (e.g., </a:t>
            </a:r>
            <a:r>
              <a:rPr lang="en-US" dirty="0" err="1"/>
              <a:t>WiFi</a:t>
            </a:r>
            <a:r>
              <a:rPr lang="en-US" dirty="0"/>
              <a:t> router)</a:t>
            </a:r>
          </a:p>
          <a:p>
            <a:endParaRPr lang="en-US" dirty="0"/>
          </a:p>
          <a:p>
            <a:r>
              <a:rPr lang="en-US" dirty="0"/>
              <a:t>You can access the DHCP client program on Linux using the command </a:t>
            </a:r>
            <a:r>
              <a:rPr lang="en-US" sz="2400" dirty="0" err="1">
                <a:latin typeface="Courier" pitchFamily="2" charset="0"/>
              </a:rPr>
              <a:t>dhclient</a:t>
            </a:r>
            <a:r>
              <a:rPr lang="en-US" dirty="0"/>
              <a:t> and on Linux using </a:t>
            </a:r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ipconfig &lt;interface&gt; DHCP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85-3E01-644D-BB0B-6F5D6D0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5B6-4859-BA4D-A68B-4C38E7E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endpoints to have plug and play functionality</a:t>
            </a:r>
          </a:p>
          <a:p>
            <a:pPr lvl="1"/>
            <a:r>
              <a:rPr lang="en-US" dirty="0"/>
              <a:t>Avoid tedious manual configuration of IP addresses and other information</a:t>
            </a:r>
          </a:p>
          <a:p>
            <a:pPr lvl="1"/>
            <a:endParaRPr lang="en-US" dirty="0"/>
          </a:p>
          <a:p>
            <a:r>
              <a:rPr lang="en-US" dirty="0"/>
              <a:t>DHCP: a general bootstrapping mechanism for critical information required for network layer functionality</a:t>
            </a:r>
          </a:p>
          <a:p>
            <a:endParaRPr lang="en-US" dirty="0"/>
          </a:p>
          <a:p>
            <a:r>
              <a:rPr lang="en-US" dirty="0"/>
              <a:t>Hosts can be simple: receive information from DHCP servers by </a:t>
            </a:r>
            <a:r>
              <a:rPr lang="en-US" dirty="0">
                <a:solidFill>
                  <a:srgbClr val="C00000"/>
                </a:solidFill>
              </a:rPr>
              <a:t>broadcasting</a:t>
            </a:r>
            <a:r>
              <a:rPr lang="en-US" dirty="0"/>
              <a:t>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2055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C0B-DB29-5349-8BEB-F7755AB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7687-CCB5-5540-95E7-B4FD294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Control Message Protocol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containing the data in the original echo request message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(more on this later)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Suppose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 + app layer overhead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7D3903-29CF-1B4C-A494-9E5B7E9E3DC0}"/>
              </a:ext>
            </a:extLst>
          </p:cNvPr>
          <p:cNvSpPr/>
          <p:nvPr/>
        </p:nvSpPr>
        <p:spPr>
          <a:xfrm>
            <a:off x="8620015" y="1627187"/>
            <a:ext cx="2260419" cy="1270782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9D1-3D75-6D41-B1F9-469BD93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EFD-2F64-E142-A7A1-7200E49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279965" cy="4945565"/>
          </a:xfrm>
        </p:spPr>
        <p:txBody>
          <a:bodyPr>
            <a:normAutofit/>
          </a:bodyPr>
          <a:lstStyle/>
          <a:p>
            <a:r>
              <a:rPr lang="en-US" altLang="en-US" dirty="0"/>
              <a:t>Links and transmission media have </a:t>
            </a:r>
            <a:r>
              <a:rPr lang="en-US" altLang="en-US" dirty="0">
                <a:solidFill>
                  <a:srgbClr val="C00000"/>
                </a:solidFill>
              </a:rPr>
              <a:t>MTUs (maximum transmission unit):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Largest possible link-level frame</a:t>
            </a:r>
          </a:p>
          <a:p>
            <a:r>
              <a:rPr lang="en-US" altLang="en-US" dirty="0"/>
              <a:t>On a network path, a packet might traverse links with different MTUs</a:t>
            </a:r>
          </a:p>
          <a:p>
            <a:r>
              <a:rPr lang="en-US" altLang="en-US" dirty="0"/>
              <a:t>This may result in a large IP datagram to be divided (</a:t>
            </a:r>
            <a:r>
              <a:rPr lang="en-US" altLang="en-US" dirty="0">
                <a:solidFill>
                  <a:srgbClr val="C00000"/>
                </a:solidFill>
              </a:rPr>
              <a:t>fragmented</a:t>
            </a:r>
            <a:r>
              <a:rPr lang="en-US" altLang="en-US" dirty="0"/>
              <a:t>) by a router</a:t>
            </a:r>
          </a:p>
          <a:p>
            <a:pPr lvl="1"/>
            <a:r>
              <a:rPr lang="en-US" altLang="en-US" dirty="0"/>
              <a:t>Fragments reassembled only at the destination endpoint, at the IP layer</a:t>
            </a:r>
          </a:p>
          <a:p>
            <a:pPr lvl="1"/>
            <a:r>
              <a:rPr lang="en-US" altLang="en-US" dirty="0"/>
              <a:t>IP header bits used to identify and </a:t>
            </a:r>
            <a:r>
              <a:rPr lang="en-US" altLang="en-US" dirty="0">
                <a:solidFill>
                  <a:srgbClr val="C00000"/>
                </a:solidFill>
              </a:rPr>
              <a:t>reassemble</a:t>
            </a:r>
            <a:r>
              <a:rPr lang="en-US" altLang="en-US" dirty="0"/>
              <a:t> related fragments</a:t>
            </a:r>
            <a:endParaRPr lang="en-US" sz="280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18D684E-FB62-A44D-A0E8-6005413888EA}"/>
              </a:ext>
            </a:extLst>
          </p:cNvPr>
          <p:cNvSpPr>
            <a:spLocks/>
          </p:cNvSpPr>
          <p:nvPr/>
        </p:nvSpPr>
        <p:spPr bwMode="auto">
          <a:xfrm>
            <a:off x="7776581" y="1690688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5442269-27AC-8B4E-AF47-39E673341D3C}"/>
              </a:ext>
            </a:extLst>
          </p:cNvPr>
          <p:cNvSpPr>
            <a:spLocks/>
          </p:cNvSpPr>
          <p:nvPr/>
        </p:nvSpPr>
        <p:spPr bwMode="auto">
          <a:xfrm>
            <a:off x="7776580" y="4092576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D9C3C47-D21B-1246-9FC4-31584834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93594"/>
              </p:ext>
            </p:extLst>
          </p:nvPr>
        </p:nvGraphicFramePr>
        <p:xfrm>
          <a:off x="7300343" y="2451268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62610" name="Object 7">
                        <a:extLst>
                          <a:ext uri="{FF2B5EF4-FFF2-40B4-BE49-F238E27FC236}">
                            <a16:creationId xmlns:a16="http://schemas.microsoft.com/office/drawing/2014/main" id="{6D2C6EA1-0D0D-7640-A445-FF4CCB9B1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343" y="2451268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>
            <a:extLst>
              <a:ext uri="{FF2B5EF4-FFF2-40B4-BE49-F238E27FC236}">
                <a16:creationId xmlns:a16="http://schemas.microsoft.com/office/drawing/2014/main" id="{20513805-7595-BD40-B5CE-C1E86D798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9605" y="2646364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FC0FC1C4-DD7F-F341-ACB6-97B9B43E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868" y="1971676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65BDF62-DB01-2344-AB19-D572DBCB7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2005" y="2308227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81EAEEE-8BED-834F-A392-EE9D65681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044" y="2084389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96A793E-B292-9242-93ED-2316BDA53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43" y="2732088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F1EE3D3-0F4A-F74C-99B2-D55747244A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7618" y="3224213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94D046A-318B-B04D-BA5E-51D7743DA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3806" y="2276477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8726893-41AA-FF49-8850-FDE262A09819}"/>
              </a:ext>
            </a:extLst>
          </p:cNvPr>
          <p:cNvGrpSpPr>
            <a:grpSpLocks/>
          </p:cNvGrpSpPr>
          <p:nvPr/>
        </p:nvGrpSpPr>
        <p:grpSpPr bwMode="auto">
          <a:xfrm>
            <a:off x="7924218" y="1855789"/>
            <a:ext cx="679450" cy="314325"/>
            <a:chOff x="3600" y="219"/>
            <a:chExt cx="360" cy="175"/>
          </a:xfrm>
        </p:grpSpPr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64937143-59FF-7E4F-BA5A-E319B88A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A565304-B7FF-2E41-B697-7FD05F3A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C195927-6441-5846-A4D9-90D91001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EE40CC0-9805-764B-AC4A-D14B8B73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CD5BCAFA-C91E-6246-AA54-DB06F86D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F667BB5E-EDFD-8644-965A-065BC8B43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1E8D9825-74B0-1F41-B54C-80735155F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9363707A-5DEB-B44F-AF3A-50E9DF03D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12A4208B-5BE3-8646-A4B5-AB8D7AA29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7EB03B7C-33D1-8642-B320-2A1DD5C4509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8572AE45-266C-5348-A190-D8D57CF2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7">
                <a:extLst>
                  <a:ext uri="{FF2B5EF4-FFF2-40B4-BE49-F238E27FC236}">
                    <a16:creationId xmlns:a16="http://schemas.microsoft.com/office/drawing/2014/main" id="{FC37714B-4C31-8146-9E64-ACA2F7528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0A36E478-913D-1546-AE81-13AA6F7F7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E94274D5-6F9E-594D-BB44-8601A9CCFAF1}"/>
              </a:ext>
            </a:extLst>
          </p:cNvPr>
          <p:cNvGrpSpPr>
            <a:grpSpLocks/>
          </p:cNvGrpSpPr>
          <p:nvPr/>
        </p:nvGrpSpPr>
        <p:grpSpPr bwMode="auto">
          <a:xfrm>
            <a:off x="7941680" y="2513014"/>
            <a:ext cx="679450" cy="314325"/>
            <a:chOff x="3600" y="219"/>
            <a:chExt cx="360" cy="175"/>
          </a:xfrm>
        </p:grpSpPr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C89B7A16-9C8C-ED4D-B446-75421AD8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4CB3D9D-4EC0-4944-B7F8-A7E7C48A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A910546-C03A-3341-9BE5-57B18481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6D120229-7C29-9341-85C6-6C0CD68A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64EAADB-AC1A-9B4C-8D5F-7656B033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" name="Group 45">
              <a:extLst>
                <a:ext uri="{FF2B5EF4-FFF2-40B4-BE49-F238E27FC236}">
                  <a16:creationId xmlns:a16="http://schemas.microsoft.com/office/drawing/2014/main" id="{DA1941B2-6E5B-274A-9C4A-3173D1B06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3E522867-7522-2648-BBCB-7722A52E6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743CE913-BA3C-F449-8288-47F55D7D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92CF36B2-7DA2-B84C-8833-5B050A60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A1D62F06-D8ED-494B-84E3-BEC831545D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D04DB06A-D00B-C449-8226-DE516E1A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E8A2EA9C-B26C-4640-BAD5-9789F3754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25894F68-C5D1-3545-8404-2AF4B1BD6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3">
            <a:extLst>
              <a:ext uri="{FF2B5EF4-FFF2-40B4-BE49-F238E27FC236}">
                <a16:creationId xmlns:a16="http://schemas.microsoft.com/office/drawing/2014/main" id="{7B400E90-3702-FC49-9DFF-D6ACDB4636F1}"/>
              </a:ext>
            </a:extLst>
          </p:cNvPr>
          <p:cNvGrpSpPr>
            <a:grpSpLocks/>
          </p:cNvGrpSpPr>
          <p:nvPr/>
        </p:nvGrpSpPr>
        <p:grpSpPr bwMode="auto">
          <a:xfrm>
            <a:off x="8911644" y="2063752"/>
            <a:ext cx="676275" cy="314325"/>
            <a:chOff x="3600" y="219"/>
            <a:chExt cx="360" cy="175"/>
          </a:xfrm>
        </p:grpSpPr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E4EB3852-DDC4-CF4D-ABD1-1730FF0D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D2BBA3C-7DB0-654A-9119-94D4DBDD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D5AC3B19-8585-F148-8C09-47C036838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2ADA6B77-40B2-0644-99C8-20F5C4C4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597EE208-3C2F-624D-9DC9-68742CD8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42E0D689-D6DE-1A44-A93F-064738765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C17183E3-8C78-BE41-A1A2-49F2931F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1">
                <a:extLst>
                  <a:ext uri="{FF2B5EF4-FFF2-40B4-BE49-F238E27FC236}">
                    <a16:creationId xmlns:a16="http://schemas.microsoft.com/office/drawing/2014/main" id="{7E74BE2D-113C-7948-9F07-17BF8D16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2">
                <a:extLst>
                  <a:ext uri="{FF2B5EF4-FFF2-40B4-BE49-F238E27FC236}">
                    <a16:creationId xmlns:a16="http://schemas.microsoft.com/office/drawing/2014/main" id="{2512F694-8EF6-BA4E-81AE-63CAB0F6E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7D40144D-4A78-8546-9DDD-27F623923DA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842B36FB-35C2-F745-92CC-06AF8EF46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7E67CBDA-FD13-C04A-881C-6B02F53C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A8F712D1-076A-504E-8F9A-7CF210A84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7">
            <a:extLst>
              <a:ext uri="{FF2B5EF4-FFF2-40B4-BE49-F238E27FC236}">
                <a16:creationId xmlns:a16="http://schemas.microsoft.com/office/drawing/2014/main" id="{2E12BE45-5906-2E4B-A62A-389D630FC305}"/>
              </a:ext>
            </a:extLst>
          </p:cNvPr>
          <p:cNvGrpSpPr>
            <a:grpSpLocks/>
          </p:cNvGrpSpPr>
          <p:nvPr/>
        </p:nvGrpSpPr>
        <p:grpSpPr bwMode="auto">
          <a:xfrm>
            <a:off x="9156118" y="2970214"/>
            <a:ext cx="679450" cy="314325"/>
            <a:chOff x="3600" y="219"/>
            <a:chExt cx="360" cy="175"/>
          </a:xfrm>
        </p:grpSpPr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E7010462-DBB6-2F4D-AE7D-4EB91AA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2442113D-35FC-FE4E-B5BE-12CC09ED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DA23B5F4-7E74-584F-AFD5-297BAB2F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38CBB7B1-07B6-5A48-94A7-A7811700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87028897-F927-0D42-85D7-E27CD59F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3" name="Group 73">
              <a:extLst>
                <a:ext uri="{FF2B5EF4-FFF2-40B4-BE49-F238E27FC236}">
                  <a16:creationId xmlns:a16="http://schemas.microsoft.com/office/drawing/2014/main" id="{945A073C-7942-F34E-991C-040221976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9C8168-B9CC-A647-A6C7-F6450E6A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AC99C628-0662-AB4E-AB2F-0CD345F2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00D29E4D-6496-6547-960F-F436A9E5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77">
              <a:extLst>
                <a:ext uri="{FF2B5EF4-FFF2-40B4-BE49-F238E27FC236}">
                  <a16:creationId xmlns:a16="http://schemas.microsoft.com/office/drawing/2014/main" id="{0C816834-0CB4-C24C-87FA-229116D806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1BA5DD7C-BF7F-CC47-A660-FF33518D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768AB64-DEDD-5C4D-8B47-B20EDDDAA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D5329ECA-DB7A-614A-B2DB-3AF4CA58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1">
            <a:extLst>
              <a:ext uri="{FF2B5EF4-FFF2-40B4-BE49-F238E27FC236}">
                <a16:creationId xmlns:a16="http://schemas.microsoft.com/office/drawing/2014/main" id="{B53525F8-902D-724A-B277-B4D4453B22F2}"/>
              </a:ext>
            </a:extLst>
          </p:cNvPr>
          <p:cNvGrpSpPr>
            <a:grpSpLocks/>
          </p:cNvGrpSpPr>
          <p:nvPr/>
        </p:nvGrpSpPr>
        <p:grpSpPr bwMode="auto">
          <a:xfrm>
            <a:off x="8924343" y="4962526"/>
            <a:ext cx="715962" cy="311150"/>
            <a:chOff x="3600" y="219"/>
            <a:chExt cx="360" cy="175"/>
          </a:xfrm>
        </p:grpSpPr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3B038143-E0DC-3E46-8B06-54A1722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8AA64D8A-1639-C54C-A744-32154A3C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14AD7E88-D7FA-9A4A-8F80-6EC535CB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D67377A4-A2F6-C94B-95E6-F48BF9F5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228FAA07-8039-0B48-AE29-709A7E37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87">
              <a:extLst>
                <a:ext uri="{FF2B5EF4-FFF2-40B4-BE49-F238E27FC236}">
                  <a16:creationId xmlns:a16="http://schemas.microsoft.com/office/drawing/2014/main" id="{0A745648-5A75-B64A-85E3-64C61496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" name="Line 88">
                <a:extLst>
                  <a:ext uri="{FF2B5EF4-FFF2-40B4-BE49-F238E27FC236}">
                    <a16:creationId xmlns:a16="http://schemas.microsoft.com/office/drawing/2014/main" id="{6A049804-BB6C-9D4B-9104-B72E2636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7B83AEDC-6FF4-954F-A9BF-F946CD179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91D3931E-5983-7B4E-BDB6-53F682D4D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91">
              <a:extLst>
                <a:ext uri="{FF2B5EF4-FFF2-40B4-BE49-F238E27FC236}">
                  <a16:creationId xmlns:a16="http://schemas.microsoft.com/office/drawing/2014/main" id="{40FB7F55-B148-EC48-A2AE-EB10B1CF89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FE82248A-FE04-9F44-B115-D3A681595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0F8414E-960E-1F4D-A35D-9E7F6E25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E5FDB83B-566F-4942-B78A-53AC848A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5">
            <a:extLst>
              <a:ext uri="{FF2B5EF4-FFF2-40B4-BE49-F238E27FC236}">
                <a16:creationId xmlns:a16="http://schemas.microsoft.com/office/drawing/2014/main" id="{D31CEA86-5839-9445-AEEA-808C8328C5F0}"/>
              </a:ext>
            </a:extLst>
          </p:cNvPr>
          <p:cNvGrpSpPr>
            <a:grpSpLocks/>
          </p:cNvGrpSpPr>
          <p:nvPr/>
        </p:nvGrpSpPr>
        <p:grpSpPr bwMode="auto">
          <a:xfrm>
            <a:off x="9918118" y="3951289"/>
            <a:ext cx="679450" cy="314325"/>
            <a:chOff x="3600" y="219"/>
            <a:chExt cx="360" cy="175"/>
          </a:xfrm>
        </p:grpSpPr>
        <p:sp>
          <p:nvSpPr>
            <p:cNvPr id="96" name="Oval 96">
              <a:extLst>
                <a:ext uri="{FF2B5EF4-FFF2-40B4-BE49-F238E27FC236}">
                  <a16:creationId xmlns:a16="http://schemas.microsoft.com/office/drawing/2014/main" id="{B4B6DF0E-73FB-0047-9476-A39F886A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A22DF19B-BD15-C645-808D-9BE53CFCA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1835C4DC-6C91-2642-AEBD-A16CF1C8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65E79322-085F-9749-8656-B3CFE312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422B3F2A-AFBC-3D44-8E2C-A4404665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1" name="Group 101">
              <a:extLst>
                <a:ext uri="{FF2B5EF4-FFF2-40B4-BE49-F238E27FC236}">
                  <a16:creationId xmlns:a16="http://schemas.microsoft.com/office/drawing/2014/main" id="{71197853-09CA-BA44-B7E1-12752C24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" name="Line 102">
                <a:extLst>
                  <a:ext uri="{FF2B5EF4-FFF2-40B4-BE49-F238E27FC236}">
                    <a16:creationId xmlns:a16="http://schemas.microsoft.com/office/drawing/2014/main" id="{8AE9D9E3-E968-D241-B48C-F3561624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3">
                <a:extLst>
                  <a:ext uri="{FF2B5EF4-FFF2-40B4-BE49-F238E27FC236}">
                    <a16:creationId xmlns:a16="http://schemas.microsoft.com/office/drawing/2014/main" id="{7DB76E6B-4D29-3E41-85B7-990D3682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04">
                <a:extLst>
                  <a:ext uri="{FF2B5EF4-FFF2-40B4-BE49-F238E27FC236}">
                    <a16:creationId xmlns:a16="http://schemas.microsoft.com/office/drawing/2014/main" id="{844CD659-DBFC-784C-A4BD-002D579D3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" name="Group 105">
              <a:extLst>
                <a:ext uri="{FF2B5EF4-FFF2-40B4-BE49-F238E27FC236}">
                  <a16:creationId xmlns:a16="http://schemas.microsoft.com/office/drawing/2014/main" id="{B2ABE69E-01DE-6B49-BDBF-4A0A55733F1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" name="Line 106">
                <a:extLst>
                  <a:ext uri="{FF2B5EF4-FFF2-40B4-BE49-F238E27FC236}">
                    <a16:creationId xmlns:a16="http://schemas.microsoft.com/office/drawing/2014/main" id="{0C6967FB-5741-AE4D-B948-F4E84DAF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7">
                <a:extLst>
                  <a:ext uri="{FF2B5EF4-FFF2-40B4-BE49-F238E27FC236}">
                    <a16:creationId xmlns:a16="http://schemas.microsoft.com/office/drawing/2014/main" id="{FF29EB65-498D-CF45-9DC8-98D4087DA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8">
                <a:extLst>
                  <a:ext uri="{FF2B5EF4-FFF2-40B4-BE49-F238E27FC236}">
                    <a16:creationId xmlns:a16="http://schemas.microsoft.com/office/drawing/2014/main" id="{B88543FF-A29A-BB4F-88D0-F911ACEE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9" name="Object 109">
            <a:extLst>
              <a:ext uri="{FF2B5EF4-FFF2-40B4-BE49-F238E27FC236}">
                <a16:creationId xmlns:a16="http://schemas.microsoft.com/office/drawing/2014/main" id="{4C28A838-A9C3-844D-9FB2-A24F5AB16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17305"/>
              </p:ext>
            </p:extLst>
          </p:nvPr>
        </p:nvGraphicFramePr>
        <p:xfrm>
          <a:off x="7918661" y="500519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" name="ClipArt" r:id="rId5" imgW="17462500" imgH="14478000" progId="MS_ClipArt_Gallery.2">
                  <p:embed/>
                </p:oleObj>
              </mc:Choice>
              <mc:Fallback>
                <p:oleObj name="ClipArt" r:id="rId5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661" y="500519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110">
            <a:extLst>
              <a:ext uri="{FF2B5EF4-FFF2-40B4-BE49-F238E27FC236}">
                <a16:creationId xmlns:a16="http://schemas.microsoft.com/office/drawing/2014/main" id="{B8249743-CCA4-0746-B431-0139929BA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071" y="5122391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>
            <a:extLst>
              <a:ext uri="{FF2B5EF4-FFF2-40B4-BE49-F238E27FC236}">
                <a16:creationId xmlns:a16="http://schemas.microsoft.com/office/drawing/2014/main" id="{23459542-09E6-8848-B8D0-3FF341AF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5431" y="5129214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>
            <a:extLst>
              <a:ext uri="{FF2B5EF4-FFF2-40B4-BE49-F238E27FC236}">
                <a16:creationId xmlns:a16="http://schemas.microsoft.com/office/drawing/2014/main" id="{A69DE5AF-82CB-7A48-8E87-E4F555125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40305" y="4268788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20">
            <a:extLst>
              <a:ext uri="{FF2B5EF4-FFF2-40B4-BE49-F238E27FC236}">
                <a16:creationId xmlns:a16="http://schemas.microsoft.com/office/drawing/2014/main" id="{C36D8C97-4692-4146-8B10-DF465B6C03BC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8182980" y="3017838"/>
            <a:ext cx="1028700" cy="171450"/>
            <a:chOff x="4712" y="1742"/>
            <a:chExt cx="648" cy="108"/>
          </a:xfrm>
        </p:grpSpPr>
        <p:sp>
          <p:nvSpPr>
            <p:cNvPr id="121" name="Rectangle 121">
              <a:extLst>
                <a:ext uri="{FF2B5EF4-FFF2-40B4-BE49-F238E27FC236}">
                  <a16:creationId xmlns:a16="http://schemas.microsoft.com/office/drawing/2014/main" id="{C0DA5F25-8411-4B4E-AC4A-6BAD40E2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684FE5C4-1BD6-0346-AF7F-E399B8FF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" name="Group 123">
            <a:extLst>
              <a:ext uri="{FF2B5EF4-FFF2-40B4-BE49-F238E27FC236}">
                <a16:creationId xmlns:a16="http://schemas.microsoft.com/office/drawing/2014/main" id="{7AFFC51D-47F5-B642-A1C4-FCF67E116DBE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9462506" y="3303589"/>
            <a:ext cx="447675" cy="171450"/>
            <a:chOff x="5078" y="1860"/>
            <a:chExt cx="282" cy="108"/>
          </a:xfrm>
        </p:grpSpPr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071B03E4-044E-7344-8943-4F96D9F4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981F6C2E-B1A5-4140-AC90-210EB797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" name="Group 126">
            <a:extLst>
              <a:ext uri="{FF2B5EF4-FFF2-40B4-BE49-F238E27FC236}">
                <a16:creationId xmlns:a16="http://schemas.microsoft.com/office/drawing/2014/main" id="{A9A205FB-9452-EF4A-B013-29D9356D0E86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9780006" y="3408364"/>
            <a:ext cx="447675" cy="171450"/>
            <a:chOff x="5078" y="1860"/>
            <a:chExt cx="282" cy="108"/>
          </a:xfrm>
        </p:grpSpPr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AF392766-26FC-2542-92D7-6395D292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28">
              <a:extLst>
                <a:ext uri="{FF2B5EF4-FFF2-40B4-BE49-F238E27FC236}">
                  <a16:creationId xmlns:a16="http://schemas.microsoft.com/office/drawing/2014/main" id="{277FB00E-305B-4B41-A3A6-61AA9796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" name="Group 129">
            <a:extLst>
              <a:ext uri="{FF2B5EF4-FFF2-40B4-BE49-F238E27FC236}">
                <a16:creationId xmlns:a16="http://schemas.microsoft.com/office/drawing/2014/main" id="{2593B6CB-1CF3-CD4D-AE38-9EC95EA2592D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10132431" y="3529014"/>
            <a:ext cx="447675" cy="171450"/>
            <a:chOff x="5078" y="1860"/>
            <a:chExt cx="282" cy="108"/>
          </a:xfrm>
        </p:grpSpPr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93D1CC13-3294-8648-B57E-D785DC41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FAC6CA50-4E97-B647-A958-BF18FC98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2" name="Line 132">
            <a:extLst>
              <a:ext uri="{FF2B5EF4-FFF2-40B4-BE49-F238E27FC236}">
                <a16:creationId xmlns:a16="http://schemas.microsoft.com/office/drawing/2014/main" id="{B052D144-E285-B347-931B-8687E201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6281" y="33385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>
            <a:extLst>
              <a:ext uri="{FF2B5EF4-FFF2-40B4-BE49-F238E27FC236}">
                <a16:creationId xmlns:a16="http://schemas.microsoft.com/office/drawing/2014/main" id="{F5976153-493B-5C4E-BED6-B69BBF5BD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0" y="3579813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>
            <a:extLst>
              <a:ext uri="{FF2B5EF4-FFF2-40B4-BE49-F238E27FC236}">
                <a16:creationId xmlns:a16="http://schemas.microsoft.com/office/drawing/2014/main" id="{6A3DD1AB-29E8-1E45-81F0-8D0DCC52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5131" y="3678238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>
            <a:extLst>
              <a:ext uri="{FF2B5EF4-FFF2-40B4-BE49-F238E27FC236}">
                <a16:creationId xmlns:a16="http://schemas.microsoft.com/office/drawing/2014/main" id="{BB6CA385-ED7E-A14B-B2EE-A0FEAAE33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430" y="3792539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136">
            <a:extLst>
              <a:ext uri="{FF2B5EF4-FFF2-40B4-BE49-F238E27FC236}">
                <a16:creationId xmlns:a16="http://schemas.microsoft.com/office/drawing/2014/main" id="{E21E6A90-AAEC-5C48-ACEA-6A0B92F5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688" y="988557"/>
            <a:ext cx="302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Fragmentation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one large datagram goes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3 smaller datagrams come out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137" name="Group 137">
            <a:extLst>
              <a:ext uri="{FF2B5EF4-FFF2-40B4-BE49-F238E27FC236}">
                <a16:creationId xmlns:a16="http://schemas.microsoft.com/office/drawing/2014/main" id="{4A900BF4-5B14-764B-9406-9F2F512CE46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89406" y="4414838"/>
            <a:ext cx="447675" cy="171450"/>
            <a:chOff x="5078" y="1860"/>
            <a:chExt cx="282" cy="108"/>
          </a:xfrm>
        </p:grpSpPr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94CA7EC8-AE14-DF43-855F-84ED15AA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54D5995A-F144-1A47-BBC1-128BD145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140">
            <a:extLst>
              <a:ext uri="{FF2B5EF4-FFF2-40B4-BE49-F238E27FC236}">
                <a16:creationId xmlns:a16="http://schemas.microsoft.com/office/drawing/2014/main" id="{E039F4EE-3D74-D74A-80D1-69A6A841331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2581" y="4608513"/>
            <a:ext cx="447675" cy="171450"/>
            <a:chOff x="5078" y="1860"/>
            <a:chExt cx="282" cy="108"/>
          </a:xfrm>
        </p:grpSpPr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42F0B6AF-4D5B-724C-8698-284755D1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99030527-42D1-9C46-81B2-29638877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" name="Group 143">
            <a:extLst>
              <a:ext uri="{FF2B5EF4-FFF2-40B4-BE49-F238E27FC236}">
                <a16:creationId xmlns:a16="http://schemas.microsoft.com/office/drawing/2014/main" id="{8EB55FC1-586E-E04D-B261-1ED6BF81D1A2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5756" y="4802188"/>
            <a:ext cx="447675" cy="171450"/>
            <a:chOff x="5078" y="1860"/>
            <a:chExt cx="282" cy="108"/>
          </a:xfrm>
        </p:grpSpPr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A57F203F-3983-764B-930A-2C88D3FA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581D9837-032B-B14D-962C-9BEA8594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46" name="Line 146">
            <a:extLst>
              <a:ext uri="{FF2B5EF4-FFF2-40B4-BE49-F238E27FC236}">
                <a16:creationId xmlns:a16="http://schemas.microsoft.com/office/drawing/2014/main" id="{1DF58CB4-554D-4541-B08E-53FE9A5995DD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44931" y="4471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>
            <a:extLst>
              <a:ext uri="{FF2B5EF4-FFF2-40B4-BE49-F238E27FC236}">
                <a16:creationId xmlns:a16="http://schemas.microsoft.com/office/drawing/2014/main" id="{EF8C8850-0B68-FB40-A8E0-3D074DE3961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5406" y="46466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>
            <a:extLst>
              <a:ext uri="{FF2B5EF4-FFF2-40B4-BE49-F238E27FC236}">
                <a16:creationId xmlns:a16="http://schemas.microsoft.com/office/drawing/2014/main" id="{7F27381D-341C-994C-BDCE-DE609202903C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8581" y="4852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149">
            <a:extLst>
              <a:ext uri="{FF2B5EF4-FFF2-40B4-BE49-F238E27FC236}">
                <a16:creationId xmlns:a16="http://schemas.microsoft.com/office/drawing/2014/main" id="{097D87A1-DA6A-514D-A1FC-67539CD296FF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7698613" y="6028715"/>
            <a:ext cx="1030287" cy="173037"/>
            <a:chOff x="4712" y="1742"/>
            <a:chExt cx="648" cy="108"/>
          </a:xfrm>
        </p:grpSpPr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id="{EDD5AE6D-A59B-0744-841B-8FDA338C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D942A128-0815-AE40-86A6-9A5F228A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" name="Text Box 153">
            <a:extLst>
              <a:ext uri="{FF2B5EF4-FFF2-40B4-BE49-F238E27FC236}">
                <a16:creationId xmlns:a16="http://schemas.microsoft.com/office/drawing/2014/main" id="{FB3501DB-2782-4047-A6B8-FD6F4D5A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743" y="5583888"/>
            <a:ext cx="1880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82D6B68-71C5-C343-9F74-4FA5D2098D4B}"/>
              </a:ext>
            </a:extLst>
          </p:cNvPr>
          <p:cNvGrpSpPr/>
          <p:nvPr/>
        </p:nvGrpSpPr>
        <p:grpSpPr>
          <a:xfrm rot="18652419">
            <a:off x="9948294" y="4670840"/>
            <a:ext cx="708025" cy="558800"/>
            <a:chOff x="10134495" y="4406542"/>
            <a:chExt cx="708025" cy="558800"/>
          </a:xfrm>
        </p:grpSpPr>
        <p:grpSp>
          <p:nvGrpSpPr>
            <p:cNvPr id="157" name="Group 137">
              <a:extLst>
                <a:ext uri="{FF2B5EF4-FFF2-40B4-BE49-F238E27FC236}">
                  <a16:creationId xmlns:a16="http://schemas.microsoft.com/office/drawing/2014/main" id="{F84B474D-E1AA-524C-978B-4F842AE56188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88495" y="4406542"/>
              <a:ext cx="447675" cy="171450"/>
              <a:chOff x="5078" y="1860"/>
              <a:chExt cx="282" cy="108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19FA68AF-72CC-7C49-9325-14E8BF2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9" name="Rectangle 139">
                <a:extLst>
                  <a:ext uri="{FF2B5EF4-FFF2-40B4-BE49-F238E27FC236}">
                    <a16:creationId xmlns:a16="http://schemas.microsoft.com/office/drawing/2014/main" id="{86AB6C90-7240-7A4B-B727-062B634E2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40">
              <a:extLst>
                <a:ext uri="{FF2B5EF4-FFF2-40B4-BE49-F238E27FC236}">
                  <a16:creationId xmlns:a16="http://schemas.microsoft.com/office/drawing/2014/main" id="{F37228EB-0657-7B41-B605-0029497E1016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1670" y="4600217"/>
              <a:ext cx="447675" cy="171450"/>
              <a:chOff x="5078" y="1860"/>
              <a:chExt cx="282" cy="108"/>
            </a:xfrm>
          </p:grpSpPr>
          <p:sp>
            <p:nvSpPr>
              <p:cNvPr id="161" name="Rectangle 141">
                <a:extLst>
                  <a:ext uri="{FF2B5EF4-FFF2-40B4-BE49-F238E27FC236}">
                    <a16:creationId xmlns:a16="http://schemas.microsoft.com/office/drawing/2014/main" id="{28E048D8-8FC5-9240-8A3E-1904F8A8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142">
                <a:extLst>
                  <a:ext uri="{FF2B5EF4-FFF2-40B4-BE49-F238E27FC236}">
                    <a16:creationId xmlns:a16="http://schemas.microsoft.com/office/drawing/2014/main" id="{3AB03A4B-91E9-FB46-8A5E-85D17959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43">
              <a:extLst>
                <a:ext uri="{FF2B5EF4-FFF2-40B4-BE49-F238E27FC236}">
                  <a16:creationId xmlns:a16="http://schemas.microsoft.com/office/drawing/2014/main" id="{C51CA2F9-31A2-2B45-AEBB-08CEEE8A020D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4845" y="4793892"/>
              <a:ext cx="447675" cy="171450"/>
              <a:chOff x="5078" y="1860"/>
              <a:chExt cx="282" cy="108"/>
            </a:xfrm>
          </p:grpSpPr>
          <p:sp>
            <p:nvSpPr>
              <p:cNvPr id="164" name="Rectangle 144">
                <a:extLst>
                  <a:ext uri="{FF2B5EF4-FFF2-40B4-BE49-F238E27FC236}">
                    <a16:creationId xmlns:a16="http://schemas.microsoft.com/office/drawing/2014/main" id="{EF93A336-158B-0448-A77B-BD0C56EB1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145">
                <a:extLst>
                  <a:ext uri="{FF2B5EF4-FFF2-40B4-BE49-F238E27FC236}">
                    <a16:creationId xmlns:a16="http://schemas.microsoft.com/office/drawing/2014/main" id="{4CA4F5F2-1482-5244-88F5-64647AA6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6" name="Line 146">
              <a:extLst>
                <a:ext uri="{FF2B5EF4-FFF2-40B4-BE49-F238E27FC236}">
                  <a16:creationId xmlns:a16="http://schemas.microsoft.com/office/drawing/2014/main" id="{1CA52CD0-8F49-4C45-BE49-2F375C3FF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44020" y="4463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47">
              <a:extLst>
                <a:ext uri="{FF2B5EF4-FFF2-40B4-BE49-F238E27FC236}">
                  <a16:creationId xmlns:a16="http://schemas.microsoft.com/office/drawing/2014/main" id="{7DCF3781-0093-F544-90B4-793EC2CF67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4495" y="4638317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48">
              <a:extLst>
                <a:ext uri="{FF2B5EF4-FFF2-40B4-BE49-F238E27FC236}">
                  <a16:creationId xmlns:a16="http://schemas.microsoft.com/office/drawing/2014/main" id="{1F034C3A-C630-D444-A7A7-B8881F076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7670" y="4844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AA2862-9D6D-B046-A731-25B711066D35}"/>
              </a:ext>
            </a:extLst>
          </p:cNvPr>
          <p:cNvCxnSpPr>
            <a:cxnSpLocks/>
          </p:cNvCxnSpPr>
          <p:nvPr/>
        </p:nvCxnSpPr>
        <p:spPr>
          <a:xfrm flipH="1">
            <a:off x="9819693" y="1927055"/>
            <a:ext cx="246064" cy="9582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815C48E-CA7F-4C49-AD4A-E9BD21F7D2A3}"/>
              </a:ext>
            </a:extLst>
          </p:cNvPr>
          <p:cNvSpPr txBox="1"/>
          <p:nvPr/>
        </p:nvSpPr>
        <p:spPr>
          <a:xfrm>
            <a:off x="10948407" y="2711513"/>
            <a:ext cx="118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 with smaller MTU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CF82DD6E-1029-F345-A908-F059C1EF8941}"/>
              </a:ext>
            </a:extLst>
          </p:cNvPr>
          <p:cNvSpPr/>
          <p:nvPr/>
        </p:nvSpPr>
        <p:spPr>
          <a:xfrm rot="19963908">
            <a:off x="10407106" y="2792585"/>
            <a:ext cx="524603" cy="101444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ACCFC3-013D-0942-BB25-8DDCC424ADD9}"/>
              </a:ext>
            </a:extLst>
          </p:cNvPr>
          <p:cNvSpPr txBox="1"/>
          <p:nvPr/>
        </p:nvSpPr>
        <p:spPr>
          <a:xfrm>
            <a:off x="7511690" y="3156077"/>
            <a:ext cx="134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Network with large MTU</a:t>
            </a:r>
          </a:p>
        </p:txBody>
      </p:sp>
      <p:sp>
        <p:nvSpPr>
          <p:cNvPr id="178" name="Rectangle 138">
            <a:extLst>
              <a:ext uri="{FF2B5EF4-FFF2-40B4-BE49-F238E27FC236}">
                <a16:creationId xmlns:a16="http://schemas.microsoft.com/office/drawing/2014/main" id="{B89E656C-86A9-0C4E-8483-1D53F6F6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094" y="5869443"/>
            <a:ext cx="228600" cy="171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9" name="Rectangle 145">
            <a:extLst>
              <a:ext uri="{FF2B5EF4-FFF2-40B4-BE49-F238E27FC236}">
                <a16:creationId xmlns:a16="http://schemas.microsoft.com/office/drawing/2014/main" id="{4F6E5BD2-B1EC-5E4F-8D6A-F9C0EC69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188" y="6202430"/>
            <a:ext cx="561569" cy="1751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881484-C6D7-454C-A376-C1BFDB4B0D3B}"/>
              </a:ext>
            </a:extLst>
          </p:cNvPr>
          <p:cNvSpPr txBox="1"/>
          <p:nvPr/>
        </p:nvSpPr>
        <p:spPr>
          <a:xfrm>
            <a:off x="10286782" y="5770934"/>
            <a:ext cx="16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header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5DFEF8-0358-7845-9EA2-49930ADC0224}"/>
              </a:ext>
            </a:extLst>
          </p:cNvPr>
          <p:cNvSpPr txBox="1"/>
          <p:nvPr/>
        </p:nvSpPr>
        <p:spPr>
          <a:xfrm>
            <a:off x="10642406" y="6105327"/>
            <a:ext cx="14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payload</a:t>
            </a:r>
          </a:p>
        </p:txBody>
      </p:sp>
    </p:spTree>
    <p:extLst>
      <p:ext uri="{BB962C8B-B14F-4D97-AF65-F5344CB8AC3E}">
        <p14:creationId xmlns:p14="http://schemas.microsoft.com/office/powerpoint/2010/main" val="17103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/>
      <p:bldP spid="146" grpId="0" animBg="1"/>
      <p:bldP spid="147" grpId="0" animBg="1"/>
      <p:bldP spid="148" grpId="0" animBg="1"/>
      <p:bldP spid="153" grpId="0"/>
      <p:bldP spid="175" grpId="0"/>
      <p:bldP spid="176" grpId="0" animBg="1"/>
      <p:bldP spid="177" grpId="0"/>
      <p:bldP spid="178" grpId="0" animBg="1"/>
      <p:bldP spid="179" grpId="0" animBg="1"/>
      <p:bldP spid="180" grpId="0"/>
      <p:bldP spid="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Suppose a large 4000-byte datagram reaches a router. The next link has MTU 1500 bytes.</a:t>
            </a:r>
          </a:p>
          <a:p>
            <a:pPr lvl="1"/>
            <a:r>
              <a:rPr lang="en-US" dirty="0"/>
              <a:t>Note: MTU includes IP headers, so does the length field of the IP header. IP payload = 3980 bytes.</a:t>
            </a:r>
          </a:p>
          <a:p>
            <a:r>
              <a:rPr lang="en-US" dirty="0"/>
              <a:t>Result: 3 datagrams of length 1500, 1500, 1040 bytes resp.</a:t>
            </a:r>
          </a:p>
          <a:p>
            <a:pPr lvl="1"/>
            <a:r>
              <a:rPr lang="en-US" dirty="0"/>
              <a:t>IP payload = 1480, 1480, 1020 bytes resp. (adds to 3980)</a:t>
            </a:r>
          </a:p>
          <a:p>
            <a:r>
              <a:rPr lang="en-US" dirty="0"/>
              <a:t>Offset field = index of payload byte /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At the destination endpoints, the fragments are reassembled using the IP </a:t>
            </a:r>
            <a:r>
              <a:rPr lang="en-US" dirty="0">
                <a:solidFill>
                  <a:srgbClr val="C00000"/>
                </a:solidFill>
              </a:rPr>
              <a:t>identifier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Fragments of the same original datagram share the same IP ID</a:t>
            </a:r>
          </a:p>
          <a:p>
            <a:r>
              <a:rPr lang="en-US" dirty="0"/>
              <a:t>The fragmentation flag is set to 0 for the terminal fragment, and 1, if other fragments follow</a:t>
            </a:r>
          </a:p>
          <a:p>
            <a:r>
              <a:rPr lang="en-US" dirty="0"/>
              <a:t>The offset field allows the IP stack to reassemble the fragments in order into a single IP datagram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C872A6-4477-9B47-9DC3-F022428A928F}"/>
              </a:ext>
            </a:extLst>
          </p:cNvPr>
          <p:cNvSpPr/>
          <p:nvPr/>
        </p:nvSpPr>
        <p:spPr>
          <a:xfrm>
            <a:off x="8302263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F429EB-23B9-B44D-B270-33185D67DFC2}"/>
              </a:ext>
            </a:extLst>
          </p:cNvPr>
          <p:cNvSpPr/>
          <p:nvPr/>
        </p:nvSpPr>
        <p:spPr>
          <a:xfrm>
            <a:off x="8304963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62BA3-903A-5D4F-B9B6-EAAC49743CB2}"/>
              </a:ext>
            </a:extLst>
          </p:cNvPr>
          <p:cNvSpPr/>
          <p:nvPr/>
        </p:nvSpPr>
        <p:spPr>
          <a:xfrm>
            <a:off x="8328494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148B0-F04C-2547-B9BB-0AE581A74B18}"/>
              </a:ext>
            </a:extLst>
          </p:cNvPr>
          <p:cNvSpPr/>
          <p:nvPr/>
        </p:nvSpPr>
        <p:spPr>
          <a:xfrm>
            <a:off x="7562886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6D3C9E-F1BA-5D49-9868-BE4B1FF970B4}"/>
              </a:ext>
            </a:extLst>
          </p:cNvPr>
          <p:cNvSpPr/>
          <p:nvPr/>
        </p:nvSpPr>
        <p:spPr>
          <a:xfrm>
            <a:off x="7565586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40726B-CDDB-E641-882B-EC7FCE461DF3}"/>
              </a:ext>
            </a:extLst>
          </p:cNvPr>
          <p:cNvSpPr/>
          <p:nvPr/>
        </p:nvSpPr>
        <p:spPr>
          <a:xfrm>
            <a:off x="7589117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 and the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We’ll talk about some </a:t>
            </a:r>
            <a:r>
              <a:rPr lang="en-US" dirty="0">
                <a:solidFill>
                  <a:srgbClr val="C00000"/>
                </a:solidFill>
              </a:rPr>
              <a:t>support protocols </a:t>
            </a:r>
            <a:r>
              <a:rPr lang="en-US" dirty="0"/>
              <a:t>and mechanisms for the network layer</a:t>
            </a:r>
          </a:p>
          <a:p>
            <a:pPr lvl="1"/>
            <a:r>
              <a:rPr lang="en-US" dirty="0"/>
              <a:t>Protocols: DHCP, ICMP, ARP</a:t>
            </a:r>
          </a:p>
          <a:p>
            <a:pPr lvl="1"/>
            <a:r>
              <a:rPr lang="en-US" dirty="0"/>
              <a:t>Mechanisms: NAT</a:t>
            </a:r>
          </a:p>
          <a:p>
            <a:pPr lvl="1"/>
            <a:r>
              <a:rPr lang="en-US" dirty="0"/>
              <a:t>We’ll also talk about IP version 6 (IPv6)</a:t>
            </a:r>
          </a:p>
          <a:p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12724</TotalTime>
  <Words>1957</Words>
  <Application>Microsoft Macintosh PowerPoint</Application>
  <PresentationFormat>Widescreen</PresentationFormat>
  <Paragraphs>403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ＭＳ Ｐゴシック</vt:lpstr>
      <vt:lpstr>游ゴシック</vt:lpstr>
      <vt:lpstr>Arial</vt:lpstr>
      <vt:lpstr>Calibri</vt:lpstr>
      <vt:lpstr>Comic Sans MS</vt:lpstr>
      <vt:lpstr>Courier</vt:lpstr>
      <vt:lpstr>Helvetica</vt:lpstr>
      <vt:lpstr>Times New Roman</vt:lpstr>
      <vt:lpstr>Wingdings</vt:lpstr>
      <vt:lpstr>Office Theme</vt:lpstr>
      <vt:lpstr>ClipArt</vt:lpstr>
      <vt:lpstr>CS 352 Internet Protocol (IP)</vt:lpstr>
      <vt:lpstr>Network</vt:lpstr>
      <vt:lpstr>IPv4 Datagram Format</vt:lpstr>
      <vt:lpstr>PowerPoint Presentation</vt:lpstr>
      <vt:lpstr>IP fragmentation and reassembly</vt:lpstr>
      <vt:lpstr>IP fragmentation and reassembly</vt:lpstr>
      <vt:lpstr>IP fragmentation and reassembly</vt:lpstr>
      <vt:lpstr>The rest of this lecture and the next</vt:lpstr>
      <vt:lpstr>PowerPoint Presentation</vt:lpstr>
      <vt:lpstr>CS 352 Dynamic Host Configuration</vt:lpstr>
      <vt:lpstr>How does an endpoint get its IP addr?</vt:lpstr>
      <vt:lpstr>Many similar bootstrapping problems</vt:lpstr>
      <vt:lpstr>How DHCP works</vt:lpstr>
      <vt:lpstr>How DHCP works</vt:lpstr>
      <vt:lpstr>DHCP client-server scenario</vt:lpstr>
      <vt:lpstr>Multiple DHCP servers can coexist</vt:lpstr>
      <vt:lpstr>DHCP returns more than an IP address</vt:lpstr>
      <vt:lpstr>Your home router runs DHCP</vt:lpstr>
      <vt:lpstr>Summary of DHCP</vt:lpstr>
      <vt:lpstr>PowerPoint Presentation</vt:lpstr>
      <vt:lpstr>CS 352 Internet Control Message Protocol</vt:lpstr>
      <vt:lpstr>Internet Control Message Protocol</vt:lpstr>
      <vt:lpstr>ICMP message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6326</cp:revision>
  <dcterms:created xsi:type="dcterms:W3CDTF">2019-01-23T03:40:12Z</dcterms:created>
  <dcterms:modified xsi:type="dcterms:W3CDTF">2021-03-15T14:59:08Z</dcterms:modified>
</cp:coreProperties>
</file>