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659" r:id="rId2"/>
    <p:sldId id="614" r:id="rId3"/>
    <p:sldId id="784" r:id="rId4"/>
    <p:sldId id="523" r:id="rId5"/>
    <p:sldId id="785" r:id="rId6"/>
    <p:sldId id="791" r:id="rId7"/>
    <p:sldId id="792" r:id="rId8"/>
    <p:sldId id="788" r:id="rId9"/>
    <p:sldId id="290" r:id="rId10"/>
    <p:sldId id="790" r:id="rId11"/>
    <p:sldId id="793" r:id="rId12"/>
    <p:sldId id="794" r:id="rId13"/>
    <p:sldId id="796" r:id="rId14"/>
    <p:sldId id="291" r:id="rId15"/>
    <p:sldId id="795" r:id="rId16"/>
    <p:sldId id="797" r:id="rId17"/>
    <p:sldId id="789" r:id="rId18"/>
    <p:sldId id="798" r:id="rId19"/>
    <p:sldId id="799" r:id="rId20"/>
    <p:sldId id="800" r:id="rId21"/>
    <p:sldId id="801" r:id="rId22"/>
    <p:sldId id="802" r:id="rId23"/>
    <p:sldId id="70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8"/>
    <p:restoredTop sz="94664"/>
  </p:normalViewPr>
  <p:slideViewPr>
    <p:cSldViewPr snapToGrid="0" snapToObjects="1">
      <p:cViewPr varScale="1">
        <p:scale>
          <a:sx n="128" d="100"/>
          <a:sy n="128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3/14/21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F5FBD57F-0D33-A54A-B835-A88242EA4E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8912F69-641D-864A-AA07-F0EAE88720B5}" type="slidenum">
              <a:rPr lang="en-US" altLang="en-US" sz="1300" smtClean="0"/>
              <a:pPr/>
              <a:t>9</a:t>
            </a:fld>
            <a:endParaRPr lang="en-US" altLang="en-US" sz="13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AC52B934-72C7-534F-8FFB-703411CC10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27C1898F-25B6-184E-9A92-FA65581E29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833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10F5D352-22D2-754A-8CC4-DFDD277647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1601E25-1899-9F47-96A3-A235AA3F7A89}" type="slidenum">
              <a:rPr lang="en-US" altLang="en-US" sz="1300" smtClean="0"/>
              <a:pPr/>
              <a:t>14</a:t>
            </a:fld>
            <a:endParaRPr lang="en-US" altLang="en-US" sz="13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4023F152-9BFC-A441-8173-D34018ECA2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9986C788-22B0-484A-8480-BB461F7572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454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3/14/21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521" y="1533673"/>
            <a:ext cx="11486367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Network Layer: Intro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14.1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36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B8838-4EB1-3D49-AF4A-310693119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3686" cy="1325563"/>
          </a:xfrm>
        </p:spPr>
        <p:txBody>
          <a:bodyPr/>
          <a:lstStyle/>
          <a:p>
            <a:r>
              <a:rPr lang="en-US" dirty="0"/>
              <a:t>Grouping IP addresses by prefixes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D508B-1AB0-9241-8302-57314E0CC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6823"/>
          </a:xfrm>
        </p:spPr>
        <p:txBody>
          <a:bodyPr>
            <a:normAutofit/>
          </a:bodyPr>
          <a:lstStyle/>
          <a:p>
            <a:r>
              <a:rPr lang="en-US" dirty="0"/>
              <a:t>IP addresses can be grouped based on a </a:t>
            </a:r>
            <a:r>
              <a:rPr lang="en-US" dirty="0">
                <a:solidFill>
                  <a:srgbClr val="C00000"/>
                </a:solidFill>
              </a:rPr>
              <a:t>shared prefix of a specified length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Example: consider two IP addresses:</a:t>
            </a:r>
          </a:p>
          <a:p>
            <a:pPr lvl="1"/>
            <a:r>
              <a:rPr lang="en-US" dirty="0"/>
              <a:t>128.95.1.80 and 128.95.1.4</a:t>
            </a:r>
          </a:p>
          <a:p>
            <a:pPr lvl="1"/>
            <a:r>
              <a:rPr lang="en-US" dirty="0"/>
              <a:t>The addresses share a prefix of (bit) length 24: 128.95.1</a:t>
            </a:r>
          </a:p>
          <a:p>
            <a:pPr lvl="1"/>
            <a:r>
              <a:rPr lang="en-US" dirty="0"/>
              <a:t>The addresses have different suffixes of (bit) length 8</a:t>
            </a:r>
          </a:p>
          <a:p>
            <a:pPr lvl="1"/>
            <a:endParaRPr lang="en-US" dirty="0"/>
          </a:p>
          <a:p>
            <a:r>
              <a:rPr lang="en-US" dirty="0"/>
              <a:t>IP addresses: prefix corresponds to the </a:t>
            </a:r>
            <a:r>
              <a:rPr lang="en-US" dirty="0">
                <a:solidFill>
                  <a:srgbClr val="C00000"/>
                </a:solidFill>
              </a:rPr>
              <a:t>network component </a:t>
            </a:r>
            <a:r>
              <a:rPr lang="en-US" dirty="0"/>
              <a:t>and the suffix to an </a:t>
            </a:r>
            <a:r>
              <a:rPr lang="en-US" dirty="0">
                <a:solidFill>
                  <a:srgbClr val="C00000"/>
                </a:solidFill>
              </a:rPr>
              <a:t>endpoint/host component</a:t>
            </a:r>
            <a:r>
              <a:rPr lang="en-US" dirty="0"/>
              <a:t> of the address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23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B8838-4EB1-3D49-AF4A-310693119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57560" cy="1325563"/>
          </a:xfrm>
        </p:spPr>
        <p:txBody>
          <a:bodyPr/>
          <a:lstStyle/>
          <a:p>
            <a:r>
              <a:rPr lang="en-US" dirty="0"/>
              <a:t>IP addresses use </a:t>
            </a:r>
            <a:r>
              <a:rPr lang="en-US" dirty="0">
                <a:solidFill>
                  <a:srgbClr val="C00000"/>
                </a:solidFill>
              </a:rPr>
              <a:t>hierarchy </a:t>
            </a:r>
            <a:r>
              <a:rPr lang="en-US" dirty="0"/>
              <a:t>to scale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D508B-1AB0-9241-8302-57314E0CC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8048899" cy="4806823"/>
          </a:xfrm>
        </p:spPr>
        <p:txBody>
          <a:bodyPr>
            <a:normAutofit fontScale="92500"/>
          </a:bodyPr>
          <a:lstStyle/>
          <a:p>
            <a:r>
              <a:rPr lang="en-US" dirty="0"/>
              <a:t>IP addresses of endpoint interfaces in a network (e.g., Rutgers Busch campus) </a:t>
            </a:r>
            <a:r>
              <a:rPr lang="en-US" dirty="0">
                <a:solidFill>
                  <a:srgbClr val="C00000"/>
                </a:solidFill>
              </a:rPr>
              <a:t>share a prefix </a:t>
            </a:r>
            <a:r>
              <a:rPr lang="en-US" dirty="0"/>
              <a:t>of some length</a:t>
            </a:r>
          </a:p>
          <a:p>
            <a:r>
              <a:rPr lang="en-US" dirty="0"/>
              <a:t>Each interface/endpoint has a </a:t>
            </a:r>
            <a:r>
              <a:rPr lang="en-US" dirty="0">
                <a:solidFill>
                  <a:srgbClr val="C00000"/>
                </a:solidFill>
              </a:rPr>
              <a:t>different suffix, </a:t>
            </a:r>
            <a:r>
              <a:rPr lang="en-US" dirty="0"/>
              <a:t>and hence a different 32-bit IP address</a:t>
            </a:r>
          </a:p>
          <a:p>
            <a:r>
              <a:rPr lang="en-US" dirty="0"/>
              <a:t>Using prefixes reduces the amount of information needed to forward packets over the Internet</a:t>
            </a:r>
          </a:p>
          <a:p>
            <a:r>
              <a:rPr lang="en-US" dirty="0"/>
              <a:t>IP prefixes are like </a:t>
            </a:r>
            <a:r>
              <a:rPr lang="en-US" dirty="0">
                <a:solidFill>
                  <a:srgbClr val="C00000"/>
                </a:solidFill>
              </a:rPr>
              <a:t>zip codes: </a:t>
            </a:r>
            <a:r>
              <a:rPr lang="en-US" dirty="0"/>
              <a:t>routers don’t need to store info for each endpoint, just each prefix</a:t>
            </a:r>
          </a:p>
          <a:p>
            <a:r>
              <a:rPr lang="en-US" dirty="0"/>
              <a:t>Prefixes also allow IP addresses to be </a:t>
            </a:r>
            <a:r>
              <a:rPr lang="en-US" dirty="0">
                <a:solidFill>
                  <a:srgbClr val="C00000"/>
                </a:solidFill>
              </a:rPr>
              <a:t>delegated </a:t>
            </a:r>
            <a:r>
              <a:rPr lang="en-US" dirty="0"/>
              <a:t>from one network to another (more on this later)</a:t>
            </a: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92F9A45C-8AEC-9742-AB23-FC96040A6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899" y="4049488"/>
            <a:ext cx="3169919" cy="237743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F615305-A941-BC4D-9B1F-7B7C7EE26564}"/>
              </a:ext>
            </a:extLst>
          </p:cNvPr>
          <p:cNvSpPr/>
          <p:nvPr/>
        </p:nvSpPr>
        <p:spPr>
          <a:xfrm>
            <a:off x="10465527" y="5355774"/>
            <a:ext cx="812075" cy="561703"/>
          </a:xfrm>
          <a:prstGeom prst="ellipse">
            <a:avLst/>
          </a:prstGeom>
          <a:noFill/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ext, building, outdoor, sky&#10;&#10;Description automatically generated">
            <a:extLst>
              <a:ext uri="{FF2B5EF4-FFF2-40B4-BE49-F238E27FC236}">
                <a16:creationId xmlns:a16="http://schemas.microsoft.com/office/drawing/2014/main" id="{7924B226-EC80-4D40-8DE9-64701C0F1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5859" y="1662486"/>
            <a:ext cx="3169919" cy="23674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3F13E2-6A05-6748-ADC3-D2EC5A213C10}"/>
              </a:ext>
            </a:extLst>
          </p:cNvPr>
          <p:cNvSpPr txBox="1"/>
          <p:nvPr/>
        </p:nvSpPr>
        <p:spPr>
          <a:xfrm>
            <a:off x="11353801" y="1710282"/>
            <a:ext cx="70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NJ</a:t>
            </a:r>
          </a:p>
        </p:txBody>
      </p:sp>
    </p:spTree>
    <p:extLst>
      <p:ext uri="{BB962C8B-B14F-4D97-AF65-F5344CB8AC3E}">
        <p14:creationId xmlns:p14="http://schemas.microsoft.com/office/powerpoint/2010/main" val="408470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B8838-4EB1-3D49-AF4A-310693119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57560" cy="1325563"/>
          </a:xfrm>
        </p:spPr>
        <p:txBody>
          <a:bodyPr/>
          <a:lstStyle/>
          <a:p>
            <a:r>
              <a:rPr lang="en-US" dirty="0"/>
              <a:t>IP addresses use </a:t>
            </a:r>
            <a:r>
              <a:rPr lang="en-US" dirty="0">
                <a:solidFill>
                  <a:srgbClr val="C00000"/>
                </a:solidFill>
              </a:rPr>
              <a:t>hierarchy </a:t>
            </a:r>
            <a:r>
              <a:rPr lang="en-US" dirty="0"/>
              <a:t>to scale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D508B-1AB0-9241-8302-57314E0CC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8048899" cy="4806823"/>
          </a:xfrm>
        </p:spPr>
        <p:txBody>
          <a:bodyPr>
            <a:normAutofit/>
          </a:bodyPr>
          <a:lstStyle/>
          <a:p>
            <a:r>
              <a:rPr lang="en-US" dirty="0"/>
              <a:t>Postal envelopes should show clearly delineated zip codes.</a:t>
            </a:r>
          </a:p>
          <a:p>
            <a:endParaRPr lang="en-US" dirty="0"/>
          </a:p>
          <a:p>
            <a:r>
              <a:rPr lang="en-US" dirty="0"/>
              <a:t>Q: How to identify the prefix from a 32-bit IP address?</a:t>
            </a:r>
          </a:p>
          <a:p>
            <a:endParaRPr lang="en-US" dirty="0"/>
          </a:p>
          <a:p>
            <a:r>
              <a:rPr lang="en-US" dirty="0"/>
              <a:t>Two methods:</a:t>
            </a:r>
          </a:p>
          <a:p>
            <a:pPr lvl="1"/>
            <a:r>
              <a:rPr lang="en-US" dirty="0"/>
              <a:t>Old: Classful addressing</a:t>
            </a:r>
          </a:p>
          <a:p>
            <a:pPr lvl="1"/>
            <a:r>
              <a:rPr lang="en-US" dirty="0"/>
              <a:t>New: Classless addressing (also called classless inter-domain routing, or </a:t>
            </a:r>
            <a:r>
              <a:rPr lang="en-US" dirty="0">
                <a:solidFill>
                  <a:srgbClr val="C00000"/>
                </a:solidFill>
              </a:rPr>
              <a:t>CIDR</a:t>
            </a:r>
            <a:r>
              <a:rPr lang="en-US" dirty="0"/>
              <a:t>)</a:t>
            </a: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92F9A45C-8AEC-9742-AB23-FC96040A6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899" y="4049488"/>
            <a:ext cx="3169919" cy="237743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F615305-A941-BC4D-9B1F-7B7C7EE26564}"/>
              </a:ext>
            </a:extLst>
          </p:cNvPr>
          <p:cNvSpPr/>
          <p:nvPr/>
        </p:nvSpPr>
        <p:spPr>
          <a:xfrm>
            <a:off x="10465527" y="5355774"/>
            <a:ext cx="812075" cy="561703"/>
          </a:xfrm>
          <a:prstGeom prst="ellipse">
            <a:avLst/>
          </a:prstGeom>
          <a:noFill/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ext, building, outdoor, sky&#10;&#10;Description automatically generated">
            <a:extLst>
              <a:ext uri="{FF2B5EF4-FFF2-40B4-BE49-F238E27FC236}">
                <a16:creationId xmlns:a16="http://schemas.microsoft.com/office/drawing/2014/main" id="{7924B226-EC80-4D40-8DE9-64701C0F1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5859" y="1662486"/>
            <a:ext cx="3169919" cy="23674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3F13E2-6A05-6748-ADC3-D2EC5A213C10}"/>
              </a:ext>
            </a:extLst>
          </p:cNvPr>
          <p:cNvSpPr txBox="1"/>
          <p:nvPr/>
        </p:nvSpPr>
        <p:spPr>
          <a:xfrm>
            <a:off x="11353801" y="1710282"/>
            <a:ext cx="70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NJ</a:t>
            </a:r>
          </a:p>
        </p:txBody>
      </p:sp>
    </p:spTree>
    <p:extLst>
      <p:ext uri="{BB962C8B-B14F-4D97-AF65-F5344CB8AC3E}">
        <p14:creationId xmlns:p14="http://schemas.microsoft.com/office/powerpoint/2010/main" val="110299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A75EC-C101-9042-8957-A1B51BAE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Classful IPv4 addressing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35318-6656-BF40-8FE8-AA7A3C7976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13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>
            <a:extLst>
              <a:ext uri="{FF2B5EF4-FFF2-40B4-BE49-F238E27FC236}">
                <a16:creationId xmlns:a16="http://schemas.microsoft.com/office/drawing/2014/main" id="{AB7F109A-3EF4-BA4B-860D-997E72B96D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199" y="487570"/>
            <a:ext cx="10515600" cy="869537"/>
          </a:xfrm>
          <a:noFill/>
        </p:spPr>
        <p:txBody>
          <a:bodyPr vert="horz" lIns="92075" tIns="46038" rIns="92075" bIns="46038" rtlCol="0" anchor="b">
            <a:normAutofit/>
          </a:bodyPr>
          <a:lstStyle/>
          <a:p>
            <a:r>
              <a:rPr lang="en-US" altLang="en-US" dirty="0"/>
              <a:t>Classful IPv4 addressing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F8A6E03B-CAB4-DE44-A27B-D43D2978E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426" y="2233564"/>
            <a:ext cx="6799263" cy="463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245" name="Rectangle 4">
            <a:extLst>
              <a:ext uri="{FF2B5EF4-FFF2-40B4-BE49-F238E27FC236}">
                <a16:creationId xmlns:a16="http://schemas.microsoft.com/office/drawing/2014/main" id="{2EC16843-D561-D74C-8523-CFCDD6E73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8014" y="2233564"/>
            <a:ext cx="128587" cy="463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0246" name="Rectangle 5">
            <a:extLst>
              <a:ext uri="{FF2B5EF4-FFF2-40B4-BE49-F238E27FC236}">
                <a16:creationId xmlns:a16="http://schemas.microsoft.com/office/drawing/2014/main" id="{A813B97B-A294-5B44-9078-A35C8C32A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9300" y="2233564"/>
            <a:ext cx="1549400" cy="4635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Net</a:t>
            </a:r>
          </a:p>
        </p:txBody>
      </p:sp>
      <p:sp>
        <p:nvSpPr>
          <p:cNvPr id="10247" name="Line 6">
            <a:extLst>
              <a:ext uri="{FF2B5EF4-FFF2-40B4-BE49-F238E27FC236}">
                <a16:creationId xmlns:a16="http://schemas.microsoft.com/office/drawing/2014/main" id="{99E91FDE-5CDA-C745-9B27-497AE08DC0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58964" y="1941464"/>
            <a:ext cx="6823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Rectangle 7">
            <a:extLst>
              <a:ext uri="{FF2B5EF4-FFF2-40B4-BE49-F238E27FC236}">
                <a16:creationId xmlns:a16="http://schemas.microsoft.com/office/drawing/2014/main" id="{92574635-747B-264F-AA6F-AC188A724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7438" y="1749377"/>
            <a:ext cx="85725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32 bits</a:t>
            </a:r>
          </a:p>
        </p:txBody>
      </p:sp>
      <p:sp>
        <p:nvSpPr>
          <p:cNvPr id="10250" name="Rectangle 9">
            <a:extLst>
              <a:ext uri="{FF2B5EF4-FFF2-40B4-BE49-F238E27FC236}">
                <a16:creationId xmlns:a16="http://schemas.microsoft.com/office/drawing/2014/main" id="{BF32ED4D-B801-0847-A04A-352BCA216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763" y="2233565"/>
            <a:ext cx="5095875" cy="4635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Host</a:t>
            </a:r>
          </a:p>
        </p:txBody>
      </p:sp>
      <p:sp>
        <p:nvSpPr>
          <p:cNvPr id="10251" name="Rectangle 10">
            <a:extLst>
              <a:ext uri="{FF2B5EF4-FFF2-40B4-BE49-F238E27FC236}">
                <a16:creationId xmlns:a16="http://schemas.microsoft.com/office/drawing/2014/main" id="{89653AA3-D69D-4145-9D33-015DEC00F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8013" y="3032076"/>
            <a:ext cx="284162" cy="463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0252" name="Rectangle 11">
            <a:extLst>
              <a:ext uri="{FF2B5EF4-FFF2-40B4-BE49-F238E27FC236}">
                <a16:creationId xmlns:a16="http://schemas.microsoft.com/office/drawing/2014/main" id="{1CD2F4D7-C541-314A-A82C-57A65C8C8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76" y="3032076"/>
            <a:ext cx="3095625" cy="4635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Net</a:t>
            </a:r>
          </a:p>
        </p:txBody>
      </p:sp>
      <p:sp>
        <p:nvSpPr>
          <p:cNvPr id="10253" name="Rectangle 12">
            <a:extLst>
              <a:ext uri="{FF2B5EF4-FFF2-40B4-BE49-F238E27FC236}">
                <a16:creationId xmlns:a16="http://schemas.microsoft.com/office/drawing/2014/main" id="{A5019E1A-FC79-7048-988D-1AD80F86E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1614" y="3032076"/>
            <a:ext cx="3394075" cy="4635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Host</a:t>
            </a:r>
          </a:p>
        </p:txBody>
      </p:sp>
      <p:sp>
        <p:nvSpPr>
          <p:cNvPr id="10254" name="Rectangle 13">
            <a:extLst>
              <a:ext uri="{FF2B5EF4-FFF2-40B4-BE49-F238E27FC236}">
                <a16:creationId xmlns:a16="http://schemas.microsoft.com/office/drawing/2014/main" id="{391C62E4-ACDF-5242-AE64-953D619E9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8013" y="3781376"/>
            <a:ext cx="450850" cy="463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110</a:t>
            </a:r>
          </a:p>
        </p:txBody>
      </p:sp>
      <p:sp>
        <p:nvSpPr>
          <p:cNvPr id="10255" name="Rectangle 14">
            <a:extLst>
              <a:ext uri="{FF2B5EF4-FFF2-40B4-BE49-F238E27FC236}">
                <a16:creationId xmlns:a16="http://schemas.microsoft.com/office/drawing/2014/main" id="{F0F44291-51F8-8A42-BF81-C066348D2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1564" y="3781376"/>
            <a:ext cx="4630737" cy="4635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Net</a:t>
            </a:r>
          </a:p>
        </p:txBody>
      </p:sp>
      <p:sp>
        <p:nvSpPr>
          <p:cNvPr id="10256" name="Rectangle 15">
            <a:extLst>
              <a:ext uri="{FF2B5EF4-FFF2-40B4-BE49-F238E27FC236}">
                <a16:creationId xmlns:a16="http://schemas.microsoft.com/office/drawing/2014/main" id="{DEBD9860-31BC-F343-94BB-6A56190FA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8175" y="3782964"/>
            <a:ext cx="1690688" cy="4635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Host</a:t>
            </a:r>
          </a:p>
        </p:txBody>
      </p:sp>
      <p:sp>
        <p:nvSpPr>
          <p:cNvPr id="10257" name="Rectangle 16">
            <a:extLst>
              <a:ext uri="{FF2B5EF4-FFF2-40B4-BE49-F238E27FC236}">
                <a16:creationId xmlns:a16="http://schemas.microsoft.com/office/drawing/2014/main" id="{BD7705E5-7B9D-CF45-8CDB-1ACA1D7A8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8014" y="4543376"/>
            <a:ext cx="604837" cy="463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1110</a:t>
            </a:r>
          </a:p>
        </p:txBody>
      </p:sp>
      <p:sp>
        <p:nvSpPr>
          <p:cNvPr id="10258" name="Rectangle 17">
            <a:extLst>
              <a:ext uri="{FF2B5EF4-FFF2-40B4-BE49-F238E27FC236}">
                <a16:creationId xmlns:a16="http://schemas.microsoft.com/office/drawing/2014/main" id="{527AE74D-AE95-1542-B235-A65A1E34A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0" y="4543376"/>
            <a:ext cx="6180138" cy="463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Arial" panose="020B0604020202020204" pitchFamily="34" charset="0"/>
              </a:rPr>
              <a:t>Multicast</a:t>
            </a:r>
            <a:r>
              <a:rPr lang="en-US" altLang="en-US" sz="1800" dirty="0">
                <a:latin typeface="Arial" panose="020B0604020202020204" pitchFamily="34" charset="0"/>
              </a:rPr>
              <a:t> address</a:t>
            </a:r>
          </a:p>
        </p:txBody>
      </p:sp>
      <p:sp>
        <p:nvSpPr>
          <p:cNvPr id="10259" name="Rectangle 18">
            <a:extLst>
              <a:ext uri="{FF2B5EF4-FFF2-40B4-BE49-F238E27FC236}">
                <a16:creationId xmlns:a16="http://schemas.microsoft.com/office/drawing/2014/main" id="{2C1CA22A-B348-3943-BC96-B67D70DD0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8015" y="5283151"/>
            <a:ext cx="617536" cy="463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1111</a:t>
            </a:r>
          </a:p>
        </p:txBody>
      </p:sp>
      <p:sp>
        <p:nvSpPr>
          <p:cNvPr id="10260" name="Rectangle 19">
            <a:extLst>
              <a:ext uri="{FF2B5EF4-FFF2-40B4-BE49-F238E27FC236}">
                <a16:creationId xmlns:a16="http://schemas.microsoft.com/office/drawing/2014/main" id="{94FB79D3-CF72-4F42-BC59-EB26ABD40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0" y="5283151"/>
            <a:ext cx="6180138" cy="463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Reserved</a:t>
            </a:r>
          </a:p>
        </p:txBody>
      </p:sp>
      <p:sp>
        <p:nvSpPr>
          <p:cNvPr id="10261" name="Rectangle 20">
            <a:extLst>
              <a:ext uri="{FF2B5EF4-FFF2-40B4-BE49-F238E27FC236}">
                <a16:creationId xmlns:a16="http://schemas.microsoft.com/office/drawing/2014/main" id="{93E3B269-EE5F-6542-AC44-05B39D1A5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00" y="2297064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0262" name="Rectangle 21">
            <a:extLst>
              <a:ext uri="{FF2B5EF4-FFF2-40B4-BE49-F238E27FC236}">
                <a16:creationId xmlns:a16="http://schemas.microsoft.com/office/drawing/2014/main" id="{297B4B3C-2C97-A049-9AFB-4AB64AA1E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00" y="3108277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0263" name="Rectangle 22">
            <a:extLst>
              <a:ext uri="{FF2B5EF4-FFF2-40B4-BE49-F238E27FC236}">
                <a16:creationId xmlns:a16="http://schemas.microsoft.com/office/drawing/2014/main" id="{3D303D68-E746-6E4D-8BF0-675C3474A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00" y="3846464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0264" name="Rectangle 23">
            <a:extLst>
              <a:ext uri="{FF2B5EF4-FFF2-40B4-BE49-F238E27FC236}">
                <a16:creationId xmlns:a16="http://schemas.microsoft.com/office/drawing/2014/main" id="{A9340C06-57A3-814C-B904-47CD0F6DF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00" y="4560839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10265" name="Rectangle 24">
            <a:extLst>
              <a:ext uri="{FF2B5EF4-FFF2-40B4-BE49-F238E27FC236}">
                <a16:creationId xmlns:a16="http://schemas.microsoft.com/office/drawing/2014/main" id="{7E74CD20-781D-CD44-80EC-D770B5F31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00" y="5333952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10266" name="Rectangle 25">
            <a:extLst>
              <a:ext uri="{FF2B5EF4-FFF2-40B4-BE49-F238E27FC236}">
                <a16:creationId xmlns:a16="http://schemas.microsoft.com/office/drawing/2014/main" id="{0F00326C-B910-AE40-A9BA-FAE86D3B9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25564"/>
            <a:ext cx="755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u="sng" dirty="0">
                <a:solidFill>
                  <a:schemeClr val="tx2"/>
                </a:solidFill>
                <a:latin typeface="Arial" panose="020B0604020202020204" pitchFamily="34" charset="0"/>
              </a:rPr>
              <a:t>Class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359B0C-C2ED-C547-9FFA-91850D2147BA}"/>
              </a:ext>
            </a:extLst>
          </p:cNvPr>
          <p:cNvSpPr txBox="1"/>
          <p:nvPr/>
        </p:nvSpPr>
        <p:spPr>
          <a:xfrm>
            <a:off x="8831351" y="2202111"/>
            <a:ext cx="2965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0.x.x.x – 127.x.x.x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C7B1B9-99AD-E94A-A6E2-F73602C9B06B}"/>
              </a:ext>
            </a:extLst>
          </p:cNvPr>
          <p:cNvSpPr txBox="1"/>
          <p:nvPr/>
        </p:nvSpPr>
        <p:spPr>
          <a:xfrm>
            <a:off x="8831351" y="3038025"/>
            <a:ext cx="2965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128.x.x.x – 191.x.x.x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8DBF9E3-A598-904C-9FB3-FA51CAF92A27}"/>
              </a:ext>
            </a:extLst>
          </p:cNvPr>
          <p:cNvSpPr txBox="1"/>
          <p:nvPr/>
        </p:nvSpPr>
        <p:spPr>
          <a:xfrm>
            <a:off x="8833528" y="3778459"/>
            <a:ext cx="2965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192.x.x.x – 223.x.x.x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274A3C-12C1-F94E-ACCA-2BFC1B278301}"/>
              </a:ext>
            </a:extLst>
          </p:cNvPr>
          <p:cNvSpPr txBox="1"/>
          <p:nvPr/>
        </p:nvSpPr>
        <p:spPr>
          <a:xfrm>
            <a:off x="8831350" y="4496794"/>
            <a:ext cx="2965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224.x.x.x – 239.x.x.x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152391-8933-F94A-9A35-D9FEF0D21AD1}"/>
              </a:ext>
            </a:extLst>
          </p:cNvPr>
          <p:cNvSpPr txBox="1"/>
          <p:nvPr/>
        </p:nvSpPr>
        <p:spPr>
          <a:xfrm>
            <a:off x="8734627" y="5328530"/>
            <a:ext cx="3158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240.x.x.x – 255.x.x.x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3C10B0F-0FE9-1442-9D1E-B7CB6FE7B01B}"/>
              </a:ext>
            </a:extLst>
          </p:cNvPr>
          <p:cNvCxnSpPr/>
          <p:nvPr/>
        </p:nvCxnSpPr>
        <p:spPr>
          <a:xfrm>
            <a:off x="3581763" y="1554477"/>
            <a:ext cx="0" cy="4879612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60ED40D-A7E2-A44C-A237-D71C174306F4}"/>
              </a:ext>
            </a:extLst>
          </p:cNvPr>
          <p:cNvSpPr txBox="1"/>
          <p:nvPr/>
        </p:nvSpPr>
        <p:spPr>
          <a:xfrm>
            <a:off x="3568700" y="5882323"/>
            <a:ext cx="931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8 bit</a:t>
            </a:r>
          </a:p>
          <a:p>
            <a:pPr algn="l"/>
            <a:r>
              <a:rPr lang="en-US" dirty="0">
                <a:latin typeface="Helvetica" pitchFamily="2" charset="0"/>
              </a:rPr>
              <a:t>prefix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4B6E696-88BE-0240-A5AF-EBEC23F360A5}"/>
              </a:ext>
            </a:extLst>
          </p:cNvPr>
          <p:cNvCxnSpPr/>
          <p:nvPr/>
        </p:nvCxnSpPr>
        <p:spPr>
          <a:xfrm>
            <a:off x="5293091" y="1549766"/>
            <a:ext cx="0" cy="4879612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C31D51C-806F-424D-BA75-0E967783FBBB}"/>
              </a:ext>
            </a:extLst>
          </p:cNvPr>
          <p:cNvSpPr txBox="1"/>
          <p:nvPr/>
        </p:nvSpPr>
        <p:spPr>
          <a:xfrm>
            <a:off x="5280028" y="5877612"/>
            <a:ext cx="931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16 bit</a:t>
            </a:r>
          </a:p>
          <a:p>
            <a:pPr algn="l"/>
            <a:r>
              <a:rPr lang="en-US" dirty="0">
                <a:latin typeface="Helvetica" pitchFamily="2" charset="0"/>
              </a:rPr>
              <a:t>prefix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D38FB3E-C44B-0244-992E-0952773C3818}"/>
              </a:ext>
            </a:extLst>
          </p:cNvPr>
          <p:cNvCxnSpPr/>
          <p:nvPr/>
        </p:nvCxnSpPr>
        <p:spPr>
          <a:xfrm>
            <a:off x="6985364" y="1554477"/>
            <a:ext cx="0" cy="4879612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E62AB20-0009-7D42-8EA8-BBFF90B97C7F}"/>
              </a:ext>
            </a:extLst>
          </p:cNvPr>
          <p:cNvSpPr txBox="1"/>
          <p:nvPr/>
        </p:nvSpPr>
        <p:spPr>
          <a:xfrm>
            <a:off x="6972301" y="5882323"/>
            <a:ext cx="931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24 bit</a:t>
            </a:r>
          </a:p>
          <a:p>
            <a:pPr algn="l"/>
            <a:r>
              <a:rPr lang="en-US" dirty="0">
                <a:latin typeface="Helvetica" pitchFamily="2" charset="0"/>
              </a:rPr>
              <a:t>prefix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169DDE-1C6F-D642-A22B-9DC36AAD093C}"/>
              </a:ext>
            </a:extLst>
          </p:cNvPr>
          <p:cNvSpPr txBox="1"/>
          <p:nvPr/>
        </p:nvSpPr>
        <p:spPr>
          <a:xfrm>
            <a:off x="8735486" y="4921989"/>
            <a:ext cx="337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Destination is a group of hosts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62447F-4EFD-0C4D-80CE-6266740B2B23}"/>
              </a:ext>
            </a:extLst>
          </p:cNvPr>
          <p:cNvSpPr txBox="1"/>
          <p:nvPr/>
        </p:nvSpPr>
        <p:spPr>
          <a:xfrm>
            <a:off x="8810449" y="2604007"/>
            <a:ext cx="337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Unicast: </a:t>
            </a:r>
            <a:r>
              <a:rPr lang="en-US" dirty="0">
                <a:latin typeface="Helvetica" pitchFamily="2" charset="0"/>
              </a:rPr>
              <a:t>single endpoint </a:t>
            </a:r>
            <a:r>
              <a:rPr lang="en-US" dirty="0" err="1">
                <a:latin typeface="Helvetica" pitchFamily="2" charset="0"/>
              </a:rPr>
              <a:t>dest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69C57B9-E92D-AD44-A49F-A5D094F7C18E}"/>
              </a:ext>
            </a:extLst>
          </p:cNvPr>
          <p:cNvSpPr txBox="1"/>
          <p:nvPr/>
        </p:nvSpPr>
        <p:spPr>
          <a:xfrm>
            <a:off x="8810449" y="3409827"/>
            <a:ext cx="337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Unicast: </a:t>
            </a:r>
            <a:r>
              <a:rPr lang="en-US" dirty="0">
                <a:latin typeface="Helvetica" pitchFamily="2" charset="0"/>
              </a:rPr>
              <a:t>single endpoint </a:t>
            </a:r>
            <a:r>
              <a:rPr lang="en-US" dirty="0" err="1">
                <a:latin typeface="Helvetica" pitchFamily="2" charset="0"/>
              </a:rPr>
              <a:t>dest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E0D39C-1216-1945-AAE8-DD54B9B37C7E}"/>
              </a:ext>
            </a:extLst>
          </p:cNvPr>
          <p:cNvSpPr txBox="1"/>
          <p:nvPr/>
        </p:nvSpPr>
        <p:spPr>
          <a:xfrm>
            <a:off x="8810449" y="4134410"/>
            <a:ext cx="337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Unicast: </a:t>
            </a:r>
            <a:r>
              <a:rPr lang="en-US" dirty="0">
                <a:latin typeface="Helvetica" pitchFamily="2" charset="0"/>
              </a:rPr>
              <a:t>single endpoint </a:t>
            </a:r>
            <a:r>
              <a:rPr lang="en-US" dirty="0" err="1">
                <a:latin typeface="Helvetica" pitchFamily="2" charset="0"/>
              </a:rPr>
              <a:t>dest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D6A398-703E-174D-993A-84563B74D0CC}"/>
              </a:ext>
            </a:extLst>
          </p:cNvPr>
          <p:cNvSpPr txBox="1"/>
          <p:nvPr/>
        </p:nvSpPr>
        <p:spPr>
          <a:xfrm>
            <a:off x="8663277" y="5871998"/>
            <a:ext cx="3425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First octet of IP address gives you the prefix length.</a:t>
            </a:r>
          </a:p>
        </p:txBody>
      </p:sp>
    </p:spTree>
    <p:extLst>
      <p:ext uri="{BB962C8B-B14F-4D97-AF65-F5344CB8AC3E}">
        <p14:creationId xmlns:p14="http://schemas.microsoft.com/office/powerpoint/2010/main" val="289179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nimBg="1"/>
      <p:bldP spid="10246" grpId="0" animBg="1"/>
      <p:bldP spid="10247" grpId="0" animBg="1"/>
      <p:bldP spid="10248" grpId="0" animBg="1"/>
      <p:bldP spid="10250" grpId="0" animBg="1"/>
      <p:bldP spid="10251" grpId="0" animBg="1"/>
      <p:bldP spid="10252" grpId="0" animBg="1"/>
      <p:bldP spid="10253" grpId="0" animBg="1"/>
      <p:bldP spid="10254" grpId="0" animBg="1"/>
      <p:bldP spid="10255" grpId="0" animBg="1"/>
      <p:bldP spid="10256" grpId="0" animBg="1"/>
      <p:bldP spid="10257" grpId="0" animBg="1"/>
      <p:bldP spid="10258" grpId="0" animBg="1"/>
      <p:bldP spid="10259" grpId="0" animBg="1"/>
      <p:bldP spid="10260" grpId="0" animBg="1"/>
      <p:bldP spid="10261" grpId="0"/>
      <p:bldP spid="10262" grpId="0"/>
      <p:bldP spid="10263" grpId="0"/>
      <p:bldP spid="10264" grpId="0"/>
      <p:bldP spid="10265" grpId="0"/>
      <p:bldP spid="10266" grpId="0"/>
      <p:bldP spid="2" grpId="0"/>
      <p:bldP spid="28" grpId="0"/>
      <p:bldP spid="29" grpId="0"/>
      <p:bldP spid="30" grpId="0"/>
      <p:bldP spid="31" grpId="0"/>
      <p:bldP spid="5" grpId="0"/>
      <p:bldP spid="36" grpId="0"/>
      <p:bldP spid="38" grpId="0"/>
      <p:bldP spid="6" grpId="0"/>
      <p:bldP spid="40" grpId="0"/>
      <p:bldP spid="41" grpId="0"/>
      <p:bldP spid="42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CFF38-28C4-334E-A8EE-9670A993D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Classful IPv4 addressing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09E84-86AB-FF41-A048-2E8EE5721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48554" cy="5032375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Class A:</a:t>
            </a:r>
          </a:p>
          <a:p>
            <a:pPr marL="692150" lvl="1" indent="-347663"/>
            <a:r>
              <a:rPr lang="en-US" altLang="en-US" dirty="0"/>
              <a:t>For very large organizations</a:t>
            </a:r>
          </a:p>
          <a:p>
            <a:pPr marL="692150" lvl="1" indent="-347663"/>
            <a:r>
              <a:rPr lang="en-US" altLang="en-US" dirty="0"/>
              <a:t>2</a:t>
            </a:r>
            <a:r>
              <a:rPr lang="en-US" altLang="en-US" baseline="30000" dirty="0"/>
              <a:t>24</a:t>
            </a:r>
            <a:r>
              <a:rPr lang="en-US" altLang="en-US" dirty="0"/>
              <a:t> = 16 million hosts allowed</a:t>
            </a:r>
          </a:p>
          <a:p>
            <a:r>
              <a:rPr lang="en-US" altLang="en-US" dirty="0"/>
              <a:t>Class B:</a:t>
            </a:r>
          </a:p>
          <a:p>
            <a:pPr marL="692150" lvl="1" indent="-347663"/>
            <a:r>
              <a:rPr lang="en-US" altLang="en-US" dirty="0"/>
              <a:t>For large organizations</a:t>
            </a:r>
          </a:p>
          <a:p>
            <a:pPr marL="692150" lvl="1" indent="-347663"/>
            <a:r>
              <a:rPr lang="en-US" altLang="en-US" dirty="0"/>
              <a:t>2</a:t>
            </a:r>
            <a:r>
              <a:rPr lang="en-US" altLang="en-US" baseline="30000" dirty="0"/>
              <a:t>16</a:t>
            </a:r>
            <a:r>
              <a:rPr lang="en-US" altLang="en-US" dirty="0"/>
              <a:t> = 65 thousand hosts allowed</a:t>
            </a:r>
          </a:p>
          <a:p>
            <a:r>
              <a:rPr lang="en-US" altLang="en-US" dirty="0"/>
              <a:t>Class C</a:t>
            </a:r>
          </a:p>
          <a:p>
            <a:pPr marL="692150" lvl="1" indent="-347663"/>
            <a:r>
              <a:rPr lang="en-US" altLang="en-US" dirty="0"/>
              <a:t>For small organizations</a:t>
            </a:r>
          </a:p>
          <a:p>
            <a:pPr marL="692150" lvl="1" indent="-347663"/>
            <a:r>
              <a:rPr lang="en-US" altLang="en-US" dirty="0"/>
              <a:t>2</a:t>
            </a:r>
            <a:r>
              <a:rPr lang="en-US" altLang="en-US" baseline="30000" dirty="0"/>
              <a:t>8 </a:t>
            </a:r>
            <a:r>
              <a:rPr lang="en-US" altLang="en-US" dirty="0"/>
              <a:t>= 255 hosts allowed</a:t>
            </a:r>
          </a:p>
          <a:p>
            <a:r>
              <a:rPr lang="en-US" altLang="en-US" dirty="0"/>
              <a:t>Class D</a:t>
            </a:r>
          </a:p>
          <a:p>
            <a:pPr marL="692150" lvl="1" indent="-347663"/>
            <a:r>
              <a:rPr lang="en-US" altLang="en-US" dirty="0"/>
              <a:t>Multicast addresses</a:t>
            </a:r>
          </a:p>
          <a:p>
            <a:pPr marL="692150" lvl="1" indent="-347663"/>
            <a:r>
              <a:rPr lang="en-US" altLang="en-US" dirty="0"/>
              <a:t>No network/host hierarchy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9125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A13DE-1C21-6447-B4F4-199806F06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Problems with classful addressing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EE8D3-3A5C-0D4A-944B-E052050D8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92246" cy="4823369"/>
          </a:xfrm>
        </p:spPr>
        <p:txBody>
          <a:bodyPr>
            <a:normAutofit/>
          </a:bodyPr>
          <a:lstStyle/>
          <a:p>
            <a:r>
              <a:rPr lang="en-US" altLang="en-US" dirty="0"/>
              <a:t>IP prefixes are allocated to organizations (e.g., Rutgers) by Internet Registry organizations (e.g., ARIN, in North America)</a:t>
            </a:r>
          </a:p>
          <a:p>
            <a:r>
              <a:rPr lang="en-US" altLang="en-US" dirty="0"/>
              <a:t>Many organizations required something bigger than class C address, but smaller than a class A (or even B) address</a:t>
            </a:r>
          </a:p>
          <a:p>
            <a:r>
              <a:rPr lang="en-US" altLang="en-US" dirty="0"/>
              <a:t>However, the Internet was running out of class B addresses</a:t>
            </a:r>
          </a:p>
          <a:p>
            <a:r>
              <a:rPr lang="en-US" altLang="en-US" dirty="0"/>
              <a:t>Too many networks required multiple class C addresses</a:t>
            </a:r>
          </a:p>
          <a:p>
            <a:r>
              <a:rPr lang="en-US" altLang="en-US" dirty="0"/>
              <a:t>Not enough nets in class A </a:t>
            </a:r>
            <a:r>
              <a:rPr lang="en-US" altLang="en-US"/>
              <a:t>for large + medium </a:t>
            </a:r>
            <a:r>
              <a:rPr lang="en-US" altLang="en-US" dirty="0"/>
              <a:t>organizations</a:t>
            </a:r>
          </a:p>
          <a:p>
            <a:r>
              <a:rPr lang="en-US" altLang="en-US" dirty="0"/>
              <a:t>Key issue: Classful addressing is too </a:t>
            </a:r>
            <a:r>
              <a:rPr lang="en-US" altLang="en-US" dirty="0">
                <a:solidFill>
                  <a:srgbClr val="C00000"/>
                </a:solidFill>
              </a:rPr>
              <a:t>coarse-grained:</a:t>
            </a:r>
            <a:r>
              <a:rPr lang="en-US" altLang="en-US" dirty="0"/>
              <a:t> The addressing strategy must allow for greater diversity of network sizes</a:t>
            </a:r>
          </a:p>
        </p:txBody>
      </p:sp>
    </p:spTree>
    <p:extLst>
      <p:ext uri="{BB962C8B-B14F-4D97-AF65-F5344CB8AC3E}">
        <p14:creationId xmlns:p14="http://schemas.microsoft.com/office/powerpoint/2010/main" val="78541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D1E66-22CE-0F4D-85FA-2BFF91804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Classless IPv4 addressing (CIDR)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C52D8-6A69-7B47-A60F-BD40337114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84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71A04-E1AB-7F45-8A2D-E1A80E35E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Classless IPv4 addressing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76AC2-52CB-D74B-BA54-03289B504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called classless inter-domain routing (CIDR)</a:t>
            </a:r>
          </a:p>
          <a:p>
            <a:r>
              <a:rPr lang="en-US" dirty="0"/>
              <a:t>Key idea: Network component of the address (</a:t>
            </a:r>
            <a:r>
              <a:rPr lang="en-US" dirty="0" err="1"/>
              <a:t>ie</a:t>
            </a:r>
            <a:r>
              <a:rPr lang="en-US" dirty="0"/>
              <a:t>: prefix) can have </a:t>
            </a:r>
            <a:r>
              <a:rPr lang="en-US" dirty="0">
                <a:solidFill>
                  <a:srgbClr val="C00000"/>
                </a:solidFill>
              </a:rPr>
              <a:t>any length </a:t>
            </a:r>
            <a:r>
              <a:rPr lang="en-US" dirty="0"/>
              <a:t>(usually from 8—32)</a:t>
            </a:r>
          </a:p>
          <a:p>
            <a:r>
              <a:rPr lang="en-US" dirty="0"/>
              <a:t>Address format: </a:t>
            </a:r>
            <a:r>
              <a:rPr lang="en-US" dirty="0" err="1">
                <a:solidFill>
                  <a:srgbClr val="C00000"/>
                </a:solidFill>
              </a:rPr>
              <a:t>a.b.c.d</a:t>
            </a:r>
            <a:r>
              <a:rPr lang="en-US" dirty="0">
                <a:solidFill>
                  <a:srgbClr val="C00000"/>
                </a:solidFill>
              </a:rPr>
              <a:t>/x</a:t>
            </a:r>
            <a:r>
              <a:rPr lang="en-US" dirty="0"/>
              <a:t>, where x is the prefix length</a:t>
            </a:r>
          </a:p>
          <a:p>
            <a:pPr lvl="1"/>
            <a:r>
              <a:rPr lang="en-US" dirty="0"/>
              <a:t>Customary to use 0s for all suffix bits</a:t>
            </a:r>
          </a:p>
          <a:p>
            <a:endParaRPr lang="en-US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733237B7-5664-6E46-AA4D-39DDFFF253CE}"/>
              </a:ext>
            </a:extLst>
          </p:cNvPr>
          <p:cNvGrpSpPr>
            <a:grpSpLocks/>
          </p:cNvGrpSpPr>
          <p:nvPr/>
        </p:nvGrpSpPr>
        <p:grpSpPr bwMode="auto">
          <a:xfrm>
            <a:off x="2921863" y="5005296"/>
            <a:ext cx="6116637" cy="1606550"/>
            <a:chOff x="1339" y="914"/>
            <a:chExt cx="3853" cy="1012"/>
          </a:xfrm>
        </p:grpSpPr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C9A199E0-03B1-154C-8BAA-C32B97C21E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9" y="1262"/>
              <a:ext cx="38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solidFill>
                    <a:srgbClr val="C00000"/>
                  </a:solidFill>
                  <a:latin typeface="Arial" panose="020B0604020202020204" pitchFamily="34" charset="0"/>
                </a:rPr>
                <a:t>11001000  00010111  0001000</a:t>
              </a:r>
              <a:r>
                <a:rPr lang="en-US" altLang="en-US" sz="2400" dirty="0">
                  <a:latin typeface="Arial" panose="020B0604020202020204" pitchFamily="34" charset="0"/>
                </a:rPr>
                <a:t>0  00000000</a:t>
              </a:r>
              <a:endParaRPr lang="en-US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B0316262-B477-2D41-9E81-2DDDF73FC9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8" y="922"/>
              <a:ext cx="62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C00000"/>
                  </a:solidFill>
                  <a:latin typeface="Helvetica" pitchFamily="2" charset="0"/>
                </a:rPr>
                <a:t>network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C00000"/>
                  </a:solidFill>
                  <a:latin typeface="Helvetica" pitchFamily="2" charset="0"/>
                </a:rPr>
                <a:t>part</a:t>
              </a:r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543B31D7-9E91-1D4F-8197-E241BFF6D6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0" y="914"/>
              <a:ext cx="391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host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part</a:t>
              </a:r>
            </a:p>
          </p:txBody>
        </p:sp>
        <p:sp>
          <p:nvSpPr>
            <p:cNvPr id="8" name="Line 8">
              <a:extLst>
                <a:ext uri="{FF2B5EF4-FFF2-40B4-BE49-F238E27FC236}">
                  <a16:creationId xmlns:a16="http://schemas.microsoft.com/office/drawing/2014/main" id="{62E92BE8-F522-B347-A800-0DF4E0F4AB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0" y="1121"/>
              <a:ext cx="1021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9">
              <a:extLst>
                <a:ext uri="{FF2B5EF4-FFF2-40B4-BE49-F238E27FC236}">
                  <a16:creationId xmlns:a16="http://schemas.microsoft.com/office/drawing/2014/main" id="{886B22D8-7CBF-3A4C-AB17-4038DB05BD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8" y="1118"/>
              <a:ext cx="924" cy="7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232E658B-8F16-1E4D-819A-84D5917E37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55" y="1123"/>
              <a:ext cx="436" cy="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B8119EFD-18D7-EE4A-B2C4-0ECB0C484A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78" y="1121"/>
              <a:ext cx="3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F66CCF35-C4E2-644E-BB19-EF4301AD2D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9" y="1635"/>
              <a:ext cx="141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Helvetica" pitchFamily="2" charset="0"/>
                </a:rPr>
                <a:t>200.23.16.0/23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051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3E7EC-5678-E74A-AC8A-7B8BD39E6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CIDR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81575-640B-5E41-9870-BEB96EAD6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31034" cy="4797244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An ISP can obtain a block of addresses and partition this further to its customers</a:t>
            </a:r>
          </a:p>
          <a:p>
            <a:r>
              <a:rPr lang="en-US" altLang="en-US" sz="3200" dirty="0"/>
              <a:t>Say an ISP has 200.8.0.0/16 address (65K addresses). </a:t>
            </a:r>
          </a:p>
          <a:p>
            <a:r>
              <a:rPr lang="en-US" altLang="en-US" sz="3200" dirty="0"/>
              <a:t>The ISP has customer who needs only 64 addresses starting from 200.8.4.128</a:t>
            </a:r>
          </a:p>
          <a:p>
            <a:r>
              <a:rPr lang="en-US" altLang="en-US" sz="3200" dirty="0"/>
              <a:t>Then that block can be specified as 200.8.4.128/</a:t>
            </a:r>
            <a:r>
              <a:rPr lang="en-US" altLang="en-US" sz="3200" dirty="0">
                <a:solidFill>
                  <a:srgbClr val="C00000"/>
                </a:solidFill>
              </a:rPr>
              <a:t>26</a:t>
            </a:r>
          </a:p>
          <a:p>
            <a:r>
              <a:rPr lang="en-US" altLang="en-US" sz="3200" dirty="0"/>
              <a:t>200.8.4.128/26 is “inside” 200.8.0.0/16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D7E45D-D966-3744-9460-EA67B476E152}"/>
              </a:ext>
            </a:extLst>
          </p:cNvPr>
          <p:cNvSpPr/>
          <p:nvPr/>
        </p:nvSpPr>
        <p:spPr>
          <a:xfrm>
            <a:off x="8712926" y="2573383"/>
            <a:ext cx="3187337" cy="757645"/>
          </a:xfrm>
          <a:prstGeom prst="rect">
            <a:avLst/>
          </a:pr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14C4C3-40B9-6D41-842F-D64E697E88B4}"/>
              </a:ext>
            </a:extLst>
          </p:cNvPr>
          <p:cNvSpPr/>
          <p:nvPr/>
        </p:nvSpPr>
        <p:spPr>
          <a:xfrm>
            <a:off x="9966960" y="2573383"/>
            <a:ext cx="339634" cy="757645"/>
          </a:xfrm>
          <a:prstGeom prst="rect">
            <a:avLst/>
          </a:prstGeom>
          <a:solidFill>
            <a:schemeClr val="accent2"/>
          </a:solidFill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00053-2B70-1B47-B3C0-7503644D4006}"/>
              </a:ext>
            </a:extLst>
          </p:cNvPr>
          <p:cNvSpPr txBox="1"/>
          <p:nvPr/>
        </p:nvSpPr>
        <p:spPr>
          <a:xfrm>
            <a:off x="9294225" y="1931980"/>
            <a:ext cx="2155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200.8.0.0/16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011276-49E8-A04F-AF2A-D9F4E9C2117A}"/>
              </a:ext>
            </a:extLst>
          </p:cNvPr>
          <p:cNvCxnSpPr>
            <a:cxnSpLocks/>
          </p:cNvCxnSpPr>
          <p:nvPr/>
        </p:nvCxnSpPr>
        <p:spPr>
          <a:xfrm>
            <a:off x="11168745" y="2132035"/>
            <a:ext cx="770709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213661-20FD-E34F-A9DF-7A5BD2E33E7B}"/>
              </a:ext>
            </a:extLst>
          </p:cNvPr>
          <p:cNvCxnSpPr>
            <a:cxnSpLocks/>
          </p:cNvCxnSpPr>
          <p:nvPr/>
        </p:nvCxnSpPr>
        <p:spPr>
          <a:xfrm flipH="1" flipV="1">
            <a:off x="8569235" y="2121761"/>
            <a:ext cx="1005839" cy="1027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289DA8A-E299-CE4A-A6D8-10FA4DA0FDC8}"/>
              </a:ext>
            </a:extLst>
          </p:cNvPr>
          <p:cNvSpPr txBox="1"/>
          <p:nvPr/>
        </p:nvSpPr>
        <p:spPr>
          <a:xfrm>
            <a:off x="10191205" y="4264370"/>
            <a:ext cx="2000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200.8.4.128/26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2916C9-5DE4-0445-98E9-A09E7B87ED23}"/>
              </a:ext>
            </a:extLst>
          </p:cNvPr>
          <p:cNvCxnSpPr>
            <a:cxnSpLocks/>
          </p:cNvCxnSpPr>
          <p:nvPr/>
        </p:nvCxnSpPr>
        <p:spPr>
          <a:xfrm flipH="1" flipV="1">
            <a:off x="10241279" y="3459224"/>
            <a:ext cx="1280161" cy="76502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7D0F3F3-2107-594C-A8AA-0C5276F89662}"/>
              </a:ext>
            </a:extLst>
          </p:cNvPr>
          <p:cNvCxnSpPr/>
          <p:nvPr/>
        </p:nvCxnSpPr>
        <p:spPr>
          <a:xfrm>
            <a:off x="8765178" y="2599031"/>
            <a:ext cx="0" cy="706348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2C56CAB-00C6-E944-B88F-2126ADBAD34B}"/>
              </a:ext>
            </a:extLst>
          </p:cNvPr>
          <p:cNvCxnSpPr/>
          <p:nvPr/>
        </p:nvCxnSpPr>
        <p:spPr>
          <a:xfrm>
            <a:off x="8813074" y="2620801"/>
            <a:ext cx="0" cy="706348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845518C-F35F-3E44-B9D0-A1D300183AAD}"/>
              </a:ext>
            </a:extLst>
          </p:cNvPr>
          <p:cNvCxnSpPr/>
          <p:nvPr/>
        </p:nvCxnSpPr>
        <p:spPr>
          <a:xfrm>
            <a:off x="9348651" y="2599031"/>
            <a:ext cx="0" cy="706348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0FC3A64-4249-A249-AE77-A5720B3CAD58}"/>
              </a:ext>
            </a:extLst>
          </p:cNvPr>
          <p:cNvSpPr txBox="1"/>
          <p:nvPr/>
        </p:nvSpPr>
        <p:spPr>
          <a:xfrm>
            <a:off x="8709659" y="3742441"/>
            <a:ext cx="1391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200.8.0.0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761997-940A-454E-B85E-11F6BCD21164}"/>
              </a:ext>
            </a:extLst>
          </p:cNvPr>
          <p:cNvSpPr txBox="1"/>
          <p:nvPr/>
        </p:nvSpPr>
        <p:spPr>
          <a:xfrm>
            <a:off x="8709659" y="4142551"/>
            <a:ext cx="1391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200.8.0.1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AD66F4-5FF1-7643-928E-9D9854E5EA0B}"/>
              </a:ext>
            </a:extLst>
          </p:cNvPr>
          <p:cNvSpPr txBox="1"/>
          <p:nvPr/>
        </p:nvSpPr>
        <p:spPr>
          <a:xfrm>
            <a:off x="8709659" y="5018933"/>
            <a:ext cx="1391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200.8.1.0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7CA70C-7F5C-074B-B705-48A9A7256E79}"/>
              </a:ext>
            </a:extLst>
          </p:cNvPr>
          <p:cNvSpPr txBox="1"/>
          <p:nvPr/>
        </p:nvSpPr>
        <p:spPr>
          <a:xfrm>
            <a:off x="8709659" y="4580742"/>
            <a:ext cx="1391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08A371-5968-8147-8851-C798F1CB5879}"/>
              </a:ext>
            </a:extLst>
          </p:cNvPr>
          <p:cNvSpPr txBox="1"/>
          <p:nvPr/>
        </p:nvSpPr>
        <p:spPr>
          <a:xfrm>
            <a:off x="8709659" y="5363120"/>
            <a:ext cx="1391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200.8.1.1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1BF5B3-84FD-7846-B968-1BAB3D13E231}"/>
              </a:ext>
            </a:extLst>
          </p:cNvPr>
          <p:cNvSpPr txBox="1"/>
          <p:nvPr/>
        </p:nvSpPr>
        <p:spPr>
          <a:xfrm>
            <a:off x="8722722" y="5707307"/>
            <a:ext cx="1391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…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824B90-4226-DB44-852F-2B20B1783CFC}"/>
              </a:ext>
            </a:extLst>
          </p:cNvPr>
          <p:cNvSpPr txBox="1"/>
          <p:nvPr/>
        </p:nvSpPr>
        <p:spPr>
          <a:xfrm>
            <a:off x="8735785" y="6195626"/>
            <a:ext cx="1832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200.8.255.255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16B350B-3BE8-454F-81F3-ADC91035FD10}"/>
              </a:ext>
            </a:extLst>
          </p:cNvPr>
          <p:cNvCxnSpPr/>
          <p:nvPr/>
        </p:nvCxnSpPr>
        <p:spPr>
          <a:xfrm>
            <a:off x="9396548" y="2599031"/>
            <a:ext cx="0" cy="706348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945C4F0-FD59-ED49-B6B9-CEA86B265D5A}"/>
              </a:ext>
            </a:extLst>
          </p:cNvPr>
          <p:cNvCxnSpPr/>
          <p:nvPr/>
        </p:nvCxnSpPr>
        <p:spPr>
          <a:xfrm>
            <a:off x="11834948" y="2573383"/>
            <a:ext cx="0" cy="706348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11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13" grpId="0"/>
      <p:bldP spid="22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A860-6EC4-C243-AD9F-28326203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7A6BCC61-2C8E-E347-99BF-C4E715401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675" y="2834888"/>
            <a:ext cx="0" cy="206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26F961-158E-3E48-BDD7-8E5671B51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3649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Application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AE2840-4271-F149-9102-2492F8558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1777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Transport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8DD137B-DE60-0F48-BBD8-BFCAD61D2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9905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b="1" dirty="0">
                <a:solidFill>
                  <a:srgbClr val="C00000"/>
                </a:solidFill>
                <a:latin typeface="Arial" pitchFamily="34" charset="0"/>
              </a:rPr>
              <a:t>Network</a:t>
            </a:r>
            <a:endParaRPr lang="en-US" altLang="en-US" sz="2800" b="1" dirty="0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E0B8930-93C7-DE4F-85D7-4AD7B77E0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8033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latin typeface="Arial" pitchFamily="34" charset="0"/>
              </a:rPr>
              <a:t>Host-to-Net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5C7AD7A0-648E-AC45-AA0B-CE416DACEDF6}"/>
              </a:ext>
            </a:extLst>
          </p:cNvPr>
          <p:cNvGrpSpPr>
            <a:grpSpLocks/>
          </p:cNvGrpSpPr>
          <p:nvPr/>
        </p:nvGrpSpPr>
        <p:grpSpPr bwMode="auto">
          <a:xfrm>
            <a:off x="4370945" y="2456669"/>
            <a:ext cx="3876675" cy="2876551"/>
            <a:chOff x="1695" y="1256"/>
            <a:chExt cx="2442" cy="1812"/>
          </a:xfrm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F9F439AE-CFC1-AD49-80B7-9C4F5D6FF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2681"/>
              <a:ext cx="18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300">
                  <a:latin typeface="Arial" panose="020B0604020202020204" pitchFamily="34" charset="0"/>
                </a:rPr>
                <a:t>…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E442ED24-2045-2C43-B296-305C8CB06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2681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F1984004-451B-1448-AAA2-F3DC87D16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1294"/>
              <a:ext cx="2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FTP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DAF1F1B6-1E27-5C4E-BCEE-412B1D91B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1295"/>
              <a:ext cx="38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HTTP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EDD7FD37-B947-214E-BDA5-59CB4C002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309"/>
              <a:ext cx="35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SMTP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22639E96-CC83-834B-AB02-C70F3BC42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" y="1313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DNS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BAEF2F6E-EAF8-FD43-A365-5EE855050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1785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TCP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EA4E49F1-482D-814D-9323-19469AAB7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1781"/>
              <a:ext cx="2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UDP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id="{70859255-8C6D-F046-9B09-A957DE9EF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26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IP</a:t>
              </a:r>
              <a:endPara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D9565A51-FB51-844E-8B8B-116A6C56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2770"/>
              <a:ext cx="38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802.11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CC657FD6-3948-A942-9F42-752C64D0C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2835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F7C605CB-D537-774E-9EC6-B7B0FA487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716"/>
              <a:ext cx="514" cy="249"/>
            </a:xfrm>
            <a:custGeom>
              <a:avLst/>
              <a:gdLst>
                <a:gd name="T0" fmla="*/ 510 w 514"/>
                <a:gd name="T1" fmla="*/ 246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6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17">
              <a:extLst>
                <a:ext uri="{FF2B5EF4-FFF2-40B4-BE49-F238E27FC236}">
                  <a16:creationId xmlns:a16="http://schemas.microsoft.com/office/drawing/2014/main" id="{772F81B6-AB33-334D-9EFD-B9048DB90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" y="2766"/>
              <a:ext cx="2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X.25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19">
              <a:extLst>
                <a:ext uri="{FF2B5EF4-FFF2-40B4-BE49-F238E27FC236}">
                  <a16:creationId xmlns:a16="http://schemas.microsoft.com/office/drawing/2014/main" id="{00575451-3E1E-114A-938F-6DDB3DB6D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2774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ATM</a:t>
              </a:r>
            </a:p>
          </p:txBody>
        </p:sp>
        <p:sp>
          <p:nvSpPr>
            <p:cNvPr id="29" name="Line 21">
              <a:extLst>
                <a:ext uri="{FF2B5EF4-FFF2-40B4-BE49-F238E27FC236}">
                  <a16:creationId xmlns:a16="http://schemas.microsoft.com/office/drawing/2014/main" id="{32673D35-C248-8F4A-B0CB-8975462A8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1505"/>
              <a:ext cx="272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2">
              <a:extLst>
                <a:ext uri="{FF2B5EF4-FFF2-40B4-BE49-F238E27FC236}">
                  <a16:creationId xmlns:a16="http://schemas.microsoft.com/office/drawing/2014/main" id="{DE5DB7D8-E892-8646-8EE1-CB58BC808A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1505"/>
              <a:ext cx="211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F71A5E4B-86E4-574A-8456-8343739CDC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6" y="1505"/>
              <a:ext cx="65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38BC7C19-3B3B-6E45-ACE6-82B2808EE2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7" y="1505"/>
              <a:ext cx="303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553E9431-E0D3-A747-9313-81D231EE9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9" y="1980"/>
              <a:ext cx="43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223108FC-9D77-FC48-8FD8-35589E472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5" y="1980"/>
              <a:ext cx="441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7">
              <a:extLst>
                <a:ext uri="{FF2B5EF4-FFF2-40B4-BE49-F238E27FC236}">
                  <a16:creationId xmlns:a16="http://schemas.microsoft.com/office/drawing/2014/main" id="{415956D1-8718-4A41-B4FC-EA5AD8256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5" y="2459"/>
              <a:ext cx="686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8">
              <a:extLst>
                <a:ext uri="{FF2B5EF4-FFF2-40B4-BE49-F238E27FC236}">
                  <a16:creationId xmlns:a16="http://schemas.microsoft.com/office/drawing/2014/main" id="{B3BA5B5F-DD3F-CD43-BCDD-5F65D47A9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2" y="2459"/>
              <a:ext cx="81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9">
              <a:extLst>
                <a:ext uri="{FF2B5EF4-FFF2-40B4-BE49-F238E27FC236}">
                  <a16:creationId xmlns:a16="http://schemas.microsoft.com/office/drawing/2014/main" id="{33DDCCD1-FBA6-C744-8EAC-92EE370186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4" y="2459"/>
              <a:ext cx="802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6901B0E2-1CC6-C84C-A006-C8ECD9E68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" y="2712"/>
              <a:ext cx="514" cy="253"/>
            </a:xfrm>
            <a:custGeom>
              <a:avLst/>
              <a:gdLst>
                <a:gd name="T0" fmla="*/ 514 w 514"/>
                <a:gd name="T1" fmla="*/ 250 h 253"/>
                <a:gd name="T2" fmla="*/ 514 w 514"/>
                <a:gd name="T3" fmla="*/ 0 h 253"/>
                <a:gd name="T4" fmla="*/ 0 w 514"/>
                <a:gd name="T5" fmla="*/ 0 h 253"/>
                <a:gd name="T6" fmla="*/ 0 w 514"/>
                <a:gd name="T7" fmla="*/ 253 h 253"/>
                <a:gd name="T8" fmla="*/ 514 w 514"/>
                <a:gd name="T9" fmla="*/ 253 h 253"/>
                <a:gd name="T10" fmla="*/ 514 w 514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53">
                  <a:moveTo>
                    <a:pt x="514" y="250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4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1E94C1D3-5E3D-C14B-BF77-34BFD6330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2716"/>
              <a:ext cx="513" cy="249"/>
            </a:xfrm>
            <a:custGeom>
              <a:avLst/>
              <a:gdLst>
                <a:gd name="T0" fmla="*/ 509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09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F51049BC-78DE-F54E-A08E-B3CE21568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2210"/>
              <a:ext cx="513" cy="249"/>
            </a:xfrm>
            <a:custGeom>
              <a:avLst/>
              <a:gdLst>
                <a:gd name="T0" fmla="*/ 510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10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18278FC8-CAB4-254A-B797-96AA9750E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731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8BA17029-A942-9644-96D6-DB79B7059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" y="1727"/>
              <a:ext cx="518" cy="253"/>
            </a:xfrm>
            <a:custGeom>
              <a:avLst/>
              <a:gdLst>
                <a:gd name="T0" fmla="*/ 514 w 518"/>
                <a:gd name="T1" fmla="*/ 253 h 253"/>
                <a:gd name="T2" fmla="*/ 518 w 518"/>
                <a:gd name="T3" fmla="*/ 0 h 253"/>
                <a:gd name="T4" fmla="*/ 0 w 518"/>
                <a:gd name="T5" fmla="*/ 0 h 253"/>
                <a:gd name="T6" fmla="*/ 0 w 518"/>
                <a:gd name="T7" fmla="*/ 253 h 253"/>
                <a:gd name="T8" fmla="*/ 518 w 518"/>
                <a:gd name="T9" fmla="*/ 253 h 253"/>
                <a:gd name="T10" fmla="*/ 518 w 518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" h="253">
                  <a:moveTo>
                    <a:pt x="514" y="253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8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FE225476-A171-3842-B79C-DB63C244C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5724BDE2-327A-E14F-82C8-B76C2587A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648ACEE0-4BDD-434D-A266-29E893D29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" y="1256"/>
              <a:ext cx="514" cy="249"/>
            </a:xfrm>
            <a:custGeom>
              <a:avLst/>
              <a:gdLst>
                <a:gd name="T0" fmla="*/ 510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46A18ED-5F2C-4A4D-B967-24EEF4AE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Rectangle 1">
            <a:extLst>
              <a:ext uri="{FF2B5EF4-FFF2-40B4-BE49-F238E27FC236}">
                <a16:creationId xmlns:a16="http://schemas.microsoft.com/office/drawing/2014/main" id="{2431DD7F-4D47-2243-9A85-E8747D42B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9056" y="2456669"/>
            <a:ext cx="914401" cy="3952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72C27ECF-D574-DD40-B0AF-4F136BCFD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057" y="2483276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HTTPS</a:t>
            </a:r>
          </a:p>
        </p:txBody>
      </p:sp>
      <p:cxnSp>
        <p:nvCxnSpPr>
          <p:cNvPr id="13" name="Straight Connector 5">
            <a:extLst>
              <a:ext uri="{FF2B5EF4-FFF2-40B4-BE49-F238E27FC236}">
                <a16:creationId xmlns:a16="http://schemas.microsoft.com/office/drawing/2014/main" id="{F8717047-DCF3-7549-B73F-AFB852E683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61344" y="2851957"/>
            <a:ext cx="121285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pic>
        <p:nvPicPr>
          <p:cNvPr id="47" name="Picture 46" descr="A piece of cake on a plate&#10;&#10;Description automatically generated">
            <a:extLst>
              <a:ext uri="{FF2B5EF4-FFF2-40B4-BE49-F238E27FC236}">
                <a16:creationId xmlns:a16="http://schemas.microsoft.com/office/drawing/2014/main" id="{4B06EA11-850D-A44D-97D1-ACD51B0DD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670" y="3019367"/>
            <a:ext cx="2265987" cy="1699490"/>
          </a:xfrm>
          <a:prstGeom prst="rect">
            <a:avLst/>
          </a:prstGeom>
        </p:spPr>
      </p:pic>
      <p:pic>
        <p:nvPicPr>
          <p:cNvPr id="48" name="Picture 47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132CDA1B-C12E-964C-8DC6-CD95D9A61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9652" y="2889945"/>
            <a:ext cx="1764011" cy="127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80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41F9E-3BCE-9643-A264-9F86C477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Netmask </a:t>
            </a:r>
            <a:r>
              <a:rPr lang="en-US" dirty="0"/>
              <a:t>(or subnet mask)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59DC0-F2B1-7E4C-A55D-423F3DB0C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alternative to denote the IP prefix length of an organization</a:t>
            </a:r>
          </a:p>
          <a:p>
            <a:r>
              <a:rPr lang="en-US" dirty="0"/>
              <a:t>32 bits: </a:t>
            </a:r>
            <a:r>
              <a:rPr lang="en-US" dirty="0">
                <a:solidFill>
                  <a:srgbClr val="C00000"/>
                </a:solidFill>
              </a:rPr>
              <a:t>a 1-bit denotes a prefix bit position</a:t>
            </a:r>
            <a:r>
              <a:rPr lang="en-US" dirty="0"/>
              <a:t>. 0 is the host part.</a:t>
            </a:r>
          </a:p>
          <a:p>
            <a:endParaRPr lang="en-US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E2665017-DCB1-A949-AE14-755730F20BBA}"/>
              </a:ext>
            </a:extLst>
          </p:cNvPr>
          <p:cNvGrpSpPr>
            <a:grpSpLocks/>
          </p:cNvGrpSpPr>
          <p:nvPr/>
        </p:nvGrpSpPr>
        <p:grpSpPr bwMode="auto">
          <a:xfrm>
            <a:off x="2817360" y="3198019"/>
            <a:ext cx="6116637" cy="1606550"/>
            <a:chOff x="1339" y="914"/>
            <a:chExt cx="3853" cy="1012"/>
          </a:xfrm>
        </p:grpSpPr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FB22F253-58B5-F845-91F7-066307DECA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9" y="1262"/>
              <a:ext cx="38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solidFill>
                    <a:srgbClr val="C00000"/>
                  </a:solidFill>
                  <a:latin typeface="Arial" panose="020B0604020202020204" pitchFamily="34" charset="0"/>
                </a:rPr>
                <a:t>11001000  00010111  0001000</a:t>
              </a:r>
              <a:r>
                <a:rPr lang="en-US" altLang="en-US" sz="2400" dirty="0">
                  <a:latin typeface="Arial" panose="020B0604020202020204" pitchFamily="34" charset="0"/>
                </a:rPr>
                <a:t>0  00000000</a:t>
              </a:r>
              <a:endParaRPr lang="en-US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76308F4A-F254-2641-9624-8233B321A3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8" y="922"/>
              <a:ext cx="62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C00000"/>
                  </a:solidFill>
                  <a:latin typeface="Helvetica" pitchFamily="2" charset="0"/>
                </a:rPr>
                <a:t>network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C00000"/>
                  </a:solidFill>
                  <a:latin typeface="Helvetica" pitchFamily="2" charset="0"/>
                </a:rPr>
                <a:t>part</a:t>
              </a:r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42499EA0-C1E0-AB4D-9EE6-1AF6C1BD14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0" y="914"/>
              <a:ext cx="391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host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part</a:t>
              </a:r>
            </a:p>
          </p:txBody>
        </p:sp>
        <p:sp>
          <p:nvSpPr>
            <p:cNvPr id="8" name="Line 8">
              <a:extLst>
                <a:ext uri="{FF2B5EF4-FFF2-40B4-BE49-F238E27FC236}">
                  <a16:creationId xmlns:a16="http://schemas.microsoft.com/office/drawing/2014/main" id="{30509F5F-A415-3C40-9562-7A1C5BB660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0" y="1121"/>
              <a:ext cx="1021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9">
              <a:extLst>
                <a:ext uri="{FF2B5EF4-FFF2-40B4-BE49-F238E27FC236}">
                  <a16:creationId xmlns:a16="http://schemas.microsoft.com/office/drawing/2014/main" id="{C6D5E550-7CC5-B449-BD01-5C9955175E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8" y="1118"/>
              <a:ext cx="924" cy="7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9DEEB55D-C324-7A47-A437-602AF4DF9E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55" y="1123"/>
              <a:ext cx="436" cy="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3F3CBF41-2A89-194F-8F60-198383A43C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78" y="1121"/>
              <a:ext cx="3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34E65F5A-C60C-EA4A-917A-C05B99C600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9" y="1635"/>
              <a:ext cx="141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Helvetica" pitchFamily="2" charset="0"/>
                </a:rPr>
                <a:t>200.23.16.0/23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sp>
        <p:nvSpPr>
          <p:cNvPr id="14" name="Text Box 5">
            <a:extLst>
              <a:ext uri="{FF2B5EF4-FFF2-40B4-BE49-F238E27FC236}">
                <a16:creationId xmlns:a16="http://schemas.microsoft.com/office/drawing/2014/main" id="{6D1320A1-059F-B94F-BEE8-60C3B1338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5772" y="5518151"/>
            <a:ext cx="60664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C00000"/>
                </a:solidFill>
                <a:latin typeface="Arial" panose="020B0604020202020204" pitchFamily="34" charset="0"/>
              </a:rPr>
              <a:t>11111111   11111111  1111111</a:t>
            </a:r>
            <a:r>
              <a:rPr lang="en-US" altLang="en-US" sz="2400" dirty="0">
                <a:latin typeface="Arial" panose="020B0604020202020204" pitchFamily="34" charset="0"/>
              </a:rPr>
              <a:t>0    00000000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5" name="Text Box 6">
            <a:extLst>
              <a:ext uri="{FF2B5EF4-FFF2-40B4-BE49-F238E27FC236}">
                <a16:creationId xmlns:a16="http://schemas.microsoft.com/office/drawing/2014/main" id="{D31BD1AB-1CA2-944A-988F-3BC97CBA3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1815" y="4918264"/>
            <a:ext cx="146684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network part of mask </a:t>
            </a:r>
          </a:p>
        </p:txBody>
      </p:sp>
      <p:sp>
        <p:nvSpPr>
          <p:cNvPr id="16" name="Text Box 7">
            <a:extLst>
              <a:ext uri="{FF2B5EF4-FFF2-40B4-BE49-F238E27FC236}">
                <a16:creationId xmlns:a16="http://schemas.microsoft.com/office/drawing/2014/main" id="{146C2403-76DC-1743-B7E4-3259B0058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2839" y="4974323"/>
            <a:ext cx="12779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Host part of mask</a:t>
            </a:r>
          </a:p>
        </p:txBody>
      </p:sp>
      <p:sp>
        <p:nvSpPr>
          <p:cNvPr id="17" name="Line 8">
            <a:extLst>
              <a:ext uri="{FF2B5EF4-FFF2-40B4-BE49-F238E27FC236}">
                <a16:creationId xmlns:a16="http://schemas.microsoft.com/office/drawing/2014/main" id="{A9AE91CA-2FAF-D24B-A040-455195DAD7E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4360" y="5294314"/>
            <a:ext cx="1277984" cy="635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9">
            <a:extLst>
              <a:ext uri="{FF2B5EF4-FFF2-40B4-BE49-F238E27FC236}">
                <a16:creationId xmlns:a16="http://schemas.microsoft.com/office/drawing/2014/main" id="{69DEFA08-764F-4341-9F0D-1B64A711C9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25309" y="5289551"/>
            <a:ext cx="1466850" cy="11113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0">
            <a:extLst>
              <a:ext uri="{FF2B5EF4-FFF2-40B4-BE49-F238E27FC236}">
                <a16:creationId xmlns:a16="http://schemas.microsoft.com/office/drawing/2014/main" id="{C13B087A-70B1-0B49-965C-461034015D9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40865" y="5300662"/>
            <a:ext cx="457995" cy="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1">
            <a:extLst>
              <a:ext uri="{FF2B5EF4-FFF2-40B4-BE49-F238E27FC236}">
                <a16:creationId xmlns:a16="http://schemas.microsoft.com/office/drawing/2014/main" id="{F49A39A2-569A-2940-AD3E-4B3122C4C6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45034" y="5294312"/>
            <a:ext cx="525462" cy="6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12">
            <a:extLst>
              <a:ext uri="{FF2B5EF4-FFF2-40B4-BE49-F238E27FC236}">
                <a16:creationId xmlns:a16="http://schemas.microsoft.com/office/drawing/2014/main" id="{A02EB260-524D-E145-8F61-C87693204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7517" y="6176171"/>
            <a:ext cx="35397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Netmask: 255.255.254.0</a:t>
            </a:r>
            <a:endParaRPr lang="en-US" altLang="en-US" sz="1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8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 animBg="1"/>
      <p:bldP spid="18" grpId="0" animBg="1"/>
      <p:bldP spid="19" grpId="0" animBg="1"/>
      <p:bldP spid="20" grpId="0" animBg="1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58E78-35EE-B14F-8FBC-91931E808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addresses from same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01073-82E9-EB4E-8ACC-78449D023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8684"/>
          </a:xfrm>
        </p:spPr>
        <p:txBody>
          <a:bodyPr/>
          <a:lstStyle/>
          <a:p>
            <a:r>
              <a:rPr lang="en-US" dirty="0"/>
              <a:t>Given IP addresses A and B, and netmask M.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1. Compute logical AND (A &amp; M).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2. Compute logical AND (B &amp; M).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3. If (A &amp; M) == (B &amp; M) then A and B are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	    on the same subnet.</a:t>
            </a:r>
          </a:p>
          <a:p>
            <a:pPr>
              <a:spcBef>
                <a:spcPct val="0"/>
              </a:spcBef>
              <a:buClrTx/>
              <a:buSzTx/>
            </a:pPr>
            <a:endParaRPr lang="en-US" altLang="en-US" dirty="0"/>
          </a:p>
          <a:p>
            <a:pPr>
              <a:spcBef>
                <a:spcPct val="0"/>
              </a:spcBef>
              <a:buClrTx/>
              <a:buSzTx/>
            </a:pPr>
            <a:r>
              <a:rPr lang="en-US" altLang="en-US" dirty="0"/>
              <a:t>Ex: A = </a:t>
            </a:r>
            <a:r>
              <a:rPr lang="en-US" altLang="en-US" dirty="0">
                <a:latin typeface="Arial" panose="020B0604020202020204" pitchFamily="34" charset="0"/>
              </a:rPr>
              <a:t>165.230.82.52, B = 165.230.24.93, M = 255.255.128.0</a:t>
            </a:r>
          </a:p>
          <a:p>
            <a:pPr>
              <a:spcBef>
                <a:spcPct val="0"/>
              </a:spcBef>
              <a:buClrTx/>
              <a:buSzTx/>
            </a:pPr>
            <a:endParaRPr lang="en-US" altLang="en-US" dirty="0"/>
          </a:p>
          <a:p>
            <a:pPr>
              <a:spcBef>
                <a:spcPct val="0"/>
              </a:spcBef>
              <a:buClrTx/>
              <a:buSzTx/>
            </a:pPr>
            <a:r>
              <a:rPr lang="en-US" altLang="en-US" dirty="0"/>
              <a:t>A and B are in the same network according to the netmask</a:t>
            </a:r>
          </a:p>
          <a:p>
            <a:pPr>
              <a:spcBef>
                <a:spcPct val="0"/>
              </a:spcBef>
              <a:buClrTx/>
              <a:buSzTx/>
            </a:pPr>
            <a:r>
              <a:rPr lang="en-US" altLang="en-US" dirty="0"/>
              <a:t>A &amp; M == B &amp; M == 165.230.0.0</a:t>
            </a:r>
          </a:p>
          <a:p>
            <a:pPr marL="0" indent="0">
              <a:spcBef>
                <a:spcPct val="0"/>
              </a:spcBef>
              <a:buClrTx/>
              <a:buSzTx/>
              <a:buNone/>
            </a:pPr>
            <a:endParaRPr lang="en-US" altLang="en-US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391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9EEE1-E8DA-4048-A284-E28BB8E1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your own IP address(es)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EAFE0-B7D4-5D4E-B8DA-1DA9E1276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small demo</a:t>
            </a:r>
          </a:p>
        </p:txBody>
      </p:sp>
    </p:spTree>
    <p:extLst>
      <p:ext uri="{BB962C8B-B14F-4D97-AF65-F5344CB8AC3E}">
        <p14:creationId xmlns:p14="http://schemas.microsoft.com/office/powerpoint/2010/main" val="1576864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88FB3-85CE-E043-8FCD-EA64BA351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8E3B4-E415-A045-A34E-28ACC526C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57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22587-A120-5544-8B0C-E3962D110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network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D0CBD-C9D8-984C-B08D-F2D65B576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8732508" cy="4831207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C00000"/>
                </a:solidFill>
              </a:rPr>
              <a:t>Main function: Move data from sending to receiving endpoint</a:t>
            </a:r>
          </a:p>
          <a:p>
            <a:r>
              <a:rPr lang="en-US" altLang="en-US" dirty="0"/>
              <a:t>on sending endpoint: encapsulate transport segments into </a:t>
            </a:r>
            <a:r>
              <a:rPr lang="en-US" altLang="en-US" dirty="0">
                <a:solidFill>
                  <a:srgbClr val="C00000"/>
                </a:solidFill>
              </a:rPr>
              <a:t>datagrams</a:t>
            </a:r>
          </a:p>
          <a:p>
            <a:r>
              <a:rPr lang="en-US" altLang="en-US" dirty="0"/>
              <a:t>on receiving endpoint: deliver datagrams to transport layer</a:t>
            </a:r>
          </a:p>
          <a:p>
            <a:r>
              <a:rPr lang="en-US" altLang="en-US" dirty="0">
                <a:solidFill>
                  <a:srgbClr val="C00000"/>
                </a:solidFill>
              </a:rPr>
              <a:t>The network layer also runs in every router</a:t>
            </a:r>
          </a:p>
          <a:p>
            <a:r>
              <a:rPr lang="en-US" altLang="en-US" dirty="0"/>
              <a:t>The router examines header fields in all network-layer datagrams passing through it</a:t>
            </a:r>
            <a:endParaRPr lang="en-US" altLang="en-US" sz="2000" dirty="0"/>
          </a:p>
          <a:p>
            <a:endParaRPr lang="en-US" altLang="en-US" sz="2400" dirty="0"/>
          </a:p>
          <a:p>
            <a:endParaRPr lang="en-US" dirty="0"/>
          </a:p>
        </p:txBody>
      </p:sp>
      <p:pic>
        <p:nvPicPr>
          <p:cNvPr id="619" name="Picture 618" descr="A picture containing sky&#13;&#10;&#13;&#10;Description automatically generated">
            <a:extLst>
              <a:ext uri="{FF2B5EF4-FFF2-40B4-BE49-F238E27FC236}">
                <a16:creationId xmlns:a16="http://schemas.microsoft.com/office/drawing/2014/main" id="{593E700A-328A-CA4C-A15A-CEBCFD571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970" y="456899"/>
            <a:ext cx="1915099" cy="1810751"/>
          </a:xfrm>
          <a:prstGeom prst="rect">
            <a:avLst/>
          </a:prstGeom>
        </p:spPr>
      </p:pic>
      <p:pic>
        <p:nvPicPr>
          <p:cNvPr id="620" name="Picture 619" descr="A picture containing sky&#13;&#10;&#13;&#10;Description automatically generated">
            <a:extLst>
              <a:ext uri="{FF2B5EF4-FFF2-40B4-BE49-F238E27FC236}">
                <a16:creationId xmlns:a16="http://schemas.microsoft.com/office/drawing/2014/main" id="{5F3D4176-6200-EB43-A4F3-082E74A1F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6881" y="4724744"/>
            <a:ext cx="1915099" cy="1810751"/>
          </a:xfrm>
          <a:prstGeom prst="rect">
            <a:avLst/>
          </a:prstGeom>
        </p:spPr>
      </p:pic>
      <p:pic>
        <p:nvPicPr>
          <p:cNvPr id="621" name="Picture 620" descr="A close up of a stool&#13;&#10;&#13;&#10;Description automatically generated">
            <a:extLst>
              <a:ext uri="{FF2B5EF4-FFF2-40B4-BE49-F238E27FC236}">
                <a16:creationId xmlns:a16="http://schemas.microsoft.com/office/drawing/2014/main" id="{E34314EF-6805-EB42-B6DC-B2BA43EFE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018879" y="5794519"/>
            <a:ext cx="635229" cy="701039"/>
          </a:xfrm>
          <a:prstGeom prst="rect">
            <a:avLst/>
          </a:prstGeom>
        </p:spPr>
      </p:pic>
      <p:pic>
        <p:nvPicPr>
          <p:cNvPr id="622" name="Picture 621">
            <a:extLst>
              <a:ext uri="{FF2B5EF4-FFF2-40B4-BE49-F238E27FC236}">
                <a16:creationId xmlns:a16="http://schemas.microsoft.com/office/drawing/2014/main" id="{DA73E113-25DC-9B49-A5F2-C776220B3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8879" y="1560694"/>
            <a:ext cx="675640" cy="675640"/>
          </a:xfrm>
          <a:prstGeom prst="rect">
            <a:avLst/>
          </a:prstGeom>
        </p:spPr>
      </p:pic>
      <p:pic>
        <p:nvPicPr>
          <p:cNvPr id="623" name="Picture 622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ADE206E4-FEB1-9045-9877-F55505955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0105" y="3018852"/>
            <a:ext cx="1211852" cy="1114699"/>
          </a:xfrm>
          <a:prstGeom prst="rect">
            <a:avLst/>
          </a:prstGeom>
        </p:spPr>
      </p:pic>
      <p:sp>
        <p:nvSpPr>
          <p:cNvPr id="624" name="TextBox 623">
            <a:extLst>
              <a:ext uri="{FF2B5EF4-FFF2-40B4-BE49-F238E27FC236}">
                <a16:creationId xmlns:a16="http://schemas.microsoft.com/office/drawing/2014/main" id="{AC7B1D75-6446-F245-B363-83846E9626A0}"/>
              </a:ext>
            </a:extLst>
          </p:cNvPr>
          <p:cNvSpPr txBox="1"/>
          <p:nvPr/>
        </p:nvSpPr>
        <p:spPr>
          <a:xfrm>
            <a:off x="9570708" y="4209164"/>
            <a:ext cx="194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Network Layer</a:t>
            </a:r>
          </a:p>
        </p:txBody>
      </p:sp>
      <p:sp>
        <p:nvSpPr>
          <p:cNvPr id="625" name="TextBox 624">
            <a:extLst>
              <a:ext uri="{FF2B5EF4-FFF2-40B4-BE49-F238E27FC236}">
                <a16:creationId xmlns:a16="http://schemas.microsoft.com/office/drawing/2014/main" id="{CF32D749-62B7-6B49-91E5-D6BDB658664C}"/>
              </a:ext>
            </a:extLst>
          </p:cNvPr>
          <p:cNvSpPr txBox="1"/>
          <p:nvPr/>
        </p:nvSpPr>
        <p:spPr>
          <a:xfrm>
            <a:off x="9369136" y="2343263"/>
            <a:ext cx="194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Process</a:t>
            </a:r>
          </a:p>
        </p:txBody>
      </p:sp>
      <p:sp>
        <p:nvSpPr>
          <p:cNvPr id="626" name="TextBox 625">
            <a:extLst>
              <a:ext uri="{FF2B5EF4-FFF2-40B4-BE49-F238E27FC236}">
                <a16:creationId xmlns:a16="http://schemas.microsoft.com/office/drawing/2014/main" id="{6DDE20BD-380E-464C-B106-EEB33DF1FDAE}"/>
              </a:ext>
            </a:extLst>
          </p:cNvPr>
          <p:cNvSpPr txBox="1"/>
          <p:nvPr/>
        </p:nvSpPr>
        <p:spPr>
          <a:xfrm>
            <a:off x="9736970" y="134185"/>
            <a:ext cx="194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Endpoint</a:t>
            </a:r>
          </a:p>
        </p:txBody>
      </p:sp>
      <p:sp>
        <p:nvSpPr>
          <p:cNvPr id="627" name="TextBox 626">
            <a:extLst>
              <a:ext uri="{FF2B5EF4-FFF2-40B4-BE49-F238E27FC236}">
                <a16:creationId xmlns:a16="http://schemas.microsoft.com/office/drawing/2014/main" id="{34FD4F36-75D4-7044-AA1F-DB0335C7FD87}"/>
              </a:ext>
            </a:extLst>
          </p:cNvPr>
          <p:cNvSpPr txBox="1"/>
          <p:nvPr/>
        </p:nvSpPr>
        <p:spPr>
          <a:xfrm>
            <a:off x="8336065" y="5960372"/>
            <a:ext cx="194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Process</a:t>
            </a:r>
          </a:p>
        </p:txBody>
      </p:sp>
      <p:sp>
        <p:nvSpPr>
          <p:cNvPr id="628" name="TextBox 627">
            <a:extLst>
              <a:ext uri="{FF2B5EF4-FFF2-40B4-BE49-F238E27FC236}">
                <a16:creationId xmlns:a16="http://schemas.microsoft.com/office/drawing/2014/main" id="{F5E724D5-CAEE-A94F-B3B4-DA4739140DC8}"/>
              </a:ext>
            </a:extLst>
          </p:cNvPr>
          <p:cNvSpPr txBox="1"/>
          <p:nvPr/>
        </p:nvSpPr>
        <p:spPr>
          <a:xfrm>
            <a:off x="9997704" y="6506388"/>
            <a:ext cx="194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Endpoint</a:t>
            </a:r>
          </a:p>
        </p:txBody>
      </p:sp>
    </p:spTree>
    <p:extLst>
      <p:ext uri="{BB962C8B-B14F-4D97-AF65-F5344CB8AC3E}">
        <p14:creationId xmlns:p14="http://schemas.microsoft.com/office/powerpoint/2010/main" val="223889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" grpId="0"/>
      <p:bldP spid="625" grpId="0"/>
      <p:bldP spid="626" grpId="0"/>
      <p:bldP spid="627" grpId="0"/>
      <p:bldP spid="6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>
            <a:extLst>
              <a:ext uri="{FF2B5EF4-FFF2-40B4-BE49-F238E27FC236}">
                <a16:creationId xmlns:a16="http://schemas.microsoft.com/office/drawing/2014/main" id="{62EFED0A-4195-8A45-AE54-A65D441EDB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Two key network-layer functions</a:t>
            </a:r>
          </a:p>
        </p:txBody>
      </p:sp>
      <p:sp>
        <p:nvSpPr>
          <p:cNvPr id="45061" name="Rectangle 3">
            <a:extLst>
              <a:ext uri="{FF2B5EF4-FFF2-40B4-BE49-F238E27FC236}">
                <a16:creationId xmlns:a16="http://schemas.microsoft.com/office/drawing/2014/main" id="{14FF7A73-425A-3C43-9622-5CFA034B6C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963674"/>
            <a:ext cx="4892039" cy="4620005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</a:pPr>
            <a:r>
              <a:rPr lang="en-US" altLang="en-US" dirty="0">
                <a:solidFill>
                  <a:srgbClr val="C00000"/>
                </a:solidFill>
              </a:rPr>
              <a:t> Forwarding:</a:t>
            </a:r>
            <a:r>
              <a:rPr lang="en-US" altLang="en-US" dirty="0"/>
              <a:t> move packets from router</a:t>
            </a:r>
            <a:r>
              <a:rPr lang="ja-JP" altLang="en-US"/>
              <a:t>’</a:t>
            </a:r>
            <a:r>
              <a:rPr lang="en-US" altLang="ja-JP" dirty="0"/>
              <a:t>s input to appropriate router output</a:t>
            </a:r>
          </a:p>
          <a:p>
            <a:pPr marL="0" indent="0">
              <a:spcBef>
                <a:spcPts val="600"/>
              </a:spcBef>
            </a:pPr>
            <a:endParaRPr lang="en-US" altLang="ja-JP" dirty="0"/>
          </a:p>
          <a:p>
            <a:pPr marL="0" indent="0">
              <a:spcBef>
                <a:spcPts val="600"/>
              </a:spcBef>
            </a:pPr>
            <a:r>
              <a:rPr lang="en-US" altLang="en-US" dirty="0">
                <a:solidFill>
                  <a:srgbClr val="C00000"/>
                </a:solidFill>
              </a:rPr>
              <a:t> Routing:</a:t>
            </a:r>
            <a:r>
              <a:rPr lang="en-US" altLang="en-US" dirty="0"/>
              <a:t> determine route taken by packets from source to destination</a:t>
            </a:r>
          </a:p>
          <a:p>
            <a:pPr lvl="1">
              <a:spcBef>
                <a:spcPts val="600"/>
              </a:spcBef>
            </a:pPr>
            <a:r>
              <a:rPr lang="en-US" altLang="en-US" dirty="0">
                <a:solidFill>
                  <a:srgbClr val="C00000"/>
                </a:solidFill>
              </a:rPr>
              <a:t>routing algorithms</a:t>
            </a:r>
          </a:p>
          <a:p>
            <a:pPr lvl="1">
              <a:spcBef>
                <a:spcPts val="600"/>
              </a:spcBef>
            </a:pPr>
            <a:endParaRPr lang="en-US" altLang="en-US" dirty="0">
              <a:solidFill>
                <a:srgbClr val="C00000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en-US" dirty="0"/>
              <a:t>The network layer solves the routing problem.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45062" name="Rectangle 4">
            <a:extLst>
              <a:ext uri="{FF2B5EF4-FFF2-40B4-BE49-F238E27FC236}">
                <a16:creationId xmlns:a16="http://schemas.microsoft.com/office/drawing/2014/main" id="{1777DEE5-6E7E-AE45-B96B-2BBCC76D6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0640" y="1884363"/>
            <a:ext cx="4068762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defRPr/>
            </a:pPr>
            <a:r>
              <a:rPr lang="en-US" sz="2800" dirty="0">
                <a:latin typeface="Helvetica" pitchFamily="2" charset="0"/>
                <a:ea typeface="ＭＳ Ｐゴシック" charset="0"/>
                <a:cs typeface="ＭＳ Ｐゴシック" charset="0"/>
              </a:rPr>
              <a:t>Analogy: taking a road trip</a:t>
            </a:r>
          </a:p>
          <a:p>
            <a:pPr marL="347663" indent="-347663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endParaRPr lang="en-US" sz="2800" dirty="0">
              <a:solidFill>
                <a:srgbClr val="000099"/>
              </a:solidFill>
              <a:latin typeface="Helvetica" pitchFamily="2" charset="0"/>
              <a:ea typeface="ＭＳ Ｐゴシック" charset="0"/>
              <a:cs typeface="ＭＳ Ｐゴシック" charset="0"/>
            </a:endParaRPr>
          </a:p>
          <a:p>
            <a:pPr marL="347663" indent="-347663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C00000"/>
                </a:solidFill>
                <a:latin typeface="Helvetica" pitchFamily="2" charset="0"/>
                <a:ea typeface="ＭＳ Ｐゴシック" charset="0"/>
                <a:cs typeface="ＭＳ Ｐゴシック" charset="0"/>
              </a:rPr>
              <a:t>Forwarding:</a:t>
            </a:r>
            <a:r>
              <a:rPr lang="en-US" sz="2800" dirty="0">
                <a:latin typeface="Helvetica" pitchFamily="2" charset="0"/>
                <a:ea typeface="ＭＳ Ｐゴシック" charset="0"/>
                <a:cs typeface="ＭＳ Ｐゴシック" charset="0"/>
              </a:rPr>
              <a:t> process of getting through single interchange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800" dirty="0">
              <a:latin typeface="Helvetica" pitchFamily="2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5266678-8B81-DE4C-8B43-B44FB8E34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0640" y="4838037"/>
            <a:ext cx="4068761" cy="14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7663" indent="-347663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C00000"/>
                </a:solidFill>
                <a:latin typeface="Helvetica" pitchFamily="2" charset="0"/>
                <a:ea typeface="ＭＳ Ｐゴシック" charset="0"/>
                <a:cs typeface="ＭＳ Ｐゴシック" charset="0"/>
              </a:rPr>
              <a:t>Routing:</a:t>
            </a:r>
            <a:r>
              <a:rPr lang="en-US" sz="2800" dirty="0">
                <a:latin typeface="Helvetica" pitchFamily="2" charset="0"/>
                <a:ea typeface="ＭＳ Ｐゴシック" charset="0"/>
                <a:cs typeface="ＭＳ Ｐゴシック" charset="0"/>
              </a:rPr>
              <a:t> process of planning trip from source to destination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558FA84-8AB6-4047-9E0B-966AC5B3F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0614" y="6475413"/>
            <a:ext cx="458787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A4EBC5-CC0A-D948-B5F1-38CC80DA6AF4}" type="slidenum">
              <a:rPr lang="en-US" altLang="en-US" sz="1200" smtClean="0">
                <a:latin typeface="Tahoma" panose="020B0604030504040204" pitchFamily="34" charset="0"/>
              </a:rPr>
              <a:pPr/>
              <a:t>4</a:t>
            </a:fld>
            <a:endParaRPr lang="en-US" altLang="en-US" sz="1200" dirty="0">
              <a:latin typeface="Tahom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721B47-825F-D845-BC93-57B3677DF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007" y="4348199"/>
            <a:ext cx="1824168" cy="18241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A5B9BC-E6B6-9046-B26A-0A1A501FC1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719" y="2508285"/>
            <a:ext cx="1824168" cy="121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86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EBE8B-2F98-EF40-98CD-072468EB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plane and Control Plane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873D1-1069-084E-A8AD-DF2EAEC59F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Data plane = Forwarding</a:t>
            </a:r>
          </a:p>
          <a:p>
            <a:pPr>
              <a:defRPr/>
            </a:pPr>
            <a:r>
              <a:rPr lang="en-US" sz="2600" dirty="0">
                <a:ea typeface="ＭＳ Ｐゴシック" charset="0"/>
                <a:cs typeface="ＭＳ Ｐゴシック" charset="0"/>
              </a:rPr>
              <a:t>local, per-router function</a:t>
            </a:r>
          </a:p>
          <a:p>
            <a:pPr>
              <a:defRPr/>
            </a:pPr>
            <a:r>
              <a:rPr lang="en-US" sz="2600" dirty="0">
                <a:ea typeface="ＭＳ Ｐゴシック" charset="0"/>
                <a:cs typeface="ＭＳ Ｐゴシック" charset="0"/>
              </a:rPr>
              <a:t>determines how datagram arriving on router input port is forwarded to router output port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680C51-FD08-D148-88ED-D82891AB0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4"/>
            <a:ext cx="5728063" cy="4940936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dirty="0">
                <a:solidFill>
                  <a:srgbClr val="CC0000"/>
                </a:solidFill>
              </a:rPr>
              <a:t>Control plane = Routing</a:t>
            </a:r>
          </a:p>
          <a:p>
            <a:pPr>
              <a:defRPr/>
            </a:pPr>
            <a:r>
              <a:rPr lang="en-US" sz="2600" dirty="0"/>
              <a:t>network-wide logic</a:t>
            </a:r>
          </a:p>
          <a:p>
            <a:pPr>
              <a:defRPr/>
            </a:pPr>
            <a:r>
              <a:rPr lang="en-US" sz="2600" dirty="0"/>
              <a:t>determines how datagram is routed along end-to-end path from source to destination endpoint</a:t>
            </a:r>
          </a:p>
          <a:p>
            <a:pPr>
              <a:defRPr/>
            </a:pPr>
            <a:r>
              <a:rPr lang="en-US" sz="2600" dirty="0"/>
              <a:t>two control-plane approaches:</a:t>
            </a:r>
          </a:p>
          <a:p>
            <a:pPr lvl="1">
              <a:defRPr/>
            </a:pPr>
            <a:r>
              <a:rPr lang="en-US" sz="2600" dirty="0">
                <a:solidFill>
                  <a:srgbClr val="C00000"/>
                </a:solidFill>
              </a:rPr>
              <a:t>Distributed routing</a:t>
            </a:r>
            <a:r>
              <a:rPr lang="en-US" sz="2600" dirty="0"/>
              <a:t> algorithm running on each router</a:t>
            </a:r>
          </a:p>
          <a:p>
            <a:pPr lvl="1">
              <a:defRPr/>
            </a:pPr>
            <a:r>
              <a:rPr lang="en-US" sz="2600" dirty="0">
                <a:solidFill>
                  <a:srgbClr val="C00000"/>
                </a:solidFill>
              </a:rPr>
              <a:t>Centralized routing</a:t>
            </a:r>
            <a:r>
              <a:rPr lang="en-US" sz="2600" dirty="0"/>
              <a:t> algorithm running on a (logically) centralized server</a:t>
            </a:r>
            <a:endParaRPr lang="en-US" sz="2600" dirty="0">
              <a:solidFill>
                <a:srgbClr val="C00000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82E341F-3E37-F84B-A4A9-148395A005FA}"/>
              </a:ext>
            </a:extLst>
          </p:cNvPr>
          <p:cNvGrpSpPr/>
          <p:nvPr/>
        </p:nvGrpSpPr>
        <p:grpSpPr>
          <a:xfrm>
            <a:off x="985363" y="4751734"/>
            <a:ext cx="2308340" cy="1296448"/>
            <a:chOff x="985363" y="4751734"/>
            <a:chExt cx="2308340" cy="129644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B800D77-A398-E345-987B-FE27F80501C6}"/>
                </a:ext>
              </a:extLst>
            </p:cNvPr>
            <p:cNvCxnSpPr/>
            <p:nvPr/>
          </p:nvCxnSpPr>
          <p:spPr bwMode="auto">
            <a:xfrm flipH="1">
              <a:off x="1787165" y="6046595"/>
              <a:ext cx="1506538" cy="1587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5">
              <a:extLst>
                <a:ext uri="{FF2B5EF4-FFF2-40B4-BE49-F238E27FC236}">
                  <a16:creationId xmlns:a16="http://schemas.microsoft.com/office/drawing/2014/main" id="{C329AB07-D0EF-954F-A977-F8FF2FA8FC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1980" y="5379402"/>
              <a:ext cx="1615695" cy="626977"/>
              <a:chOff x="-4079003" y="2614285"/>
              <a:chExt cx="1616718" cy="628511"/>
            </a:xfrm>
          </p:grpSpPr>
          <p:sp>
            <p:nvSpPr>
              <p:cNvPr id="27" name="Rectangle 97">
                <a:extLst>
                  <a:ext uri="{FF2B5EF4-FFF2-40B4-BE49-F238E27FC236}">
                    <a16:creationId xmlns:a16="http://schemas.microsoft.com/office/drawing/2014/main" id="{E96B3FA6-FCE2-EB48-B29C-3A8DA7603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52413" y="2965119"/>
                <a:ext cx="1290538" cy="20875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28" name="Rectangle 98">
                <a:extLst>
                  <a:ext uri="{FF2B5EF4-FFF2-40B4-BE49-F238E27FC236}">
                    <a16:creationId xmlns:a16="http://schemas.microsoft.com/office/drawing/2014/main" id="{BA14CC9A-6623-5449-A9D3-6FF28B4919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79003" y="2985994"/>
                <a:ext cx="1281675" cy="20875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29" name="Line 99">
                <a:extLst>
                  <a:ext uri="{FF2B5EF4-FFF2-40B4-BE49-F238E27FC236}">
                    <a16:creationId xmlns:a16="http://schemas.microsoft.com/office/drawing/2014/main" id="{67744588-5D7C-6344-BEFF-70FFE98D5E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933828" y="3101502"/>
                <a:ext cx="471543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Rectangle 104">
                <a:extLst>
                  <a:ext uri="{FF2B5EF4-FFF2-40B4-BE49-F238E27FC236}">
                    <a16:creationId xmlns:a16="http://schemas.microsoft.com/office/drawing/2014/main" id="{298F4EE6-63B9-0B4A-84B5-C108B9FA40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377007" y="2988777"/>
                <a:ext cx="476861" cy="21014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31" name="Text Box 105">
                <a:extLst>
                  <a:ext uri="{FF2B5EF4-FFF2-40B4-BE49-F238E27FC236}">
                    <a16:creationId xmlns:a16="http://schemas.microsoft.com/office/drawing/2014/main" id="{2BE3D8C7-1BFE-584E-B59F-35BF6EFFD1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3430189" y="2965119"/>
                <a:ext cx="501994" cy="2776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200" dirty="0">
                    <a:solidFill>
                      <a:schemeClr val="bg1"/>
                    </a:solidFill>
                  </a:rPr>
                  <a:t>0111</a:t>
                </a:r>
              </a:p>
            </p:txBody>
          </p:sp>
          <p:sp>
            <p:nvSpPr>
              <p:cNvPr id="32" name="Line 119">
                <a:extLst>
                  <a:ext uri="{FF2B5EF4-FFF2-40B4-BE49-F238E27FC236}">
                    <a16:creationId xmlns:a16="http://schemas.microsoft.com/office/drawing/2014/main" id="{4D0A322A-E27A-DE48-8E60-07210B25A4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3742333" y="2614285"/>
                <a:ext cx="405953" cy="30060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" name="TextBox 6">
              <a:extLst>
                <a:ext uri="{FF2B5EF4-FFF2-40B4-BE49-F238E27FC236}">
                  <a16:creationId xmlns:a16="http://schemas.microsoft.com/office/drawing/2014/main" id="{B0C951A0-0095-0A4E-9B8D-6FD693A5E5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5363" y="4751734"/>
              <a:ext cx="1991845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dirty="0"/>
                <a:t>values in arriving </a:t>
              </a:r>
            </a:p>
            <a:p>
              <a:r>
                <a:rPr lang="en-US" altLang="en-US" sz="1800" dirty="0"/>
                <a:t>packet header</a:t>
              </a:r>
              <a:endParaRPr lang="en-US" alt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29701D1-9F03-A346-93C0-A27485D748BB}"/>
              </a:ext>
            </a:extLst>
          </p:cNvPr>
          <p:cNvGrpSpPr/>
          <p:nvPr/>
        </p:nvGrpSpPr>
        <p:grpSpPr>
          <a:xfrm>
            <a:off x="3217504" y="5718765"/>
            <a:ext cx="1258886" cy="681842"/>
            <a:chOff x="3217504" y="5718765"/>
            <a:chExt cx="1258886" cy="681842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AEE0B67-8E8F-CD46-8721-D9A0A0985C5B}"/>
                </a:ext>
              </a:extLst>
            </p:cNvPr>
            <p:cNvCxnSpPr/>
            <p:nvPr/>
          </p:nvCxnSpPr>
          <p:spPr bwMode="auto">
            <a:xfrm flipV="1">
              <a:off x="3765189" y="5803707"/>
              <a:ext cx="500063" cy="157163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7C9C248-4EEB-8D40-A32D-951EBBF874C3}"/>
                </a:ext>
              </a:extLst>
            </p:cNvPr>
            <p:cNvCxnSpPr/>
            <p:nvPr/>
          </p:nvCxnSpPr>
          <p:spPr bwMode="auto">
            <a:xfrm>
              <a:off x="3614377" y="6019607"/>
              <a:ext cx="862013" cy="104775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CF13D1-155D-A74A-A0DC-A845924E7C8E}"/>
                </a:ext>
              </a:extLst>
            </p:cNvPr>
            <p:cNvCxnSpPr/>
            <p:nvPr/>
          </p:nvCxnSpPr>
          <p:spPr bwMode="auto">
            <a:xfrm>
              <a:off x="3627077" y="6125970"/>
              <a:ext cx="714375" cy="274637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265">
              <a:extLst>
                <a:ext uri="{FF2B5EF4-FFF2-40B4-BE49-F238E27FC236}">
                  <a16:creationId xmlns:a16="http://schemas.microsoft.com/office/drawing/2014/main" id="{9F3C4F97-EC09-9340-A503-5A4CBC8A1B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2049" y="5718765"/>
              <a:ext cx="26962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200"/>
                <a:t>1</a:t>
              </a:r>
            </a:p>
          </p:txBody>
        </p:sp>
        <p:sp>
          <p:nvSpPr>
            <p:cNvPr id="12" name="TextBox 281">
              <a:extLst>
                <a:ext uri="{FF2B5EF4-FFF2-40B4-BE49-F238E27FC236}">
                  <a16:creationId xmlns:a16="http://schemas.microsoft.com/office/drawing/2014/main" id="{14310247-6ADD-2446-A30E-A4ECC68D48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6633" y="6006056"/>
              <a:ext cx="26962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200"/>
                <a:t>2</a:t>
              </a:r>
            </a:p>
          </p:txBody>
        </p:sp>
        <p:sp>
          <p:nvSpPr>
            <p:cNvPr id="13" name="TextBox 282">
              <a:extLst>
                <a:ext uri="{FF2B5EF4-FFF2-40B4-BE49-F238E27FC236}">
                  <a16:creationId xmlns:a16="http://schemas.microsoft.com/office/drawing/2014/main" id="{5E0DCA69-543D-874F-ABC2-97E3B2A3EE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904" y="6107640"/>
              <a:ext cx="26962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200"/>
                <a:t>3</a:t>
              </a:r>
            </a:p>
          </p:txBody>
        </p:sp>
        <p:grpSp>
          <p:nvGrpSpPr>
            <p:cNvPr id="16" name="Group 357">
              <a:extLst>
                <a:ext uri="{FF2B5EF4-FFF2-40B4-BE49-F238E27FC236}">
                  <a16:creationId xmlns:a16="http://schemas.microsoft.com/office/drawing/2014/main" id="{6ACCB86F-D036-AD40-9F5B-69503EBED2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7504" y="5903719"/>
              <a:ext cx="565151" cy="293687"/>
              <a:chOff x="1870334" y="1575177"/>
              <a:chExt cx="1128637" cy="437933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CDC1055-0E35-ED4D-BEE7-4F5BD38D4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3504" y="1693538"/>
                <a:ext cx="1125467" cy="319572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lt1"/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E3279DC-9414-0041-9D6F-97CA1FE005E0}"/>
                  </a:ext>
                </a:extLst>
              </p:cNvPr>
              <p:cNvSpPr/>
              <p:nvPr/>
            </p:nvSpPr>
            <p:spPr bwMode="auto">
              <a:xfrm>
                <a:off x="1870334" y="1738514"/>
                <a:ext cx="1128637" cy="115994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83F725B-DE57-6240-ACF4-128F68CF8B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0334" y="1575177"/>
                <a:ext cx="1125465" cy="319573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lt1"/>
                  </a:solidFill>
                </a:endParaRPr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F7C6AC13-78AB-B046-88C7-628580AB04B2}"/>
                  </a:ext>
                </a:extLst>
              </p:cNvPr>
              <p:cNvSpPr/>
              <p:nvPr/>
            </p:nvSpPr>
            <p:spPr bwMode="auto">
              <a:xfrm>
                <a:off x="2158833" y="1672232"/>
                <a:ext cx="548468" cy="160970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ADD280D5-BB54-CF47-B8D1-6B41BC67A7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1767" y="1631990"/>
                <a:ext cx="662599" cy="111258"/>
              </a:xfrm>
              <a:custGeom>
                <a:avLst/>
                <a:gdLst>
                  <a:gd name="T0" fmla="*/ 0 w 3723451"/>
                  <a:gd name="T1" fmla="*/ 27219 h 932950"/>
                  <a:gd name="T2" fmla="*/ 116589 w 3723451"/>
                  <a:gd name="T3" fmla="*/ 321 h 932950"/>
                  <a:gd name="T4" fmla="*/ 330241 w 3723451"/>
                  <a:gd name="T5" fmla="*/ 62079 h 932950"/>
                  <a:gd name="T6" fmla="*/ 534068 w 3723451"/>
                  <a:gd name="T7" fmla="*/ 0 h 932950"/>
                  <a:gd name="T8" fmla="*/ 662599 w 3723451"/>
                  <a:gd name="T9" fmla="*/ 24703 h 932950"/>
                  <a:gd name="T10" fmla="*/ 566972 w 3723451"/>
                  <a:gd name="T11" fmla="*/ 55080 h 932950"/>
                  <a:gd name="T12" fmla="*/ 536184 w 3723451"/>
                  <a:gd name="T13" fmla="*/ 46891 h 932950"/>
                  <a:gd name="T14" fmla="*/ 333995 w 3723451"/>
                  <a:gd name="T15" fmla="*/ 111258 h 932950"/>
                  <a:gd name="T16" fmla="*/ 126634 w 3723451"/>
                  <a:gd name="T17" fmla="*/ 49258 h 932950"/>
                  <a:gd name="T18" fmla="*/ 93107 w 3723451"/>
                  <a:gd name="T19" fmla="*/ 55950 h 932950"/>
                  <a:gd name="T20" fmla="*/ 0 w 3723451"/>
                  <a:gd name="T21" fmla="*/ 27219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3666B87A-6684-004C-838D-13EA6BF4A7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6103" y="1726678"/>
                <a:ext cx="244114" cy="97055"/>
              </a:xfrm>
              <a:custGeom>
                <a:avLst/>
                <a:gdLst>
                  <a:gd name="T0" fmla="*/ 0 w 1366596"/>
                  <a:gd name="T1" fmla="*/ 0 h 809868"/>
                  <a:gd name="T2" fmla="*/ 244114 w 1366596"/>
                  <a:gd name="T3" fmla="*/ 74997 h 809868"/>
                  <a:gd name="T4" fmla="*/ 154523 w 1366596"/>
                  <a:gd name="T5" fmla="*/ 97055 h 809868"/>
                  <a:gd name="T6" fmla="*/ 822 w 1366596"/>
                  <a:gd name="T7" fmla="*/ 51285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84E3EA70-3998-8749-9FED-85143E3855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9086" y="1729045"/>
                <a:ext cx="240945" cy="97056"/>
              </a:xfrm>
              <a:custGeom>
                <a:avLst/>
                <a:gdLst>
                  <a:gd name="T0" fmla="*/ 237656 w 1348191"/>
                  <a:gd name="T1" fmla="*/ 0 h 791462"/>
                  <a:gd name="T2" fmla="*/ 240945 w 1348191"/>
                  <a:gd name="T3" fmla="*/ 46835 h 791462"/>
                  <a:gd name="T4" fmla="*/ 87168 w 1348191"/>
                  <a:gd name="T5" fmla="*/ 97056 h 791462"/>
                  <a:gd name="T6" fmla="*/ 0 w 1348191"/>
                  <a:gd name="T7" fmla="*/ 75049 h 791462"/>
                  <a:gd name="T8" fmla="*/ 237656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669BF9A2-1965-4747-A3D8-A06E78B3DA97}"/>
                  </a:ext>
                </a:extLst>
              </p:cNvPr>
              <p:cNvCxnSpPr>
                <a:cxnSpLocks noChangeShapeType="1"/>
                <a:endCxn id="20" idx="2"/>
              </p:cNvCxnSpPr>
              <p:nvPr/>
            </p:nvCxnSpPr>
            <p:spPr bwMode="auto">
              <a:xfrm flipH="1" flipV="1">
                <a:off x="1870334" y="1736147"/>
                <a:ext cx="3169" cy="123095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C938F921-4CEF-BF4A-87A1-85AA82D8B74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5800" y="1733779"/>
                <a:ext cx="3171" cy="123095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17" name="Freeform 120">
            <a:extLst>
              <a:ext uri="{FF2B5EF4-FFF2-40B4-BE49-F238E27FC236}">
                <a16:creationId xmlns:a16="http://schemas.microsoft.com/office/drawing/2014/main" id="{AFC7775E-5BA7-2B4E-9295-5983AC8CD973}"/>
              </a:ext>
            </a:extLst>
          </p:cNvPr>
          <p:cNvSpPr>
            <a:spLocks/>
          </p:cNvSpPr>
          <p:nvPr/>
        </p:nvSpPr>
        <p:spPr bwMode="auto">
          <a:xfrm>
            <a:off x="2997364" y="5913995"/>
            <a:ext cx="1013093" cy="578879"/>
          </a:xfrm>
          <a:custGeom>
            <a:avLst/>
            <a:gdLst>
              <a:gd name="T0" fmla="*/ 0 w 554"/>
              <a:gd name="T1" fmla="*/ 2147483647 h 167"/>
              <a:gd name="T2" fmla="*/ 2147483647 w 554"/>
              <a:gd name="T3" fmla="*/ 2147483647 h 167"/>
              <a:gd name="T4" fmla="*/ 2147483647 w 554"/>
              <a:gd name="T5" fmla="*/ 2147483647 h 167"/>
              <a:gd name="T6" fmla="*/ 0 60000 65536"/>
              <a:gd name="T7" fmla="*/ 0 60000 65536"/>
              <a:gd name="T8" fmla="*/ 0 60000 65536"/>
              <a:gd name="T9" fmla="*/ 0 w 554"/>
              <a:gd name="T10" fmla="*/ 0 h 167"/>
              <a:gd name="T11" fmla="*/ 554 w 554"/>
              <a:gd name="T12" fmla="*/ 167 h 1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4" h="167">
                <a:moveTo>
                  <a:pt x="0" y="10"/>
                </a:moveTo>
                <a:cubicBezTo>
                  <a:pt x="102" y="0"/>
                  <a:pt x="240" y="5"/>
                  <a:pt x="324" y="26"/>
                </a:cubicBezTo>
                <a:cubicBezTo>
                  <a:pt x="416" y="52"/>
                  <a:pt x="502" y="120"/>
                  <a:pt x="554" y="167"/>
                </a:cubicBezTo>
              </a:path>
            </a:pathLst>
          </a:custGeom>
          <a:noFill/>
          <a:ln w="57150" cmpd="sng">
            <a:solidFill>
              <a:srgbClr val="FF33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5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77CD1-4E25-074F-860F-633D073DA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73879-4219-2D4B-9459-62BB15EABA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DBFA24-5AED-134A-A1C5-0A581FCD00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20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521" y="1533673"/>
            <a:ext cx="11486367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Internet Addressing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14.2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692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74CA9-8C0A-9F47-892B-0738FFB3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 needs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F6CFD-8073-944A-BB8B-A3C81C023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35937" cy="5032376"/>
          </a:xfrm>
        </p:spPr>
        <p:txBody>
          <a:bodyPr>
            <a:normAutofit/>
          </a:bodyPr>
          <a:lstStyle/>
          <a:p>
            <a:r>
              <a:rPr lang="en-US" dirty="0"/>
              <a:t>Addresses allow endpoints to </a:t>
            </a:r>
            <a:r>
              <a:rPr lang="en-US" dirty="0">
                <a:solidFill>
                  <a:srgbClr val="C00000"/>
                </a:solidFill>
              </a:rPr>
              <a:t>identify</a:t>
            </a:r>
            <a:r>
              <a:rPr lang="en-US" dirty="0"/>
              <a:t>, and hence talk to each other</a:t>
            </a:r>
          </a:p>
          <a:p>
            <a:pPr lvl="1"/>
            <a:r>
              <a:rPr lang="en-US" dirty="0"/>
              <a:t>E.g., like people have names</a:t>
            </a:r>
          </a:p>
          <a:p>
            <a:endParaRPr lang="en-US" dirty="0"/>
          </a:p>
          <a:p>
            <a:r>
              <a:rPr lang="en-US" dirty="0"/>
              <a:t>Addresses allow routers to determine how to move a packet</a:t>
            </a:r>
          </a:p>
          <a:p>
            <a:pPr lvl="1"/>
            <a:r>
              <a:rPr lang="en-US" dirty="0"/>
              <a:t>E.g., like the postal system</a:t>
            </a:r>
          </a:p>
          <a:p>
            <a:endParaRPr lang="en-US" dirty="0"/>
          </a:p>
          <a:p>
            <a:r>
              <a:rPr lang="en-US" dirty="0"/>
              <a:t>Network layer addresses are </a:t>
            </a:r>
            <a:r>
              <a:rPr lang="en-US" dirty="0">
                <a:solidFill>
                  <a:srgbClr val="C00000"/>
                </a:solidFill>
              </a:rPr>
              <a:t>designed </a:t>
            </a:r>
            <a:r>
              <a:rPr lang="en-US" dirty="0"/>
              <a:t>to help routers perform the forwarding and routing functions </a:t>
            </a:r>
            <a:r>
              <a:rPr lang="en-US" dirty="0">
                <a:solidFill>
                  <a:srgbClr val="C00000"/>
                </a:solidFill>
              </a:rPr>
              <a:t>efficiently</a:t>
            </a:r>
          </a:p>
          <a:p>
            <a:pPr lvl="1"/>
            <a:r>
              <a:rPr lang="en-US" dirty="0"/>
              <a:t>Specifically, we’ll look at </a:t>
            </a:r>
            <a:r>
              <a:rPr lang="en-US" dirty="0">
                <a:solidFill>
                  <a:srgbClr val="C00000"/>
                </a:solidFill>
              </a:rPr>
              <a:t>Internet Protocol (IP)</a:t>
            </a:r>
            <a:r>
              <a:rPr lang="en-US" dirty="0"/>
              <a:t> addresses.</a:t>
            </a:r>
          </a:p>
          <a:p>
            <a:pPr lvl="1"/>
            <a:r>
              <a:rPr lang="en-US" dirty="0"/>
              <a:t>Most popular: IP version 4 or IPv4. (Coming up later: IPv6)</a:t>
            </a:r>
          </a:p>
        </p:txBody>
      </p:sp>
    </p:spTree>
    <p:extLst>
      <p:ext uri="{BB962C8B-B14F-4D97-AF65-F5344CB8AC3E}">
        <p14:creationId xmlns:p14="http://schemas.microsoft.com/office/powerpoint/2010/main" val="80174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724988AB-7A06-7C4E-922C-B9E9EF10E7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36356"/>
            <a:ext cx="7772400" cy="1143000"/>
          </a:xfrm>
          <a:noFill/>
        </p:spPr>
        <p:txBody>
          <a:bodyPr vert="horz" lIns="92075" tIns="46038" rIns="92075" bIns="46038" rtlCol="0" anchor="b">
            <a:normAutofit/>
          </a:bodyPr>
          <a:lstStyle/>
          <a:p>
            <a:r>
              <a:rPr lang="en-US" altLang="en-US" dirty="0"/>
              <a:t>IPv4 Addresses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6E697FFF-A68C-1D4E-8FB1-0D484AFD5F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4"/>
            <a:ext cx="10515600" cy="4796019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r>
              <a:rPr lang="en-US" altLang="en-US" dirty="0"/>
              <a:t>32 bits long</a:t>
            </a:r>
          </a:p>
          <a:p>
            <a:r>
              <a:rPr lang="en-US" altLang="en-US" dirty="0"/>
              <a:t>Identifier for a network </a:t>
            </a:r>
            <a:r>
              <a:rPr lang="en-US" altLang="en-US" dirty="0">
                <a:solidFill>
                  <a:srgbClr val="C00000"/>
                </a:solidFill>
              </a:rPr>
              <a:t>interface</a:t>
            </a:r>
          </a:p>
          <a:p>
            <a:r>
              <a:rPr lang="en-US" altLang="en-US" dirty="0"/>
              <a:t>An IP address corresponds to the </a:t>
            </a:r>
            <a:r>
              <a:rPr lang="en-US" altLang="en-US" dirty="0">
                <a:solidFill>
                  <a:srgbClr val="C00000"/>
                </a:solidFill>
              </a:rPr>
              <a:t>point of attachment </a:t>
            </a:r>
            <a:r>
              <a:rPr lang="en-US" altLang="en-US" dirty="0"/>
              <a:t>of an endpoint to the network.</a:t>
            </a:r>
          </a:p>
          <a:p>
            <a:r>
              <a:rPr lang="en-US" altLang="en-US" dirty="0"/>
              <a:t>An IP address is </a:t>
            </a:r>
            <a:r>
              <a:rPr lang="en-US" altLang="en-US" dirty="0">
                <a:solidFill>
                  <a:srgbClr val="C00000"/>
                </a:solidFill>
              </a:rPr>
              <a:t>NOT an identifier</a:t>
            </a:r>
            <a:r>
              <a:rPr lang="en-US" altLang="en-US" dirty="0"/>
              <a:t> for the endpoint</a:t>
            </a:r>
          </a:p>
          <a:p>
            <a:r>
              <a:rPr lang="en-US" altLang="en-US" dirty="0">
                <a:solidFill>
                  <a:srgbClr val="C00000"/>
                </a:solidFill>
              </a:rPr>
              <a:t>Dotted quad notation</a:t>
            </a:r>
            <a:r>
              <a:rPr lang="en-US" altLang="en-US" dirty="0"/>
              <a:t>: each byte is written in decimal in MSB order, separated by dots. Example: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236FAD-F321-4741-A8D7-FD4610474AAD}"/>
              </a:ext>
            </a:extLst>
          </p:cNvPr>
          <p:cNvSpPr txBox="1"/>
          <p:nvPr/>
        </p:nvSpPr>
        <p:spPr>
          <a:xfrm>
            <a:off x="2616925" y="5312375"/>
            <a:ext cx="73761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10000000 11000011 00000001 01010000</a:t>
            </a:r>
          </a:p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560823-E2E0-C440-A46C-709F4BA5F885}"/>
              </a:ext>
            </a:extLst>
          </p:cNvPr>
          <p:cNvSpPr txBox="1"/>
          <p:nvPr/>
        </p:nvSpPr>
        <p:spPr>
          <a:xfrm>
            <a:off x="3122020" y="5916194"/>
            <a:ext cx="1110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128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C3B6E8-383A-E94A-9A32-11135E60B32D}"/>
              </a:ext>
            </a:extLst>
          </p:cNvPr>
          <p:cNvSpPr txBox="1"/>
          <p:nvPr/>
        </p:nvSpPr>
        <p:spPr>
          <a:xfrm>
            <a:off x="4593772" y="5916194"/>
            <a:ext cx="1110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95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D31591-325D-F841-AC0C-3512F50A78BC}"/>
              </a:ext>
            </a:extLst>
          </p:cNvPr>
          <p:cNvSpPr txBox="1"/>
          <p:nvPr/>
        </p:nvSpPr>
        <p:spPr>
          <a:xfrm>
            <a:off x="6370323" y="5916193"/>
            <a:ext cx="1110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C5E947-327E-FC47-BF81-401BC4B2B97B}"/>
              </a:ext>
            </a:extLst>
          </p:cNvPr>
          <p:cNvSpPr txBox="1"/>
          <p:nvPr/>
        </p:nvSpPr>
        <p:spPr>
          <a:xfrm>
            <a:off x="7957458" y="5914911"/>
            <a:ext cx="1110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80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654C7F-8809-4348-A528-2A8D9E9D95F8}"/>
              </a:ext>
            </a:extLst>
          </p:cNvPr>
          <p:cNvSpPr txBox="1"/>
          <p:nvPr/>
        </p:nvSpPr>
        <p:spPr>
          <a:xfrm>
            <a:off x="4168683" y="5914911"/>
            <a:ext cx="375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A5200E-870D-5E4A-8263-D7EB05A07011}"/>
              </a:ext>
            </a:extLst>
          </p:cNvPr>
          <p:cNvSpPr txBox="1"/>
          <p:nvPr/>
        </p:nvSpPr>
        <p:spPr>
          <a:xfrm>
            <a:off x="5817327" y="5914910"/>
            <a:ext cx="375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0526C7-28A7-944D-9E5C-2C7CE6561584}"/>
              </a:ext>
            </a:extLst>
          </p:cNvPr>
          <p:cNvSpPr txBox="1"/>
          <p:nvPr/>
        </p:nvSpPr>
        <p:spPr>
          <a:xfrm>
            <a:off x="7502437" y="5914909"/>
            <a:ext cx="375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309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  <a:tailEnd type="arrow" w="lg" len="lg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12094</TotalTime>
  <Words>1254</Words>
  <Application>Microsoft Macintosh PowerPoint</Application>
  <PresentationFormat>Widescreen</PresentationFormat>
  <Paragraphs>232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Helvetica</vt:lpstr>
      <vt:lpstr>Tahoma</vt:lpstr>
      <vt:lpstr>Times New Roman</vt:lpstr>
      <vt:lpstr>Wingdings</vt:lpstr>
      <vt:lpstr>Office Theme</vt:lpstr>
      <vt:lpstr>CS 352 Network Layer: Intro</vt:lpstr>
      <vt:lpstr>Network</vt:lpstr>
      <vt:lpstr>The network layer</vt:lpstr>
      <vt:lpstr>Two key network-layer functions</vt:lpstr>
      <vt:lpstr>Data plane and Control Plane</vt:lpstr>
      <vt:lpstr>PowerPoint Presentation</vt:lpstr>
      <vt:lpstr>CS 352 Internet Addressing</vt:lpstr>
      <vt:lpstr>The Internet needs addresses</vt:lpstr>
      <vt:lpstr>IPv4 Addresses</vt:lpstr>
      <vt:lpstr>Grouping IP addresses by prefixes</vt:lpstr>
      <vt:lpstr>IP addresses use hierarchy to scale routing</vt:lpstr>
      <vt:lpstr>IP addresses use hierarchy to scale routing</vt:lpstr>
      <vt:lpstr>Classful IPv4 addressing</vt:lpstr>
      <vt:lpstr>Classful IPv4 addressing</vt:lpstr>
      <vt:lpstr>Classful IPv4 addressing</vt:lpstr>
      <vt:lpstr>Problems with classful addressing</vt:lpstr>
      <vt:lpstr>Classless IPv4 addressing (CIDR)</vt:lpstr>
      <vt:lpstr>Classless IPv4 addressing</vt:lpstr>
      <vt:lpstr>CIDR</vt:lpstr>
      <vt:lpstr>Netmask (or subnet mask)</vt:lpstr>
      <vt:lpstr>Detecting addresses from same network</vt:lpstr>
      <vt:lpstr>Finding your own IP address(es)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5251</cp:revision>
  <dcterms:created xsi:type="dcterms:W3CDTF">2019-01-23T03:40:12Z</dcterms:created>
  <dcterms:modified xsi:type="dcterms:W3CDTF">2021-03-14T06:53:14Z</dcterms:modified>
</cp:coreProperties>
</file>